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2" r:id="rId3"/>
    <p:sldId id="292" r:id="rId5"/>
    <p:sldId id="310" r:id="rId6"/>
    <p:sldId id="363" r:id="rId7"/>
    <p:sldId id="432" r:id="rId8"/>
    <p:sldId id="437" r:id="rId9"/>
    <p:sldId id="438" r:id="rId10"/>
    <p:sldId id="433" r:id="rId11"/>
    <p:sldId id="451" r:id="rId12"/>
    <p:sldId id="454" r:id="rId13"/>
    <p:sldId id="469" r:id="rId14"/>
    <p:sldId id="447" r:id="rId15"/>
    <p:sldId id="453" r:id="rId16"/>
    <p:sldId id="462" r:id="rId17"/>
    <p:sldId id="463" r:id="rId18"/>
    <p:sldId id="444" r:id="rId19"/>
    <p:sldId id="330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66" userDrawn="1">
          <p15:clr>
            <a:srgbClr val="A4A3A4"/>
          </p15:clr>
        </p15:guide>
        <p15:guide id="2" pos="281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未知用户1" initials="未知用户1" lastIdx="1" clrIdx="0"/>
  <p:cmAuthor id="2" name="Administrator" initials="A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B2C1E"/>
    <a:srgbClr val="292929"/>
    <a:srgbClr val="4D4D4D"/>
    <a:srgbClr val="414040"/>
    <a:srgbClr val="9BBB59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3" autoAdjust="0"/>
    <p:restoredTop sz="95212" autoAdjust="0"/>
  </p:normalViewPr>
  <p:slideViewPr>
    <p:cSldViewPr showGuides="1">
      <p:cViewPr>
        <p:scale>
          <a:sx n="66" d="100"/>
          <a:sy n="66" d="100"/>
        </p:scale>
        <p:origin x="-1304" y="-500"/>
      </p:cViewPr>
      <p:guideLst>
        <p:guide orient="horz" pos="1566"/>
        <p:guide pos="281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8" d="100"/>
        <a:sy n="3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70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FC0F02-CCE9-469F-BBE3-E3AB72A667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CB3FF9-4F8D-483A-B38E-9F0E02F97F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9479A-8DC4-47BE-BA54-ACDD7D7E7343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/>
            </a:solidFill>
          </a:ln>
        </p:spPr>
      </p:sp>
      <p:sp>
        <p:nvSpPr>
          <p:cNvPr id="583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837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</a:rPr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9479A-8DC4-47BE-BA54-ACDD7D7E7343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B3FF9-4F8D-483A-B38E-9F0E02F97F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T眉头"/>
          <p:cNvSpPr>
            <a:spLocks noChangeShapeType="1"/>
          </p:cNvSpPr>
          <p:nvPr userDrawn="1"/>
        </p:nvSpPr>
        <p:spPr bwMode="auto">
          <a:xfrm>
            <a:off x="328650" y="501534"/>
            <a:ext cx="8486701" cy="0"/>
          </a:xfrm>
          <a:prstGeom prst="line">
            <a:avLst/>
          </a:prstGeom>
          <a:ln w="28575">
            <a:gradFill>
              <a:gsLst>
                <a:gs pos="0">
                  <a:srgbClr val="C00000"/>
                </a:gs>
                <a:gs pos="100000">
                  <a:schemeClr val="bg1"/>
                </a:gs>
              </a:gsLst>
              <a:lin ang="3000000" scaled="0"/>
            </a:gradFill>
            <a:prstDash val="dash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PPT眉头"/>
          <p:cNvSpPr/>
          <p:nvPr userDrawn="1"/>
        </p:nvSpPr>
        <p:spPr bwMode="auto">
          <a:xfrm>
            <a:off x="53307" y="107305"/>
            <a:ext cx="376137" cy="337974"/>
          </a:xfrm>
          <a:prstGeom prst="plus">
            <a:avLst/>
          </a:pr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CD33-EACA-4902-B88F-44DB2FE7E3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81F58-5F54-48AF-9089-08FFC3FC9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FCD33-EACA-4902-B88F-44DB2FE7E3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81F58-5F54-48AF-9089-08FFC3FC938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jpe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jpeg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0" Type="http://schemas.openxmlformats.org/officeDocument/2006/relationships/notesSlide" Target="../notesSlides/notesSlide2.xml"/><Relationship Id="rId2" Type="http://schemas.openxmlformats.org/officeDocument/2006/relationships/tags" Target="../tags/tag4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20.xml"/><Relationship Id="rId17" Type="http://schemas.openxmlformats.org/officeDocument/2006/relationships/tags" Target="../tags/tag19.xml"/><Relationship Id="rId16" Type="http://schemas.openxmlformats.org/officeDocument/2006/relationships/tags" Target="../tags/tag18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2" Type="http://schemas.openxmlformats.org/officeDocument/2006/relationships/slideLayout" Target="../slideLayouts/slideLayout7.xml"/><Relationship Id="rId41" Type="http://schemas.openxmlformats.org/officeDocument/2006/relationships/image" Target="../media/image4.png"/><Relationship Id="rId40" Type="http://schemas.openxmlformats.org/officeDocument/2006/relationships/tags" Target="../tags/tag61.xml"/><Relationship Id="rId4" Type="http://schemas.openxmlformats.org/officeDocument/2006/relationships/tags" Target="../tags/tag25.xml"/><Relationship Id="rId39" Type="http://schemas.openxmlformats.org/officeDocument/2006/relationships/tags" Target="../tags/tag60.xml"/><Relationship Id="rId38" Type="http://schemas.openxmlformats.org/officeDocument/2006/relationships/tags" Target="../tags/tag59.xml"/><Relationship Id="rId37" Type="http://schemas.openxmlformats.org/officeDocument/2006/relationships/tags" Target="../tags/tag58.xml"/><Relationship Id="rId36" Type="http://schemas.openxmlformats.org/officeDocument/2006/relationships/tags" Target="../tags/tag57.xml"/><Relationship Id="rId35" Type="http://schemas.openxmlformats.org/officeDocument/2006/relationships/tags" Target="../tags/tag56.xml"/><Relationship Id="rId34" Type="http://schemas.openxmlformats.org/officeDocument/2006/relationships/tags" Target="../tags/tag55.xml"/><Relationship Id="rId33" Type="http://schemas.openxmlformats.org/officeDocument/2006/relationships/tags" Target="../tags/tag54.xml"/><Relationship Id="rId32" Type="http://schemas.openxmlformats.org/officeDocument/2006/relationships/tags" Target="../tags/tag53.xml"/><Relationship Id="rId31" Type="http://schemas.openxmlformats.org/officeDocument/2006/relationships/tags" Target="../tags/tag52.xml"/><Relationship Id="rId30" Type="http://schemas.openxmlformats.org/officeDocument/2006/relationships/tags" Target="../tags/tag51.xml"/><Relationship Id="rId3" Type="http://schemas.openxmlformats.org/officeDocument/2006/relationships/tags" Target="../tags/tag24.xml"/><Relationship Id="rId29" Type="http://schemas.openxmlformats.org/officeDocument/2006/relationships/tags" Target="../tags/tag50.xml"/><Relationship Id="rId28" Type="http://schemas.openxmlformats.org/officeDocument/2006/relationships/tags" Target="../tags/tag49.xml"/><Relationship Id="rId27" Type="http://schemas.openxmlformats.org/officeDocument/2006/relationships/tags" Target="../tags/tag48.xml"/><Relationship Id="rId26" Type="http://schemas.openxmlformats.org/officeDocument/2006/relationships/tags" Target="../tags/tag47.xml"/><Relationship Id="rId25" Type="http://schemas.openxmlformats.org/officeDocument/2006/relationships/tags" Target="../tags/tag46.xml"/><Relationship Id="rId24" Type="http://schemas.openxmlformats.org/officeDocument/2006/relationships/tags" Target="../tags/tag45.xml"/><Relationship Id="rId23" Type="http://schemas.openxmlformats.org/officeDocument/2006/relationships/tags" Target="../tags/tag44.xml"/><Relationship Id="rId22" Type="http://schemas.openxmlformats.org/officeDocument/2006/relationships/tags" Target="../tags/tag43.xml"/><Relationship Id="rId21" Type="http://schemas.openxmlformats.org/officeDocument/2006/relationships/tags" Target="../tags/tag42.xml"/><Relationship Id="rId20" Type="http://schemas.openxmlformats.org/officeDocument/2006/relationships/tags" Target="../tags/tag41.xml"/><Relationship Id="rId2" Type="http://schemas.openxmlformats.org/officeDocument/2006/relationships/tags" Target="../tags/tag23.xml"/><Relationship Id="rId19" Type="http://schemas.openxmlformats.org/officeDocument/2006/relationships/tags" Target="../tags/tag40.xml"/><Relationship Id="rId18" Type="http://schemas.openxmlformats.org/officeDocument/2006/relationships/tags" Target="../tags/tag39.xml"/><Relationship Id="rId17" Type="http://schemas.openxmlformats.org/officeDocument/2006/relationships/tags" Target="../tags/tag38.xml"/><Relationship Id="rId16" Type="http://schemas.openxmlformats.org/officeDocument/2006/relationships/tags" Target="../tags/tag37.xml"/><Relationship Id="rId15" Type="http://schemas.openxmlformats.org/officeDocument/2006/relationships/tags" Target="../tags/tag36.xml"/><Relationship Id="rId14" Type="http://schemas.openxmlformats.org/officeDocument/2006/relationships/tags" Target="../tags/tag35.xml"/><Relationship Id="rId13" Type="http://schemas.openxmlformats.org/officeDocument/2006/relationships/tags" Target="../tags/tag34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tags" Target="../tags/tag2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7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203325" y="1159510"/>
            <a:ext cx="7906385" cy="263588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775" y="3364230"/>
            <a:ext cx="5882005" cy="76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403902" y="1042442"/>
            <a:ext cx="2875076" cy="2893435"/>
            <a:chOff x="14563" y="699542"/>
            <a:chExt cx="2875076" cy="2893435"/>
          </a:xfrm>
        </p:grpSpPr>
        <p:sp>
          <p:nvSpPr>
            <p:cNvPr id="7" name="椭圆 6"/>
            <p:cNvSpPr/>
            <p:nvPr/>
          </p:nvSpPr>
          <p:spPr>
            <a:xfrm>
              <a:off x="14563" y="699542"/>
              <a:ext cx="2875076" cy="289343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68300" dist="139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37922" y="932598"/>
              <a:ext cx="2428358" cy="244386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304800" dist="1270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348849" y="52360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延时符，可删除</a:t>
            </a:r>
            <a:endParaRPr lang="zh-CN" altLang="en-US" dirty="0"/>
          </a:p>
        </p:txBody>
      </p:sp>
      <p:sp>
        <p:nvSpPr>
          <p:cNvPr id="20" name="文本框 23"/>
          <p:cNvSpPr txBox="1">
            <a:spLocks noChangeArrowheads="1"/>
          </p:cNvSpPr>
          <p:nvPr/>
        </p:nvSpPr>
        <p:spPr bwMode="auto">
          <a:xfrm>
            <a:off x="2472055" y="1851660"/>
            <a:ext cx="65055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共享单车出行里的数据逻辑人机协同分析与优化研究</a:t>
            </a:r>
            <a:endParaRPr lang="zh-CN" altLang="en-US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pc="3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pc="3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某地区</a:t>
            </a:r>
            <a:r>
              <a:rPr lang="zh-CN" altLang="en-US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共享单车数据集的数据分析结题</a:t>
            </a:r>
            <a:r>
              <a:rPr lang="zh-CN" altLang="zh-CN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</a:t>
            </a:r>
            <a:endParaRPr lang="zh-CN" altLang="zh-CN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淘宝网Chenying0907出品 8"/>
          <p:cNvGrpSpPr/>
          <p:nvPr/>
        </p:nvGrpSpPr>
        <p:grpSpPr>
          <a:xfrm>
            <a:off x="31115" y="1036320"/>
            <a:ext cx="2467610" cy="2900045"/>
            <a:chOff x="979199" y="1599428"/>
            <a:chExt cx="2532090" cy="2182838"/>
          </a:xfrm>
        </p:grpSpPr>
        <p:sp>
          <p:nvSpPr>
            <p:cNvPr id="3" name="六边形 2"/>
            <p:cNvSpPr/>
            <p:nvPr>
              <p:custDataLst>
                <p:tags r:id="rId1"/>
              </p:custDataLst>
            </p:nvPr>
          </p:nvSpPr>
          <p:spPr>
            <a:xfrm>
              <a:off x="979199" y="1599428"/>
              <a:ext cx="2532090" cy="2182838"/>
            </a:xfrm>
            <a:prstGeom prst="hexagon">
              <a:avLst/>
            </a:prstGeom>
            <a:solidFill>
              <a:srgbClr val="663A77"/>
            </a:solidFill>
            <a:ln w="22225">
              <a:noFill/>
            </a:ln>
            <a:effectLst>
              <a:outerShdw blurRad="292100" sx="109000" sy="109000" algn="c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六边形 4"/>
            <p:cNvSpPr/>
            <p:nvPr>
              <p:custDataLst>
                <p:tags r:id="rId2"/>
              </p:custDataLst>
            </p:nvPr>
          </p:nvSpPr>
          <p:spPr>
            <a:xfrm>
              <a:off x="1131599" y="1734086"/>
              <a:ext cx="2221201" cy="1914830"/>
            </a:xfrm>
            <a:prstGeom prst="hexagon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2225"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4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4" grpId="0" bldLvl="0" animBg="1"/>
      <p:bldP spid="20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2904490" cy="857250"/>
          </a:xfrm>
        </p:spPr>
        <p:txBody>
          <a:bodyPr/>
          <a:lstStyle/>
          <a:p>
            <a:r>
              <a:rPr lang="zh-CN" altLang="en-US" sz="3200">
                <a:solidFill>
                  <a:srgbClr val="FF0000"/>
                </a:solidFill>
              </a:rPr>
              <a:t>使用频率分析</a:t>
            </a:r>
            <a:endParaRPr lang="zh-CN" altLang="en-US" sz="3200">
              <a:solidFill>
                <a:srgbClr val="FF0000"/>
              </a:solidFill>
            </a:endParaRPr>
          </a:p>
        </p:txBody>
      </p:sp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89025" y="951230"/>
            <a:ext cx="7446010" cy="41192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accent1"/>
                </a:solidFill>
              </a:rPr>
              <a:t>建议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z="2400">
                <a:sym typeface="+mn-ea"/>
              </a:rPr>
              <a:t>由数据图可知，每天使用的时间中，早高峰与晚高峰时期频次较多且晚高峰持续时间更久，人流量更大，此时应加大投放量，保证人民所需。</a:t>
            </a:r>
            <a:endParaRPr lang="zh-CN" altLang="en-US" sz="2400">
              <a:sym typeface="+mn-ea"/>
            </a:endParaRPr>
          </a:p>
          <a:p>
            <a:endParaRPr lang="zh-CN" altLang="en-US" sz="2400"/>
          </a:p>
          <a:p>
            <a:r>
              <a:rPr lang="zh-CN" altLang="en-US" sz="2400">
                <a:sym typeface="+mn-ea"/>
              </a:rPr>
              <a:t>从时间方面看，工作日使用频次高，节假日相对较少。据使用频率看，月末较月初更多，应加大在工作日与月末的投放量。</a:t>
            </a:r>
            <a:endParaRPr lang="zh-CN" altLang="en-US" sz="2400">
              <a:sym typeface="+mn-ea"/>
            </a:endParaRPr>
          </a:p>
          <a:p>
            <a:endParaRPr lang="zh-CN" altLang="en-US" sz="2400">
              <a:sym typeface="+mn-ea"/>
            </a:endParaRPr>
          </a:p>
          <a:p>
            <a:pPr marL="0" indent="0">
              <a:buNone/>
            </a:pPr>
            <a:r>
              <a:rPr lang="zh-CN" altLang="en-US" sz="2400">
                <a:sym typeface="+mn-ea"/>
              </a:rPr>
              <a:t> </a:t>
            </a:r>
            <a:endParaRPr lang="zh-CN" altLang="en-US" sz="2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05740"/>
            <a:ext cx="2483485" cy="857250"/>
          </a:xfrm>
        </p:spPr>
        <p:txBody>
          <a:bodyPr/>
          <a:lstStyle/>
          <a:p>
            <a:r>
              <a:rPr lang="zh-CN" altLang="en-US" sz="2800">
                <a:solidFill>
                  <a:srgbClr val="FF0000"/>
                </a:solidFill>
              </a:rPr>
              <a:t>距离习惯分析</a:t>
            </a:r>
            <a:endParaRPr lang="zh-CN" altLang="en-US" sz="2800">
              <a:solidFill>
                <a:srgbClr val="FF0000"/>
              </a:solidFill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85570" y="1297305"/>
            <a:ext cx="6985000" cy="38036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长三角\第五届长三角中学生创新研究活动 徐州市矿大实验学校 高一01\自主学习\佐证图片\微信图片_20231220135718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192280"/>
            <a:ext cx="7056784" cy="49512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长三角\第五届长三角中学生创新研究活动 徐州市矿大实验学校 高一01\自主学习\佐证图片\屏幕截图 2023-12-20 13212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164554"/>
            <a:ext cx="9144000" cy="5492750"/>
          </a:xfrm>
          <a:prstGeom prst="rect">
            <a:avLst/>
          </a:prstGeom>
          <a:noFill/>
        </p:spPr>
      </p:pic>
      <p:sp>
        <p:nvSpPr>
          <p:cNvPr id="4" name="椭圆 3"/>
          <p:cNvSpPr/>
          <p:nvPr/>
        </p:nvSpPr>
        <p:spPr>
          <a:xfrm>
            <a:off x="899592" y="1635646"/>
            <a:ext cx="1296144" cy="86409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5496" y="3651870"/>
            <a:ext cx="648072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148064" y="915566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427984" y="4155926"/>
            <a:ext cx="720080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accent1"/>
                </a:solidFill>
              </a:rPr>
              <a:t>建议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从空间分布来看，早晚在小区与办公楼处使用较多，白天在商场、医院、地铁站等公共设施处使用频次较高，可以加快共享单车的流动，更好地满足人民的需求。</a:t>
            </a:r>
            <a:endParaRPr lang="zh-CN" altLang="en-US" sz="2400" dirty="0"/>
          </a:p>
          <a:p>
            <a:endParaRPr lang="zh-CN" altLang="en-US" sz="2400" dirty="0"/>
          </a:p>
          <a:p>
            <a:r>
              <a:rPr lang="zh-CN" altLang="en-US" sz="2400" dirty="0"/>
              <a:t> 根据距离习惯分析结果，发现共享单车使用距离相对较近，可以在沿路密集投放共享单车停靠站，方便用户使用需求。</a:t>
            </a:r>
            <a:endParaRPr lang="zh-CN" altLang="en-US" sz="2400" dirty="0"/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8040" y="483870"/>
            <a:ext cx="7452360" cy="424812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indent="0" algn="ctr" fontAlgn="auto">
              <a:lnSpc>
                <a:spcPct val="130000"/>
              </a:lnSpc>
              <a:spcAft>
                <a:spcPts val="600"/>
              </a:spcAft>
            </a:pPr>
            <a:r>
              <a:rPr sz="2800" b="1" dirty="0" err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sz="28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200000"/>
              </a:lnSpc>
            </a:pPr>
            <a:r>
              <a:rPr sz="2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sz="2000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dirty="0" err="1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以上三方面</a:t>
            </a:r>
            <a:r>
              <a:rPr lang="zh-CN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便</a:t>
            </a:r>
            <a:r>
              <a:rPr dirty="0" err="1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是此课题的</a:t>
            </a:r>
            <a:r>
              <a:rPr lang="zh-CN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具体</a:t>
            </a:r>
            <a:r>
              <a:rPr dirty="0" err="1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研究结果，希望可以为城市交通规划和交通管理提供有价值的数据和参考意见，进一步促进城市公共交通出行的便捷化和可持续发展</a:t>
            </a:r>
            <a:r>
              <a:rPr dirty="0" smtClean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dirty="0" smtClean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本次自主学习活动中，我锻炼了自己独立思考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、分析问题的能力，在一次次失败中磨砺了自我坚忍不拔，永不放弃的探索精神，也使我的见识不断拓宽，自主学习能力不断加强。同时</a:t>
            </a:r>
            <a:r>
              <a:rPr lang="zh-CN" dirty="0" smtClean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希望</a:t>
            </a:r>
            <a:r>
              <a:rPr dirty="0" err="1" smtClean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en-US" dirty="0" smtClean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本次</a:t>
            </a:r>
            <a:r>
              <a:rPr dirty="0" err="1" smtClean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dirty="0" smtClean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 smtClean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可以为城市及交通规划提供自己的方案与建议</a:t>
            </a:r>
            <a:r>
              <a:rPr lang="zh-CN" dirty="0" smtClean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accent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30000"/>
              </a:lnSpc>
            </a:pPr>
            <a:endParaRPr lang="en-US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30000"/>
              </a:lnSpc>
            </a:pPr>
            <a:endParaRPr lang="en-US" dirty="0" smtClean="0">
              <a:solidFill>
                <a:schemeClr val="accent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30000"/>
              </a:lnSpc>
            </a:pPr>
            <a:endParaRPr dirty="0">
              <a:solidFill>
                <a:schemeClr val="accent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30000"/>
              </a:lnSpc>
            </a:pPr>
            <a:r>
              <a:rPr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endParaRPr dirty="0">
              <a:solidFill>
                <a:schemeClr val="accent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115616" y="1719665"/>
            <a:ext cx="8028384" cy="18315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5"/>
          <p:cNvSpPr txBox="1"/>
          <p:nvPr/>
        </p:nvSpPr>
        <p:spPr>
          <a:xfrm>
            <a:off x="5004048" y="1903378"/>
            <a:ext cx="25955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4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22068" y="2714573"/>
            <a:ext cx="3960000" cy="1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4563" y="699542"/>
            <a:ext cx="2875076" cy="289343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368300" dist="1397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2700000">
            <a:off x="909342" y="2139244"/>
            <a:ext cx="3622804" cy="215427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tx1">
                  <a:alpha val="4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237922" y="932598"/>
            <a:ext cx="2428358" cy="244386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304800" dist="1270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" name="淘宝网Chenying0907出品 8"/>
          <p:cNvGrpSpPr/>
          <p:nvPr/>
        </p:nvGrpSpPr>
        <p:grpSpPr>
          <a:xfrm>
            <a:off x="175260" y="1189355"/>
            <a:ext cx="2467610" cy="2559685"/>
            <a:chOff x="979199" y="1599428"/>
            <a:chExt cx="2532090" cy="2182838"/>
          </a:xfrm>
        </p:grpSpPr>
        <p:sp>
          <p:nvSpPr>
            <p:cNvPr id="5" name="六边形 4"/>
            <p:cNvSpPr/>
            <p:nvPr>
              <p:custDataLst>
                <p:tags r:id="rId1"/>
              </p:custDataLst>
            </p:nvPr>
          </p:nvSpPr>
          <p:spPr>
            <a:xfrm>
              <a:off x="979199" y="1599428"/>
              <a:ext cx="2532090" cy="2182838"/>
            </a:xfrm>
            <a:prstGeom prst="hexagon">
              <a:avLst/>
            </a:prstGeom>
            <a:solidFill>
              <a:srgbClr val="663A77"/>
            </a:solidFill>
            <a:ln w="22225" cap="flat" cmpd="sng" algn="ctr">
              <a:noFill/>
              <a:prstDash val="solid"/>
            </a:ln>
            <a:effectLst>
              <a:outerShdw blurRad="292100" sx="109000" sy="109000" algn="c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六边形 5"/>
            <p:cNvSpPr/>
            <p:nvPr>
              <p:custDataLst>
                <p:tags r:id="rId2"/>
              </p:custDataLst>
            </p:nvPr>
          </p:nvSpPr>
          <p:spPr>
            <a:xfrm>
              <a:off x="1131599" y="1734086"/>
              <a:ext cx="2221201" cy="1914830"/>
            </a:xfrm>
            <a:prstGeom prst="hexagon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2225" cap="flat" cmpd="sng" algn="ctr">
              <a:noFill/>
              <a:prstDash val="solid"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椭圆 181"/>
          <p:cNvSpPr/>
          <p:nvPr/>
        </p:nvSpPr>
        <p:spPr>
          <a:xfrm>
            <a:off x="529310" y="426515"/>
            <a:ext cx="817336" cy="81733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/>
          <p:cNvSpPr/>
          <p:nvPr/>
        </p:nvSpPr>
        <p:spPr>
          <a:xfrm>
            <a:off x="3275871" y="1137685"/>
            <a:ext cx="572332" cy="57233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4" name="椭圆 183"/>
          <p:cNvSpPr/>
          <p:nvPr/>
        </p:nvSpPr>
        <p:spPr>
          <a:xfrm>
            <a:off x="450124" y="3891266"/>
            <a:ext cx="687982" cy="68798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2225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331595" y="846948"/>
            <a:ext cx="6863715" cy="1028842"/>
            <a:chOff x="4878900" y="1248404"/>
            <a:chExt cx="966828" cy="889856"/>
          </a:xfrm>
        </p:grpSpPr>
        <p:cxnSp>
          <p:nvCxnSpPr>
            <p:cNvPr id="94" name="直接连接符 93"/>
            <p:cNvCxnSpPr/>
            <p:nvPr/>
          </p:nvCxnSpPr>
          <p:spPr>
            <a:xfrm>
              <a:off x="5845728" y="1778260"/>
              <a:ext cx="0" cy="360000"/>
            </a:xfrm>
            <a:prstGeom prst="line">
              <a:avLst/>
            </a:prstGeom>
            <a:ln w="6350">
              <a:noFill/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7" name="组合 86"/>
            <p:cNvGrpSpPr/>
            <p:nvPr/>
          </p:nvGrpSpPr>
          <p:grpSpPr>
            <a:xfrm>
              <a:off x="4878900" y="1248404"/>
              <a:ext cx="875692" cy="356543"/>
              <a:chOff x="1726011" y="185616"/>
              <a:chExt cx="7427977" cy="1227200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2175144" y="192320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rgbClr val="C00000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1726011" y="185616"/>
                <a:ext cx="1854080" cy="115163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41" name="TextBox 240"/>
          <p:cNvSpPr txBox="1"/>
          <p:nvPr/>
        </p:nvSpPr>
        <p:spPr>
          <a:xfrm>
            <a:off x="2771775" y="873760"/>
            <a:ext cx="49123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 dirty="0">
                <a:solidFill>
                  <a:schemeClr val="bg1"/>
                </a:solidFill>
                <a:latin typeface="+mn-ea"/>
                <a:cs typeface="+mn-ea"/>
                <a:sym typeface="Calibri" panose="020F0502020204030204" pitchFamily="34" charset="0"/>
              </a:rPr>
              <a:t>共享单车出行里的数据逻辑人机协同分析与优化研究</a:t>
            </a:r>
            <a:endParaRPr lang="zh-CN" altLang="en-US" sz="1600" b="1" dirty="0">
              <a:solidFill>
                <a:schemeClr val="bg1"/>
              </a:solidFill>
              <a:latin typeface="+mn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348849" y="52360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延时符，可删除</a:t>
            </a:r>
            <a:endParaRPr lang="zh-CN" altLang="en-US" dirty="0"/>
          </a:p>
        </p:txBody>
      </p:sp>
      <p:sp>
        <p:nvSpPr>
          <p:cNvPr id="2" name="圆角矩形 1"/>
          <p:cNvSpPr/>
          <p:nvPr>
            <p:custDataLst>
              <p:tags r:id="rId1"/>
            </p:custDataLst>
          </p:nvPr>
        </p:nvSpPr>
        <p:spPr>
          <a:xfrm>
            <a:off x="1691640" y="1701800"/>
            <a:ext cx="5832475" cy="45847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31750" cap="flat" cmpd="sng" algn="ctr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  <a:prstDash val="solid"/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圆角矩形 2"/>
          <p:cNvSpPr/>
          <p:nvPr>
            <p:custDataLst>
              <p:tags r:id="rId2"/>
            </p:custDataLst>
          </p:nvPr>
        </p:nvSpPr>
        <p:spPr>
          <a:xfrm>
            <a:off x="1720850" y="2427605"/>
            <a:ext cx="5832475" cy="45847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31750" cap="flat" cmpd="sng" algn="ctr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  <a:prstDash val="solid"/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1763395" y="4102735"/>
            <a:ext cx="5832475" cy="45847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31750" cap="flat" cmpd="sng" algn="ctr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  <a:prstDash val="solid"/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>
            <p:custDataLst>
              <p:tags r:id="rId4"/>
            </p:custDataLst>
          </p:nvPr>
        </p:nvSpPr>
        <p:spPr>
          <a:xfrm>
            <a:off x="1763395" y="3147695"/>
            <a:ext cx="5832475" cy="45847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31750" cap="flat" cmpd="sng" algn="ctr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  <a:prstDash val="solid"/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5"/>
            </p:custDataLst>
          </p:nvPr>
        </p:nvSpPr>
        <p:spPr>
          <a:xfrm>
            <a:off x="1331595" y="1745473"/>
            <a:ext cx="1551741" cy="38684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12700" dir="2700000" algn="tl" rotWithShape="0">
              <a:schemeClr val="tx1">
                <a:lumMod val="65000"/>
                <a:lumOff val="35000"/>
                <a:alpha val="60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57150" h="127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6"/>
            </p:custDataLst>
          </p:nvPr>
        </p:nvSpPr>
        <p:spPr>
          <a:xfrm>
            <a:off x="1331595" y="3193273"/>
            <a:ext cx="1551741" cy="38684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12700" dir="2700000" algn="tl" rotWithShape="0">
              <a:schemeClr val="tx1">
                <a:lumMod val="65000"/>
                <a:lumOff val="35000"/>
                <a:alpha val="60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57150" h="127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>
            <p:custDataLst>
              <p:tags r:id="rId7"/>
            </p:custDataLst>
          </p:nvPr>
        </p:nvSpPr>
        <p:spPr>
          <a:xfrm>
            <a:off x="1331595" y="4142598"/>
            <a:ext cx="1551741" cy="38684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12700" dir="2700000" algn="tl" rotWithShape="0">
              <a:schemeClr val="tx1">
                <a:lumMod val="65000"/>
                <a:lumOff val="35000"/>
                <a:alpha val="60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57150" h="127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1525270" y="1760220"/>
            <a:ext cx="1198245" cy="3429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/>
            <a:r>
              <a:rPr lang="en-US" altLang="zh-CN" sz="1500" b="1" spc="75" dirty="0">
                <a:solidFill>
                  <a:srgbClr val="CB2C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选用数据集</a:t>
            </a:r>
            <a:endParaRPr lang="en-US" altLang="zh-CN" sz="1500" b="1" spc="75" dirty="0">
              <a:solidFill>
                <a:srgbClr val="CB2C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1475764" y="4187825"/>
            <a:ext cx="1175774" cy="32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500" b="1" spc="75" dirty="0">
                <a:solidFill>
                  <a:srgbClr val="CB2C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500" b="1" spc="75" dirty="0">
                <a:solidFill>
                  <a:srgbClr val="CB2C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结题</a:t>
            </a:r>
            <a:r>
              <a:rPr lang="en-US" altLang="zh-CN" sz="1500" b="1" spc="75" dirty="0">
                <a:solidFill>
                  <a:srgbClr val="CB2C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</a:t>
            </a:r>
            <a:endParaRPr lang="en-US" altLang="zh-CN" sz="1500" b="1" spc="75" dirty="0">
              <a:solidFill>
                <a:srgbClr val="CB2C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10"/>
            </p:custDataLst>
          </p:nvPr>
        </p:nvSpPr>
        <p:spPr>
          <a:xfrm>
            <a:off x="1547519" y="3210560"/>
            <a:ext cx="1175774" cy="32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500" b="1" spc="75" dirty="0">
                <a:solidFill>
                  <a:srgbClr val="CB2C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所在学校</a:t>
            </a:r>
            <a:endParaRPr lang="en-US" altLang="zh-CN" sz="1500" b="1" spc="75" dirty="0">
              <a:solidFill>
                <a:srgbClr val="CB2C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>
            <p:custDataLst>
              <p:tags r:id="rId11"/>
            </p:custDataLst>
          </p:nvPr>
        </p:nvSpPr>
        <p:spPr>
          <a:xfrm>
            <a:off x="1547519" y="848995"/>
            <a:ext cx="1175774" cy="32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500" b="1" spc="75" dirty="0">
                <a:solidFill>
                  <a:srgbClr val="CB2C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课题名称</a:t>
            </a:r>
            <a:endParaRPr lang="en-US" altLang="zh-CN" sz="1500" b="1" spc="75" dirty="0">
              <a:solidFill>
                <a:srgbClr val="CB2C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240"/>
          <p:cNvSpPr txBox="1"/>
          <p:nvPr>
            <p:custDataLst>
              <p:tags r:id="rId12"/>
            </p:custDataLst>
          </p:nvPr>
        </p:nvSpPr>
        <p:spPr>
          <a:xfrm>
            <a:off x="3779394" y="2506944"/>
            <a:ext cx="171831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1600" b="1" dirty="0" smtClean="0">
                <a:solidFill>
                  <a:schemeClr val="bg1"/>
                </a:solidFill>
                <a:latin typeface="+mn-ea"/>
                <a:cs typeface="+mn-ea"/>
                <a:sym typeface="Calibri" panose="020F0502020204030204" pitchFamily="34" charset="0"/>
              </a:rPr>
              <a:t>  余</a:t>
            </a:r>
            <a:r>
              <a:rPr lang="zh-CN" altLang="en-US" sz="1600" b="1" dirty="0">
                <a:solidFill>
                  <a:schemeClr val="bg1"/>
                </a:solidFill>
                <a:latin typeface="+mn-ea"/>
                <a:cs typeface="+mn-ea"/>
                <a:sym typeface="Calibri" panose="020F0502020204030204" pitchFamily="34" charset="0"/>
              </a:rPr>
              <a:t>亦</a:t>
            </a:r>
            <a:r>
              <a:rPr lang="zh-CN" altLang="en-US" sz="1600" b="1" dirty="0" smtClean="0">
                <a:solidFill>
                  <a:schemeClr val="bg1"/>
                </a:solidFill>
                <a:latin typeface="+mn-ea"/>
                <a:cs typeface="+mn-ea"/>
                <a:sym typeface="Calibri" panose="020F0502020204030204" pitchFamily="34" charset="0"/>
              </a:rPr>
              <a:t>周</a:t>
            </a:r>
            <a:r>
              <a:rPr lang="en-US" altLang="zh-CN" sz="1600" b="1" dirty="0" smtClean="0">
                <a:solidFill>
                  <a:schemeClr val="bg1"/>
                </a:solidFill>
                <a:latin typeface="+mn-ea"/>
                <a:cs typeface="+mn-ea"/>
                <a:sym typeface="Calibri" panose="020F0502020204030204" pitchFamily="34" charset="0"/>
              </a:rPr>
              <a:t> </a:t>
            </a:r>
            <a:r>
              <a:rPr lang="zh-CN" altLang="zh-CN" sz="1600" b="1" dirty="0" smtClean="0">
                <a:solidFill>
                  <a:schemeClr val="bg1"/>
                </a:solidFill>
                <a:latin typeface="+mn-ea"/>
                <a:cs typeface="+mn-ea"/>
                <a:sym typeface="Calibri" panose="020F0502020204030204" pitchFamily="34" charset="0"/>
              </a:rPr>
              <a:t>骆欣然</a:t>
            </a:r>
            <a:endParaRPr lang="zh-CN" altLang="zh-CN" sz="1600" b="1" dirty="0" smtClean="0">
              <a:solidFill>
                <a:schemeClr val="bg1"/>
              </a:solidFill>
              <a:latin typeface="+mn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6" name="TextBox 240"/>
          <p:cNvSpPr txBox="1"/>
          <p:nvPr>
            <p:custDataLst>
              <p:tags r:id="rId13"/>
            </p:custDataLst>
          </p:nvPr>
        </p:nvSpPr>
        <p:spPr>
          <a:xfrm>
            <a:off x="4067810" y="3219450"/>
            <a:ext cx="32518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  <a:cs typeface="+mn-ea"/>
                <a:sym typeface="Calibri" panose="020F0502020204030204" pitchFamily="34" charset="0"/>
              </a:rPr>
              <a:t>徐州市矿大实验学校，徐州中学</a:t>
            </a:r>
            <a:endParaRPr lang="zh-CN" altLang="en-US" sz="1600" b="1" dirty="0">
              <a:solidFill>
                <a:schemeClr val="bg1"/>
              </a:solidFill>
              <a:latin typeface="+mn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7" name="TextBox 240"/>
          <p:cNvSpPr txBox="1"/>
          <p:nvPr>
            <p:custDataLst>
              <p:tags r:id="rId14"/>
            </p:custDataLst>
          </p:nvPr>
        </p:nvSpPr>
        <p:spPr>
          <a:xfrm>
            <a:off x="4181475" y="4187825"/>
            <a:ext cx="14535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1600" b="1" dirty="0" smtClean="0">
                <a:solidFill>
                  <a:schemeClr val="bg1"/>
                </a:solidFill>
                <a:latin typeface="+mn-ea"/>
                <a:cs typeface="+mn-ea"/>
                <a:sym typeface="Calibri" panose="020F0502020204030204" pitchFamily="34" charset="0"/>
              </a:rPr>
              <a:t>202</a:t>
            </a:r>
            <a:r>
              <a:rPr lang="en-US" altLang="zh-CN" sz="1600" b="1" dirty="0" smtClean="0">
                <a:solidFill>
                  <a:schemeClr val="bg1"/>
                </a:solidFill>
                <a:latin typeface="+mn-ea"/>
                <a:cs typeface="+mn-ea"/>
                <a:sym typeface="Calibri" panose="020F0502020204030204" pitchFamily="34" charset="0"/>
              </a:rPr>
              <a:t>5</a:t>
            </a:r>
            <a:r>
              <a:rPr lang="zh-CN" altLang="en-US" sz="1600" b="1" dirty="0" smtClean="0">
                <a:solidFill>
                  <a:schemeClr val="bg1"/>
                </a:solidFill>
                <a:latin typeface="+mn-ea"/>
                <a:cs typeface="+mn-ea"/>
                <a:sym typeface="Calibri" panose="020F0502020204030204" pitchFamily="34" charset="0"/>
              </a:rPr>
              <a:t>.</a:t>
            </a:r>
            <a:r>
              <a:rPr lang="en-US" altLang="zh-CN" sz="1600" b="1" dirty="0" smtClean="0">
                <a:solidFill>
                  <a:schemeClr val="bg1"/>
                </a:solidFill>
                <a:latin typeface="+mn-ea"/>
                <a:cs typeface="+mn-ea"/>
                <a:sym typeface="Calibri" panose="020F0502020204030204" pitchFamily="34" charset="0"/>
              </a:rPr>
              <a:t>12.20</a:t>
            </a:r>
            <a:endParaRPr lang="en-US" altLang="zh-CN" sz="1600" b="1" dirty="0">
              <a:solidFill>
                <a:schemeClr val="bg1"/>
              </a:solidFill>
              <a:latin typeface="+mn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8" name="TextBox 240"/>
          <p:cNvSpPr txBox="1"/>
          <p:nvPr>
            <p:custDataLst>
              <p:tags r:id="rId15"/>
            </p:custDataLst>
          </p:nvPr>
        </p:nvSpPr>
        <p:spPr>
          <a:xfrm>
            <a:off x="3892550" y="1777365"/>
            <a:ext cx="22586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1600" b="1" dirty="0">
                <a:solidFill>
                  <a:schemeClr val="bg1"/>
                </a:solidFill>
                <a:latin typeface="+mn-ea"/>
                <a:cs typeface="+mn-ea"/>
                <a:sym typeface="Calibri" panose="020F0502020204030204" pitchFamily="34" charset="0"/>
              </a:rPr>
              <a:t>某地区共享单车数据集</a:t>
            </a:r>
            <a:endParaRPr lang="zh-CN" altLang="en-US" sz="1600" b="1" dirty="0">
              <a:solidFill>
                <a:schemeClr val="bg1"/>
              </a:solidFill>
              <a:latin typeface="+mn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0" name="圆角矩形 19"/>
          <p:cNvSpPr/>
          <p:nvPr>
            <p:custDataLst>
              <p:tags r:id="rId16"/>
            </p:custDataLst>
          </p:nvPr>
        </p:nvSpPr>
        <p:spPr>
          <a:xfrm>
            <a:off x="1346835" y="2446513"/>
            <a:ext cx="1551741" cy="38684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12700" dir="2700000" algn="tl" rotWithShape="0">
              <a:schemeClr val="tx1">
                <a:lumMod val="65000"/>
                <a:lumOff val="35000"/>
                <a:alpha val="60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57150" h="127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>
            <p:custDataLst>
              <p:tags r:id="rId17"/>
            </p:custDataLst>
          </p:nvPr>
        </p:nvSpPr>
        <p:spPr>
          <a:xfrm>
            <a:off x="1475740" y="2487295"/>
            <a:ext cx="1350645" cy="32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500" b="1" spc="75" dirty="0">
                <a:solidFill>
                  <a:srgbClr val="CB2C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课题承担人</a:t>
            </a:r>
            <a:endParaRPr lang="en-US" altLang="zh-CN" sz="1500" b="1" spc="75" dirty="0">
              <a:solidFill>
                <a:srgbClr val="CB2C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  <p:transition spd="slow" advTm="5838">
    <p:wheel spokes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82" b="39770"/>
          <a:stretch>
            <a:fillRect/>
          </a:stretch>
        </p:blipFill>
        <p:spPr>
          <a:xfrm>
            <a:off x="0" y="2499742"/>
            <a:ext cx="9144000" cy="2664296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1763688" y="2499742"/>
            <a:ext cx="5832648" cy="160192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3456831" y="1210873"/>
            <a:ext cx="2446361" cy="3130427"/>
            <a:chOff x="3706622" y="1702991"/>
            <a:chExt cx="2056861" cy="2632003"/>
          </a:xfrm>
        </p:grpSpPr>
        <p:sp>
          <p:nvSpPr>
            <p:cNvPr id="92" name="椭圆 91"/>
            <p:cNvSpPr/>
            <p:nvPr/>
          </p:nvSpPr>
          <p:spPr>
            <a:xfrm>
              <a:off x="3706622" y="1735827"/>
              <a:ext cx="1730756" cy="173075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68300" dist="139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圆角矩形 92"/>
            <p:cNvSpPr/>
            <p:nvPr/>
          </p:nvSpPr>
          <p:spPr>
            <a:xfrm rot="2700000">
              <a:off x="3664932" y="2236443"/>
              <a:ext cx="2632003" cy="156509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4" name="椭圆 93"/>
            <p:cNvSpPr/>
            <p:nvPr/>
          </p:nvSpPr>
          <p:spPr>
            <a:xfrm>
              <a:off x="3841081" y="1870286"/>
              <a:ext cx="1461839" cy="146183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304800" dist="1270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Freeform 44"/>
            <p:cNvSpPr/>
            <p:nvPr/>
          </p:nvSpPr>
          <p:spPr bwMode="auto">
            <a:xfrm>
              <a:off x="5234245" y="2786297"/>
              <a:ext cx="12959" cy="18514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3 h 4"/>
                <a:gd name="T8" fmla="*/ 1 w 3"/>
                <a:gd name="T9" fmla="*/ 4 h 4"/>
                <a:gd name="T10" fmla="*/ 2 w 3"/>
                <a:gd name="T11" fmla="*/ 4 h 4"/>
                <a:gd name="T12" fmla="*/ 2 w 3"/>
                <a:gd name="T13" fmla="*/ 3 h 4"/>
                <a:gd name="T14" fmla="*/ 3 w 3"/>
                <a:gd name="T15" fmla="*/ 2 h 4"/>
                <a:gd name="T16" fmla="*/ 2 w 3"/>
                <a:gd name="T17" fmla="*/ 1 h 4"/>
                <a:gd name="T18" fmla="*/ 2 w 3"/>
                <a:gd name="T19" fmla="*/ 1 h 4"/>
                <a:gd name="T20" fmla="*/ 1 w 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1" name="文本框 37"/>
          <p:cNvSpPr txBox="1"/>
          <p:nvPr/>
        </p:nvSpPr>
        <p:spPr>
          <a:xfrm>
            <a:off x="3839540" y="1805685"/>
            <a:ext cx="1395502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600" dirty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3348849" y="52360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延时符，可删除</a:t>
            </a:r>
            <a:endParaRPr lang="zh-CN" altLang="en-US" dirty="0"/>
          </a:p>
        </p:txBody>
      </p:sp>
      <p:sp>
        <p:nvSpPr>
          <p:cNvPr id="14" name="TextBox 45"/>
          <p:cNvSpPr txBox="1"/>
          <p:nvPr/>
        </p:nvSpPr>
        <p:spPr>
          <a:xfrm>
            <a:off x="3456940" y="3507740"/>
            <a:ext cx="22066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  <a:sym typeface="Calibri" panose="020F0502020204030204" pitchFamily="34" charset="0"/>
              </a:rPr>
              <a:t> 研究背景与价值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n-ea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955">
        <p14:warp dir="in"/>
      </p:transition>
    </mc:Choice>
    <mc:Fallback>
      <p:transition spd="slow" advTm="39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2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MH_Other_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3005826" y="1275606"/>
            <a:ext cx="2975372" cy="2833688"/>
          </a:xfrm>
          <a:custGeom>
            <a:avLst/>
            <a:gdLst>
              <a:gd name="connsiteX0" fmla="*/ 3084612 w 5288045"/>
              <a:gd name="connsiteY0" fmla="*/ 2171133 h 5037048"/>
              <a:gd name="connsiteX1" fmla="*/ 3068519 w 5288045"/>
              <a:gd name="connsiteY1" fmla="*/ 2178885 h 5037048"/>
              <a:gd name="connsiteX2" fmla="*/ 2627115 w 5288045"/>
              <a:gd name="connsiteY2" fmla="*/ 2268000 h 5037048"/>
              <a:gd name="connsiteX3" fmla="*/ 2289898 w 5288045"/>
              <a:gd name="connsiteY3" fmla="*/ 2217018 h 5037048"/>
              <a:gd name="connsiteX4" fmla="*/ 2209451 w 5288045"/>
              <a:gd name="connsiteY4" fmla="*/ 2187574 h 5037048"/>
              <a:gd name="connsiteX5" fmla="*/ 2217018 w 5288045"/>
              <a:gd name="connsiteY5" fmla="*/ 2208247 h 5037048"/>
              <a:gd name="connsiteX6" fmla="*/ 2268000 w 5288045"/>
              <a:gd name="connsiteY6" fmla="*/ 2545464 h 5037048"/>
              <a:gd name="connsiteX7" fmla="*/ 2244961 w 5288045"/>
              <a:gd name="connsiteY7" fmla="*/ 2774005 h 5037048"/>
              <a:gd name="connsiteX8" fmla="*/ 2223083 w 5288045"/>
              <a:gd name="connsiteY8" fmla="*/ 2844485 h 5037048"/>
              <a:gd name="connsiteX9" fmla="*/ 2289898 w 5288045"/>
              <a:gd name="connsiteY9" fmla="*/ 2820031 h 5037048"/>
              <a:gd name="connsiteX10" fmla="*/ 2627115 w 5288045"/>
              <a:gd name="connsiteY10" fmla="*/ 2769048 h 5037048"/>
              <a:gd name="connsiteX11" fmla="*/ 3068519 w 5288045"/>
              <a:gd name="connsiteY11" fmla="*/ 2858163 h 5037048"/>
              <a:gd name="connsiteX12" fmla="*/ 3069330 w 5288045"/>
              <a:gd name="connsiteY12" fmla="*/ 2858554 h 5037048"/>
              <a:gd name="connsiteX13" fmla="*/ 3043084 w 5288045"/>
              <a:gd name="connsiteY13" fmla="*/ 2774005 h 5037048"/>
              <a:gd name="connsiteX14" fmla="*/ 3020045 w 5288045"/>
              <a:gd name="connsiteY14" fmla="*/ 2545464 h 5037048"/>
              <a:gd name="connsiteX15" fmla="*/ 3071028 w 5288045"/>
              <a:gd name="connsiteY15" fmla="*/ 2208247 h 5037048"/>
              <a:gd name="connsiteX16" fmla="*/ 2627115 w 5288045"/>
              <a:gd name="connsiteY16" fmla="*/ 0 h 5037048"/>
              <a:gd name="connsiteX17" fmla="*/ 3761115 w 5288045"/>
              <a:gd name="connsiteY17" fmla="*/ 1134000 h 5037048"/>
              <a:gd name="connsiteX18" fmla="*/ 3710133 w 5288045"/>
              <a:gd name="connsiteY18" fmla="*/ 1471217 h 5037048"/>
              <a:gd name="connsiteX19" fmla="*/ 3696549 w 5288045"/>
              <a:gd name="connsiteY19" fmla="*/ 1508332 h 5037048"/>
              <a:gd name="connsiteX20" fmla="*/ 3712641 w 5288045"/>
              <a:gd name="connsiteY20" fmla="*/ 1500580 h 5037048"/>
              <a:gd name="connsiteX21" fmla="*/ 4154045 w 5288045"/>
              <a:gd name="connsiteY21" fmla="*/ 1411464 h 5037048"/>
              <a:gd name="connsiteX22" fmla="*/ 5288045 w 5288045"/>
              <a:gd name="connsiteY22" fmla="*/ 2545464 h 5037048"/>
              <a:gd name="connsiteX23" fmla="*/ 4154045 w 5288045"/>
              <a:gd name="connsiteY23" fmla="*/ 3679464 h 5037048"/>
              <a:gd name="connsiteX24" fmla="*/ 3712641 w 5288045"/>
              <a:gd name="connsiteY24" fmla="*/ 3590349 h 5037048"/>
              <a:gd name="connsiteX25" fmla="*/ 3711831 w 5288045"/>
              <a:gd name="connsiteY25" fmla="*/ 3589959 h 5037048"/>
              <a:gd name="connsiteX26" fmla="*/ 3738076 w 5288045"/>
              <a:gd name="connsiteY26" fmla="*/ 3674508 h 5037048"/>
              <a:gd name="connsiteX27" fmla="*/ 3761115 w 5288045"/>
              <a:gd name="connsiteY27" fmla="*/ 3903048 h 5037048"/>
              <a:gd name="connsiteX28" fmla="*/ 2627115 w 5288045"/>
              <a:gd name="connsiteY28" fmla="*/ 5037048 h 5037048"/>
              <a:gd name="connsiteX29" fmla="*/ 1493115 w 5288045"/>
              <a:gd name="connsiteY29" fmla="*/ 3903048 h 5037048"/>
              <a:gd name="connsiteX30" fmla="*/ 1516154 w 5288045"/>
              <a:gd name="connsiteY30" fmla="*/ 3674508 h 5037048"/>
              <a:gd name="connsiteX31" fmla="*/ 1538033 w 5288045"/>
              <a:gd name="connsiteY31" fmla="*/ 3604027 h 5037048"/>
              <a:gd name="connsiteX32" fmla="*/ 1471217 w 5288045"/>
              <a:gd name="connsiteY32" fmla="*/ 3628482 h 5037048"/>
              <a:gd name="connsiteX33" fmla="*/ 1134000 w 5288045"/>
              <a:gd name="connsiteY33" fmla="*/ 3679464 h 5037048"/>
              <a:gd name="connsiteX34" fmla="*/ 0 w 5288045"/>
              <a:gd name="connsiteY34" fmla="*/ 2545464 h 5037048"/>
              <a:gd name="connsiteX35" fmla="*/ 1134000 w 5288045"/>
              <a:gd name="connsiteY35" fmla="*/ 1411464 h 5037048"/>
              <a:gd name="connsiteX36" fmla="*/ 1471217 w 5288045"/>
              <a:gd name="connsiteY36" fmla="*/ 1462447 h 5037048"/>
              <a:gd name="connsiteX37" fmla="*/ 1551664 w 5288045"/>
              <a:gd name="connsiteY37" fmla="*/ 1491891 h 5037048"/>
              <a:gd name="connsiteX38" fmla="*/ 1544098 w 5288045"/>
              <a:gd name="connsiteY38" fmla="*/ 1471217 h 5037048"/>
              <a:gd name="connsiteX39" fmla="*/ 1493115 w 5288045"/>
              <a:gd name="connsiteY39" fmla="*/ 1134000 h 5037048"/>
              <a:gd name="connsiteX40" fmla="*/ 2627115 w 5288045"/>
              <a:gd name="connsiteY40" fmla="*/ 0 h 5037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88045" h="5037048">
                <a:moveTo>
                  <a:pt x="3084612" y="2171133"/>
                </a:moveTo>
                <a:lnTo>
                  <a:pt x="3068519" y="2178885"/>
                </a:lnTo>
                <a:cubicBezTo>
                  <a:pt x="2932849" y="2236268"/>
                  <a:pt x="2783688" y="2268000"/>
                  <a:pt x="2627115" y="2268000"/>
                </a:cubicBezTo>
                <a:cubicBezTo>
                  <a:pt x="2509686" y="2268000"/>
                  <a:pt x="2396425" y="2250151"/>
                  <a:pt x="2289898" y="2217018"/>
                </a:cubicBezTo>
                <a:lnTo>
                  <a:pt x="2209451" y="2187574"/>
                </a:lnTo>
                <a:lnTo>
                  <a:pt x="2217018" y="2208247"/>
                </a:lnTo>
                <a:cubicBezTo>
                  <a:pt x="2250151" y="2314774"/>
                  <a:pt x="2268000" y="2428035"/>
                  <a:pt x="2268000" y="2545464"/>
                </a:cubicBezTo>
                <a:cubicBezTo>
                  <a:pt x="2268000" y="2623751"/>
                  <a:pt x="2260067" y="2700184"/>
                  <a:pt x="2244961" y="2774005"/>
                </a:cubicBezTo>
                <a:lnTo>
                  <a:pt x="2223083" y="2844485"/>
                </a:lnTo>
                <a:lnTo>
                  <a:pt x="2289898" y="2820031"/>
                </a:lnTo>
                <a:cubicBezTo>
                  <a:pt x="2396425" y="2786897"/>
                  <a:pt x="2509686" y="2769048"/>
                  <a:pt x="2627115" y="2769048"/>
                </a:cubicBezTo>
                <a:cubicBezTo>
                  <a:pt x="2783688" y="2769048"/>
                  <a:pt x="2932849" y="2800780"/>
                  <a:pt x="3068519" y="2858163"/>
                </a:cubicBezTo>
                <a:lnTo>
                  <a:pt x="3069330" y="2858554"/>
                </a:lnTo>
                <a:lnTo>
                  <a:pt x="3043084" y="2774005"/>
                </a:lnTo>
                <a:cubicBezTo>
                  <a:pt x="3027978" y="2700184"/>
                  <a:pt x="3020045" y="2623751"/>
                  <a:pt x="3020045" y="2545464"/>
                </a:cubicBezTo>
                <a:cubicBezTo>
                  <a:pt x="3020045" y="2428035"/>
                  <a:pt x="3037894" y="2314774"/>
                  <a:pt x="3071028" y="2208247"/>
                </a:cubicBezTo>
                <a:close/>
                <a:moveTo>
                  <a:pt x="2627115" y="0"/>
                </a:moveTo>
                <a:cubicBezTo>
                  <a:pt x="3253406" y="0"/>
                  <a:pt x="3761115" y="507709"/>
                  <a:pt x="3761115" y="1134000"/>
                </a:cubicBezTo>
                <a:cubicBezTo>
                  <a:pt x="3761115" y="1251430"/>
                  <a:pt x="3743266" y="1364690"/>
                  <a:pt x="3710133" y="1471217"/>
                </a:cubicBezTo>
                <a:lnTo>
                  <a:pt x="3696549" y="1508332"/>
                </a:lnTo>
                <a:lnTo>
                  <a:pt x="3712641" y="1500580"/>
                </a:lnTo>
                <a:cubicBezTo>
                  <a:pt x="3848311" y="1443196"/>
                  <a:pt x="3997473" y="1411464"/>
                  <a:pt x="4154045" y="1411464"/>
                </a:cubicBezTo>
                <a:cubicBezTo>
                  <a:pt x="4780336" y="1411464"/>
                  <a:pt x="5288045" y="1919173"/>
                  <a:pt x="5288045" y="2545464"/>
                </a:cubicBezTo>
                <a:cubicBezTo>
                  <a:pt x="5288045" y="3171755"/>
                  <a:pt x="4780336" y="3679464"/>
                  <a:pt x="4154045" y="3679464"/>
                </a:cubicBezTo>
                <a:cubicBezTo>
                  <a:pt x="3997473" y="3679464"/>
                  <a:pt x="3848311" y="3647732"/>
                  <a:pt x="3712641" y="3590349"/>
                </a:cubicBezTo>
                <a:lnTo>
                  <a:pt x="3711831" y="3589959"/>
                </a:lnTo>
                <a:lnTo>
                  <a:pt x="3738076" y="3674508"/>
                </a:lnTo>
                <a:cubicBezTo>
                  <a:pt x="3753182" y="3748328"/>
                  <a:pt x="3761115" y="3824762"/>
                  <a:pt x="3761115" y="3903048"/>
                </a:cubicBezTo>
                <a:cubicBezTo>
                  <a:pt x="3761115" y="4529339"/>
                  <a:pt x="3253406" y="5037048"/>
                  <a:pt x="2627115" y="5037048"/>
                </a:cubicBezTo>
                <a:cubicBezTo>
                  <a:pt x="2000824" y="5037048"/>
                  <a:pt x="1493115" y="4529339"/>
                  <a:pt x="1493115" y="3903048"/>
                </a:cubicBezTo>
                <a:cubicBezTo>
                  <a:pt x="1493115" y="3824762"/>
                  <a:pt x="1501048" y="3748328"/>
                  <a:pt x="1516154" y="3674508"/>
                </a:cubicBezTo>
                <a:lnTo>
                  <a:pt x="1538033" y="3604027"/>
                </a:lnTo>
                <a:lnTo>
                  <a:pt x="1471217" y="3628482"/>
                </a:lnTo>
                <a:cubicBezTo>
                  <a:pt x="1364691" y="3661615"/>
                  <a:pt x="1251430" y="3679464"/>
                  <a:pt x="1134000" y="3679464"/>
                </a:cubicBezTo>
                <a:cubicBezTo>
                  <a:pt x="507709" y="3679464"/>
                  <a:pt x="0" y="3171755"/>
                  <a:pt x="0" y="2545464"/>
                </a:cubicBezTo>
                <a:cubicBezTo>
                  <a:pt x="0" y="1919173"/>
                  <a:pt x="507709" y="1411464"/>
                  <a:pt x="1134000" y="1411464"/>
                </a:cubicBezTo>
                <a:cubicBezTo>
                  <a:pt x="1251430" y="1411464"/>
                  <a:pt x="1364691" y="1429313"/>
                  <a:pt x="1471217" y="1462447"/>
                </a:cubicBezTo>
                <a:lnTo>
                  <a:pt x="1551664" y="1491891"/>
                </a:lnTo>
                <a:lnTo>
                  <a:pt x="1544098" y="1471217"/>
                </a:lnTo>
                <a:cubicBezTo>
                  <a:pt x="1510964" y="1364690"/>
                  <a:pt x="1493115" y="1251430"/>
                  <a:pt x="1493115" y="1134000"/>
                </a:cubicBezTo>
                <a:cubicBezTo>
                  <a:pt x="1493115" y="507709"/>
                  <a:pt x="2000824" y="0"/>
                  <a:pt x="2627115" y="0"/>
                </a:cubicBezTo>
                <a:close/>
              </a:path>
            </a:pathLst>
          </a:custGeom>
          <a:noFill/>
          <a:ln w="19050" cap="flat" cmpd="sng" algn="ctr">
            <a:solidFill>
              <a:srgbClr val="EB870F">
                <a:lumMod val="75000"/>
              </a:srgbClr>
            </a:solidFill>
            <a:prstDash val="dash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3" name="MH_Other_2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4048814" y="1422053"/>
            <a:ext cx="870347" cy="870347"/>
          </a:xfrm>
          <a:prstGeom prst="ellipse">
            <a:avLst/>
          </a:prstGeom>
          <a:noFill/>
          <a:ln w="19050" cap="flat" cmpd="sng" algn="ctr">
            <a:solidFill>
              <a:srgbClr val="EB870F">
                <a:lumMod val="75000"/>
              </a:srgbClr>
            </a:solidFill>
            <a:prstDash val="dash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4" name="MH_Other_3"/>
          <p:cNvSpPr/>
          <p:nvPr>
            <p:custDataLst>
              <p:tags r:id="rId3"/>
            </p:custDataLst>
          </p:nvPr>
        </p:nvSpPr>
        <p:spPr>
          <a:xfrm>
            <a:off x="4089295" y="1462535"/>
            <a:ext cx="789384" cy="788194"/>
          </a:xfrm>
          <a:prstGeom prst="ellipse">
            <a:avLst/>
          </a:prstGeom>
          <a:gradFill>
            <a:gsLst>
              <a:gs pos="0">
                <a:srgbClr val="FF2D2D"/>
              </a:gs>
              <a:gs pos="69000">
                <a:srgbClr val="C30000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outerShdw blurRad="317500" dist="165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5" name="MH_Other_4"/>
          <p:cNvSpPr/>
          <p:nvPr>
            <p:custDataLst>
              <p:tags r:id="rId4"/>
            </p:custDataLst>
          </p:nvPr>
        </p:nvSpPr>
        <p:spPr>
          <a:xfrm flipV="1">
            <a:off x="4089295" y="1462704"/>
            <a:ext cx="789384" cy="495300"/>
          </a:xfrm>
          <a:custGeom>
            <a:avLst/>
            <a:gdLst>
              <a:gd name="connsiteX0" fmla="*/ 26261 w 1402080"/>
              <a:gd name="connsiteY0" fmla="*/ 0 h 881040"/>
              <a:gd name="connsiteX1" fmla="*/ 55091 w 1402080"/>
              <a:gd name="connsiteY1" fmla="*/ 92877 h 881040"/>
              <a:gd name="connsiteX2" fmla="*/ 701040 w 1402080"/>
              <a:gd name="connsiteY2" fmla="*/ 521040 h 881040"/>
              <a:gd name="connsiteX3" fmla="*/ 1346989 w 1402080"/>
              <a:gd name="connsiteY3" fmla="*/ 92877 h 881040"/>
              <a:gd name="connsiteX4" fmla="*/ 1375819 w 1402080"/>
              <a:gd name="connsiteY4" fmla="*/ 0 h 881040"/>
              <a:gd name="connsiteX5" fmla="*/ 1387837 w 1402080"/>
              <a:gd name="connsiteY5" fmla="*/ 38716 h 881040"/>
              <a:gd name="connsiteX6" fmla="*/ 1402080 w 1402080"/>
              <a:gd name="connsiteY6" fmla="*/ 180000 h 881040"/>
              <a:gd name="connsiteX7" fmla="*/ 701040 w 1402080"/>
              <a:gd name="connsiteY7" fmla="*/ 881040 h 881040"/>
              <a:gd name="connsiteX8" fmla="*/ 0 w 1402080"/>
              <a:gd name="connsiteY8" fmla="*/ 180000 h 881040"/>
              <a:gd name="connsiteX9" fmla="*/ 14243 w 1402080"/>
              <a:gd name="connsiteY9" fmla="*/ 38716 h 881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2080" h="881040">
                <a:moveTo>
                  <a:pt x="26261" y="0"/>
                </a:moveTo>
                <a:lnTo>
                  <a:pt x="55091" y="92877"/>
                </a:lnTo>
                <a:cubicBezTo>
                  <a:pt x="161515" y="344491"/>
                  <a:pt x="410660" y="521040"/>
                  <a:pt x="701040" y="521040"/>
                </a:cubicBezTo>
                <a:cubicBezTo>
                  <a:pt x="991421" y="521040"/>
                  <a:pt x="1240565" y="344491"/>
                  <a:pt x="1346989" y="92877"/>
                </a:cubicBezTo>
                <a:lnTo>
                  <a:pt x="1375819" y="0"/>
                </a:lnTo>
                <a:lnTo>
                  <a:pt x="1387837" y="38716"/>
                </a:lnTo>
                <a:cubicBezTo>
                  <a:pt x="1397176" y="84352"/>
                  <a:pt x="1402080" y="131603"/>
                  <a:pt x="1402080" y="180000"/>
                </a:cubicBezTo>
                <a:cubicBezTo>
                  <a:pt x="1402080" y="567174"/>
                  <a:pt x="1088214" y="881040"/>
                  <a:pt x="701040" y="881040"/>
                </a:cubicBezTo>
                <a:cubicBezTo>
                  <a:pt x="313866" y="881040"/>
                  <a:pt x="0" y="567174"/>
                  <a:pt x="0" y="180000"/>
                </a:cubicBezTo>
                <a:cubicBezTo>
                  <a:pt x="0" y="131603"/>
                  <a:pt x="4904" y="84352"/>
                  <a:pt x="14243" y="38716"/>
                </a:cubicBezTo>
                <a:close/>
              </a:path>
            </a:pathLst>
          </a:custGeom>
          <a:gradFill>
            <a:gsLst>
              <a:gs pos="0">
                <a:sysClr val="window" lastClr="FFFFFF">
                  <a:alpha val="0"/>
                </a:sysClr>
              </a:gs>
              <a:gs pos="92000">
                <a:sysClr val="window" lastClr="FFFFFF">
                  <a:alpha val="34000"/>
                </a:sys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6" name="MH_Other_5"/>
          <p:cNvSpPr txBox="1"/>
          <p:nvPr>
            <p:custDataLst>
              <p:tags r:id="rId5"/>
            </p:custDataLst>
          </p:nvPr>
        </p:nvSpPr>
        <p:spPr>
          <a:xfrm>
            <a:off x="4193006" y="1597441"/>
            <a:ext cx="528029" cy="536686"/>
          </a:xfrm>
          <a:prstGeom prst="rect">
            <a:avLst/>
          </a:prstGeom>
          <a:noFill/>
          <a:effectLst>
            <a:outerShdw blurRad="139700" dist="114300" dir="2700000" algn="tl" rotWithShape="0">
              <a:prstClr val="black">
                <a:alpha val="29000"/>
              </a:prstClr>
            </a:outerShdw>
          </a:effectLst>
        </p:spPr>
        <p:txBody>
          <a:bodyPr wrap="none" anchor="ctr">
            <a:normAutofit lnSpcReduction="10000"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4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01</a:t>
            </a:r>
            <a:endParaRPr lang="zh-CN" altLang="en-US" sz="1575" dirty="0">
              <a:solidFill>
                <a:prstClr val="white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7" name="MH_Other_6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4907254" y="2272160"/>
            <a:ext cx="870347" cy="870347"/>
          </a:xfrm>
          <a:prstGeom prst="ellipse">
            <a:avLst/>
          </a:prstGeom>
          <a:noFill/>
          <a:ln w="19050" cap="flat" cmpd="sng" algn="ctr">
            <a:solidFill>
              <a:srgbClr val="EB870F">
                <a:lumMod val="75000"/>
              </a:srgbClr>
            </a:solidFill>
            <a:prstDash val="dash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8" name="MH_Other_7"/>
          <p:cNvSpPr/>
          <p:nvPr>
            <p:custDataLst>
              <p:tags r:id="rId7"/>
            </p:custDataLst>
          </p:nvPr>
        </p:nvSpPr>
        <p:spPr>
          <a:xfrm>
            <a:off x="4948926" y="2312641"/>
            <a:ext cx="788194" cy="789384"/>
          </a:xfrm>
          <a:prstGeom prst="ellipse">
            <a:avLst/>
          </a:prstGeom>
          <a:gradFill>
            <a:gsLst>
              <a:gs pos="0">
                <a:srgbClr val="FFCD00"/>
              </a:gs>
              <a:gs pos="69000">
                <a:srgbClr val="EB870F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outerShdw blurRad="317500" dist="165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9" name="MH_Other_8"/>
          <p:cNvSpPr/>
          <p:nvPr>
            <p:custDataLst>
              <p:tags r:id="rId8"/>
            </p:custDataLst>
          </p:nvPr>
        </p:nvSpPr>
        <p:spPr>
          <a:xfrm flipV="1">
            <a:off x="4947735" y="2312810"/>
            <a:ext cx="789385" cy="495300"/>
          </a:xfrm>
          <a:custGeom>
            <a:avLst/>
            <a:gdLst>
              <a:gd name="connsiteX0" fmla="*/ 26261 w 1402080"/>
              <a:gd name="connsiteY0" fmla="*/ 0 h 881040"/>
              <a:gd name="connsiteX1" fmla="*/ 55091 w 1402080"/>
              <a:gd name="connsiteY1" fmla="*/ 92877 h 881040"/>
              <a:gd name="connsiteX2" fmla="*/ 701040 w 1402080"/>
              <a:gd name="connsiteY2" fmla="*/ 521040 h 881040"/>
              <a:gd name="connsiteX3" fmla="*/ 1346989 w 1402080"/>
              <a:gd name="connsiteY3" fmla="*/ 92877 h 881040"/>
              <a:gd name="connsiteX4" fmla="*/ 1375819 w 1402080"/>
              <a:gd name="connsiteY4" fmla="*/ 0 h 881040"/>
              <a:gd name="connsiteX5" fmla="*/ 1387837 w 1402080"/>
              <a:gd name="connsiteY5" fmla="*/ 38716 h 881040"/>
              <a:gd name="connsiteX6" fmla="*/ 1402080 w 1402080"/>
              <a:gd name="connsiteY6" fmla="*/ 180000 h 881040"/>
              <a:gd name="connsiteX7" fmla="*/ 701040 w 1402080"/>
              <a:gd name="connsiteY7" fmla="*/ 881040 h 881040"/>
              <a:gd name="connsiteX8" fmla="*/ 0 w 1402080"/>
              <a:gd name="connsiteY8" fmla="*/ 180000 h 881040"/>
              <a:gd name="connsiteX9" fmla="*/ 14243 w 1402080"/>
              <a:gd name="connsiteY9" fmla="*/ 38716 h 881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2080" h="881040">
                <a:moveTo>
                  <a:pt x="26261" y="0"/>
                </a:moveTo>
                <a:lnTo>
                  <a:pt x="55091" y="92877"/>
                </a:lnTo>
                <a:cubicBezTo>
                  <a:pt x="161515" y="344491"/>
                  <a:pt x="410660" y="521040"/>
                  <a:pt x="701040" y="521040"/>
                </a:cubicBezTo>
                <a:cubicBezTo>
                  <a:pt x="991421" y="521040"/>
                  <a:pt x="1240565" y="344491"/>
                  <a:pt x="1346989" y="92877"/>
                </a:cubicBezTo>
                <a:lnTo>
                  <a:pt x="1375819" y="0"/>
                </a:lnTo>
                <a:lnTo>
                  <a:pt x="1387837" y="38716"/>
                </a:lnTo>
                <a:cubicBezTo>
                  <a:pt x="1397176" y="84352"/>
                  <a:pt x="1402080" y="131603"/>
                  <a:pt x="1402080" y="180000"/>
                </a:cubicBezTo>
                <a:cubicBezTo>
                  <a:pt x="1402080" y="567174"/>
                  <a:pt x="1088214" y="881040"/>
                  <a:pt x="701040" y="881040"/>
                </a:cubicBezTo>
                <a:cubicBezTo>
                  <a:pt x="313866" y="881040"/>
                  <a:pt x="0" y="567174"/>
                  <a:pt x="0" y="180000"/>
                </a:cubicBezTo>
                <a:cubicBezTo>
                  <a:pt x="0" y="131603"/>
                  <a:pt x="4904" y="84352"/>
                  <a:pt x="14243" y="38716"/>
                </a:cubicBezTo>
                <a:close/>
              </a:path>
            </a:pathLst>
          </a:custGeom>
          <a:gradFill>
            <a:gsLst>
              <a:gs pos="0">
                <a:sysClr val="window" lastClr="FFFFFF">
                  <a:alpha val="0"/>
                </a:sysClr>
              </a:gs>
              <a:gs pos="92000">
                <a:sysClr val="window" lastClr="FFFFFF">
                  <a:alpha val="34000"/>
                </a:sys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0" name="MH_Other_9"/>
          <p:cNvSpPr txBox="1"/>
          <p:nvPr>
            <p:custDataLst>
              <p:tags r:id="rId9"/>
            </p:custDataLst>
          </p:nvPr>
        </p:nvSpPr>
        <p:spPr>
          <a:xfrm>
            <a:off x="5015386" y="2447976"/>
            <a:ext cx="528029" cy="536686"/>
          </a:xfrm>
          <a:prstGeom prst="rect">
            <a:avLst/>
          </a:prstGeom>
          <a:noFill/>
          <a:effectLst>
            <a:outerShdw blurRad="139700" dist="114300" dir="2700000" algn="tl" rotWithShape="0">
              <a:prstClr val="black">
                <a:alpha val="29000"/>
              </a:prstClr>
            </a:outerShdw>
          </a:effectLst>
        </p:spPr>
        <p:txBody>
          <a:bodyPr wrap="none" anchor="ctr">
            <a:normAutofit lnSpcReduction="10000"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40" dirty="0">
                <a:solidFill>
                  <a:prstClr val="white"/>
                </a:solidFill>
                <a:ea typeface="时尚中黑简体" panose="01010104010101010101" pitchFamily="2" charset="-122"/>
              </a:rPr>
              <a:t>04</a:t>
            </a:r>
            <a:endParaRPr lang="zh-CN" altLang="en-US" sz="3040" dirty="0">
              <a:solidFill>
                <a:prstClr val="white"/>
              </a:solidFill>
              <a:ea typeface="时尚中黑简体" panose="01010104010101010101" pitchFamily="2" charset="-122"/>
            </a:endParaRPr>
          </a:p>
        </p:txBody>
      </p:sp>
      <p:sp>
        <p:nvSpPr>
          <p:cNvPr id="41" name="MH_Other_10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3208232" y="2272160"/>
            <a:ext cx="871538" cy="870347"/>
          </a:xfrm>
          <a:prstGeom prst="ellipse">
            <a:avLst/>
          </a:prstGeom>
          <a:noFill/>
          <a:ln w="19050" cap="flat" cmpd="sng" algn="ctr">
            <a:solidFill>
              <a:srgbClr val="EB870F">
                <a:lumMod val="75000"/>
              </a:srgbClr>
            </a:solidFill>
            <a:prstDash val="dash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MH_Other_11"/>
          <p:cNvSpPr/>
          <p:nvPr>
            <p:custDataLst>
              <p:tags r:id="rId11"/>
            </p:custDataLst>
          </p:nvPr>
        </p:nvSpPr>
        <p:spPr>
          <a:xfrm>
            <a:off x="3249904" y="2312641"/>
            <a:ext cx="788194" cy="789384"/>
          </a:xfrm>
          <a:prstGeom prst="ellipse">
            <a:avLst/>
          </a:prstGeom>
          <a:gradFill>
            <a:gsLst>
              <a:gs pos="0">
                <a:srgbClr val="70E600"/>
              </a:gs>
              <a:gs pos="69000">
                <a:srgbClr val="27D100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outerShdw blurRad="317500" dist="165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MH_Other_12"/>
          <p:cNvSpPr/>
          <p:nvPr>
            <p:custDataLst>
              <p:tags r:id="rId12"/>
            </p:custDataLst>
          </p:nvPr>
        </p:nvSpPr>
        <p:spPr>
          <a:xfrm flipV="1">
            <a:off x="3252285" y="2314001"/>
            <a:ext cx="788194" cy="495300"/>
          </a:xfrm>
          <a:custGeom>
            <a:avLst/>
            <a:gdLst>
              <a:gd name="connsiteX0" fmla="*/ 26261 w 1402080"/>
              <a:gd name="connsiteY0" fmla="*/ 0 h 881040"/>
              <a:gd name="connsiteX1" fmla="*/ 55091 w 1402080"/>
              <a:gd name="connsiteY1" fmla="*/ 92877 h 881040"/>
              <a:gd name="connsiteX2" fmla="*/ 701040 w 1402080"/>
              <a:gd name="connsiteY2" fmla="*/ 521040 h 881040"/>
              <a:gd name="connsiteX3" fmla="*/ 1346989 w 1402080"/>
              <a:gd name="connsiteY3" fmla="*/ 92877 h 881040"/>
              <a:gd name="connsiteX4" fmla="*/ 1375819 w 1402080"/>
              <a:gd name="connsiteY4" fmla="*/ 0 h 881040"/>
              <a:gd name="connsiteX5" fmla="*/ 1387837 w 1402080"/>
              <a:gd name="connsiteY5" fmla="*/ 38716 h 881040"/>
              <a:gd name="connsiteX6" fmla="*/ 1402080 w 1402080"/>
              <a:gd name="connsiteY6" fmla="*/ 180000 h 881040"/>
              <a:gd name="connsiteX7" fmla="*/ 701040 w 1402080"/>
              <a:gd name="connsiteY7" fmla="*/ 881040 h 881040"/>
              <a:gd name="connsiteX8" fmla="*/ 0 w 1402080"/>
              <a:gd name="connsiteY8" fmla="*/ 180000 h 881040"/>
              <a:gd name="connsiteX9" fmla="*/ 14243 w 1402080"/>
              <a:gd name="connsiteY9" fmla="*/ 38716 h 881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2080" h="881040">
                <a:moveTo>
                  <a:pt x="26261" y="0"/>
                </a:moveTo>
                <a:lnTo>
                  <a:pt x="55091" y="92877"/>
                </a:lnTo>
                <a:cubicBezTo>
                  <a:pt x="161515" y="344491"/>
                  <a:pt x="410660" y="521040"/>
                  <a:pt x="701040" y="521040"/>
                </a:cubicBezTo>
                <a:cubicBezTo>
                  <a:pt x="991421" y="521040"/>
                  <a:pt x="1240565" y="344491"/>
                  <a:pt x="1346989" y="92877"/>
                </a:cubicBezTo>
                <a:lnTo>
                  <a:pt x="1375819" y="0"/>
                </a:lnTo>
                <a:lnTo>
                  <a:pt x="1387837" y="38716"/>
                </a:lnTo>
                <a:cubicBezTo>
                  <a:pt x="1397176" y="84352"/>
                  <a:pt x="1402080" y="131603"/>
                  <a:pt x="1402080" y="180000"/>
                </a:cubicBezTo>
                <a:cubicBezTo>
                  <a:pt x="1402080" y="567174"/>
                  <a:pt x="1088214" y="881040"/>
                  <a:pt x="701040" y="881040"/>
                </a:cubicBezTo>
                <a:cubicBezTo>
                  <a:pt x="313866" y="881040"/>
                  <a:pt x="0" y="567174"/>
                  <a:pt x="0" y="180000"/>
                </a:cubicBezTo>
                <a:cubicBezTo>
                  <a:pt x="0" y="131603"/>
                  <a:pt x="4904" y="84352"/>
                  <a:pt x="14243" y="38716"/>
                </a:cubicBezTo>
                <a:close/>
              </a:path>
            </a:pathLst>
          </a:custGeom>
          <a:gradFill>
            <a:gsLst>
              <a:gs pos="0">
                <a:sysClr val="window" lastClr="FFFFFF">
                  <a:alpha val="0"/>
                </a:sysClr>
              </a:gs>
              <a:gs pos="92000">
                <a:sysClr val="window" lastClr="FFFFFF">
                  <a:alpha val="34000"/>
                </a:sys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" name="MH_Other_13"/>
          <p:cNvSpPr txBox="1"/>
          <p:nvPr>
            <p:custDataLst>
              <p:tags r:id="rId13"/>
            </p:custDataLst>
          </p:nvPr>
        </p:nvSpPr>
        <p:spPr>
          <a:xfrm>
            <a:off x="3321119" y="2447976"/>
            <a:ext cx="528029" cy="536686"/>
          </a:xfrm>
          <a:prstGeom prst="rect">
            <a:avLst/>
          </a:prstGeom>
          <a:noFill/>
          <a:effectLst>
            <a:outerShdw blurRad="139700" dist="114300" dir="2700000" algn="tl" rotWithShape="0">
              <a:prstClr val="black">
                <a:alpha val="29000"/>
              </a:prstClr>
            </a:outerShdw>
          </a:effectLst>
        </p:spPr>
        <p:txBody>
          <a:bodyPr wrap="none" anchor="ctr">
            <a:normAutofit lnSpcReduction="10000"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4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02</a:t>
            </a:r>
            <a:endParaRPr lang="zh-CN" altLang="en-US" sz="1575" dirty="0">
              <a:solidFill>
                <a:prstClr val="white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5" name="MH_Other_14"/>
          <p:cNvSpPr/>
          <p:nvPr>
            <p:custDataLst>
              <p:tags r:id="rId14"/>
            </p:custDataLst>
          </p:nvPr>
        </p:nvSpPr>
        <p:spPr>
          <a:xfrm flipV="1">
            <a:off x="3253476" y="2314001"/>
            <a:ext cx="752475" cy="339328"/>
          </a:xfrm>
          <a:custGeom>
            <a:avLst/>
            <a:gdLst>
              <a:gd name="connsiteX0" fmla="*/ 691248 w 1337472"/>
              <a:gd name="connsiteY0" fmla="*/ 603903 h 603903"/>
              <a:gd name="connsiteX1" fmla="*/ 1337197 w 1337472"/>
              <a:gd name="connsiteY1" fmla="*/ 175740 h 603903"/>
              <a:gd name="connsiteX2" fmla="*/ 1337472 w 1337472"/>
              <a:gd name="connsiteY2" fmla="*/ 174853 h 603903"/>
              <a:gd name="connsiteX3" fmla="*/ 1298229 w 1337472"/>
              <a:gd name="connsiteY3" fmla="*/ 222416 h 603903"/>
              <a:gd name="connsiteX4" fmla="*/ 726370 w 1337472"/>
              <a:gd name="connsiteY4" fmla="*/ 459288 h 603903"/>
              <a:gd name="connsiteX5" fmla="*/ 55759 w 1337472"/>
              <a:gd name="connsiteY5" fmla="*/ 102727 h 603903"/>
              <a:gd name="connsiteX6" fmla="*/ 0 w 1337472"/>
              <a:gd name="connsiteY6" fmla="*/ 0 h 603903"/>
              <a:gd name="connsiteX7" fmla="*/ 4451 w 1337472"/>
              <a:gd name="connsiteY7" fmla="*/ 44147 h 603903"/>
              <a:gd name="connsiteX8" fmla="*/ 691248 w 1337472"/>
              <a:gd name="connsiteY8" fmla="*/ 603903 h 60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37472" h="603903">
                <a:moveTo>
                  <a:pt x="691248" y="603903"/>
                </a:moveTo>
                <a:cubicBezTo>
                  <a:pt x="981629" y="603903"/>
                  <a:pt x="1230773" y="427353"/>
                  <a:pt x="1337197" y="175740"/>
                </a:cubicBezTo>
                <a:lnTo>
                  <a:pt x="1337472" y="174853"/>
                </a:lnTo>
                <a:lnTo>
                  <a:pt x="1298229" y="222416"/>
                </a:lnTo>
                <a:cubicBezTo>
                  <a:pt x="1151877" y="368768"/>
                  <a:pt x="949695" y="459288"/>
                  <a:pt x="726370" y="459288"/>
                </a:cubicBezTo>
                <a:cubicBezTo>
                  <a:pt x="447215" y="459288"/>
                  <a:pt x="201093" y="317850"/>
                  <a:pt x="55759" y="102727"/>
                </a:cubicBezTo>
                <a:lnTo>
                  <a:pt x="0" y="0"/>
                </a:lnTo>
                <a:lnTo>
                  <a:pt x="4451" y="44147"/>
                </a:lnTo>
                <a:cubicBezTo>
                  <a:pt x="69820" y="363599"/>
                  <a:pt x="352471" y="603903"/>
                  <a:pt x="691248" y="603903"/>
                </a:cubicBezTo>
                <a:close/>
              </a:path>
            </a:pathLst>
          </a:custGeom>
          <a:gradFill>
            <a:gsLst>
              <a:gs pos="0">
                <a:sysClr val="window" lastClr="FFFFFF">
                  <a:alpha val="0"/>
                </a:sysClr>
              </a:gs>
              <a:gs pos="92000">
                <a:sysClr val="window" lastClr="FFFFFF">
                  <a:alpha val="34000"/>
                </a:sys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MH_Other_15"/>
          <p:cNvSpPr>
            <a:spLocks noChangeAspect="1"/>
          </p:cNvSpPr>
          <p:nvPr>
            <p:custDataLst>
              <p:tags r:id="rId15"/>
            </p:custDataLst>
          </p:nvPr>
        </p:nvSpPr>
        <p:spPr>
          <a:xfrm>
            <a:off x="4048814" y="3038922"/>
            <a:ext cx="870347" cy="871538"/>
          </a:xfrm>
          <a:prstGeom prst="ellipse">
            <a:avLst/>
          </a:prstGeom>
          <a:noFill/>
          <a:ln w="19050" cap="flat" cmpd="sng" algn="ctr">
            <a:solidFill>
              <a:srgbClr val="EB870F">
                <a:lumMod val="75000"/>
              </a:srgbClr>
            </a:solidFill>
            <a:prstDash val="dash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7" name="MH_Other_16"/>
          <p:cNvSpPr/>
          <p:nvPr>
            <p:custDataLst>
              <p:tags r:id="rId16"/>
            </p:custDataLst>
          </p:nvPr>
        </p:nvSpPr>
        <p:spPr>
          <a:xfrm>
            <a:off x="4089295" y="3080594"/>
            <a:ext cx="789384" cy="788194"/>
          </a:xfrm>
          <a:prstGeom prst="ellipse">
            <a:avLst/>
          </a:prstGeom>
          <a:gradFill>
            <a:gsLst>
              <a:gs pos="0">
                <a:srgbClr val="55D2FF"/>
              </a:gs>
              <a:gs pos="69000">
                <a:srgbClr val="0073C3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outerShdw blurRad="317500" dist="165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8" name="MH_Other_17"/>
          <p:cNvSpPr/>
          <p:nvPr>
            <p:custDataLst>
              <p:tags r:id="rId17"/>
            </p:custDataLst>
          </p:nvPr>
        </p:nvSpPr>
        <p:spPr>
          <a:xfrm flipV="1">
            <a:off x="4090485" y="3080764"/>
            <a:ext cx="788194" cy="495300"/>
          </a:xfrm>
          <a:custGeom>
            <a:avLst/>
            <a:gdLst>
              <a:gd name="connsiteX0" fmla="*/ 26261 w 1402080"/>
              <a:gd name="connsiteY0" fmla="*/ 0 h 881040"/>
              <a:gd name="connsiteX1" fmla="*/ 55091 w 1402080"/>
              <a:gd name="connsiteY1" fmla="*/ 92877 h 881040"/>
              <a:gd name="connsiteX2" fmla="*/ 701040 w 1402080"/>
              <a:gd name="connsiteY2" fmla="*/ 521040 h 881040"/>
              <a:gd name="connsiteX3" fmla="*/ 1346989 w 1402080"/>
              <a:gd name="connsiteY3" fmla="*/ 92877 h 881040"/>
              <a:gd name="connsiteX4" fmla="*/ 1375819 w 1402080"/>
              <a:gd name="connsiteY4" fmla="*/ 0 h 881040"/>
              <a:gd name="connsiteX5" fmla="*/ 1387837 w 1402080"/>
              <a:gd name="connsiteY5" fmla="*/ 38716 h 881040"/>
              <a:gd name="connsiteX6" fmla="*/ 1402080 w 1402080"/>
              <a:gd name="connsiteY6" fmla="*/ 180000 h 881040"/>
              <a:gd name="connsiteX7" fmla="*/ 701040 w 1402080"/>
              <a:gd name="connsiteY7" fmla="*/ 881040 h 881040"/>
              <a:gd name="connsiteX8" fmla="*/ 0 w 1402080"/>
              <a:gd name="connsiteY8" fmla="*/ 180000 h 881040"/>
              <a:gd name="connsiteX9" fmla="*/ 14243 w 1402080"/>
              <a:gd name="connsiteY9" fmla="*/ 38716 h 881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2080" h="881040">
                <a:moveTo>
                  <a:pt x="26261" y="0"/>
                </a:moveTo>
                <a:lnTo>
                  <a:pt x="55091" y="92877"/>
                </a:lnTo>
                <a:cubicBezTo>
                  <a:pt x="161515" y="344491"/>
                  <a:pt x="410660" y="521040"/>
                  <a:pt x="701040" y="521040"/>
                </a:cubicBezTo>
                <a:cubicBezTo>
                  <a:pt x="991421" y="521040"/>
                  <a:pt x="1240565" y="344491"/>
                  <a:pt x="1346989" y="92877"/>
                </a:cubicBezTo>
                <a:lnTo>
                  <a:pt x="1375819" y="0"/>
                </a:lnTo>
                <a:lnTo>
                  <a:pt x="1387837" y="38716"/>
                </a:lnTo>
                <a:cubicBezTo>
                  <a:pt x="1397176" y="84352"/>
                  <a:pt x="1402080" y="131603"/>
                  <a:pt x="1402080" y="180000"/>
                </a:cubicBezTo>
                <a:cubicBezTo>
                  <a:pt x="1402080" y="567174"/>
                  <a:pt x="1088214" y="881040"/>
                  <a:pt x="701040" y="881040"/>
                </a:cubicBezTo>
                <a:cubicBezTo>
                  <a:pt x="313866" y="881040"/>
                  <a:pt x="0" y="567174"/>
                  <a:pt x="0" y="180000"/>
                </a:cubicBezTo>
                <a:cubicBezTo>
                  <a:pt x="0" y="131603"/>
                  <a:pt x="4904" y="84352"/>
                  <a:pt x="14243" y="38716"/>
                </a:cubicBezTo>
                <a:close/>
              </a:path>
            </a:pathLst>
          </a:custGeom>
          <a:gradFill>
            <a:gsLst>
              <a:gs pos="0">
                <a:sysClr val="window" lastClr="FFFFFF">
                  <a:alpha val="0"/>
                </a:sysClr>
              </a:gs>
              <a:gs pos="92000">
                <a:sysClr val="window" lastClr="FFFFFF">
                  <a:alpha val="34000"/>
                </a:sys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9" name="MH_Other_18"/>
          <p:cNvSpPr txBox="1"/>
          <p:nvPr>
            <p:custDataLst>
              <p:tags r:id="rId18"/>
            </p:custDataLst>
          </p:nvPr>
        </p:nvSpPr>
        <p:spPr>
          <a:xfrm>
            <a:off x="4158742" y="3215349"/>
            <a:ext cx="528029" cy="536686"/>
          </a:xfrm>
          <a:prstGeom prst="rect">
            <a:avLst/>
          </a:prstGeom>
          <a:noFill/>
          <a:effectLst>
            <a:outerShdw blurRad="139700" dist="114300" dir="2700000" algn="tl" rotWithShape="0">
              <a:prstClr val="black">
                <a:alpha val="29000"/>
              </a:prstClr>
            </a:outerShdw>
          </a:effectLst>
        </p:spPr>
        <p:txBody>
          <a:bodyPr wrap="none" anchor="ctr">
            <a:normAutofit lnSpcReduction="10000"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40" dirty="0">
                <a:solidFill>
                  <a:prstClr val="white"/>
                </a:solidFill>
                <a:ea typeface="时尚中黑简体" panose="01010104010101010101" pitchFamily="2" charset="-122"/>
              </a:rPr>
              <a:t>03</a:t>
            </a:r>
            <a:endParaRPr lang="zh-CN" altLang="en-US" sz="3040" dirty="0">
              <a:solidFill>
                <a:prstClr val="white"/>
              </a:solidFill>
              <a:ea typeface="时尚中黑简体" panose="01010104010101010101" pitchFamily="2" charset="-122"/>
            </a:endParaRPr>
          </a:p>
        </p:txBody>
      </p:sp>
      <p:sp>
        <p:nvSpPr>
          <p:cNvPr id="50" name="MH_SubTitle_2"/>
          <p:cNvSpPr txBox="1"/>
          <p:nvPr>
            <p:custDataLst>
              <p:tags r:id="rId19"/>
            </p:custDataLst>
          </p:nvPr>
        </p:nvSpPr>
        <p:spPr>
          <a:xfrm>
            <a:off x="1450007" y="1497170"/>
            <a:ext cx="1887308" cy="797719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35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去伪存真，提取挖掘有效数据，体现价值</a:t>
            </a:r>
            <a:endParaRPr lang="zh-CN" altLang="en-US" sz="135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" name="MH_SubTitle_3"/>
          <p:cNvSpPr txBox="1"/>
          <p:nvPr>
            <p:custDataLst>
              <p:tags r:id="rId20"/>
            </p:custDataLst>
          </p:nvPr>
        </p:nvSpPr>
        <p:spPr>
          <a:xfrm>
            <a:off x="1449470" y="3723360"/>
            <a:ext cx="1781774" cy="797719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defPPr>
              <a:defRPr lang="zh-CN"/>
            </a:defPPr>
            <a:lvl1pPr algn="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35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共享经济、共享单车应势而生，爆发性发展</a:t>
            </a:r>
            <a:endParaRPr lang="zh-CN" altLang="en-US" sz="135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2" name="MH_SubTitle_4"/>
          <p:cNvSpPr txBox="1"/>
          <p:nvPr>
            <p:custDataLst>
              <p:tags r:id="rId21"/>
            </p:custDataLst>
          </p:nvPr>
        </p:nvSpPr>
        <p:spPr>
          <a:xfrm>
            <a:off x="6012482" y="3651938"/>
            <a:ext cx="2020827" cy="797719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1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快速解决“最后一公里”问题，改变出行文化及生活方式</a:t>
            </a:r>
            <a:endParaRPr lang="zh-CN" altLang="en-US" sz="11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3" name="MH_SubTitle_1"/>
          <p:cNvSpPr txBox="1"/>
          <p:nvPr>
            <p:custDataLst>
              <p:tags r:id="rId22"/>
            </p:custDataLst>
          </p:nvPr>
        </p:nvSpPr>
        <p:spPr>
          <a:xfrm>
            <a:off x="5796164" y="1516647"/>
            <a:ext cx="2295688" cy="1032272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35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深入分析共享单车的使用情况和用户习惯，为共享单车行业的发展提供有价值的参考数据和建议</a:t>
            </a:r>
            <a:endParaRPr lang="zh-CN" altLang="en-US" sz="135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4" name="MH_Other_19"/>
          <p:cNvSpPr/>
          <p:nvPr>
            <p:custDataLst>
              <p:tags r:id="rId23"/>
            </p:custDataLst>
          </p:nvPr>
        </p:nvSpPr>
        <p:spPr>
          <a:xfrm rot="2700000">
            <a:off x="3383849" y="1421458"/>
            <a:ext cx="307181" cy="308372"/>
          </a:xfrm>
          <a:prstGeom prst="rect">
            <a:avLst/>
          </a:prstGeom>
          <a:gradFill>
            <a:gsLst>
              <a:gs pos="0">
                <a:srgbClr val="70E600"/>
              </a:gs>
              <a:gs pos="69000">
                <a:srgbClr val="27D100"/>
              </a:gs>
            </a:gsLst>
            <a:lin ang="2700000" scaled="0"/>
          </a:gradFill>
          <a:ln w="25400" cap="flat" cmpd="sng" algn="ctr">
            <a:noFill/>
            <a:prstDash val="solid"/>
          </a:ln>
          <a:effectLst>
            <a:outerShdw blurRad="317500" dist="165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5" name="MH_Other_1"/>
          <p:cNvSpPr>
            <a:spLocks noChangeAspect="1" noEditPoints="1"/>
          </p:cNvSpPr>
          <p:nvPr>
            <p:custDataLst>
              <p:tags r:id="rId24"/>
            </p:custDataLst>
          </p:nvPr>
        </p:nvSpPr>
        <p:spPr bwMode="auto">
          <a:xfrm>
            <a:off x="3478504" y="1504206"/>
            <a:ext cx="119063" cy="141685"/>
          </a:xfrm>
          <a:custGeom>
            <a:avLst/>
            <a:gdLst>
              <a:gd name="T0" fmla="*/ 2147483646 w 59"/>
              <a:gd name="T1" fmla="*/ 2147483646 h 70"/>
              <a:gd name="T2" fmla="*/ 2147483646 w 59"/>
              <a:gd name="T3" fmla="*/ 2147483646 h 70"/>
              <a:gd name="T4" fmla="*/ 2147483646 w 59"/>
              <a:gd name="T5" fmla="*/ 2147483646 h 70"/>
              <a:gd name="T6" fmla="*/ 2147483646 w 59"/>
              <a:gd name="T7" fmla="*/ 2147483646 h 70"/>
              <a:gd name="T8" fmla="*/ 2147483646 w 59"/>
              <a:gd name="T9" fmla="*/ 2147483646 h 70"/>
              <a:gd name="T10" fmla="*/ 2147483646 w 59"/>
              <a:gd name="T11" fmla="*/ 2147483646 h 70"/>
              <a:gd name="T12" fmla="*/ 2147483646 w 59"/>
              <a:gd name="T13" fmla="*/ 2147483646 h 70"/>
              <a:gd name="T14" fmla="*/ 2147483646 w 59"/>
              <a:gd name="T15" fmla="*/ 2147483646 h 70"/>
              <a:gd name="T16" fmla="*/ 2147483646 w 59"/>
              <a:gd name="T17" fmla="*/ 2147483646 h 70"/>
              <a:gd name="T18" fmla="*/ 2147483646 w 59"/>
              <a:gd name="T19" fmla="*/ 2147483646 h 70"/>
              <a:gd name="T20" fmla="*/ 2147483646 w 59"/>
              <a:gd name="T21" fmla="*/ 2147483646 h 70"/>
              <a:gd name="T22" fmla="*/ 2147483646 w 59"/>
              <a:gd name="T23" fmla="*/ 2147483646 h 70"/>
              <a:gd name="T24" fmla="*/ 2147483646 w 59"/>
              <a:gd name="T25" fmla="*/ 2147483646 h 70"/>
              <a:gd name="T26" fmla="*/ 2147483646 w 59"/>
              <a:gd name="T27" fmla="*/ 2147483646 h 70"/>
              <a:gd name="T28" fmla="*/ 2147483646 w 59"/>
              <a:gd name="T29" fmla="*/ 2147483646 h 70"/>
              <a:gd name="T30" fmla="*/ 2147483646 w 59"/>
              <a:gd name="T31" fmla="*/ 2147483646 h 70"/>
              <a:gd name="T32" fmla="*/ 2147483646 w 59"/>
              <a:gd name="T33" fmla="*/ 2147483646 h 70"/>
              <a:gd name="T34" fmla="*/ 0 w 59"/>
              <a:gd name="T35" fmla="*/ 2147483646 h 70"/>
              <a:gd name="T36" fmla="*/ 2147483646 w 59"/>
              <a:gd name="T37" fmla="*/ 2147483646 h 70"/>
              <a:gd name="T38" fmla="*/ 2147483646 w 59"/>
              <a:gd name="T39" fmla="*/ 2147483646 h 70"/>
              <a:gd name="T40" fmla="*/ 2147483646 w 59"/>
              <a:gd name="T41" fmla="*/ 2147483646 h 70"/>
              <a:gd name="T42" fmla="*/ 2147483646 w 59"/>
              <a:gd name="T43" fmla="*/ 2147483646 h 70"/>
              <a:gd name="T44" fmla="*/ 2147483646 w 59"/>
              <a:gd name="T45" fmla="*/ 2147483646 h 70"/>
              <a:gd name="T46" fmla="*/ 2147483646 w 59"/>
              <a:gd name="T47" fmla="*/ 2147483646 h 70"/>
              <a:gd name="T48" fmla="*/ 2147483646 w 59"/>
              <a:gd name="T49" fmla="*/ 2147483646 h 70"/>
              <a:gd name="T50" fmla="*/ 2147483646 w 59"/>
              <a:gd name="T51" fmla="*/ 2147483646 h 70"/>
              <a:gd name="T52" fmla="*/ 2147483646 w 59"/>
              <a:gd name="T53" fmla="*/ 2147483646 h 70"/>
              <a:gd name="T54" fmla="*/ 2147483646 w 59"/>
              <a:gd name="T55" fmla="*/ 2147483646 h 70"/>
              <a:gd name="T56" fmla="*/ 2147483646 w 59"/>
              <a:gd name="T57" fmla="*/ 2147483646 h 70"/>
              <a:gd name="T58" fmla="*/ 2147483646 w 59"/>
              <a:gd name="T59" fmla="*/ 2147483646 h 70"/>
              <a:gd name="T60" fmla="*/ 2147483646 w 59"/>
              <a:gd name="T61" fmla="*/ 2147483646 h 70"/>
              <a:gd name="T62" fmla="*/ 2147483646 w 59"/>
              <a:gd name="T63" fmla="*/ 2147483646 h 70"/>
              <a:gd name="T64" fmla="*/ 2147483646 w 59"/>
              <a:gd name="T65" fmla="*/ 2147483646 h 70"/>
              <a:gd name="T66" fmla="*/ 2147483646 w 59"/>
              <a:gd name="T67" fmla="*/ 2147483646 h 70"/>
              <a:gd name="T68" fmla="*/ 2147483646 w 59"/>
              <a:gd name="T69" fmla="*/ 2147483646 h 70"/>
              <a:gd name="T70" fmla="*/ 2147483646 w 59"/>
              <a:gd name="T71" fmla="*/ 2147483646 h 70"/>
              <a:gd name="T72" fmla="*/ 2147483646 w 59"/>
              <a:gd name="T73" fmla="*/ 2147483646 h 70"/>
              <a:gd name="T74" fmla="*/ 2147483646 w 59"/>
              <a:gd name="T75" fmla="*/ 2147483646 h 70"/>
              <a:gd name="T76" fmla="*/ 2147483646 w 59"/>
              <a:gd name="T77" fmla="*/ 2147483646 h 70"/>
              <a:gd name="T78" fmla="*/ 2147483646 w 59"/>
              <a:gd name="T79" fmla="*/ 2147483646 h 70"/>
              <a:gd name="T80" fmla="*/ 2147483646 w 59"/>
              <a:gd name="T81" fmla="*/ 2147483646 h 70"/>
              <a:gd name="T82" fmla="*/ 2147483646 w 59"/>
              <a:gd name="T83" fmla="*/ 2147483646 h 70"/>
              <a:gd name="T84" fmla="*/ 2147483646 w 59"/>
              <a:gd name="T85" fmla="*/ 2147483646 h 70"/>
              <a:gd name="T86" fmla="*/ 2147483646 w 59"/>
              <a:gd name="T87" fmla="*/ 2147483646 h 70"/>
              <a:gd name="T88" fmla="*/ 2147483646 w 59"/>
              <a:gd name="T89" fmla="*/ 2147483646 h 70"/>
              <a:gd name="T90" fmla="*/ 2147483646 w 59"/>
              <a:gd name="T91" fmla="*/ 2147483646 h 70"/>
              <a:gd name="T92" fmla="*/ 2147483646 w 59"/>
              <a:gd name="T93" fmla="*/ 2147483646 h 70"/>
              <a:gd name="T94" fmla="*/ 2147483646 w 59"/>
              <a:gd name="T95" fmla="*/ 2147483646 h 70"/>
              <a:gd name="T96" fmla="*/ 2147483646 w 59"/>
              <a:gd name="T97" fmla="*/ 2147483646 h 70"/>
              <a:gd name="T98" fmla="*/ 2147483646 w 59"/>
              <a:gd name="T99" fmla="*/ 2147483646 h 70"/>
              <a:gd name="T100" fmla="*/ 2147483646 w 59"/>
              <a:gd name="T101" fmla="*/ 2147483646 h 70"/>
              <a:gd name="T102" fmla="*/ 2147483646 w 59"/>
              <a:gd name="T103" fmla="*/ 2147483646 h 7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9" h="70">
                <a:moveTo>
                  <a:pt x="21" y="25"/>
                </a:moveTo>
                <a:cubicBezTo>
                  <a:pt x="22" y="31"/>
                  <a:pt x="24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1" y="37"/>
                  <a:pt x="31" y="37"/>
                </a:cubicBezTo>
                <a:cubicBezTo>
                  <a:pt x="36" y="37"/>
                  <a:pt x="38" y="31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2"/>
                  <a:pt x="39" y="20"/>
                  <a:pt x="38" y="18"/>
                </a:cubicBezTo>
                <a:cubicBezTo>
                  <a:pt x="37" y="18"/>
                  <a:pt x="30" y="21"/>
                  <a:pt x="21" y="17"/>
                </a:cubicBezTo>
                <a:cubicBezTo>
                  <a:pt x="20" y="20"/>
                  <a:pt x="20" y="22"/>
                  <a:pt x="21" y="25"/>
                </a:cubicBezTo>
                <a:cubicBezTo>
                  <a:pt x="21" y="25"/>
                  <a:pt x="21" y="25"/>
                  <a:pt x="21" y="25"/>
                </a:cubicBezTo>
                <a:close/>
                <a:moveTo>
                  <a:pt x="29" y="45"/>
                </a:moveTo>
                <a:cubicBezTo>
                  <a:pt x="28" y="47"/>
                  <a:pt x="28" y="47"/>
                  <a:pt x="28" y="47"/>
                </a:cubicBezTo>
                <a:cubicBezTo>
                  <a:pt x="29" y="48"/>
                  <a:pt x="29" y="48"/>
                  <a:pt x="29" y="48"/>
                </a:cubicBezTo>
                <a:cubicBezTo>
                  <a:pt x="26" y="59"/>
                  <a:pt x="26" y="59"/>
                  <a:pt x="26" y="59"/>
                </a:cubicBezTo>
                <a:cubicBezTo>
                  <a:pt x="23" y="55"/>
                  <a:pt x="20" y="48"/>
                  <a:pt x="19" y="42"/>
                </a:cubicBezTo>
                <a:cubicBezTo>
                  <a:pt x="13" y="43"/>
                  <a:pt x="8" y="46"/>
                  <a:pt x="3" y="49"/>
                </a:cubicBezTo>
                <a:cubicBezTo>
                  <a:pt x="0" y="54"/>
                  <a:pt x="0" y="60"/>
                  <a:pt x="0" y="65"/>
                </a:cubicBezTo>
                <a:cubicBezTo>
                  <a:pt x="21" y="70"/>
                  <a:pt x="40" y="70"/>
                  <a:pt x="59" y="65"/>
                </a:cubicBezTo>
                <a:cubicBezTo>
                  <a:pt x="59" y="60"/>
                  <a:pt x="59" y="54"/>
                  <a:pt x="56" y="49"/>
                </a:cubicBezTo>
                <a:cubicBezTo>
                  <a:pt x="51" y="46"/>
                  <a:pt x="46" y="43"/>
                  <a:pt x="40" y="42"/>
                </a:cubicBezTo>
                <a:cubicBezTo>
                  <a:pt x="39" y="47"/>
                  <a:pt x="37" y="54"/>
                  <a:pt x="34" y="58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47"/>
                  <a:pt x="33" y="47"/>
                  <a:pt x="33" y="47"/>
                </a:cubicBezTo>
                <a:cubicBezTo>
                  <a:pt x="32" y="45"/>
                  <a:pt x="32" y="45"/>
                  <a:pt x="32" y="45"/>
                </a:cubicBezTo>
                <a:cubicBezTo>
                  <a:pt x="29" y="45"/>
                  <a:pt x="29" y="45"/>
                  <a:pt x="29" y="45"/>
                </a:cubicBezTo>
                <a:close/>
                <a:moveTo>
                  <a:pt x="44" y="17"/>
                </a:moveTo>
                <a:cubicBezTo>
                  <a:pt x="44" y="17"/>
                  <a:pt x="44" y="17"/>
                  <a:pt x="44" y="17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9"/>
                  <a:pt x="44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5" y="21"/>
                  <a:pt x="45" y="22"/>
                  <a:pt x="45" y="23"/>
                </a:cubicBezTo>
                <a:cubicBezTo>
                  <a:pt x="45" y="25"/>
                  <a:pt x="45" y="27"/>
                  <a:pt x="45" y="28"/>
                </a:cubicBezTo>
                <a:cubicBezTo>
                  <a:pt x="44" y="29"/>
                  <a:pt x="43" y="30"/>
                  <a:pt x="42" y="30"/>
                </a:cubicBezTo>
                <a:cubicBezTo>
                  <a:pt x="40" y="36"/>
                  <a:pt x="38" y="40"/>
                  <a:pt x="31" y="41"/>
                </a:cubicBezTo>
                <a:cubicBezTo>
                  <a:pt x="31" y="41"/>
                  <a:pt x="31" y="41"/>
                  <a:pt x="30" y="41"/>
                </a:cubicBezTo>
                <a:cubicBezTo>
                  <a:pt x="30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3" y="41"/>
                  <a:pt x="20" y="36"/>
                  <a:pt x="18" y="30"/>
                </a:cubicBezTo>
                <a:cubicBezTo>
                  <a:pt x="17" y="30"/>
                  <a:pt x="15" y="29"/>
                  <a:pt x="15" y="28"/>
                </a:cubicBezTo>
                <a:cubicBezTo>
                  <a:pt x="15" y="28"/>
                  <a:pt x="14" y="25"/>
                  <a:pt x="14" y="24"/>
                </a:cubicBezTo>
                <a:cubicBezTo>
                  <a:pt x="14" y="22"/>
                  <a:pt x="14" y="21"/>
                  <a:pt x="15" y="20"/>
                </a:cubicBezTo>
                <a:cubicBezTo>
                  <a:pt x="15" y="20"/>
                  <a:pt x="16" y="20"/>
                  <a:pt x="16" y="20"/>
                </a:cubicBezTo>
                <a:cubicBezTo>
                  <a:pt x="16" y="19"/>
                  <a:pt x="16" y="18"/>
                  <a:pt x="16" y="18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13"/>
                  <a:pt x="16" y="10"/>
                  <a:pt x="18" y="8"/>
                </a:cubicBezTo>
                <a:cubicBezTo>
                  <a:pt x="24" y="0"/>
                  <a:pt x="40" y="3"/>
                  <a:pt x="43" y="9"/>
                </a:cubicBezTo>
                <a:cubicBezTo>
                  <a:pt x="44" y="11"/>
                  <a:pt x="44" y="14"/>
                  <a:pt x="44" y="1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1435" tIns="25717" rIns="51435" bIns="25717"/>
          <a:lstStyle/>
          <a:p>
            <a:pPr>
              <a:defRPr/>
            </a:pPr>
            <a:endParaRPr lang="zh-CN" altLang="en-US" sz="1350" ker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MH_Other_2"/>
          <p:cNvSpPr/>
          <p:nvPr>
            <p:custDataLst>
              <p:tags r:id="rId25"/>
            </p:custDataLst>
          </p:nvPr>
        </p:nvSpPr>
        <p:spPr bwMode="auto">
          <a:xfrm rot="2700000">
            <a:off x="3441000" y="1395263"/>
            <a:ext cx="194072" cy="192881"/>
          </a:xfrm>
          <a:custGeom>
            <a:avLst/>
            <a:gdLst>
              <a:gd name="connsiteX0" fmla="*/ 0 w 343791"/>
              <a:gd name="connsiteY0" fmla="*/ 0 h 343791"/>
              <a:gd name="connsiteX1" fmla="*/ 343791 w 343791"/>
              <a:gd name="connsiteY1" fmla="*/ 0 h 343791"/>
              <a:gd name="connsiteX2" fmla="*/ 0 w 343791"/>
              <a:gd name="connsiteY2" fmla="*/ 343791 h 343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3791" h="343791">
                <a:moveTo>
                  <a:pt x="0" y="0"/>
                </a:moveTo>
                <a:lnTo>
                  <a:pt x="343791" y="0"/>
                </a:lnTo>
                <a:lnTo>
                  <a:pt x="0" y="343791"/>
                </a:lnTo>
                <a:close/>
              </a:path>
            </a:pathLst>
          </a:custGeom>
          <a:gradFill>
            <a:gsLst>
              <a:gs pos="0">
                <a:sysClr val="window" lastClr="FFFFFF"/>
              </a:gs>
              <a:gs pos="69000">
                <a:srgbClr val="71E600">
                  <a:alpha val="0"/>
                </a:srgbClr>
              </a:gs>
            </a:gsLst>
            <a:lin ang="27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7" name="MH_Other_3"/>
          <p:cNvSpPr>
            <a:spLocks noChangeAspect="1"/>
          </p:cNvSpPr>
          <p:nvPr>
            <p:custDataLst>
              <p:tags r:id="rId26"/>
            </p:custDataLst>
          </p:nvPr>
        </p:nvSpPr>
        <p:spPr bwMode="auto">
          <a:xfrm rot="2700000">
            <a:off x="3396351" y="1433960"/>
            <a:ext cx="283369" cy="283369"/>
          </a:xfrm>
          <a:prstGeom prst="rect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8" name="MH_Other_4"/>
          <p:cNvSpPr/>
          <p:nvPr>
            <p:custDataLst>
              <p:tags r:id="rId27"/>
            </p:custDataLst>
          </p:nvPr>
        </p:nvSpPr>
        <p:spPr>
          <a:xfrm rot="2700000">
            <a:off x="5296271" y="1421753"/>
            <a:ext cx="307888" cy="307887"/>
          </a:xfrm>
          <a:prstGeom prst="rect">
            <a:avLst/>
          </a:prstGeom>
          <a:gradFill>
            <a:gsLst>
              <a:gs pos="0">
                <a:srgbClr val="FF2D2D"/>
              </a:gs>
              <a:gs pos="69000">
                <a:srgbClr val="C30000"/>
              </a:gs>
            </a:gsLst>
            <a:lin ang="27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9" name="MH_Other_5"/>
          <p:cNvSpPr/>
          <p:nvPr>
            <p:custDataLst>
              <p:tags r:id="rId28"/>
            </p:custDataLst>
          </p:nvPr>
        </p:nvSpPr>
        <p:spPr>
          <a:xfrm rot="2700000">
            <a:off x="5357591" y="1395371"/>
            <a:ext cx="184750" cy="184749"/>
          </a:xfrm>
          <a:custGeom>
            <a:avLst/>
            <a:gdLst>
              <a:gd name="connsiteX0" fmla="*/ 0 w 328443"/>
              <a:gd name="connsiteY0" fmla="*/ 0 h 328443"/>
              <a:gd name="connsiteX1" fmla="*/ 328443 w 328443"/>
              <a:gd name="connsiteY1" fmla="*/ 0 h 328443"/>
              <a:gd name="connsiteX2" fmla="*/ 0 w 328443"/>
              <a:gd name="connsiteY2" fmla="*/ 328443 h 328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8443" h="328443">
                <a:moveTo>
                  <a:pt x="0" y="0"/>
                </a:moveTo>
                <a:lnTo>
                  <a:pt x="328443" y="0"/>
                </a:lnTo>
                <a:lnTo>
                  <a:pt x="0" y="328443"/>
                </a:lnTo>
                <a:close/>
              </a:path>
            </a:pathLst>
          </a:custGeom>
          <a:gradFill>
            <a:gsLst>
              <a:gs pos="0">
                <a:sysClr val="window" lastClr="FFFFFF"/>
              </a:gs>
              <a:gs pos="69000">
                <a:srgbClr val="C30000">
                  <a:alpha val="0"/>
                </a:srgbClr>
              </a:gs>
            </a:gsLst>
            <a:lin ang="27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0" name="MH_Other_6"/>
          <p:cNvSpPr>
            <a:spLocks noChangeAspect="1"/>
          </p:cNvSpPr>
          <p:nvPr>
            <p:custDataLst>
              <p:tags r:id="rId29"/>
            </p:custDataLst>
          </p:nvPr>
        </p:nvSpPr>
        <p:spPr>
          <a:xfrm rot="2700000">
            <a:off x="5308464" y="1433945"/>
            <a:ext cx="283500" cy="283500"/>
          </a:xfrm>
          <a:prstGeom prst="rect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1" name="MH_Other_7"/>
          <p:cNvSpPr>
            <a:spLocks noChangeAspect="1" noEditPoints="1"/>
          </p:cNvSpPr>
          <p:nvPr>
            <p:custDataLst>
              <p:tags r:id="rId30"/>
            </p:custDataLst>
          </p:nvPr>
        </p:nvSpPr>
        <p:spPr bwMode="auto">
          <a:xfrm>
            <a:off x="5385502" y="1504820"/>
            <a:ext cx="129425" cy="141750"/>
          </a:xfrm>
          <a:custGeom>
            <a:avLst/>
            <a:gdLst>
              <a:gd name="T0" fmla="*/ 36 w 71"/>
              <a:gd name="T1" fmla="*/ 26 h 78"/>
              <a:gd name="T2" fmla="*/ 43 w 71"/>
              <a:gd name="T3" fmla="*/ 53 h 78"/>
              <a:gd name="T4" fmla="*/ 36 w 71"/>
              <a:gd name="T5" fmla="*/ 71 h 78"/>
              <a:gd name="T6" fmla="*/ 45 w 71"/>
              <a:gd name="T7" fmla="*/ 70 h 78"/>
              <a:gd name="T8" fmla="*/ 50 w 71"/>
              <a:gd name="T9" fmla="*/ 73 h 78"/>
              <a:gd name="T10" fmla="*/ 41 w 71"/>
              <a:gd name="T11" fmla="*/ 78 h 78"/>
              <a:gd name="T12" fmla="*/ 32 w 71"/>
              <a:gd name="T13" fmla="*/ 74 h 78"/>
              <a:gd name="T14" fmla="*/ 31 w 71"/>
              <a:gd name="T15" fmla="*/ 72 h 78"/>
              <a:gd name="T16" fmla="*/ 22 w 71"/>
              <a:gd name="T17" fmla="*/ 53 h 78"/>
              <a:gd name="T18" fmla="*/ 31 w 71"/>
              <a:gd name="T19" fmla="*/ 26 h 78"/>
              <a:gd name="T20" fmla="*/ 36 w 71"/>
              <a:gd name="T21" fmla="*/ 22 h 78"/>
              <a:gd name="T22" fmla="*/ 43 w 71"/>
              <a:gd name="T23" fmla="*/ 13 h 78"/>
              <a:gd name="T24" fmla="*/ 36 w 71"/>
              <a:gd name="T25" fmla="*/ 15 h 78"/>
              <a:gd name="T26" fmla="*/ 43 w 71"/>
              <a:gd name="T27" fmla="*/ 2 h 78"/>
              <a:gd name="T28" fmla="*/ 45 w 71"/>
              <a:gd name="T29" fmla="*/ 8 h 78"/>
              <a:gd name="T30" fmla="*/ 43 w 71"/>
              <a:gd name="T31" fmla="*/ 2 h 78"/>
              <a:gd name="T32" fmla="*/ 60 w 71"/>
              <a:gd name="T33" fmla="*/ 28 h 78"/>
              <a:gd name="T34" fmla="*/ 66 w 71"/>
              <a:gd name="T35" fmla="*/ 26 h 78"/>
              <a:gd name="T36" fmla="*/ 66 w 71"/>
              <a:gd name="T37" fmla="*/ 15 h 78"/>
              <a:gd name="T38" fmla="*/ 69 w 71"/>
              <a:gd name="T39" fmla="*/ 21 h 78"/>
              <a:gd name="T40" fmla="*/ 66 w 71"/>
              <a:gd name="T41" fmla="*/ 15 h 78"/>
              <a:gd name="T42" fmla="*/ 48 w 71"/>
              <a:gd name="T43" fmla="*/ 23 h 78"/>
              <a:gd name="T44" fmla="*/ 55 w 71"/>
              <a:gd name="T45" fmla="*/ 21 h 78"/>
              <a:gd name="T46" fmla="*/ 58 w 71"/>
              <a:gd name="T47" fmla="*/ 1 h 78"/>
              <a:gd name="T48" fmla="*/ 61 w 71"/>
              <a:gd name="T49" fmla="*/ 7 h 78"/>
              <a:gd name="T50" fmla="*/ 58 w 71"/>
              <a:gd name="T51" fmla="*/ 1 h 78"/>
              <a:gd name="T52" fmla="*/ 59 w 71"/>
              <a:gd name="T53" fmla="*/ 12 h 78"/>
              <a:gd name="T54" fmla="*/ 52 w 71"/>
              <a:gd name="T55" fmla="*/ 14 h 78"/>
              <a:gd name="T56" fmla="*/ 2 w 71"/>
              <a:gd name="T57" fmla="*/ 27 h 78"/>
              <a:gd name="T58" fmla="*/ 4 w 71"/>
              <a:gd name="T59" fmla="*/ 34 h 78"/>
              <a:gd name="T60" fmla="*/ 2 w 71"/>
              <a:gd name="T61" fmla="*/ 27 h 78"/>
              <a:gd name="T62" fmla="*/ 12 w 71"/>
              <a:gd name="T63" fmla="*/ 5 h 78"/>
              <a:gd name="T64" fmla="*/ 18 w 71"/>
              <a:gd name="T65" fmla="*/ 5 h 78"/>
              <a:gd name="T66" fmla="*/ 10 w 71"/>
              <a:gd name="T67" fmla="*/ 9 h 78"/>
              <a:gd name="T68" fmla="*/ 13 w 71"/>
              <a:gd name="T69" fmla="*/ 16 h 78"/>
              <a:gd name="T70" fmla="*/ 10 w 71"/>
              <a:gd name="T71" fmla="*/ 9 h 78"/>
              <a:gd name="T72" fmla="*/ 4 w 71"/>
              <a:gd name="T73" fmla="*/ 23 h 78"/>
              <a:gd name="T74" fmla="*/ 10 w 71"/>
              <a:gd name="T75" fmla="*/ 20 h 78"/>
              <a:gd name="T76" fmla="*/ 20 w 71"/>
              <a:gd name="T77" fmla="*/ 18 h 78"/>
              <a:gd name="T78" fmla="*/ 22 w 71"/>
              <a:gd name="T79" fmla="*/ 25 h 78"/>
              <a:gd name="T80" fmla="*/ 20 w 71"/>
              <a:gd name="T81" fmla="*/ 18 h 78"/>
              <a:gd name="T82" fmla="*/ 33 w 71"/>
              <a:gd name="T83" fmla="*/ 2 h 78"/>
              <a:gd name="T84" fmla="*/ 26 w 71"/>
              <a:gd name="T85" fmla="*/ 5 h 78"/>
              <a:gd name="T86" fmla="*/ 24 w 71"/>
              <a:gd name="T87" fmla="*/ 9 h 78"/>
              <a:gd name="T88" fmla="*/ 27 w 71"/>
              <a:gd name="T89" fmla="*/ 16 h 78"/>
              <a:gd name="T90" fmla="*/ 24 w 71"/>
              <a:gd name="T91" fmla="*/ 9 h 78"/>
              <a:gd name="T92" fmla="*/ 16 w 71"/>
              <a:gd name="T93" fmla="*/ 46 h 78"/>
              <a:gd name="T94" fmla="*/ 9 w 71"/>
              <a:gd name="T95" fmla="*/ 4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1" h="78">
                <a:moveTo>
                  <a:pt x="36" y="22"/>
                </a:moveTo>
                <a:cubicBezTo>
                  <a:pt x="36" y="26"/>
                  <a:pt x="36" y="26"/>
                  <a:pt x="36" y="26"/>
                </a:cubicBezTo>
                <a:cubicBezTo>
                  <a:pt x="52" y="27"/>
                  <a:pt x="64" y="38"/>
                  <a:pt x="66" y="53"/>
                </a:cubicBezTo>
                <a:cubicBezTo>
                  <a:pt x="57" y="49"/>
                  <a:pt x="50" y="50"/>
                  <a:pt x="43" y="53"/>
                </a:cubicBezTo>
                <a:cubicBezTo>
                  <a:pt x="41" y="51"/>
                  <a:pt x="39" y="50"/>
                  <a:pt x="36" y="50"/>
                </a:cubicBezTo>
                <a:cubicBezTo>
                  <a:pt x="36" y="71"/>
                  <a:pt x="36" y="71"/>
                  <a:pt x="36" y="71"/>
                </a:cubicBezTo>
                <a:cubicBezTo>
                  <a:pt x="38" y="72"/>
                  <a:pt x="39" y="72"/>
                  <a:pt x="41" y="72"/>
                </a:cubicBezTo>
                <a:cubicBezTo>
                  <a:pt x="43" y="72"/>
                  <a:pt x="44" y="71"/>
                  <a:pt x="45" y="70"/>
                </a:cubicBezTo>
                <a:cubicBezTo>
                  <a:pt x="46" y="70"/>
                  <a:pt x="46" y="70"/>
                  <a:pt x="46" y="69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3"/>
                  <a:pt x="50" y="74"/>
                  <a:pt x="49" y="74"/>
                </a:cubicBezTo>
                <a:cubicBezTo>
                  <a:pt x="47" y="76"/>
                  <a:pt x="44" y="77"/>
                  <a:pt x="41" y="78"/>
                </a:cubicBezTo>
                <a:cubicBezTo>
                  <a:pt x="38" y="78"/>
                  <a:pt x="35" y="77"/>
                  <a:pt x="33" y="75"/>
                </a:cubicBezTo>
                <a:cubicBezTo>
                  <a:pt x="32" y="74"/>
                  <a:pt x="32" y="74"/>
                  <a:pt x="32" y="74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49"/>
                  <a:pt x="31" y="49"/>
                  <a:pt x="31" y="49"/>
                </a:cubicBezTo>
                <a:cubicBezTo>
                  <a:pt x="28" y="50"/>
                  <a:pt x="25" y="51"/>
                  <a:pt x="22" y="53"/>
                </a:cubicBezTo>
                <a:cubicBezTo>
                  <a:pt x="15" y="49"/>
                  <a:pt x="8" y="49"/>
                  <a:pt x="2" y="53"/>
                </a:cubicBezTo>
                <a:cubicBezTo>
                  <a:pt x="3" y="38"/>
                  <a:pt x="16" y="27"/>
                  <a:pt x="31" y="26"/>
                </a:cubicBezTo>
                <a:cubicBezTo>
                  <a:pt x="31" y="22"/>
                  <a:pt x="31" y="22"/>
                  <a:pt x="31" y="22"/>
                </a:cubicBezTo>
                <a:cubicBezTo>
                  <a:pt x="36" y="22"/>
                  <a:pt x="36" y="22"/>
                  <a:pt x="36" y="22"/>
                </a:cubicBezTo>
                <a:close/>
                <a:moveTo>
                  <a:pt x="38" y="11"/>
                </a:moveTo>
                <a:cubicBezTo>
                  <a:pt x="43" y="13"/>
                  <a:pt x="43" y="13"/>
                  <a:pt x="43" y="13"/>
                </a:cubicBezTo>
                <a:cubicBezTo>
                  <a:pt x="41" y="17"/>
                  <a:pt x="41" y="17"/>
                  <a:pt x="41" y="17"/>
                </a:cubicBezTo>
                <a:cubicBezTo>
                  <a:pt x="36" y="15"/>
                  <a:pt x="36" y="15"/>
                  <a:pt x="36" y="15"/>
                </a:cubicBezTo>
                <a:cubicBezTo>
                  <a:pt x="38" y="11"/>
                  <a:pt x="38" y="11"/>
                  <a:pt x="38" y="11"/>
                </a:cubicBezTo>
                <a:close/>
                <a:moveTo>
                  <a:pt x="43" y="2"/>
                </a:moveTo>
                <a:cubicBezTo>
                  <a:pt x="47" y="4"/>
                  <a:pt x="47" y="4"/>
                  <a:pt x="47" y="4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41" y="6"/>
                  <a:pt x="41" y="6"/>
                </a:cubicBezTo>
                <a:cubicBezTo>
                  <a:pt x="43" y="2"/>
                  <a:pt x="43" y="2"/>
                  <a:pt x="43" y="2"/>
                </a:cubicBezTo>
                <a:close/>
                <a:moveTo>
                  <a:pt x="62" y="24"/>
                </a:moveTo>
                <a:cubicBezTo>
                  <a:pt x="60" y="28"/>
                  <a:pt x="60" y="28"/>
                  <a:pt x="60" y="28"/>
                </a:cubicBezTo>
                <a:cubicBezTo>
                  <a:pt x="64" y="30"/>
                  <a:pt x="64" y="30"/>
                  <a:pt x="64" y="30"/>
                </a:cubicBezTo>
                <a:cubicBezTo>
                  <a:pt x="66" y="26"/>
                  <a:pt x="66" y="26"/>
                  <a:pt x="66" y="26"/>
                </a:cubicBezTo>
                <a:cubicBezTo>
                  <a:pt x="62" y="24"/>
                  <a:pt x="62" y="24"/>
                  <a:pt x="62" y="24"/>
                </a:cubicBezTo>
                <a:close/>
                <a:moveTo>
                  <a:pt x="66" y="15"/>
                </a:moveTo>
                <a:cubicBezTo>
                  <a:pt x="71" y="17"/>
                  <a:pt x="71" y="17"/>
                  <a:pt x="71" y="17"/>
                </a:cubicBezTo>
                <a:cubicBezTo>
                  <a:pt x="69" y="21"/>
                  <a:pt x="69" y="21"/>
                  <a:pt x="69" y="21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5"/>
                  <a:pt x="66" y="15"/>
                  <a:pt x="66" y="15"/>
                </a:cubicBezTo>
                <a:close/>
                <a:moveTo>
                  <a:pt x="50" y="18"/>
                </a:moveTo>
                <a:cubicBezTo>
                  <a:pt x="48" y="23"/>
                  <a:pt x="48" y="23"/>
                  <a:pt x="48" y="23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1"/>
                  <a:pt x="55" y="21"/>
                  <a:pt x="55" y="21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8" y="1"/>
                </a:moveTo>
                <a:cubicBezTo>
                  <a:pt x="57" y="5"/>
                  <a:pt x="57" y="5"/>
                  <a:pt x="57" y="5"/>
                </a:cubicBezTo>
                <a:cubicBezTo>
                  <a:pt x="61" y="7"/>
                  <a:pt x="61" y="7"/>
                  <a:pt x="61" y="7"/>
                </a:cubicBezTo>
                <a:cubicBezTo>
                  <a:pt x="63" y="4"/>
                  <a:pt x="63" y="4"/>
                  <a:pt x="63" y="4"/>
                </a:cubicBezTo>
                <a:cubicBezTo>
                  <a:pt x="58" y="1"/>
                  <a:pt x="58" y="1"/>
                  <a:pt x="58" y="1"/>
                </a:cubicBezTo>
                <a:close/>
                <a:moveTo>
                  <a:pt x="54" y="9"/>
                </a:moveTo>
                <a:cubicBezTo>
                  <a:pt x="59" y="12"/>
                  <a:pt x="59" y="12"/>
                  <a:pt x="59" y="12"/>
                </a:cubicBezTo>
                <a:cubicBezTo>
                  <a:pt x="57" y="16"/>
                  <a:pt x="57" y="16"/>
                  <a:pt x="57" y="16"/>
                </a:cubicBezTo>
                <a:cubicBezTo>
                  <a:pt x="52" y="14"/>
                  <a:pt x="52" y="14"/>
                  <a:pt x="52" y="14"/>
                </a:cubicBezTo>
                <a:cubicBezTo>
                  <a:pt x="54" y="9"/>
                  <a:pt x="54" y="9"/>
                  <a:pt x="54" y="9"/>
                </a:cubicBezTo>
                <a:close/>
                <a:moveTo>
                  <a:pt x="2" y="27"/>
                </a:moveTo>
                <a:cubicBezTo>
                  <a:pt x="0" y="32"/>
                  <a:pt x="0" y="32"/>
                  <a:pt x="0" y="32"/>
                </a:cubicBezTo>
                <a:cubicBezTo>
                  <a:pt x="4" y="34"/>
                  <a:pt x="4" y="34"/>
                  <a:pt x="4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2" y="27"/>
                  <a:pt x="2" y="27"/>
                  <a:pt x="2" y="27"/>
                </a:cubicBezTo>
                <a:close/>
                <a:moveTo>
                  <a:pt x="13" y="3"/>
                </a:moveTo>
                <a:cubicBezTo>
                  <a:pt x="12" y="5"/>
                  <a:pt x="12" y="5"/>
                  <a:pt x="12" y="5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5"/>
                  <a:pt x="18" y="5"/>
                  <a:pt x="18" y="5"/>
                </a:cubicBezTo>
                <a:cubicBezTo>
                  <a:pt x="13" y="3"/>
                  <a:pt x="13" y="3"/>
                  <a:pt x="13" y="3"/>
                </a:cubicBezTo>
                <a:close/>
                <a:moveTo>
                  <a:pt x="10" y="9"/>
                </a:moveTo>
                <a:cubicBezTo>
                  <a:pt x="15" y="11"/>
                  <a:pt x="15" y="11"/>
                  <a:pt x="15" y="11"/>
                </a:cubicBezTo>
                <a:cubicBezTo>
                  <a:pt x="13" y="16"/>
                  <a:pt x="13" y="16"/>
                  <a:pt x="13" y="16"/>
                </a:cubicBezTo>
                <a:cubicBezTo>
                  <a:pt x="8" y="14"/>
                  <a:pt x="8" y="14"/>
                  <a:pt x="8" y="14"/>
                </a:cubicBezTo>
                <a:cubicBezTo>
                  <a:pt x="10" y="9"/>
                  <a:pt x="10" y="9"/>
                  <a:pt x="10" y="9"/>
                </a:cubicBezTo>
                <a:close/>
                <a:moveTo>
                  <a:pt x="6" y="18"/>
                </a:moveTo>
                <a:cubicBezTo>
                  <a:pt x="4" y="23"/>
                  <a:pt x="4" y="23"/>
                  <a:pt x="4" y="23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0"/>
                  <a:pt x="10" y="20"/>
                  <a:pt x="10" y="20"/>
                </a:cubicBezTo>
                <a:cubicBezTo>
                  <a:pt x="6" y="18"/>
                  <a:pt x="6" y="18"/>
                  <a:pt x="6" y="18"/>
                </a:cubicBezTo>
                <a:close/>
                <a:moveTo>
                  <a:pt x="20" y="18"/>
                </a:moveTo>
                <a:cubicBezTo>
                  <a:pt x="18" y="23"/>
                  <a:pt x="18" y="23"/>
                  <a:pt x="18" y="23"/>
                </a:cubicBezTo>
                <a:cubicBezTo>
                  <a:pt x="22" y="25"/>
                  <a:pt x="22" y="25"/>
                  <a:pt x="22" y="25"/>
                </a:cubicBezTo>
                <a:cubicBezTo>
                  <a:pt x="24" y="20"/>
                  <a:pt x="24" y="20"/>
                  <a:pt x="24" y="20"/>
                </a:cubicBezTo>
                <a:cubicBezTo>
                  <a:pt x="20" y="18"/>
                  <a:pt x="20" y="18"/>
                  <a:pt x="20" y="18"/>
                </a:cubicBezTo>
                <a:close/>
                <a:moveTo>
                  <a:pt x="29" y="0"/>
                </a:moveTo>
                <a:cubicBezTo>
                  <a:pt x="33" y="2"/>
                  <a:pt x="33" y="2"/>
                  <a:pt x="33" y="2"/>
                </a:cubicBezTo>
                <a:cubicBezTo>
                  <a:pt x="31" y="7"/>
                  <a:pt x="31" y="7"/>
                  <a:pt x="31" y="7"/>
                </a:cubicBezTo>
                <a:cubicBezTo>
                  <a:pt x="26" y="5"/>
                  <a:pt x="26" y="5"/>
                  <a:pt x="26" y="5"/>
                </a:cubicBezTo>
                <a:cubicBezTo>
                  <a:pt x="29" y="0"/>
                  <a:pt x="29" y="0"/>
                  <a:pt x="29" y="0"/>
                </a:cubicBezTo>
                <a:close/>
                <a:moveTo>
                  <a:pt x="24" y="9"/>
                </a:moveTo>
                <a:cubicBezTo>
                  <a:pt x="29" y="11"/>
                  <a:pt x="29" y="11"/>
                  <a:pt x="29" y="11"/>
                </a:cubicBezTo>
                <a:cubicBezTo>
                  <a:pt x="27" y="16"/>
                  <a:pt x="27" y="16"/>
                  <a:pt x="27" y="16"/>
                </a:cubicBezTo>
                <a:cubicBezTo>
                  <a:pt x="22" y="14"/>
                  <a:pt x="22" y="14"/>
                  <a:pt x="22" y="14"/>
                </a:cubicBezTo>
                <a:cubicBezTo>
                  <a:pt x="24" y="9"/>
                  <a:pt x="24" y="9"/>
                  <a:pt x="24" y="9"/>
                </a:cubicBezTo>
                <a:close/>
                <a:moveTo>
                  <a:pt x="9" y="45"/>
                </a:moveTo>
                <a:cubicBezTo>
                  <a:pt x="11" y="45"/>
                  <a:pt x="14" y="46"/>
                  <a:pt x="16" y="46"/>
                </a:cubicBezTo>
                <a:cubicBezTo>
                  <a:pt x="20" y="40"/>
                  <a:pt x="24" y="35"/>
                  <a:pt x="27" y="29"/>
                </a:cubicBezTo>
                <a:cubicBezTo>
                  <a:pt x="18" y="33"/>
                  <a:pt x="12" y="39"/>
                  <a:pt x="9" y="4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51435" tIns="25717" rIns="51435" bIns="25717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2" name="MH_Other_8"/>
          <p:cNvSpPr/>
          <p:nvPr>
            <p:custDataLst>
              <p:tags r:id="rId31"/>
            </p:custDataLst>
          </p:nvPr>
        </p:nvSpPr>
        <p:spPr>
          <a:xfrm rot="2700000">
            <a:off x="3383644" y="3601795"/>
            <a:ext cx="307888" cy="307887"/>
          </a:xfrm>
          <a:prstGeom prst="rect">
            <a:avLst/>
          </a:prstGeom>
          <a:gradFill>
            <a:gsLst>
              <a:gs pos="0">
                <a:srgbClr val="55D2FF"/>
              </a:gs>
              <a:gs pos="69000">
                <a:srgbClr val="0073C3"/>
              </a:gs>
            </a:gsLst>
            <a:lin ang="27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3" name="MH_Other_9"/>
          <p:cNvSpPr/>
          <p:nvPr>
            <p:custDataLst>
              <p:tags r:id="rId32"/>
            </p:custDataLst>
          </p:nvPr>
        </p:nvSpPr>
        <p:spPr>
          <a:xfrm rot="2700000">
            <a:off x="3440896" y="3583853"/>
            <a:ext cx="193383" cy="193382"/>
          </a:xfrm>
          <a:custGeom>
            <a:avLst/>
            <a:gdLst>
              <a:gd name="connsiteX0" fmla="*/ 0 w 343791"/>
              <a:gd name="connsiteY0" fmla="*/ 0 h 343791"/>
              <a:gd name="connsiteX1" fmla="*/ 343791 w 343791"/>
              <a:gd name="connsiteY1" fmla="*/ 0 h 343791"/>
              <a:gd name="connsiteX2" fmla="*/ 0 w 343791"/>
              <a:gd name="connsiteY2" fmla="*/ 343791 h 343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3791" h="343791">
                <a:moveTo>
                  <a:pt x="0" y="0"/>
                </a:moveTo>
                <a:lnTo>
                  <a:pt x="343791" y="0"/>
                </a:lnTo>
                <a:lnTo>
                  <a:pt x="0" y="343791"/>
                </a:lnTo>
                <a:close/>
              </a:path>
            </a:pathLst>
          </a:custGeom>
          <a:gradFill>
            <a:gsLst>
              <a:gs pos="0">
                <a:sysClr val="window" lastClr="FFFFFF"/>
              </a:gs>
              <a:gs pos="69000">
                <a:srgbClr val="55D2FF">
                  <a:alpha val="0"/>
                </a:srgbClr>
              </a:gs>
            </a:gsLst>
            <a:lin ang="27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4" name="MH_Other_10"/>
          <p:cNvSpPr>
            <a:spLocks noChangeAspect="1"/>
          </p:cNvSpPr>
          <p:nvPr>
            <p:custDataLst>
              <p:tags r:id="rId33"/>
            </p:custDataLst>
          </p:nvPr>
        </p:nvSpPr>
        <p:spPr>
          <a:xfrm rot="2700000">
            <a:off x="3395837" y="3613988"/>
            <a:ext cx="283500" cy="283500"/>
          </a:xfrm>
          <a:prstGeom prst="rect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5" name="MH_Other_11"/>
          <p:cNvSpPr>
            <a:spLocks noChangeAspect="1"/>
          </p:cNvSpPr>
          <p:nvPr>
            <p:custDataLst>
              <p:tags r:id="rId34"/>
            </p:custDataLst>
          </p:nvPr>
        </p:nvSpPr>
        <p:spPr bwMode="auto">
          <a:xfrm>
            <a:off x="3444647" y="3684863"/>
            <a:ext cx="185882" cy="141750"/>
          </a:xfrm>
          <a:custGeom>
            <a:avLst/>
            <a:gdLst>
              <a:gd name="T0" fmla="*/ 7 w 139"/>
              <a:gd name="T1" fmla="*/ 99 h 106"/>
              <a:gd name="T2" fmla="*/ 14 w 139"/>
              <a:gd name="T3" fmla="*/ 99 h 106"/>
              <a:gd name="T4" fmla="*/ 14 w 139"/>
              <a:gd name="T5" fmla="*/ 59 h 106"/>
              <a:gd name="T6" fmla="*/ 21 w 139"/>
              <a:gd name="T7" fmla="*/ 56 h 106"/>
              <a:gd name="T8" fmla="*/ 21 w 139"/>
              <a:gd name="T9" fmla="*/ 99 h 106"/>
              <a:gd name="T10" fmla="*/ 26 w 139"/>
              <a:gd name="T11" fmla="*/ 99 h 106"/>
              <a:gd name="T12" fmla="*/ 26 w 139"/>
              <a:gd name="T13" fmla="*/ 54 h 106"/>
              <a:gd name="T14" fmla="*/ 33 w 139"/>
              <a:gd name="T15" fmla="*/ 52 h 106"/>
              <a:gd name="T16" fmla="*/ 33 w 139"/>
              <a:gd name="T17" fmla="*/ 99 h 106"/>
              <a:gd name="T18" fmla="*/ 40 w 139"/>
              <a:gd name="T19" fmla="*/ 99 h 106"/>
              <a:gd name="T20" fmla="*/ 40 w 139"/>
              <a:gd name="T21" fmla="*/ 49 h 106"/>
              <a:gd name="T22" fmla="*/ 40 w 139"/>
              <a:gd name="T23" fmla="*/ 49 h 106"/>
              <a:gd name="T24" fmla="*/ 47 w 139"/>
              <a:gd name="T25" fmla="*/ 56 h 106"/>
              <a:gd name="T26" fmla="*/ 47 w 139"/>
              <a:gd name="T27" fmla="*/ 99 h 106"/>
              <a:gd name="T28" fmla="*/ 52 w 139"/>
              <a:gd name="T29" fmla="*/ 99 h 106"/>
              <a:gd name="T30" fmla="*/ 52 w 139"/>
              <a:gd name="T31" fmla="*/ 61 h 106"/>
              <a:gd name="T32" fmla="*/ 59 w 139"/>
              <a:gd name="T33" fmla="*/ 59 h 106"/>
              <a:gd name="T34" fmla="*/ 59 w 139"/>
              <a:gd name="T35" fmla="*/ 99 h 106"/>
              <a:gd name="T36" fmla="*/ 64 w 139"/>
              <a:gd name="T37" fmla="*/ 99 h 106"/>
              <a:gd name="T38" fmla="*/ 64 w 139"/>
              <a:gd name="T39" fmla="*/ 56 h 106"/>
              <a:gd name="T40" fmla="*/ 71 w 139"/>
              <a:gd name="T41" fmla="*/ 52 h 106"/>
              <a:gd name="T42" fmla="*/ 71 w 139"/>
              <a:gd name="T43" fmla="*/ 99 h 106"/>
              <a:gd name="T44" fmla="*/ 76 w 139"/>
              <a:gd name="T45" fmla="*/ 99 h 106"/>
              <a:gd name="T46" fmla="*/ 76 w 139"/>
              <a:gd name="T47" fmla="*/ 49 h 106"/>
              <a:gd name="T48" fmla="*/ 83 w 139"/>
              <a:gd name="T49" fmla="*/ 45 h 106"/>
              <a:gd name="T50" fmla="*/ 83 w 139"/>
              <a:gd name="T51" fmla="*/ 99 h 106"/>
              <a:gd name="T52" fmla="*/ 90 w 139"/>
              <a:gd name="T53" fmla="*/ 99 h 106"/>
              <a:gd name="T54" fmla="*/ 90 w 139"/>
              <a:gd name="T55" fmla="*/ 42 h 106"/>
              <a:gd name="T56" fmla="*/ 97 w 139"/>
              <a:gd name="T57" fmla="*/ 40 h 106"/>
              <a:gd name="T58" fmla="*/ 97 w 139"/>
              <a:gd name="T59" fmla="*/ 99 h 106"/>
              <a:gd name="T60" fmla="*/ 102 w 139"/>
              <a:gd name="T61" fmla="*/ 99 h 106"/>
              <a:gd name="T62" fmla="*/ 102 w 139"/>
              <a:gd name="T63" fmla="*/ 38 h 106"/>
              <a:gd name="T64" fmla="*/ 109 w 139"/>
              <a:gd name="T65" fmla="*/ 33 h 106"/>
              <a:gd name="T66" fmla="*/ 109 w 139"/>
              <a:gd name="T67" fmla="*/ 99 h 106"/>
              <a:gd name="T68" fmla="*/ 135 w 139"/>
              <a:gd name="T69" fmla="*/ 99 h 106"/>
              <a:gd name="T70" fmla="*/ 135 w 139"/>
              <a:gd name="T71" fmla="*/ 106 h 106"/>
              <a:gd name="T72" fmla="*/ 7 w 139"/>
              <a:gd name="T73" fmla="*/ 106 h 106"/>
              <a:gd name="T74" fmla="*/ 0 w 139"/>
              <a:gd name="T75" fmla="*/ 106 h 106"/>
              <a:gd name="T76" fmla="*/ 0 w 139"/>
              <a:gd name="T77" fmla="*/ 99 h 106"/>
              <a:gd name="T78" fmla="*/ 0 w 139"/>
              <a:gd name="T79" fmla="*/ 2 h 106"/>
              <a:gd name="T80" fmla="*/ 7 w 139"/>
              <a:gd name="T81" fmla="*/ 2 h 106"/>
              <a:gd name="T82" fmla="*/ 7 w 139"/>
              <a:gd name="T83" fmla="*/ 40 h 106"/>
              <a:gd name="T84" fmla="*/ 42 w 139"/>
              <a:gd name="T85" fmla="*/ 26 h 106"/>
              <a:gd name="T86" fmla="*/ 45 w 139"/>
              <a:gd name="T87" fmla="*/ 23 h 106"/>
              <a:gd name="T88" fmla="*/ 50 w 139"/>
              <a:gd name="T89" fmla="*/ 28 h 106"/>
              <a:gd name="T90" fmla="*/ 54 w 139"/>
              <a:gd name="T91" fmla="*/ 38 h 106"/>
              <a:gd name="T92" fmla="*/ 109 w 139"/>
              <a:gd name="T93" fmla="*/ 12 h 106"/>
              <a:gd name="T94" fmla="*/ 102 w 139"/>
              <a:gd name="T95" fmla="*/ 0 h 106"/>
              <a:gd name="T96" fmla="*/ 121 w 139"/>
              <a:gd name="T97" fmla="*/ 0 h 106"/>
              <a:gd name="T98" fmla="*/ 139 w 139"/>
              <a:gd name="T99" fmla="*/ 2 h 106"/>
              <a:gd name="T100" fmla="*/ 130 w 139"/>
              <a:gd name="T101" fmla="*/ 16 h 106"/>
              <a:gd name="T102" fmla="*/ 121 w 139"/>
              <a:gd name="T103" fmla="*/ 33 h 106"/>
              <a:gd name="T104" fmla="*/ 113 w 139"/>
              <a:gd name="T105" fmla="*/ 21 h 106"/>
              <a:gd name="T106" fmla="*/ 57 w 139"/>
              <a:gd name="T107" fmla="*/ 49 h 106"/>
              <a:gd name="T108" fmla="*/ 52 w 139"/>
              <a:gd name="T109" fmla="*/ 52 h 106"/>
              <a:gd name="T110" fmla="*/ 47 w 139"/>
              <a:gd name="T111" fmla="*/ 47 h 106"/>
              <a:gd name="T112" fmla="*/ 42 w 139"/>
              <a:gd name="T113" fmla="*/ 38 h 106"/>
              <a:gd name="T114" fmla="*/ 7 w 139"/>
              <a:gd name="T115" fmla="*/ 54 h 106"/>
              <a:gd name="T116" fmla="*/ 7 w 139"/>
              <a:gd name="T11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9" h="106">
                <a:moveTo>
                  <a:pt x="7" y="99"/>
                </a:moveTo>
                <a:lnTo>
                  <a:pt x="14" y="99"/>
                </a:lnTo>
                <a:lnTo>
                  <a:pt x="14" y="59"/>
                </a:lnTo>
                <a:lnTo>
                  <a:pt x="21" y="56"/>
                </a:lnTo>
                <a:lnTo>
                  <a:pt x="21" y="99"/>
                </a:lnTo>
                <a:lnTo>
                  <a:pt x="26" y="99"/>
                </a:lnTo>
                <a:lnTo>
                  <a:pt x="26" y="54"/>
                </a:lnTo>
                <a:lnTo>
                  <a:pt x="33" y="52"/>
                </a:lnTo>
                <a:lnTo>
                  <a:pt x="33" y="99"/>
                </a:lnTo>
                <a:lnTo>
                  <a:pt x="40" y="99"/>
                </a:lnTo>
                <a:lnTo>
                  <a:pt x="40" y="49"/>
                </a:lnTo>
                <a:lnTo>
                  <a:pt x="40" y="49"/>
                </a:lnTo>
                <a:lnTo>
                  <a:pt x="47" y="56"/>
                </a:lnTo>
                <a:lnTo>
                  <a:pt x="47" y="99"/>
                </a:lnTo>
                <a:lnTo>
                  <a:pt x="52" y="99"/>
                </a:lnTo>
                <a:lnTo>
                  <a:pt x="52" y="61"/>
                </a:lnTo>
                <a:lnTo>
                  <a:pt x="59" y="59"/>
                </a:lnTo>
                <a:lnTo>
                  <a:pt x="59" y="99"/>
                </a:lnTo>
                <a:lnTo>
                  <a:pt x="64" y="99"/>
                </a:lnTo>
                <a:lnTo>
                  <a:pt x="64" y="56"/>
                </a:lnTo>
                <a:lnTo>
                  <a:pt x="71" y="52"/>
                </a:lnTo>
                <a:lnTo>
                  <a:pt x="71" y="99"/>
                </a:lnTo>
                <a:lnTo>
                  <a:pt x="76" y="99"/>
                </a:lnTo>
                <a:lnTo>
                  <a:pt x="76" y="49"/>
                </a:lnTo>
                <a:lnTo>
                  <a:pt x="83" y="45"/>
                </a:lnTo>
                <a:lnTo>
                  <a:pt x="83" y="99"/>
                </a:lnTo>
                <a:lnTo>
                  <a:pt x="90" y="99"/>
                </a:lnTo>
                <a:lnTo>
                  <a:pt x="90" y="42"/>
                </a:lnTo>
                <a:lnTo>
                  <a:pt x="97" y="40"/>
                </a:lnTo>
                <a:lnTo>
                  <a:pt x="97" y="99"/>
                </a:lnTo>
                <a:lnTo>
                  <a:pt x="102" y="99"/>
                </a:lnTo>
                <a:lnTo>
                  <a:pt x="102" y="38"/>
                </a:lnTo>
                <a:lnTo>
                  <a:pt x="109" y="33"/>
                </a:lnTo>
                <a:lnTo>
                  <a:pt x="109" y="99"/>
                </a:ln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2"/>
                </a:lnTo>
                <a:lnTo>
                  <a:pt x="7" y="2"/>
                </a:lnTo>
                <a:lnTo>
                  <a:pt x="7" y="40"/>
                </a:lnTo>
                <a:lnTo>
                  <a:pt x="42" y="26"/>
                </a:lnTo>
                <a:lnTo>
                  <a:pt x="45" y="23"/>
                </a:lnTo>
                <a:lnTo>
                  <a:pt x="50" y="28"/>
                </a:lnTo>
                <a:lnTo>
                  <a:pt x="54" y="38"/>
                </a:lnTo>
                <a:lnTo>
                  <a:pt x="109" y="12"/>
                </a:lnTo>
                <a:lnTo>
                  <a:pt x="102" y="0"/>
                </a:lnTo>
                <a:lnTo>
                  <a:pt x="121" y="0"/>
                </a:lnTo>
                <a:lnTo>
                  <a:pt x="139" y="2"/>
                </a:lnTo>
                <a:lnTo>
                  <a:pt x="130" y="16"/>
                </a:lnTo>
                <a:lnTo>
                  <a:pt x="121" y="33"/>
                </a:lnTo>
                <a:lnTo>
                  <a:pt x="113" y="21"/>
                </a:lnTo>
                <a:lnTo>
                  <a:pt x="57" y="49"/>
                </a:lnTo>
                <a:lnTo>
                  <a:pt x="52" y="52"/>
                </a:lnTo>
                <a:lnTo>
                  <a:pt x="47" y="47"/>
                </a:lnTo>
                <a:lnTo>
                  <a:pt x="42" y="38"/>
                </a:lnTo>
                <a:lnTo>
                  <a:pt x="7" y="54"/>
                </a:lnTo>
                <a:lnTo>
                  <a:pt x="7" y="99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51435" tIns="25717" rIns="51435" bIns="25717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6" name="MH_Other_12"/>
          <p:cNvSpPr/>
          <p:nvPr>
            <p:custDataLst>
              <p:tags r:id="rId35"/>
            </p:custDataLst>
          </p:nvPr>
        </p:nvSpPr>
        <p:spPr>
          <a:xfrm rot="2700000">
            <a:off x="5296271" y="3602524"/>
            <a:ext cx="307887" cy="307887"/>
          </a:xfrm>
          <a:prstGeom prst="rect">
            <a:avLst/>
          </a:prstGeom>
          <a:gradFill>
            <a:gsLst>
              <a:gs pos="0">
                <a:srgbClr val="FFCD00"/>
              </a:gs>
              <a:gs pos="69000">
                <a:srgbClr val="EB870F"/>
              </a:gs>
            </a:gsLst>
            <a:lin ang="27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7" name="MH_Other_13"/>
          <p:cNvSpPr/>
          <p:nvPr>
            <p:custDataLst>
              <p:tags r:id="rId36"/>
            </p:custDataLst>
          </p:nvPr>
        </p:nvSpPr>
        <p:spPr>
          <a:xfrm rot="2700000">
            <a:off x="5353274" y="3579473"/>
            <a:ext cx="193382" cy="193382"/>
          </a:xfrm>
          <a:custGeom>
            <a:avLst/>
            <a:gdLst>
              <a:gd name="connsiteX0" fmla="*/ 0 w 343791"/>
              <a:gd name="connsiteY0" fmla="*/ 0 h 343791"/>
              <a:gd name="connsiteX1" fmla="*/ 343791 w 343791"/>
              <a:gd name="connsiteY1" fmla="*/ 0 h 343791"/>
              <a:gd name="connsiteX2" fmla="*/ 0 w 343791"/>
              <a:gd name="connsiteY2" fmla="*/ 343791 h 343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3791" h="343791">
                <a:moveTo>
                  <a:pt x="0" y="0"/>
                </a:moveTo>
                <a:lnTo>
                  <a:pt x="343791" y="0"/>
                </a:lnTo>
                <a:lnTo>
                  <a:pt x="0" y="343791"/>
                </a:lnTo>
                <a:close/>
              </a:path>
            </a:pathLst>
          </a:custGeom>
          <a:gradFill>
            <a:gsLst>
              <a:gs pos="0">
                <a:sysClr val="window" lastClr="FFFFFF"/>
              </a:gs>
              <a:gs pos="69000">
                <a:srgbClr val="FFCD00">
                  <a:alpha val="0"/>
                </a:srgbClr>
              </a:gs>
            </a:gsLst>
            <a:lin ang="27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8" name="MH_Other_14"/>
          <p:cNvSpPr>
            <a:spLocks noChangeAspect="1"/>
          </p:cNvSpPr>
          <p:nvPr>
            <p:custDataLst>
              <p:tags r:id="rId37"/>
            </p:custDataLst>
          </p:nvPr>
        </p:nvSpPr>
        <p:spPr>
          <a:xfrm rot="2700000">
            <a:off x="5308465" y="3614717"/>
            <a:ext cx="283500" cy="283500"/>
          </a:xfrm>
          <a:prstGeom prst="rect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0" name="MH_Other_24"/>
          <p:cNvSpPr/>
          <p:nvPr>
            <p:custDataLst>
              <p:tags r:id="rId38"/>
            </p:custDataLst>
          </p:nvPr>
        </p:nvSpPr>
        <p:spPr>
          <a:xfrm flipV="1">
            <a:off x="4097629" y="1462704"/>
            <a:ext cx="752475" cy="339329"/>
          </a:xfrm>
          <a:custGeom>
            <a:avLst/>
            <a:gdLst>
              <a:gd name="connsiteX0" fmla="*/ 691248 w 1337472"/>
              <a:gd name="connsiteY0" fmla="*/ 603903 h 603903"/>
              <a:gd name="connsiteX1" fmla="*/ 1337197 w 1337472"/>
              <a:gd name="connsiteY1" fmla="*/ 175740 h 603903"/>
              <a:gd name="connsiteX2" fmla="*/ 1337472 w 1337472"/>
              <a:gd name="connsiteY2" fmla="*/ 174853 h 603903"/>
              <a:gd name="connsiteX3" fmla="*/ 1298229 w 1337472"/>
              <a:gd name="connsiteY3" fmla="*/ 222416 h 603903"/>
              <a:gd name="connsiteX4" fmla="*/ 726370 w 1337472"/>
              <a:gd name="connsiteY4" fmla="*/ 459288 h 603903"/>
              <a:gd name="connsiteX5" fmla="*/ 55759 w 1337472"/>
              <a:gd name="connsiteY5" fmla="*/ 102727 h 603903"/>
              <a:gd name="connsiteX6" fmla="*/ 0 w 1337472"/>
              <a:gd name="connsiteY6" fmla="*/ 0 h 603903"/>
              <a:gd name="connsiteX7" fmla="*/ 4451 w 1337472"/>
              <a:gd name="connsiteY7" fmla="*/ 44147 h 603903"/>
              <a:gd name="connsiteX8" fmla="*/ 691248 w 1337472"/>
              <a:gd name="connsiteY8" fmla="*/ 603903 h 60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37472" h="603903">
                <a:moveTo>
                  <a:pt x="691248" y="603903"/>
                </a:moveTo>
                <a:cubicBezTo>
                  <a:pt x="981629" y="603903"/>
                  <a:pt x="1230773" y="427353"/>
                  <a:pt x="1337197" y="175740"/>
                </a:cubicBezTo>
                <a:lnTo>
                  <a:pt x="1337472" y="174853"/>
                </a:lnTo>
                <a:lnTo>
                  <a:pt x="1298229" y="222416"/>
                </a:lnTo>
                <a:cubicBezTo>
                  <a:pt x="1151877" y="368768"/>
                  <a:pt x="949695" y="459288"/>
                  <a:pt x="726370" y="459288"/>
                </a:cubicBezTo>
                <a:cubicBezTo>
                  <a:pt x="447215" y="459288"/>
                  <a:pt x="201093" y="317850"/>
                  <a:pt x="55759" y="102727"/>
                </a:cubicBezTo>
                <a:lnTo>
                  <a:pt x="0" y="0"/>
                </a:lnTo>
                <a:lnTo>
                  <a:pt x="4451" y="44147"/>
                </a:lnTo>
                <a:cubicBezTo>
                  <a:pt x="69820" y="363599"/>
                  <a:pt x="352471" y="603903"/>
                  <a:pt x="691248" y="603903"/>
                </a:cubicBezTo>
                <a:close/>
              </a:path>
            </a:pathLst>
          </a:custGeom>
          <a:gradFill>
            <a:gsLst>
              <a:gs pos="0">
                <a:sysClr val="window" lastClr="FFFFFF">
                  <a:alpha val="0"/>
                </a:sysClr>
              </a:gs>
              <a:gs pos="92000">
                <a:sysClr val="window" lastClr="FFFFFF">
                  <a:alpha val="34000"/>
                </a:sys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1" name="MH_Other_25"/>
          <p:cNvSpPr/>
          <p:nvPr>
            <p:custDataLst>
              <p:tags r:id="rId39"/>
            </p:custDataLst>
          </p:nvPr>
        </p:nvSpPr>
        <p:spPr>
          <a:xfrm flipV="1">
            <a:off x="4953689" y="2314001"/>
            <a:ext cx="752475" cy="339328"/>
          </a:xfrm>
          <a:custGeom>
            <a:avLst/>
            <a:gdLst>
              <a:gd name="connsiteX0" fmla="*/ 691248 w 1337472"/>
              <a:gd name="connsiteY0" fmla="*/ 603903 h 603903"/>
              <a:gd name="connsiteX1" fmla="*/ 1337197 w 1337472"/>
              <a:gd name="connsiteY1" fmla="*/ 175740 h 603903"/>
              <a:gd name="connsiteX2" fmla="*/ 1337472 w 1337472"/>
              <a:gd name="connsiteY2" fmla="*/ 174853 h 603903"/>
              <a:gd name="connsiteX3" fmla="*/ 1298229 w 1337472"/>
              <a:gd name="connsiteY3" fmla="*/ 222416 h 603903"/>
              <a:gd name="connsiteX4" fmla="*/ 726370 w 1337472"/>
              <a:gd name="connsiteY4" fmla="*/ 459288 h 603903"/>
              <a:gd name="connsiteX5" fmla="*/ 55759 w 1337472"/>
              <a:gd name="connsiteY5" fmla="*/ 102727 h 603903"/>
              <a:gd name="connsiteX6" fmla="*/ 0 w 1337472"/>
              <a:gd name="connsiteY6" fmla="*/ 0 h 603903"/>
              <a:gd name="connsiteX7" fmla="*/ 4451 w 1337472"/>
              <a:gd name="connsiteY7" fmla="*/ 44147 h 603903"/>
              <a:gd name="connsiteX8" fmla="*/ 691248 w 1337472"/>
              <a:gd name="connsiteY8" fmla="*/ 603903 h 60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37472" h="603903">
                <a:moveTo>
                  <a:pt x="691248" y="603903"/>
                </a:moveTo>
                <a:cubicBezTo>
                  <a:pt x="981629" y="603903"/>
                  <a:pt x="1230773" y="427353"/>
                  <a:pt x="1337197" y="175740"/>
                </a:cubicBezTo>
                <a:lnTo>
                  <a:pt x="1337472" y="174853"/>
                </a:lnTo>
                <a:lnTo>
                  <a:pt x="1298229" y="222416"/>
                </a:lnTo>
                <a:cubicBezTo>
                  <a:pt x="1151877" y="368768"/>
                  <a:pt x="949695" y="459288"/>
                  <a:pt x="726370" y="459288"/>
                </a:cubicBezTo>
                <a:cubicBezTo>
                  <a:pt x="447215" y="459288"/>
                  <a:pt x="201093" y="317850"/>
                  <a:pt x="55759" y="102727"/>
                </a:cubicBezTo>
                <a:lnTo>
                  <a:pt x="0" y="0"/>
                </a:lnTo>
                <a:lnTo>
                  <a:pt x="4451" y="44147"/>
                </a:lnTo>
                <a:cubicBezTo>
                  <a:pt x="69820" y="363599"/>
                  <a:pt x="352471" y="603903"/>
                  <a:pt x="691248" y="603903"/>
                </a:cubicBezTo>
                <a:close/>
              </a:path>
            </a:pathLst>
          </a:custGeom>
          <a:gradFill>
            <a:gsLst>
              <a:gs pos="0">
                <a:sysClr val="window" lastClr="FFFFFF">
                  <a:alpha val="0"/>
                </a:sysClr>
              </a:gs>
              <a:gs pos="92000">
                <a:sysClr val="window" lastClr="FFFFFF">
                  <a:alpha val="34000"/>
                </a:sys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2" name="MH_Other_26"/>
          <p:cNvSpPr/>
          <p:nvPr>
            <p:custDataLst>
              <p:tags r:id="rId40"/>
            </p:custDataLst>
          </p:nvPr>
        </p:nvSpPr>
        <p:spPr>
          <a:xfrm flipV="1">
            <a:off x="4092866" y="3080764"/>
            <a:ext cx="752475" cy="339328"/>
          </a:xfrm>
          <a:custGeom>
            <a:avLst/>
            <a:gdLst>
              <a:gd name="connsiteX0" fmla="*/ 691248 w 1337472"/>
              <a:gd name="connsiteY0" fmla="*/ 603903 h 603903"/>
              <a:gd name="connsiteX1" fmla="*/ 1337197 w 1337472"/>
              <a:gd name="connsiteY1" fmla="*/ 175740 h 603903"/>
              <a:gd name="connsiteX2" fmla="*/ 1337472 w 1337472"/>
              <a:gd name="connsiteY2" fmla="*/ 174853 h 603903"/>
              <a:gd name="connsiteX3" fmla="*/ 1298229 w 1337472"/>
              <a:gd name="connsiteY3" fmla="*/ 222416 h 603903"/>
              <a:gd name="connsiteX4" fmla="*/ 726370 w 1337472"/>
              <a:gd name="connsiteY4" fmla="*/ 459288 h 603903"/>
              <a:gd name="connsiteX5" fmla="*/ 55759 w 1337472"/>
              <a:gd name="connsiteY5" fmla="*/ 102727 h 603903"/>
              <a:gd name="connsiteX6" fmla="*/ 0 w 1337472"/>
              <a:gd name="connsiteY6" fmla="*/ 0 h 603903"/>
              <a:gd name="connsiteX7" fmla="*/ 4451 w 1337472"/>
              <a:gd name="connsiteY7" fmla="*/ 44147 h 603903"/>
              <a:gd name="connsiteX8" fmla="*/ 691248 w 1337472"/>
              <a:gd name="connsiteY8" fmla="*/ 603903 h 60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37472" h="603903">
                <a:moveTo>
                  <a:pt x="691248" y="603903"/>
                </a:moveTo>
                <a:cubicBezTo>
                  <a:pt x="981629" y="603903"/>
                  <a:pt x="1230773" y="427353"/>
                  <a:pt x="1337197" y="175740"/>
                </a:cubicBezTo>
                <a:lnTo>
                  <a:pt x="1337472" y="174853"/>
                </a:lnTo>
                <a:lnTo>
                  <a:pt x="1298229" y="222416"/>
                </a:lnTo>
                <a:cubicBezTo>
                  <a:pt x="1151877" y="368768"/>
                  <a:pt x="949695" y="459288"/>
                  <a:pt x="726370" y="459288"/>
                </a:cubicBezTo>
                <a:cubicBezTo>
                  <a:pt x="447215" y="459288"/>
                  <a:pt x="201093" y="317850"/>
                  <a:pt x="55759" y="102727"/>
                </a:cubicBezTo>
                <a:lnTo>
                  <a:pt x="0" y="0"/>
                </a:lnTo>
                <a:lnTo>
                  <a:pt x="4451" y="44147"/>
                </a:lnTo>
                <a:cubicBezTo>
                  <a:pt x="69820" y="363599"/>
                  <a:pt x="352471" y="603903"/>
                  <a:pt x="691248" y="603903"/>
                </a:cubicBezTo>
                <a:close/>
              </a:path>
            </a:pathLst>
          </a:custGeom>
          <a:gradFill>
            <a:gsLst>
              <a:gs pos="0">
                <a:sysClr val="window" lastClr="FFFFFF">
                  <a:alpha val="0"/>
                </a:sysClr>
              </a:gs>
              <a:gs pos="92000">
                <a:sysClr val="window" lastClr="FFFFFF">
                  <a:alpha val="34000"/>
                </a:sys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577" y="3665267"/>
            <a:ext cx="203826" cy="203826"/>
          </a:xfrm>
          <a:prstGeom prst="rect">
            <a:avLst/>
          </a:prstGeom>
        </p:spPr>
      </p:pic>
      <p:sp>
        <p:nvSpPr>
          <p:cNvPr id="75" name="文本框 74"/>
          <p:cNvSpPr txBox="1"/>
          <p:nvPr/>
        </p:nvSpPr>
        <p:spPr>
          <a:xfrm>
            <a:off x="5757111" y="1176853"/>
            <a:ext cx="2468880" cy="391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共享单车大数据爆发式增长</a:t>
            </a:r>
            <a:endParaRPr lang="zh-CN" altLang="en-US" sz="15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467383" y="1173200"/>
            <a:ext cx="1897380" cy="391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信息数据大爆发时代</a:t>
            </a:r>
            <a:endParaRPr lang="zh-CN" altLang="en-US" sz="15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331843" y="3332413"/>
            <a:ext cx="2278380" cy="391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5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城市快速发展，出行困难</a:t>
            </a:r>
            <a:endParaRPr lang="zh-CN" altLang="en-US" sz="15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012289" y="3293553"/>
            <a:ext cx="2468880" cy="391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5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共享单车方便、经济、环保</a:t>
            </a:r>
            <a:endParaRPr lang="zh-CN" altLang="en-US" sz="15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1" grpId="0" bldLvl="0" animBg="1"/>
      <p:bldP spid="52" grpId="0" bldLvl="0" animBg="1"/>
      <p:bldP spid="53" grpId="0" bldLvl="0" animBg="1"/>
      <p:bldP spid="75" grpId="0"/>
      <p:bldP spid="76" grpId="0"/>
      <p:bldP spid="77" grpId="0"/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82" b="39770"/>
          <a:stretch>
            <a:fillRect/>
          </a:stretch>
        </p:blipFill>
        <p:spPr>
          <a:xfrm>
            <a:off x="0" y="2499742"/>
            <a:ext cx="9144000" cy="2664296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1763688" y="2499742"/>
            <a:ext cx="5832648" cy="16019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3456831" y="1210873"/>
            <a:ext cx="2446361" cy="3130427"/>
            <a:chOff x="3706622" y="1702991"/>
            <a:chExt cx="2056861" cy="2632003"/>
          </a:xfrm>
        </p:grpSpPr>
        <p:sp>
          <p:nvSpPr>
            <p:cNvPr id="92" name="椭圆 91"/>
            <p:cNvSpPr/>
            <p:nvPr/>
          </p:nvSpPr>
          <p:spPr>
            <a:xfrm>
              <a:off x="3706622" y="1735827"/>
              <a:ext cx="1730756" cy="173075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68300" dist="139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圆角矩形 92"/>
            <p:cNvSpPr/>
            <p:nvPr/>
          </p:nvSpPr>
          <p:spPr>
            <a:xfrm rot="2700000">
              <a:off x="3664932" y="2236443"/>
              <a:ext cx="2632003" cy="156509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4" name="椭圆 93"/>
            <p:cNvSpPr/>
            <p:nvPr/>
          </p:nvSpPr>
          <p:spPr>
            <a:xfrm>
              <a:off x="3841081" y="1870286"/>
              <a:ext cx="1461839" cy="146183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304800" dist="1270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Freeform 44"/>
            <p:cNvSpPr/>
            <p:nvPr/>
          </p:nvSpPr>
          <p:spPr bwMode="auto">
            <a:xfrm>
              <a:off x="5234245" y="2786297"/>
              <a:ext cx="12959" cy="18514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3 h 4"/>
                <a:gd name="T8" fmla="*/ 1 w 3"/>
                <a:gd name="T9" fmla="*/ 4 h 4"/>
                <a:gd name="T10" fmla="*/ 2 w 3"/>
                <a:gd name="T11" fmla="*/ 4 h 4"/>
                <a:gd name="T12" fmla="*/ 2 w 3"/>
                <a:gd name="T13" fmla="*/ 3 h 4"/>
                <a:gd name="T14" fmla="*/ 3 w 3"/>
                <a:gd name="T15" fmla="*/ 2 h 4"/>
                <a:gd name="T16" fmla="*/ 2 w 3"/>
                <a:gd name="T17" fmla="*/ 1 h 4"/>
                <a:gd name="T18" fmla="*/ 2 w 3"/>
                <a:gd name="T19" fmla="*/ 1 h 4"/>
                <a:gd name="T20" fmla="*/ 1 w 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9" name="TextBox 226"/>
          <p:cNvSpPr txBox="1"/>
          <p:nvPr/>
        </p:nvSpPr>
        <p:spPr>
          <a:xfrm>
            <a:off x="3280410" y="3507740"/>
            <a:ext cx="30397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  <a:sym typeface="Calibri" panose="020F0502020204030204" pitchFamily="34" charset="0"/>
              </a:rPr>
              <a:t>研究目标与研究内容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1" name="文本框 37"/>
          <p:cNvSpPr txBox="1"/>
          <p:nvPr/>
        </p:nvSpPr>
        <p:spPr>
          <a:xfrm>
            <a:off x="3839540" y="1805685"/>
            <a:ext cx="1395502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48849" y="52360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延时符，可删除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955">
        <p14:warp dir="in"/>
      </p:transition>
    </mc:Choice>
    <mc:Fallback>
      <p:transition spd="slow" advTm="39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5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75653" y="771282"/>
            <a:ext cx="1381262" cy="1373442"/>
          </a:xfrm>
          <a:prstGeom prst="ellipse">
            <a:avLst/>
          </a:prstGeom>
          <a:solidFill>
            <a:schemeClr val="accent1"/>
          </a:solidFill>
          <a:ln w="88900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5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44690" y="1058981"/>
            <a:ext cx="1043421" cy="854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5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5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5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03564" y="771282"/>
            <a:ext cx="1381262" cy="1373442"/>
          </a:xfrm>
          <a:prstGeom prst="ellipse">
            <a:avLst/>
          </a:prstGeom>
          <a:solidFill>
            <a:srgbClr val="ED7D31"/>
          </a:solidFill>
          <a:ln w="88900" cap="flat" cmpd="sng" algn="ctr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  <a:prstDash val="solid"/>
            <a:miter lim="800000"/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5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219839" y="1059378"/>
            <a:ext cx="1043421" cy="854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5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5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8830" y="2528570"/>
            <a:ext cx="2882265" cy="172212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研究从上海某共享单车数据集中的用户、时间点、骑行轨迹、骑行距离等类别的变化角度入手，分析用户使用共享单车的习惯及规律，结合时间、路线、轨迹的变化等因素对此数据变化给出合理解释</a:t>
            </a:r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16145" y="2528570"/>
            <a:ext cx="3573780" cy="17113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结合订单号、车辆ID、用户ID、骑行起始日期时间、起始位置x、起始位置y、骑行结束日期时间、结束位置X、结束位置y、骑行踪迹、骑行起始年月日、骑行距离等字段，分析各字段之间的变化，挖掘出数据间隐藏的关系，为数据预测建立模型</a:t>
            </a:r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2608660" y="1288256"/>
            <a:ext cx="1928813" cy="3088481"/>
          </a:xfrm>
          <a:custGeom>
            <a:avLst/>
            <a:gdLst/>
            <a:ahLst/>
            <a:cxnLst>
              <a:cxn ang="0">
                <a:pos x="102081" y="0"/>
              </a:cxn>
              <a:cxn ang="0">
                <a:pos x="2468731" y="0"/>
              </a:cxn>
              <a:cxn ang="0">
                <a:pos x="2570812" y="102848"/>
              </a:cxn>
              <a:cxn ang="0">
                <a:pos x="2570812" y="4015212"/>
              </a:cxn>
              <a:cxn ang="0">
                <a:pos x="2468731" y="4118061"/>
              </a:cxn>
              <a:cxn ang="0">
                <a:pos x="102081" y="4118061"/>
              </a:cxn>
              <a:cxn ang="0">
                <a:pos x="0" y="4015212"/>
              </a:cxn>
              <a:cxn ang="0">
                <a:pos x="0" y="102848"/>
              </a:cxn>
              <a:cxn ang="0">
                <a:pos x="102081" y="0"/>
              </a:cxn>
            </a:cxnLst>
            <a:rect l="0" t="0" r="0" b="0"/>
            <a:pathLst>
              <a:path w="3148" h="5005">
                <a:moveTo>
                  <a:pt x="125" y="0"/>
                </a:moveTo>
                <a:lnTo>
                  <a:pt x="3023" y="0"/>
                </a:lnTo>
                <a:cubicBezTo>
                  <a:pt x="3092" y="0"/>
                  <a:pt x="3148" y="56"/>
                  <a:pt x="3148" y="125"/>
                </a:cubicBezTo>
                <a:lnTo>
                  <a:pt x="3148" y="4880"/>
                </a:lnTo>
                <a:cubicBezTo>
                  <a:pt x="3148" y="4949"/>
                  <a:pt x="3092" y="5005"/>
                  <a:pt x="3023" y="5005"/>
                </a:cubicBezTo>
                <a:lnTo>
                  <a:pt x="125" y="5005"/>
                </a:lnTo>
                <a:cubicBezTo>
                  <a:pt x="56" y="5005"/>
                  <a:pt x="0" y="4949"/>
                  <a:pt x="0" y="4880"/>
                </a:cubicBezTo>
                <a:lnTo>
                  <a:pt x="0" y="125"/>
                </a:lnTo>
                <a:cubicBezTo>
                  <a:pt x="0" y="56"/>
                  <a:pt x="56" y="0"/>
                  <a:pt x="125" y="0"/>
                </a:cubicBezTo>
                <a:close/>
              </a:path>
            </a:pathLst>
          </a:custGeom>
          <a:noFill/>
          <a:ln w="10" cap="flat" cmpd="sng">
            <a:solidFill>
              <a:srgbClr val="4383C3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6" name="Freeform 6"/>
          <p:cNvSpPr/>
          <p:nvPr/>
        </p:nvSpPr>
        <p:spPr>
          <a:xfrm>
            <a:off x="475060" y="1288256"/>
            <a:ext cx="1928813" cy="3088481"/>
          </a:xfrm>
          <a:custGeom>
            <a:avLst/>
            <a:gdLst/>
            <a:ahLst/>
            <a:cxnLst>
              <a:cxn ang="0">
                <a:pos x="102111" y="0"/>
              </a:cxn>
              <a:cxn ang="0">
                <a:pos x="2470288" y="0"/>
              </a:cxn>
              <a:cxn ang="0">
                <a:pos x="2572400" y="102848"/>
              </a:cxn>
              <a:cxn ang="0">
                <a:pos x="2572400" y="4015212"/>
              </a:cxn>
              <a:cxn ang="0">
                <a:pos x="2470288" y="4118061"/>
              </a:cxn>
              <a:cxn ang="0">
                <a:pos x="102111" y="4118061"/>
              </a:cxn>
              <a:cxn ang="0">
                <a:pos x="0" y="4015212"/>
              </a:cxn>
              <a:cxn ang="0">
                <a:pos x="0" y="102848"/>
              </a:cxn>
              <a:cxn ang="0">
                <a:pos x="102111" y="0"/>
              </a:cxn>
            </a:cxnLst>
            <a:rect l="0" t="0" r="0" b="0"/>
            <a:pathLst>
              <a:path w="3149" h="5005">
                <a:moveTo>
                  <a:pt x="125" y="0"/>
                </a:moveTo>
                <a:lnTo>
                  <a:pt x="3024" y="0"/>
                </a:lnTo>
                <a:cubicBezTo>
                  <a:pt x="3092" y="0"/>
                  <a:pt x="3149" y="56"/>
                  <a:pt x="3149" y="125"/>
                </a:cubicBezTo>
                <a:lnTo>
                  <a:pt x="3149" y="4880"/>
                </a:lnTo>
                <a:cubicBezTo>
                  <a:pt x="3149" y="4949"/>
                  <a:pt x="3092" y="5005"/>
                  <a:pt x="3024" y="5005"/>
                </a:cubicBezTo>
                <a:lnTo>
                  <a:pt x="125" y="5005"/>
                </a:lnTo>
                <a:cubicBezTo>
                  <a:pt x="56" y="5005"/>
                  <a:pt x="0" y="4949"/>
                  <a:pt x="0" y="4880"/>
                </a:cubicBezTo>
                <a:lnTo>
                  <a:pt x="0" y="125"/>
                </a:lnTo>
                <a:cubicBezTo>
                  <a:pt x="0" y="56"/>
                  <a:pt x="56" y="0"/>
                  <a:pt x="125" y="0"/>
                </a:cubicBezTo>
                <a:close/>
              </a:path>
            </a:pathLst>
          </a:custGeom>
          <a:noFill/>
          <a:ln w="10" cap="flat" cmpd="sng">
            <a:solidFill>
              <a:srgbClr val="E06614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7" name="Freeform 7"/>
          <p:cNvSpPr/>
          <p:nvPr/>
        </p:nvSpPr>
        <p:spPr>
          <a:xfrm>
            <a:off x="6875860" y="1288256"/>
            <a:ext cx="1928813" cy="3088481"/>
          </a:xfrm>
          <a:custGeom>
            <a:avLst/>
            <a:gdLst/>
            <a:ahLst/>
            <a:cxnLst>
              <a:cxn ang="0">
                <a:pos x="102081" y="0"/>
              </a:cxn>
              <a:cxn ang="0">
                <a:pos x="2468731" y="0"/>
              </a:cxn>
              <a:cxn ang="0">
                <a:pos x="2570812" y="102848"/>
              </a:cxn>
              <a:cxn ang="0">
                <a:pos x="2570812" y="4015212"/>
              </a:cxn>
              <a:cxn ang="0">
                <a:pos x="2468731" y="4118061"/>
              </a:cxn>
              <a:cxn ang="0">
                <a:pos x="102081" y="4118061"/>
              </a:cxn>
              <a:cxn ang="0">
                <a:pos x="0" y="4015212"/>
              </a:cxn>
              <a:cxn ang="0">
                <a:pos x="0" y="102848"/>
              </a:cxn>
              <a:cxn ang="0">
                <a:pos x="102081" y="0"/>
              </a:cxn>
            </a:cxnLst>
            <a:rect l="0" t="0" r="0" b="0"/>
            <a:pathLst>
              <a:path w="3148" h="5005">
                <a:moveTo>
                  <a:pt x="125" y="0"/>
                </a:moveTo>
                <a:lnTo>
                  <a:pt x="3023" y="0"/>
                </a:lnTo>
                <a:cubicBezTo>
                  <a:pt x="3092" y="0"/>
                  <a:pt x="3148" y="56"/>
                  <a:pt x="3148" y="125"/>
                </a:cubicBezTo>
                <a:lnTo>
                  <a:pt x="3148" y="4880"/>
                </a:lnTo>
                <a:cubicBezTo>
                  <a:pt x="3148" y="4949"/>
                  <a:pt x="3092" y="5005"/>
                  <a:pt x="3023" y="5005"/>
                </a:cubicBezTo>
                <a:lnTo>
                  <a:pt x="125" y="5005"/>
                </a:lnTo>
                <a:cubicBezTo>
                  <a:pt x="56" y="5005"/>
                  <a:pt x="0" y="4949"/>
                  <a:pt x="0" y="4880"/>
                </a:cubicBezTo>
                <a:lnTo>
                  <a:pt x="0" y="125"/>
                </a:lnTo>
                <a:cubicBezTo>
                  <a:pt x="0" y="56"/>
                  <a:pt x="56" y="0"/>
                  <a:pt x="125" y="0"/>
                </a:cubicBezTo>
                <a:close/>
              </a:path>
            </a:pathLst>
          </a:custGeom>
          <a:noFill/>
          <a:ln w="10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8" name="Freeform 8"/>
          <p:cNvSpPr/>
          <p:nvPr/>
        </p:nvSpPr>
        <p:spPr>
          <a:xfrm>
            <a:off x="4743450" y="1288256"/>
            <a:ext cx="1926431" cy="3088481"/>
          </a:xfrm>
          <a:custGeom>
            <a:avLst/>
            <a:gdLst/>
            <a:ahLst/>
            <a:cxnLst>
              <a:cxn ang="0">
                <a:pos x="102018" y="0"/>
              </a:cxn>
              <a:cxn ang="0">
                <a:pos x="2467208" y="0"/>
              </a:cxn>
              <a:cxn ang="0">
                <a:pos x="2569226" y="102848"/>
              </a:cxn>
              <a:cxn ang="0">
                <a:pos x="2569226" y="4015212"/>
              </a:cxn>
              <a:cxn ang="0">
                <a:pos x="2467208" y="4118061"/>
              </a:cxn>
              <a:cxn ang="0">
                <a:pos x="102018" y="4118061"/>
              </a:cxn>
              <a:cxn ang="0">
                <a:pos x="0" y="4015212"/>
              </a:cxn>
              <a:cxn ang="0">
                <a:pos x="0" y="102848"/>
              </a:cxn>
              <a:cxn ang="0">
                <a:pos x="102018" y="0"/>
              </a:cxn>
            </a:cxnLst>
            <a:rect l="0" t="0" r="0" b="0"/>
            <a:pathLst>
              <a:path w="3148" h="5005">
                <a:moveTo>
                  <a:pt x="125" y="0"/>
                </a:moveTo>
                <a:lnTo>
                  <a:pt x="3023" y="0"/>
                </a:lnTo>
                <a:cubicBezTo>
                  <a:pt x="3092" y="0"/>
                  <a:pt x="3148" y="56"/>
                  <a:pt x="3148" y="125"/>
                </a:cubicBezTo>
                <a:lnTo>
                  <a:pt x="3148" y="4880"/>
                </a:lnTo>
                <a:cubicBezTo>
                  <a:pt x="3148" y="4949"/>
                  <a:pt x="3092" y="5005"/>
                  <a:pt x="3023" y="5005"/>
                </a:cubicBezTo>
                <a:lnTo>
                  <a:pt x="125" y="5005"/>
                </a:lnTo>
                <a:cubicBezTo>
                  <a:pt x="56" y="5005"/>
                  <a:pt x="0" y="4949"/>
                  <a:pt x="0" y="4880"/>
                </a:cubicBezTo>
                <a:lnTo>
                  <a:pt x="0" y="125"/>
                </a:lnTo>
                <a:cubicBezTo>
                  <a:pt x="0" y="56"/>
                  <a:pt x="56" y="0"/>
                  <a:pt x="125" y="0"/>
                </a:cubicBezTo>
                <a:close/>
              </a:path>
            </a:pathLst>
          </a:custGeom>
          <a:noFill/>
          <a:ln w="1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21" name="组合 20"/>
          <p:cNvGrpSpPr/>
          <p:nvPr/>
        </p:nvGrpSpPr>
        <p:grpSpPr>
          <a:xfrm>
            <a:off x="535940" y="884635"/>
            <a:ext cx="2473325" cy="702469"/>
            <a:chOff x="767914" y="1178124"/>
            <a:chExt cx="3300243" cy="938237"/>
          </a:xfrm>
        </p:grpSpPr>
        <p:sp>
          <p:nvSpPr>
            <p:cNvPr id="57350" name="Oval 18"/>
            <p:cNvSpPr/>
            <p:nvPr/>
          </p:nvSpPr>
          <p:spPr>
            <a:xfrm>
              <a:off x="767914" y="1178124"/>
              <a:ext cx="2467239" cy="93823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square" lIns="68554" tIns="34277" rIns="68554" bIns="34277" anchor="t"/>
            <a:lstStyle/>
            <a:p>
              <a:endParaRPr lang="zh-CN" altLang="en-US" sz="1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7351" name="TextBox 22"/>
            <p:cNvSpPr txBox="1"/>
            <p:nvPr/>
          </p:nvSpPr>
          <p:spPr>
            <a:xfrm>
              <a:off x="1252571" y="1385914"/>
              <a:ext cx="2815586" cy="4240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noAutofit/>
            </a:bodyPr>
            <a:lstStyle/>
            <a:p>
              <a:pPr algn="l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时间习惯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641997" y="883444"/>
            <a:ext cx="1862138" cy="703660"/>
            <a:chOff x="4283761" y="1939131"/>
            <a:chExt cx="930275" cy="938213"/>
          </a:xfrm>
        </p:grpSpPr>
        <p:sp>
          <p:nvSpPr>
            <p:cNvPr id="57353" name="Oval 19"/>
            <p:cNvSpPr/>
            <p:nvPr/>
          </p:nvSpPr>
          <p:spPr>
            <a:xfrm>
              <a:off x="4283761" y="1939131"/>
              <a:ext cx="930275" cy="938213"/>
            </a:xfrm>
            <a:prstGeom prst="ellipse">
              <a:avLst/>
            </a:prstGeom>
            <a:solidFill>
              <a:srgbClr val="4383C3"/>
            </a:solidFill>
            <a:ln w="9525">
              <a:noFill/>
            </a:ln>
          </p:spPr>
          <p:txBody>
            <a:bodyPr wrap="square" lIns="68554" tIns="34277" rIns="68554" bIns="34277" anchor="t"/>
            <a:lstStyle/>
            <a:p>
              <a:endParaRPr lang="zh-CN" altLang="en-US" sz="1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7354" name="TextBox 29"/>
            <p:cNvSpPr txBox="1"/>
            <p:nvPr/>
          </p:nvSpPr>
          <p:spPr>
            <a:xfrm>
              <a:off x="4359879" y="2148170"/>
              <a:ext cx="778064" cy="5520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距离习惯</a:t>
              </a:r>
              <a:endPara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761310" y="884635"/>
            <a:ext cx="1913334" cy="703659"/>
            <a:chOff x="7145339" y="1939131"/>
            <a:chExt cx="931863" cy="938213"/>
          </a:xfrm>
        </p:grpSpPr>
        <p:sp>
          <p:nvSpPr>
            <p:cNvPr id="57356" name="Oval 20"/>
            <p:cNvSpPr/>
            <p:nvPr/>
          </p:nvSpPr>
          <p:spPr>
            <a:xfrm>
              <a:off x="7145339" y="1939131"/>
              <a:ext cx="931863" cy="938213"/>
            </a:xfrm>
            <a:prstGeom prst="ellipse">
              <a:avLst/>
            </a:prstGeom>
            <a:solidFill>
              <a:srgbClr val="00B050"/>
            </a:solidFill>
            <a:ln w="9525">
              <a:noFill/>
            </a:ln>
          </p:spPr>
          <p:txBody>
            <a:bodyPr wrap="square" lIns="68554" tIns="34277" rIns="68554" bIns="34277" anchor="t"/>
            <a:lstStyle/>
            <a:p>
              <a:endParaRPr lang="zh-CN" altLang="en-US" sz="1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7357" name="TextBox 32"/>
            <p:cNvSpPr txBox="1"/>
            <p:nvPr/>
          </p:nvSpPr>
          <p:spPr>
            <a:xfrm>
              <a:off x="7246455" y="2076351"/>
              <a:ext cx="811032" cy="5520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线路偏好</a:t>
              </a:r>
              <a:endPara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868716" y="908447"/>
            <a:ext cx="1928813" cy="703659"/>
            <a:chOff x="9991726" y="1939131"/>
            <a:chExt cx="931863" cy="938213"/>
          </a:xfrm>
        </p:grpSpPr>
        <p:sp>
          <p:nvSpPr>
            <p:cNvPr id="57359" name="Oval 21"/>
            <p:cNvSpPr/>
            <p:nvPr/>
          </p:nvSpPr>
          <p:spPr>
            <a:xfrm>
              <a:off x="9991726" y="1939131"/>
              <a:ext cx="931863" cy="938213"/>
            </a:xfrm>
            <a:prstGeom prst="ellipse">
              <a:avLst/>
            </a:prstGeom>
            <a:solidFill>
              <a:srgbClr val="7030A0"/>
            </a:solidFill>
            <a:ln w="9525">
              <a:noFill/>
            </a:ln>
          </p:spPr>
          <p:txBody>
            <a:bodyPr wrap="square" lIns="68554" tIns="34277" rIns="68554" bIns="34277" anchor="t"/>
            <a:lstStyle/>
            <a:p>
              <a:endParaRPr lang="zh-CN" altLang="en-US" sz="1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7360" name="TextBox 35"/>
            <p:cNvSpPr txBox="1"/>
            <p:nvPr/>
          </p:nvSpPr>
          <p:spPr>
            <a:xfrm>
              <a:off x="10124258" y="2116296"/>
              <a:ext cx="799331" cy="5520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使用频率</a:t>
              </a:r>
              <a:endParaRPr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57361" name="文本框 24"/>
          <p:cNvSpPr txBox="1"/>
          <p:nvPr/>
        </p:nvSpPr>
        <p:spPr>
          <a:xfrm>
            <a:off x="1654810" y="266700"/>
            <a:ext cx="5834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用户使用共享单车四方面研究内容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55" name="TextBox 44"/>
          <p:cNvSpPr txBox="1"/>
          <p:nvPr/>
        </p:nvSpPr>
        <p:spPr>
          <a:xfrm>
            <a:off x="700088" y="1744266"/>
            <a:ext cx="1478756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sz="15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调整车辆的投放和回收</a:t>
            </a:r>
            <a:endParaRPr sz="1500" b="1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TextBox 44"/>
          <p:cNvSpPr txBox="1"/>
          <p:nvPr/>
        </p:nvSpPr>
        <p:spPr>
          <a:xfrm>
            <a:off x="2794397" y="1744266"/>
            <a:ext cx="147756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1500" b="1" dirty="0">
                <a:solidFill>
                  <a:srgbClr val="1F4E7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掌握用户的出行需求和习惯</a:t>
            </a:r>
            <a:endParaRPr lang="zh-CN" altLang="en-US" sz="1500" b="1" dirty="0">
              <a:solidFill>
                <a:srgbClr val="1F4E7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" name="TextBox 44"/>
          <p:cNvSpPr txBox="1"/>
          <p:nvPr/>
        </p:nvSpPr>
        <p:spPr>
          <a:xfrm>
            <a:off x="5003483" y="1779588"/>
            <a:ext cx="1478756" cy="112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1500" b="1" dirty="0">
                <a:solidFill>
                  <a:srgbClr val="1F4E7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掌握用户的出行需求和习惯</a:t>
            </a:r>
            <a:endParaRPr lang="zh-CN" altLang="en-US" sz="1500" b="1" dirty="0">
              <a:solidFill>
                <a:srgbClr val="1F4E7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>
              <a:lnSpc>
                <a:spcPct val="150000"/>
              </a:lnSpc>
            </a:pPr>
            <a:endParaRPr lang="zh-CN" altLang="en-US" sz="15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44"/>
          <p:cNvSpPr txBox="1"/>
          <p:nvPr/>
        </p:nvSpPr>
        <p:spPr>
          <a:xfrm>
            <a:off x="7100888" y="1744266"/>
            <a:ext cx="1478756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1500" b="1" dirty="0">
                <a:solidFill>
                  <a:srgbClr val="1F4E7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掌握用户的出行需求和习惯</a:t>
            </a:r>
            <a:endParaRPr lang="zh-CN" altLang="en-US" sz="15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44"/>
          <p:cNvSpPr txBox="1"/>
          <p:nvPr/>
        </p:nvSpPr>
        <p:spPr>
          <a:xfrm>
            <a:off x="700405" y="3502025"/>
            <a:ext cx="1477645" cy="825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sz="1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提高共享单车的利用率和满意</a:t>
            </a:r>
            <a:r>
              <a:rPr lang="zh-CN" sz="1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度</a:t>
            </a:r>
            <a:endParaRPr lang="zh-CN" sz="1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8" name="TextBox 44"/>
          <p:cNvSpPr txBox="1"/>
          <p:nvPr/>
        </p:nvSpPr>
        <p:spPr>
          <a:xfrm>
            <a:off x="2790190" y="3510280"/>
            <a:ext cx="1640840" cy="7816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1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为共享单车企业提供更针对性的服务</a:t>
            </a:r>
            <a:endParaRPr lang="zh-CN" altLang="en-US" sz="1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44"/>
          <p:cNvSpPr txBox="1"/>
          <p:nvPr/>
        </p:nvSpPr>
        <p:spPr>
          <a:xfrm>
            <a:off x="4770120" y="3502025"/>
            <a:ext cx="17875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1400" b="1" dirty="0">
                <a:solidFill>
                  <a:srgbClr val="3B38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为企业提供更好更贴近用户需求的服务</a:t>
            </a:r>
            <a:endParaRPr lang="zh-CN" altLang="en-US" sz="1400" b="1" dirty="0">
              <a:solidFill>
                <a:srgbClr val="3B38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44"/>
          <p:cNvSpPr txBox="1"/>
          <p:nvPr/>
        </p:nvSpPr>
        <p:spPr>
          <a:xfrm>
            <a:off x="6937375" y="3522345"/>
            <a:ext cx="183324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sz="1400" b="1" dirty="0">
                <a:solidFill>
                  <a:srgbClr val="3B38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提高共享单车的服务质量和用户满意度</a:t>
            </a:r>
            <a:endParaRPr sz="1400" b="1" dirty="0">
              <a:solidFill>
                <a:srgbClr val="3B38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895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44055" grpId="0"/>
      <p:bldP spid="2" grpId="0"/>
      <p:bldP spid="3" grpId="0"/>
      <p:bldP spid="4" grpId="0"/>
      <p:bldP spid="37" grpId="0"/>
      <p:bldP spid="38" grpId="0"/>
      <p:bldP spid="39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82" b="39770"/>
          <a:stretch>
            <a:fillRect/>
          </a:stretch>
        </p:blipFill>
        <p:spPr>
          <a:xfrm>
            <a:off x="0" y="2499742"/>
            <a:ext cx="9144000" cy="2664296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1763688" y="2499742"/>
            <a:ext cx="5832648" cy="16019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3456831" y="1210873"/>
            <a:ext cx="2446361" cy="3130427"/>
            <a:chOff x="3706622" y="1702991"/>
            <a:chExt cx="2056861" cy="2632003"/>
          </a:xfrm>
        </p:grpSpPr>
        <p:sp>
          <p:nvSpPr>
            <p:cNvPr id="92" name="椭圆 91"/>
            <p:cNvSpPr/>
            <p:nvPr/>
          </p:nvSpPr>
          <p:spPr>
            <a:xfrm>
              <a:off x="3706622" y="1735827"/>
              <a:ext cx="1730756" cy="173075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68300" dist="139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圆角矩形 92"/>
            <p:cNvSpPr/>
            <p:nvPr/>
          </p:nvSpPr>
          <p:spPr>
            <a:xfrm rot="2700000">
              <a:off x="3664932" y="2236443"/>
              <a:ext cx="2632003" cy="156509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4" name="椭圆 93"/>
            <p:cNvSpPr/>
            <p:nvPr/>
          </p:nvSpPr>
          <p:spPr>
            <a:xfrm>
              <a:off x="3841081" y="1870286"/>
              <a:ext cx="1461839" cy="146183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304800" dist="1270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Freeform 44"/>
            <p:cNvSpPr/>
            <p:nvPr/>
          </p:nvSpPr>
          <p:spPr bwMode="auto">
            <a:xfrm>
              <a:off x="5234245" y="2786297"/>
              <a:ext cx="12959" cy="18514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3 h 4"/>
                <a:gd name="T8" fmla="*/ 1 w 3"/>
                <a:gd name="T9" fmla="*/ 4 h 4"/>
                <a:gd name="T10" fmla="*/ 2 w 3"/>
                <a:gd name="T11" fmla="*/ 4 h 4"/>
                <a:gd name="T12" fmla="*/ 2 w 3"/>
                <a:gd name="T13" fmla="*/ 3 h 4"/>
                <a:gd name="T14" fmla="*/ 3 w 3"/>
                <a:gd name="T15" fmla="*/ 2 h 4"/>
                <a:gd name="T16" fmla="*/ 2 w 3"/>
                <a:gd name="T17" fmla="*/ 1 h 4"/>
                <a:gd name="T18" fmla="*/ 2 w 3"/>
                <a:gd name="T19" fmla="*/ 1 h 4"/>
                <a:gd name="T20" fmla="*/ 1 w 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9" name="TextBox 226"/>
          <p:cNvSpPr txBox="1"/>
          <p:nvPr/>
        </p:nvSpPr>
        <p:spPr>
          <a:xfrm>
            <a:off x="3521075" y="3507740"/>
            <a:ext cx="2799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  <a:sym typeface="Calibri" panose="020F0502020204030204" pitchFamily="34" charset="0"/>
              </a:rPr>
              <a:t>数据</a:t>
            </a: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  <a:sym typeface="Calibri" panose="020F0502020204030204" pitchFamily="34" charset="0"/>
              </a:rPr>
              <a:t>集的</a:t>
            </a: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  <a:sym typeface="Calibri" panose="020F0502020204030204" pitchFamily="34" charset="0"/>
              </a:rPr>
              <a:t>分析成果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1" name="文本框 37"/>
          <p:cNvSpPr txBox="1"/>
          <p:nvPr/>
        </p:nvSpPr>
        <p:spPr>
          <a:xfrm>
            <a:off x="3839540" y="1805685"/>
            <a:ext cx="1395502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48849" y="52360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延时符，可删除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955">
        <p14:warp dir="in"/>
      </p:transition>
    </mc:Choice>
    <mc:Fallback>
      <p:transition spd="slow" advTm="39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5560" y="-92075"/>
            <a:ext cx="4547235" cy="1472565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时间习惯统计</a:t>
            </a:r>
            <a:b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zh-CN" altLang="en-US" sz="1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该数据集主要包含工作日与节假日的使用情况</a:t>
            </a:r>
            <a:endParaRPr lang="zh-CN" altLang="en-US" sz="1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7315" y="1360170"/>
            <a:ext cx="4464685" cy="3604895"/>
          </a:xfrm>
          <a:prstGeom prst="rect">
            <a:avLst/>
          </a:prstGeom>
        </p:spPr>
      </p:pic>
      <p:pic>
        <p:nvPicPr>
          <p:cNvPr id="4" name="图片 3" descr="不同时间共享单车使用频次统计图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29150" y="1360170"/>
            <a:ext cx="4321810" cy="36042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TIMING" val="|3.1"/>
</p:tagLst>
</file>

<file path=ppt/tags/tag21.xml><?xml version="1.0" encoding="utf-8"?>
<p:tagLst xmlns:p="http://schemas.openxmlformats.org/presentationml/2006/main">
  <p:tag name="TIMING" val="|3.1"/>
</p:tagLst>
</file>

<file path=ppt/tags/tag22.xml><?xml version="1.0" encoding="utf-8"?>
<p:tagLst xmlns:p="http://schemas.openxmlformats.org/presentationml/2006/main">
  <p:tag name="MH" val="20170105111143"/>
  <p:tag name="MH_LIBRARY" val="GRAPHIC"/>
  <p:tag name="MH_TYPE" val="Other"/>
  <p:tag name="MH_ORDER" val="1"/>
</p:tagLst>
</file>

<file path=ppt/tags/tag23.xml><?xml version="1.0" encoding="utf-8"?>
<p:tagLst xmlns:p="http://schemas.openxmlformats.org/presentationml/2006/main">
  <p:tag name="MH" val="20170105111143"/>
  <p:tag name="MH_LIBRARY" val="GRAPHIC"/>
  <p:tag name="MH_TYPE" val="Other"/>
  <p:tag name="MH_ORDER" val="2"/>
</p:tagLst>
</file>

<file path=ppt/tags/tag24.xml><?xml version="1.0" encoding="utf-8"?>
<p:tagLst xmlns:p="http://schemas.openxmlformats.org/presentationml/2006/main">
  <p:tag name="MH" val="20170105111143"/>
  <p:tag name="MH_LIBRARY" val="GRAPHIC"/>
  <p:tag name="MH_TYPE" val="Other"/>
  <p:tag name="MH_ORDER" val="3"/>
</p:tagLst>
</file>

<file path=ppt/tags/tag25.xml><?xml version="1.0" encoding="utf-8"?>
<p:tagLst xmlns:p="http://schemas.openxmlformats.org/presentationml/2006/main">
  <p:tag name="MH" val="20170105111143"/>
  <p:tag name="MH_LIBRARY" val="GRAPHIC"/>
  <p:tag name="MH_TYPE" val="Other"/>
  <p:tag name="MH_ORDER" val="4"/>
</p:tagLst>
</file>

<file path=ppt/tags/tag26.xml><?xml version="1.0" encoding="utf-8"?>
<p:tagLst xmlns:p="http://schemas.openxmlformats.org/presentationml/2006/main">
  <p:tag name="MH" val="20170105111143"/>
  <p:tag name="MH_LIBRARY" val="GRAPHIC"/>
  <p:tag name="MH_TYPE" val="Other"/>
  <p:tag name="MH_ORDER" val="5"/>
</p:tagLst>
</file>

<file path=ppt/tags/tag27.xml><?xml version="1.0" encoding="utf-8"?>
<p:tagLst xmlns:p="http://schemas.openxmlformats.org/presentationml/2006/main">
  <p:tag name="MH" val="20170105111143"/>
  <p:tag name="MH_LIBRARY" val="GRAPHIC"/>
  <p:tag name="MH_TYPE" val="Other"/>
  <p:tag name="MH_ORDER" val="6"/>
</p:tagLst>
</file>

<file path=ppt/tags/tag28.xml><?xml version="1.0" encoding="utf-8"?>
<p:tagLst xmlns:p="http://schemas.openxmlformats.org/presentationml/2006/main">
  <p:tag name="MH" val="20170105111143"/>
  <p:tag name="MH_LIBRARY" val="GRAPHIC"/>
  <p:tag name="MH_TYPE" val="Other"/>
  <p:tag name="MH_ORDER" val="7"/>
</p:tagLst>
</file>

<file path=ppt/tags/tag29.xml><?xml version="1.0" encoding="utf-8"?>
<p:tagLst xmlns:p="http://schemas.openxmlformats.org/presentationml/2006/main">
  <p:tag name="MH" val="20170105111143"/>
  <p:tag name="MH_LIBRARY" val="GRAPHIC"/>
  <p:tag name="MH_TYPE" val="Other"/>
  <p:tag name="MH_ORDER" val="8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MH" val="20170105111143"/>
  <p:tag name="MH_LIBRARY" val="GRAPHIC"/>
  <p:tag name="MH_TYPE" val="Other"/>
  <p:tag name="MH_ORDER" val="9"/>
</p:tagLst>
</file>

<file path=ppt/tags/tag31.xml><?xml version="1.0" encoding="utf-8"?>
<p:tagLst xmlns:p="http://schemas.openxmlformats.org/presentationml/2006/main">
  <p:tag name="MH" val="20170105111143"/>
  <p:tag name="MH_LIBRARY" val="GRAPHIC"/>
  <p:tag name="MH_TYPE" val="Other"/>
  <p:tag name="MH_ORDER" val="10"/>
</p:tagLst>
</file>

<file path=ppt/tags/tag32.xml><?xml version="1.0" encoding="utf-8"?>
<p:tagLst xmlns:p="http://schemas.openxmlformats.org/presentationml/2006/main">
  <p:tag name="MH" val="20170105111143"/>
  <p:tag name="MH_LIBRARY" val="GRAPHIC"/>
  <p:tag name="MH_TYPE" val="Other"/>
  <p:tag name="MH_ORDER" val="11"/>
</p:tagLst>
</file>

<file path=ppt/tags/tag33.xml><?xml version="1.0" encoding="utf-8"?>
<p:tagLst xmlns:p="http://schemas.openxmlformats.org/presentationml/2006/main">
  <p:tag name="MH" val="20170105111143"/>
  <p:tag name="MH_LIBRARY" val="GRAPHIC"/>
  <p:tag name="MH_TYPE" val="Other"/>
  <p:tag name="MH_ORDER" val="12"/>
</p:tagLst>
</file>

<file path=ppt/tags/tag34.xml><?xml version="1.0" encoding="utf-8"?>
<p:tagLst xmlns:p="http://schemas.openxmlformats.org/presentationml/2006/main">
  <p:tag name="MH" val="20170105111143"/>
  <p:tag name="MH_LIBRARY" val="GRAPHIC"/>
  <p:tag name="MH_TYPE" val="Other"/>
  <p:tag name="MH_ORDER" val="13"/>
</p:tagLst>
</file>

<file path=ppt/tags/tag35.xml><?xml version="1.0" encoding="utf-8"?>
<p:tagLst xmlns:p="http://schemas.openxmlformats.org/presentationml/2006/main">
  <p:tag name="MH" val="20170105111143"/>
  <p:tag name="MH_LIBRARY" val="GRAPHIC"/>
  <p:tag name="MH_TYPE" val="Other"/>
  <p:tag name="MH_ORDER" val="14"/>
</p:tagLst>
</file>

<file path=ppt/tags/tag36.xml><?xml version="1.0" encoding="utf-8"?>
<p:tagLst xmlns:p="http://schemas.openxmlformats.org/presentationml/2006/main">
  <p:tag name="MH" val="20170105111143"/>
  <p:tag name="MH_LIBRARY" val="GRAPHIC"/>
  <p:tag name="MH_TYPE" val="Other"/>
  <p:tag name="MH_ORDER" val="15"/>
</p:tagLst>
</file>

<file path=ppt/tags/tag37.xml><?xml version="1.0" encoding="utf-8"?>
<p:tagLst xmlns:p="http://schemas.openxmlformats.org/presentationml/2006/main">
  <p:tag name="MH" val="20170105111143"/>
  <p:tag name="MH_LIBRARY" val="GRAPHIC"/>
  <p:tag name="MH_TYPE" val="Other"/>
  <p:tag name="MH_ORDER" val="16"/>
</p:tagLst>
</file>

<file path=ppt/tags/tag38.xml><?xml version="1.0" encoding="utf-8"?>
<p:tagLst xmlns:p="http://schemas.openxmlformats.org/presentationml/2006/main">
  <p:tag name="MH" val="20170105111143"/>
  <p:tag name="MH_LIBRARY" val="GRAPHIC"/>
  <p:tag name="MH_TYPE" val="Other"/>
  <p:tag name="MH_ORDER" val="17"/>
</p:tagLst>
</file>

<file path=ppt/tags/tag39.xml><?xml version="1.0" encoding="utf-8"?>
<p:tagLst xmlns:p="http://schemas.openxmlformats.org/presentationml/2006/main">
  <p:tag name="MH" val="20170105111143"/>
  <p:tag name="MH_LIBRARY" val="GRAPHIC"/>
  <p:tag name="MH_TYPE" val="Other"/>
  <p:tag name="MH_ORDER" val="18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MH" val="20170105111143"/>
  <p:tag name="MH_LIBRARY" val="GRAPHIC"/>
  <p:tag name="MH_TYPE" val="SubTitle"/>
  <p:tag name="MH_ORDER" val="2"/>
</p:tagLst>
</file>

<file path=ppt/tags/tag41.xml><?xml version="1.0" encoding="utf-8"?>
<p:tagLst xmlns:p="http://schemas.openxmlformats.org/presentationml/2006/main">
  <p:tag name="MH" val="20170105111143"/>
  <p:tag name="MH_LIBRARY" val="GRAPHIC"/>
  <p:tag name="MH_TYPE" val="SubTitle"/>
  <p:tag name="MH_ORDER" val="3"/>
</p:tagLst>
</file>

<file path=ppt/tags/tag42.xml><?xml version="1.0" encoding="utf-8"?>
<p:tagLst xmlns:p="http://schemas.openxmlformats.org/presentationml/2006/main">
  <p:tag name="MH" val="20170105111143"/>
  <p:tag name="MH_LIBRARY" val="GRAPHIC"/>
  <p:tag name="MH_TYPE" val="SubTitle"/>
  <p:tag name="MH_ORDER" val="4"/>
</p:tagLst>
</file>

<file path=ppt/tags/tag43.xml><?xml version="1.0" encoding="utf-8"?>
<p:tagLst xmlns:p="http://schemas.openxmlformats.org/presentationml/2006/main">
  <p:tag name="MH" val="20170105111143"/>
  <p:tag name="MH_LIBRARY" val="GRAPHIC"/>
  <p:tag name="MH_TYPE" val="SubTitle"/>
  <p:tag name="MH_ORDER" val="1"/>
</p:tagLst>
</file>

<file path=ppt/tags/tag44.xml><?xml version="1.0" encoding="utf-8"?>
<p:tagLst xmlns:p="http://schemas.openxmlformats.org/presentationml/2006/main">
  <p:tag name="MH" val="20170105111143"/>
  <p:tag name="MH_LIBRARY" val="GRAPHIC"/>
  <p:tag name="MH_TYPE" val="Other"/>
  <p:tag name="MH_ORDER" val="19"/>
</p:tagLst>
</file>

<file path=ppt/tags/tag45.xml><?xml version="1.0" encoding="utf-8"?>
<p:tagLst xmlns:p="http://schemas.openxmlformats.org/presentationml/2006/main">
  <p:tag name="MH" val="20170105111143"/>
  <p:tag name="MH_LIBRARY" val="GRAPHIC"/>
  <p:tag name="MH_TYPE" val="Other"/>
  <p:tag name="MH_ORDER" val="1"/>
</p:tagLst>
</file>

<file path=ppt/tags/tag46.xml><?xml version="1.0" encoding="utf-8"?>
<p:tagLst xmlns:p="http://schemas.openxmlformats.org/presentationml/2006/main">
  <p:tag name="MH" val="20170105111143"/>
  <p:tag name="MH_LIBRARY" val="GRAPHIC"/>
  <p:tag name="MH_TYPE" val="Other"/>
  <p:tag name="MH_ORDER" val="2"/>
</p:tagLst>
</file>

<file path=ppt/tags/tag47.xml><?xml version="1.0" encoding="utf-8"?>
<p:tagLst xmlns:p="http://schemas.openxmlformats.org/presentationml/2006/main">
  <p:tag name="MH" val="20170105111143"/>
  <p:tag name="MH_LIBRARY" val="GRAPHIC"/>
  <p:tag name="MH_TYPE" val="Other"/>
  <p:tag name="MH_ORDER" val="3"/>
</p:tagLst>
</file>

<file path=ppt/tags/tag48.xml><?xml version="1.0" encoding="utf-8"?>
<p:tagLst xmlns:p="http://schemas.openxmlformats.org/presentationml/2006/main">
  <p:tag name="MH" val="20170105111143"/>
  <p:tag name="MH_LIBRARY" val="GRAPHIC"/>
  <p:tag name="MH_TYPE" val="Other"/>
  <p:tag name="MH_ORDER" val="4"/>
</p:tagLst>
</file>

<file path=ppt/tags/tag49.xml><?xml version="1.0" encoding="utf-8"?>
<p:tagLst xmlns:p="http://schemas.openxmlformats.org/presentationml/2006/main">
  <p:tag name="MH" val="20170105111143"/>
  <p:tag name="MH_LIBRARY" val="GRAPHIC"/>
  <p:tag name="MH_TYPE" val="Other"/>
  <p:tag name="MH_ORDER" val="5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MH" val="20170105111143"/>
  <p:tag name="MH_LIBRARY" val="GRAPHIC"/>
  <p:tag name="MH_TYPE" val="Other"/>
  <p:tag name="MH_ORDER" val="6"/>
</p:tagLst>
</file>

<file path=ppt/tags/tag51.xml><?xml version="1.0" encoding="utf-8"?>
<p:tagLst xmlns:p="http://schemas.openxmlformats.org/presentationml/2006/main">
  <p:tag name="MH" val="20170105111143"/>
  <p:tag name="MH_LIBRARY" val="GRAPHIC"/>
  <p:tag name="MH_TYPE" val="Other"/>
  <p:tag name="MH_ORDER" val="7"/>
</p:tagLst>
</file>

<file path=ppt/tags/tag52.xml><?xml version="1.0" encoding="utf-8"?>
<p:tagLst xmlns:p="http://schemas.openxmlformats.org/presentationml/2006/main">
  <p:tag name="MH" val="20170105111143"/>
  <p:tag name="MH_LIBRARY" val="GRAPHIC"/>
  <p:tag name="MH_TYPE" val="Other"/>
  <p:tag name="MH_ORDER" val="8"/>
</p:tagLst>
</file>

<file path=ppt/tags/tag53.xml><?xml version="1.0" encoding="utf-8"?>
<p:tagLst xmlns:p="http://schemas.openxmlformats.org/presentationml/2006/main">
  <p:tag name="MH" val="20170105111143"/>
  <p:tag name="MH_LIBRARY" val="GRAPHIC"/>
  <p:tag name="MH_TYPE" val="Other"/>
  <p:tag name="MH_ORDER" val="9"/>
</p:tagLst>
</file>

<file path=ppt/tags/tag54.xml><?xml version="1.0" encoding="utf-8"?>
<p:tagLst xmlns:p="http://schemas.openxmlformats.org/presentationml/2006/main">
  <p:tag name="MH" val="20170105111143"/>
  <p:tag name="MH_LIBRARY" val="GRAPHIC"/>
  <p:tag name="MH_TYPE" val="Other"/>
  <p:tag name="MH_ORDER" val="10"/>
</p:tagLst>
</file>

<file path=ppt/tags/tag55.xml><?xml version="1.0" encoding="utf-8"?>
<p:tagLst xmlns:p="http://schemas.openxmlformats.org/presentationml/2006/main">
  <p:tag name="MH" val="20170105111143"/>
  <p:tag name="MH_LIBRARY" val="GRAPHIC"/>
  <p:tag name="MH_TYPE" val="Other"/>
  <p:tag name="MH_ORDER" val="11"/>
</p:tagLst>
</file>

<file path=ppt/tags/tag56.xml><?xml version="1.0" encoding="utf-8"?>
<p:tagLst xmlns:p="http://schemas.openxmlformats.org/presentationml/2006/main">
  <p:tag name="MH" val="20170105111143"/>
  <p:tag name="MH_LIBRARY" val="GRAPHIC"/>
  <p:tag name="MH_TYPE" val="Other"/>
  <p:tag name="MH_ORDER" val="12"/>
</p:tagLst>
</file>

<file path=ppt/tags/tag57.xml><?xml version="1.0" encoding="utf-8"?>
<p:tagLst xmlns:p="http://schemas.openxmlformats.org/presentationml/2006/main">
  <p:tag name="MH" val="20170105111143"/>
  <p:tag name="MH_LIBRARY" val="GRAPHIC"/>
  <p:tag name="MH_TYPE" val="Other"/>
  <p:tag name="MH_ORDER" val="13"/>
</p:tagLst>
</file>

<file path=ppt/tags/tag58.xml><?xml version="1.0" encoding="utf-8"?>
<p:tagLst xmlns:p="http://schemas.openxmlformats.org/presentationml/2006/main">
  <p:tag name="MH" val="20170105111143"/>
  <p:tag name="MH_LIBRARY" val="GRAPHIC"/>
  <p:tag name="MH_TYPE" val="Other"/>
  <p:tag name="MH_ORDER" val="14"/>
</p:tagLst>
</file>

<file path=ppt/tags/tag59.xml><?xml version="1.0" encoding="utf-8"?>
<p:tagLst xmlns:p="http://schemas.openxmlformats.org/presentationml/2006/main">
  <p:tag name="MH" val="20170105111143"/>
  <p:tag name="MH_LIBRARY" val="GRAPHIC"/>
  <p:tag name="MH_TYPE" val="Other"/>
  <p:tag name="MH_ORDER" val="24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MH" val="20170105111143"/>
  <p:tag name="MH_LIBRARY" val="GRAPHIC"/>
  <p:tag name="MH_TYPE" val="Other"/>
  <p:tag name="MH_ORDER" val="25"/>
</p:tagLst>
</file>

<file path=ppt/tags/tag61.xml><?xml version="1.0" encoding="utf-8"?>
<p:tagLst xmlns:p="http://schemas.openxmlformats.org/presentationml/2006/main">
  <p:tag name="MH" val="20170105111143"/>
  <p:tag name="MH_LIBRARY" val="GRAPHIC"/>
  <p:tag name="MH_TYPE" val="Other"/>
  <p:tag name="MH_ORDER" val="26"/>
</p:tagLst>
</file>

<file path=ppt/tags/tag62.xml><?xml version="1.0" encoding="utf-8"?>
<p:tagLst xmlns:p="http://schemas.openxmlformats.org/presentationml/2006/main">
  <p:tag name="TIMING" val="|3.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TIMING" val="|3.1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COMMONDATA" val="eyJoZGlkIjoiNjg0MDBkZDQ0MTI4ZGFkYTY4ZTBmZjI0MzYxY2U3ZDgifQ=="/>
  <p:tag name="commondata" val="eyJoZGlkIjoiYWRjNGNhOWY4NTUzZWIxMGVjZDg2YjljMTBmMmJjMTcifQ=="/>
  <p:tag name="KSO_WPP_MARK_KEY" val="942deda5-d2dd-419d-a4be-3518ae78a266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QQ12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C00000"/>
      </a:accent1>
      <a:accent2>
        <a:srgbClr val="262626"/>
      </a:accent2>
      <a:accent3>
        <a:srgbClr val="3F3F3F"/>
      </a:accent3>
      <a:accent4>
        <a:srgbClr val="595959"/>
      </a:accent4>
      <a:accent5>
        <a:srgbClr val="7F7F7F"/>
      </a:accent5>
      <a:accent6>
        <a:srgbClr val="7F7F7F"/>
      </a:accent6>
      <a:hlink>
        <a:srgbClr val="A5A5A5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1191</Words>
  <Application>WPS 演示</Application>
  <PresentationFormat>全屏显示(16:9)</PresentationFormat>
  <Paragraphs>135</Paragraphs>
  <Slides>17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微软雅黑</vt:lpstr>
      <vt:lpstr>Calibri</vt:lpstr>
      <vt:lpstr>迷你简粗倩</vt:lpstr>
      <vt:lpstr>时尚中黑简体</vt:lpstr>
      <vt:lpstr>黑体</vt:lpstr>
      <vt:lpstr>方正正中黑简体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时间习惯统计 该数据集主要包含工作日与节假日的使用情况</vt:lpstr>
      <vt:lpstr>使用频率分析</vt:lpstr>
      <vt:lpstr>建议</vt:lpstr>
      <vt:lpstr>距离习惯分析</vt:lpstr>
      <vt:lpstr>PowerPoint 演示文稿</vt:lpstr>
      <vt:lpstr>PowerPoint 演示文稿</vt:lpstr>
      <vt:lpstr>建议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630</cp:revision>
  <dcterms:created xsi:type="dcterms:W3CDTF">2015-11-10T03:20:00Z</dcterms:created>
  <dcterms:modified xsi:type="dcterms:W3CDTF">2026-03-15T05:01:34Z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C4FD2C5ECA5245DDB1602FB29BC5C21D_13</vt:lpwstr>
  </property>
</Properties>
</file>