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370" r:id="rId3"/>
    <p:sldId id="371" r:id="rId4"/>
    <p:sldId id="372" r:id="rId5"/>
    <p:sldId id="378" r:id="rId6"/>
    <p:sldId id="394" r:id="rId7"/>
    <p:sldId id="373" r:id="rId8"/>
    <p:sldId id="384" r:id="rId9"/>
    <p:sldId id="385" r:id="rId10"/>
    <p:sldId id="374" r:id="rId11"/>
    <p:sldId id="386" r:id="rId12"/>
    <p:sldId id="387" r:id="rId13"/>
    <p:sldId id="375" r:id="rId14"/>
    <p:sldId id="388" r:id="rId15"/>
    <p:sldId id="390" r:id="rId16"/>
    <p:sldId id="395" r:id="rId17"/>
    <p:sldId id="396" r:id="rId18"/>
    <p:sldId id="397" r:id="rId19"/>
    <p:sldId id="391" r:id="rId20"/>
    <p:sldId id="376"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94" userDrawn="1">
          <p15:clr>
            <a:srgbClr val="A4A3A4"/>
          </p15:clr>
        </p15:guide>
        <p15:guide id="3" orient="horz" pos="636" userDrawn="1">
          <p15:clr>
            <a:srgbClr val="A4A3A4"/>
          </p15:clr>
        </p15:guide>
        <p15:guide id="4" orient="horz" pos="771" userDrawn="1">
          <p15:clr>
            <a:srgbClr val="A4A3A4"/>
          </p15:clr>
        </p15:guide>
        <p15:guide id="5" orient="horz" pos="39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A8BC"/>
    <a:srgbClr val="FFFFFF"/>
    <a:srgbClr val="B1C3D1"/>
    <a:srgbClr val="F2E0DE"/>
    <a:srgbClr val="FDF46B"/>
    <a:srgbClr val="259058"/>
    <a:srgbClr val="93CEB2"/>
    <a:srgbClr val="F8AC61"/>
    <a:srgbClr val="FDCE95"/>
    <a:srgbClr val="FFE5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895" autoAdjust="0"/>
  </p:normalViewPr>
  <p:slideViewPr>
    <p:cSldViewPr snapToGrid="0" showGuides="1">
      <p:cViewPr varScale="1">
        <p:scale>
          <a:sx n="67" d="100"/>
          <a:sy n="67" d="100"/>
        </p:scale>
        <p:origin x="96" y="1068"/>
      </p:cViewPr>
      <p:guideLst>
        <p:guide pos="416"/>
        <p:guide pos="7294"/>
        <p:guide orient="horz" pos="636"/>
        <p:guide orient="horz" pos="771"/>
        <p:guide orient="horz" pos="391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gs" Target="tags/tag32.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294E86-A46E-4028-BF3B-ADB8C294A9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658544-D209-4034-9972-FBE8C1BB65D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51F1D37-A1A4-4CAB-BE73-6F2BFAC2821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EB6761-6F7C-4268-ADAF-F6125C2739FE}"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1F1D37-A1A4-4CAB-BE73-6F2BFAC2821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B6761-6F7C-4268-ADAF-F6125C2739F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8" Type="http://schemas.openxmlformats.org/officeDocument/2006/relationships/slideLayout" Target="../slideLayouts/slideLayout2.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16" name="文本框 15"/>
          <p:cNvSpPr txBox="1"/>
          <p:nvPr/>
        </p:nvSpPr>
        <p:spPr>
          <a:xfrm>
            <a:off x="2164080" y="2045970"/>
            <a:ext cx="8079740" cy="768350"/>
          </a:xfrm>
          <a:prstGeom prst="rect">
            <a:avLst/>
          </a:prstGeom>
          <a:noFill/>
        </p:spPr>
        <p:txBody>
          <a:bodyPr wrap="square" rtlCol="0">
            <a:spAutoFit/>
          </a:bodyPr>
          <a:p>
            <a:r>
              <a:rPr lang="zh-CN" altLang="en-US" sz="4400" b="1" dirty="0">
                <a:ln w="25400">
                  <a:noFill/>
                </a:ln>
                <a:solidFill>
                  <a:schemeClr val="tx1">
                    <a:lumMod val="75000"/>
                    <a:lumOff val="25000"/>
                  </a:schemeClr>
                </a:solidFill>
                <a:effectLst/>
                <a:uFillTx/>
                <a:cs typeface="+mn-ea"/>
                <a:sym typeface="+mn-lt"/>
              </a:rPr>
              <a:t>中学生法律意识培养状况调查</a:t>
            </a:r>
            <a:endParaRPr lang="zh-CN" altLang="en-US" sz="4400" b="1" dirty="0">
              <a:ln w="25400">
                <a:noFill/>
              </a:ln>
              <a:solidFill>
                <a:schemeClr val="tx1">
                  <a:lumMod val="75000"/>
                  <a:lumOff val="25000"/>
                </a:schemeClr>
              </a:solidFill>
              <a:effectLst/>
              <a:uFillTx/>
              <a:cs typeface="+mn-ea"/>
              <a:sym typeface="+mn-lt"/>
            </a:endParaRPr>
          </a:p>
        </p:txBody>
      </p:sp>
      <p:sp>
        <p:nvSpPr>
          <p:cNvPr id="17" name="矩形 23"/>
          <p:cNvSpPr>
            <a:spLocks noChangeArrowheads="1"/>
          </p:cNvSpPr>
          <p:nvPr/>
        </p:nvSpPr>
        <p:spPr bwMode="auto">
          <a:xfrm>
            <a:off x="3023235" y="3014345"/>
            <a:ext cx="5901055" cy="368300"/>
          </a:xfrm>
          <a:prstGeom prst="rect">
            <a:avLst/>
          </a:prstGeom>
          <a:noFill/>
          <a:ln>
            <a:noFill/>
          </a:ln>
        </p:spPr>
        <p:txBody>
          <a:bodyPr wrap="square">
            <a:spAutoFit/>
          </a:bodyPr>
          <a:p>
            <a:pPr algn="ctr" eaLnBrk="1" hangingPunct="1">
              <a:lnSpc>
                <a:spcPct val="150000"/>
              </a:lnSpc>
            </a:pPr>
            <a:endParaRPr lang="zh-CN" altLang="en-US" sz="1200" kern="0" dirty="0">
              <a:cs typeface="+mn-ea"/>
              <a:sym typeface="+mn-lt"/>
            </a:endParaRPr>
          </a:p>
        </p:txBody>
      </p:sp>
      <p:sp>
        <p:nvSpPr>
          <p:cNvPr id="18" name="矩形: 圆角 9"/>
          <p:cNvSpPr/>
          <p:nvPr/>
        </p:nvSpPr>
        <p:spPr>
          <a:xfrm>
            <a:off x="4425315" y="4144010"/>
            <a:ext cx="2824480" cy="504825"/>
          </a:xfrm>
          <a:prstGeom prst="roundRect">
            <a:avLst>
              <a:gd name="adj" fmla="val 50000"/>
            </a:avLst>
          </a:prstGeom>
          <a:solidFill>
            <a:srgbClr val="8EA8B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0" name="文本框 19"/>
          <p:cNvSpPr txBox="1"/>
          <p:nvPr/>
        </p:nvSpPr>
        <p:spPr>
          <a:xfrm>
            <a:off x="4425315" y="4144010"/>
            <a:ext cx="2681605" cy="460375"/>
          </a:xfrm>
          <a:prstGeom prst="rect">
            <a:avLst/>
          </a:prstGeom>
          <a:noFill/>
        </p:spPr>
        <p:txBody>
          <a:bodyPr wrap="square" rtlCol="0">
            <a:spAutoFit/>
          </a:bodyPr>
          <a:p>
            <a:pPr algn="r"/>
            <a:r>
              <a:rPr lang="zh-CN" altLang="en-US" sz="2400" dirty="0">
                <a:solidFill>
                  <a:srgbClr val="FFFFFF"/>
                </a:solidFill>
                <a:cs typeface="+mn-ea"/>
                <a:sym typeface="+mn-lt"/>
              </a:rPr>
              <a:t>汇报人：汤曦然</a:t>
            </a:r>
            <a:endParaRPr lang="zh-CN" altLang="en-US" sz="2400" dirty="0">
              <a:solidFill>
                <a:srgbClr val="FFFFFF"/>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bldLvl="0" animBg="1"/>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1053465" y="932815"/>
            <a:ext cx="10085070" cy="4892675"/>
          </a:xfrm>
          <a:prstGeom prst="rect">
            <a:avLst/>
          </a:prstGeom>
          <a:noFill/>
          <a:ln w="9525">
            <a:noFill/>
          </a:ln>
        </p:spPr>
        <p:txBody>
          <a:bodyPr wrap="square">
            <a:spAutoFit/>
          </a:bodyPr>
          <a:p>
            <a:pPr indent="0"/>
            <a:r>
              <a:rPr lang="zh-CN" altLang="en-US" sz="4800" b="0">
                <a:ea typeface="宋体" panose="02010600030101010101" pitchFamily="2" charset="-122"/>
              </a:rPr>
              <a:t>活动内容记录</a:t>
            </a:r>
            <a:endParaRPr lang="zh-CN" altLang="en-US" sz="4800" b="0">
              <a:ea typeface="宋体" panose="02010600030101010101" pitchFamily="2" charset="-122"/>
            </a:endParaRPr>
          </a:p>
          <a:p>
            <a:pPr indent="0" algn="l"/>
            <a:r>
              <a:rPr lang="en-US" sz="2800">
                <a:latin typeface="宋体" panose="02010600030101010101" pitchFamily="2" charset="-122"/>
                <a:ea typeface="宋体" panose="02010600030101010101" pitchFamily="2" charset="-122"/>
                <a:cs typeface="宋体" panose="02010600030101010101" pitchFamily="2" charset="-122"/>
                <a:sym typeface="+mn-ea"/>
              </a:rPr>
              <a:t>第一周：以在校中学生为对象,组织一次中学生法律意识状况调查</a:t>
            </a:r>
            <a:endParaRPr lang="en-US" sz="2800">
              <a:latin typeface="宋体" panose="02010600030101010101" pitchFamily="2" charset="-122"/>
              <a:ea typeface="宋体" panose="02010600030101010101" pitchFamily="2" charset="-122"/>
              <a:cs typeface="宋体" panose="02010600030101010101" pitchFamily="2" charset="-122"/>
              <a:sym typeface="+mn-ea"/>
            </a:endParaRPr>
          </a:p>
          <a:p>
            <a:pPr indent="0" algn="l"/>
            <a:r>
              <a:rPr lang="en-US" sz="2800">
                <a:latin typeface="宋体" panose="02010600030101010101" pitchFamily="2" charset="-122"/>
                <a:ea typeface="宋体" panose="02010600030101010101" pitchFamily="2" charset="-122"/>
                <a:cs typeface="宋体" panose="02010600030101010101" pitchFamily="2" charset="-122"/>
                <a:sym typeface="+mn-ea"/>
              </a:rPr>
              <a:t>第二周：借助知乎、百度、谷歌等网络平台搜索相关基本信息资讯。第三周：到图书馆进行相关文献资料的查阅与摘录，去书店购买书籍。第四周：对搜集到的资料进行归类分析，罗列提纲，构思起草。第五周：形成研究成果初稿。第六周：经老师审阅论证完成论文</a:t>
            </a:r>
            <a:r>
              <a:rPr lang="en-US" sz="4800">
                <a:latin typeface="宋体" panose="02010600030101010101" pitchFamily="2" charset="-122"/>
                <a:ea typeface="宋体" panose="02010600030101010101" pitchFamily="2" charset="-122"/>
                <a:cs typeface="宋体" panose="02010600030101010101" pitchFamily="2" charset="-122"/>
                <a:sym typeface="+mn-ea"/>
              </a:rPr>
              <a:t>。</a:t>
            </a:r>
            <a:endParaRPr lang="en-US" altLang="en-US" sz="4800" b="0">
              <a:latin typeface="宋体" panose="02010600030101010101" pitchFamily="2" charset="-122"/>
              <a:ea typeface="宋体" panose="02010600030101010101" pitchFamily="2" charset="-122"/>
              <a:cs typeface="宋体" panose="02010600030101010101" pitchFamily="2" charset="-122"/>
            </a:endParaRPr>
          </a:p>
          <a:p>
            <a:pPr indent="0"/>
            <a:endParaRPr lang="zh-CN" altLang="en-US" sz="48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1053465" y="932815"/>
            <a:ext cx="10085070" cy="5507990"/>
          </a:xfrm>
          <a:prstGeom prst="rect">
            <a:avLst/>
          </a:prstGeom>
          <a:noFill/>
          <a:ln w="9525">
            <a:noFill/>
          </a:ln>
        </p:spPr>
        <p:txBody>
          <a:bodyPr wrap="square">
            <a:spAutoFit/>
          </a:bodyPr>
          <a:p>
            <a:pPr indent="0"/>
            <a:r>
              <a:rPr lang="zh-CN" altLang="en-US" sz="3200" b="0">
                <a:ea typeface="宋体" panose="02010600030101010101" pitchFamily="2" charset="-122"/>
              </a:rPr>
              <a:t>参考资料</a:t>
            </a:r>
            <a:endParaRPr lang="zh-CN" altLang="en-US" sz="3200" b="0">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中国人民大学杨东副教授网络视频课程学习：</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视频网址：https://www.icourses.cn/web/sword/portal/videoDetail?courseId=ff80808146b88dcc0146c6b905ea03b6#/?resId=ff80808146b88dcc0146c6ba894c03b8</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课程介绍</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本课程从不同侧面全面系统地介绍了我国法学专业及法学教育的基本情况，由八讲组成。第一讲：法学与法学教育,深入浅出地介绍了法学是什么和中国法学教育的现状。第二讲：国家治理为什么需要法治，阐述了什么是法治、为什么需要法治和法治在国家治理体系中的作用。第三讲：法学人才培养目标要求和实现途径，介绍了中国法学专业教育的人才培养目标要求，以及教育部和高等法学院校为目标要求的实现提供了哪些可行途径和保障措施。第四讲：法学专业学什么，阐述了法学专业的学科知识体系、课程设置与教学方法，介绍了我国法学专业教育的新动向。第五讲：法学学习方法，按照学生对法学知识的认知层次、阶段，形象地讲解了多种法学学习方法。第六讲：国外法学专业发展情况，介绍了国外法律体系及其发展趋势、供职要求、人才培养模式和出国方式。第七讲：法科学生的职业发展，即法科学生如何认识法律职业和如何准备法律职业及就业情况。第八讲：法科学生的多彩大学生活，主要介绍法科学生在第一课堂之外的第二课堂活动，包括学术活动、社会实践、学科竞赛、对外交流交换、志愿服务和文体活动等。本课程由中国人民大学法学院承办，由多位国家级教学名师、北京市教学名师等讲授，课程内容权威丰富，讲解深入浅出。</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参考文献：</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[1]刘凯霞，.如何加强中学生法律意识的培养，新课程(教研).2020(5)</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[2]褚凤，高职思政课实践教学中学生法律意识培养探析[J].文史博览：理论,2019(9):75-76.</a:t>
            </a:r>
            <a:endParaRPr lang="zh-CN" altLang="en-US" sz="1600" b="0">
              <a:solidFill>
                <a:schemeClr val="bg2">
                  <a:lumMod val="50000"/>
                </a:schemeClr>
              </a:solidFill>
              <a:ea typeface="宋体" panose="02010600030101010101" pitchFamily="2" charset="-122"/>
            </a:endParaRPr>
          </a:p>
          <a:p>
            <a:pPr indent="0"/>
            <a:r>
              <a:rPr lang="zh-CN" altLang="en-US" sz="1600" b="0">
                <a:solidFill>
                  <a:schemeClr val="bg2">
                    <a:lumMod val="50000"/>
                  </a:schemeClr>
                </a:solidFill>
                <a:ea typeface="宋体" panose="02010600030101010101" pitchFamily="2" charset="-122"/>
              </a:rPr>
              <a:t>[3]徐瑞杭，浅谈中学生法律意识的缺位与培养[J].成才之路,2019(4):6-6. </a:t>
            </a:r>
            <a:endParaRPr lang="zh-CN" altLang="en-US" sz="1600" b="0">
              <a:solidFill>
                <a:schemeClr val="bg2">
                  <a:lumMod val="50000"/>
                </a:schemeClr>
              </a:solidFill>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grpSp>
        <p:nvGrpSpPr>
          <p:cNvPr id="2" name="组合 1"/>
          <p:cNvGrpSpPr/>
          <p:nvPr/>
        </p:nvGrpSpPr>
        <p:grpSpPr>
          <a:xfrm>
            <a:off x="4273801" y="1360428"/>
            <a:ext cx="7072998" cy="2787799"/>
            <a:chOff x="5411" y="3116"/>
            <a:chExt cx="5638" cy="2222"/>
          </a:xfrm>
        </p:grpSpPr>
        <p:sp>
          <p:nvSpPr>
            <p:cNvPr id="15" name="椭圆 14"/>
            <p:cNvSpPr/>
            <p:nvPr/>
          </p:nvSpPr>
          <p:spPr>
            <a:xfrm>
              <a:off x="7029" y="3116"/>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a:cs typeface="+mn-ea"/>
                  <a:sym typeface="+mn-lt"/>
                </a:rPr>
                <a:t>4</a:t>
              </a:r>
              <a:endParaRPr lang="en-US" altLang="zh-CN" sz="6000" dirty="0">
                <a:cs typeface="+mn-ea"/>
                <a:sym typeface="+mn-lt"/>
              </a:endParaRPr>
            </a:p>
          </p:txBody>
        </p:sp>
        <p:grpSp>
          <p:nvGrpSpPr>
            <p:cNvPr id="16" name="组合 15"/>
            <p:cNvGrpSpPr/>
            <p:nvPr/>
          </p:nvGrpSpPr>
          <p:grpSpPr>
            <a:xfrm>
              <a:off x="5411" y="4214"/>
              <a:ext cx="5638" cy="1124"/>
              <a:chOff x="7731417" y="2166944"/>
              <a:chExt cx="2688389" cy="648929"/>
            </a:xfrm>
          </p:grpSpPr>
          <p:sp>
            <p:nvSpPr>
              <p:cNvPr id="17" name="文本框 16"/>
              <p:cNvSpPr txBox="1"/>
              <p:nvPr/>
            </p:nvSpPr>
            <p:spPr>
              <a:xfrm flipH="1">
                <a:off x="8148484" y="2166944"/>
                <a:ext cx="2271322" cy="4242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3600" b="1" spc="300" dirty="0">
                    <a:solidFill>
                      <a:schemeClr val="tx1">
                        <a:lumMod val="95000"/>
                        <a:lumOff val="5000"/>
                      </a:schemeClr>
                    </a:solidFill>
                    <a:latin typeface="+mn-lt"/>
                    <a:ea typeface="+mn-ea"/>
                    <a:cs typeface="+mn-ea"/>
                    <a:sym typeface="+mn-lt"/>
                  </a:rPr>
                  <a:t>研究结果</a:t>
                </a:r>
                <a:endParaRPr lang="zh-CN" altLang="en-US" sz="3600" b="1" spc="300" dirty="0">
                  <a:solidFill>
                    <a:schemeClr val="tx1">
                      <a:lumMod val="95000"/>
                      <a:lumOff val="5000"/>
                    </a:schemeClr>
                  </a:solidFill>
                  <a:latin typeface="+mn-lt"/>
                  <a:ea typeface="+mn-ea"/>
                  <a:cs typeface="+mn-ea"/>
                  <a:sym typeface="+mn-lt"/>
                </a:endParaRPr>
              </a:p>
            </p:txBody>
          </p:sp>
          <p:sp>
            <p:nvSpPr>
              <p:cNvPr id="18" name="矩形 17"/>
              <p:cNvSpPr/>
              <p:nvPr/>
            </p:nvSpPr>
            <p:spPr>
              <a:xfrm flipH="1">
                <a:off x="7731417" y="2561374"/>
                <a:ext cx="1889933" cy="254499"/>
              </a:xfrm>
              <a:prstGeom prst="rect">
                <a:avLst/>
              </a:prstGeom>
            </p:spPr>
            <p:txBody>
              <a:bodyPr wrap="square">
                <a:spAutoFit/>
              </a:bodyPr>
              <a:lstStyle/>
              <a:p>
                <a:pPr algn="ctr">
                  <a:lnSpc>
                    <a:spcPct val="150000"/>
                  </a:lnSpc>
                </a:pPr>
                <a:endParaRPr lang="zh-CN" altLang="en-US" sz="2000" spc="300" dirty="0">
                  <a:solidFill>
                    <a:schemeClr val="bg1">
                      <a:lumMod val="65000"/>
                    </a:schemeClr>
                  </a:solidFill>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1053465" y="932815"/>
            <a:ext cx="10085070" cy="3476625"/>
          </a:xfrm>
          <a:prstGeom prst="rect">
            <a:avLst/>
          </a:prstGeom>
          <a:noFill/>
          <a:ln w="9525">
            <a:noFill/>
          </a:ln>
        </p:spPr>
        <p:txBody>
          <a:bodyPr wrap="square">
            <a:spAutoFit/>
          </a:bodyPr>
          <a:p>
            <a:pPr indent="0"/>
            <a:r>
              <a:rPr lang="zh-CN" altLang="en-US" sz="4400" b="0">
                <a:ea typeface="宋体" panose="02010600030101010101" pitchFamily="2" charset="-122"/>
              </a:rPr>
              <a:t>研究性学习报告</a:t>
            </a:r>
            <a:endParaRPr lang="zh-CN" altLang="en-US" sz="3200" b="0">
              <a:ea typeface="宋体" panose="02010600030101010101" pitchFamily="2" charset="-122"/>
            </a:endParaRPr>
          </a:p>
          <a:p>
            <a:pPr indent="0"/>
            <a:r>
              <a:rPr lang="zh-CN" altLang="en-US" sz="3200" b="0">
                <a:ea typeface="宋体" panose="02010600030101010101" pitchFamily="2" charset="-122"/>
              </a:rPr>
              <a:t>（一）</a:t>
            </a:r>
            <a:r>
              <a:rPr lang="en-US" altLang="zh-CN" sz="3200" b="0">
                <a:ea typeface="宋体" panose="02010600030101010101" pitchFamily="2" charset="-122"/>
              </a:rPr>
              <a:t> </a:t>
            </a:r>
            <a:r>
              <a:rPr lang="zh-CN" altLang="en-US" sz="3200" b="0">
                <a:ea typeface="宋体" panose="02010600030101010101" pitchFamily="2" charset="-122"/>
              </a:rPr>
              <a:t>引言</a:t>
            </a:r>
            <a:endParaRPr lang="zh-CN" altLang="en-US" sz="1400" b="0">
              <a:ea typeface="宋体" panose="02010600030101010101" pitchFamily="2" charset="-122"/>
            </a:endParaRPr>
          </a:p>
          <a:p>
            <a:pPr indent="0"/>
            <a:r>
              <a:rPr lang="zh-CN" altLang="en-US" sz="2400" b="0">
                <a:ea typeface="宋体" panose="02010600030101010101" pitchFamily="2" charset="-122"/>
              </a:rPr>
              <a:t>中学生是国家的未来和民族的希望，他们的健康成长和全面发展对于国家和社会具有重要意义。随着社会的发展和法治建设的深入推进，中学生法律知识的学习和教育越来越受到重视。本文旨在分析当前中学生法律知识学习的现状，探讨存在的问题，并提出相应的解决建议，以期为中学法律教育的改进和发展提供参考。</a:t>
            </a:r>
            <a:endParaRPr lang="zh-CN" altLang="en-US" sz="2400" b="0">
              <a:ea typeface="宋体" panose="02010600030101010101" pitchFamily="2" charset="-122"/>
            </a:endParaRPr>
          </a:p>
          <a:p>
            <a:pPr indent="0"/>
            <a:endParaRPr lang="zh-CN" altLang="en-US" sz="24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716915" y="732790"/>
            <a:ext cx="10651490" cy="3661410"/>
          </a:xfrm>
          <a:prstGeom prst="rect">
            <a:avLst/>
          </a:prstGeom>
          <a:noFill/>
          <a:ln w="9525">
            <a:noFill/>
          </a:ln>
        </p:spPr>
        <p:txBody>
          <a:bodyPr wrap="square">
            <a:spAutoFit/>
          </a:bodyPr>
          <a:p>
            <a:pPr indent="0"/>
            <a:r>
              <a:rPr lang="zh-CN" altLang="en-US" sz="3200" b="0">
                <a:ea typeface="宋体" panose="02010600030101010101" pitchFamily="2" charset="-122"/>
              </a:rPr>
              <a:t>（二）</a:t>
            </a:r>
            <a:r>
              <a:rPr lang="en-US" altLang="zh-CN" sz="3200" b="0">
                <a:ea typeface="宋体" panose="02010600030101010101" pitchFamily="2" charset="-122"/>
              </a:rPr>
              <a:t> </a:t>
            </a:r>
            <a:r>
              <a:rPr lang="zh-CN" altLang="en-US" sz="3200" b="0">
                <a:ea typeface="宋体" panose="02010600030101010101" pitchFamily="2" charset="-122"/>
              </a:rPr>
              <a:t>现状</a:t>
            </a:r>
            <a:endParaRPr lang="zh-CN" altLang="en-US" sz="3200" b="0">
              <a:ea typeface="宋体" panose="02010600030101010101" pitchFamily="2" charset="-122"/>
            </a:endParaRPr>
          </a:p>
          <a:p>
            <a:pPr indent="0"/>
            <a:r>
              <a:rPr lang="zh-CN" altLang="en-US" sz="2000" b="0">
                <a:ea typeface="宋体" panose="02010600030101010101" pitchFamily="2" charset="-122"/>
              </a:rPr>
              <a:t>1. 学习内容：目前，中学阶段的法律知识教育主要包括宪法、刑法、民法等基本法律法规，以及未成年人保护法、预防未成年人犯罪法等专门性法律。通过这些内容的学习，学生可以了解基本的法律概念、程序和原则，以及如何在日常生活中正确运用法律武器维护自身权益。</a:t>
            </a:r>
            <a:endParaRPr lang="zh-CN" altLang="en-US" sz="2000" b="0">
              <a:ea typeface="宋体" panose="02010600030101010101" pitchFamily="2" charset="-122"/>
            </a:endParaRPr>
          </a:p>
          <a:p>
            <a:pPr indent="0"/>
            <a:r>
              <a:rPr lang="zh-CN" altLang="en-US" sz="2000" b="0">
                <a:ea typeface="宋体" panose="02010600030101010101" pitchFamily="2" charset="-122"/>
              </a:rPr>
              <a:t>2. 学习方式：中学生法律知识的学习主要通过课堂教学、课外读物、法律实践活动等方式进行。课堂教学是主要的学习方式，通过教师的讲解和学生的听讲，学生可以系统地学习法律知识。课外读物则为学生提供了更广泛的法律知识资源，帮助他们加深对法律的理解和认识。法律实践活动则是学生将所学法律知识应用于实际生活的重要途径。</a:t>
            </a:r>
            <a:endParaRPr lang="zh-CN" altLang="en-US" sz="2000" b="0">
              <a:ea typeface="宋体" panose="02010600030101010101" pitchFamily="2" charset="-122"/>
            </a:endParaRPr>
          </a:p>
          <a:p>
            <a:pPr indent="0"/>
            <a:r>
              <a:rPr lang="zh-CN" altLang="en-US" sz="2000" b="0">
                <a:ea typeface="宋体" panose="02010600030101010101" pitchFamily="2" charset="-122"/>
              </a:rPr>
              <a:t>3. 学习效果：从整体来看，中学生的法律知识学习效果尚可，但仍存在部分学生法律知识掌握不够扎实的现象。部分学生对法律知识的理解和应用能力有待提高，需要进一步加强学习和实践。</a:t>
            </a:r>
            <a:endParaRPr lang="zh-CN" altLang="en-US" sz="20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716915" y="732790"/>
            <a:ext cx="10651490" cy="3907790"/>
          </a:xfrm>
          <a:prstGeom prst="rect">
            <a:avLst/>
          </a:prstGeom>
          <a:noFill/>
          <a:ln w="9525">
            <a:noFill/>
          </a:ln>
        </p:spPr>
        <p:txBody>
          <a:bodyPr wrap="square">
            <a:spAutoFit/>
          </a:bodyPr>
          <a:p>
            <a:pPr indent="0"/>
            <a:r>
              <a:rPr lang="zh-CN" altLang="en-US" sz="3200" b="0">
                <a:ea typeface="宋体" panose="02010600030101010101" pitchFamily="2" charset="-122"/>
              </a:rPr>
              <a:t>（三）</a:t>
            </a:r>
            <a:r>
              <a:rPr lang="en-US" altLang="zh-CN" sz="3200" b="0">
                <a:ea typeface="宋体" panose="02010600030101010101" pitchFamily="2" charset="-122"/>
              </a:rPr>
              <a:t> </a:t>
            </a:r>
            <a:r>
              <a:rPr lang="zh-CN" altLang="en-US" sz="3200" b="0">
                <a:ea typeface="宋体" panose="02010600030101010101" pitchFamily="2" charset="-122"/>
              </a:rPr>
              <a:t>存在问题</a:t>
            </a:r>
            <a:endParaRPr lang="zh-CN" altLang="en-US" sz="3200" b="0">
              <a:ea typeface="宋体" panose="02010600030101010101" pitchFamily="2" charset="-122"/>
            </a:endParaRPr>
          </a:p>
          <a:p>
            <a:pPr indent="0"/>
            <a:r>
              <a:rPr lang="zh-CN" altLang="en-US" sz="2400" b="0">
                <a:ea typeface="宋体" panose="02010600030101010101" pitchFamily="2" charset="-122"/>
              </a:rPr>
              <a:t>1. 法律知识匮乏：部分中学生对基本法律概念、程序和原则等知之甚少，难以在日常生活中正确运用法律武器维护自身权益。这可能导致他们在面对不法侵害时无法有效应对，甚至受到更大的伤害。</a:t>
            </a:r>
            <a:endParaRPr lang="zh-CN" altLang="en-US" sz="2400" b="0">
              <a:ea typeface="宋体" panose="02010600030101010101" pitchFamily="2" charset="-122"/>
            </a:endParaRPr>
          </a:p>
          <a:p>
            <a:pPr indent="0"/>
            <a:r>
              <a:rPr lang="zh-CN" altLang="en-US" sz="2400" b="0">
                <a:ea typeface="宋体" panose="02010600030101010101" pitchFamily="2" charset="-122"/>
              </a:rPr>
              <a:t>2. 法律意识淡薄：部分中学生缺乏基本的法律意识，不知道遵守法律规定，容易受到违法犯罪行为的侵害。他们可能对法律的重要性和必要性认识不足，缺乏自我保护和防范意识。</a:t>
            </a:r>
            <a:endParaRPr lang="zh-CN" altLang="en-US" sz="2400" b="0">
              <a:ea typeface="宋体" panose="02010600030101010101" pitchFamily="2" charset="-122"/>
            </a:endParaRPr>
          </a:p>
          <a:p>
            <a:pPr indent="0"/>
            <a:r>
              <a:rPr lang="zh-CN" altLang="en-US" sz="2400" b="0">
                <a:ea typeface="宋体" panose="02010600030101010101" pitchFamily="2" charset="-122"/>
              </a:rPr>
              <a:t>3. 法律实践不足：中学生缺乏实践法律知识的机会和平台，难以将所学法律知识应用于实际生活中。这可能导致他们在面对法律问题时手足无措，无法有效解决问题。</a:t>
            </a:r>
            <a:endParaRPr lang="zh-CN" altLang="en-US" sz="24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716915" y="732790"/>
            <a:ext cx="10651490" cy="3907790"/>
          </a:xfrm>
          <a:prstGeom prst="rect">
            <a:avLst/>
          </a:prstGeom>
          <a:noFill/>
          <a:ln w="9525">
            <a:noFill/>
          </a:ln>
        </p:spPr>
        <p:txBody>
          <a:bodyPr wrap="square">
            <a:spAutoFit/>
          </a:bodyPr>
          <a:p>
            <a:pPr indent="0"/>
            <a:r>
              <a:rPr lang="zh-CN" altLang="en-US" sz="3200" b="0">
                <a:ea typeface="宋体" panose="02010600030101010101" pitchFamily="2" charset="-122"/>
              </a:rPr>
              <a:t>（四）</a:t>
            </a:r>
            <a:r>
              <a:rPr lang="en-US" altLang="zh-CN" sz="3200" b="0">
                <a:ea typeface="宋体" panose="02010600030101010101" pitchFamily="2" charset="-122"/>
              </a:rPr>
              <a:t> </a:t>
            </a:r>
            <a:r>
              <a:rPr lang="zh-CN" altLang="en-US" sz="3200" b="0">
                <a:ea typeface="宋体" panose="02010600030101010101" pitchFamily="2" charset="-122"/>
              </a:rPr>
              <a:t>原因分析</a:t>
            </a:r>
            <a:endParaRPr lang="zh-CN" altLang="en-US" sz="3200" b="0">
              <a:ea typeface="宋体" panose="02010600030101010101" pitchFamily="2" charset="-122"/>
            </a:endParaRPr>
          </a:p>
          <a:p>
            <a:pPr indent="0"/>
            <a:r>
              <a:rPr lang="zh-CN" altLang="en-US" sz="2400" b="0">
                <a:ea typeface="宋体" panose="02010600030101010101" pitchFamily="2" charset="-122"/>
              </a:rPr>
              <a:t>1. 教育资源不足：部分学校由于师资力量不足、教学资源匮乏等原因，导致法律知识教育难以得到充分开展。这可能导致学生无法获得系统、全面的法律知识教育。</a:t>
            </a:r>
            <a:endParaRPr lang="zh-CN" altLang="en-US" sz="2400" b="0">
              <a:ea typeface="宋体" panose="02010600030101010101" pitchFamily="2" charset="-122"/>
            </a:endParaRPr>
          </a:p>
          <a:p>
            <a:pPr indent="0"/>
            <a:r>
              <a:rPr lang="zh-CN" altLang="en-US" sz="2400" b="0">
                <a:ea typeface="宋体" panose="02010600030101010101" pitchFamily="2" charset="-122"/>
              </a:rPr>
              <a:t>2. 教学方法不当：部分教师在教授法律知识时采用灌输式教学方法，难以激发学生的学习兴趣和积极性。这种教学方法可能导致学生对法律知识的学习产生厌倦和抵触情绪。</a:t>
            </a:r>
            <a:endParaRPr lang="zh-CN" altLang="en-US" sz="2400" b="0">
              <a:ea typeface="宋体" panose="02010600030101010101" pitchFamily="2" charset="-122"/>
            </a:endParaRPr>
          </a:p>
          <a:p>
            <a:pPr indent="0"/>
            <a:r>
              <a:rPr lang="zh-CN" altLang="en-US" sz="2400" b="0">
                <a:ea typeface="宋体" panose="02010600030101010101" pitchFamily="2" charset="-122"/>
              </a:rPr>
              <a:t>3. 社会环境影响：部分地区存在法治环境不健全、社会治安状况不佳等问题，影响学生的法律知识学习和实践。这可能导致学生在面对实际法律问题时缺乏应对经验和方法。</a:t>
            </a:r>
            <a:endParaRPr lang="zh-CN" altLang="en-US" sz="24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716915" y="732790"/>
            <a:ext cx="10651490" cy="5015865"/>
          </a:xfrm>
          <a:prstGeom prst="rect">
            <a:avLst/>
          </a:prstGeom>
          <a:noFill/>
          <a:ln w="9525">
            <a:noFill/>
          </a:ln>
        </p:spPr>
        <p:txBody>
          <a:bodyPr wrap="square">
            <a:spAutoFit/>
          </a:bodyPr>
          <a:p>
            <a:pPr indent="0"/>
            <a:r>
              <a:rPr lang="zh-CN" altLang="en-US" sz="3200" b="0">
                <a:ea typeface="宋体" panose="02010600030101010101" pitchFamily="2" charset="-122"/>
              </a:rPr>
              <a:t>（五）</a:t>
            </a:r>
            <a:r>
              <a:rPr lang="en-US" altLang="zh-CN" sz="3200" b="0">
                <a:ea typeface="宋体" panose="02010600030101010101" pitchFamily="2" charset="-122"/>
              </a:rPr>
              <a:t> </a:t>
            </a:r>
            <a:r>
              <a:rPr lang="zh-CN" altLang="en-US" sz="3200" b="0">
                <a:ea typeface="宋体" panose="02010600030101010101" pitchFamily="2" charset="-122"/>
              </a:rPr>
              <a:t>解决建议</a:t>
            </a:r>
            <a:endParaRPr lang="zh-CN" altLang="en-US" sz="3200" b="0">
              <a:ea typeface="宋体" panose="02010600030101010101" pitchFamily="2" charset="-122"/>
            </a:endParaRPr>
          </a:p>
          <a:p>
            <a:pPr indent="0"/>
            <a:r>
              <a:rPr lang="zh-CN" altLang="en-US" b="0">
                <a:solidFill>
                  <a:schemeClr val="bg2">
                    <a:lumMod val="50000"/>
                  </a:schemeClr>
                </a:solidFill>
                <a:ea typeface="宋体" panose="02010600030101010101" pitchFamily="2" charset="-122"/>
              </a:rPr>
              <a:t>1. 加强法律知识教育：学校应加强对法律知识的重视，合理安排教学计划和课程设置，确保学生掌握基本的法律知识。同时，加强法律教育资源的建设和投入，提高法律教育的质量和效果。</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2. 改进教学方法：教师应采用启发式、探究式等教学方法，引导学生积极参与法律知识学习和实践。通过案例分析、角色扮演等方式激发学生的学习兴趣和积极性。</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3. 拓展实践平台：学校可组织学生参加模拟法庭、法律知识竞赛等实践活动，提高学生的法律实践能力。同时鼓励学生参与社会实践活动如法律援助、社区服务等培养他们的社会责任感和法律意识。</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4. 加强社会合作：学校可与法律机构、社区等合作为学生提供更多的法律实践机会和服务。通过与社会各界的合作和交流为学生提供更广阔的学习和发展空间。</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5. 完善教育评价机制：学校应建立完善的教育评价机制定期对学生的法律知识掌握情况进行考核和评价以便及时发现问题并采取相应的改进措施。同时鼓励学生自我评价和互评培养他们的自我反思和合作能力。</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6. 提高学生法律意识：通过开展法治教育、模拟法庭等活动增强学生的法律意识和自我保护能力。同时引导学生关注社会问题积极参与社会公益活动培养他们的公民意识和社会责任感。</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7. 加强家庭教育：家长应加强对孩子的法律教育引导孩子树立正确的法律观念培养孩子的自我保护意识和能力。同时家长应以身作则遵守法律规定为孩子树立良好的榜样。</a:t>
            </a:r>
            <a:endParaRPr lang="zh-CN" altLang="en-US" b="0">
              <a:solidFill>
                <a:schemeClr val="bg2">
                  <a:lumMod val="50000"/>
                </a:schemeClr>
              </a:solidFill>
              <a:ea typeface="宋体" panose="02010600030101010101" pitchFamily="2" charset="-122"/>
            </a:endParaRPr>
          </a:p>
          <a:p>
            <a:pPr indent="0"/>
            <a:r>
              <a:rPr lang="zh-CN" altLang="en-US" b="0">
                <a:solidFill>
                  <a:schemeClr val="bg2">
                    <a:lumMod val="50000"/>
                  </a:schemeClr>
                </a:solidFill>
                <a:ea typeface="宋体" panose="02010600030101010101" pitchFamily="2" charset="-122"/>
              </a:rPr>
              <a:t>8. 完善社会环境：政府应加强对青少年成长环境的治理和改善.</a:t>
            </a:r>
            <a:endParaRPr lang="zh-CN" altLang="en-US" b="0">
              <a:solidFill>
                <a:schemeClr val="bg2">
                  <a:lumMod val="50000"/>
                </a:schemeClr>
              </a:solidFill>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graphicFrame>
        <p:nvGraphicFramePr>
          <p:cNvPr id="2" name="表格 1"/>
          <p:cNvGraphicFramePr/>
          <p:nvPr>
            <p:custDataLst>
              <p:tags r:id="rId3"/>
            </p:custDataLst>
          </p:nvPr>
        </p:nvGraphicFramePr>
        <p:xfrm>
          <a:off x="966470" y="1010285"/>
          <a:ext cx="10259695" cy="3627755"/>
        </p:xfrm>
        <a:graphic>
          <a:graphicData uri="http://schemas.openxmlformats.org/drawingml/2006/table">
            <a:tbl>
              <a:tblPr/>
              <a:tblGrid>
                <a:gridCol w="1527175"/>
                <a:gridCol w="8732520"/>
              </a:tblGrid>
              <a:tr h="2009140">
                <a:tc>
                  <a:txBody>
                    <a:bodyPr/>
                    <a:p>
                      <a:pPr indent="0" algn="ctr">
                        <a:buNone/>
                      </a:pPr>
                      <a:r>
                        <a:rPr 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课题研究成果概述 </a:t>
                      </a:r>
                      <a:endParaRPr lang="en-US" alt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近几年由于国家重视,中学开展普法工作无论就其组织还是效果来看都取得了一定的成绩,应予肯定。但是调查结果也显示,中学的法律学习也存在一些问题。有部分被调查者回答从未学过法律;有的人表示用于学习法律的时间累计未超过10天,至于学校法律常识课开课情况,有少数的被调查者从未上过此课。这说明学校对法律课的重视程度不一。关于中学生对法律的了解程度,部分学生表示对国家新出台或修订的法律条款不了解，表明我们对中学生进行法制教育很大程度还只是停留在宣传上。关于中学生学法的途径,39%的被调查者表示其法律知识的获得主要是通过学校的宣传教育,23%的人回答主要靠自学,回答从新闻媒体、亲朋交往及其他形式获得法律知识的占38%。这说明学校作为中学生法制教育的主渠道作用远未发挥,还需大力加强这方面的工作。</a:t>
                      </a:r>
                      <a:endParaRPr lang="en-US" alt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14045">
                <a:tc>
                  <a:txBody>
                    <a:bodyPr/>
                    <a:p>
                      <a:pPr indent="0" algn="ctr">
                        <a:buNone/>
                      </a:pPr>
                      <a:r>
                        <a:rPr 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对研究的总结</a:t>
                      </a:r>
                      <a:endParaRPr lang="en-US" alt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中学生属于青少年群体,正处于人生观、价值观逐步形成时期,因而有必要对他们加以正确教育和引导,帮助他们树立正确的人生观、价值观。从小养成遵纪守法的好习惯。</a:t>
                      </a:r>
                      <a:endParaRPr lang="en-US" alt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04570">
                <a:tc>
                  <a:txBody>
                    <a:bodyPr/>
                    <a:p>
                      <a:pPr indent="0" algn="ctr">
                        <a:buNone/>
                      </a:pPr>
                      <a:r>
                        <a:rPr 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展望与思考</a:t>
                      </a:r>
                      <a:endParaRPr lang="en-US" alt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加强中学生法制教育有赖于全社会法制建设的进步,全民法律意识的提高,特别是学生家长、师长及亲朋好友的法律意识的强化。为此,应加快我国立法进程,完善执法手段,铲除执法领域的消极腐败现象,切实维护法律公正,在全社会建立起法律公正神圣不可侵犯的理念。中学生法律意识的提高只有置于全民法律意识增强这个大背景中才能实现。</a:t>
                      </a:r>
                      <a:endParaRPr lang="en-US" alt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3" name="表格 2"/>
          <p:cNvGraphicFramePr/>
          <p:nvPr>
            <p:custDataLst>
              <p:tags r:id="rId4"/>
            </p:custDataLst>
          </p:nvPr>
        </p:nvGraphicFramePr>
        <p:xfrm>
          <a:off x="966470" y="4638675"/>
          <a:ext cx="10441940" cy="1612900"/>
        </p:xfrm>
        <a:graphic>
          <a:graphicData uri="http://schemas.openxmlformats.org/drawingml/2006/table">
            <a:tbl>
              <a:tblPr/>
              <a:tblGrid>
                <a:gridCol w="1532255"/>
                <a:gridCol w="8726805"/>
                <a:gridCol w="182880"/>
              </a:tblGrid>
              <a:tr h="1612900">
                <a:tc>
                  <a:txBody>
                    <a:bodyPr/>
                    <a:p>
                      <a:pPr indent="0" algn="ctr">
                        <a:buNone/>
                      </a:pPr>
                      <a:r>
                        <a:rPr 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个人总结及自我评价</a:t>
                      </a:r>
                      <a:endParaRPr lang="en-US" altLang="en-US" sz="1400" b="1">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通</a:t>
                      </a:r>
                      <a:r>
                        <a:rPr 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rPr>
                        <a:t>过对中学生法律意识培养状况调查的研究，本人深有感触，重点收获有：加强中学生法制教育有赖于全社会法制建设的进步,全民法律意识的提高,特别是学生家长、师长及亲朋好友的法律意识的强化。为此,应加快我国立法进程,完善执法手段,铲除执法领域的消极腐败现象,切实维护法律公正,在全社会建立起法律公正神圣不可侵犯的理念。中学生法律意识的提高只有置于全民法律意识增强这个大背景中才能实现。</a:t>
                      </a:r>
                      <a:endParaRPr lang="en-US" altLang="en-US" sz="1400" b="0">
                        <a:solidFill>
                          <a:schemeClr val="bg2">
                            <a:lumMod val="50000"/>
                          </a:schemeClr>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Times New Roman" panose="02020603050405020304" charset="0"/>
                        <a:ea typeface="宋体" panose="02010600030101010101" pitchFamily="2" charset="-122"/>
                      </a:endParaRPr>
                    </a:p>
                  </a:txBody>
                  <a:tcPr>
                    <a:lnL w="12700" cap="flat" cmpd="sng">
                      <a:solidFill>
                        <a:srgbClr val="080000"/>
                      </a:solidFill>
                      <a:prstDash val="solid"/>
                      <a:headEnd type="none" w="med" len="med"/>
                      <a:tailEnd type="none" w="med" len="med"/>
                    </a:lnL>
                    <a:lnR cap="flat">
                      <a:noFill/>
                    </a:lnR>
                    <a:lnT cap="flat">
                      <a:noFill/>
                    </a:lnT>
                    <a:lnB cap="flat">
                      <a:noFill/>
                    </a:lnB>
                    <a:lnTlToBr>
                      <a:noFill/>
                    </a:lnTlToBr>
                    <a:lnBlToTr>
                      <a:noFill/>
                    </a:lnBlToTr>
                    <a:noFill/>
                  </a:tcPr>
                </a:tc>
              </a:tr>
            </a:tbl>
          </a:graphicData>
        </a:graphic>
      </p:graphicFrame>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16" name="文本框 15"/>
          <p:cNvSpPr txBox="1"/>
          <p:nvPr/>
        </p:nvSpPr>
        <p:spPr>
          <a:xfrm>
            <a:off x="2056130" y="1615440"/>
            <a:ext cx="8079740" cy="1398905"/>
          </a:xfrm>
          <a:prstGeom prst="rect">
            <a:avLst/>
          </a:prstGeom>
          <a:noFill/>
        </p:spPr>
        <p:txBody>
          <a:bodyPr wrap="square" rtlCol="0">
            <a:spAutoFit/>
          </a:bodyPr>
          <a:p>
            <a:r>
              <a:rPr lang="en-US" altLang="zh-CN" sz="8500" b="1" dirty="0">
                <a:ln w="25400">
                  <a:noFill/>
                </a:ln>
                <a:solidFill>
                  <a:schemeClr val="tx1">
                    <a:lumMod val="75000"/>
                    <a:lumOff val="25000"/>
                  </a:schemeClr>
                </a:solidFill>
                <a:effectLst/>
                <a:uFillTx/>
                <a:cs typeface="+mn-ea"/>
                <a:sym typeface="+mn-lt"/>
              </a:rPr>
              <a:t>    </a:t>
            </a:r>
            <a:r>
              <a:rPr lang="zh-CN" altLang="en-US" sz="8500" b="1" dirty="0">
                <a:ln w="25400">
                  <a:noFill/>
                </a:ln>
                <a:solidFill>
                  <a:schemeClr val="tx1">
                    <a:lumMod val="75000"/>
                    <a:lumOff val="25000"/>
                  </a:schemeClr>
                </a:solidFill>
                <a:effectLst/>
                <a:uFillTx/>
                <a:cs typeface="+mn-ea"/>
                <a:sym typeface="+mn-lt"/>
              </a:rPr>
              <a:t>感谢观看！</a:t>
            </a:r>
            <a:endParaRPr lang="zh-CN" altLang="en-US" sz="8500" b="1" dirty="0">
              <a:ln w="25400">
                <a:noFill/>
              </a:ln>
              <a:solidFill>
                <a:schemeClr val="tx1">
                  <a:lumMod val="75000"/>
                  <a:lumOff val="25000"/>
                </a:schemeClr>
              </a:solidFill>
              <a:effectLst/>
              <a:uFillTx/>
              <a:cs typeface="+mn-ea"/>
              <a:sym typeface="+mn-lt"/>
            </a:endParaRPr>
          </a:p>
        </p:txBody>
      </p:sp>
      <p:sp>
        <p:nvSpPr>
          <p:cNvPr id="17" name="矩形 23"/>
          <p:cNvSpPr>
            <a:spLocks noChangeArrowheads="1"/>
          </p:cNvSpPr>
          <p:nvPr/>
        </p:nvSpPr>
        <p:spPr bwMode="auto">
          <a:xfrm>
            <a:off x="3023235" y="3014345"/>
            <a:ext cx="5901055" cy="368300"/>
          </a:xfrm>
          <a:prstGeom prst="rect">
            <a:avLst/>
          </a:prstGeom>
          <a:noFill/>
          <a:ln>
            <a:noFill/>
          </a:ln>
        </p:spPr>
        <p:txBody>
          <a:bodyPr wrap="square">
            <a:spAutoFit/>
          </a:bodyPr>
          <a:p>
            <a:pPr algn="ctr" eaLnBrk="1" hangingPunct="1">
              <a:lnSpc>
                <a:spcPct val="150000"/>
              </a:lnSpc>
            </a:pPr>
            <a:endParaRPr lang="zh-CN" altLang="en-US" sz="1200" kern="0" dirty="0">
              <a:cs typeface="+mn-ea"/>
              <a:sym typeface="+mn-lt"/>
            </a:endParaRPr>
          </a:p>
        </p:txBody>
      </p:sp>
      <p:sp>
        <p:nvSpPr>
          <p:cNvPr id="18" name="矩形: 圆角 9"/>
          <p:cNvSpPr/>
          <p:nvPr/>
        </p:nvSpPr>
        <p:spPr>
          <a:xfrm>
            <a:off x="4425315" y="4144010"/>
            <a:ext cx="2824480" cy="504825"/>
          </a:xfrm>
          <a:prstGeom prst="roundRect">
            <a:avLst>
              <a:gd name="adj" fmla="val 50000"/>
            </a:avLst>
          </a:prstGeom>
          <a:solidFill>
            <a:srgbClr val="8EA8B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0" name="文本框 19"/>
          <p:cNvSpPr txBox="1"/>
          <p:nvPr/>
        </p:nvSpPr>
        <p:spPr>
          <a:xfrm>
            <a:off x="4425315" y="4144010"/>
            <a:ext cx="2681605" cy="460375"/>
          </a:xfrm>
          <a:prstGeom prst="rect">
            <a:avLst/>
          </a:prstGeom>
          <a:noFill/>
        </p:spPr>
        <p:txBody>
          <a:bodyPr wrap="square" rtlCol="0">
            <a:spAutoFit/>
          </a:bodyPr>
          <a:p>
            <a:pPr algn="r"/>
            <a:r>
              <a:rPr lang="zh-CN" altLang="en-US" sz="2400" dirty="0">
                <a:solidFill>
                  <a:srgbClr val="FFFFFF"/>
                </a:solidFill>
                <a:cs typeface="+mn-ea"/>
                <a:sym typeface="+mn-lt"/>
              </a:rPr>
              <a:t>汇报人：汤曦然</a:t>
            </a:r>
            <a:endParaRPr lang="zh-CN" altLang="en-US" sz="2400" dirty="0">
              <a:solidFill>
                <a:srgbClr val="FFFFFF"/>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bldLvl="0" animBg="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635"/>
            <a:ext cx="12192000" cy="6858635"/>
          </a:xfrm>
          <a:prstGeom prst="rect">
            <a:avLst/>
          </a:prstGeom>
        </p:spPr>
      </p:pic>
      <p:grpSp>
        <p:nvGrpSpPr>
          <p:cNvPr id="5" name="组合 4"/>
          <p:cNvGrpSpPr/>
          <p:nvPr>
            <p:custDataLst>
              <p:tags r:id="rId2"/>
            </p:custDataLst>
          </p:nvPr>
        </p:nvGrpSpPr>
        <p:grpSpPr>
          <a:xfrm>
            <a:off x="4882515" y="3493135"/>
            <a:ext cx="3931285" cy="920115"/>
            <a:chOff x="4655" y="4002"/>
            <a:chExt cx="6191" cy="1449"/>
          </a:xfrm>
        </p:grpSpPr>
        <p:sp>
          <p:nvSpPr>
            <p:cNvPr id="15" name="椭圆 14"/>
            <p:cNvSpPr/>
            <p:nvPr>
              <p:custDataLst>
                <p:tags r:id="rId3"/>
              </p:custDataLst>
            </p:nvPr>
          </p:nvSpPr>
          <p:spPr>
            <a:xfrm>
              <a:off x="4655" y="4211"/>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cs typeface="+mn-ea"/>
                  <a:sym typeface="+mn-lt"/>
                </a:rPr>
                <a:t>3</a:t>
              </a:r>
              <a:endParaRPr lang="en-US" dirty="0">
                <a:cs typeface="+mn-ea"/>
                <a:sym typeface="+mn-lt"/>
              </a:endParaRPr>
            </a:p>
          </p:txBody>
        </p:sp>
        <p:grpSp>
          <p:nvGrpSpPr>
            <p:cNvPr id="16" name="组合 15"/>
            <p:cNvGrpSpPr/>
            <p:nvPr/>
          </p:nvGrpSpPr>
          <p:grpSpPr>
            <a:xfrm>
              <a:off x="6083" y="4002"/>
              <a:ext cx="4763" cy="1126"/>
              <a:chOff x="8051941" y="2044839"/>
              <a:chExt cx="2271322" cy="650007"/>
            </a:xfrm>
          </p:grpSpPr>
          <p:sp>
            <p:nvSpPr>
              <p:cNvPr id="17" name="文本框 16"/>
              <p:cNvSpPr txBox="1"/>
              <p:nvPr>
                <p:custDataLst>
                  <p:tags r:id="rId4"/>
                </p:custDataLst>
              </p:nvPr>
            </p:nvSpPr>
            <p:spPr>
              <a:xfrm flipH="1">
                <a:off x="8051941" y="2044839"/>
                <a:ext cx="2271322" cy="4606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1800" b="1" spc="300" dirty="0">
                    <a:solidFill>
                      <a:schemeClr val="tx1">
                        <a:lumMod val="95000"/>
                        <a:lumOff val="5000"/>
                      </a:schemeClr>
                    </a:solidFill>
                    <a:latin typeface="+mn-lt"/>
                    <a:ea typeface="+mn-ea"/>
                    <a:cs typeface="+mn-ea"/>
                    <a:sym typeface="+mn-lt"/>
                  </a:rPr>
                  <a:t>研究过程</a:t>
                </a:r>
                <a:endParaRPr lang="zh-CN" altLang="en-US" sz="1800" b="1" spc="300" dirty="0">
                  <a:solidFill>
                    <a:schemeClr val="tx1">
                      <a:lumMod val="95000"/>
                      <a:lumOff val="5000"/>
                    </a:schemeClr>
                  </a:solidFill>
                  <a:latin typeface="+mn-lt"/>
                  <a:ea typeface="+mn-ea"/>
                  <a:cs typeface="+mn-ea"/>
                  <a:sym typeface="+mn-lt"/>
                </a:endParaRPr>
              </a:p>
            </p:txBody>
          </p:sp>
          <p:sp>
            <p:nvSpPr>
              <p:cNvPr id="18" name="矩形 17"/>
              <p:cNvSpPr/>
              <p:nvPr>
                <p:custDataLst>
                  <p:tags r:id="rId5"/>
                </p:custDataLst>
              </p:nvPr>
            </p:nvSpPr>
            <p:spPr>
              <a:xfrm flipH="1">
                <a:off x="8051941" y="2402170"/>
                <a:ext cx="1889933" cy="292676"/>
              </a:xfrm>
              <a:prstGeom prst="rect">
                <a:avLst/>
              </a:prstGeom>
            </p:spPr>
            <p:txBody>
              <a:bodyPr wrap="square">
                <a:spAutoFit/>
              </a:bodyPr>
              <a:lstStyle/>
              <a:p>
                <a:pPr>
                  <a:lnSpc>
                    <a:spcPct val="150000"/>
                  </a:lnSpc>
                </a:pPr>
                <a:endParaRPr lang="zh-CN" altLang="en-US" sz="1000" spc="300" dirty="0">
                  <a:solidFill>
                    <a:schemeClr val="bg1">
                      <a:lumMod val="65000"/>
                    </a:schemeClr>
                  </a:solidFill>
                  <a:cs typeface="+mn-ea"/>
                  <a:sym typeface="+mn-lt"/>
                </a:endParaRPr>
              </a:p>
            </p:txBody>
          </p:sp>
        </p:grpSp>
      </p:grpSp>
      <p:grpSp>
        <p:nvGrpSpPr>
          <p:cNvPr id="6" name="组合 5"/>
          <p:cNvGrpSpPr/>
          <p:nvPr>
            <p:custDataLst>
              <p:tags r:id="rId6"/>
            </p:custDataLst>
          </p:nvPr>
        </p:nvGrpSpPr>
        <p:grpSpPr>
          <a:xfrm>
            <a:off x="4882515" y="4826635"/>
            <a:ext cx="3931285" cy="920115"/>
            <a:chOff x="4655" y="4002"/>
            <a:chExt cx="6191" cy="1449"/>
          </a:xfrm>
        </p:grpSpPr>
        <p:sp>
          <p:nvSpPr>
            <p:cNvPr id="7" name="椭圆 6"/>
            <p:cNvSpPr/>
            <p:nvPr>
              <p:custDataLst>
                <p:tags r:id="rId7"/>
              </p:custDataLst>
            </p:nvPr>
          </p:nvSpPr>
          <p:spPr>
            <a:xfrm>
              <a:off x="4655" y="4211"/>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cs typeface="+mn-ea"/>
                  <a:sym typeface="+mn-lt"/>
                </a:rPr>
                <a:t>4</a:t>
              </a:r>
              <a:endParaRPr lang="en-US" dirty="0">
                <a:cs typeface="+mn-ea"/>
                <a:sym typeface="+mn-lt"/>
              </a:endParaRPr>
            </a:p>
          </p:txBody>
        </p:sp>
        <p:grpSp>
          <p:nvGrpSpPr>
            <p:cNvPr id="8" name="组合 7"/>
            <p:cNvGrpSpPr/>
            <p:nvPr/>
          </p:nvGrpSpPr>
          <p:grpSpPr>
            <a:xfrm>
              <a:off x="6083" y="4002"/>
              <a:ext cx="4763" cy="1126"/>
              <a:chOff x="8051941" y="2044839"/>
              <a:chExt cx="2271322" cy="650007"/>
            </a:xfrm>
          </p:grpSpPr>
          <p:sp>
            <p:nvSpPr>
              <p:cNvPr id="9" name="文本框 8"/>
              <p:cNvSpPr txBox="1"/>
              <p:nvPr>
                <p:custDataLst>
                  <p:tags r:id="rId8"/>
                </p:custDataLst>
              </p:nvPr>
            </p:nvSpPr>
            <p:spPr>
              <a:xfrm flipH="1">
                <a:off x="8051941" y="2044839"/>
                <a:ext cx="2271322" cy="4606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1800" b="1" spc="300" dirty="0">
                    <a:solidFill>
                      <a:schemeClr val="tx1">
                        <a:lumMod val="95000"/>
                        <a:lumOff val="5000"/>
                      </a:schemeClr>
                    </a:solidFill>
                    <a:latin typeface="+mn-lt"/>
                    <a:ea typeface="+mn-ea"/>
                    <a:cs typeface="+mn-ea"/>
                    <a:sym typeface="+mn-lt"/>
                  </a:rPr>
                  <a:t>研究结果</a:t>
                </a:r>
                <a:endParaRPr lang="zh-CN" altLang="en-US" sz="1800" b="1" spc="300" dirty="0">
                  <a:solidFill>
                    <a:schemeClr val="tx1">
                      <a:lumMod val="95000"/>
                      <a:lumOff val="5000"/>
                    </a:schemeClr>
                  </a:solidFill>
                  <a:latin typeface="+mn-lt"/>
                  <a:ea typeface="+mn-ea"/>
                  <a:cs typeface="+mn-ea"/>
                  <a:sym typeface="+mn-lt"/>
                </a:endParaRPr>
              </a:p>
            </p:txBody>
          </p:sp>
          <p:sp>
            <p:nvSpPr>
              <p:cNvPr id="10" name="矩形 9"/>
              <p:cNvSpPr/>
              <p:nvPr>
                <p:custDataLst>
                  <p:tags r:id="rId9"/>
                </p:custDataLst>
              </p:nvPr>
            </p:nvSpPr>
            <p:spPr>
              <a:xfrm flipH="1">
                <a:off x="8051941" y="2402170"/>
                <a:ext cx="1889933" cy="292676"/>
              </a:xfrm>
              <a:prstGeom prst="rect">
                <a:avLst/>
              </a:prstGeom>
            </p:spPr>
            <p:txBody>
              <a:bodyPr wrap="square">
                <a:spAutoFit/>
              </a:bodyPr>
              <a:lstStyle/>
              <a:p>
                <a:pPr>
                  <a:lnSpc>
                    <a:spcPct val="150000"/>
                  </a:lnSpc>
                </a:pPr>
                <a:endParaRPr lang="zh-CN" altLang="en-US" sz="1000" spc="300" dirty="0">
                  <a:solidFill>
                    <a:schemeClr val="bg1">
                      <a:lumMod val="65000"/>
                    </a:schemeClr>
                  </a:solidFill>
                  <a:cs typeface="+mn-ea"/>
                  <a:sym typeface="+mn-lt"/>
                </a:endParaRPr>
              </a:p>
            </p:txBody>
          </p:sp>
        </p:grpSp>
      </p:grpSp>
      <p:grpSp>
        <p:nvGrpSpPr>
          <p:cNvPr id="11" name="组合 10"/>
          <p:cNvGrpSpPr/>
          <p:nvPr>
            <p:custDataLst>
              <p:tags r:id="rId10"/>
            </p:custDataLst>
          </p:nvPr>
        </p:nvGrpSpPr>
        <p:grpSpPr>
          <a:xfrm>
            <a:off x="4882515" y="998855"/>
            <a:ext cx="3931285" cy="920115"/>
            <a:chOff x="4655" y="4002"/>
            <a:chExt cx="6191" cy="1449"/>
          </a:xfrm>
        </p:grpSpPr>
        <p:sp>
          <p:nvSpPr>
            <p:cNvPr id="19" name="椭圆 18"/>
            <p:cNvSpPr/>
            <p:nvPr>
              <p:custDataLst>
                <p:tags r:id="rId11"/>
              </p:custDataLst>
            </p:nvPr>
          </p:nvSpPr>
          <p:spPr>
            <a:xfrm>
              <a:off x="4655" y="4211"/>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cs typeface="+mn-ea"/>
                  <a:sym typeface="+mn-lt"/>
                </a:rPr>
                <a:t>1</a:t>
              </a:r>
              <a:endParaRPr lang="en-US" dirty="0">
                <a:cs typeface="+mn-ea"/>
                <a:sym typeface="+mn-lt"/>
              </a:endParaRPr>
            </a:p>
          </p:txBody>
        </p:sp>
        <p:grpSp>
          <p:nvGrpSpPr>
            <p:cNvPr id="20" name="组合 19"/>
            <p:cNvGrpSpPr/>
            <p:nvPr/>
          </p:nvGrpSpPr>
          <p:grpSpPr>
            <a:xfrm>
              <a:off x="6083" y="4002"/>
              <a:ext cx="4763" cy="1126"/>
              <a:chOff x="8051941" y="2044839"/>
              <a:chExt cx="2271322" cy="650007"/>
            </a:xfrm>
          </p:grpSpPr>
          <p:sp>
            <p:nvSpPr>
              <p:cNvPr id="21" name="文本框 20"/>
              <p:cNvSpPr txBox="1"/>
              <p:nvPr>
                <p:custDataLst>
                  <p:tags r:id="rId12"/>
                </p:custDataLst>
              </p:nvPr>
            </p:nvSpPr>
            <p:spPr>
              <a:xfrm flipH="1">
                <a:off x="8051941" y="2044839"/>
                <a:ext cx="2271322" cy="4606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1800" b="1" spc="300" dirty="0">
                    <a:solidFill>
                      <a:schemeClr val="tx1">
                        <a:lumMod val="95000"/>
                        <a:lumOff val="5000"/>
                      </a:schemeClr>
                    </a:solidFill>
                    <a:latin typeface="+mn-lt"/>
                    <a:ea typeface="+mn-ea"/>
                    <a:cs typeface="+mn-ea"/>
                    <a:sym typeface="+mn-lt"/>
                  </a:rPr>
                  <a:t>研究背景</a:t>
                </a:r>
                <a:r>
                  <a:rPr lang="en-US" altLang="zh-CN" sz="1800" b="1" spc="300" dirty="0">
                    <a:solidFill>
                      <a:schemeClr val="tx1">
                        <a:lumMod val="95000"/>
                        <a:lumOff val="5000"/>
                      </a:schemeClr>
                    </a:solidFill>
                    <a:latin typeface="+mn-lt"/>
                    <a:ea typeface="+mn-ea"/>
                    <a:cs typeface="+mn-ea"/>
                    <a:sym typeface="+mn-lt"/>
                  </a:rPr>
                  <a:t> </a:t>
                </a:r>
                <a:r>
                  <a:rPr lang="zh-CN" altLang="en-US" sz="1800" b="1" spc="300" dirty="0">
                    <a:solidFill>
                      <a:schemeClr val="tx1">
                        <a:lumMod val="95000"/>
                        <a:lumOff val="5000"/>
                      </a:schemeClr>
                    </a:solidFill>
                    <a:latin typeface="+mn-lt"/>
                    <a:ea typeface="宋体" panose="02010600030101010101" pitchFamily="2" charset="-122"/>
                    <a:cs typeface="+mn-ea"/>
                    <a:sym typeface="+mn-lt"/>
                  </a:rPr>
                  <a:t>目的及意义</a:t>
                </a:r>
                <a:endParaRPr lang="zh-CN" altLang="en-US" sz="1800" b="1" spc="300" dirty="0">
                  <a:solidFill>
                    <a:schemeClr val="tx1">
                      <a:lumMod val="95000"/>
                      <a:lumOff val="5000"/>
                    </a:schemeClr>
                  </a:solidFill>
                  <a:latin typeface="+mn-lt"/>
                  <a:ea typeface="宋体" panose="02010600030101010101" pitchFamily="2" charset="-122"/>
                  <a:cs typeface="+mn-ea"/>
                  <a:sym typeface="+mn-lt"/>
                </a:endParaRPr>
              </a:p>
            </p:txBody>
          </p:sp>
          <p:sp>
            <p:nvSpPr>
              <p:cNvPr id="22" name="矩形 21"/>
              <p:cNvSpPr/>
              <p:nvPr>
                <p:custDataLst>
                  <p:tags r:id="rId13"/>
                </p:custDataLst>
              </p:nvPr>
            </p:nvSpPr>
            <p:spPr>
              <a:xfrm flipH="1">
                <a:off x="8051941" y="2402170"/>
                <a:ext cx="1889933" cy="292676"/>
              </a:xfrm>
              <a:prstGeom prst="rect">
                <a:avLst/>
              </a:prstGeom>
            </p:spPr>
            <p:txBody>
              <a:bodyPr wrap="square">
                <a:spAutoFit/>
              </a:bodyPr>
              <a:lstStyle/>
              <a:p>
                <a:pPr>
                  <a:lnSpc>
                    <a:spcPct val="150000"/>
                  </a:lnSpc>
                </a:pPr>
                <a:endParaRPr lang="zh-CN" altLang="en-US" sz="1000" spc="300" dirty="0">
                  <a:solidFill>
                    <a:schemeClr val="bg1">
                      <a:lumMod val="65000"/>
                    </a:schemeClr>
                  </a:solidFill>
                  <a:cs typeface="+mn-ea"/>
                  <a:sym typeface="+mn-lt"/>
                </a:endParaRPr>
              </a:p>
            </p:txBody>
          </p:sp>
        </p:grpSp>
      </p:grpSp>
      <p:grpSp>
        <p:nvGrpSpPr>
          <p:cNvPr id="23" name="组合 22"/>
          <p:cNvGrpSpPr/>
          <p:nvPr>
            <p:custDataLst>
              <p:tags r:id="rId14"/>
            </p:custDataLst>
          </p:nvPr>
        </p:nvGrpSpPr>
        <p:grpSpPr>
          <a:xfrm>
            <a:off x="4882515" y="2159635"/>
            <a:ext cx="3931285" cy="920115"/>
            <a:chOff x="4655" y="4002"/>
            <a:chExt cx="6191" cy="1449"/>
          </a:xfrm>
        </p:grpSpPr>
        <p:sp>
          <p:nvSpPr>
            <p:cNvPr id="24" name="椭圆 23"/>
            <p:cNvSpPr/>
            <p:nvPr>
              <p:custDataLst>
                <p:tags r:id="rId15"/>
              </p:custDataLst>
            </p:nvPr>
          </p:nvSpPr>
          <p:spPr>
            <a:xfrm>
              <a:off x="4655" y="4211"/>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cs typeface="+mn-ea"/>
                  <a:sym typeface="+mn-lt"/>
                </a:rPr>
                <a:t>2</a:t>
              </a:r>
              <a:endParaRPr lang="en-US" dirty="0">
                <a:cs typeface="+mn-ea"/>
                <a:sym typeface="+mn-lt"/>
              </a:endParaRPr>
            </a:p>
          </p:txBody>
        </p:sp>
        <p:grpSp>
          <p:nvGrpSpPr>
            <p:cNvPr id="25" name="组合 24"/>
            <p:cNvGrpSpPr/>
            <p:nvPr/>
          </p:nvGrpSpPr>
          <p:grpSpPr>
            <a:xfrm>
              <a:off x="6083" y="4002"/>
              <a:ext cx="4763" cy="1126"/>
              <a:chOff x="8051941" y="2044839"/>
              <a:chExt cx="2271322" cy="650007"/>
            </a:xfrm>
          </p:grpSpPr>
          <p:sp>
            <p:nvSpPr>
              <p:cNvPr id="26" name="文本框 25"/>
              <p:cNvSpPr txBox="1"/>
              <p:nvPr>
                <p:custDataLst>
                  <p:tags r:id="rId16"/>
                </p:custDataLst>
              </p:nvPr>
            </p:nvSpPr>
            <p:spPr>
              <a:xfrm flipH="1">
                <a:off x="8051941" y="2044839"/>
                <a:ext cx="2271322" cy="4606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1800" b="1" spc="300" dirty="0">
                    <a:solidFill>
                      <a:schemeClr val="tx1">
                        <a:lumMod val="95000"/>
                        <a:lumOff val="5000"/>
                      </a:schemeClr>
                    </a:solidFill>
                    <a:latin typeface="+mn-lt"/>
                    <a:ea typeface="+mn-ea"/>
                    <a:cs typeface="+mn-ea"/>
                    <a:sym typeface="+mn-lt"/>
                  </a:rPr>
                  <a:t>研究方案</a:t>
                </a:r>
                <a:endParaRPr lang="zh-CN" altLang="en-US" sz="1800" b="1" spc="300" dirty="0">
                  <a:solidFill>
                    <a:schemeClr val="tx1">
                      <a:lumMod val="95000"/>
                      <a:lumOff val="5000"/>
                    </a:schemeClr>
                  </a:solidFill>
                  <a:latin typeface="+mn-lt"/>
                  <a:ea typeface="+mn-ea"/>
                  <a:cs typeface="+mn-ea"/>
                  <a:sym typeface="+mn-lt"/>
                </a:endParaRPr>
              </a:p>
            </p:txBody>
          </p:sp>
          <p:sp>
            <p:nvSpPr>
              <p:cNvPr id="27" name="矩形 26"/>
              <p:cNvSpPr/>
              <p:nvPr>
                <p:custDataLst>
                  <p:tags r:id="rId17"/>
                </p:custDataLst>
              </p:nvPr>
            </p:nvSpPr>
            <p:spPr>
              <a:xfrm flipH="1">
                <a:off x="8051941" y="2402170"/>
                <a:ext cx="1889933" cy="292676"/>
              </a:xfrm>
              <a:prstGeom prst="rect">
                <a:avLst/>
              </a:prstGeom>
            </p:spPr>
            <p:txBody>
              <a:bodyPr wrap="square">
                <a:spAutoFit/>
              </a:bodyPr>
              <a:lstStyle/>
              <a:p>
                <a:pPr>
                  <a:lnSpc>
                    <a:spcPct val="150000"/>
                  </a:lnSpc>
                </a:pPr>
                <a:endParaRPr lang="zh-CN" altLang="en-US" sz="1000" spc="300" dirty="0">
                  <a:solidFill>
                    <a:schemeClr val="bg1">
                      <a:lumMod val="65000"/>
                    </a:schemeClr>
                  </a:solidFill>
                  <a:cs typeface="+mn-ea"/>
                  <a:sym typeface="+mn-lt"/>
                </a:endParaRPr>
              </a:p>
            </p:txBody>
          </p:sp>
        </p:grpSp>
      </p:grpSp>
      <p:sp>
        <p:nvSpPr>
          <p:cNvPr id="28" name="TextBox 70"/>
          <p:cNvSpPr txBox="1"/>
          <p:nvPr/>
        </p:nvSpPr>
        <p:spPr>
          <a:xfrm>
            <a:off x="1723029" y="998939"/>
            <a:ext cx="2406830" cy="1015663"/>
          </a:xfrm>
          <a:prstGeom prst="rect">
            <a:avLst/>
          </a:prstGeom>
          <a:noFill/>
        </p:spPr>
        <p:txBody>
          <a:bodyPr wrap="square" rtlCol="0">
            <a:spAutoFit/>
          </a:bodyPr>
          <a:p>
            <a:pPr algn="dist" fontAlgn="base">
              <a:spcBef>
                <a:spcPct val="0"/>
              </a:spcBef>
              <a:spcAft>
                <a:spcPct val="0"/>
              </a:spcAft>
            </a:pPr>
            <a:r>
              <a:rPr lang="zh-CN" altLang="en-US" sz="6000" b="1" dirty="0">
                <a:solidFill>
                  <a:schemeClr val="tx1">
                    <a:lumMod val="75000"/>
                    <a:lumOff val="25000"/>
                  </a:schemeClr>
                </a:solidFill>
                <a:cs typeface="+mn-ea"/>
                <a:sym typeface="+mn-lt"/>
              </a:rPr>
              <a:t>目录</a:t>
            </a:r>
            <a:endParaRPr lang="zh-CN" altLang="en-US" sz="60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30000"/>
                                  </p:iterate>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grpSp>
        <p:nvGrpSpPr>
          <p:cNvPr id="2" name="组合 1"/>
          <p:cNvGrpSpPr/>
          <p:nvPr/>
        </p:nvGrpSpPr>
        <p:grpSpPr>
          <a:xfrm>
            <a:off x="5371508" y="1360428"/>
            <a:ext cx="5975291" cy="2299638"/>
            <a:chOff x="6286" y="3116"/>
            <a:chExt cx="4763" cy="1833"/>
          </a:xfrm>
        </p:grpSpPr>
        <p:sp>
          <p:nvSpPr>
            <p:cNvPr id="15" name="椭圆 14"/>
            <p:cNvSpPr/>
            <p:nvPr/>
          </p:nvSpPr>
          <p:spPr>
            <a:xfrm>
              <a:off x="7029" y="3116"/>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a:cs typeface="+mn-ea"/>
                  <a:sym typeface="+mn-lt"/>
                </a:rPr>
                <a:t>1</a:t>
              </a:r>
              <a:endParaRPr lang="en-US" altLang="zh-CN" sz="6000" dirty="0">
                <a:cs typeface="+mn-ea"/>
                <a:sym typeface="+mn-lt"/>
              </a:endParaRPr>
            </a:p>
          </p:txBody>
        </p:sp>
        <p:sp>
          <p:nvSpPr>
            <p:cNvPr id="17" name="文本框 16"/>
            <p:cNvSpPr txBox="1"/>
            <p:nvPr/>
          </p:nvSpPr>
          <p:spPr>
            <a:xfrm flipH="1">
              <a:off x="6286" y="4214"/>
              <a:ext cx="4763" cy="73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3600" b="1" spc="300" dirty="0">
                  <a:solidFill>
                    <a:schemeClr val="tx1">
                      <a:lumMod val="95000"/>
                      <a:lumOff val="5000"/>
                    </a:schemeClr>
                  </a:solidFill>
                  <a:latin typeface="+mn-lt"/>
                  <a:ea typeface="+mn-ea"/>
                  <a:cs typeface="+mn-ea"/>
                  <a:sym typeface="+mn-lt"/>
                </a:rPr>
                <a:t>研究背景</a:t>
              </a:r>
              <a:r>
                <a:rPr lang="en-US" altLang="zh-CN" sz="3600" b="1" spc="300" dirty="0">
                  <a:solidFill>
                    <a:schemeClr val="tx1">
                      <a:lumMod val="95000"/>
                      <a:lumOff val="5000"/>
                    </a:schemeClr>
                  </a:solidFill>
                  <a:latin typeface="+mn-lt"/>
                  <a:ea typeface="+mn-ea"/>
                  <a:cs typeface="+mn-ea"/>
                  <a:sym typeface="+mn-lt"/>
                </a:rPr>
                <a:t> </a:t>
              </a:r>
              <a:r>
                <a:rPr lang="zh-CN" altLang="en-US" sz="3600" b="1" spc="300" dirty="0">
                  <a:solidFill>
                    <a:schemeClr val="tx1">
                      <a:lumMod val="95000"/>
                      <a:lumOff val="5000"/>
                    </a:schemeClr>
                  </a:solidFill>
                  <a:latin typeface="+mn-lt"/>
                  <a:ea typeface="宋体" panose="02010600030101010101" pitchFamily="2" charset="-122"/>
                  <a:cs typeface="+mn-ea"/>
                  <a:sym typeface="+mn-lt"/>
                </a:rPr>
                <a:t>目的及意义</a:t>
              </a:r>
              <a:endParaRPr lang="zh-CN" altLang="en-US" sz="3600" b="1" spc="300" dirty="0">
                <a:solidFill>
                  <a:schemeClr val="tx1">
                    <a:lumMod val="95000"/>
                    <a:lumOff val="5000"/>
                  </a:schemeClr>
                </a:solidFill>
                <a:latin typeface="+mn-lt"/>
                <a:ea typeface="宋体" panose="02010600030101010101" pitchFamily="2"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1053465" y="932815"/>
            <a:ext cx="10085070" cy="3846195"/>
          </a:xfrm>
          <a:prstGeom prst="rect">
            <a:avLst/>
          </a:prstGeom>
          <a:noFill/>
          <a:ln w="9525">
            <a:noFill/>
          </a:ln>
        </p:spPr>
        <p:txBody>
          <a:bodyPr wrap="square">
            <a:spAutoFit/>
          </a:bodyPr>
          <a:p>
            <a:pPr indent="0"/>
            <a:r>
              <a:rPr lang="zh-CN" sz="4800" b="0">
                <a:ea typeface="宋体" panose="02010600030101010101" pitchFamily="2" charset="-122"/>
              </a:rPr>
              <a:t>研究背景</a:t>
            </a:r>
            <a:endParaRPr lang="zh-CN" sz="3200" b="0">
              <a:ea typeface="宋体" panose="02010600030101010101" pitchFamily="2" charset="-122"/>
            </a:endParaRPr>
          </a:p>
          <a:p>
            <a:pPr indent="0"/>
            <a:r>
              <a:rPr lang="zh-CN" sz="2800" b="0">
                <a:ea typeface="宋体" panose="02010600030101010101" pitchFamily="2" charset="-122"/>
              </a:rPr>
              <a:t>法律意识是一个人法律观、法律感,法律思想的总和,中学生的法律意识即中学生对法律的理解和了解程度,对严格执法的要求,对发展法和法制必要性的理解程度。中学生属于青少年群体,正处于人生观、价值观逐步形成时期,因而有必要对他们加以正确教育和引导,帮助他们树立正确的人生观、价值观。从小养成遵纪守法的好习惯。</a:t>
            </a:r>
            <a:endParaRPr lang="zh-CN" sz="2800" b="0">
              <a:ea typeface="宋体" panose="02010600030101010101" pitchFamily="2" charset="-122"/>
            </a:endParaRPr>
          </a:p>
          <a:p>
            <a:pPr indent="0"/>
            <a:endParaRPr lang="zh-CN" altLang="en-US" sz="28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1053465" y="932815"/>
            <a:ext cx="10085070" cy="3723005"/>
          </a:xfrm>
          <a:prstGeom prst="rect">
            <a:avLst/>
          </a:prstGeom>
          <a:noFill/>
          <a:ln w="9525">
            <a:noFill/>
          </a:ln>
        </p:spPr>
        <p:txBody>
          <a:bodyPr wrap="square">
            <a:spAutoFit/>
          </a:bodyPr>
          <a:p>
            <a:pPr indent="0"/>
            <a:r>
              <a:rPr lang="zh-CN" altLang="en-US" sz="4800" b="0">
                <a:ea typeface="宋体" panose="02010600030101010101" pitchFamily="2" charset="-122"/>
              </a:rPr>
              <a:t>研究目的及意义</a:t>
            </a:r>
            <a:endParaRPr lang="zh-CN" altLang="en-US" sz="4800" b="0">
              <a:ea typeface="宋体" panose="02010600030101010101" pitchFamily="2" charset="-122"/>
            </a:endParaRPr>
          </a:p>
          <a:p>
            <a:pPr indent="0"/>
            <a:r>
              <a:rPr lang="zh-CN" altLang="en-US" sz="2800" b="0">
                <a:ea typeface="宋体" panose="02010600030101010101" pitchFamily="2" charset="-122"/>
              </a:rPr>
              <a:t>为了解当前中学生法律教育的现状,为今后对中学生法制教育工作提供依据,我们以在校中学生为对象,组织了一次中学生法律意识状况调查。在经过对几所中学随机抽样调查的基汗出上,本文从中学生法律学习状况,中学生对法律问题的态度,社会环境对中学生法律意识的影响等三个方面进行了分析和阐述,指出中学生法律意识的现状,产生这种现状的原因以及解决问题的方法和途</a:t>
            </a:r>
            <a:r>
              <a:rPr lang="zh-CN" altLang="en-US" sz="2000" b="0">
                <a:ea typeface="宋体" panose="02010600030101010101" pitchFamily="2" charset="-122"/>
              </a:rPr>
              <a:t>径.</a:t>
            </a:r>
            <a:endParaRPr lang="zh-CN" altLang="en-US" sz="20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grpSp>
        <p:nvGrpSpPr>
          <p:cNvPr id="2" name="组合 1"/>
          <p:cNvGrpSpPr/>
          <p:nvPr/>
        </p:nvGrpSpPr>
        <p:grpSpPr>
          <a:xfrm>
            <a:off x="4273801" y="1360428"/>
            <a:ext cx="7072998" cy="2787799"/>
            <a:chOff x="5411" y="3116"/>
            <a:chExt cx="5638" cy="2222"/>
          </a:xfrm>
        </p:grpSpPr>
        <p:sp>
          <p:nvSpPr>
            <p:cNvPr id="15" name="椭圆 14"/>
            <p:cNvSpPr/>
            <p:nvPr/>
          </p:nvSpPr>
          <p:spPr>
            <a:xfrm>
              <a:off x="7029" y="3116"/>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a:cs typeface="+mn-ea"/>
                  <a:sym typeface="+mn-lt"/>
                </a:rPr>
                <a:t>2</a:t>
              </a:r>
              <a:endParaRPr lang="en-US" altLang="zh-CN" sz="6000" dirty="0">
                <a:cs typeface="+mn-ea"/>
                <a:sym typeface="+mn-lt"/>
              </a:endParaRPr>
            </a:p>
          </p:txBody>
        </p:sp>
        <p:grpSp>
          <p:nvGrpSpPr>
            <p:cNvPr id="16" name="组合 15"/>
            <p:cNvGrpSpPr/>
            <p:nvPr/>
          </p:nvGrpSpPr>
          <p:grpSpPr>
            <a:xfrm>
              <a:off x="5411" y="4214"/>
              <a:ext cx="5638" cy="1124"/>
              <a:chOff x="7731417" y="2166944"/>
              <a:chExt cx="2688389" cy="648929"/>
            </a:xfrm>
          </p:grpSpPr>
          <p:sp>
            <p:nvSpPr>
              <p:cNvPr id="17" name="文本框 16"/>
              <p:cNvSpPr txBox="1"/>
              <p:nvPr/>
            </p:nvSpPr>
            <p:spPr>
              <a:xfrm flipH="1">
                <a:off x="8148484" y="2166944"/>
                <a:ext cx="2271322" cy="4242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3600" b="1" spc="300" dirty="0">
                    <a:solidFill>
                      <a:schemeClr val="tx1">
                        <a:lumMod val="95000"/>
                        <a:lumOff val="5000"/>
                      </a:schemeClr>
                    </a:solidFill>
                    <a:latin typeface="+mn-lt"/>
                    <a:ea typeface="+mn-ea"/>
                    <a:cs typeface="+mn-ea"/>
                    <a:sym typeface="+mn-lt"/>
                  </a:rPr>
                  <a:t>研究方案</a:t>
                </a:r>
                <a:endParaRPr lang="zh-CN" altLang="en-US" sz="3600" b="1" spc="300" dirty="0">
                  <a:solidFill>
                    <a:schemeClr val="tx1">
                      <a:lumMod val="95000"/>
                      <a:lumOff val="5000"/>
                    </a:schemeClr>
                  </a:solidFill>
                  <a:latin typeface="+mn-lt"/>
                  <a:ea typeface="+mn-ea"/>
                  <a:cs typeface="+mn-ea"/>
                  <a:sym typeface="+mn-lt"/>
                </a:endParaRPr>
              </a:p>
            </p:txBody>
          </p:sp>
          <p:sp>
            <p:nvSpPr>
              <p:cNvPr id="18" name="矩形 17"/>
              <p:cNvSpPr/>
              <p:nvPr/>
            </p:nvSpPr>
            <p:spPr>
              <a:xfrm flipH="1">
                <a:off x="7731417" y="2561374"/>
                <a:ext cx="1889933" cy="254499"/>
              </a:xfrm>
              <a:prstGeom prst="rect">
                <a:avLst/>
              </a:prstGeom>
            </p:spPr>
            <p:txBody>
              <a:bodyPr wrap="square">
                <a:spAutoFit/>
              </a:bodyPr>
              <a:lstStyle/>
              <a:p>
                <a:pPr algn="ctr">
                  <a:lnSpc>
                    <a:spcPct val="150000"/>
                  </a:lnSpc>
                </a:pPr>
                <a:endParaRPr lang="zh-CN" altLang="en-US" sz="2000" spc="300" dirty="0">
                  <a:solidFill>
                    <a:schemeClr val="bg1">
                      <a:lumMod val="65000"/>
                    </a:schemeClr>
                  </a:solidFill>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1053465" y="932815"/>
            <a:ext cx="10085070" cy="1814830"/>
          </a:xfrm>
          <a:prstGeom prst="rect">
            <a:avLst/>
          </a:prstGeom>
          <a:noFill/>
          <a:ln w="9525">
            <a:noFill/>
          </a:ln>
        </p:spPr>
        <p:txBody>
          <a:bodyPr wrap="square">
            <a:spAutoFit/>
          </a:bodyPr>
          <a:p>
            <a:pPr indent="0"/>
            <a:r>
              <a:rPr lang="zh-CN" altLang="en-US" sz="3200" b="0">
                <a:ea typeface="宋体" panose="02010600030101010101" pitchFamily="2" charset="-122"/>
              </a:rPr>
              <a:t>研究方法</a:t>
            </a:r>
            <a:endParaRPr lang="zh-CN" altLang="en-US" sz="3200" b="0">
              <a:ea typeface="宋体" panose="02010600030101010101" pitchFamily="2" charset="-122"/>
            </a:endParaRPr>
          </a:p>
          <a:p>
            <a:pPr indent="0"/>
            <a:r>
              <a:rPr lang="zh-CN" altLang="en-US" sz="2000" b="0">
                <a:ea typeface="宋体" panose="02010600030101010101" pitchFamily="2" charset="-122"/>
              </a:rPr>
              <a:t>问卷调查、网络文献搜索、网络视频观看</a:t>
            </a:r>
            <a:endParaRPr lang="zh-CN" altLang="en-US" sz="2000" b="0">
              <a:ea typeface="宋体" panose="02010600030101010101" pitchFamily="2" charset="-122"/>
            </a:endParaRPr>
          </a:p>
          <a:p>
            <a:pPr indent="0"/>
            <a:r>
              <a:rPr lang="zh-CN" altLang="en-US" sz="2000" b="0">
                <a:ea typeface="宋体" panose="02010600030101010101" pitchFamily="2" charset="-122"/>
              </a:rPr>
              <a:t>分组对搜集到的资料进行归类分析，罗列提纲，构思起草。</a:t>
            </a:r>
            <a:endParaRPr lang="zh-CN" altLang="en-US" sz="2000" b="0">
              <a:ea typeface="宋体" panose="02010600030101010101" pitchFamily="2" charset="-122"/>
            </a:endParaRPr>
          </a:p>
          <a:p>
            <a:pPr indent="0"/>
            <a:r>
              <a:rPr lang="zh-CN" altLang="en-US" sz="2000" b="0">
                <a:ea typeface="宋体" panose="02010600030101010101" pitchFamily="2" charset="-122"/>
              </a:rPr>
              <a:t>讨论形成研究成果初稿。</a:t>
            </a:r>
            <a:endParaRPr lang="zh-CN" altLang="en-US" sz="2000" b="0">
              <a:ea typeface="宋体" panose="02010600030101010101" pitchFamily="2" charset="-122"/>
            </a:endParaRPr>
          </a:p>
          <a:p>
            <a:pPr indent="0"/>
            <a:r>
              <a:rPr lang="zh-CN" altLang="en-US" sz="2000" b="0">
                <a:ea typeface="宋体" panose="02010600030101010101" pitchFamily="2" charset="-122"/>
              </a:rPr>
              <a:t>经老师审阅论证完成论文。</a:t>
            </a:r>
            <a:endParaRPr lang="zh-CN" altLang="en-US" sz="2000" b="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sp>
        <p:nvSpPr>
          <p:cNvPr id="39" name="矩形 38"/>
          <p:cNvSpPr/>
          <p:nvPr>
            <p:custDataLst>
              <p:tags r:id="rId2"/>
            </p:custDataLst>
          </p:nvPr>
        </p:nvSpPr>
        <p:spPr>
          <a:xfrm flipH="1">
            <a:off x="7568532" y="4224510"/>
            <a:ext cx="2778270" cy="414020"/>
          </a:xfrm>
          <a:prstGeom prst="rect">
            <a:avLst/>
          </a:prstGeom>
        </p:spPr>
        <p:txBody>
          <a:bodyPr wrap="square">
            <a:spAutoFit/>
          </a:bodyPr>
          <a:p>
            <a:pPr algn="ctr">
              <a:lnSpc>
                <a:spcPct val="150000"/>
              </a:lnSpc>
            </a:pPr>
            <a:endParaRPr lang="zh-CN" altLang="en-US" sz="1400" dirty="0">
              <a:solidFill>
                <a:schemeClr val="tx1">
                  <a:lumMod val="75000"/>
                  <a:lumOff val="25000"/>
                </a:schemeClr>
              </a:solidFill>
              <a:cs typeface="+mn-ea"/>
              <a:sym typeface="+mn-lt"/>
            </a:endParaRPr>
          </a:p>
        </p:txBody>
      </p:sp>
      <p:sp>
        <p:nvSpPr>
          <p:cNvPr id="100" name="文本框 99"/>
          <p:cNvSpPr txBox="1"/>
          <p:nvPr/>
        </p:nvSpPr>
        <p:spPr>
          <a:xfrm>
            <a:off x="807720" y="932815"/>
            <a:ext cx="10085070" cy="1076325"/>
          </a:xfrm>
          <a:prstGeom prst="rect">
            <a:avLst/>
          </a:prstGeom>
          <a:noFill/>
          <a:ln w="9525">
            <a:noFill/>
          </a:ln>
        </p:spPr>
        <p:txBody>
          <a:bodyPr wrap="square">
            <a:spAutoFit/>
          </a:bodyPr>
          <a:p>
            <a:pPr indent="0"/>
            <a:r>
              <a:rPr lang="zh-CN" altLang="en-US" sz="3200" b="0">
                <a:ea typeface="宋体" panose="02010600030101010101" pitchFamily="2" charset="-122"/>
              </a:rPr>
              <a:t>计划</a:t>
            </a:r>
            <a:endParaRPr lang="zh-CN" altLang="en-US" sz="3200" b="0">
              <a:ea typeface="宋体" panose="02010600030101010101" pitchFamily="2" charset="-122"/>
            </a:endParaRPr>
          </a:p>
          <a:p>
            <a:pPr indent="0"/>
            <a:endParaRPr lang="zh-CN" altLang="en-US" sz="3200" b="0">
              <a:ea typeface="宋体" panose="02010600030101010101" pitchFamily="2" charset="-122"/>
            </a:endParaRPr>
          </a:p>
        </p:txBody>
      </p:sp>
      <p:graphicFrame>
        <p:nvGraphicFramePr>
          <p:cNvPr id="3" name="表格 2"/>
          <p:cNvGraphicFramePr/>
          <p:nvPr>
            <p:custDataLst>
              <p:tags r:id="rId3"/>
            </p:custDataLst>
          </p:nvPr>
        </p:nvGraphicFramePr>
        <p:xfrm>
          <a:off x="1852930" y="932815"/>
          <a:ext cx="9461500" cy="3953510"/>
        </p:xfrm>
        <a:graphic>
          <a:graphicData uri="http://schemas.openxmlformats.org/drawingml/2006/table">
            <a:tbl>
              <a:tblPr/>
              <a:tblGrid>
                <a:gridCol w="1978025"/>
                <a:gridCol w="1792605"/>
                <a:gridCol w="1369060"/>
                <a:gridCol w="4321810"/>
              </a:tblGrid>
              <a:tr h="452755">
                <a:tc>
                  <a:txBody>
                    <a:bodyPr/>
                    <a:p>
                      <a:pPr indent="0" algn="ctr">
                        <a:buNone/>
                      </a:pPr>
                      <a:r>
                        <a:rPr lang="en-US" sz="1200" b="1">
                          <a:latin typeface="宋体" panose="02010600030101010101" pitchFamily="2" charset="-122"/>
                          <a:ea typeface="宋体" panose="02010600030101010101" pitchFamily="2" charset="-122"/>
                          <a:cs typeface="宋体" panose="02010600030101010101" pitchFamily="2" charset="-122"/>
                        </a:rPr>
                        <a:t>阶段</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宋体" panose="02010600030101010101" pitchFamily="2" charset="-122"/>
                          <a:ea typeface="宋体" panose="02010600030101010101" pitchFamily="2" charset="-122"/>
                          <a:cs typeface="宋体" panose="02010600030101010101" pitchFamily="2" charset="-122"/>
                        </a:rPr>
                        <a:t>起止时间</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宋体" panose="02010600030101010101" pitchFamily="2" charset="-122"/>
                          <a:ea typeface="宋体" panose="02010600030101010101" pitchFamily="2" charset="-122"/>
                          <a:cs typeface="宋体" panose="02010600030101010101" pitchFamily="2" charset="-122"/>
                        </a:rPr>
                        <a:t>成员分工</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宋体" panose="02010600030101010101" pitchFamily="2" charset="-122"/>
                          <a:ea typeface="宋体" panose="02010600030101010101" pitchFamily="2" charset="-122"/>
                          <a:cs typeface="宋体" panose="02010600030101010101" pitchFamily="2" charset="-122"/>
                        </a:rPr>
                        <a:t>具体任务</a:t>
                      </a:r>
                      <a:endParaRPr lang="en-US" altLang="en-US" sz="12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1054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一、前期准备</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11.30</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汤曦然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制定研究计划。</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416685">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二、调查探究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12.1-12.16</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汤曦然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以在校中学生为对象,组织一次中学生法律意识状况调查；通过网络、媒体平台等搜集搜索、到图书馆进行文献资料的查阅与摘录，观看网络教学视频。</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8655">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三、信息处理</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12.17-12.21</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汤曦然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对搜集到的资料进行归类分析，罗列提纲，构思起草。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0545">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四、中期汇总</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12.22-12.24</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汤曦然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形成研究成果初稿。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4330">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五、后期总结</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12.25</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汤曦然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经老师审阅论证完成论文</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circle(in)">
                                      <p:cBhvr>
                                        <p:cTn id="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e0d8b744e3bb63385780613f0179fe94"/>
          <p:cNvPicPr>
            <a:picLocks noChangeAspect="1"/>
          </p:cNvPicPr>
          <p:nvPr/>
        </p:nvPicPr>
        <p:blipFill>
          <a:blip r:embed="rId1"/>
          <a:stretch>
            <a:fillRect/>
          </a:stretch>
        </p:blipFill>
        <p:spPr>
          <a:xfrm>
            <a:off x="0" y="0"/>
            <a:ext cx="12192000" cy="6858635"/>
          </a:xfrm>
          <a:prstGeom prst="rect">
            <a:avLst/>
          </a:prstGeom>
        </p:spPr>
      </p:pic>
      <p:grpSp>
        <p:nvGrpSpPr>
          <p:cNvPr id="2" name="组合 1"/>
          <p:cNvGrpSpPr/>
          <p:nvPr/>
        </p:nvGrpSpPr>
        <p:grpSpPr>
          <a:xfrm>
            <a:off x="4273801" y="1360428"/>
            <a:ext cx="7072998" cy="2787799"/>
            <a:chOff x="5411" y="3116"/>
            <a:chExt cx="5638" cy="2222"/>
          </a:xfrm>
        </p:grpSpPr>
        <p:sp>
          <p:nvSpPr>
            <p:cNvPr id="15" name="椭圆 14"/>
            <p:cNvSpPr/>
            <p:nvPr/>
          </p:nvSpPr>
          <p:spPr>
            <a:xfrm>
              <a:off x="7029" y="3116"/>
              <a:ext cx="1240" cy="1240"/>
            </a:xfrm>
            <a:prstGeom prst="ellipse">
              <a:avLst/>
            </a:prstGeom>
            <a:solidFill>
              <a:srgbClr val="8EA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a:cs typeface="+mn-ea"/>
                  <a:sym typeface="+mn-lt"/>
                </a:rPr>
                <a:t>3</a:t>
              </a:r>
              <a:endParaRPr lang="en-US" altLang="zh-CN" sz="6000" dirty="0">
                <a:cs typeface="+mn-ea"/>
                <a:sym typeface="+mn-lt"/>
              </a:endParaRPr>
            </a:p>
          </p:txBody>
        </p:sp>
        <p:grpSp>
          <p:nvGrpSpPr>
            <p:cNvPr id="16" name="组合 15"/>
            <p:cNvGrpSpPr/>
            <p:nvPr/>
          </p:nvGrpSpPr>
          <p:grpSpPr>
            <a:xfrm>
              <a:off x="5411" y="4214"/>
              <a:ext cx="5638" cy="1124"/>
              <a:chOff x="7731417" y="2166944"/>
              <a:chExt cx="2688389" cy="648929"/>
            </a:xfrm>
          </p:grpSpPr>
          <p:sp>
            <p:nvSpPr>
              <p:cNvPr id="17" name="文本框 16"/>
              <p:cNvSpPr txBox="1"/>
              <p:nvPr/>
            </p:nvSpPr>
            <p:spPr>
              <a:xfrm flipH="1">
                <a:off x="8148484" y="2166944"/>
                <a:ext cx="2271322" cy="424262"/>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panose="020B0503020204020204" charset="-122"/>
                    <a:ea typeface="微软雅黑" panose="020B0503020204020204" charset="-122"/>
                  </a:defRPr>
                </a:lvl1pPr>
              </a:lstStyle>
              <a:p>
                <a:pPr algn="l">
                  <a:lnSpc>
                    <a:spcPct val="150000"/>
                  </a:lnSpc>
                  <a:buClr>
                    <a:schemeClr val="accent1"/>
                  </a:buClr>
                </a:pPr>
                <a:r>
                  <a:rPr lang="zh-CN" altLang="en-US" sz="3600" b="1" spc="300" dirty="0">
                    <a:solidFill>
                      <a:schemeClr val="tx1">
                        <a:lumMod val="95000"/>
                        <a:lumOff val="5000"/>
                      </a:schemeClr>
                    </a:solidFill>
                    <a:latin typeface="+mn-lt"/>
                    <a:ea typeface="+mn-ea"/>
                    <a:cs typeface="+mn-ea"/>
                    <a:sym typeface="+mn-lt"/>
                  </a:rPr>
                  <a:t>调查过程</a:t>
                </a:r>
                <a:endParaRPr lang="zh-CN" altLang="en-US" sz="3600" b="1" spc="300" dirty="0">
                  <a:solidFill>
                    <a:schemeClr val="tx1">
                      <a:lumMod val="95000"/>
                      <a:lumOff val="5000"/>
                    </a:schemeClr>
                  </a:solidFill>
                  <a:latin typeface="+mn-lt"/>
                  <a:ea typeface="+mn-ea"/>
                  <a:cs typeface="+mn-ea"/>
                  <a:sym typeface="+mn-lt"/>
                </a:endParaRPr>
              </a:p>
            </p:txBody>
          </p:sp>
          <p:sp>
            <p:nvSpPr>
              <p:cNvPr id="18" name="矩形 17"/>
              <p:cNvSpPr/>
              <p:nvPr/>
            </p:nvSpPr>
            <p:spPr>
              <a:xfrm flipH="1">
                <a:off x="7731417" y="2561374"/>
                <a:ext cx="1889933" cy="254499"/>
              </a:xfrm>
              <a:prstGeom prst="rect">
                <a:avLst/>
              </a:prstGeom>
            </p:spPr>
            <p:txBody>
              <a:bodyPr wrap="square">
                <a:spAutoFit/>
              </a:bodyPr>
              <a:lstStyle/>
              <a:p>
                <a:pPr algn="ctr">
                  <a:lnSpc>
                    <a:spcPct val="150000"/>
                  </a:lnSpc>
                </a:pPr>
                <a:endParaRPr lang="zh-CN" altLang="en-US" sz="2000" spc="300" dirty="0">
                  <a:solidFill>
                    <a:schemeClr val="bg1">
                      <a:lumMod val="65000"/>
                    </a:schemeClr>
                  </a:solidFill>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p:sld>
</file>

<file path=ppt/tags/tag1.xml><?xml version="1.0" encoding="utf-8"?>
<p:tagLst xmlns:p="http://schemas.openxmlformats.org/presentationml/2006/main">
  <p:tag name="KSO_WM_DIAGRAM_VIRTUALLY_FRAME" val="{&quot;height&quot;:375.9,&quot;left&quot;:384.45,&quot;top&quot;:78.65,&quot;width&quot;:309.55}"/>
</p:tagLst>
</file>

<file path=ppt/tags/tag10.xml><?xml version="1.0" encoding="utf-8"?>
<p:tagLst xmlns:p="http://schemas.openxmlformats.org/presentationml/2006/main">
  <p:tag name="KSO_WM_DIAGRAM_VIRTUALLY_FRAME" val="{&quot;height&quot;:375.9,&quot;left&quot;:384.45,&quot;top&quot;:78.65,&quot;width&quot;:309.55}"/>
</p:tagLst>
</file>

<file path=ppt/tags/tag11.xml><?xml version="1.0" encoding="utf-8"?>
<p:tagLst xmlns:p="http://schemas.openxmlformats.org/presentationml/2006/main">
  <p:tag name="KSO_WM_DIAGRAM_VIRTUALLY_FRAME" val="{&quot;height&quot;:375.9,&quot;left&quot;:384.45,&quot;top&quot;:78.65,&quot;width&quot;:309.55}"/>
</p:tagLst>
</file>

<file path=ppt/tags/tag12.xml><?xml version="1.0" encoding="utf-8"?>
<p:tagLst xmlns:p="http://schemas.openxmlformats.org/presentationml/2006/main">
  <p:tag name="KSO_WM_DIAGRAM_VIRTUALLY_FRAME" val="{&quot;height&quot;:375.9,&quot;left&quot;:384.45,&quot;top&quot;:78.65,&quot;width&quot;:309.55}"/>
</p:tagLst>
</file>

<file path=ppt/tags/tag13.xml><?xml version="1.0" encoding="utf-8"?>
<p:tagLst xmlns:p="http://schemas.openxmlformats.org/presentationml/2006/main">
  <p:tag name="KSO_WM_DIAGRAM_VIRTUALLY_FRAME" val="{&quot;height&quot;:375.9,&quot;left&quot;:384.45,&quot;top&quot;:78.65,&quot;width&quot;:309.55}"/>
</p:tagLst>
</file>

<file path=ppt/tags/tag14.xml><?xml version="1.0" encoding="utf-8"?>
<p:tagLst xmlns:p="http://schemas.openxmlformats.org/presentationml/2006/main">
  <p:tag name="KSO_WM_DIAGRAM_VIRTUALLY_FRAME" val="{&quot;height&quot;:375.9,&quot;left&quot;:384.45,&quot;top&quot;:78.65,&quot;width&quot;:309.55}"/>
</p:tagLst>
</file>

<file path=ppt/tags/tag15.xml><?xml version="1.0" encoding="utf-8"?>
<p:tagLst xmlns:p="http://schemas.openxmlformats.org/presentationml/2006/main">
  <p:tag name="KSO_WM_DIAGRAM_VIRTUALLY_FRAME" val="{&quot;height&quot;:375.9,&quot;left&quot;:384.45,&quot;top&quot;:78.65,&quot;width&quot;:309.55}"/>
</p:tagLst>
</file>

<file path=ppt/tags/tag16.xml><?xml version="1.0" encoding="utf-8"?>
<p:tagLst xmlns:p="http://schemas.openxmlformats.org/presentationml/2006/main">
  <p:tag name="KSO_WM_DIAGRAM_VIRTUALLY_FRAME" val="{&quot;height&quot;:375.9,&quot;left&quot;:384.45,&quot;top&quot;:78.65,&quot;width&quot;:309.55}"/>
</p:tagLst>
</file>

<file path=ppt/tags/tag17.xml><?xml version="1.0" encoding="utf-8"?>
<p:tagLst xmlns:p="http://schemas.openxmlformats.org/presentationml/2006/main">
  <p:tag name="KSO_WM_DIAGRAM_VIRTUALLY_FRAME" val="{&quot;height&quot;:259.23456692913385,&quot;left&quot;:111.7636220472441,&quot;top&quot;:153.15,&quot;width&quot;:723.7035433070865}"/>
</p:tagLst>
</file>

<file path=ppt/tags/tag18.xml><?xml version="1.0" encoding="utf-8"?>
<p:tagLst xmlns:p="http://schemas.openxmlformats.org/presentationml/2006/main">
  <p:tag name="KSO_WM_DIAGRAM_VIRTUALLY_FRAME" val="{&quot;height&quot;:259.23456692913385,&quot;left&quot;:111.7636220472441,&quot;top&quot;:153.15,&quot;width&quot;:723.7035433070865}"/>
</p:tagLst>
</file>

<file path=ppt/tags/tag19.xml><?xml version="1.0" encoding="utf-8"?>
<p:tagLst xmlns:p="http://schemas.openxmlformats.org/presentationml/2006/main">
  <p:tag name="KSO_WM_DIAGRAM_VIRTUALLY_FRAME" val="{&quot;height&quot;:259.23456692913385,&quot;left&quot;:111.7636220472441,&quot;top&quot;:153.15,&quot;width&quot;:723.7035433070865}"/>
</p:tagLst>
</file>

<file path=ppt/tags/tag2.xml><?xml version="1.0" encoding="utf-8"?>
<p:tagLst xmlns:p="http://schemas.openxmlformats.org/presentationml/2006/main">
  <p:tag name="KSO_WM_DIAGRAM_VIRTUALLY_FRAME" val="{&quot;height&quot;:375.9,&quot;left&quot;:384.45,&quot;top&quot;:78.65,&quot;width&quot;:309.55}"/>
</p:tagLst>
</file>

<file path=ppt/tags/tag20.xml><?xml version="1.0" encoding="utf-8"?>
<p:tagLst xmlns:p="http://schemas.openxmlformats.org/presentationml/2006/main">
  <p:tag name="KSO_WM_DIAGRAM_VIRTUALLY_FRAME" val="{&quot;height&quot;:259.23456692913385,&quot;left&quot;:111.7636220472441,&quot;top&quot;:153.15,&quot;width&quot;:723.7035433070865}"/>
</p:tagLst>
</file>

<file path=ppt/tags/tag21.xml><?xml version="1.0" encoding="utf-8"?>
<p:tagLst xmlns:p="http://schemas.openxmlformats.org/presentationml/2006/main">
  <p:tag name="TABLE_ENDDRAG_ORIGIN_RECT" val="745*311"/>
  <p:tag name="TABLE_ENDDRAG_RECT" val="182*73*745*311"/>
</p:tagLst>
</file>

<file path=ppt/tags/tag22.xml><?xml version="1.0" encoding="utf-8"?>
<p:tagLst xmlns:p="http://schemas.openxmlformats.org/presentationml/2006/main">
  <p:tag name="KSO_WM_DIAGRAM_VIRTUALLY_FRAME" val="{&quot;height&quot;:259.23456692913385,&quot;left&quot;:111.7636220472441,&quot;top&quot;:153.15,&quot;width&quot;:723.7035433070865}"/>
</p:tagLst>
</file>

<file path=ppt/tags/tag23.xml><?xml version="1.0" encoding="utf-8"?>
<p:tagLst xmlns:p="http://schemas.openxmlformats.org/presentationml/2006/main">
  <p:tag name="KSO_WM_DIAGRAM_VIRTUALLY_FRAME" val="{&quot;height&quot;:259.23456692913385,&quot;left&quot;:111.7636220472441,&quot;top&quot;:153.15,&quot;width&quot;:723.7035433070865}"/>
</p:tagLst>
</file>

<file path=ppt/tags/tag24.xml><?xml version="1.0" encoding="utf-8"?>
<p:tagLst xmlns:p="http://schemas.openxmlformats.org/presentationml/2006/main">
  <p:tag name="KSO_WM_DIAGRAM_VIRTUALLY_FRAME" val="{&quot;height&quot;:259.23456692913385,&quot;left&quot;:111.7636220472441,&quot;top&quot;:153.15,&quot;width&quot;:723.7035433070865}"/>
</p:tagLst>
</file>

<file path=ppt/tags/tag25.xml><?xml version="1.0" encoding="utf-8"?>
<p:tagLst xmlns:p="http://schemas.openxmlformats.org/presentationml/2006/main">
  <p:tag name="KSO_WM_DIAGRAM_VIRTUALLY_FRAME" val="{&quot;height&quot;:259.23456692913385,&quot;left&quot;:111.7636220472441,&quot;top&quot;:153.15,&quot;width&quot;:723.7035433070865}"/>
</p:tagLst>
</file>

<file path=ppt/tags/tag26.xml><?xml version="1.0" encoding="utf-8"?>
<p:tagLst xmlns:p="http://schemas.openxmlformats.org/presentationml/2006/main">
  <p:tag name="KSO_WM_DIAGRAM_VIRTUALLY_FRAME" val="{&quot;height&quot;:259.23456692913385,&quot;left&quot;:111.7636220472441,&quot;top&quot;:153.15,&quot;width&quot;:723.7035433070865}"/>
</p:tagLst>
</file>

<file path=ppt/tags/tag27.xml><?xml version="1.0" encoding="utf-8"?>
<p:tagLst xmlns:p="http://schemas.openxmlformats.org/presentationml/2006/main">
  <p:tag name="KSO_WM_DIAGRAM_VIRTUALLY_FRAME" val="{&quot;height&quot;:259.23456692913385,&quot;left&quot;:111.7636220472441,&quot;top&quot;:153.15,&quot;width&quot;:723.7035433070865}"/>
</p:tagLst>
</file>

<file path=ppt/tags/tag28.xml><?xml version="1.0" encoding="utf-8"?>
<p:tagLst xmlns:p="http://schemas.openxmlformats.org/presentationml/2006/main">
  <p:tag name="KSO_WM_DIAGRAM_VIRTUALLY_FRAME" val="{&quot;height&quot;:259.23456692913385,&quot;left&quot;:111.7636220472441,&quot;top&quot;:153.15,&quot;width&quot;:723.7035433070865}"/>
</p:tagLst>
</file>

<file path=ppt/tags/tag29.xml><?xml version="1.0" encoding="utf-8"?>
<p:tagLst xmlns:p="http://schemas.openxmlformats.org/presentationml/2006/main">
  <p:tag name="KSO_WM_DIAGRAM_VIRTUALLY_FRAME" val="{&quot;height&quot;:259.23456692913385,&quot;left&quot;:111.7636220472441,&quot;top&quot;:153.15,&quot;width&quot;:723.7035433070865}"/>
</p:tagLst>
</file>

<file path=ppt/tags/tag3.xml><?xml version="1.0" encoding="utf-8"?>
<p:tagLst xmlns:p="http://schemas.openxmlformats.org/presentationml/2006/main">
  <p:tag name="KSO_WM_DIAGRAM_VIRTUALLY_FRAME" val="{&quot;height&quot;:375.9,&quot;left&quot;:384.45,&quot;top&quot;:78.65,&quot;width&quot;:309.55}"/>
</p:tagLst>
</file>

<file path=ppt/tags/tag30.xml><?xml version="1.0" encoding="utf-8"?>
<p:tagLst xmlns:p="http://schemas.openxmlformats.org/presentationml/2006/main">
  <p:tag name="TABLE_ENDDRAG_ORIGIN_RECT" val="807*322"/>
  <p:tag name="TABLE_ENDDRAG_RECT" val="118*140*807*322"/>
</p:tagLst>
</file>

<file path=ppt/tags/tag31.xml><?xml version="1.0" encoding="utf-8"?>
<p:tagLst xmlns:p="http://schemas.openxmlformats.org/presentationml/2006/main">
  <p:tag name="TABLE_ENDDRAG_ORIGIN_RECT" val="807*127"/>
  <p:tag name="TABLE_ENDDRAG_RECT" val="76*365*807*127"/>
</p:tagLst>
</file>

<file path=ppt/tags/tag32.xml><?xml version="1.0" encoding="utf-8"?>
<p:tagLst xmlns:p="http://schemas.openxmlformats.org/presentationml/2006/main">
  <p:tag name="ISPRING_PRESENTATION_TITLE" val="12"/>
  <p:tag name="commondata" val="eyJjb3VudCI6MywiaGRpZCI6IjAwNzRhOWE0NGE4M2FlODRiMGJlMGY0Yzg4NjUwYTA4IiwidXNlckNvdW50IjozfQ=="/>
</p:tagLst>
</file>

<file path=ppt/tags/tag4.xml><?xml version="1.0" encoding="utf-8"?>
<p:tagLst xmlns:p="http://schemas.openxmlformats.org/presentationml/2006/main">
  <p:tag name="KSO_WM_DIAGRAM_VIRTUALLY_FRAME" val="{&quot;height&quot;:375.9,&quot;left&quot;:384.45,&quot;top&quot;:78.65,&quot;width&quot;:309.55}"/>
</p:tagLst>
</file>

<file path=ppt/tags/tag5.xml><?xml version="1.0" encoding="utf-8"?>
<p:tagLst xmlns:p="http://schemas.openxmlformats.org/presentationml/2006/main">
  <p:tag name="KSO_WM_DIAGRAM_VIRTUALLY_FRAME" val="{&quot;height&quot;:375.9,&quot;left&quot;:384.45,&quot;top&quot;:78.65,&quot;width&quot;:309.55}"/>
</p:tagLst>
</file>

<file path=ppt/tags/tag6.xml><?xml version="1.0" encoding="utf-8"?>
<p:tagLst xmlns:p="http://schemas.openxmlformats.org/presentationml/2006/main">
  <p:tag name="KSO_WM_DIAGRAM_VIRTUALLY_FRAME" val="{&quot;height&quot;:375.9,&quot;left&quot;:384.45,&quot;top&quot;:78.65,&quot;width&quot;:309.55}"/>
</p:tagLst>
</file>

<file path=ppt/tags/tag7.xml><?xml version="1.0" encoding="utf-8"?>
<p:tagLst xmlns:p="http://schemas.openxmlformats.org/presentationml/2006/main">
  <p:tag name="KSO_WM_DIAGRAM_VIRTUALLY_FRAME" val="{&quot;height&quot;:375.9,&quot;left&quot;:384.45,&quot;top&quot;:78.65,&quot;width&quot;:309.55}"/>
</p:tagLst>
</file>

<file path=ppt/tags/tag8.xml><?xml version="1.0" encoding="utf-8"?>
<p:tagLst xmlns:p="http://schemas.openxmlformats.org/presentationml/2006/main">
  <p:tag name="KSO_WM_DIAGRAM_VIRTUALLY_FRAME" val="{&quot;height&quot;:375.9,&quot;left&quot;:384.45,&quot;top&quot;:78.65,&quot;width&quot;:309.55}"/>
</p:tagLst>
</file>

<file path=ppt/tags/tag9.xml><?xml version="1.0" encoding="utf-8"?>
<p:tagLst xmlns:p="http://schemas.openxmlformats.org/presentationml/2006/main">
  <p:tag name="KSO_WM_DIAGRAM_VIRTUALLY_FRAME" val="{&quot;height&quot;:375.9,&quot;left&quot;:384.45,&quot;top&quot;:78.65,&quot;width&quot;:309.5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xnxjoxc">
      <a:majorFont>
        <a:latin typeface="字魂112号-阿开童漫体"/>
        <a:ea typeface="字魂112号-阿开童漫体"/>
        <a:cs typeface=""/>
      </a:majorFont>
      <a:minorFont>
        <a:latin typeface="字魂112号-阿开童漫体"/>
        <a:ea typeface="字魂112号-阿开童漫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4101</Words>
  <Application>WPS 演示</Application>
  <PresentationFormat>宽屏</PresentationFormat>
  <Paragraphs>167</Paragraphs>
  <Slides>19</Slides>
  <Notes>25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19</vt:i4>
      </vt:variant>
    </vt:vector>
  </HeadingPairs>
  <TitlesOfParts>
    <vt:vector size="30" baseType="lpstr">
      <vt:lpstr>Arial</vt:lpstr>
      <vt:lpstr>宋体</vt:lpstr>
      <vt:lpstr>Wingdings</vt:lpstr>
      <vt:lpstr>微软雅黑</vt:lpstr>
      <vt:lpstr>Times New Roman</vt:lpstr>
      <vt:lpstr>字魂112号-阿开童漫体</vt:lpstr>
      <vt:lpstr>Segoe Print</vt:lpstr>
      <vt:lpstr>Arial Unicode MS</vt:lpstr>
      <vt:lpstr>等线</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dc:title>
  <dc:creator/>
  <cp:lastModifiedBy>WPS_1587200156</cp:lastModifiedBy>
  <cp:revision>42</cp:revision>
  <dcterms:created xsi:type="dcterms:W3CDTF">2019-12-26T08:23:00Z</dcterms:created>
  <dcterms:modified xsi:type="dcterms:W3CDTF">2024-03-24T02:25:46Z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2052-12.1.0.16250</vt:lpwstr>
  </property>
  <property fmtid="{D5CDD505-2E9C-101B-9397-08002B2CF9AE}" pid="3" name="KSOTemplateUUID">
    <vt:lpwstr>v1.0_mb_15qr/sEehl0NYGHRjMfFeA==</vt:lpwstr>
  </property>
  <property fmtid="{D5CDD505-2E9C-101B-9397-08002B2CF9AE}" pid="4" name="ICV">
    <vt:lpwstr>1A2A736296704D9DA066DF22482583D3_11</vt:lpwstr>
  </property>
</Properties>
</file>