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4" r:id="rId3"/>
    <p:sldId id="261" r:id="rId5"/>
    <p:sldId id="293" r:id="rId6"/>
    <p:sldId id="262" r:id="rId7"/>
    <p:sldId id="266" r:id="rId8"/>
    <p:sldId id="294" r:id="rId9"/>
    <p:sldId id="298" r:id="rId10"/>
    <p:sldId id="297" r:id="rId11"/>
    <p:sldId id="299" r:id="rId12"/>
    <p:sldId id="296" r:id="rId13"/>
    <p:sldId id="307" r:id="rId14"/>
    <p:sldId id="295" r:id="rId15"/>
    <p:sldId id="300" r:id="rId16"/>
    <p:sldId id="301" r:id="rId17"/>
    <p:sldId id="319" r:id="rId18"/>
    <p:sldId id="302" r:id="rId19"/>
    <p:sldId id="320" r:id="rId20"/>
    <p:sldId id="321" r:id="rId21"/>
    <p:sldId id="322" r:id="rId22"/>
    <p:sldId id="303" r:id="rId23"/>
    <p:sldId id="323" r:id="rId24"/>
    <p:sldId id="304" r:id="rId25"/>
    <p:sldId id="305" r:id="rId26"/>
    <p:sldId id="339" r:id="rId27"/>
    <p:sldId id="324" r:id="rId28"/>
    <p:sldId id="340" r:id="rId29"/>
    <p:sldId id="325" r:id="rId30"/>
    <p:sldId id="326" r:id="rId31"/>
    <p:sldId id="341" r:id="rId32"/>
    <p:sldId id="333" r:id="rId33"/>
    <p:sldId id="327" r:id="rId34"/>
    <p:sldId id="334" r:id="rId35"/>
    <p:sldId id="328" r:id="rId36"/>
  </p:sldIdLst>
  <p:sldSz cx="12192000" cy="6858000"/>
  <p:notesSz cx="6858000" cy="9144000"/>
  <p:custDataLst>
    <p:tags r:id="rId4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oyu"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55D5C"/>
    <a:srgbClr val="968A87"/>
    <a:srgbClr val="E3D2AE"/>
    <a:srgbClr val="FF9409"/>
    <a:srgbClr val="9E211B"/>
    <a:srgbClr val="DAECF7"/>
    <a:srgbClr val="C7020C"/>
    <a:srgbClr val="C91324"/>
    <a:srgbClr val="162F81"/>
    <a:srgbClr val="8A3E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0" autoAdjust="0"/>
    <p:restoredTop sz="94660"/>
  </p:normalViewPr>
  <p:slideViewPr>
    <p:cSldViewPr snapToGrid="0" showGuides="1">
      <p:cViewPr>
        <p:scale>
          <a:sx n="78" d="100"/>
          <a:sy n="78" d="100"/>
        </p:scale>
        <p:origin x="1830" y="918"/>
      </p:cViewPr>
      <p:guideLst>
        <p:guide orient="horz" pos="2109"/>
        <p:guide pos="394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1" Type="http://schemas.openxmlformats.org/officeDocument/2006/relationships/tags" Target="tags/tag52.xml"/><Relationship Id="rId40" Type="http://schemas.openxmlformats.org/officeDocument/2006/relationships/commentAuthors" Target="commentAuthors.xml"/><Relationship Id="rId4" Type="http://schemas.openxmlformats.org/officeDocument/2006/relationships/notesMaster" Target="notesMasters/notesMaster1.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4-10-09T17:13:50.286" idx="1">
    <p:pos x="10" y="10"/>
    <p:text/>
  </p:cm>
</p:cmLst>
</file>

<file path=ppt/comments/comment2.xml><?xml version="1.0" encoding="utf-8"?>
<p:cmLst xmlns:a="http://schemas.openxmlformats.org/drawingml/2006/main" xmlns:r="http://schemas.openxmlformats.org/officeDocument/2006/relationships" xmlns:p="http://schemas.openxmlformats.org/presentationml/2006/main">
  <p:cm authorId="1" dt="2024-10-09T17:13:50.286" idx="1">
    <p:pos x="10" y="10"/>
    <p:text/>
  </p:cm>
</p:cmLst>
</file>

<file path=ppt/comments/comment3.xml><?xml version="1.0" encoding="utf-8"?>
<p:cmLst xmlns:a="http://schemas.openxmlformats.org/drawingml/2006/main" xmlns:r="http://schemas.openxmlformats.org/officeDocument/2006/relationships" xmlns:p="http://schemas.openxmlformats.org/presentationml/2006/main">
  <p:cm authorId="1" dt="2024-10-09T17:13:50.286" idx="1">
    <p:pos x="10" y="10"/>
    <p:text/>
  </p:cm>
</p:cmLst>
</file>

<file path=ppt/comments/comment4.xml><?xml version="1.0" encoding="utf-8"?>
<p:cmLst xmlns:a="http://schemas.openxmlformats.org/drawingml/2006/main" xmlns:r="http://schemas.openxmlformats.org/officeDocument/2006/relationships" xmlns:p="http://schemas.openxmlformats.org/presentationml/2006/main">
  <p:cm authorId="1" dt="2024-10-09T17:13:50.286" idx="1">
    <p:pos x="10" y="10"/>
    <p:text/>
  </p:cm>
</p:cmLst>
</file>

<file path=ppt/comments/comment5.xml><?xml version="1.0" encoding="utf-8"?>
<p:cmLst xmlns:a="http://schemas.openxmlformats.org/drawingml/2006/main" xmlns:r="http://schemas.openxmlformats.org/officeDocument/2006/relationships" xmlns:p="http://schemas.openxmlformats.org/presentationml/2006/main">
  <p:cm authorId="1" dt="2024-10-09T17:13:50.286" idx="1">
    <p:pos x="10" y="10"/>
    <p:text/>
  </p:cm>
</p:cmLst>
</file>

<file path=ppt/comments/comment6.xml><?xml version="1.0" encoding="utf-8"?>
<p:cmLst xmlns:a="http://schemas.openxmlformats.org/drawingml/2006/main" xmlns:r="http://schemas.openxmlformats.org/officeDocument/2006/relationships" xmlns:p="http://schemas.openxmlformats.org/presentationml/2006/main">
  <p:cm authorId="1" dt="2024-10-09T17:13:50.286" idx="1">
    <p:pos x="10" y="10"/>
    <p:text/>
  </p:cm>
</p:cmLst>
</file>

<file path=ppt/comments/comment7.xml><?xml version="1.0" encoding="utf-8"?>
<p:cmLst xmlns:a="http://schemas.openxmlformats.org/drawingml/2006/main" xmlns:r="http://schemas.openxmlformats.org/officeDocument/2006/relationships" xmlns:p="http://schemas.openxmlformats.org/presentationml/2006/main">
  <p:cm authorId="1" dt="2024-10-09T17:13:50.286" idx="1">
    <p:pos x="10" y="10"/>
    <p:text/>
  </p:cm>
</p:cmLst>
</file>

<file path=ppt/comments/comment8.xml><?xml version="1.0" encoding="utf-8"?>
<p:cmLst xmlns:a="http://schemas.openxmlformats.org/drawingml/2006/main" xmlns:r="http://schemas.openxmlformats.org/officeDocument/2006/relationships" xmlns:p="http://schemas.openxmlformats.org/presentationml/2006/main">
  <p:cm authorId="1" dt="2024-10-09T17:13:50.286" idx="1">
    <p:pos x="10" y="10"/>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E39F42-FA72-4C10-84A0-419D2E506DF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09A76A-4C19-4916-ADB9-DD6A6E67B2E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09A76A-4C19-4916-ADB9-DD6A6E67B2E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showMasterSp="0">
  <p:cSld name="1_标题幻灯片">
    <p:bg>
      <p:bgRef idx="1001">
        <a:schemeClr val="bg1"/>
      </p:bgRef>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showMasterSp="0">
  <p:cSld name="3_标题幻灯片">
    <p:bg>
      <p:bgRef idx="1001">
        <a:schemeClr val="bg1"/>
      </p:bgRef>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showMasterSp="0">
  <p:cSld name="4_标题幻灯片">
    <p:bg>
      <p:bgRef idx="1001">
        <a:schemeClr val="bg1"/>
      </p:bgRef>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stretch>
            <a:fillRect/>
          </a:stretch>
        </p:blipFill>
        <p:spPr>
          <a:xfrm rot="5400000">
            <a:off x="2666836" y="-2667162"/>
            <a:ext cx="6858325" cy="12192001"/>
          </a:xfrm>
          <a:prstGeom prst="rect">
            <a:avLst/>
          </a:prstGeom>
        </p:spPr>
      </p:pic>
      <p:pic>
        <p:nvPicPr>
          <p:cNvPr id="3" name="图片 2"/>
          <p:cNvPicPr>
            <a:picLocks noChangeAspect="1"/>
          </p:cNvPicPr>
          <p:nvPr userDrawn="1"/>
        </p:nvPicPr>
        <p:blipFill rotWithShape="1">
          <a:blip r:embed="rId3" cstate="email"/>
          <a:srcRect/>
          <a:stretch>
            <a:fillRect/>
          </a:stretch>
        </p:blipFill>
        <p:spPr>
          <a:xfrm>
            <a:off x="-2" y="3057525"/>
            <a:ext cx="4572215" cy="3800476"/>
          </a:xfrm>
          <a:prstGeom prst="rect">
            <a:avLst/>
          </a:prstGeom>
        </p:spPr>
      </p:pic>
      <p:pic>
        <p:nvPicPr>
          <p:cNvPr id="4" name="图片 3"/>
          <p:cNvPicPr>
            <a:picLocks noChangeAspect="1"/>
          </p:cNvPicPr>
          <p:nvPr userDrawn="1"/>
        </p:nvPicPr>
        <p:blipFill>
          <a:blip r:embed="rId4" cstate="email"/>
          <a:stretch>
            <a:fillRect/>
          </a:stretch>
        </p:blipFill>
        <p:spPr>
          <a:xfrm rot="5400000">
            <a:off x="2805748" y="-2609101"/>
            <a:ext cx="6690040" cy="1208246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email"/>
          <a:stretch>
            <a:fillRect/>
          </a:stretch>
        </p:blipFill>
        <p:spPr>
          <a:xfrm rot="5400000">
            <a:off x="2666836" y="-2667162"/>
            <a:ext cx="6858325" cy="12192001"/>
          </a:xfrm>
          <a:prstGeom prst="rect">
            <a:avLst/>
          </a:prstGeom>
        </p:spPr>
      </p:pic>
      <p:pic>
        <p:nvPicPr>
          <p:cNvPr id="4" name="图片 3"/>
          <p:cNvPicPr>
            <a:picLocks noChangeAspect="1"/>
          </p:cNvPicPr>
          <p:nvPr userDrawn="1"/>
        </p:nvPicPr>
        <p:blipFill>
          <a:blip r:embed="rId3" cstate="email"/>
          <a:stretch>
            <a:fillRect/>
          </a:stretch>
        </p:blipFill>
        <p:spPr>
          <a:xfrm rot="5400000">
            <a:off x="2805748" y="-2609101"/>
            <a:ext cx="6690040" cy="1208246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文本框 6"/>
          <p:cNvSpPr txBox="1"/>
          <p:nvPr userDrawn="1"/>
        </p:nvSpPr>
        <p:spPr>
          <a:xfrm>
            <a:off x="4318000" y="2971799"/>
            <a:ext cx="3556000" cy="230704"/>
          </a:xfrm>
          <a:prstGeom prst="rect">
            <a:avLst/>
          </a:prstGeom>
          <a:noFill/>
        </p:spPr>
        <p:txBody>
          <a:bodyPr wrap="square" rtlCol="0">
            <a:spAutoFit/>
          </a:bodyPr>
          <a:lstStyle/>
          <a:p>
            <a:r>
              <a:rPr lang="zh-CN" altLang="en-US" sz="300" dirty="0">
                <a:solidFill>
                  <a:schemeClr val="bg1"/>
                </a:solidFill>
                <a:latin typeface="微软雅黑" panose="020B0503020204020204" pitchFamily="34" charset="-122"/>
                <a:ea typeface="微软雅黑" panose="020B0503020204020204" pitchFamily="34" charset="-122"/>
                <a:sym typeface="+mn-ea"/>
              </a:rPr>
              <a:t>感谢您下载包图网平台上提供的</a:t>
            </a:r>
            <a:r>
              <a:rPr lang="en-US" altLang="zh-CN" sz="300" dirty="0">
                <a:solidFill>
                  <a:schemeClr val="bg1"/>
                </a:solidFill>
                <a:latin typeface="微软雅黑" panose="020B0503020204020204" pitchFamily="34" charset="-122"/>
                <a:ea typeface="微软雅黑" panose="020B0503020204020204" pitchFamily="34" charset="-122"/>
                <a:sym typeface="+mn-ea"/>
              </a:rPr>
              <a:t>PPT</a:t>
            </a:r>
            <a:r>
              <a:rPr lang="zh-CN" altLang="en-US" sz="300" dirty="0">
                <a:solidFill>
                  <a:schemeClr val="bg1"/>
                </a:solidFill>
                <a:latin typeface="微软雅黑" panose="020B0503020204020204" pitchFamily="34" charset="-122"/>
                <a:ea typeface="微软雅黑" panose="020B0503020204020204" pitchFamily="34" charset="-122"/>
                <a:sym typeface="+mn-ea"/>
              </a:rPr>
              <a:t>作品，为了您和包图网以及原创作者的利益，请勿复制、传播、销售，否则将承担法律责任！包图网将对作品进行维权，按照传播下载次数进行十倍的索取赔偿！</a:t>
            </a:r>
            <a:endParaRPr lang="zh-CN" altLang="en-US" sz="300" dirty="0">
              <a:solidFill>
                <a:schemeClr val="bg1"/>
              </a:solidFill>
              <a:latin typeface="微软雅黑" panose="020B0503020204020204" pitchFamily="34" charset="-122"/>
              <a:ea typeface="微软雅黑" panose="020B0503020204020204" pitchFamily="34" charset="-122"/>
              <a:sym typeface="+mn-ea"/>
            </a:endParaRPr>
          </a:p>
          <a:p>
            <a:r>
              <a:rPr lang="en-US" altLang="zh-CN" sz="600" dirty="0">
                <a:solidFill>
                  <a:schemeClr val="bg1"/>
                </a:solidFill>
                <a:latin typeface="微软雅黑" panose="020B0503020204020204" pitchFamily="34" charset="-122"/>
                <a:ea typeface="微软雅黑" panose="020B0503020204020204" pitchFamily="34" charset="-122"/>
                <a:sym typeface="+mn-ea"/>
              </a:rPr>
              <a:t>ibaotu.com</a:t>
            </a:r>
            <a:endParaRPr lang="en-US" altLang="zh-CN" sz="600" dirty="0">
              <a:solidFill>
                <a:schemeClr val="bg1"/>
              </a:solidFill>
              <a:latin typeface="微软雅黑" panose="020B0503020204020204" pitchFamily="34" charset="-122"/>
              <a:ea typeface="微软雅黑" panose="020B0503020204020204" pitchFamily="34" charset="-122"/>
              <a:sym typeface="+mn-ea"/>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5.xml"/><Relationship Id="rId3" Type="http://schemas.microsoft.com/office/2007/relationships/hdphoto" Target="../media/image11.wdp"/><Relationship Id="rId2" Type="http://schemas.openxmlformats.org/officeDocument/2006/relationships/image" Target="../media/image10.png"/><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9" Type="http://schemas.microsoft.com/office/2007/relationships/hdphoto" Target="../media/image11.wdp"/><Relationship Id="rId8" Type="http://schemas.openxmlformats.org/officeDocument/2006/relationships/image" Target="../media/image10.png"/><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image" Target="../media/image7.png"/><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image" Target="../media/image13.png"/><Relationship Id="rId13" Type="http://schemas.openxmlformats.org/officeDocument/2006/relationships/comments" Target="../comments/comment1.xml"/><Relationship Id="rId12" Type="http://schemas.openxmlformats.org/officeDocument/2006/relationships/notesSlide" Target="../notesSlides/notesSlide13.xml"/><Relationship Id="rId11" Type="http://schemas.openxmlformats.org/officeDocument/2006/relationships/slideLayout" Target="../slideLayouts/slideLayout6.xml"/><Relationship Id="rId10" Type="http://schemas.openxmlformats.org/officeDocument/2006/relationships/tags" Target="../tags/tag16.xml"/><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9" Type="http://schemas.microsoft.com/office/2007/relationships/hdphoto" Target="../media/image11.wdp"/><Relationship Id="rId8" Type="http://schemas.openxmlformats.org/officeDocument/2006/relationships/image" Target="../media/image10.png"/><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image" Target="../media/image7.png"/><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image" Target="../media/image13.png"/><Relationship Id="rId13" Type="http://schemas.openxmlformats.org/officeDocument/2006/relationships/comments" Target="../comments/comment2.xml"/><Relationship Id="rId12" Type="http://schemas.openxmlformats.org/officeDocument/2006/relationships/notesSlide" Target="../notesSlides/notesSlide15.xml"/><Relationship Id="rId11" Type="http://schemas.openxmlformats.org/officeDocument/2006/relationships/slideLayout" Target="../slideLayouts/slideLayout6.xml"/><Relationship Id="rId10" Type="http://schemas.openxmlformats.org/officeDocument/2006/relationships/tags" Target="../tags/tag21.xml"/><Relationship Id="rId1" Type="http://schemas.openxmlformats.org/officeDocument/2006/relationships/image" Target="../media/image12.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17.xml.rels><?xml version="1.0" encoding="UTF-8" standalone="yes"?>
<Relationships xmlns="http://schemas.openxmlformats.org/package/2006/relationships"><Relationship Id="rId9" Type="http://schemas.microsoft.com/office/2007/relationships/hdphoto" Target="../media/image11.wdp"/><Relationship Id="rId8" Type="http://schemas.openxmlformats.org/officeDocument/2006/relationships/image" Target="../media/image10.png"/><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image" Target="../media/image7.png"/><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image" Target="../media/image13.png"/><Relationship Id="rId13" Type="http://schemas.openxmlformats.org/officeDocument/2006/relationships/comments" Target="../comments/comment3.xml"/><Relationship Id="rId12" Type="http://schemas.openxmlformats.org/officeDocument/2006/relationships/notesSlide" Target="../notesSlides/notesSlide17.xml"/><Relationship Id="rId11" Type="http://schemas.openxmlformats.org/officeDocument/2006/relationships/slideLayout" Target="../slideLayouts/slideLayout6.xml"/><Relationship Id="rId10" Type="http://schemas.openxmlformats.org/officeDocument/2006/relationships/tags" Target="../tags/tag26.xml"/><Relationship Id="rId1" Type="http://schemas.openxmlformats.org/officeDocument/2006/relationships/image" Target="../media/image12.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19.xml.rels><?xml version="1.0" encoding="UTF-8" standalone="yes"?>
<Relationships xmlns="http://schemas.openxmlformats.org/package/2006/relationships"><Relationship Id="rId9" Type="http://schemas.microsoft.com/office/2007/relationships/hdphoto" Target="../media/image11.wdp"/><Relationship Id="rId8" Type="http://schemas.openxmlformats.org/officeDocument/2006/relationships/image" Target="../media/image10.png"/><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image" Target="../media/image7.png"/><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image" Target="../media/image13.png"/><Relationship Id="rId13" Type="http://schemas.openxmlformats.org/officeDocument/2006/relationships/comments" Target="../comments/comment4.xml"/><Relationship Id="rId12" Type="http://schemas.openxmlformats.org/officeDocument/2006/relationships/notesSlide" Target="../notesSlides/notesSlide19.xml"/><Relationship Id="rId11" Type="http://schemas.openxmlformats.org/officeDocument/2006/relationships/slideLayout" Target="../slideLayouts/slideLayout6.xml"/><Relationship Id="rId10" Type="http://schemas.openxmlformats.org/officeDocument/2006/relationships/tags" Target="../tags/tag31.xml"/><Relationship Id="rId1" Type="http://schemas.openxmlformats.org/officeDocument/2006/relationships/image" Target="../media/image12.png"/></Relationships>
</file>

<file path=ppt/slides/_rels/slide2.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tags" Target="../tags/tag1.xml"/><Relationship Id="rId3" Type="http://schemas.microsoft.com/office/2007/relationships/hdphoto" Target="../media/image11.wdp"/><Relationship Id="rId2" Type="http://schemas.openxmlformats.org/officeDocument/2006/relationships/image" Target="../media/image10.png"/><Relationship Id="rId11" Type="http://schemas.openxmlformats.org/officeDocument/2006/relationships/notesSlide" Target="../notesSlides/notesSlide2.xml"/><Relationship Id="rId10" Type="http://schemas.openxmlformats.org/officeDocument/2006/relationships/slideLayout" Target="../slideLayouts/slideLayout5.xml"/><Relationship Id="rId1" Type="http://schemas.openxmlformats.org/officeDocument/2006/relationships/image" Target="../media/image7.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21.xml.rels><?xml version="1.0" encoding="UTF-8" standalone="yes"?>
<Relationships xmlns="http://schemas.openxmlformats.org/package/2006/relationships"><Relationship Id="rId9" Type="http://schemas.microsoft.com/office/2007/relationships/hdphoto" Target="../media/image11.wdp"/><Relationship Id="rId8" Type="http://schemas.openxmlformats.org/officeDocument/2006/relationships/image" Target="../media/image10.png"/><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image" Target="../media/image7.png"/><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image" Target="../media/image13.png"/><Relationship Id="rId13" Type="http://schemas.openxmlformats.org/officeDocument/2006/relationships/comments" Target="../comments/comment5.xml"/><Relationship Id="rId12" Type="http://schemas.openxmlformats.org/officeDocument/2006/relationships/notesSlide" Target="../notesSlides/notesSlide21.xml"/><Relationship Id="rId11" Type="http://schemas.openxmlformats.org/officeDocument/2006/relationships/slideLayout" Target="../slideLayouts/slideLayout6.xml"/><Relationship Id="rId10" Type="http://schemas.openxmlformats.org/officeDocument/2006/relationships/tags" Target="../tags/tag36.xml"/><Relationship Id="rId1" Type="http://schemas.openxmlformats.org/officeDocument/2006/relationships/image" Target="../media/image12.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25.xml.rels><?xml version="1.0" encoding="UTF-8" standalone="yes"?>
<Relationships xmlns="http://schemas.openxmlformats.org/package/2006/relationships"><Relationship Id="rId9" Type="http://schemas.microsoft.com/office/2007/relationships/hdphoto" Target="../media/image11.wdp"/><Relationship Id="rId8" Type="http://schemas.openxmlformats.org/officeDocument/2006/relationships/image" Target="../media/image10.png"/><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image" Target="../media/image7.png"/><Relationship Id="rId4" Type="http://schemas.openxmlformats.org/officeDocument/2006/relationships/tags" Target="../tags/tag38.xml"/><Relationship Id="rId3" Type="http://schemas.openxmlformats.org/officeDocument/2006/relationships/tags" Target="../tags/tag37.xml"/><Relationship Id="rId2" Type="http://schemas.openxmlformats.org/officeDocument/2006/relationships/image" Target="../media/image13.png"/><Relationship Id="rId13" Type="http://schemas.openxmlformats.org/officeDocument/2006/relationships/comments" Target="../comments/comment6.xml"/><Relationship Id="rId12" Type="http://schemas.openxmlformats.org/officeDocument/2006/relationships/notesSlide" Target="../notesSlides/notesSlide25.xml"/><Relationship Id="rId11" Type="http://schemas.openxmlformats.org/officeDocument/2006/relationships/slideLayout" Target="../slideLayouts/slideLayout6.xml"/><Relationship Id="rId10" Type="http://schemas.openxmlformats.org/officeDocument/2006/relationships/tags" Target="../tags/tag41.xml"/><Relationship Id="rId1" Type="http://schemas.openxmlformats.org/officeDocument/2006/relationships/image" Target="../media/image12.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5.xml"/><Relationship Id="rId8" Type="http://schemas.openxmlformats.org/officeDocument/2006/relationships/tags" Target="../tags/tag11.xml"/><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microsoft.com/office/2007/relationships/hdphoto" Target="../media/image11.wdp"/><Relationship Id="rId2" Type="http://schemas.openxmlformats.org/officeDocument/2006/relationships/image" Target="../media/image10.png"/><Relationship Id="rId10" Type="http://schemas.openxmlformats.org/officeDocument/2006/relationships/notesSlide" Target="../notesSlides/notesSlide3.xml"/><Relationship Id="rId1" Type="http://schemas.openxmlformats.org/officeDocument/2006/relationships/image" Target="../media/image7.png"/></Relationships>
</file>

<file path=ppt/slides/_rels/slide30.xml.rels><?xml version="1.0" encoding="UTF-8" standalone="yes"?>
<Relationships xmlns="http://schemas.openxmlformats.org/package/2006/relationships"><Relationship Id="rId9" Type="http://schemas.microsoft.com/office/2007/relationships/hdphoto" Target="../media/image11.wdp"/><Relationship Id="rId8" Type="http://schemas.openxmlformats.org/officeDocument/2006/relationships/image" Target="../media/image10.png"/><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image" Target="../media/image7.png"/><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image" Target="../media/image13.png"/><Relationship Id="rId13" Type="http://schemas.openxmlformats.org/officeDocument/2006/relationships/comments" Target="../comments/comment7.xml"/><Relationship Id="rId12" Type="http://schemas.openxmlformats.org/officeDocument/2006/relationships/notesSlide" Target="../notesSlides/notesSlide30.xml"/><Relationship Id="rId11" Type="http://schemas.openxmlformats.org/officeDocument/2006/relationships/slideLayout" Target="../slideLayouts/slideLayout6.xml"/><Relationship Id="rId10" Type="http://schemas.openxmlformats.org/officeDocument/2006/relationships/tags" Target="../tags/tag46.xml"/><Relationship Id="rId1" Type="http://schemas.openxmlformats.org/officeDocument/2006/relationships/image" Target="../media/image12.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32.xml.rels><?xml version="1.0" encoding="UTF-8" standalone="yes"?>
<Relationships xmlns="http://schemas.openxmlformats.org/package/2006/relationships"><Relationship Id="rId9" Type="http://schemas.microsoft.com/office/2007/relationships/hdphoto" Target="../media/image11.wdp"/><Relationship Id="rId8" Type="http://schemas.openxmlformats.org/officeDocument/2006/relationships/image" Target="../media/image10.png"/><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image" Target="../media/image7.png"/><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image" Target="../media/image13.png"/><Relationship Id="rId13" Type="http://schemas.openxmlformats.org/officeDocument/2006/relationships/comments" Target="../comments/comment8.xml"/><Relationship Id="rId12" Type="http://schemas.openxmlformats.org/officeDocument/2006/relationships/notesSlide" Target="../notesSlides/notesSlide32.xml"/><Relationship Id="rId11" Type="http://schemas.openxmlformats.org/officeDocument/2006/relationships/slideLayout" Target="../slideLayouts/slideLayout6.xml"/><Relationship Id="rId10" Type="http://schemas.openxmlformats.org/officeDocument/2006/relationships/tags" Target="../tags/tag51.xml"/><Relationship Id="rId1" Type="http://schemas.openxmlformats.org/officeDocument/2006/relationships/image" Target="../media/image12.pn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5.xml"/><Relationship Id="rId3" Type="http://schemas.microsoft.com/office/2007/relationships/hdphoto" Target="../media/image11.wdp"/><Relationship Id="rId2" Type="http://schemas.openxmlformats.org/officeDocument/2006/relationships/image" Target="../media/image10.pn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5.xml"/><Relationship Id="rId3" Type="http://schemas.microsoft.com/office/2007/relationships/hdphoto" Target="../media/image11.wdp"/><Relationship Id="rId2" Type="http://schemas.openxmlformats.org/officeDocument/2006/relationships/image" Target="../media/image10.pn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5.xml"/><Relationship Id="rId3" Type="http://schemas.microsoft.com/office/2007/relationships/hdphoto" Target="../media/image11.wdp"/><Relationship Id="rId2" Type="http://schemas.openxmlformats.org/officeDocument/2006/relationships/image" Target="../media/image10.png"/><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email"/>
          <a:stretch>
            <a:fillRect/>
          </a:stretch>
        </p:blipFill>
        <p:spPr>
          <a:xfrm rot="5400000">
            <a:off x="2657313" y="-2676686"/>
            <a:ext cx="6877375" cy="12192002"/>
          </a:xfrm>
          <a:prstGeom prst="rect">
            <a:avLst/>
          </a:prstGeom>
        </p:spPr>
      </p:pic>
      <p:pic>
        <p:nvPicPr>
          <p:cNvPr id="3" name="图片 2"/>
          <p:cNvPicPr>
            <a:picLocks noChangeAspect="1"/>
          </p:cNvPicPr>
          <p:nvPr/>
        </p:nvPicPr>
        <p:blipFill rotWithShape="1">
          <a:blip r:embed="rId2" cstate="email"/>
          <a:srcRect/>
          <a:stretch>
            <a:fillRect/>
          </a:stretch>
        </p:blipFill>
        <p:spPr>
          <a:xfrm>
            <a:off x="0" y="3000375"/>
            <a:ext cx="4572215" cy="3857628"/>
          </a:xfrm>
          <a:prstGeom prst="rect">
            <a:avLst/>
          </a:prstGeom>
        </p:spPr>
      </p:pic>
      <p:pic>
        <p:nvPicPr>
          <p:cNvPr id="5" name="图片 4"/>
          <p:cNvPicPr>
            <a:picLocks noChangeAspect="1"/>
          </p:cNvPicPr>
          <p:nvPr/>
        </p:nvPicPr>
        <p:blipFill>
          <a:blip r:embed="rId3" cstate="email"/>
          <a:stretch>
            <a:fillRect/>
          </a:stretch>
        </p:blipFill>
        <p:spPr>
          <a:xfrm rot="5400000">
            <a:off x="2817078" y="-2659888"/>
            <a:ext cx="6696217" cy="12158405"/>
          </a:xfrm>
          <a:prstGeom prst="rect">
            <a:avLst/>
          </a:prstGeom>
        </p:spPr>
      </p:pic>
      <p:grpSp>
        <p:nvGrpSpPr>
          <p:cNvPr id="9" name="组 4"/>
          <p:cNvGrpSpPr/>
          <p:nvPr/>
        </p:nvGrpSpPr>
        <p:grpSpPr>
          <a:xfrm rot="0">
            <a:off x="1223645" y="1161415"/>
            <a:ext cx="8959215" cy="1838325"/>
            <a:chOff x="606769" y="1200722"/>
            <a:chExt cx="8959453" cy="1297055"/>
          </a:xfrm>
        </p:grpSpPr>
        <p:sp>
          <p:nvSpPr>
            <p:cNvPr id="11" name="文本框 1"/>
            <p:cNvSpPr txBox="1"/>
            <p:nvPr/>
          </p:nvSpPr>
          <p:spPr>
            <a:xfrm>
              <a:off x="848075" y="1401631"/>
              <a:ext cx="8386033" cy="1096146"/>
            </a:xfrm>
            <a:prstGeom prst="rect">
              <a:avLst/>
            </a:prstGeom>
            <a:noFill/>
          </p:spPr>
          <p:txBody>
            <a:bodyPr vert="horz" wrap="square" rtlCol="0">
              <a:noAutofit/>
            </a:bodyPr>
            <a:lstStyle/>
            <a:p>
              <a:pPr algn="ctr"/>
              <a:r>
                <a:rPr kumimoji="1" lang="zh-CN" altLang="en-US" sz="4400" b="1" dirty="0">
                  <a:solidFill>
                    <a:schemeClr val="tx1"/>
                  </a:solidFill>
                  <a:latin typeface="字魂36号-正文宋楷" panose="02000000000000000000" pitchFamily="2" charset="-122"/>
                  <a:ea typeface="字魂36号-正文宋楷" panose="02000000000000000000" pitchFamily="2" charset="-122"/>
                  <a:cs typeface="华文行楷" panose="02010800040101010101" charset="-122"/>
                </a:rPr>
                <a:t>关于徐州老行当与老物件的演变与消亡的调查研究</a:t>
              </a:r>
              <a:endParaRPr kumimoji="1" lang="zh-CN" altLang="en-US" sz="4400" b="1" dirty="0">
                <a:solidFill>
                  <a:schemeClr val="tx1"/>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pic>
          <p:nvPicPr>
            <p:cNvPr id="12" name="图片 11"/>
            <p:cNvPicPr>
              <a:picLocks noChangeAspect="1"/>
            </p:cNvPicPr>
            <p:nvPr/>
          </p:nvPicPr>
          <p:blipFill>
            <a:blip r:embed="rId4" cstate="email"/>
            <a:stretch>
              <a:fillRect/>
            </a:stretch>
          </p:blipFill>
          <p:spPr>
            <a:xfrm>
              <a:off x="606769" y="1200722"/>
              <a:ext cx="1085746" cy="965774"/>
            </a:xfrm>
            <a:prstGeom prst="rect">
              <a:avLst/>
            </a:prstGeom>
          </p:spPr>
        </p:pic>
        <p:pic>
          <p:nvPicPr>
            <p:cNvPr id="13" name="图片 12"/>
            <p:cNvPicPr>
              <a:picLocks noChangeAspect="1"/>
            </p:cNvPicPr>
            <p:nvPr/>
          </p:nvPicPr>
          <p:blipFill>
            <a:blip r:embed="rId4" cstate="email"/>
            <a:stretch>
              <a:fillRect/>
            </a:stretch>
          </p:blipFill>
          <p:spPr>
            <a:xfrm rot="10800000">
              <a:off x="8480476" y="1490642"/>
              <a:ext cx="1085746" cy="965774"/>
            </a:xfrm>
            <a:prstGeom prst="rect">
              <a:avLst/>
            </a:prstGeom>
          </p:spPr>
        </p:pic>
      </p:grpSp>
      <p:pic>
        <p:nvPicPr>
          <p:cNvPr id="17" name="图片 16"/>
          <p:cNvPicPr>
            <a:picLocks noChangeAspect="1"/>
          </p:cNvPicPr>
          <p:nvPr/>
        </p:nvPicPr>
        <p:blipFill>
          <a:blip r:embed="rId5" cstate="email"/>
          <a:stretch>
            <a:fillRect/>
          </a:stretch>
        </p:blipFill>
        <p:spPr>
          <a:xfrm>
            <a:off x="8876665" y="431800"/>
            <a:ext cx="3368040" cy="1948180"/>
          </a:xfrm>
          <a:prstGeom prst="rect">
            <a:avLst/>
          </a:prstGeom>
        </p:spPr>
      </p:pic>
      <p:pic>
        <p:nvPicPr>
          <p:cNvPr id="18" name="图片 17"/>
          <p:cNvPicPr>
            <a:picLocks noChangeAspect="1"/>
          </p:cNvPicPr>
          <p:nvPr/>
        </p:nvPicPr>
        <p:blipFill>
          <a:blip r:embed="rId6">
            <a:alphaModFix amt="70000"/>
          </a:blip>
          <a:stretch>
            <a:fillRect/>
          </a:stretch>
        </p:blipFill>
        <p:spPr>
          <a:xfrm>
            <a:off x="4414837" y="3497653"/>
            <a:ext cx="7620000" cy="4660900"/>
          </a:xfrm>
          <a:prstGeom prst="rect">
            <a:avLst/>
          </a:prstGeom>
        </p:spPr>
      </p:pic>
      <p:grpSp>
        <p:nvGrpSpPr>
          <p:cNvPr id="21" name="组合 20"/>
          <p:cNvGrpSpPr/>
          <p:nvPr/>
        </p:nvGrpSpPr>
        <p:grpSpPr>
          <a:xfrm>
            <a:off x="2961821" y="3000668"/>
            <a:ext cx="5582285" cy="2509520"/>
            <a:chOff x="3090410" y="3213163"/>
            <a:chExt cx="5582285" cy="2509520"/>
          </a:xfrm>
        </p:grpSpPr>
        <p:sp>
          <p:nvSpPr>
            <p:cNvPr id="19" name="TextBox 18"/>
            <p:cNvSpPr txBox="1"/>
            <p:nvPr/>
          </p:nvSpPr>
          <p:spPr>
            <a:xfrm>
              <a:off x="3090410" y="3213163"/>
              <a:ext cx="5582177" cy="1383665"/>
            </a:xfrm>
            <a:prstGeom prst="rect">
              <a:avLst/>
            </a:prstGeom>
            <a:noFill/>
          </p:spPr>
          <p:txBody>
            <a:bodyPr wrap="square" rtlCol="0">
              <a:spAutoFit/>
            </a:bodyPr>
            <a:lstStyle/>
            <a:p>
              <a:pPr algn="ctr"/>
              <a:r>
                <a:rPr lang="zh-CN" altLang="en-US" sz="2800" dirty="0">
                  <a:solidFill>
                    <a:srgbClr val="655D5C"/>
                  </a:solidFill>
                  <a:latin typeface="字魂36号-正文宋楷" panose="02000000000000000000" pitchFamily="2" charset="-122"/>
                  <a:ea typeface="字魂36号-正文宋楷" panose="02000000000000000000" pitchFamily="2" charset="-122"/>
                </a:rPr>
                <a:t>主 持 人：张翼宇</a:t>
              </a:r>
              <a:endParaRPr lang="zh-CN" altLang="en-US" sz="2800" dirty="0">
                <a:solidFill>
                  <a:srgbClr val="655D5C"/>
                </a:solidFill>
                <a:latin typeface="字魂36号-正文宋楷" panose="02000000000000000000" pitchFamily="2" charset="-122"/>
                <a:ea typeface="字魂36号-正文宋楷" panose="02000000000000000000" pitchFamily="2" charset="-122"/>
              </a:endParaRPr>
            </a:p>
            <a:p>
              <a:pPr algn="ctr"/>
              <a:r>
                <a:rPr lang="zh-CN" altLang="en-US" sz="2800" dirty="0">
                  <a:solidFill>
                    <a:srgbClr val="655D5C"/>
                  </a:solidFill>
                  <a:latin typeface="字魂36号-正文宋楷" panose="02000000000000000000" pitchFamily="2" charset="-122"/>
                  <a:ea typeface="字魂36号-正文宋楷" panose="02000000000000000000" pitchFamily="2" charset="-122"/>
                </a:rPr>
                <a:t>小组成员：魏舒嫚、谢宏玙、</a:t>
              </a:r>
              <a:endParaRPr lang="zh-CN" altLang="en-US" sz="2800" dirty="0">
                <a:solidFill>
                  <a:srgbClr val="655D5C"/>
                </a:solidFill>
                <a:latin typeface="字魂36号-正文宋楷" panose="02000000000000000000" pitchFamily="2" charset="-122"/>
                <a:ea typeface="字魂36号-正文宋楷" panose="02000000000000000000" pitchFamily="2" charset="-122"/>
              </a:endParaRPr>
            </a:p>
            <a:p>
              <a:pPr algn="ctr"/>
              <a:r>
                <a:rPr lang="en-US" altLang="zh-CN" sz="2800" dirty="0">
                  <a:solidFill>
                    <a:srgbClr val="655D5C"/>
                  </a:solidFill>
                  <a:latin typeface="字魂36号-正文宋楷" panose="02000000000000000000" pitchFamily="2" charset="-122"/>
                  <a:ea typeface="字魂36号-正文宋楷" panose="02000000000000000000" pitchFamily="2" charset="-122"/>
                </a:rPr>
                <a:t>                </a:t>
              </a:r>
              <a:r>
                <a:rPr lang="zh-CN" altLang="en-US" sz="2800" dirty="0">
                  <a:solidFill>
                    <a:srgbClr val="655D5C"/>
                  </a:solidFill>
                  <a:latin typeface="字魂36号-正文宋楷" panose="02000000000000000000" pitchFamily="2" charset="-122"/>
                  <a:ea typeface="字魂36号-正文宋楷" panose="02000000000000000000" pitchFamily="2" charset="-122"/>
                </a:rPr>
                <a:t>杨佳鑫、陈梓佟</a:t>
              </a:r>
              <a:endParaRPr lang="zh-CN" altLang="en-US" sz="2800" dirty="0">
                <a:solidFill>
                  <a:srgbClr val="655D5C"/>
                </a:solidFill>
                <a:latin typeface="字魂36号-正文宋楷" panose="02000000000000000000" pitchFamily="2" charset="-122"/>
                <a:ea typeface="字魂36号-正文宋楷" panose="02000000000000000000" pitchFamily="2" charset="-122"/>
              </a:endParaRPr>
            </a:p>
          </p:txBody>
        </p:sp>
        <p:sp>
          <p:nvSpPr>
            <p:cNvPr id="20" name="TextBox 19"/>
            <p:cNvSpPr txBox="1"/>
            <p:nvPr/>
          </p:nvSpPr>
          <p:spPr>
            <a:xfrm>
              <a:off x="3190740" y="4755578"/>
              <a:ext cx="5481955" cy="967105"/>
            </a:xfrm>
            <a:prstGeom prst="rect">
              <a:avLst/>
            </a:prstGeom>
            <a:noFill/>
          </p:spPr>
          <p:txBody>
            <a:bodyPr wrap="square" rtlCol="0">
              <a:noAutofit/>
            </a:bodyPr>
            <a:lstStyle/>
            <a:p>
              <a:pPr algn="ctr"/>
              <a:r>
                <a:rPr lang="zh-CN" altLang="en-US" sz="2800" dirty="0">
                  <a:solidFill>
                    <a:srgbClr val="655D5C"/>
                  </a:solidFill>
                  <a:latin typeface="字魂36号-正文宋楷" panose="02000000000000000000" pitchFamily="2" charset="-122"/>
                  <a:ea typeface="字魂36号-正文宋楷" panose="02000000000000000000" pitchFamily="2" charset="-122"/>
                </a:rPr>
                <a:t>指导老师：韩宇、戚传森</a:t>
              </a:r>
              <a:endParaRPr lang="zh-CN" altLang="en-US" sz="2800" dirty="0">
                <a:solidFill>
                  <a:srgbClr val="655D5C"/>
                </a:solidFill>
                <a:latin typeface="字魂36号-正文宋楷" panose="02000000000000000000" pitchFamily="2" charset="-122"/>
                <a:ea typeface="字魂36号-正文宋楷" panose="02000000000000000000" pitchFamily="2" charset="-122"/>
              </a:endParaRPr>
            </a:p>
            <a:p>
              <a:pPr algn="ctr"/>
              <a:r>
                <a:rPr lang="zh-CN" altLang="en-US" sz="2800" dirty="0">
                  <a:solidFill>
                    <a:srgbClr val="655D5C"/>
                  </a:solidFill>
                  <a:latin typeface="字魂36号-正文宋楷" panose="02000000000000000000" pitchFamily="2" charset="-122"/>
                  <a:ea typeface="字魂36号-正文宋楷" panose="02000000000000000000" pitchFamily="2" charset="-122"/>
                </a:rPr>
                <a:t>学    校：徐州市矿大实验学</a:t>
              </a:r>
              <a:r>
                <a:rPr lang="zh-CN" altLang="en-US" sz="2800" dirty="0">
                  <a:solidFill>
                    <a:srgbClr val="655D5C"/>
                  </a:solidFill>
                  <a:latin typeface="字魂36号-正文宋楷" panose="02000000000000000000" pitchFamily="2" charset="-122"/>
                  <a:ea typeface="字魂36号-正文宋楷" panose="02000000000000000000" pitchFamily="2" charset="-122"/>
                </a:rPr>
                <a:t>校</a:t>
              </a:r>
              <a:endParaRPr lang="zh-CN" altLang="en-US" sz="2800" dirty="0">
                <a:solidFill>
                  <a:srgbClr val="655D5C"/>
                </a:solidFill>
                <a:latin typeface="字魂36号-正文宋楷" panose="02000000000000000000" pitchFamily="2" charset="-122"/>
                <a:ea typeface="字魂36号-正文宋楷" panose="02000000000000000000" pitchFamily="2" charset="-122"/>
              </a:endParaRPr>
            </a:p>
            <a:p>
              <a:pPr algn="ctr"/>
              <a:endParaRPr lang="zh-CN" altLang="en-US" sz="2800" dirty="0">
                <a:solidFill>
                  <a:srgbClr val="655D5C"/>
                </a:solidFill>
                <a:latin typeface="字魂36号-正文宋楷" panose="02000000000000000000" pitchFamily="2" charset="-122"/>
                <a:ea typeface="字魂36号-正文宋楷" panose="020000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627380" y="589915"/>
            <a:ext cx="11004550" cy="6510020"/>
          </a:xfrm>
          <a:prstGeom prst="rect">
            <a:avLst/>
          </a:prstGeom>
          <a:noFill/>
        </p:spPr>
        <p:txBody>
          <a:bodyPr wrap="square" rtlCol="0">
            <a:noAutofit/>
          </a:bodyPr>
          <a:p>
            <a:r>
              <a:rPr lang="zh-CN" altLang="en-US" sz="2400">
                <a:latin typeface="宋体" panose="02010600030101010101" pitchFamily="2" charset="-122"/>
                <a:ea typeface="宋体" panose="02010600030101010101" pitchFamily="2" charset="-122"/>
                <a:cs typeface="宋体" panose="02010600030101010101" pitchFamily="2" charset="-122"/>
              </a:rPr>
              <a:t>有利于帮助传统行当与传统产品进行创造性转化，创新性发展，更好的适应当下时代的社会需求，迸发出全新活力，博得当下年轻人的喜爱与青睐，占据更大的市场，从而提升生产力与品牌价值，达到维护其核心竞争力，想要永恒光芒的目的。</a:t>
            </a:r>
            <a:endParaRPr lang="zh-CN" altLang="en-US" sz="2400">
              <a:latin typeface="宋体" panose="02010600030101010101" pitchFamily="2" charset="-122"/>
              <a:ea typeface="宋体" panose="02010600030101010101" pitchFamily="2" charset="-122"/>
              <a:cs typeface="宋体" panose="02010600030101010101" pitchFamily="2" charset="-122"/>
            </a:endParaRPr>
          </a:p>
          <a:p>
            <a:r>
              <a:rPr lang="zh-CN" altLang="en-US" sz="2400">
                <a:latin typeface="宋体" panose="02010600030101010101" pitchFamily="2" charset="-122"/>
                <a:ea typeface="宋体" panose="02010600030101010101" pitchFamily="2" charset="-122"/>
                <a:cs typeface="宋体" panose="02010600030101010101" pitchFamily="2" charset="-122"/>
              </a:rPr>
              <a:t>国家可以更加科学更为规范的，对于“二老”进行整体归类，宏观查找，这有利于其发现挖掘流亡于历史的优秀传统文化，避免中华文化宝库的流失。反而言之，对于经历漫长时光，而遗存下的行当与物品也可以加以完善的保存与继承，焕发出崭新的光彩。文化是国家发展之基文民族之本，以上措施无疑是对文化的总结与升华，对于建设文化强国，增强文化自信具有重要意义。</a:t>
            </a:r>
            <a:endParaRPr lang="zh-CN" altLang="en-US" sz="2400">
              <a:latin typeface="宋体" panose="02010600030101010101" pitchFamily="2" charset="-122"/>
              <a:ea typeface="宋体" panose="02010600030101010101" pitchFamily="2" charset="-122"/>
              <a:cs typeface="宋体" panose="02010600030101010101" pitchFamily="2" charset="-122"/>
            </a:endParaRPr>
          </a:p>
          <a:p>
            <a:r>
              <a:rPr lang="zh-CN" altLang="en-US" sz="2400">
                <a:latin typeface="宋体" panose="02010600030101010101" pitchFamily="2" charset="-122"/>
                <a:ea typeface="宋体" panose="02010600030101010101" pitchFamily="2" charset="-122"/>
                <a:cs typeface="宋体" panose="02010600030101010101" pitchFamily="2" charset="-122"/>
              </a:rPr>
              <a:t>所谓老行当与老物件是在中华大地处于半封见半殖民地期间，在传统文化与现代西方文明双重作用下形成的产物。是特定历史时期的见证者，更是无可比拟的宝贵历史线索，从情怀角度观之，老行当是上几位人曾经奋斗过的岗位，老物件是曾经发光发热过的优秀产品。除去经济价值以外，也同样寄托了老一代人们的精神归宿，代表中国近代人们的价值追求，探寻此课题能够对特定时代下的社会生活形成深入的了解，对于培养高中生的综合素质有重要意义。</a:t>
            </a: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383794" y="1515516"/>
            <a:ext cx="1826796" cy="3820309"/>
            <a:chOff x="2811697" y="1335633"/>
            <a:chExt cx="1826796" cy="3820309"/>
          </a:xfrm>
        </p:grpSpPr>
        <p:grpSp>
          <p:nvGrpSpPr>
            <p:cNvPr id="3" name="组 2"/>
            <p:cNvGrpSpPr/>
            <p:nvPr/>
          </p:nvGrpSpPr>
          <p:grpSpPr>
            <a:xfrm>
              <a:off x="2811697" y="1335633"/>
              <a:ext cx="1826796" cy="3820309"/>
              <a:chOff x="2976588" y="1200722"/>
              <a:chExt cx="1826796" cy="3820309"/>
            </a:xfrm>
          </p:grpSpPr>
          <p:sp>
            <p:nvSpPr>
              <p:cNvPr id="5" name="文本框 4"/>
              <p:cNvSpPr txBox="1"/>
              <p:nvPr/>
            </p:nvSpPr>
            <p:spPr>
              <a:xfrm>
                <a:off x="3337814" y="1426464"/>
                <a:ext cx="1106170" cy="3594567"/>
              </a:xfrm>
              <a:prstGeom prst="rect">
                <a:avLst/>
              </a:prstGeom>
              <a:noFill/>
            </p:spPr>
            <p:txBody>
              <a:bodyPr vert="eaVert" wrap="square" rtlCol="0">
                <a:spAutoFit/>
              </a:bodyPr>
              <a:lstStyle/>
              <a:p>
                <a:pPr algn="ct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第</a:t>
                </a: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四章</a:t>
                </a:r>
                <a:endParaRPr kumimoji="1" lang="zh-CN" altLang="en-US" sz="6000" dirty="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pic>
            <p:nvPicPr>
              <p:cNvPr id="6" name="图片 5"/>
              <p:cNvPicPr>
                <a:picLocks noChangeAspect="1"/>
              </p:cNvPicPr>
              <p:nvPr/>
            </p:nvPicPr>
            <p:blipFill>
              <a:blip r:embed="rId1" cstate="email"/>
              <a:stretch>
                <a:fillRect/>
              </a:stretch>
            </p:blipFill>
            <p:spPr>
              <a:xfrm>
                <a:off x="2976588" y="1200722"/>
                <a:ext cx="1085746" cy="965774"/>
              </a:xfrm>
              <a:prstGeom prst="rect">
                <a:avLst/>
              </a:prstGeom>
            </p:spPr>
          </p:pic>
          <p:pic>
            <p:nvPicPr>
              <p:cNvPr id="7" name="图片 6"/>
              <p:cNvPicPr>
                <a:picLocks noChangeAspect="1"/>
              </p:cNvPicPr>
              <p:nvPr/>
            </p:nvPicPr>
            <p:blipFill>
              <a:blip r:embed="rId1" cstate="email"/>
              <a:stretch>
                <a:fillRect/>
              </a:stretch>
            </p:blipFill>
            <p:spPr>
              <a:xfrm rot="10800000">
                <a:off x="3717638" y="4055257"/>
                <a:ext cx="1085746" cy="965774"/>
              </a:xfrm>
              <a:prstGeom prst="rect">
                <a:avLst/>
              </a:prstGeom>
            </p:spPr>
          </p:pic>
        </p:grpSp>
        <p:pic>
          <p:nvPicPr>
            <p:cNvPr id="4" name="图片 3"/>
            <p:cNvPicPr>
              <a:picLocks noChangeAspect="1"/>
            </p:cNvPicPr>
            <p:nvPr/>
          </p:nvPicPr>
          <p:blipFill>
            <a:blip r:embed="rId2" cstate="email">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2811697" y="4190168"/>
              <a:ext cx="383707" cy="743199"/>
            </a:xfrm>
            <a:prstGeom prst="rect">
              <a:avLst/>
            </a:prstGeom>
          </p:spPr>
        </p:pic>
      </p:grpSp>
      <p:cxnSp>
        <p:nvCxnSpPr>
          <p:cNvPr id="9" name="直线连接符 8"/>
          <p:cNvCxnSpPr/>
          <p:nvPr/>
        </p:nvCxnSpPr>
        <p:spPr>
          <a:xfrm>
            <a:off x="7369804" y="600075"/>
            <a:ext cx="0" cy="3267387"/>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cxnSp>
        <p:nvCxnSpPr>
          <p:cNvPr id="11" name="直线连接符 10"/>
          <p:cNvCxnSpPr/>
          <p:nvPr/>
        </p:nvCxnSpPr>
        <p:spPr>
          <a:xfrm>
            <a:off x="5693404" y="2990538"/>
            <a:ext cx="0" cy="3295962"/>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5981065" y="2763520"/>
            <a:ext cx="619125" cy="2011045"/>
          </a:xfrm>
          <a:prstGeom prst="rect">
            <a:avLst/>
          </a:prstGeom>
          <a:noFill/>
        </p:spPr>
        <p:txBody>
          <a:bodyPr wrap="square" rtlCol="0">
            <a:noAutofit/>
          </a:bodyPr>
          <a:p>
            <a:r>
              <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rPr>
              <a:t>人员分工</a:t>
            </a:r>
            <a:endPar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1349375" y="1792605"/>
            <a:ext cx="9493250" cy="4852035"/>
          </a:xfrm>
          <a:prstGeom prst="rect">
            <a:avLst/>
          </a:prstGeom>
          <a:noFill/>
        </p:spPr>
        <p:txBody>
          <a:bodyPr wrap="square" rtlCol="0">
            <a:noAutofit/>
          </a:bodyPr>
          <a:p>
            <a:r>
              <a:rPr lang="zh-CN" altLang="en-US" sz="3600">
                <a:latin typeface="宋体" panose="02010600030101010101" pitchFamily="2" charset="-122"/>
                <a:ea typeface="宋体" panose="02010600030101010101" pitchFamily="2" charset="-122"/>
                <a:cs typeface="宋体" panose="02010600030101010101" pitchFamily="2" charset="-122"/>
              </a:rPr>
              <a:t>史实调查：魏舒嫚、谢宏玙、李欣桐、杨佳鑫、陈梓佟</a:t>
            </a:r>
            <a:endParaRPr lang="zh-CN" altLang="en-US" sz="3600">
              <a:latin typeface="宋体" panose="02010600030101010101" pitchFamily="2" charset="-122"/>
              <a:ea typeface="宋体" panose="02010600030101010101" pitchFamily="2" charset="-122"/>
              <a:cs typeface="宋体" panose="02010600030101010101" pitchFamily="2" charset="-122"/>
            </a:endParaRPr>
          </a:p>
          <a:p>
            <a:r>
              <a:rPr lang="zh-CN" altLang="en-US" sz="3600">
                <a:latin typeface="宋体" panose="02010600030101010101" pitchFamily="2" charset="-122"/>
                <a:ea typeface="宋体" panose="02010600030101010101" pitchFamily="2" charset="-122"/>
                <a:cs typeface="宋体" panose="02010600030101010101" pitchFamily="2" charset="-122"/>
              </a:rPr>
              <a:t>结论分析：谢宏玙、陈梓佟、张翼宇</a:t>
            </a:r>
            <a:endParaRPr lang="zh-CN" altLang="en-US" sz="3600">
              <a:latin typeface="宋体" panose="02010600030101010101" pitchFamily="2" charset="-122"/>
              <a:ea typeface="宋体" panose="02010600030101010101" pitchFamily="2" charset="-122"/>
              <a:cs typeface="宋体" panose="02010600030101010101" pitchFamily="2" charset="-122"/>
            </a:endParaRPr>
          </a:p>
          <a:p>
            <a:r>
              <a:rPr lang="zh-CN" altLang="en-US" sz="3600">
                <a:latin typeface="宋体" panose="02010600030101010101" pitchFamily="2" charset="-122"/>
                <a:ea typeface="宋体" panose="02010600030101010101" pitchFamily="2" charset="-122"/>
                <a:cs typeface="宋体" panose="02010600030101010101" pitchFamily="2" charset="-122"/>
              </a:rPr>
              <a:t>撰写报告：张翼宇</a:t>
            </a:r>
            <a:endParaRPr lang="zh-CN" altLang="en-US" sz="3600">
              <a:latin typeface="宋体" panose="02010600030101010101" pitchFamily="2" charset="-122"/>
              <a:ea typeface="宋体" panose="02010600030101010101" pitchFamily="2" charset="-122"/>
              <a:cs typeface="宋体" panose="02010600030101010101" pitchFamily="2" charset="-122"/>
            </a:endParaRPr>
          </a:p>
          <a:p>
            <a:r>
              <a:rPr lang="zh-CN" altLang="en-US" sz="3600">
                <a:latin typeface="宋体" panose="02010600030101010101" pitchFamily="2" charset="-122"/>
                <a:ea typeface="宋体" panose="02010600030101010101" pitchFamily="2" charset="-122"/>
                <a:cs typeface="宋体" panose="02010600030101010101" pitchFamily="2" charset="-122"/>
              </a:rPr>
              <a:t>PPT 制作：魏舒嫚</a:t>
            </a:r>
            <a:endParaRPr lang="zh-CN" altLang="en-US" sz="36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2278380" y="2099945"/>
            <a:ext cx="2293620" cy="2256155"/>
          </a:xfrm>
          <a:prstGeom prst="rect">
            <a:avLst/>
          </a:prstGeom>
          <a:noFill/>
        </p:spPr>
        <p:txBody>
          <a:bodyPr wrap="square" rtlCol="0">
            <a:noAutofit/>
          </a:bodyPr>
          <a:p>
            <a:endParaRPr lang="zh-CN" altLang="en-US"/>
          </a:p>
        </p:txBody>
      </p:sp>
      <p:grpSp>
        <p:nvGrpSpPr>
          <p:cNvPr id="4" name="组 1"/>
          <p:cNvGrpSpPr/>
          <p:nvPr/>
        </p:nvGrpSpPr>
        <p:grpSpPr>
          <a:xfrm>
            <a:off x="3383794" y="1515516"/>
            <a:ext cx="1826796" cy="3820309"/>
            <a:chOff x="2811697" y="1335633"/>
            <a:chExt cx="1826796" cy="3820309"/>
          </a:xfrm>
        </p:grpSpPr>
        <p:grpSp>
          <p:nvGrpSpPr>
            <p:cNvPr id="5" name="组 2"/>
            <p:cNvGrpSpPr/>
            <p:nvPr/>
          </p:nvGrpSpPr>
          <p:grpSpPr>
            <a:xfrm>
              <a:off x="2811697" y="1335633"/>
              <a:ext cx="1826796" cy="3820309"/>
              <a:chOff x="2976588" y="1200722"/>
              <a:chExt cx="1826796" cy="3820309"/>
            </a:xfrm>
          </p:grpSpPr>
          <p:sp>
            <p:nvSpPr>
              <p:cNvPr id="7" name="文本框 6"/>
              <p:cNvSpPr txBox="1"/>
              <p:nvPr>
                <p:custDataLst>
                  <p:tags r:id="rId3"/>
                </p:custDataLst>
              </p:nvPr>
            </p:nvSpPr>
            <p:spPr>
              <a:xfrm>
                <a:off x="3337814" y="1426464"/>
                <a:ext cx="1106170" cy="3594567"/>
              </a:xfrm>
              <a:prstGeom prst="rect">
                <a:avLst/>
              </a:prstGeom>
              <a:noFill/>
            </p:spPr>
            <p:txBody>
              <a:bodyPr vert="eaVert" wrap="square" rtlCol="0">
                <a:spAutoFit/>
              </a:bodyPr>
              <a:p>
                <a:pPr algn="ct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第</a:t>
                </a: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五章</a:t>
                </a:r>
                <a:endParaRPr kumimoji="1" lang="zh-CN" altLang="en-US" sz="6000" dirty="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pic>
            <p:nvPicPr>
              <p:cNvPr id="8" name="图片 7"/>
              <p:cNvPicPr>
                <a:picLocks noChangeAspect="1"/>
              </p:cNvPicPr>
              <p:nvPr>
                <p:custDataLst>
                  <p:tags r:id="rId4"/>
                </p:custDataLst>
              </p:nvPr>
            </p:nvPicPr>
            <p:blipFill>
              <a:blip r:embed="rId5" cstate="email"/>
              <a:stretch>
                <a:fillRect/>
              </a:stretch>
            </p:blipFill>
            <p:spPr>
              <a:xfrm>
                <a:off x="2976588" y="1200722"/>
                <a:ext cx="1085746" cy="965774"/>
              </a:xfrm>
              <a:prstGeom prst="rect">
                <a:avLst/>
              </a:prstGeom>
            </p:spPr>
          </p:pic>
          <p:pic>
            <p:nvPicPr>
              <p:cNvPr id="9" name="图片 8"/>
              <p:cNvPicPr>
                <a:picLocks noChangeAspect="1"/>
              </p:cNvPicPr>
              <p:nvPr>
                <p:custDataLst>
                  <p:tags r:id="rId6"/>
                </p:custDataLst>
              </p:nvPr>
            </p:nvPicPr>
            <p:blipFill>
              <a:blip r:embed="rId5" cstate="email"/>
              <a:stretch>
                <a:fillRect/>
              </a:stretch>
            </p:blipFill>
            <p:spPr>
              <a:xfrm rot="10800000">
                <a:off x="3717638" y="4055257"/>
                <a:ext cx="1085746" cy="965774"/>
              </a:xfrm>
              <a:prstGeom prst="rect">
                <a:avLst/>
              </a:prstGeom>
            </p:spPr>
          </p:pic>
        </p:grpSp>
        <p:pic>
          <p:nvPicPr>
            <p:cNvPr id="10" name="图片 9"/>
            <p:cNvPicPr>
              <a:picLocks noChangeAspect="1"/>
            </p:cNvPicPr>
            <p:nvPr>
              <p:custDataLst>
                <p:tags r:id="rId7"/>
              </p:custDataLst>
            </p:nvPr>
          </p:nvPicPr>
          <p:blipFill>
            <a:blip r:embed="rId8" cstate="email">
              <a:extLst>
                <a:ext uri="{BEBA8EAE-BF5A-486C-A8C5-ECC9F3942E4B}">
                  <a14:imgProps xmlns:a14="http://schemas.microsoft.com/office/drawing/2010/main">
                    <a14:imgLayer r:embed="rId9">
                      <a14:imgEffect>
                        <a14:saturation sat="33000"/>
                      </a14:imgEffect>
                    </a14:imgLayer>
                  </a14:imgProps>
                </a:ext>
              </a:extLst>
            </a:blip>
            <a:stretch>
              <a:fillRect/>
            </a:stretch>
          </p:blipFill>
          <p:spPr>
            <a:xfrm>
              <a:off x="2811697" y="4190168"/>
              <a:ext cx="383707" cy="743199"/>
            </a:xfrm>
            <a:prstGeom prst="rect">
              <a:avLst/>
            </a:prstGeom>
          </p:spPr>
        </p:pic>
      </p:grpSp>
      <p:sp>
        <p:nvSpPr>
          <p:cNvPr id="13" name="文本框 12"/>
          <p:cNvSpPr txBox="1"/>
          <p:nvPr/>
        </p:nvSpPr>
        <p:spPr>
          <a:xfrm>
            <a:off x="6256655" y="2856865"/>
            <a:ext cx="382905" cy="2256155"/>
          </a:xfrm>
          <a:prstGeom prst="rect">
            <a:avLst/>
          </a:prstGeom>
          <a:noFill/>
        </p:spPr>
        <p:txBody>
          <a:bodyPr wrap="square" rtlCol="0">
            <a:noAutofit/>
          </a:bodyPr>
          <a:p>
            <a:endParaRPr lang="zh-CN" altLang="en-US"/>
          </a:p>
        </p:txBody>
      </p:sp>
      <p:sp>
        <p:nvSpPr>
          <p:cNvPr id="20" name="文本框 19"/>
          <p:cNvSpPr txBox="1"/>
          <p:nvPr>
            <p:custDataLst>
              <p:tags r:id="rId10"/>
            </p:custDataLst>
          </p:nvPr>
        </p:nvSpPr>
        <p:spPr>
          <a:xfrm>
            <a:off x="5286375" y="2763520"/>
            <a:ext cx="619125" cy="2011045"/>
          </a:xfrm>
          <a:prstGeom prst="rect">
            <a:avLst/>
          </a:prstGeom>
          <a:noFill/>
        </p:spPr>
        <p:txBody>
          <a:bodyPr wrap="square" rtlCol="0">
            <a:noAutofit/>
          </a:bodyPr>
          <a:p>
            <a:r>
              <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rPr>
              <a:t>研究计划</a:t>
            </a:r>
            <a:endPar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1517015" y="1963420"/>
            <a:ext cx="8862060" cy="5742305"/>
          </a:xfrm>
          <a:prstGeom prst="rect">
            <a:avLst/>
          </a:prstGeom>
          <a:noFill/>
        </p:spPr>
        <p:txBody>
          <a:bodyPr wrap="square" rtlCol="0">
            <a:noAutofit/>
          </a:bodyPr>
          <a:p>
            <a:r>
              <a:rPr lang="zh-CN" altLang="en-US" sz="3600">
                <a:latin typeface="宋体" panose="02010600030101010101" pitchFamily="2" charset="-122"/>
                <a:ea typeface="宋体" panose="02010600030101010101" pitchFamily="2" charset="-122"/>
                <a:cs typeface="宋体" panose="02010600030101010101" pitchFamily="2" charset="-122"/>
              </a:rPr>
              <a:t>1.2024.8    讨论确定课题，并思考研究目的及其价值意义</a:t>
            </a:r>
            <a:endParaRPr lang="zh-CN" altLang="en-US" sz="3600">
              <a:latin typeface="宋体" panose="02010600030101010101" pitchFamily="2" charset="-122"/>
              <a:ea typeface="宋体" panose="02010600030101010101" pitchFamily="2" charset="-122"/>
              <a:cs typeface="宋体" panose="02010600030101010101" pitchFamily="2" charset="-122"/>
            </a:endParaRPr>
          </a:p>
          <a:p>
            <a:r>
              <a:rPr lang="zh-CN" altLang="en-US" sz="3600">
                <a:latin typeface="宋体" panose="02010600030101010101" pitchFamily="2" charset="-122"/>
                <a:ea typeface="宋体" panose="02010600030101010101" pitchFamily="2" charset="-122"/>
                <a:cs typeface="宋体" panose="02010600030101010101" pitchFamily="2" charset="-122"/>
              </a:rPr>
              <a:t>2.2024.9    搜集相关资料，撰写开题报告</a:t>
            </a:r>
            <a:endParaRPr lang="zh-CN" altLang="en-US" sz="3600">
              <a:latin typeface="宋体" panose="02010600030101010101" pitchFamily="2" charset="-122"/>
              <a:ea typeface="宋体" panose="02010600030101010101" pitchFamily="2" charset="-122"/>
              <a:cs typeface="宋体" panose="02010600030101010101" pitchFamily="2" charset="-122"/>
            </a:endParaRPr>
          </a:p>
          <a:p>
            <a:r>
              <a:rPr lang="zh-CN" altLang="en-US" sz="3600">
                <a:latin typeface="宋体" panose="02010600030101010101" pitchFamily="2" charset="-122"/>
                <a:ea typeface="宋体" panose="02010600030101010101" pitchFamily="2" charset="-122"/>
                <a:cs typeface="宋体" panose="02010600030101010101" pitchFamily="2" charset="-122"/>
              </a:rPr>
              <a:t>3.2024.10   撰写结题报告，完善各项工作</a:t>
            </a:r>
            <a:endParaRPr lang="zh-CN" altLang="en-US" sz="36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2278380" y="2099945"/>
            <a:ext cx="2293620" cy="2256155"/>
          </a:xfrm>
          <a:prstGeom prst="rect">
            <a:avLst/>
          </a:prstGeom>
          <a:noFill/>
        </p:spPr>
        <p:txBody>
          <a:bodyPr wrap="square" rtlCol="0">
            <a:noAutofit/>
          </a:bodyPr>
          <a:p>
            <a:endParaRPr lang="zh-CN" altLang="en-US"/>
          </a:p>
        </p:txBody>
      </p:sp>
      <p:grpSp>
        <p:nvGrpSpPr>
          <p:cNvPr id="4" name="组 1"/>
          <p:cNvGrpSpPr/>
          <p:nvPr/>
        </p:nvGrpSpPr>
        <p:grpSpPr>
          <a:xfrm>
            <a:off x="3383794" y="1515516"/>
            <a:ext cx="1826796" cy="3820309"/>
            <a:chOff x="2811697" y="1335633"/>
            <a:chExt cx="1826796" cy="3820309"/>
          </a:xfrm>
        </p:grpSpPr>
        <p:grpSp>
          <p:nvGrpSpPr>
            <p:cNvPr id="5" name="组 2"/>
            <p:cNvGrpSpPr/>
            <p:nvPr/>
          </p:nvGrpSpPr>
          <p:grpSpPr>
            <a:xfrm>
              <a:off x="2811697" y="1335633"/>
              <a:ext cx="1826796" cy="3820309"/>
              <a:chOff x="2976588" y="1200722"/>
              <a:chExt cx="1826796" cy="3820309"/>
            </a:xfrm>
          </p:grpSpPr>
          <p:sp>
            <p:nvSpPr>
              <p:cNvPr id="7" name="文本框 6"/>
              <p:cNvSpPr txBox="1"/>
              <p:nvPr>
                <p:custDataLst>
                  <p:tags r:id="rId3"/>
                </p:custDataLst>
              </p:nvPr>
            </p:nvSpPr>
            <p:spPr>
              <a:xfrm>
                <a:off x="3337814" y="1426464"/>
                <a:ext cx="1106170" cy="3594567"/>
              </a:xfrm>
              <a:prstGeom prst="rect">
                <a:avLst/>
              </a:prstGeom>
              <a:noFill/>
            </p:spPr>
            <p:txBody>
              <a:bodyPr vert="eaVert" wrap="square" rtlCol="0">
                <a:spAutoFit/>
              </a:bodyPr>
              <a:p>
                <a:pPr algn="ct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第</a:t>
                </a: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六章</a:t>
                </a:r>
                <a:endParaRPr kumimoji="1" lang="zh-CN" altLang="en-US" sz="6000" dirty="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pic>
            <p:nvPicPr>
              <p:cNvPr id="8" name="图片 7"/>
              <p:cNvPicPr>
                <a:picLocks noChangeAspect="1"/>
              </p:cNvPicPr>
              <p:nvPr>
                <p:custDataLst>
                  <p:tags r:id="rId4"/>
                </p:custDataLst>
              </p:nvPr>
            </p:nvPicPr>
            <p:blipFill>
              <a:blip r:embed="rId5" cstate="email"/>
              <a:stretch>
                <a:fillRect/>
              </a:stretch>
            </p:blipFill>
            <p:spPr>
              <a:xfrm>
                <a:off x="2976588" y="1200722"/>
                <a:ext cx="1085746" cy="965774"/>
              </a:xfrm>
              <a:prstGeom prst="rect">
                <a:avLst/>
              </a:prstGeom>
            </p:spPr>
          </p:pic>
          <p:pic>
            <p:nvPicPr>
              <p:cNvPr id="9" name="图片 8"/>
              <p:cNvPicPr>
                <a:picLocks noChangeAspect="1"/>
              </p:cNvPicPr>
              <p:nvPr>
                <p:custDataLst>
                  <p:tags r:id="rId6"/>
                </p:custDataLst>
              </p:nvPr>
            </p:nvPicPr>
            <p:blipFill>
              <a:blip r:embed="rId5" cstate="email"/>
              <a:stretch>
                <a:fillRect/>
              </a:stretch>
            </p:blipFill>
            <p:spPr>
              <a:xfrm rot="10800000">
                <a:off x="3717638" y="4055257"/>
                <a:ext cx="1085746" cy="965774"/>
              </a:xfrm>
              <a:prstGeom prst="rect">
                <a:avLst/>
              </a:prstGeom>
            </p:spPr>
          </p:pic>
        </p:grpSp>
        <p:pic>
          <p:nvPicPr>
            <p:cNvPr id="10" name="图片 9"/>
            <p:cNvPicPr>
              <a:picLocks noChangeAspect="1"/>
            </p:cNvPicPr>
            <p:nvPr>
              <p:custDataLst>
                <p:tags r:id="rId7"/>
              </p:custDataLst>
            </p:nvPr>
          </p:nvPicPr>
          <p:blipFill>
            <a:blip r:embed="rId8" cstate="email">
              <a:extLst>
                <a:ext uri="{BEBA8EAE-BF5A-486C-A8C5-ECC9F3942E4B}">
                  <a14:imgProps xmlns:a14="http://schemas.microsoft.com/office/drawing/2010/main">
                    <a14:imgLayer r:embed="rId9">
                      <a14:imgEffect>
                        <a14:saturation sat="33000"/>
                      </a14:imgEffect>
                    </a14:imgLayer>
                  </a14:imgProps>
                </a:ext>
              </a:extLst>
            </a:blip>
            <a:stretch>
              <a:fillRect/>
            </a:stretch>
          </p:blipFill>
          <p:spPr>
            <a:xfrm>
              <a:off x="2811697" y="4190168"/>
              <a:ext cx="383707" cy="743199"/>
            </a:xfrm>
            <a:prstGeom prst="rect">
              <a:avLst/>
            </a:prstGeom>
          </p:spPr>
        </p:pic>
      </p:grpSp>
      <p:sp>
        <p:nvSpPr>
          <p:cNvPr id="13" name="文本框 12"/>
          <p:cNvSpPr txBox="1"/>
          <p:nvPr/>
        </p:nvSpPr>
        <p:spPr>
          <a:xfrm>
            <a:off x="6256655" y="2856865"/>
            <a:ext cx="382905" cy="2256155"/>
          </a:xfrm>
          <a:prstGeom prst="rect">
            <a:avLst/>
          </a:prstGeom>
          <a:noFill/>
        </p:spPr>
        <p:txBody>
          <a:bodyPr wrap="square" rtlCol="0">
            <a:noAutofit/>
          </a:bodyPr>
          <a:p>
            <a:endParaRPr lang="zh-CN" altLang="en-US"/>
          </a:p>
        </p:txBody>
      </p:sp>
      <p:sp>
        <p:nvSpPr>
          <p:cNvPr id="20" name="文本框 19"/>
          <p:cNvSpPr txBox="1"/>
          <p:nvPr>
            <p:custDataLst>
              <p:tags r:id="rId10"/>
            </p:custDataLst>
          </p:nvPr>
        </p:nvSpPr>
        <p:spPr>
          <a:xfrm>
            <a:off x="5244465" y="2763520"/>
            <a:ext cx="619125" cy="2011045"/>
          </a:xfrm>
          <a:prstGeom prst="rect">
            <a:avLst/>
          </a:prstGeom>
          <a:noFill/>
        </p:spPr>
        <p:txBody>
          <a:bodyPr wrap="square" rtlCol="0">
            <a:noAutofit/>
          </a:bodyPr>
          <a:p>
            <a:r>
              <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rPr>
              <a:t>调查方式</a:t>
            </a:r>
            <a:endPar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4" name="文本框 3"/>
          <p:cNvSpPr txBox="1"/>
          <p:nvPr/>
        </p:nvSpPr>
        <p:spPr>
          <a:xfrm>
            <a:off x="1074420" y="1955800"/>
            <a:ext cx="9815195" cy="4791710"/>
          </a:xfrm>
          <a:prstGeom prst="rect">
            <a:avLst/>
          </a:prstGeom>
          <a:noFill/>
        </p:spPr>
        <p:txBody>
          <a:bodyPr wrap="square" rtlCol="0">
            <a:noAutofit/>
          </a:bodyPr>
          <a:p>
            <a:r>
              <a:rPr lang="zh-CN" altLang="en-US" sz="3600">
                <a:latin typeface="宋体" panose="02010600030101010101" pitchFamily="2" charset="-122"/>
                <a:ea typeface="宋体" panose="02010600030101010101" pitchFamily="2" charset="-122"/>
                <a:cs typeface="宋体" panose="02010600030101010101" pitchFamily="2" charset="-122"/>
              </a:rPr>
              <a:t>1、文献研究法。搜集、整理文献，通过研究文献，从中汲取优秀的指导方法。</a:t>
            </a:r>
            <a:endParaRPr lang="zh-CN" altLang="en-US" sz="3600">
              <a:latin typeface="宋体" panose="02010600030101010101" pitchFamily="2" charset="-122"/>
              <a:ea typeface="宋体" panose="02010600030101010101" pitchFamily="2" charset="-122"/>
              <a:cs typeface="宋体" panose="02010600030101010101" pitchFamily="2" charset="-122"/>
            </a:endParaRPr>
          </a:p>
          <a:p>
            <a:r>
              <a:rPr lang="zh-CN" altLang="en-US" sz="3600">
                <a:latin typeface="宋体" panose="02010600030101010101" pitchFamily="2" charset="-122"/>
                <a:ea typeface="宋体" panose="02010600030101010101" pitchFamily="2" charset="-122"/>
                <a:cs typeface="宋体" panose="02010600030101010101" pitchFamily="2" charset="-122"/>
              </a:rPr>
              <a:t>2、行动研究法。结合小组计划，积极开展课题研究，通过线下访谈等方式，了解现状，获取相关数据。</a:t>
            </a:r>
            <a:endParaRPr lang="zh-CN" altLang="en-US" sz="36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2278380" y="2099945"/>
            <a:ext cx="2293620" cy="2256155"/>
          </a:xfrm>
          <a:prstGeom prst="rect">
            <a:avLst/>
          </a:prstGeom>
          <a:noFill/>
        </p:spPr>
        <p:txBody>
          <a:bodyPr wrap="square" rtlCol="0">
            <a:noAutofit/>
          </a:bodyPr>
          <a:p>
            <a:endParaRPr lang="zh-CN" altLang="en-US"/>
          </a:p>
        </p:txBody>
      </p:sp>
      <p:grpSp>
        <p:nvGrpSpPr>
          <p:cNvPr id="4" name="组 1"/>
          <p:cNvGrpSpPr/>
          <p:nvPr/>
        </p:nvGrpSpPr>
        <p:grpSpPr>
          <a:xfrm>
            <a:off x="3383794" y="1515516"/>
            <a:ext cx="1826796" cy="3820309"/>
            <a:chOff x="2811697" y="1335633"/>
            <a:chExt cx="1826796" cy="3820309"/>
          </a:xfrm>
        </p:grpSpPr>
        <p:grpSp>
          <p:nvGrpSpPr>
            <p:cNvPr id="5" name="组 2"/>
            <p:cNvGrpSpPr/>
            <p:nvPr/>
          </p:nvGrpSpPr>
          <p:grpSpPr>
            <a:xfrm>
              <a:off x="2811697" y="1335633"/>
              <a:ext cx="1826796" cy="3820309"/>
              <a:chOff x="2976588" y="1200722"/>
              <a:chExt cx="1826796" cy="3820309"/>
            </a:xfrm>
          </p:grpSpPr>
          <p:sp>
            <p:nvSpPr>
              <p:cNvPr id="7" name="文本框 6"/>
              <p:cNvSpPr txBox="1"/>
              <p:nvPr>
                <p:custDataLst>
                  <p:tags r:id="rId3"/>
                </p:custDataLst>
              </p:nvPr>
            </p:nvSpPr>
            <p:spPr>
              <a:xfrm>
                <a:off x="3337814" y="1426464"/>
                <a:ext cx="1106170" cy="3594567"/>
              </a:xfrm>
              <a:prstGeom prst="rect">
                <a:avLst/>
              </a:prstGeom>
              <a:noFill/>
            </p:spPr>
            <p:txBody>
              <a:bodyPr vert="eaVert" wrap="square" rtlCol="0">
                <a:spAutoFit/>
              </a:bodyPr>
              <a:p>
                <a:pPr algn="ct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第</a:t>
                </a: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七章</a:t>
                </a:r>
                <a:endParaRPr kumimoji="1" lang="zh-CN" altLang="en-US" sz="6000" dirty="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pic>
            <p:nvPicPr>
              <p:cNvPr id="8" name="图片 7"/>
              <p:cNvPicPr>
                <a:picLocks noChangeAspect="1"/>
              </p:cNvPicPr>
              <p:nvPr>
                <p:custDataLst>
                  <p:tags r:id="rId4"/>
                </p:custDataLst>
              </p:nvPr>
            </p:nvPicPr>
            <p:blipFill>
              <a:blip r:embed="rId5" cstate="email"/>
              <a:stretch>
                <a:fillRect/>
              </a:stretch>
            </p:blipFill>
            <p:spPr>
              <a:xfrm>
                <a:off x="2976588" y="1200722"/>
                <a:ext cx="1085746" cy="965774"/>
              </a:xfrm>
              <a:prstGeom prst="rect">
                <a:avLst/>
              </a:prstGeom>
            </p:spPr>
          </p:pic>
          <p:pic>
            <p:nvPicPr>
              <p:cNvPr id="9" name="图片 8"/>
              <p:cNvPicPr>
                <a:picLocks noChangeAspect="1"/>
              </p:cNvPicPr>
              <p:nvPr>
                <p:custDataLst>
                  <p:tags r:id="rId6"/>
                </p:custDataLst>
              </p:nvPr>
            </p:nvPicPr>
            <p:blipFill>
              <a:blip r:embed="rId5" cstate="email"/>
              <a:stretch>
                <a:fillRect/>
              </a:stretch>
            </p:blipFill>
            <p:spPr>
              <a:xfrm rot="10800000">
                <a:off x="3717638" y="4055257"/>
                <a:ext cx="1085746" cy="965774"/>
              </a:xfrm>
              <a:prstGeom prst="rect">
                <a:avLst/>
              </a:prstGeom>
            </p:spPr>
          </p:pic>
        </p:grpSp>
        <p:pic>
          <p:nvPicPr>
            <p:cNvPr id="10" name="图片 9"/>
            <p:cNvPicPr>
              <a:picLocks noChangeAspect="1"/>
            </p:cNvPicPr>
            <p:nvPr>
              <p:custDataLst>
                <p:tags r:id="rId7"/>
              </p:custDataLst>
            </p:nvPr>
          </p:nvPicPr>
          <p:blipFill>
            <a:blip r:embed="rId8" cstate="email">
              <a:extLst>
                <a:ext uri="{BEBA8EAE-BF5A-486C-A8C5-ECC9F3942E4B}">
                  <a14:imgProps xmlns:a14="http://schemas.microsoft.com/office/drawing/2010/main">
                    <a14:imgLayer r:embed="rId9">
                      <a14:imgEffect>
                        <a14:saturation sat="33000"/>
                      </a14:imgEffect>
                    </a14:imgLayer>
                  </a14:imgProps>
                </a:ext>
              </a:extLst>
            </a:blip>
            <a:stretch>
              <a:fillRect/>
            </a:stretch>
          </p:blipFill>
          <p:spPr>
            <a:xfrm>
              <a:off x="2811697" y="4190168"/>
              <a:ext cx="383707" cy="743199"/>
            </a:xfrm>
            <a:prstGeom prst="rect">
              <a:avLst/>
            </a:prstGeom>
          </p:spPr>
        </p:pic>
      </p:grpSp>
      <p:sp>
        <p:nvSpPr>
          <p:cNvPr id="13" name="文本框 12"/>
          <p:cNvSpPr txBox="1"/>
          <p:nvPr/>
        </p:nvSpPr>
        <p:spPr>
          <a:xfrm>
            <a:off x="6256655" y="2856865"/>
            <a:ext cx="382905" cy="2256155"/>
          </a:xfrm>
          <a:prstGeom prst="rect">
            <a:avLst/>
          </a:prstGeom>
          <a:noFill/>
        </p:spPr>
        <p:txBody>
          <a:bodyPr wrap="square" rtlCol="0">
            <a:noAutofit/>
          </a:bodyPr>
          <a:p>
            <a:endParaRPr lang="zh-CN" altLang="en-US"/>
          </a:p>
        </p:txBody>
      </p:sp>
      <p:sp>
        <p:nvSpPr>
          <p:cNvPr id="20" name="文本框 19"/>
          <p:cNvSpPr txBox="1"/>
          <p:nvPr>
            <p:custDataLst>
              <p:tags r:id="rId10"/>
            </p:custDataLst>
          </p:nvPr>
        </p:nvSpPr>
        <p:spPr>
          <a:xfrm>
            <a:off x="5286375" y="2763520"/>
            <a:ext cx="619125" cy="2011045"/>
          </a:xfrm>
          <a:prstGeom prst="rect">
            <a:avLst/>
          </a:prstGeom>
          <a:noFill/>
        </p:spPr>
        <p:txBody>
          <a:bodyPr wrap="square" rtlCol="0">
            <a:noAutofit/>
          </a:bodyPr>
          <a:p>
            <a:r>
              <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rPr>
              <a:t>预期效果</a:t>
            </a:r>
            <a:endPar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543560" y="471170"/>
            <a:ext cx="11311255" cy="6386830"/>
          </a:xfrm>
          <a:prstGeom prst="rect">
            <a:avLst/>
          </a:prstGeom>
          <a:noFill/>
        </p:spPr>
        <p:txBody>
          <a:bodyPr wrap="square" rtlCol="0">
            <a:noAutofit/>
          </a:bodyPr>
          <a:p>
            <a:r>
              <a:rPr lang="zh-CN" altLang="en-US" sz="2800">
                <a:latin typeface="宋体" panose="02010600030101010101" pitchFamily="2" charset="-122"/>
                <a:ea typeface="宋体" panose="02010600030101010101" pitchFamily="2" charset="-122"/>
                <a:cs typeface="宋体" panose="02010600030101010101" pitchFamily="2" charset="-122"/>
              </a:rPr>
              <a:t>老行当及老物件的历史价值主要体现在其作为历史见证，文化传承，与艺术价值的载体．老物件是老行当的重要组成部分，老行当是老物件的重要载体，通过挖掘老行当与老物件的潜在联系以及辩证关系，有助于我们拓展如下的知识领域</a:t>
            </a:r>
            <a:endParaRPr lang="zh-CN" altLang="en-US" sz="2800">
              <a:latin typeface="宋体" panose="02010600030101010101" pitchFamily="2" charset="-122"/>
              <a:ea typeface="宋体" panose="02010600030101010101" pitchFamily="2" charset="-122"/>
              <a:cs typeface="宋体" panose="02010600030101010101" pitchFamily="2" charset="-122"/>
            </a:endParaRPr>
          </a:p>
          <a:p>
            <a:r>
              <a:rPr lang="zh-CN" altLang="en-US" sz="2800">
                <a:latin typeface="宋体" panose="02010600030101010101" pitchFamily="2" charset="-122"/>
                <a:ea typeface="宋体" panose="02010600030101010101" pitchFamily="2" charset="-122"/>
                <a:cs typeface="宋体" panose="02010600030101010101" pitchFamily="2" charset="-122"/>
              </a:rPr>
              <a:t>1．丰富我们对社涯发展历程的认知．老物件与老行当都承载特定历史信息，反映社会当时背景，技术与文化．通过对老物与老行当的研究，可以进一步深化我们对社会发展中经济文化，艺术变迁的认识</a:t>
            </a:r>
            <a:endParaRPr lang="zh-CN" altLang="en-US" sz="2800">
              <a:latin typeface="宋体" panose="02010600030101010101" pitchFamily="2" charset="-122"/>
              <a:ea typeface="宋体" panose="02010600030101010101" pitchFamily="2" charset="-122"/>
              <a:cs typeface="宋体" panose="02010600030101010101" pitchFamily="2" charset="-122"/>
            </a:endParaRPr>
          </a:p>
          <a:p>
            <a:r>
              <a:rPr lang="zh-CN" altLang="en-US" sz="2800">
                <a:latin typeface="宋体" panose="02010600030101010101" pitchFamily="2" charset="-122"/>
                <a:ea typeface="宋体" panose="02010600030101010101" pitchFamily="2" charset="-122"/>
                <a:cs typeface="宋体" panose="02010600030101010101" pitchFamily="2" charset="-122"/>
              </a:rPr>
              <a:t>2．增强我们的文化传承意识．老行当老物件不仅是文化载体，更是文化的传承者．一代物件变更，一代风土人情．文化观念不仅体现在地域上，更体现在时代上．此方面研究，进一步加深我们的纵横文化传承观念</a:t>
            </a:r>
            <a:endParaRPr lang="zh-CN" altLang="en-US" sz="2800">
              <a:latin typeface="宋体" panose="02010600030101010101" pitchFamily="2" charset="-122"/>
              <a:ea typeface="宋体" panose="02010600030101010101" pitchFamily="2" charset="-122"/>
              <a:cs typeface="宋体" panose="02010600030101010101" pitchFamily="2" charset="-122"/>
            </a:endParaRPr>
          </a:p>
          <a:p>
            <a:r>
              <a:rPr lang="zh-CN" altLang="en-US" sz="2800">
                <a:latin typeface="宋体" panose="02010600030101010101" pitchFamily="2" charset="-122"/>
                <a:ea typeface="宋体" panose="02010600030101010101" pitchFamily="2" charset="-122"/>
                <a:cs typeface="宋体" panose="02010600030101010101" pitchFamily="2" charset="-122"/>
              </a:rPr>
              <a:t>3．培养我们的审美观念．老物件的制作，无不体现匠人的智慧与技艺．对老物件造型与纹饰演变的研究，能够推动我们进一步了解时代审美观念的变化</a:t>
            </a:r>
            <a:endParaRPr lang="zh-CN" altLang="en-US" sz="28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2278380" y="2099945"/>
            <a:ext cx="2293620" cy="2256155"/>
          </a:xfrm>
          <a:prstGeom prst="rect">
            <a:avLst/>
          </a:prstGeom>
          <a:noFill/>
        </p:spPr>
        <p:txBody>
          <a:bodyPr wrap="square" rtlCol="0">
            <a:noAutofit/>
          </a:bodyPr>
          <a:p>
            <a:endParaRPr lang="zh-CN" altLang="en-US"/>
          </a:p>
        </p:txBody>
      </p:sp>
      <p:grpSp>
        <p:nvGrpSpPr>
          <p:cNvPr id="4" name="组 1"/>
          <p:cNvGrpSpPr/>
          <p:nvPr/>
        </p:nvGrpSpPr>
        <p:grpSpPr>
          <a:xfrm>
            <a:off x="3383794" y="1515516"/>
            <a:ext cx="1826796" cy="3820309"/>
            <a:chOff x="2811697" y="1335633"/>
            <a:chExt cx="1826796" cy="3820309"/>
          </a:xfrm>
        </p:grpSpPr>
        <p:grpSp>
          <p:nvGrpSpPr>
            <p:cNvPr id="5" name="组 2"/>
            <p:cNvGrpSpPr/>
            <p:nvPr/>
          </p:nvGrpSpPr>
          <p:grpSpPr>
            <a:xfrm>
              <a:off x="2811697" y="1335633"/>
              <a:ext cx="1826796" cy="3820309"/>
              <a:chOff x="2976588" y="1200722"/>
              <a:chExt cx="1826796" cy="3820309"/>
            </a:xfrm>
          </p:grpSpPr>
          <p:sp>
            <p:nvSpPr>
              <p:cNvPr id="7" name="文本框 6"/>
              <p:cNvSpPr txBox="1"/>
              <p:nvPr>
                <p:custDataLst>
                  <p:tags r:id="rId3"/>
                </p:custDataLst>
              </p:nvPr>
            </p:nvSpPr>
            <p:spPr>
              <a:xfrm>
                <a:off x="3337814" y="1426464"/>
                <a:ext cx="1106170" cy="3594567"/>
              </a:xfrm>
              <a:prstGeom prst="rect">
                <a:avLst/>
              </a:prstGeom>
              <a:noFill/>
            </p:spPr>
            <p:txBody>
              <a:bodyPr vert="eaVert" wrap="square" rtlCol="0">
                <a:spAutoFit/>
              </a:bodyPr>
              <a:p>
                <a:pPr algn="ct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第</a:t>
                </a: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八章</a:t>
                </a:r>
                <a:endParaRPr kumimoji="1" lang="zh-CN" altLang="en-US" sz="6000" dirty="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pic>
            <p:nvPicPr>
              <p:cNvPr id="8" name="图片 7"/>
              <p:cNvPicPr>
                <a:picLocks noChangeAspect="1"/>
              </p:cNvPicPr>
              <p:nvPr>
                <p:custDataLst>
                  <p:tags r:id="rId4"/>
                </p:custDataLst>
              </p:nvPr>
            </p:nvPicPr>
            <p:blipFill>
              <a:blip r:embed="rId5" cstate="email"/>
              <a:stretch>
                <a:fillRect/>
              </a:stretch>
            </p:blipFill>
            <p:spPr>
              <a:xfrm>
                <a:off x="2976588" y="1200722"/>
                <a:ext cx="1085746" cy="965774"/>
              </a:xfrm>
              <a:prstGeom prst="rect">
                <a:avLst/>
              </a:prstGeom>
            </p:spPr>
          </p:pic>
          <p:pic>
            <p:nvPicPr>
              <p:cNvPr id="9" name="图片 8"/>
              <p:cNvPicPr>
                <a:picLocks noChangeAspect="1"/>
              </p:cNvPicPr>
              <p:nvPr>
                <p:custDataLst>
                  <p:tags r:id="rId6"/>
                </p:custDataLst>
              </p:nvPr>
            </p:nvPicPr>
            <p:blipFill>
              <a:blip r:embed="rId5" cstate="email"/>
              <a:stretch>
                <a:fillRect/>
              </a:stretch>
            </p:blipFill>
            <p:spPr>
              <a:xfrm rot="10800000">
                <a:off x="3717638" y="4055257"/>
                <a:ext cx="1085746" cy="965774"/>
              </a:xfrm>
              <a:prstGeom prst="rect">
                <a:avLst/>
              </a:prstGeom>
            </p:spPr>
          </p:pic>
        </p:grpSp>
        <p:pic>
          <p:nvPicPr>
            <p:cNvPr id="10" name="图片 9"/>
            <p:cNvPicPr>
              <a:picLocks noChangeAspect="1"/>
            </p:cNvPicPr>
            <p:nvPr>
              <p:custDataLst>
                <p:tags r:id="rId7"/>
              </p:custDataLst>
            </p:nvPr>
          </p:nvPicPr>
          <p:blipFill>
            <a:blip r:embed="rId8" cstate="email">
              <a:extLst>
                <a:ext uri="{BEBA8EAE-BF5A-486C-A8C5-ECC9F3942E4B}">
                  <a14:imgProps xmlns:a14="http://schemas.microsoft.com/office/drawing/2010/main">
                    <a14:imgLayer r:embed="rId9">
                      <a14:imgEffect>
                        <a14:saturation sat="33000"/>
                      </a14:imgEffect>
                    </a14:imgLayer>
                  </a14:imgProps>
                </a:ext>
              </a:extLst>
            </a:blip>
            <a:stretch>
              <a:fillRect/>
            </a:stretch>
          </p:blipFill>
          <p:spPr>
            <a:xfrm>
              <a:off x="2811697" y="4190168"/>
              <a:ext cx="383707" cy="743199"/>
            </a:xfrm>
            <a:prstGeom prst="rect">
              <a:avLst/>
            </a:prstGeom>
          </p:spPr>
        </p:pic>
      </p:grpSp>
      <p:sp>
        <p:nvSpPr>
          <p:cNvPr id="13" name="文本框 12"/>
          <p:cNvSpPr txBox="1"/>
          <p:nvPr/>
        </p:nvSpPr>
        <p:spPr>
          <a:xfrm>
            <a:off x="6256655" y="2856865"/>
            <a:ext cx="382905" cy="2256155"/>
          </a:xfrm>
          <a:prstGeom prst="rect">
            <a:avLst/>
          </a:prstGeom>
          <a:noFill/>
        </p:spPr>
        <p:txBody>
          <a:bodyPr wrap="square" rtlCol="0">
            <a:noAutofit/>
          </a:bodyPr>
          <a:p>
            <a:endParaRPr lang="zh-CN" altLang="en-US"/>
          </a:p>
        </p:txBody>
      </p:sp>
      <p:sp>
        <p:nvSpPr>
          <p:cNvPr id="20" name="文本框 19"/>
          <p:cNvSpPr txBox="1"/>
          <p:nvPr>
            <p:custDataLst>
              <p:tags r:id="rId10"/>
            </p:custDataLst>
          </p:nvPr>
        </p:nvSpPr>
        <p:spPr>
          <a:xfrm>
            <a:off x="5286375" y="2763520"/>
            <a:ext cx="619125" cy="2011045"/>
          </a:xfrm>
          <a:prstGeom prst="rect">
            <a:avLst/>
          </a:prstGeom>
          <a:noFill/>
        </p:spPr>
        <p:txBody>
          <a:bodyPr wrap="square" rtlCol="0">
            <a:noAutofit/>
          </a:bodyPr>
          <a:p>
            <a:r>
              <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rPr>
              <a:t>思考与提议</a:t>
            </a:r>
            <a:endPar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 5"/>
          <p:cNvGrpSpPr/>
          <p:nvPr/>
        </p:nvGrpSpPr>
        <p:grpSpPr>
          <a:xfrm>
            <a:off x="986364" y="689890"/>
            <a:ext cx="1826796" cy="3820309"/>
            <a:chOff x="2811697" y="1335633"/>
            <a:chExt cx="1826796" cy="3820309"/>
          </a:xfrm>
        </p:grpSpPr>
        <p:grpSp>
          <p:nvGrpSpPr>
            <p:cNvPr id="7" name="组 6"/>
            <p:cNvGrpSpPr/>
            <p:nvPr/>
          </p:nvGrpSpPr>
          <p:grpSpPr>
            <a:xfrm>
              <a:off x="2811697" y="1335633"/>
              <a:ext cx="1826796" cy="3820309"/>
              <a:chOff x="2976588" y="1200722"/>
              <a:chExt cx="1826796" cy="3820309"/>
            </a:xfrm>
          </p:grpSpPr>
          <p:sp>
            <p:nvSpPr>
              <p:cNvPr id="9" name="文本框 8"/>
              <p:cNvSpPr txBox="1"/>
              <p:nvPr/>
            </p:nvSpPr>
            <p:spPr>
              <a:xfrm>
                <a:off x="3335988" y="1426464"/>
                <a:ext cx="1107996" cy="3594567"/>
              </a:xfrm>
              <a:prstGeom prst="rect">
                <a:avLst/>
              </a:prstGeom>
              <a:noFill/>
            </p:spPr>
            <p:txBody>
              <a:bodyPr vert="eaVert" wrap="square" rtlCol="0">
                <a:spAutoFit/>
              </a:bodyPr>
              <a:lstStyle/>
              <a:p>
                <a:r>
                  <a:rPr kumimoji="1" lang="zh-CN" altLang="en-US" sz="600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目       录</a:t>
                </a:r>
                <a:endParaRPr kumimoji="1" lang="zh-CN" altLang="en-US" sz="6000" dirty="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pic>
            <p:nvPicPr>
              <p:cNvPr id="10" name="图片 9"/>
              <p:cNvPicPr>
                <a:picLocks noChangeAspect="1"/>
              </p:cNvPicPr>
              <p:nvPr/>
            </p:nvPicPr>
            <p:blipFill>
              <a:blip r:embed="rId1" cstate="email"/>
              <a:stretch>
                <a:fillRect/>
              </a:stretch>
            </p:blipFill>
            <p:spPr>
              <a:xfrm>
                <a:off x="2976588" y="1200722"/>
                <a:ext cx="1085746" cy="965774"/>
              </a:xfrm>
              <a:prstGeom prst="rect">
                <a:avLst/>
              </a:prstGeom>
            </p:spPr>
          </p:pic>
          <p:pic>
            <p:nvPicPr>
              <p:cNvPr id="11" name="图片 10"/>
              <p:cNvPicPr>
                <a:picLocks noChangeAspect="1"/>
              </p:cNvPicPr>
              <p:nvPr/>
            </p:nvPicPr>
            <p:blipFill>
              <a:blip r:embed="rId1" cstate="email"/>
              <a:stretch>
                <a:fillRect/>
              </a:stretch>
            </p:blipFill>
            <p:spPr>
              <a:xfrm rot="10800000">
                <a:off x="3717638" y="4055257"/>
                <a:ext cx="1085746" cy="965774"/>
              </a:xfrm>
              <a:prstGeom prst="rect">
                <a:avLst/>
              </a:prstGeom>
            </p:spPr>
          </p:pic>
        </p:grpSp>
        <p:pic>
          <p:nvPicPr>
            <p:cNvPr id="8" name="图片 7"/>
            <p:cNvPicPr>
              <a:picLocks noChangeAspect="1"/>
            </p:cNvPicPr>
            <p:nvPr/>
          </p:nvPicPr>
          <p:blipFill>
            <a:blip r:embed="rId2" cstate="email">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2811697" y="4190168"/>
              <a:ext cx="383707" cy="743199"/>
            </a:xfrm>
            <a:prstGeom prst="rect">
              <a:avLst/>
            </a:prstGeom>
          </p:spPr>
        </p:pic>
      </p:grpSp>
      <p:grpSp>
        <p:nvGrpSpPr>
          <p:cNvPr id="2" name="组合 1"/>
          <p:cNvGrpSpPr/>
          <p:nvPr/>
        </p:nvGrpSpPr>
        <p:grpSpPr>
          <a:xfrm>
            <a:off x="2709826" y="1810708"/>
            <a:ext cx="7432253" cy="2565464"/>
            <a:chOff x="2709826" y="1810708"/>
            <a:chExt cx="7432253" cy="2565464"/>
          </a:xfrm>
        </p:grpSpPr>
        <p:sp>
          <p:nvSpPr>
            <p:cNvPr id="19" name="文本框 18"/>
            <p:cNvSpPr txBox="1"/>
            <p:nvPr/>
          </p:nvSpPr>
          <p:spPr>
            <a:xfrm>
              <a:off x="2709826" y="1899608"/>
              <a:ext cx="921385" cy="2476564"/>
            </a:xfrm>
            <a:prstGeom prst="rect">
              <a:avLst/>
            </a:prstGeom>
            <a:noFill/>
          </p:spPr>
          <p:txBody>
            <a:bodyPr vert="eaVert" wrap="square" rtlCol="0">
              <a:spAutoFit/>
            </a:bodyPr>
            <a:lstStyle/>
            <a:p>
              <a:pPr>
                <a:lnSpc>
                  <a:spcPct val="200000"/>
                </a:lnSpc>
              </a:pPr>
              <a:r>
                <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rPr>
                <a:t>一、研究背景</a:t>
              </a:r>
              <a:endPar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cxnSp>
          <p:nvCxnSpPr>
            <p:cNvPr id="21" name="直线连接符 20"/>
            <p:cNvCxnSpPr/>
            <p:nvPr/>
          </p:nvCxnSpPr>
          <p:spPr>
            <a:xfrm>
              <a:off x="6053011" y="1810708"/>
              <a:ext cx="0" cy="2476564"/>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6333631" y="1899608"/>
              <a:ext cx="921385" cy="2476564"/>
            </a:xfrm>
            <a:prstGeom prst="rect">
              <a:avLst/>
            </a:prstGeom>
            <a:noFill/>
          </p:spPr>
          <p:txBody>
            <a:bodyPr vert="eaVert" wrap="square" rtlCol="0">
              <a:spAutoFit/>
            </a:bodyPr>
            <a:lstStyle/>
            <a:p>
              <a:pPr>
                <a:lnSpc>
                  <a:spcPct val="200000"/>
                </a:lnSpc>
              </a:pPr>
              <a:endPar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sp>
          <p:nvSpPr>
            <p:cNvPr id="28" name="文本框 27"/>
            <p:cNvSpPr txBox="1"/>
            <p:nvPr/>
          </p:nvSpPr>
          <p:spPr>
            <a:xfrm>
              <a:off x="7703186" y="1899608"/>
              <a:ext cx="921385" cy="2476564"/>
            </a:xfrm>
            <a:prstGeom prst="rect">
              <a:avLst/>
            </a:prstGeom>
            <a:noFill/>
          </p:spPr>
          <p:txBody>
            <a:bodyPr vert="eaVert" wrap="square" rtlCol="0">
              <a:spAutoFit/>
            </a:bodyPr>
            <a:lstStyle/>
            <a:p>
              <a:pPr>
                <a:lnSpc>
                  <a:spcPct val="200000"/>
                </a:lnSpc>
              </a:pPr>
              <a:r>
                <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rPr>
                <a:t>五、研究计划</a:t>
              </a:r>
              <a:endPar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cxnSp>
          <p:nvCxnSpPr>
            <p:cNvPr id="29" name="直线连接符 28"/>
            <p:cNvCxnSpPr/>
            <p:nvPr/>
          </p:nvCxnSpPr>
          <p:spPr>
            <a:xfrm>
              <a:off x="8775611" y="1810708"/>
              <a:ext cx="0" cy="2476564"/>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9220694" y="1810708"/>
              <a:ext cx="921385" cy="2476564"/>
            </a:xfrm>
            <a:prstGeom prst="rect">
              <a:avLst/>
            </a:prstGeom>
            <a:noFill/>
          </p:spPr>
          <p:txBody>
            <a:bodyPr vert="eaVert" wrap="square" rtlCol="0">
              <a:spAutoFit/>
            </a:bodyPr>
            <a:lstStyle/>
            <a:p>
              <a:pPr>
                <a:lnSpc>
                  <a:spcPct val="200000"/>
                </a:lnSpc>
              </a:pPr>
              <a:r>
                <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rPr>
                <a:t>六、调查方式</a:t>
              </a:r>
              <a:endPar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cxnSp>
          <p:nvCxnSpPr>
            <p:cNvPr id="31" name="直线连接符 30"/>
            <p:cNvCxnSpPr/>
            <p:nvPr/>
          </p:nvCxnSpPr>
          <p:spPr>
            <a:xfrm>
              <a:off x="7414311" y="1810708"/>
              <a:ext cx="0" cy="2476564"/>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grpSp>
      <p:cxnSp>
        <p:nvCxnSpPr>
          <p:cNvPr id="4" name="直线连接符 20"/>
          <p:cNvCxnSpPr/>
          <p:nvPr>
            <p:custDataLst>
              <p:tags r:id="rId4"/>
            </p:custDataLst>
          </p:nvPr>
        </p:nvCxnSpPr>
        <p:spPr>
          <a:xfrm>
            <a:off x="3711766" y="1810708"/>
            <a:ext cx="0" cy="2476564"/>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cxnSp>
        <p:nvCxnSpPr>
          <p:cNvPr id="5" name="直线连接符 20"/>
          <p:cNvCxnSpPr/>
          <p:nvPr>
            <p:custDataLst>
              <p:tags r:id="rId5"/>
            </p:custDataLst>
          </p:nvPr>
        </p:nvCxnSpPr>
        <p:spPr>
          <a:xfrm>
            <a:off x="4969701" y="1810708"/>
            <a:ext cx="0" cy="2476564"/>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custDataLst>
              <p:tags r:id="rId6"/>
            </p:custDataLst>
          </p:nvPr>
        </p:nvSpPr>
        <p:spPr>
          <a:xfrm>
            <a:off x="3879991" y="1899608"/>
            <a:ext cx="921385" cy="2476564"/>
          </a:xfrm>
          <a:prstGeom prst="rect">
            <a:avLst/>
          </a:prstGeom>
          <a:noFill/>
        </p:spPr>
        <p:txBody>
          <a:bodyPr vert="eaVert" wrap="square" rtlCol="0">
            <a:spAutoFit/>
          </a:bodyPr>
          <a:p>
            <a:pPr>
              <a:lnSpc>
                <a:spcPct val="200000"/>
              </a:lnSpc>
            </a:pPr>
            <a:r>
              <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rPr>
              <a:t>二、研究目的</a:t>
            </a:r>
            <a:endPar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sp>
        <p:nvSpPr>
          <p:cNvPr id="20" name="文本框 19"/>
          <p:cNvSpPr txBox="1"/>
          <p:nvPr>
            <p:custDataLst>
              <p:tags r:id="rId7"/>
            </p:custDataLst>
          </p:nvPr>
        </p:nvSpPr>
        <p:spPr>
          <a:xfrm>
            <a:off x="4323715" y="1899920"/>
            <a:ext cx="1653540" cy="2858135"/>
          </a:xfrm>
          <a:prstGeom prst="rect">
            <a:avLst/>
          </a:prstGeom>
          <a:noFill/>
        </p:spPr>
        <p:txBody>
          <a:bodyPr vert="eaVert" wrap="square" rtlCol="0">
            <a:noAutofit/>
          </a:bodyPr>
          <a:p>
            <a:pPr>
              <a:lnSpc>
                <a:spcPct val="200000"/>
              </a:lnSpc>
            </a:pPr>
            <a:r>
              <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rPr>
              <a:t>三、研究意义及价值</a:t>
            </a:r>
            <a:endPar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sp>
        <p:nvSpPr>
          <p:cNvPr id="22" name="文本框 21"/>
          <p:cNvSpPr txBox="1"/>
          <p:nvPr>
            <p:custDataLst>
              <p:tags r:id="rId8"/>
            </p:custDataLst>
          </p:nvPr>
        </p:nvSpPr>
        <p:spPr>
          <a:xfrm>
            <a:off x="6460631" y="2026608"/>
            <a:ext cx="921385" cy="2476564"/>
          </a:xfrm>
          <a:prstGeom prst="rect">
            <a:avLst/>
          </a:prstGeom>
          <a:noFill/>
        </p:spPr>
        <p:txBody>
          <a:bodyPr vert="eaVert" wrap="square" rtlCol="0">
            <a:spAutoFit/>
          </a:bodyPr>
          <a:lstStyle/>
          <a:p>
            <a:pPr>
              <a:lnSpc>
                <a:spcPct val="200000"/>
              </a:lnSpc>
            </a:pPr>
            <a:endPar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sp>
        <p:nvSpPr>
          <p:cNvPr id="24" name="文本框 23"/>
          <p:cNvSpPr txBox="1"/>
          <p:nvPr>
            <p:custDataLst>
              <p:tags r:id="rId9"/>
            </p:custDataLst>
          </p:nvPr>
        </p:nvSpPr>
        <p:spPr>
          <a:xfrm>
            <a:off x="5534660" y="1899920"/>
            <a:ext cx="1654175" cy="3482340"/>
          </a:xfrm>
          <a:prstGeom prst="rect">
            <a:avLst/>
          </a:prstGeom>
          <a:noFill/>
        </p:spPr>
        <p:txBody>
          <a:bodyPr vert="eaVert" wrap="square" rtlCol="0">
            <a:noAutofit/>
          </a:bodyPr>
          <a:lstStyle/>
          <a:p>
            <a:pPr>
              <a:lnSpc>
                <a:spcPct val="200000"/>
              </a:lnSpc>
            </a:pPr>
            <a:r>
              <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rPr>
              <a:t>四、人员分工</a:t>
            </a:r>
            <a:endPar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777875" y="844550"/>
            <a:ext cx="10803890" cy="5818505"/>
          </a:xfrm>
          <a:prstGeom prst="rect">
            <a:avLst/>
          </a:prstGeom>
          <a:noFill/>
        </p:spPr>
        <p:txBody>
          <a:bodyPr wrap="square" rtlCol="0">
            <a:noAutofit/>
          </a:bodyPr>
          <a:p>
            <a:r>
              <a:rPr lang="zh-CN" altLang="en-US" sz="3200">
                <a:latin typeface="宋体" panose="02010600030101010101" pitchFamily="2" charset="-122"/>
                <a:ea typeface="宋体" panose="02010600030101010101" pitchFamily="2" charset="-122"/>
                <a:cs typeface="宋体" panose="02010600030101010101" pitchFamily="2" charset="-122"/>
              </a:rPr>
              <a:t>通过对徐州老行当与老物件的演变的研究，我们针对当今社会现象，对老行当与老物件的传承与发展做出思考与提议．</a:t>
            </a:r>
            <a:endParaRPr lang="zh-CN" altLang="en-US" sz="3200">
              <a:latin typeface="宋体" panose="02010600030101010101" pitchFamily="2" charset="-122"/>
              <a:ea typeface="宋体" panose="02010600030101010101" pitchFamily="2" charset="-122"/>
              <a:cs typeface="宋体" panose="02010600030101010101" pitchFamily="2" charset="-122"/>
            </a:endParaRPr>
          </a:p>
          <a:p>
            <a:r>
              <a:rPr lang="zh-CN" altLang="en-US" sz="3200">
                <a:latin typeface="宋体" panose="02010600030101010101" pitchFamily="2" charset="-122"/>
                <a:ea typeface="宋体" panose="02010600030101010101" pitchFamily="2" charset="-122"/>
                <a:cs typeface="宋体" panose="02010600030101010101" pitchFamily="2" charset="-122"/>
              </a:rPr>
              <a:t>1．通过发展老行当促进老物件传承。应促进传统手艺的传承与创新发展，保护符合社会发展趋势的老行当，使其进一步发展，促进老物件传承．</a:t>
            </a:r>
            <a:endParaRPr lang="zh-CN" altLang="en-US" sz="3200">
              <a:latin typeface="宋体" panose="02010600030101010101" pitchFamily="2" charset="-122"/>
              <a:ea typeface="宋体" panose="02010600030101010101" pitchFamily="2" charset="-122"/>
              <a:cs typeface="宋体" panose="02010600030101010101" pitchFamily="2" charset="-122"/>
            </a:endParaRPr>
          </a:p>
          <a:p>
            <a:r>
              <a:rPr lang="zh-CN" altLang="en-US" sz="3200">
                <a:latin typeface="宋体" panose="02010600030101010101" pitchFamily="2" charset="-122"/>
                <a:ea typeface="宋体" panose="02010600030101010101" pitchFamily="2" charset="-122"/>
                <a:cs typeface="宋体" panose="02010600030101010101" pitchFamily="2" charset="-122"/>
              </a:rPr>
              <a:t>2．通过传承老物件发展老行当．加大老物件的保护，传承，推广力度，使更多老物件更广泛进入人们视野，从而让人们重视老行当的发展．让老行当发展更有生机与活力．</a:t>
            </a:r>
            <a:endParaRPr lang="zh-CN" altLang="en-US" sz="3200">
              <a:latin typeface="宋体" panose="02010600030101010101" pitchFamily="2" charset="-122"/>
              <a:ea typeface="宋体" panose="02010600030101010101" pitchFamily="2" charset="-122"/>
              <a:cs typeface="宋体" panose="02010600030101010101" pitchFamily="2" charset="-122"/>
            </a:endParaRPr>
          </a:p>
          <a:p>
            <a:r>
              <a:rPr lang="zh-CN" altLang="en-US" sz="3200">
                <a:latin typeface="宋体" panose="02010600030101010101" pitchFamily="2" charset="-122"/>
                <a:ea typeface="宋体" panose="02010600030101010101" pitchFamily="2" charset="-122"/>
                <a:cs typeface="宋体" panose="02010600030101010101" pitchFamily="2" charset="-122"/>
              </a:rPr>
              <a:t>3．将老行当传承，老物件保护有机结合，促进二者共生共荣，推动社会与时代的进步与发展．</a:t>
            </a:r>
            <a:endParaRPr lang="zh-CN" altLang="en-US" sz="32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2278380" y="2099945"/>
            <a:ext cx="2293620" cy="2256155"/>
          </a:xfrm>
          <a:prstGeom prst="rect">
            <a:avLst/>
          </a:prstGeom>
          <a:noFill/>
        </p:spPr>
        <p:txBody>
          <a:bodyPr wrap="square" rtlCol="0">
            <a:noAutofit/>
          </a:bodyPr>
          <a:p>
            <a:endParaRPr lang="zh-CN" altLang="en-US"/>
          </a:p>
        </p:txBody>
      </p:sp>
      <p:grpSp>
        <p:nvGrpSpPr>
          <p:cNvPr id="4" name="组 1"/>
          <p:cNvGrpSpPr/>
          <p:nvPr/>
        </p:nvGrpSpPr>
        <p:grpSpPr>
          <a:xfrm>
            <a:off x="3383794" y="1515516"/>
            <a:ext cx="1826796" cy="3820309"/>
            <a:chOff x="2811697" y="1335633"/>
            <a:chExt cx="1826796" cy="3820309"/>
          </a:xfrm>
        </p:grpSpPr>
        <p:grpSp>
          <p:nvGrpSpPr>
            <p:cNvPr id="5" name="组 2"/>
            <p:cNvGrpSpPr/>
            <p:nvPr/>
          </p:nvGrpSpPr>
          <p:grpSpPr>
            <a:xfrm>
              <a:off x="2811697" y="1335633"/>
              <a:ext cx="1826796" cy="3820309"/>
              <a:chOff x="2976588" y="1200722"/>
              <a:chExt cx="1826796" cy="3820309"/>
            </a:xfrm>
          </p:grpSpPr>
          <p:sp>
            <p:nvSpPr>
              <p:cNvPr id="7" name="文本框 6"/>
              <p:cNvSpPr txBox="1"/>
              <p:nvPr>
                <p:custDataLst>
                  <p:tags r:id="rId3"/>
                </p:custDataLst>
              </p:nvPr>
            </p:nvSpPr>
            <p:spPr>
              <a:xfrm>
                <a:off x="3337814" y="1426464"/>
                <a:ext cx="1106170" cy="3594567"/>
              </a:xfrm>
              <a:prstGeom prst="rect">
                <a:avLst/>
              </a:prstGeom>
              <a:noFill/>
            </p:spPr>
            <p:txBody>
              <a:bodyPr vert="eaVert" wrap="square" rtlCol="0">
                <a:spAutoFit/>
              </a:bodyPr>
              <a:p>
                <a:pPr algn="ct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第</a:t>
                </a: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九章</a:t>
                </a:r>
                <a:endParaRPr kumimoji="1" lang="zh-CN" altLang="en-US" sz="6000" dirty="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pic>
            <p:nvPicPr>
              <p:cNvPr id="8" name="图片 7"/>
              <p:cNvPicPr>
                <a:picLocks noChangeAspect="1"/>
              </p:cNvPicPr>
              <p:nvPr>
                <p:custDataLst>
                  <p:tags r:id="rId4"/>
                </p:custDataLst>
              </p:nvPr>
            </p:nvPicPr>
            <p:blipFill>
              <a:blip r:embed="rId5" cstate="email"/>
              <a:stretch>
                <a:fillRect/>
              </a:stretch>
            </p:blipFill>
            <p:spPr>
              <a:xfrm>
                <a:off x="2976588" y="1200722"/>
                <a:ext cx="1085746" cy="965774"/>
              </a:xfrm>
              <a:prstGeom prst="rect">
                <a:avLst/>
              </a:prstGeom>
            </p:spPr>
          </p:pic>
          <p:pic>
            <p:nvPicPr>
              <p:cNvPr id="9" name="图片 8"/>
              <p:cNvPicPr>
                <a:picLocks noChangeAspect="1"/>
              </p:cNvPicPr>
              <p:nvPr>
                <p:custDataLst>
                  <p:tags r:id="rId6"/>
                </p:custDataLst>
              </p:nvPr>
            </p:nvPicPr>
            <p:blipFill>
              <a:blip r:embed="rId5" cstate="email"/>
              <a:stretch>
                <a:fillRect/>
              </a:stretch>
            </p:blipFill>
            <p:spPr>
              <a:xfrm rot="10800000">
                <a:off x="3717638" y="4055257"/>
                <a:ext cx="1085746" cy="965774"/>
              </a:xfrm>
              <a:prstGeom prst="rect">
                <a:avLst/>
              </a:prstGeom>
            </p:spPr>
          </p:pic>
        </p:grpSp>
        <p:pic>
          <p:nvPicPr>
            <p:cNvPr id="10" name="图片 9"/>
            <p:cNvPicPr>
              <a:picLocks noChangeAspect="1"/>
            </p:cNvPicPr>
            <p:nvPr>
              <p:custDataLst>
                <p:tags r:id="rId7"/>
              </p:custDataLst>
            </p:nvPr>
          </p:nvPicPr>
          <p:blipFill>
            <a:blip r:embed="rId8" cstate="email">
              <a:extLst>
                <a:ext uri="{BEBA8EAE-BF5A-486C-A8C5-ECC9F3942E4B}">
                  <a14:imgProps xmlns:a14="http://schemas.microsoft.com/office/drawing/2010/main">
                    <a14:imgLayer r:embed="rId9">
                      <a14:imgEffect>
                        <a14:saturation sat="33000"/>
                      </a14:imgEffect>
                    </a14:imgLayer>
                  </a14:imgProps>
                </a:ext>
              </a:extLst>
            </a:blip>
            <a:stretch>
              <a:fillRect/>
            </a:stretch>
          </p:blipFill>
          <p:spPr>
            <a:xfrm>
              <a:off x="2811697" y="4190168"/>
              <a:ext cx="383707" cy="743199"/>
            </a:xfrm>
            <a:prstGeom prst="rect">
              <a:avLst/>
            </a:prstGeom>
          </p:spPr>
        </p:pic>
      </p:grpSp>
      <p:sp>
        <p:nvSpPr>
          <p:cNvPr id="13" name="文本框 12"/>
          <p:cNvSpPr txBox="1"/>
          <p:nvPr/>
        </p:nvSpPr>
        <p:spPr>
          <a:xfrm>
            <a:off x="6256655" y="2856865"/>
            <a:ext cx="382905" cy="2256155"/>
          </a:xfrm>
          <a:prstGeom prst="rect">
            <a:avLst/>
          </a:prstGeom>
          <a:noFill/>
        </p:spPr>
        <p:txBody>
          <a:bodyPr wrap="square" rtlCol="0">
            <a:noAutofit/>
          </a:bodyPr>
          <a:p>
            <a:endParaRPr lang="zh-CN" altLang="en-US"/>
          </a:p>
        </p:txBody>
      </p:sp>
      <p:sp>
        <p:nvSpPr>
          <p:cNvPr id="20" name="文本框 19"/>
          <p:cNvSpPr txBox="1"/>
          <p:nvPr>
            <p:custDataLst>
              <p:tags r:id="rId10"/>
            </p:custDataLst>
          </p:nvPr>
        </p:nvSpPr>
        <p:spPr>
          <a:xfrm>
            <a:off x="5286375" y="2763520"/>
            <a:ext cx="619125" cy="2011045"/>
          </a:xfrm>
          <a:prstGeom prst="rect">
            <a:avLst/>
          </a:prstGeom>
          <a:noFill/>
        </p:spPr>
        <p:txBody>
          <a:bodyPr wrap="square" rtlCol="0">
            <a:noAutofit/>
          </a:bodyPr>
          <a:p>
            <a:r>
              <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rPr>
              <a:t>调查结果</a:t>
            </a:r>
            <a:endPar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1179195" y="2045335"/>
            <a:ext cx="9832975" cy="4688840"/>
          </a:xfrm>
          <a:prstGeom prst="rect">
            <a:avLst/>
          </a:prstGeom>
          <a:noFill/>
        </p:spPr>
        <p:txBody>
          <a:bodyPr wrap="square" rtlCol="0">
            <a:noAutofit/>
          </a:bodyPr>
          <a:p>
            <a:r>
              <a:rPr lang="zh-CN" altLang="en-US" sz="3600">
                <a:latin typeface="宋体" panose="02010600030101010101" pitchFamily="2" charset="-122"/>
                <a:ea typeface="宋体" panose="02010600030101010101" pitchFamily="2" charset="-122"/>
              </a:rPr>
              <a:t>随着时代推移，社会观念的变化以及社会经济的发展，一些老职业，传统职业逐渐消失或被新职业取代。无论老职业与新职业，都与特定历史时期社会结构与经济发展水平紧密相关．职业的变化也带来了社会生产生活物品的更替。</a:t>
            </a:r>
            <a:endParaRPr lang="zh-CN" altLang="en-US" sz="360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274320" y="244475"/>
            <a:ext cx="11750040" cy="6206490"/>
          </a:xfrm>
          <a:prstGeom prst="rect">
            <a:avLst/>
          </a:prstGeom>
          <a:noFill/>
        </p:spPr>
        <p:txBody>
          <a:bodyPr wrap="square" rtlCol="0">
            <a:noAutofit/>
          </a:bodyPr>
          <a:p>
            <a:r>
              <a:rPr lang="zh-CN" altLang="en-US" sz="2800" b="1">
                <a:effectLst/>
                <a:latin typeface="宋体" panose="02010600030101010101" pitchFamily="2" charset="-122"/>
                <a:ea typeface="宋体" panose="02010600030101010101" pitchFamily="2" charset="-122"/>
                <a:cs typeface="宋体" panose="02010600030101010101" pitchFamily="2" charset="-122"/>
              </a:rPr>
              <a:t>新发展，新变化</a:t>
            </a:r>
            <a:endParaRPr lang="zh-CN" altLang="en-US" sz="2800" b="1">
              <a:effectLst/>
              <a:latin typeface="宋体" panose="02010600030101010101" pitchFamily="2" charset="-122"/>
              <a:ea typeface="宋体" panose="02010600030101010101" pitchFamily="2" charset="-122"/>
              <a:cs typeface="宋体" panose="02010600030101010101" pitchFamily="2" charset="-122"/>
            </a:endParaRPr>
          </a:p>
          <a:p>
            <a:r>
              <a:rPr lang="zh-CN" altLang="en-US" sz="2800">
                <a:effectLst/>
                <a:latin typeface="宋体" panose="02010600030101010101" pitchFamily="2" charset="-122"/>
                <a:ea typeface="宋体" panose="02010600030101010101" pitchFamily="2" charset="-122"/>
                <a:cs typeface="宋体" panose="02010600030101010101" pitchFamily="2" charset="-122"/>
              </a:rPr>
              <a:t>徐州爆米花厂较早起源于2008年，当时采用老式大炮爆米花机器，后经发展统一改为自动爆米花机批量生产．老式爆米花机与现代自动爆米花机相比，现代自动机械噪音小，生产效率高，且制作产品低油低糖，更有利于生活的健康．但不否认老式机器在过去年代制作食品过程中具备一定观赏性．传统的制作工具以及制作方式的演变，体现社会生产力与生产方式的进步，突显城市化进程的发展，但传统工艺的日益减少也突显了传统手艺保护与发展问题．</a:t>
            </a:r>
            <a:endParaRPr lang="zh-CN" altLang="en-US" sz="2800">
              <a:effectLst/>
              <a:latin typeface="宋体" panose="02010600030101010101" pitchFamily="2" charset="-122"/>
              <a:ea typeface="宋体" panose="02010600030101010101" pitchFamily="2" charset="-122"/>
              <a:cs typeface="宋体" panose="02010600030101010101" pitchFamily="2" charset="-122"/>
            </a:endParaRPr>
          </a:p>
          <a:p>
            <a:r>
              <a:rPr lang="zh-CN" altLang="en-US" sz="2800">
                <a:effectLst/>
                <a:latin typeface="宋体" panose="02010600030101010101" pitchFamily="2" charset="-122"/>
                <a:ea typeface="宋体" panose="02010600030101010101" pitchFamily="2" charset="-122"/>
                <a:cs typeface="宋体" panose="02010600030101010101" pitchFamily="2" charset="-122"/>
              </a:rPr>
              <a:t>徐州在城市的发展过程中，地摊经济逐渐成为了徐州经济的重要组成部分，为市民带来了丰富多彩的消费体验。地方特色美食，创意手工艺品，生活日用品是徐州地摊经济的最主要商品形式。随着徐州地摊经济的逐渐繁荣，地摊经营迎来新机遇与新挑战．地摊经济为创业者提供广阔市场以及无限机遇，加盟地摊．成为地摊经济的新道路．此模式不仅成本低，且风险小，在政府支持下，市场环境日益稳定．这种新老经营模式的变化体现了在商品经济发展下，社会中的经营出现的新机遇与挑战。</a:t>
            </a:r>
            <a:endParaRPr lang="zh-CN" altLang="en-US" sz="2800">
              <a:effectLst/>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364490" y="382905"/>
            <a:ext cx="11615420" cy="5844540"/>
          </a:xfrm>
          <a:prstGeom prst="rect">
            <a:avLst/>
          </a:prstGeom>
          <a:noFill/>
        </p:spPr>
        <p:txBody>
          <a:bodyPr wrap="square" rtlCol="0">
            <a:noAutofit/>
          </a:bodyPr>
          <a:p>
            <a:r>
              <a:rPr lang="zh-CN" altLang="en-US" sz="3200" b="1">
                <a:latin typeface="宋体" panose="02010600030101010101" pitchFamily="2" charset="-122"/>
                <a:ea typeface="宋体" panose="02010600030101010101" pitchFamily="2" charset="-122"/>
                <a:cs typeface="宋体" panose="02010600030101010101" pitchFamily="2" charset="-122"/>
              </a:rPr>
              <a:t>消亡与流觞</a:t>
            </a:r>
            <a:endParaRPr lang="zh-CN" altLang="en-US" sz="3200" b="1">
              <a:latin typeface="宋体" panose="02010600030101010101" pitchFamily="2" charset="-122"/>
              <a:ea typeface="宋体" panose="02010600030101010101" pitchFamily="2" charset="-122"/>
              <a:cs typeface="宋体" panose="02010600030101010101" pitchFamily="2" charset="-122"/>
            </a:endParaRPr>
          </a:p>
          <a:p>
            <a:r>
              <a:rPr lang="zh-CN" altLang="en-US" sz="2400">
                <a:latin typeface="宋体" panose="02010600030101010101" pitchFamily="2" charset="-122"/>
                <a:ea typeface="宋体" panose="02010600030101010101" pitchFamily="2" charset="-122"/>
                <a:cs typeface="宋体" panose="02010600030101010101" pitchFamily="2" charset="-122"/>
              </a:rPr>
              <a:t>电话，网络没有普及的时代，书信是人们交换信息的最主要手段．"书信代写"作为一种"中介"职业，代表了老时代人们的交流方式，邮局门口的"信摊子"也成为"书信中介"的主要活动地区．随着社会科技进步发展，大信息时代到来以及人们教育水平的提高，书信代写被逐渐淘汰，取而代之的是电话，电子信息等新联系方式，信摊子"也逐步演出人们的视野．交流方式的演变以及其衍生职业的变更，体现了社会信息技术的提高．</a:t>
            </a:r>
            <a:endParaRPr lang="zh-CN" altLang="en-US" sz="2400">
              <a:latin typeface="宋体" panose="02010600030101010101" pitchFamily="2" charset="-122"/>
              <a:ea typeface="宋体" panose="02010600030101010101" pitchFamily="2" charset="-122"/>
              <a:cs typeface="宋体" panose="02010600030101010101" pitchFamily="2" charset="-122"/>
            </a:endParaRPr>
          </a:p>
          <a:p>
            <a:r>
              <a:rPr lang="zh-CN" altLang="en-US" sz="2400">
                <a:latin typeface="宋体" panose="02010600030101010101" pitchFamily="2" charset="-122"/>
                <a:ea typeface="宋体" panose="02010600030101010101" pitchFamily="2" charset="-122"/>
                <a:cs typeface="宋体" panose="02010600030101010101" pitchFamily="2" charset="-122"/>
              </a:rPr>
              <a:t>摆渡船夫为过岸的人们提供摆渡服务．随着我国交通事业的建设与发展，现代交通方式逐渐普及，更多便捷的运输方式取代了摆渡这一运客方式．摆渡船夫到现代交通工具的演变体现我国经济社会发展与基础设施的建设为人民群众带来的便利，这一便化也推动了劳动力进步与发展，提高我国经济发展效率</a:t>
            </a:r>
            <a:endParaRPr lang="zh-CN" altLang="en-US" sz="2400">
              <a:latin typeface="宋体" panose="02010600030101010101" pitchFamily="2" charset="-122"/>
              <a:ea typeface="宋体" panose="02010600030101010101" pitchFamily="2" charset="-122"/>
              <a:cs typeface="宋体" panose="02010600030101010101" pitchFamily="2" charset="-122"/>
            </a:endParaRPr>
          </a:p>
          <a:p>
            <a:r>
              <a:rPr lang="zh-CN" altLang="en-US" sz="2400">
                <a:latin typeface="宋体" panose="02010600030101010101" pitchFamily="2" charset="-122"/>
                <a:ea typeface="宋体" panose="02010600030101010101" pitchFamily="2" charset="-122"/>
                <a:cs typeface="宋体" panose="02010600030101010101" pitchFamily="2" charset="-122"/>
              </a:rPr>
              <a:t>纸元宝的销卖是祭祀服务行业的重要产业链之一，其是一种传统手工艺品制作与销售职业．随着社会发展，现代祭祀方式逐渐改变．且受我国环境保护政策影响，人们的生活观念发变化，纸元宝的焚烧不利于绿色发展．烧纸而逐渐淡出人们的祭祀方式．</a:t>
            </a:r>
            <a:endParaRPr lang="zh-CN" altLang="en-US" sz="2400">
              <a:latin typeface="宋体" panose="02010600030101010101" pitchFamily="2" charset="-122"/>
              <a:ea typeface="宋体" panose="02010600030101010101" pitchFamily="2" charset="-122"/>
              <a:cs typeface="宋体" panose="02010600030101010101" pitchFamily="2" charset="-122"/>
            </a:endParaRPr>
          </a:p>
          <a:p>
            <a:r>
              <a:rPr lang="zh-CN" altLang="en-US" sz="2400">
                <a:latin typeface="宋体" panose="02010600030101010101" pitchFamily="2" charset="-122"/>
                <a:ea typeface="宋体" panose="02010600030101010101" pitchFamily="2" charset="-122"/>
                <a:cs typeface="宋体" panose="02010600030101010101" pitchFamily="2" charset="-122"/>
              </a:rPr>
              <a:t>时代特征影响价值取向，从而影向人们职业观念．社会职业与生产生活物品往往随着时代与社会发展而变化</a:t>
            </a: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2278380" y="2099945"/>
            <a:ext cx="2293620" cy="2256155"/>
          </a:xfrm>
          <a:prstGeom prst="rect">
            <a:avLst/>
          </a:prstGeom>
          <a:noFill/>
        </p:spPr>
        <p:txBody>
          <a:bodyPr wrap="square" rtlCol="0">
            <a:noAutofit/>
          </a:bodyPr>
          <a:p>
            <a:endParaRPr lang="zh-CN" altLang="en-US"/>
          </a:p>
        </p:txBody>
      </p:sp>
      <p:grpSp>
        <p:nvGrpSpPr>
          <p:cNvPr id="4" name="组 1"/>
          <p:cNvGrpSpPr/>
          <p:nvPr/>
        </p:nvGrpSpPr>
        <p:grpSpPr>
          <a:xfrm>
            <a:off x="3383794" y="1515516"/>
            <a:ext cx="1826796" cy="3820309"/>
            <a:chOff x="2811697" y="1335633"/>
            <a:chExt cx="1826796" cy="3820309"/>
          </a:xfrm>
        </p:grpSpPr>
        <p:grpSp>
          <p:nvGrpSpPr>
            <p:cNvPr id="5" name="组 2"/>
            <p:cNvGrpSpPr/>
            <p:nvPr/>
          </p:nvGrpSpPr>
          <p:grpSpPr>
            <a:xfrm>
              <a:off x="2811697" y="1335633"/>
              <a:ext cx="1826796" cy="3820309"/>
              <a:chOff x="2976588" y="1200722"/>
              <a:chExt cx="1826796" cy="3820309"/>
            </a:xfrm>
          </p:grpSpPr>
          <p:sp>
            <p:nvSpPr>
              <p:cNvPr id="7" name="文本框 6"/>
              <p:cNvSpPr txBox="1"/>
              <p:nvPr>
                <p:custDataLst>
                  <p:tags r:id="rId3"/>
                </p:custDataLst>
              </p:nvPr>
            </p:nvSpPr>
            <p:spPr>
              <a:xfrm>
                <a:off x="3337814" y="1426464"/>
                <a:ext cx="1106170" cy="3594567"/>
              </a:xfrm>
              <a:prstGeom prst="rect">
                <a:avLst/>
              </a:prstGeom>
              <a:noFill/>
            </p:spPr>
            <p:txBody>
              <a:bodyPr vert="eaVert" wrap="square" rtlCol="0">
                <a:spAutoFit/>
              </a:bodyPr>
              <a:p>
                <a:pPr algn="ct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第</a:t>
                </a: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十章</a:t>
                </a:r>
                <a:endParaRPr kumimoji="1" lang="zh-CN" altLang="en-US" sz="6000" dirty="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pic>
            <p:nvPicPr>
              <p:cNvPr id="8" name="图片 7"/>
              <p:cNvPicPr>
                <a:picLocks noChangeAspect="1"/>
              </p:cNvPicPr>
              <p:nvPr>
                <p:custDataLst>
                  <p:tags r:id="rId4"/>
                </p:custDataLst>
              </p:nvPr>
            </p:nvPicPr>
            <p:blipFill>
              <a:blip r:embed="rId5" cstate="email"/>
              <a:stretch>
                <a:fillRect/>
              </a:stretch>
            </p:blipFill>
            <p:spPr>
              <a:xfrm>
                <a:off x="2976588" y="1200722"/>
                <a:ext cx="1085746" cy="965774"/>
              </a:xfrm>
              <a:prstGeom prst="rect">
                <a:avLst/>
              </a:prstGeom>
            </p:spPr>
          </p:pic>
          <p:pic>
            <p:nvPicPr>
              <p:cNvPr id="9" name="图片 8"/>
              <p:cNvPicPr>
                <a:picLocks noChangeAspect="1"/>
              </p:cNvPicPr>
              <p:nvPr>
                <p:custDataLst>
                  <p:tags r:id="rId6"/>
                </p:custDataLst>
              </p:nvPr>
            </p:nvPicPr>
            <p:blipFill>
              <a:blip r:embed="rId5" cstate="email"/>
              <a:stretch>
                <a:fillRect/>
              </a:stretch>
            </p:blipFill>
            <p:spPr>
              <a:xfrm rot="10800000">
                <a:off x="3717638" y="4055257"/>
                <a:ext cx="1085746" cy="965774"/>
              </a:xfrm>
              <a:prstGeom prst="rect">
                <a:avLst/>
              </a:prstGeom>
            </p:spPr>
          </p:pic>
        </p:grpSp>
        <p:pic>
          <p:nvPicPr>
            <p:cNvPr id="10" name="图片 9"/>
            <p:cNvPicPr>
              <a:picLocks noChangeAspect="1"/>
            </p:cNvPicPr>
            <p:nvPr>
              <p:custDataLst>
                <p:tags r:id="rId7"/>
              </p:custDataLst>
            </p:nvPr>
          </p:nvPicPr>
          <p:blipFill>
            <a:blip r:embed="rId8" cstate="email">
              <a:extLst>
                <a:ext uri="{BEBA8EAE-BF5A-486C-A8C5-ECC9F3942E4B}">
                  <a14:imgProps xmlns:a14="http://schemas.microsoft.com/office/drawing/2010/main">
                    <a14:imgLayer r:embed="rId9">
                      <a14:imgEffect>
                        <a14:saturation sat="33000"/>
                      </a14:imgEffect>
                    </a14:imgLayer>
                  </a14:imgProps>
                </a:ext>
              </a:extLst>
            </a:blip>
            <a:stretch>
              <a:fillRect/>
            </a:stretch>
          </p:blipFill>
          <p:spPr>
            <a:xfrm>
              <a:off x="2811697" y="4190168"/>
              <a:ext cx="383707" cy="743199"/>
            </a:xfrm>
            <a:prstGeom prst="rect">
              <a:avLst/>
            </a:prstGeom>
          </p:spPr>
        </p:pic>
      </p:grpSp>
      <p:sp>
        <p:nvSpPr>
          <p:cNvPr id="13" name="文本框 12"/>
          <p:cNvSpPr txBox="1"/>
          <p:nvPr/>
        </p:nvSpPr>
        <p:spPr>
          <a:xfrm>
            <a:off x="6256655" y="2856865"/>
            <a:ext cx="382905" cy="2256155"/>
          </a:xfrm>
          <a:prstGeom prst="rect">
            <a:avLst/>
          </a:prstGeom>
          <a:noFill/>
        </p:spPr>
        <p:txBody>
          <a:bodyPr wrap="square" rtlCol="0">
            <a:noAutofit/>
          </a:bodyPr>
          <a:p>
            <a:endParaRPr lang="zh-CN" altLang="en-US"/>
          </a:p>
        </p:txBody>
      </p:sp>
      <p:sp>
        <p:nvSpPr>
          <p:cNvPr id="20" name="文本框 19"/>
          <p:cNvSpPr txBox="1"/>
          <p:nvPr>
            <p:custDataLst>
              <p:tags r:id="rId10"/>
            </p:custDataLst>
          </p:nvPr>
        </p:nvSpPr>
        <p:spPr>
          <a:xfrm>
            <a:off x="5286375" y="2763520"/>
            <a:ext cx="619125" cy="2011045"/>
          </a:xfrm>
          <a:prstGeom prst="rect">
            <a:avLst/>
          </a:prstGeom>
          <a:noFill/>
        </p:spPr>
        <p:txBody>
          <a:bodyPr wrap="square" rtlCol="0">
            <a:noAutofit/>
          </a:bodyPr>
          <a:p>
            <a:r>
              <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rPr>
              <a:t>结论分析</a:t>
            </a:r>
            <a:endPar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316230" y="297815"/>
            <a:ext cx="11614150" cy="1970405"/>
          </a:xfrm>
          <a:prstGeom prst="rect">
            <a:avLst/>
          </a:prstGeom>
          <a:noFill/>
        </p:spPr>
        <p:txBody>
          <a:bodyPr wrap="square" rtlCol="0">
            <a:noAutofit/>
          </a:bodyPr>
          <a:p>
            <a:r>
              <a:rPr lang="zh-CN" altLang="en-US" sz="2800">
                <a:latin typeface="宋体" panose="02010600030101010101" pitchFamily="2" charset="-122"/>
                <a:ea typeface="宋体" panose="02010600030101010101" pitchFamily="2" charset="-122"/>
                <a:cs typeface="宋体" panose="02010600030101010101" pitchFamily="2" charset="-122"/>
              </a:rPr>
              <a:t>一.老行当的消失是工业取代手工的结果老行当。是对社会上正在消失的各行各业的总称，但并非所有职业，而是特指传统的手工劳动，因而正在消失的老行当。其最鲜明的特征是手工。</a:t>
            </a:r>
            <a:endParaRPr lang="zh-CN" altLang="en-US" sz="2800">
              <a:latin typeface="宋体" panose="02010600030101010101" pitchFamily="2" charset="-122"/>
              <a:ea typeface="宋体" panose="02010600030101010101" pitchFamily="2" charset="-122"/>
              <a:cs typeface="宋体" panose="02010600030101010101" pitchFamily="2" charset="-122"/>
            </a:endParaRPr>
          </a:p>
          <a:p>
            <a:r>
              <a:rPr lang="zh-CN" altLang="en-US" sz="2800">
                <a:latin typeface="宋体" panose="02010600030101010101" pitchFamily="2" charset="-122"/>
                <a:ea typeface="宋体" panose="02010600030101010101" pitchFamily="2" charset="-122"/>
                <a:cs typeface="宋体" panose="02010600030101010101" pitchFamily="2" charset="-122"/>
              </a:rPr>
              <a:t>手工正是这些老行当消失的重要因素。改革开放以后，随着外来技术的引进，国内企业的创新，我国的工业化进程进入飞速发展的阶段，随之而来的就是手工大量的转为生产效率更高的工业生产，老行当中的手工业正是这股工业化热潮而淡出了历史舞台。例如棕条床制作过程复杂繁琐，从晒制棕叶手工缝制，手工修边，每一步都无法使用机器代替，只能使用人工，虽质量上乘，然而高昂的人工成本，漫长的生产周期和极低的产量无法满足市场需求，而如果想要大量工业替代，就必须用胶水来代替编织，这样一来工业工条床就会残留大量甲醛，危害健康。而生产效率更高，质感更柔软，加工更简单的乳胶床垫，解决了这些问题，理所应当被市场接受，棕桥床因其无法适应工业化而失去了原有的市场，从事生产棕条床的手工也者也越来越少，最终，这项老行当消失在人们的视野之中。与之相似的例子数不胜数。</a:t>
            </a:r>
            <a:endParaRPr lang="zh-CN" altLang="en-US" sz="28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685165" y="621030"/>
            <a:ext cx="11262360" cy="5615305"/>
          </a:xfrm>
          <a:prstGeom prst="rect">
            <a:avLst/>
          </a:prstGeom>
          <a:noFill/>
        </p:spPr>
        <p:txBody>
          <a:bodyPr wrap="square" rtlCol="0">
            <a:noAutofit/>
          </a:bodyPr>
          <a:p>
            <a:r>
              <a:rPr lang="zh-CN" altLang="en-US" sz="2800">
                <a:latin typeface="宋体" panose="02010600030101010101" pitchFamily="2" charset="-122"/>
                <a:ea typeface="宋体" panose="02010600030101010101" pitchFamily="2" charset="-122"/>
                <a:cs typeface="宋体" panose="02010600030101010101" pitchFamily="2" charset="-122"/>
              </a:rPr>
              <a:t>二.社会分工的细化与老行当的消失。</a:t>
            </a:r>
            <a:endParaRPr lang="zh-CN" altLang="en-US" sz="2800">
              <a:latin typeface="宋体" panose="02010600030101010101" pitchFamily="2" charset="-122"/>
              <a:ea typeface="宋体" panose="02010600030101010101" pitchFamily="2" charset="-122"/>
              <a:cs typeface="宋体" panose="02010600030101010101" pitchFamily="2" charset="-122"/>
            </a:endParaRPr>
          </a:p>
          <a:p>
            <a:r>
              <a:rPr lang="zh-CN" altLang="en-US" sz="2800">
                <a:latin typeface="宋体" panose="02010600030101010101" pitchFamily="2" charset="-122"/>
                <a:ea typeface="宋体" panose="02010600030101010101" pitchFamily="2" charset="-122"/>
                <a:cs typeface="宋体" panose="02010600030101010101" pitchFamily="2" charset="-122"/>
              </a:rPr>
              <a:t>技术的进步和人口数量的增长使劳动力趋于充足甚至富余，社会分工进行了更深层次的细化，各项职业中的具体职责也被分解，许多老行当都是全产业链的集合体，从生产到销售均是个体负责，而随着生产销售的解构，许多老行当也分解了，其中最具代表性的就是曾经蒸蒸日上的挑子经济，卖菜的菜挑，卖杂货的货郎挑，卖下午茶的蒸肉挑，一根扁担，两个框，那些走街串巷的叫卖声在以前不绝于耳，有很多商品都是这样进行兜售的，可以说这已经不仅仅是一个老行当了，它更是一种特殊的经济形式，随着菜市场，便利店，外卖服务扎根于城市的每一个角落，这种生产与销售紧密结合的挑子经济消失了，可今天仍然有卖菜，卖杂货的，仍然有配送服务，所以更恰当的说法是一些在生活中具有重要地位的老行当也被拆解成了其他专门化更强的职业，其形式被破坏，而不是行当本身遭到了淘汰。</a:t>
            </a:r>
            <a:endParaRPr lang="zh-CN" altLang="en-US" sz="28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615315" y="544830"/>
            <a:ext cx="11050270" cy="5554980"/>
          </a:xfrm>
          <a:prstGeom prst="rect">
            <a:avLst/>
          </a:prstGeom>
          <a:noFill/>
        </p:spPr>
        <p:txBody>
          <a:bodyPr wrap="square" rtlCol="0">
            <a:noAutofit/>
          </a:bodyPr>
          <a:p>
            <a:r>
              <a:rPr lang="zh-CN" altLang="en-US" sz="3200">
                <a:latin typeface="宋体" panose="02010600030101010101" pitchFamily="2" charset="-122"/>
                <a:ea typeface="宋体" panose="02010600030101010101" pitchFamily="2" charset="-122"/>
              </a:rPr>
              <a:t>三，生产力的提高使他们的存在不再必要</a:t>
            </a:r>
            <a:endParaRPr lang="zh-CN" altLang="en-US" sz="3200">
              <a:latin typeface="宋体" panose="02010600030101010101" pitchFamily="2" charset="-122"/>
              <a:ea typeface="宋体" panose="02010600030101010101" pitchFamily="2" charset="-122"/>
            </a:endParaRPr>
          </a:p>
          <a:p>
            <a:r>
              <a:rPr lang="zh-CN" altLang="en-US" sz="3200">
                <a:latin typeface="宋体" panose="02010600030101010101" pitchFamily="2" charset="-122"/>
                <a:ea typeface="宋体" panose="02010600030101010101" pitchFamily="2" charset="-122"/>
              </a:rPr>
              <a:t>生产力相对落后的年代，家中物品损坏时往往不会优先选择换新，更多会尝试对其进行修理，于是老行当中修理行业应时而生。</a:t>
            </a:r>
            <a:endParaRPr lang="zh-CN" altLang="en-US" sz="3200">
              <a:latin typeface="宋体" panose="02010600030101010101" pitchFamily="2" charset="-122"/>
              <a:ea typeface="宋体" panose="02010600030101010101" pitchFamily="2" charset="-122"/>
            </a:endParaRPr>
          </a:p>
          <a:p>
            <a:r>
              <a:rPr lang="zh-CN" altLang="en-US" sz="3200">
                <a:latin typeface="宋体" panose="02010600030101010101" pitchFamily="2" charset="-122"/>
                <a:ea typeface="宋体" panose="02010600030101010101" pitchFamily="2" charset="-122"/>
              </a:rPr>
              <a:t>补锅修碗的锔匠，修钟表，钢笔的摊子，修伞的修鞋的推车，极大的便利了人们的生活，节约了人们宝贵的生活资源和社会生产力的提高，使换新的成本越来越低，一些产品甚至出现产能过剩的情况，但是修理的成本却比以前差异并不大，换新与修理成本逐渐被拉近。人们开始由于是换一个还是修一个时至今日很多人会选择换一个。有时候即使并没有损坏，也要以旧换新，比如手机这些行当，因为社会生产力的发展失去了原有的地位和存在感应是而退只有少量作为一种工艺</a:t>
            </a:r>
            <a:endParaRPr lang="zh-CN" altLang="en-US" sz="320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474345" y="492125"/>
            <a:ext cx="11297285" cy="2199005"/>
          </a:xfrm>
          <a:prstGeom prst="rect">
            <a:avLst/>
          </a:prstGeom>
          <a:noFill/>
        </p:spPr>
        <p:txBody>
          <a:bodyPr wrap="square" rtlCol="0">
            <a:noAutofit/>
          </a:bodyPr>
          <a:p>
            <a:r>
              <a:rPr lang="zh-CN" altLang="en-US" sz="3200">
                <a:latin typeface="宋体" panose="02010600030101010101" pitchFamily="2" charset="-122"/>
                <a:ea typeface="宋体" panose="02010600030101010101" pitchFamily="2" charset="-122"/>
              </a:rPr>
              <a:t>四、船夫为过岸的人们提供摆渡服务．随着我国交通事业的建设与发展，现代交通方式逐渐普及，更多便捷的运输方式取代了摆渡这一运客方式．摆渡船夫到现代交通工具的演变体现我国经济社会发展与基础设施的建设为人民群众带来的便利，这一便化也推动了劳动力进步与发展，提高我国经济发展效率</a:t>
            </a:r>
            <a:endParaRPr lang="zh-CN" altLang="en-US" sz="3200">
              <a:latin typeface="宋体" panose="02010600030101010101" pitchFamily="2" charset="-122"/>
              <a:ea typeface="宋体" panose="02010600030101010101" pitchFamily="2" charset="-122"/>
            </a:endParaRPr>
          </a:p>
          <a:p>
            <a:r>
              <a:rPr lang="zh-CN" altLang="en-US" sz="3200">
                <a:latin typeface="宋体" panose="02010600030101010101" pitchFamily="2" charset="-122"/>
                <a:ea typeface="宋体" panose="02010600030101010101" pitchFamily="2" charset="-122"/>
              </a:rPr>
              <a:t>五、自身的缺陷使他们的退出责无旁贷。船夫为过岸的人们提供摆渡服务在燃气灶普及之前，人们多使用柴火炭火，可是这些燃料对于环境破坏是巨大的，因此他们的淘汰是时代迫切需要的，随着燃气管道的铺设，环保意识的提高，诸如卖柴，卖炭，卖炉灶的衍生行业完全消失，像柴挑这样自身缺陷的老行，当他们的消失是历史的选择，时代的必然</a:t>
            </a:r>
            <a:endParaRPr lang="zh-CN" altLang="en-US" sz="320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 5"/>
          <p:cNvGrpSpPr/>
          <p:nvPr/>
        </p:nvGrpSpPr>
        <p:grpSpPr>
          <a:xfrm>
            <a:off x="986364" y="689890"/>
            <a:ext cx="1826796" cy="3820309"/>
            <a:chOff x="2811697" y="1335633"/>
            <a:chExt cx="1826796" cy="3820309"/>
          </a:xfrm>
        </p:grpSpPr>
        <p:grpSp>
          <p:nvGrpSpPr>
            <p:cNvPr id="7" name="组 6"/>
            <p:cNvGrpSpPr/>
            <p:nvPr/>
          </p:nvGrpSpPr>
          <p:grpSpPr>
            <a:xfrm>
              <a:off x="2811697" y="1335633"/>
              <a:ext cx="1826796" cy="3820309"/>
              <a:chOff x="2976588" y="1200722"/>
              <a:chExt cx="1826796" cy="3820309"/>
            </a:xfrm>
          </p:grpSpPr>
          <p:sp>
            <p:nvSpPr>
              <p:cNvPr id="9" name="文本框 8"/>
              <p:cNvSpPr txBox="1"/>
              <p:nvPr/>
            </p:nvSpPr>
            <p:spPr>
              <a:xfrm>
                <a:off x="3335988" y="1426464"/>
                <a:ext cx="1107996" cy="3594567"/>
              </a:xfrm>
              <a:prstGeom prst="rect">
                <a:avLst/>
              </a:prstGeom>
              <a:noFill/>
            </p:spPr>
            <p:txBody>
              <a:bodyPr vert="eaVert" wrap="square" rtlCol="0">
                <a:spAutoFit/>
              </a:bodyPr>
              <a:lstStyle/>
              <a:p>
                <a:r>
                  <a:rPr kumimoji="1" lang="zh-CN" altLang="en-US" sz="600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目       录</a:t>
                </a:r>
                <a:endParaRPr kumimoji="1" lang="zh-CN" altLang="en-US" sz="6000" dirty="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pic>
            <p:nvPicPr>
              <p:cNvPr id="10" name="图片 9"/>
              <p:cNvPicPr>
                <a:picLocks noChangeAspect="1"/>
              </p:cNvPicPr>
              <p:nvPr/>
            </p:nvPicPr>
            <p:blipFill>
              <a:blip r:embed="rId1" cstate="email"/>
              <a:stretch>
                <a:fillRect/>
              </a:stretch>
            </p:blipFill>
            <p:spPr>
              <a:xfrm>
                <a:off x="2976588" y="1200722"/>
                <a:ext cx="1085746" cy="965774"/>
              </a:xfrm>
              <a:prstGeom prst="rect">
                <a:avLst/>
              </a:prstGeom>
            </p:spPr>
          </p:pic>
          <p:pic>
            <p:nvPicPr>
              <p:cNvPr id="11" name="图片 10"/>
              <p:cNvPicPr>
                <a:picLocks noChangeAspect="1"/>
              </p:cNvPicPr>
              <p:nvPr/>
            </p:nvPicPr>
            <p:blipFill>
              <a:blip r:embed="rId1" cstate="email"/>
              <a:stretch>
                <a:fillRect/>
              </a:stretch>
            </p:blipFill>
            <p:spPr>
              <a:xfrm rot="10800000">
                <a:off x="3717638" y="4055257"/>
                <a:ext cx="1085746" cy="965774"/>
              </a:xfrm>
              <a:prstGeom prst="rect">
                <a:avLst/>
              </a:prstGeom>
            </p:spPr>
          </p:pic>
        </p:grpSp>
        <p:pic>
          <p:nvPicPr>
            <p:cNvPr id="8" name="图片 7"/>
            <p:cNvPicPr>
              <a:picLocks noChangeAspect="1"/>
            </p:cNvPicPr>
            <p:nvPr/>
          </p:nvPicPr>
          <p:blipFill>
            <a:blip r:embed="rId2" cstate="email">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2811697" y="4190168"/>
              <a:ext cx="383707" cy="743199"/>
            </a:xfrm>
            <a:prstGeom prst="rect">
              <a:avLst/>
            </a:prstGeom>
          </p:spPr>
        </p:pic>
      </p:grpSp>
      <p:grpSp>
        <p:nvGrpSpPr>
          <p:cNvPr id="2" name="组合 1"/>
          <p:cNvGrpSpPr/>
          <p:nvPr/>
        </p:nvGrpSpPr>
        <p:grpSpPr>
          <a:xfrm>
            <a:off x="2709826" y="1810708"/>
            <a:ext cx="7284298" cy="2565464"/>
            <a:chOff x="2709826" y="1810708"/>
            <a:chExt cx="7284298" cy="2565464"/>
          </a:xfrm>
        </p:grpSpPr>
        <p:sp>
          <p:nvSpPr>
            <p:cNvPr id="19" name="文本框 18"/>
            <p:cNvSpPr txBox="1"/>
            <p:nvPr/>
          </p:nvSpPr>
          <p:spPr>
            <a:xfrm>
              <a:off x="2709826" y="1899608"/>
              <a:ext cx="921385" cy="2476564"/>
            </a:xfrm>
            <a:prstGeom prst="rect">
              <a:avLst/>
            </a:prstGeom>
            <a:noFill/>
          </p:spPr>
          <p:txBody>
            <a:bodyPr vert="eaVert" wrap="square" rtlCol="0">
              <a:spAutoFit/>
            </a:bodyPr>
            <a:lstStyle/>
            <a:p>
              <a:pPr>
                <a:lnSpc>
                  <a:spcPct val="200000"/>
                </a:lnSpc>
              </a:pPr>
              <a:r>
                <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rPr>
                <a:t>七、预期效果</a:t>
              </a:r>
              <a:endPar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cxnSp>
          <p:nvCxnSpPr>
            <p:cNvPr id="21" name="直线连接符 20"/>
            <p:cNvCxnSpPr/>
            <p:nvPr/>
          </p:nvCxnSpPr>
          <p:spPr>
            <a:xfrm>
              <a:off x="6053011" y="1810708"/>
              <a:ext cx="0" cy="2476564"/>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6333631" y="1899608"/>
              <a:ext cx="921385" cy="2476564"/>
            </a:xfrm>
            <a:prstGeom prst="rect">
              <a:avLst/>
            </a:prstGeom>
            <a:noFill/>
          </p:spPr>
          <p:txBody>
            <a:bodyPr vert="eaVert" wrap="square" rtlCol="0">
              <a:spAutoFit/>
            </a:bodyPr>
            <a:lstStyle/>
            <a:p>
              <a:pPr>
                <a:lnSpc>
                  <a:spcPct val="200000"/>
                </a:lnSpc>
              </a:pPr>
              <a:endPar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sp>
          <p:nvSpPr>
            <p:cNvPr id="28" name="文本框 27"/>
            <p:cNvSpPr txBox="1"/>
            <p:nvPr/>
          </p:nvSpPr>
          <p:spPr>
            <a:xfrm>
              <a:off x="7703186" y="1810708"/>
              <a:ext cx="921385" cy="2476564"/>
            </a:xfrm>
            <a:prstGeom prst="rect">
              <a:avLst/>
            </a:prstGeom>
            <a:noFill/>
          </p:spPr>
          <p:txBody>
            <a:bodyPr vert="eaVert" wrap="square" rtlCol="0">
              <a:spAutoFit/>
            </a:bodyPr>
            <a:lstStyle/>
            <a:p>
              <a:pPr>
                <a:lnSpc>
                  <a:spcPct val="200000"/>
                </a:lnSpc>
              </a:pPr>
              <a:r>
                <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rPr>
                <a:t>十一、方法对策</a:t>
              </a:r>
              <a:endPar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cxnSp>
          <p:nvCxnSpPr>
            <p:cNvPr id="29" name="直线连接符 28"/>
            <p:cNvCxnSpPr/>
            <p:nvPr/>
          </p:nvCxnSpPr>
          <p:spPr>
            <a:xfrm>
              <a:off x="8775611" y="1810708"/>
              <a:ext cx="0" cy="2476564"/>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9072739" y="1810708"/>
              <a:ext cx="921385" cy="2476564"/>
            </a:xfrm>
            <a:prstGeom prst="rect">
              <a:avLst/>
            </a:prstGeom>
            <a:noFill/>
          </p:spPr>
          <p:txBody>
            <a:bodyPr vert="eaVert" wrap="square" rtlCol="0">
              <a:spAutoFit/>
            </a:bodyPr>
            <a:lstStyle/>
            <a:p>
              <a:pPr>
                <a:lnSpc>
                  <a:spcPct val="200000"/>
                </a:lnSpc>
              </a:pPr>
              <a:r>
                <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rPr>
                <a:t>十二、未来展望</a:t>
              </a:r>
              <a:endPar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cxnSp>
          <p:nvCxnSpPr>
            <p:cNvPr id="31" name="直线连接符 30"/>
            <p:cNvCxnSpPr/>
            <p:nvPr/>
          </p:nvCxnSpPr>
          <p:spPr>
            <a:xfrm>
              <a:off x="7414311" y="1810708"/>
              <a:ext cx="0" cy="2476564"/>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grpSp>
      <p:cxnSp>
        <p:nvCxnSpPr>
          <p:cNvPr id="4" name="直线连接符 20"/>
          <p:cNvCxnSpPr/>
          <p:nvPr>
            <p:custDataLst>
              <p:tags r:id="rId4"/>
            </p:custDataLst>
          </p:nvPr>
        </p:nvCxnSpPr>
        <p:spPr>
          <a:xfrm>
            <a:off x="3711766" y="1810708"/>
            <a:ext cx="0" cy="2476564"/>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cxnSp>
        <p:nvCxnSpPr>
          <p:cNvPr id="5" name="直线连接符 20"/>
          <p:cNvCxnSpPr/>
          <p:nvPr>
            <p:custDataLst>
              <p:tags r:id="rId5"/>
            </p:custDataLst>
          </p:nvPr>
        </p:nvCxnSpPr>
        <p:spPr>
          <a:xfrm>
            <a:off x="4969701" y="1810708"/>
            <a:ext cx="0" cy="2476564"/>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custDataLst>
              <p:tags r:id="rId6"/>
            </p:custDataLst>
          </p:nvPr>
        </p:nvSpPr>
        <p:spPr>
          <a:xfrm>
            <a:off x="4869815" y="1899920"/>
            <a:ext cx="1107440" cy="2704465"/>
          </a:xfrm>
          <a:prstGeom prst="rect">
            <a:avLst/>
          </a:prstGeom>
          <a:noFill/>
        </p:spPr>
        <p:txBody>
          <a:bodyPr vert="eaVert" wrap="square" rtlCol="0">
            <a:noAutofit/>
          </a:bodyPr>
          <a:p>
            <a:pPr>
              <a:lnSpc>
                <a:spcPct val="200000"/>
              </a:lnSpc>
            </a:pPr>
            <a:r>
              <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rPr>
              <a:t>九、调查结果 </a:t>
            </a:r>
            <a:endPar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sp>
        <p:nvSpPr>
          <p:cNvPr id="22" name="文本框 21"/>
          <p:cNvSpPr txBox="1"/>
          <p:nvPr>
            <p:custDataLst>
              <p:tags r:id="rId7"/>
            </p:custDataLst>
          </p:nvPr>
        </p:nvSpPr>
        <p:spPr>
          <a:xfrm>
            <a:off x="6272671" y="1899608"/>
            <a:ext cx="921385" cy="2476564"/>
          </a:xfrm>
          <a:prstGeom prst="rect">
            <a:avLst/>
          </a:prstGeom>
          <a:noFill/>
        </p:spPr>
        <p:txBody>
          <a:bodyPr vert="eaVert" wrap="square" rtlCol="0">
            <a:spAutoFit/>
          </a:bodyPr>
          <a:lstStyle/>
          <a:p>
            <a:pPr>
              <a:lnSpc>
                <a:spcPct val="200000"/>
              </a:lnSpc>
            </a:pPr>
            <a:r>
              <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rPr>
              <a:t>十、结论分析</a:t>
            </a:r>
            <a:endPar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sp>
        <p:nvSpPr>
          <p:cNvPr id="15" name="文本框 14"/>
          <p:cNvSpPr txBox="1"/>
          <p:nvPr>
            <p:custDataLst>
              <p:tags r:id="rId8"/>
            </p:custDataLst>
          </p:nvPr>
        </p:nvSpPr>
        <p:spPr>
          <a:xfrm>
            <a:off x="3865526" y="1899608"/>
            <a:ext cx="921385" cy="2476564"/>
          </a:xfrm>
          <a:prstGeom prst="rect">
            <a:avLst/>
          </a:prstGeom>
          <a:noFill/>
        </p:spPr>
        <p:txBody>
          <a:bodyPr vert="eaVert" wrap="square" rtlCol="0">
            <a:spAutoFit/>
          </a:bodyPr>
          <a:p>
            <a:pPr>
              <a:lnSpc>
                <a:spcPct val="200000"/>
              </a:lnSpc>
            </a:pPr>
            <a:r>
              <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rPr>
              <a:t>八、思考与提议</a:t>
            </a:r>
            <a:endParaRPr kumimoji="1" lang="zh-CN" altLang="en-US" sz="24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2278380" y="2099945"/>
            <a:ext cx="2293620" cy="2256155"/>
          </a:xfrm>
          <a:prstGeom prst="rect">
            <a:avLst/>
          </a:prstGeom>
          <a:noFill/>
        </p:spPr>
        <p:txBody>
          <a:bodyPr wrap="square" rtlCol="0">
            <a:noAutofit/>
          </a:bodyPr>
          <a:p>
            <a:endParaRPr lang="zh-CN" altLang="en-US"/>
          </a:p>
        </p:txBody>
      </p:sp>
      <p:grpSp>
        <p:nvGrpSpPr>
          <p:cNvPr id="4" name="组 1"/>
          <p:cNvGrpSpPr/>
          <p:nvPr/>
        </p:nvGrpSpPr>
        <p:grpSpPr>
          <a:xfrm>
            <a:off x="3383794" y="1515516"/>
            <a:ext cx="1826796" cy="3820309"/>
            <a:chOff x="2811697" y="1335633"/>
            <a:chExt cx="1826796" cy="3820309"/>
          </a:xfrm>
        </p:grpSpPr>
        <p:grpSp>
          <p:nvGrpSpPr>
            <p:cNvPr id="5" name="组 2"/>
            <p:cNvGrpSpPr/>
            <p:nvPr/>
          </p:nvGrpSpPr>
          <p:grpSpPr>
            <a:xfrm>
              <a:off x="2811697" y="1335633"/>
              <a:ext cx="1826796" cy="3820309"/>
              <a:chOff x="2976588" y="1200722"/>
              <a:chExt cx="1826796" cy="3820309"/>
            </a:xfrm>
          </p:grpSpPr>
          <p:sp>
            <p:nvSpPr>
              <p:cNvPr id="7" name="文本框 6"/>
              <p:cNvSpPr txBox="1"/>
              <p:nvPr>
                <p:custDataLst>
                  <p:tags r:id="rId3"/>
                </p:custDataLst>
              </p:nvPr>
            </p:nvSpPr>
            <p:spPr>
              <a:xfrm>
                <a:off x="3337814" y="1426464"/>
                <a:ext cx="1106170" cy="3594567"/>
              </a:xfrm>
              <a:prstGeom prst="rect">
                <a:avLst/>
              </a:prstGeom>
              <a:noFill/>
            </p:spPr>
            <p:txBody>
              <a:bodyPr vert="eaVert" wrap="square" rtlCol="0">
                <a:spAutoFit/>
              </a:bodyPr>
              <a:p>
                <a:pPr algn="ct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第</a:t>
                </a: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十一章</a:t>
                </a:r>
                <a:endParaRPr kumimoji="1" lang="zh-CN" altLang="en-US" sz="6000" dirty="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pic>
            <p:nvPicPr>
              <p:cNvPr id="8" name="图片 7"/>
              <p:cNvPicPr>
                <a:picLocks noChangeAspect="1"/>
              </p:cNvPicPr>
              <p:nvPr>
                <p:custDataLst>
                  <p:tags r:id="rId4"/>
                </p:custDataLst>
              </p:nvPr>
            </p:nvPicPr>
            <p:blipFill>
              <a:blip r:embed="rId5" cstate="email"/>
              <a:stretch>
                <a:fillRect/>
              </a:stretch>
            </p:blipFill>
            <p:spPr>
              <a:xfrm>
                <a:off x="2976588" y="1200722"/>
                <a:ext cx="1085746" cy="965774"/>
              </a:xfrm>
              <a:prstGeom prst="rect">
                <a:avLst/>
              </a:prstGeom>
            </p:spPr>
          </p:pic>
          <p:pic>
            <p:nvPicPr>
              <p:cNvPr id="9" name="图片 8"/>
              <p:cNvPicPr>
                <a:picLocks noChangeAspect="1"/>
              </p:cNvPicPr>
              <p:nvPr>
                <p:custDataLst>
                  <p:tags r:id="rId6"/>
                </p:custDataLst>
              </p:nvPr>
            </p:nvPicPr>
            <p:blipFill>
              <a:blip r:embed="rId5" cstate="email"/>
              <a:stretch>
                <a:fillRect/>
              </a:stretch>
            </p:blipFill>
            <p:spPr>
              <a:xfrm rot="10800000">
                <a:off x="3717638" y="4055257"/>
                <a:ext cx="1085746" cy="965774"/>
              </a:xfrm>
              <a:prstGeom prst="rect">
                <a:avLst/>
              </a:prstGeom>
            </p:spPr>
          </p:pic>
        </p:grpSp>
        <p:pic>
          <p:nvPicPr>
            <p:cNvPr id="10" name="图片 9"/>
            <p:cNvPicPr>
              <a:picLocks noChangeAspect="1"/>
            </p:cNvPicPr>
            <p:nvPr>
              <p:custDataLst>
                <p:tags r:id="rId7"/>
              </p:custDataLst>
            </p:nvPr>
          </p:nvPicPr>
          <p:blipFill>
            <a:blip r:embed="rId8" cstate="email">
              <a:extLst>
                <a:ext uri="{BEBA8EAE-BF5A-486C-A8C5-ECC9F3942E4B}">
                  <a14:imgProps xmlns:a14="http://schemas.microsoft.com/office/drawing/2010/main">
                    <a14:imgLayer r:embed="rId9">
                      <a14:imgEffect>
                        <a14:saturation sat="33000"/>
                      </a14:imgEffect>
                    </a14:imgLayer>
                  </a14:imgProps>
                </a:ext>
              </a:extLst>
            </a:blip>
            <a:stretch>
              <a:fillRect/>
            </a:stretch>
          </p:blipFill>
          <p:spPr>
            <a:xfrm>
              <a:off x="2811697" y="4190168"/>
              <a:ext cx="383707" cy="743199"/>
            </a:xfrm>
            <a:prstGeom prst="rect">
              <a:avLst/>
            </a:prstGeom>
          </p:spPr>
        </p:pic>
      </p:grpSp>
      <p:sp>
        <p:nvSpPr>
          <p:cNvPr id="13" name="文本框 12"/>
          <p:cNvSpPr txBox="1"/>
          <p:nvPr/>
        </p:nvSpPr>
        <p:spPr>
          <a:xfrm>
            <a:off x="6256655" y="2856865"/>
            <a:ext cx="382905" cy="2256155"/>
          </a:xfrm>
          <a:prstGeom prst="rect">
            <a:avLst/>
          </a:prstGeom>
          <a:noFill/>
        </p:spPr>
        <p:txBody>
          <a:bodyPr wrap="square" rtlCol="0">
            <a:noAutofit/>
          </a:bodyPr>
          <a:p>
            <a:endParaRPr lang="zh-CN" altLang="en-US"/>
          </a:p>
        </p:txBody>
      </p:sp>
      <p:sp>
        <p:nvSpPr>
          <p:cNvPr id="20" name="文本框 19"/>
          <p:cNvSpPr txBox="1"/>
          <p:nvPr>
            <p:custDataLst>
              <p:tags r:id="rId10"/>
            </p:custDataLst>
          </p:nvPr>
        </p:nvSpPr>
        <p:spPr>
          <a:xfrm>
            <a:off x="5286375" y="2763520"/>
            <a:ext cx="619125" cy="2011045"/>
          </a:xfrm>
          <a:prstGeom prst="rect">
            <a:avLst/>
          </a:prstGeom>
          <a:noFill/>
        </p:spPr>
        <p:txBody>
          <a:bodyPr wrap="square" rtlCol="0">
            <a:noAutofit/>
          </a:bodyPr>
          <a:p>
            <a:r>
              <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rPr>
              <a:t>方法对策</a:t>
            </a:r>
            <a:endPar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439420" y="420370"/>
            <a:ext cx="11367135" cy="5410835"/>
          </a:xfrm>
          <a:prstGeom prst="rect">
            <a:avLst/>
          </a:prstGeom>
          <a:noFill/>
        </p:spPr>
        <p:txBody>
          <a:bodyPr wrap="square" rtlCol="0">
            <a:noAutofit/>
          </a:bodyPr>
          <a:p>
            <a:r>
              <a:rPr lang="zh-CN" altLang="en-US" sz="2800">
                <a:latin typeface="宋体" panose="02010600030101010101" pitchFamily="2" charset="-122"/>
                <a:ea typeface="宋体" panose="02010600030101010101" pitchFamily="2" charset="-122"/>
                <a:cs typeface="宋体" panose="02010600030101010101" pitchFamily="2" charset="-122"/>
              </a:rPr>
              <a:t>1.加强文化遗产保护：加大对老行当和老物件的保护力度，建立文化遗产保护名录和档案，加强宣传和教育，提高公众对文化遗产保护的认识和重视程度。</a:t>
            </a:r>
            <a:endParaRPr lang="zh-CN" altLang="en-US" sz="2800">
              <a:latin typeface="宋体" panose="02010600030101010101" pitchFamily="2" charset="-122"/>
              <a:ea typeface="宋体" panose="02010600030101010101" pitchFamily="2" charset="-122"/>
              <a:cs typeface="宋体" panose="02010600030101010101" pitchFamily="2" charset="-122"/>
            </a:endParaRPr>
          </a:p>
          <a:p>
            <a:r>
              <a:rPr lang="zh-CN" altLang="en-US" sz="2800">
                <a:latin typeface="宋体" panose="02010600030101010101" pitchFamily="2" charset="-122"/>
                <a:ea typeface="宋体" panose="02010600030101010101" pitchFamily="2" charset="-122"/>
                <a:cs typeface="宋体" panose="02010600030101010101" pitchFamily="2" charset="-122"/>
              </a:rPr>
              <a:t>2.推动创新发展：引导传统手艺与现代科技相结合，发掘其市场价值和文化价值。例如，可以利用数字化技术对传统手工艺进行记录和传承；可以通过电商平台推广和销售老物件等。同时，鼓励创新设计和研发新产品，满足现代消费者的需求。</a:t>
            </a:r>
            <a:endParaRPr lang="zh-CN" altLang="en-US" sz="2800">
              <a:latin typeface="宋体" panose="02010600030101010101" pitchFamily="2" charset="-122"/>
              <a:ea typeface="宋体" panose="02010600030101010101" pitchFamily="2" charset="-122"/>
              <a:cs typeface="宋体" panose="02010600030101010101" pitchFamily="2" charset="-122"/>
            </a:endParaRPr>
          </a:p>
          <a:p>
            <a:r>
              <a:rPr lang="zh-CN" altLang="en-US" sz="2800">
                <a:latin typeface="宋体" panose="02010600030101010101" pitchFamily="2" charset="-122"/>
                <a:ea typeface="宋体" panose="02010600030101010101" pitchFamily="2" charset="-122"/>
                <a:cs typeface="宋体" panose="02010600030101010101" pitchFamily="2" charset="-122"/>
              </a:rPr>
              <a:t>3.拓展市场渠道：通过宣传推广和营销活动，提高老行当和老物件的知名度和影响力。例如，可以举办展览、讲座、体验活动等吸引公众关注；可以与旅游、文化等产业相结合，打造特色文化旅游产品等。</a:t>
            </a:r>
            <a:endParaRPr lang="zh-CN" altLang="en-US" sz="2800">
              <a:latin typeface="宋体" panose="02010600030101010101" pitchFamily="2" charset="-122"/>
              <a:ea typeface="宋体" panose="02010600030101010101" pitchFamily="2" charset="-122"/>
              <a:cs typeface="宋体" panose="02010600030101010101" pitchFamily="2" charset="-122"/>
            </a:endParaRPr>
          </a:p>
          <a:p>
            <a:r>
              <a:rPr lang="zh-CN" altLang="en-US" sz="2800">
                <a:latin typeface="宋体" panose="02010600030101010101" pitchFamily="2" charset="-122"/>
                <a:ea typeface="宋体" panose="02010600030101010101" pitchFamily="2" charset="-122"/>
                <a:cs typeface="宋体" panose="02010600030101010101" pitchFamily="2" charset="-122"/>
              </a:rPr>
              <a:t>4.加强政策支持：政府应出台相关政策支持老行当和老物件的保护与发展工作。例如，可以提供资金扶持、税收优惠等政策措施；可以建立文化遗产保护基金和专项资金等支持机制；可以加强与高校、科研机构等合作，推动产学研一体化发展等。</a:t>
            </a:r>
            <a:endParaRPr lang="zh-CN" altLang="en-US" sz="28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2278380" y="2099945"/>
            <a:ext cx="2293620" cy="2256155"/>
          </a:xfrm>
          <a:prstGeom prst="rect">
            <a:avLst/>
          </a:prstGeom>
          <a:noFill/>
        </p:spPr>
        <p:txBody>
          <a:bodyPr wrap="square" rtlCol="0">
            <a:noAutofit/>
          </a:bodyPr>
          <a:p>
            <a:endParaRPr lang="zh-CN" altLang="en-US"/>
          </a:p>
        </p:txBody>
      </p:sp>
      <p:grpSp>
        <p:nvGrpSpPr>
          <p:cNvPr id="4" name="组 1"/>
          <p:cNvGrpSpPr/>
          <p:nvPr/>
        </p:nvGrpSpPr>
        <p:grpSpPr>
          <a:xfrm>
            <a:off x="3383794" y="1515516"/>
            <a:ext cx="1826796" cy="3820309"/>
            <a:chOff x="2811697" y="1335633"/>
            <a:chExt cx="1826796" cy="3820309"/>
          </a:xfrm>
        </p:grpSpPr>
        <p:grpSp>
          <p:nvGrpSpPr>
            <p:cNvPr id="5" name="组 2"/>
            <p:cNvGrpSpPr/>
            <p:nvPr/>
          </p:nvGrpSpPr>
          <p:grpSpPr>
            <a:xfrm>
              <a:off x="2811697" y="1335633"/>
              <a:ext cx="1826796" cy="3820309"/>
              <a:chOff x="2976588" y="1200722"/>
              <a:chExt cx="1826796" cy="3820309"/>
            </a:xfrm>
          </p:grpSpPr>
          <p:sp>
            <p:nvSpPr>
              <p:cNvPr id="7" name="文本框 6"/>
              <p:cNvSpPr txBox="1"/>
              <p:nvPr>
                <p:custDataLst>
                  <p:tags r:id="rId3"/>
                </p:custDataLst>
              </p:nvPr>
            </p:nvSpPr>
            <p:spPr>
              <a:xfrm>
                <a:off x="3337814" y="1426464"/>
                <a:ext cx="1106170" cy="3594567"/>
              </a:xfrm>
              <a:prstGeom prst="rect">
                <a:avLst/>
              </a:prstGeom>
              <a:noFill/>
            </p:spPr>
            <p:txBody>
              <a:bodyPr vert="eaVert" wrap="square" rtlCol="0">
                <a:spAutoFit/>
              </a:bodyPr>
              <a:p>
                <a:pPr algn="ct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第</a:t>
                </a: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十二章</a:t>
                </a:r>
                <a:endParaRPr kumimoji="1" lang="zh-CN" altLang="en-US" sz="6000" dirty="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pic>
            <p:nvPicPr>
              <p:cNvPr id="8" name="图片 7"/>
              <p:cNvPicPr>
                <a:picLocks noChangeAspect="1"/>
              </p:cNvPicPr>
              <p:nvPr>
                <p:custDataLst>
                  <p:tags r:id="rId4"/>
                </p:custDataLst>
              </p:nvPr>
            </p:nvPicPr>
            <p:blipFill>
              <a:blip r:embed="rId5" cstate="email"/>
              <a:stretch>
                <a:fillRect/>
              </a:stretch>
            </p:blipFill>
            <p:spPr>
              <a:xfrm>
                <a:off x="2976588" y="1200722"/>
                <a:ext cx="1085746" cy="965774"/>
              </a:xfrm>
              <a:prstGeom prst="rect">
                <a:avLst/>
              </a:prstGeom>
            </p:spPr>
          </p:pic>
          <p:pic>
            <p:nvPicPr>
              <p:cNvPr id="9" name="图片 8"/>
              <p:cNvPicPr>
                <a:picLocks noChangeAspect="1"/>
              </p:cNvPicPr>
              <p:nvPr>
                <p:custDataLst>
                  <p:tags r:id="rId6"/>
                </p:custDataLst>
              </p:nvPr>
            </p:nvPicPr>
            <p:blipFill>
              <a:blip r:embed="rId5" cstate="email"/>
              <a:stretch>
                <a:fillRect/>
              </a:stretch>
            </p:blipFill>
            <p:spPr>
              <a:xfrm rot="10800000">
                <a:off x="3717638" y="4055257"/>
                <a:ext cx="1085746" cy="965774"/>
              </a:xfrm>
              <a:prstGeom prst="rect">
                <a:avLst/>
              </a:prstGeom>
            </p:spPr>
          </p:pic>
        </p:grpSp>
        <p:pic>
          <p:nvPicPr>
            <p:cNvPr id="10" name="图片 9"/>
            <p:cNvPicPr>
              <a:picLocks noChangeAspect="1"/>
            </p:cNvPicPr>
            <p:nvPr>
              <p:custDataLst>
                <p:tags r:id="rId7"/>
              </p:custDataLst>
            </p:nvPr>
          </p:nvPicPr>
          <p:blipFill>
            <a:blip r:embed="rId8" cstate="email">
              <a:extLst>
                <a:ext uri="{BEBA8EAE-BF5A-486C-A8C5-ECC9F3942E4B}">
                  <a14:imgProps xmlns:a14="http://schemas.microsoft.com/office/drawing/2010/main">
                    <a14:imgLayer r:embed="rId9">
                      <a14:imgEffect>
                        <a14:saturation sat="33000"/>
                      </a14:imgEffect>
                    </a14:imgLayer>
                  </a14:imgProps>
                </a:ext>
              </a:extLst>
            </a:blip>
            <a:stretch>
              <a:fillRect/>
            </a:stretch>
          </p:blipFill>
          <p:spPr>
            <a:xfrm>
              <a:off x="2811697" y="4190168"/>
              <a:ext cx="383707" cy="743199"/>
            </a:xfrm>
            <a:prstGeom prst="rect">
              <a:avLst/>
            </a:prstGeom>
          </p:spPr>
        </p:pic>
      </p:grpSp>
      <p:sp>
        <p:nvSpPr>
          <p:cNvPr id="13" name="文本框 12"/>
          <p:cNvSpPr txBox="1"/>
          <p:nvPr/>
        </p:nvSpPr>
        <p:spPr>
          <a:xfrm>
            <a:off x="6256655" y="2856865"/>
            <a:ext cx="382905" cy="2256155"/>
          </a:xfrm>
          <a:prstGeom prst="rect">
            <a:avLst/>
          </a:prstGeom>
          <a:noFill/>
        </p:spPr>
        <p:txBody>
          <a:bodyPr wrap="square" rtlCol="0">
            <a:noAutofit/>
          </a:bodyPr>
          <a:p>
            <a:endParaRPr lang="zh-CN" altLang="en-US"/>
          </a:p>
        </p:txBody>
      </p:sp>
      <p:sp>
        <p:nvSpPr>
          <p:cNvPr id="20" name="文本框 19"/>
          <p:cNvSpPr txBox="1"/>
          <p:nvPr>
            <p:custDataLst>
              <p:tags r:id="rId10"/>
            </p:custDataLst>
          </p:nvPr>
        </p:nvSpPr>
        <p:spPr>
          <a:xfrm>
            <a:off x="5286375" y="2763520"/>
            <a:ext cx="619125" cy="2011045"/>
          </a:xfrm>
          <a:prstGeom prst="rect">
            <a:avLst/>
          </a:prstGeom>
          <a:noFill/>
        </p:spPr>
        <p:txBody>
          <a:bodyPr wrap="square" rtlCol="0">
            <a:noAutofit/>
          </a:bodyPr>
          <a:p>
            <a:r>
              <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rPr>
              <a:t>未来展望</a:t>
            </a:r>
            <a:endPar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632460" y="438785"/>
            <a:ext cx="11209020" cy="3778885"/>
          </a:xfrm>
          <a:prstGeom prst="rect">
            <a:avLst/>
          </a:prstGeom>
          <a:noFill/>
        </p:spPr>
        <p:txBody>
          <a:bodyPr wrap="square" rtlCol="0">
            <a:noAutofit/>
          </a:bodyPr>
          <a:p>
            <a:r>
              <a:rPr lang="zh-CN" altLang="en-US" sz="2400">
                <a:latin typeface="宋体" panose="02010600030101010101" pitchFamily="2" charset="-122"/>
                <a:ea typeface="宋体" panose="02010600030101010101" pitchFamily="2" charset="-122"/>
                <a:cs typeface="宋体" panose="02010600030101010101" pitchFamily="2" charset="-122"/>
              </a:rPr>
              <a:t>1 . 老物件:老物件价值不断上升，实际上揭示了一个更深层次的现象，随着社会的发展和人们 生活水平的提升，人们开始寻求与众不同的生活方式，重视文化和历史的价值。越来越多的人开始重视传承保护老物件，以收藏为方式。如新兴 市场的崛起，如中国、印度和巴⻄等国家，对 ⺠俗老物件的需求也在快速增⻓。这些市场的经 济发展和人口基数庞大，为收藏者创造了更多的机会。同时，这些国家的文化和历史底蕴也为⺠ 俗老物件提供了丰富的来源。加之互联网的发展，⺠俗老物件的交易变得更加便捷和全球化。同时，老物件也在创新中发展，老物件置于现代之中，现代元素融入老物件，二者融合 ，推动老物件的继承，创新，发展。</a:t>
            </a:r>
            <a:endParaRPr lang="zh-CN" altLang="en-US" sz="2400">
              <a:latin typeface="宋体" panose="02010600030101010101" pitchFamily="2" charset="-122"/>
              <a:ea typeface="宋体" panose="02010600030101010101" pitchFamily="2" charset="-122"/>
              <a:cs typeface="宋体" panose="02010600030101010101" pitchFamily="2" charset="-122"/>
            </a:endParaRPr>
          </a:p>
          <a:p>
            <a:r>
              <a:rPr lang="zh-CN" altLang="en-US" sz="2400">
                <a:latin typeface="宋体" panose="02010600030101010101" pitchFamily="2" charset="-122"/>
                <a:ea typeface="宋体" panose="02010600030101010101" pitchFamily="2" charset="-122"/>
                <a:cs typeface="宋体" panose="02010600030101010101" pitchFamily="2" charset="-122"/>
              </a:rPr>
              <a:t>2 .老行当:数字经济的浪潮正改变着传统行业的面貌，当下，众多“老行当”推出新“打法” 迎来数字化转型新机遇。或通过宣传推广传统手工制品，让它们广为人知。同时，引导手艺人， 让传统手艺与现代科技相结合，尽可能发掘其市场价值和文化价值，比如让某些不适应现代生活 需要的手工制品重新适应人们的需要，或者干脆从实用性向观赏性转变，从而打开市场。如老徐州倒面犁子 ，徐州城的铸匠推着独轮，带着撅 嘴炉箱，焦炭，铸模等物，走村串乡，为农 ⺠倒面犁子，这一老行当不仅是铸造徐州木犁子的部⻔重要部分，还可为单调冷清的冬季添几分热闹，这便可以借助互联网传播，进行文创等， 再如徐州打毛蓊这 一在半个世纪以前大雪纷的冬季人人穿的芦毛窝子也如此。</a:t>
            </a: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383794" y="1515516"/>
            <a:ext cx="1826796" cy="3820309"/>
            <a:chOff x="2811697" y="1335633"/>
            <a:chExt cx="1826796" cy="3820309"/>
          </a:xfrm>
        </p:grpSpPr>
        <p:grpSp>
          <p:nvGrpSpPr>
            <p:cNvPr id="3" name="组 2"/>
            <p:cNvGrpSpPr/>
            <p:nvPr/>
          </p:nvGrpSpPr>
          <p:grpSpPr>
            <a:xfrm>
              <a:off x="2811697" y="1335633"/>
              <a:ext cx="1826796" cy="3820309"/>
              <a:chOff x="2976588" y="1200722"/>
              <a:chExt cx="1826796" cy="3820309"/>
            </a:xfrm>
          </p:grpSpPr>
          <p:sp>
            <p:nvSpPr>
              <p:cNvPr id="5" name="文本框 4"/>
              <p:cNvSpPr txBox="1"/>
              <p:nvPr/>
            </p:nvSpPr>
            <p:spPr>
              <a:xfrm>
                <a:off x="3335988" y="1426464"/>
                <a:ext cx="1107996" cy="3594567"/>
              </a:xfrm>
              <a:prstGeom prst="rect">
                <a:avLst/>
              </a:prstGeom>
              <a:noFill/>
            </p:spPr>
            <p:txBody>
              <a:bodyPr vert="eaVert" wrap="square" rtlCol="0">
                <a:spAutoFit/>
              </a:bodyPr>
              <a:lstStyle/>
              <a:p>
                <a:pPr algn="ct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第一章</a:t>
                </a:r>
                <a:endParaRPr kumimoji="1" lang="zh-CN" altLang="en-US" sz="6000" dirty="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pic>
            <p:nvPicPr>
              <p:cNvPr id="6" name="图片 5"/>
              <p:cNvPicPr>
                <a:picLocks noChangeAspect="1"/>
              </p:cNvPicPr>
              <p:nvPr/>
            </p:nvPicPr>
            <p:blipFill>
              <a:blip r:embed="rId1" cstate="email"/>
              <a:stretch>
                <a:fillRect/>
              </a:stretch>
            </p:blipFill>
            <p:spPr>
              <a:xfrm>
                <a:off x="2976588" y="1200722"/>
                <a:ext cx="1085746" cy="965774"/>
              </a:xfrm>
              <a:prstGeom prst="rect">
                <a:avLst/>
              </a:prstGeom>
            </p:spPr>
          </p:pic>
          <p:pic>
            <p:nvPicPr>
              <p:cNvPr id="7" name="图片 6"/>
              <p:cNvPicPr>
                <a:picLocks noChangeAspect="1"/>
              </p:cNvPicPr>
              <p:nvPr/>
            </p:nvPicPr>
            <p:blipFill>
              <a:blip r:embed="rId1" cstate="email"/>
              <a:stretch>
                <a:fillRect/>
              </a:stretch>
            </p:blipFill>
            <p:spPr>
              <a:xfrm rot="10800000">
                <a:off x="3717638" y="4055257"/>
                <a:ext cx="1085746" cy="965774"/>
              </a:xfrm>
              <a:prstGeom prst="rect">
                <a:avLst/>
              </a:prstGeom>
            </p:spPr>
          </p:pic>
        </p:grpSp>
        <p:pic>
          <p:nvPicPr>
            <p:cNvPr id="4" name="图片 3"/>
            <p:cNvPicPr>
              <a:picLocks noChangeAspect="1"/>
            </p:cNvPicPr>
            <p:nvPr/>
          </p:nvPicPr>
          <p:blipFill>
            <a:blip r:embed="rId2" cstate="email">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2811697" y="4190168"/>
              <a:ext cx="383707" cy="743199"/>
            </a:xfrm>
            <a:prstGeom prst="rect">
              <a:avLst/>
            </a:prstGeom>
          </p:spPr>
        </p:pic>
      </p:grpSp>
      <p:cxnSp>
        <p:nvCxnSpPr>
          <p:cNvPr id="9" name="直线连接符 8"/>
          <p:cNvCxnSpPr/>
          <p:nvPr/>
        </p:nvCxnSpPr>
        <p:spPr>
          <a:xfrm>
            <a:off x="7369804" y="600075"/>
            <a:ext cx="0" cy="3267387"/>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cxnSp>
        <p:nvCxnSpPr>
          <p:cNvPr id="11" name="直线连接符 10"/>
          <p:cNvCxnSpPr/>
          <p:nvPr/>
        </p:nvCxnSpPr>
        <p:spPr>
          <a:xfrm>
            <a:off x="5693404" y="2990538"/>
            <a:ext cx="0" cy="3295962"/>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6279515" y="3101975"/>
            <a:ext cx="619125" cy="2011045"/>
          </a:xfrm>
          <a:prstGeom prst="rect">
            <a:avLst/>
          </a:prstGeom>
          <a:noFill/>
        </p:spPr>
        <p:txBody>
          <a:bodyPr wrap="square" rtlCol="0">
            <a:noAutofit/>
          </a:bodyPr>
          <a:p>
            <a:r>
              <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rPr>
              <a:t>研究背景</a:t>
            </a:r>
            <a:endPar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a:p>
            <a:endPar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870585" y="870585"/>
            <a:ext cx="10209530" cy="4142740"/>
          </a:xfrm>
          <a:prstGeom prst="rect">
            <a:avLst/>
          </a:prstGeom>
          <a:noFill/>
        </p:spPr>
        <p:txBody>
          <a:bodyPr wrap="square" rtlCol="0">
            <a:noAutofit/>
          </a:bodyPr>
          <a:p>
            <a:r>
              <a:rPr lang="zh-CN" altLang="en-US" sz="2400">
                <a:latin typeface="宋体" panose="02010600030101010101" pitchFamily="2" charset="-122"/>
                <a:ea typeface="宋体" panose="02010600030101010101" pitchFamily="2" charset="-122"/>
                <a:cs typeface="宋体" panose="02010600030101010101" pitchFamily="2" charset="-122"/>
              </a:rPr>
              <a:t>近年来，我们记忆中的老行当与老物件，正在慢慢淡出视野。老行当的寂寞恰似夕阳西下，有人为此惋惜，认为应帮其接续血脉；也有人认为应就此别过，迎接新事物才是。基于多方面因素，国务院颁布了《关于进一步加强非物质文化遗产保护工作的意见》、《“十四五”非物质文化遗产保护规划》、非物质文化遗产保护传承体系、以及《关于推动非物质文化遗产与旅游深度融合发展的通知》等一系列规定。</a:t>
            </a:r>
            <a:endParaRPr lang="zh-CN" altLang="en-US" sz="2400">
              <a:latin typeface="宋体" panose="02010600030101010101" pitchFamily="2" charset="-122"/>
              <a:ea typeface="宋体" panose="02010600030101010101" pitchFamily="2" charset="-122"/>
              <a:cs typeface="宋体" panose="02010600030101010101" pitchFamily="2" charset="-122"/>
            </a:endParaRPr>
          </a:p>
          <a:p>
            <a:r>
              <a:rPr lang="zh-CN" altLang="en-US" sz="2400">
                <a:latin typeface="宋体" panose="02010600030101010101" pitchFamily="2" charset="-122"/>
                <a:ea typeface="宋体" panose="02010600030101010101" pitchFamily="2" charset="-122"/>
                <a:cs typeface="宋体" panose="02010600030101010101" pitchFamily="2" charset="-122"/>
              </a:rPr>
              <a:t>在经济背景中，“收藏经济”是中国经济不可或缺的重要部分。据调查，中国民间收藏家约7500万人，总藏品高达约10亿件。2004年以来，中国艺术品收藏投资年回报率为26%，文物、古玩每年升值率为20%，如此高的投资价值也逐渐吸引了金融资本的介入。可以肯定的是，随着我国民间收藏文化的兴起，“收藏经济”正在突飞猛进的发展。</a:t>
            </a:r>
            <a:endParaRPr lang="zh-CN" altLang="en-US" sz="2400">
              <a:latin typeface="宋体" panose="02010600030101010101" pitchFamily="2" charset="-122"/>
              <a:ea typeface="宋体" panose="02010600030101010101" pitchFamily="2" charset="-122"/>
              <a:cs typeface="宋体" panose="02010600030101010101" pitchFamily="2" charset="-122"/>
            </a:endParaRPr>
          </a:p>
          <a:p>
            <a:r>
              <a:rPr lang="zh-CN" altLang="en-US" sz="2400">
                <a:latin typeface="宋体" panose="02010600030101010101" pitchFamily="2" charset="-122"/>
                <a:ea typeface="宋体" panose="02010600030101010101" pitchFamily="2" charset="-122"/>
                <a:cs typeface="宋体" panose="02010600030101010101" pitchFamily="2" charset="-122"/>
              </a:rPr>
              <a:t>从教育入手，国家提高全民的文化遗产保护意识，培养唯物史观精神，促进文化强国建设。对历史的尊重和对文化的保护，日益受到社会民众的肯定。</a:t>
            </a: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2" name="文本框 1"/>
          <p:cNvSpPr txBox="1"/>
          <p:nvPr/>
        </p:nvSpPr>
        <p:spPr>
          <a:xfrm>
            <a:off x="427355" y="779780"/>
            <a:ext cx="11516995" cy="6616700"/>
          </a:xfrm>
          <a:prstGeom prst="rect">
            <a:avLst/>
          </a:prstGeom>
          <a:noFill/>
        </p:spPr>
        <p:txBody>
          <a:bodyPr wrap="square" rtlCol="0">
            <a:noAutofit/>
          </a:bodyPr>
          <a:p>
            <a:r>
              <a:rPr lang="zh-CN" altLang="en-US" sz="2400">
                <a:latin typeface="宋体" panose="02010600030101010101" pitchFamily="2" charset="-122"/>
                <a:ea typeface="宋体" panose="02010600030101010101" pitchFamily="2" charset="-122"/>
                <a:cs typeface="宋体" panose="02010600030101010101" pitchFamily="2" charset="-122"/>
              </a:rPr>
              <a:t>地缘政治来说，徐州是一座拥有丰富历史文化遗产的历史名城。早在帝尧时期，彭祖建大彭国，这是江苏境内最早出现的城邑，北国锁钥、南国门户，是兵家必争之地和商贾云集中，素有“五省通衢”之美称。以上因素注定徐州的老行当，老物件十分丰富。其中蕴含的人文光芒，人间温度，祖祖辈辈口传亲授，人的快乐、情感、情怀和故事都在老行当里，饱含生活之美，人文之乐。</a:t>
            </a:r>
            <a:endParaRPr lang="zh-CN" altLang="en-US" sz="2400">
              <a:latin typeface="宋体" panose="02010600030101010101" pitchFamily="2" charset="-122"/>
              <a:ea typeface="宋体" panose="02010600030101010101" pitchFamily="2" charset="-122"/>
              <a:cs typeface="宋体" panose="02010600030101010101" pitchFamily="2" charset="-122"/>
            </a:endParaRPr>
          </a:p>
          <a:p>
            <a:r>
              <a:rPr lang="zh-CN" altLang="en-US" sz="2400">
                <a:latin typeface="宋体" panose="02010600030101010101" pitchFamily="2" charset="-122"/>
                <a:ea typeface="宋体" panose="02010600030101010101" pitchFamily="2" charset="-122"/>
                <a:cs typeface="宋体" panose="02010600030101010101" pitchFamily="2" charset="-122"/>
              </a:rPr>
              <a:t>唯物史观来看，“二老”是我国特定生产力条件下的产物。时代变迁，社会上日益丰富的现代科技，这些对传统工艺和产品的冲击是不可避免的。老行当做工的精细、精致度赶不上机械化制造的新产品，所以当下年轻人对老行当无感，因此没了市场、少了传承。没有变通、革新，一些老行当免不了“掉队”“落伍”沦亡于历史的滚滚大潮中。</a:t>
            </a:r>
            <a:endParaRPr lang="zh-CN" altLang="en-US" sz="2400">
              <a:latin typeface="宋体" panose="02010600030101010101" pitchFamily="2" charset="-122"/>
              <a:ea typeface="宋体" panose="02010600030101010101" pitchFamily="2" charset="-122"/>
              <a:cs typeface="宋体" panose="02010600030101010101" pitchFamily="2" charset="-122"/>
            </a:endParaRPr>
          </a:p>
          <a:p>
            <a:r>
              <a:rPr lang="zh-CN" altLang="en-US" sz="2400">
                <a:latin typeface="宋体" panose="02010600030101010101" pitchFamily="2" charset="-122"/>
                <a:ea typeface="宋体" panose="02010600030101010101" pitchFamily="2" charset="-122"/>
                <a:cs typeface="宋体" panose="02010600030101010101" pitchFamily="2" charset="-122"/>
              </a:rPr>
              <a:t>那么，旧时代的徐州“二老”究竟是何模样？如今是发展又或流觞？又到底如何以守正创新的态度，使“二老”不断创造性转化，创新性发展？鉴于此，我们进行了此次课题研究，来获取相关内容，帮助当下的人们了解知识，采取有效措施。</a:t>
            </a: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383794" y="1515516"/>
            <a:ext cx="1826796" cy="3820309"/>
            <a:chOff x="2811697" y="1335633"/>
            <a:chExt cx="1826796" cy="3820309"/>
          </a:xfrm>
        </p:grpSpPr>
        <p:grpSp>
          <p:nvGrpSpPr>
            <p:cNvPr id="3" name="组 2"/>
            <p:cNvGrpSpPr/>
            <p:nvPr/>
          </p:nvGrpSpPr>
          <p:grpSpPr>
            <a:xfrm>
              <a:off x="2811697" y="1335633"/>
              <a:ext cx="1826796" cy="3820309"/>
              <a:chOff x="2976588" y="1200722"/>
              <a:chExt cx="1826796" cy="3820309"/>
            </a:xfrm>
          </p:grpSpPr>
          <p:sp>
            <p:nvSpPr>
              <p:cNvPr id="5" name="文本框 4"/>
              <p:cNvSpPr txBox="1"/>
              <p:nvPr/>
            </p:nvSpPr>
            <p:spPr>
              <a:xfrm>
                <a:off x="3337814" y="1426464"/>
                <a:ext cx="1106170" cy="3594567"/>
              </a:xfrm>
              <a:prstGeom prst="rect">
                <a:avLst/>
              </a:prstGeom>
              <a:noFill/>
            </p:spPr>
            <p:txBody>
              <a:bodyPr vert="eaVert" wrap="square" rtlCol="0">
                <a:spAutoFit/>
              </a:bodyPr>
              <a:lstStyle/>
              <a:p>
                <a:pPr algn="ct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第</a:t>
                </a: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二章</a:t>
                </a:r>
                <a:endParaRPr kumimoji="1" lang="zh-CN" altLang="en-US" sz="6000" dirty="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pic>
            <p:nvPicPr>
              <p:cNvPr id="6" name="图片 5"/>
              <p:cNvPicPr>
                <a:picLocks noChangeAspect="1"/>
              </p:cNvPicPr>
              <p:nvPr/>
            </p:nvPicPr>
            <p:blipFill>
              <a:blip r:embed="rId1" cstate="email"/>
              <a:stretch>
                <a:fillRect/>
              </a:stretch>
            </p:blipFill>
            <p:spPr>
              <a:xfrm>
                <a:off x="2976588" y="1200722"/>
                <a:ext cx="1085746" cy="965774"/>
              </a:xfrm>
              <a:prstGeom prst="rect">
                <a:avLst/>
              </a:prstGeom>
            </p:spPr>
          </p:pic>
          <p:pic>
            <p:nvPicPr>
              <p:cNvPr id="7" name="图片 6"/>
              <p:cNvPicPr>
                <a:picLocks noChangeAspect="1"/>
              </p:cNvPicPr>
              <p:nvPr/>
            </p:nvPicPr>
            <p:blipFill>
              <a:blip r:embed="rId1" cstate="email"/>
              <a:stretch>
                <a:fillRect/>
              </a:stretch>
            </p:blipFill>
            <p:spPr>
              <a:xfrm rot="10800000">
                <a:off x="3717638" y="4055257"/>
                <a:ext cx="1085746" cy="965774"/>
              </a:xfrm>
              <a:prstGeom prst="rect">
                <a:avLst/>
              </a:prstGeom>
            </p:spPr>
          </p:pic>
        </p:grpSp>
        <p:pic>
          <p:nvPicPr>
            <p:cNvPr id="4" name="图片 3"/>
            <p:cNvPicPr>
              <a:picLocks noChangeAspect="1"/>
            </p:cNvPicPr>
            <p:nvPr/>
          </p:nvPicPr>
          <p:blipFill>
            <a:blip r:embed="rId2" cstate="email">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2811697" y="4190168"/>
              <a:ext cx="383707" cy="743199"/>
            </a:xfrm>
            <a:prstGeom prst="rect">
              <a:avLst/>
            </a:prstGeom>
          </p:spPr>
        </p:pic>
      </p:grpSp>
      <p:cxnSp>
        <p:nvCxnSpPr>
          <p:cNvPr id="9" name="直线连接符 8"/>
          <p:cNvCxnSpPr/>
          <p:nvPr/>
        </p:nvCxnSpPr>
        <p:spPr>
          <a:xfrm>
            <a:off x="7369804" y="600075"/>
            <a:ext cx="0" cy="3267387"/>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cxnSp>
        <p:nvCxnSpPr>
          <p:cNvPr id="11" name="直线连接符 10"/>
          <p:cNvCxnSpPr/>
          <p:nvPr/>
        </p:nvCxnSpPr>
        <p:spPr>
          <a:xfrm>
            <a:off x="5693404" y="2990538"/>
            <a:ext cx="0" cy="3295962"/>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6279515" y="3101975"/>
            <a:ext cx="619125" cy="2011045"/>
          </a:xfrm>
          <a:prstGeom prst="rect">
            <a:avLst/>
          </a:prstGeom>
          <a:noFill/>
        </p:spPr>
        <p:txBody>
          <a:bodyPr wrap="square" rtlCol="0">
            <a:noAutofit/>
          </a:bodyPr>
          <a:p>
            <a:r>
              <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rPr>
              <a:t>研究目的</a:t>
            </a:r>
            <a:endPar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a:p>
            <a:endPar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email">
            <a:alphaModFix amt="70000"/>
          </a:blip>
          <a:srcRect t="25669" b="23357"/>
          <a:stretch>
            <a:fillRect/>
          </a:stretch>
        </p:blipFill>
        <p:spPr>
          <a:xfrm>
            <a:off x="-120755" y="3096768"/>
            <a:ext cx="12487639" cy="3779520"/>
          </a:xfrm>
          <a:prstGeom prst="rect">
            <a:avLst/>
          </a:prstGeom>
        </p:spPr>
      </p:pic>
      <p:pic>
        <p:nvPicPr>
          <p:cNvPr id="6" name="图片 5"/>
          <p:cNvPicPr>
            <a:picLocks noChangeAspect="1"/>
          </p:cNvPicPr>
          <p:nvPr/>
        </p:nvPicPr>
        <p:blipFill>
          <a:blip r:embed="rId2" cstate="email">
            <a:alphaModFix amt="50000"/>
          </a:blip>
          <a:stretch>
            <a:fillRect/>
          </a:stretch>
        </p:blipFill>
        <p:spPr>
          <a:xfrm>
            <a:off x="7554092" y="-510335"/>
            <a:ext cx="5041392" cy="5041392"/>
          </a:xfrm>
          <a:prstGeom prst="rect">
            <a:avLst/>
          </a:prstGeom>
        </p:spPr>
      </p:pic>
      <p:sp>
        <p:nvSpPr>
          <p:cNvPr id="5" name="文本框 4"/>
          <p:cNvSpPr txBox="1"/>
          <p:nvPr/>
        </p:nvSpPr>
        <p:spPr>
          <a:xfrm>
            <a:off x="1036955" y="2818765"/>
            <a:ext cx="10030460" cy="4745355"/>
          </a:xfrm>
          <a:prstGeom prst="rect">
            <a:avLst/>
          </a:prstGeom>
          <a:noFill/>
        </p:spPr>
        <p:txBody>
          <a:bodyPr wrap="square" rtlCol="0">
            <a:noAutofit/>
          </a:bodyPr>
          <a:p>
            <a:r>
              <a:rPr lang="zh-CN" altLang="en-US" sz="2400">
                <a:latin typeface="宋体" panose="02010600030101010101" pitchFamily="2" charset="-122"/>
                <a:ea typeface="宋体" panose="02010600030101010101" pitchFamily="2" charset="-122"/>
                <a:cs typeface="宋体" panose="02010600030101010101" pitchFamily="2" charset="-122"/>
              </a:rPr>
              <a:t>1.有利于帮助传统行当与传统产品进行创造性转化，创新性发展，更好的适应当下时代的社会需求，迸发出全新活力。</a:t>
            </a:r>
            <a:endParaRPr lang="zh-CN" altLang="en-US" sz="2400">
              <a:latin typeface="宋体" panose="02010600030101010101" pitchFamily="2" charset="-122"/>
              <a:ea typeface="宋体" panose="02010600030101010101" pitchFamily="2" charset="-122"/>
              <a:cs typeface="宋体" panose="02010600030101010101" pitchFamily="2" charset="-122"/>
            </a:endParaRPr>
          </a:p>
          <a:p>
            <a:r>
              <a:rPr lang="zh-CN" altLang="en-US" sz="2400">
                <a:latin typeface="宋体" panose="02010600030101010101" pitchFamily="2" charset="-122"/>
                <a:ea typeface="宋体" panose="02010600030101010101" pitchFamily="2" charset="-122"/>
                <a:cs typeface="宋体" panose="02010600030101010101" pitchFamily="2" charset="-122"/>
              </a:rPr>
              <a:t>2.博得当下年轻人的喜爱与青睐，占据更大的市场，从而提升生产力与品牌价值，达到维护其核心竞争力目的。</a:t>
            </a: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383794" y="1515516"/>
            <a:ext cx="1826796" cy="3820309"/>
            <a:chOff x="2811697" y="1335633"/>
            <a:chExt cx="1826796" cy="3820309"/>
          </a:xfrm>
        </p:grpSpPr>
        <p:grpSp>
          <p:nvGrpSpPr>
            <p:cNvPr id="3" name="组 2"/>
            <p:cNvGrpSpPr/>
            <p:nvPr/>
          </p:nvGrpSpPr>
          <p:grpSpPr>
            <a:xfrm>
              <a:off x="2811697" y="1335633"/>
              <a:ext cx="1826796" cy="3820309"/>
              <a:chOff x="2976588" y="1200722"/>
              <a:chExt cx="1826796" cy="3820309"/>
            </a:xfrm>
          </p:grpSpPr>
          <p:sp>
            <p:nvSpPr>
              <p:cNvPr id="5" name="文本框 4"/>
              <p:cNvSpPr txBox="1"/>
              <p:nvPr/>
            </p:nvSpPr>
            <p:spPr>
              <a:xfrm>
                <a:off x="3337814" y="1426464"/>
                <a:ext cx="1106170" cy="3594567"/>
              </a:xfrm>
              <a:prstGeom prst="rect">
                <a:avLst/>
              </a:prstGeom>
              <a:noFill/>
            </p:spPr>
            <p:txBody>
              <a:bodyPr vert="eaVert" wrap="square" rtlCol="0">
                <a:spAutoFit/>
              </a:bodyPr>
              <a:lstStyle/>
              <a:p>
                <a:pPr algn="ct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第</a:t>
                </a:r>
                <a:r>
                  <a:rPr kumimoji="1" lang="zh-CN" altLang="en-US" sz="6000" dirty="0" smtClean="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rPr>
                  <a:t>三章</a:t>
                </a:r>
                <a:endParaRPr kumimoji="1" lang="zh-CN" altLang="en-US" sz="6000" dirty="0">
                  <a:solidFill>
                    <a:srgbClr val="655D5C"/>
                  </a:solidFill>
                  <a:latin typeface="字魂36号-正文宋楷" panose="02000000000000000000" pitchFamily="2" charset="-122"/>
                  <a:ea typeface="字魂36号-正文宋楷" panose="02000000000000000000" pitchFamily="2" charset="-122"/>
                  <a:cs typeface="华文行楷" panose="02010800040101010101" charset="-122"/>
                </a:endParaRPr>
              </a:p>
            </p:txBody>
          </p:sp>
          <p:pic>
            <p:nvPicPr>
              <p:cNvPr id="6" name="图片 5"/>
              <p:cNvPicPr>
                <a:picLocks noChangeAspect="1"/>
              </p:cNvPicPr>
              <p:nvPr/>
            </p:nvPicPr>
            <p:blipFill>
              <a:blip r:embed="rId1" cstate="email"/>
              <a:stretch>
                <a:fillRect/>
              </a:stretch>
            </p:blipFill>
            <p:spPr>
              <a:xfrm>
                <a:off x="2976588" y="1200722"/>
                <a:ext cx="1085746" cy="965774"/>
              </a:xfrm>
              <a:prstGeom prst="rect">
                <a:avLst/>
              </a:prstGeom>
            </p:spPr>
          </p:pic>
          <p:pic>
            <p:nvPicPr>
              <p:cNvPr id="7" name="图片 6"/>
              <p:cNvPicPr>
                <a:picLocks noChangeAspect="1"/>
              </p:cNvPicPr>
              <p:nvPr/>
            </p:nvPicPr>
            <p:blipFill>
              <a:blip r:embed="rId1" cstate="email"/>
              <a:stretch>
                <a:fillRect/>
              </a:stretch>
            </p:blipFill>
            <p:spPr>
              <a:xfrm rot="10800000">
                <a:off x="3717638" y="4055257"/>
                <a:ext cx="1085746" cy="965774"/>
              </a:xfrm>
              <a:prstGeom prst="rect">
                <a:avLst/>
              </a:prstGeom>
            </p:spPr>
          </p:pic>
        </p:grpSp>
        <p:pic>
          <p:nvPicPr>
            <p:cNvPr id="4" name="图片 3"/>
            <p:cNvPicPr>
              <a:picLocks noChangeAspect="1"/>
            </p:cNvPicPr>
            <p:nvPr/>
          </p:nvPicPr>
          <p:blipFill>
            <a:blip r:embed="rId2" cstate="email">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2811697" y="4190168"/>
              <a:ext cx="383707" cy="743199"/>
            </a:xfrm>
            <a:prstGeom prst="rect">
              <a:avLst/>
            </a:prstGeom>
          </p:spPr>
        </p:pic>
      </p:grpSp>
      <p:cxnSp>
        <p:nvCxnSpPr>
          <p:cNvPr id="9" name="直线连接符 8"/>
          <p:cNvCxnSpPr/>
          <p:nvPr/>
        </p:nvCxnSpPr>
        <p:spPr>
          <a:xfrm>
            <a:off x="7369804" y="600075"/>
            <a:ext cx="0" cy="3267387"/>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cxnSp>
        <p:nvCxnSpPr>
          <p:cNvPr id="11" name="直线连接符 10"/>
          <p:cNvCxnSpPr/>
          <p:nvPr/>
        </p:nvCxnSpPr>
        <p:spPr>
          <a:xfrm>
            <a:off x="5693404" y="2990538"/>
            <a:ext cx="0" cy="3295962"/>
          </a:xfrm>
          <a:prstGeom prst="line">
            <a:avLst/>
          </a:prstGeom>
          <a:ln>
            <a:solidFill>
              <a:srgbClr val="968A87">
                <a:alpha val="48000"/>
              </a:srgbClr>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6279515" y="3101975"/>
            <a:ext cx="619125" cy="2011045"/>
          </a:xfrm>
          <a:prstGeom prst="rect">
            <a:avLst/>
          </a:prstGeom>
          <a:noFill/>
        </p:spPr>
        <p:txBody>
          <a:bodyPr wrap="square" rtlCol="0">
            <a:noAutofit/>
          </a:bodyPr>
          <a:p>
            <a:r>
              <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rPr>
              <a:t>研究意义与</a:t>
            </a:r>
            <a:r>
              <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rPr>
              <a:t>价值</a:t>
            </a:r>
            <a:endParaRPr kumimoji="1" lang="zh-CN" altLang="en-US" sz="2000" dirty="0">
              <a:solidFill>
                <a:srgbClr val="968A87"/>
              </a:solidFill>
              <a:latin typeface="字魂36号-正文宋楷" panose="02000000000000000000" pitchFamily="2" charset="-122"/>
              <a:ea typeface="字魂36号-正文宋楷" panose="02000000000000000000" pitchFamily="2" charset="-122"/>
              <a:cs typeface="华文行楷" panose="020108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ISPRING_PRESENTATION_TITLE" val="复古风水墨古代诗词PPT背景"/>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Theme">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5883</Words>
  <Application>WPS 演示</Application>
  <PresentationFormat>宽屏</PresentationFormat>
  <Paragraphs>158</Paragraphs>
  <Slides>33</Slides>
  <Notes>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33</vt:i4>
      </vt:variant>
    </vt:vector>
  </HeadingPairs>
  <TitlesOfParts>
    <vt:vector size="42" baseType="lpstr">
      <vt:lpstr>Arial</vt:lpstr>
      <vt:lpstr>宋体</vt:lpstr>
      <vt:lpstr>Wingdings</vt:lpstr>
      <vt:lpstr>微软雅黑</vt:lpstr>
      <vt:lpstr>字魂36号-正文宋楷</vt:lpstr>
      <vt:lpstr>华文行楷</vt:lpstr>
      <vt:lpstr>Arial Unicode MS</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复古风水墨古代诗词PPT背景</dc:title>
  <dc:creator/>
  <cp:lastModifiedBy>kdfz</cp:lastModifiedBy>
  <cp:revision>118</cp:revision>
  <dcterms:created xsi:type="dcterms:W3CDTF">2024-10-11T02:28:00Z</dcterms:created>
  <dcterms:modified xsi:type="dcterms:W3CDTF">2025-01-08T07:11:04Z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2052-11.8.2.11813</vt:lpwstr>
  </property>
  <property fmtid="{D5CDD505-2E9C-101B-9397-08002B2CF9AE}" pid="3" name="ICV">
    <vt:lpwstr>4B1553B4AF88E0FFE753066788298942_43</vt:lpwstr>
  </property>
</Properties>
</file>