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0"/>
  </p:notesMasterIdLst>
  <p:handoutMasterIdLst>
    <p:handoutMasterId r:id="rId21"/>
  </p:handoutMasterIdLst>
  <p:sldIdLst>
    <p:sldId id="256" r:id="rId2"/>
    <p:sldId id="258" r:id="rId3"/>
    <p:sldId id="263" r:id="rId4"/>
    <p:sldId id="264" r:id="rId5"/>
    <p:sldId id="265" r:id="rId6"/>
    <p:sldId id="266" r:id="rId7"/>
    <p:sldId id="267" r:id="rId8"/>
    <p:sldId id="268" r:id="rId9"/>
    <p:sldId id="269" r:id="rId10"/>
    <p:sldId id="270" r:id="rId11"/>
    <p:sldId id="259" r:id="rId12"/>
    <p:sldId id="260" r:id="rId13"/>
    <p:sldId id="261" r:id="rId14"/>
    <p:sldId id="257" r:id="rId15"/>
    <p:sldId id="262" r:id="rId16"/>
    <p:sldId id="271" r:id="rId17"/>
    <p:sldId id="272" r:id="rId18"/>
    <p:sldId id="273" r:id="rId19"/>
  </p:sldIdLst>
  <p:sldSz cx="12192000" cy="6858000"/>
  <p:notesSz cx="7104063" cy="10234613"/>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B2B2B2"/>
    <a:srgbClr val="202020"/>
    <a:srgbClr val="323232"/>
    <a:srgbClr val="CC3300"/>
    <a:srgbClr val="CC0000"/>
    <a:srgbClr val="FF3300"/>
    <a:srgbClr val="990000"/>
    <a:srgbClr val="FF8D41"/>
    <a:srgbClr val="FF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3480" autoAdjust="0"/>
    <p:restoredTop sz="86374"/>
  </p:normalViewPr>
  <p:slideViewPr>
    <p:cSldViewPr snapToGrid="0" showGuides="1">
      <p:cViewPr varScale="1">
        <p:scale>
          <a:sx n="73" d="100"/>
          <a:sy n="73" d="100"/>
        </p:scale>
        <p:origin x="941" y="67"/>
      </p:cViewPr>
      <p:guideLst>
        <p:guide orient="horz" pos="2160"/>
        <p:guide pos="3840"/>
      </p:guideLst>
    </p:cSldViewPr>
  </p:slideViewPr>
  <p:outlineViewPr>
    <p:cViewPr>
      <p:scale>
        <a:sx n="33" d="100"/>
        <a:sy n="33" d="100"/>
      </p:scale>
      <p:origin x="0" y="0"/>
    </p:cViewPr>
  </p:outlineViewPr>
  <p:notesTextViewPr>
    <p:cViewPr>
      <p:scale>
        <a:sx n="3" d="2"/>
        <a:sy n="3" d="2"/>
      </p:scale>
      <p:origin x="0" y="0"/>
    </p:cViewPr>
  </p:notesTextViewPr>
  <p:gridSpacing cx="72000" cy="720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handoutMaster" Target="handoutMasters/handout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290" cy="513492"/>
          </a:xfrm>
          <a:prstGeom prst="rect">
            <a:avLst/>
          </a:prstGeom>
        </p:spPr>
        <p:txBody>
          <a:bodyPr vert="horz" lIns="91440" tIns="45720" rIns="91440" bIns="45720" rtlCol="0"/>
          <a:lstStyle>
            <a:lvl1pPr algn="l">
              <a:defRPr sz="1245"/>
            </a:lvl1pPr>
          </a:lstStyle>
          <a:p>
            <a:endParaRPr lang="zh-CN" altLang="en-US"/>
          </a:p>
        </p:txBody>
      </p:sp>
      <p:sp>
        <p:nvSpPr>
          <p:cNvPr id="3" name="日期占位符 2"/>
          <p:cNvSpPr>
            <a:spLocks noGrp="1"/>
          </p:cNvSpPr>
          <p:nvPr>
            <p:ph type="dt" sz="quarter" idx="1"/>
          </p:nvPr>
        </p:nvSpPr>
        <p:spPr>
          <a:xfrm>
            <a:off x="4023812" y="0"/>
            <a:ext cx="3078290" cy="513492"/>
          </a:xfrm>
          <a:prstGeom prst="rect">
            <a:avLst/>
          </a:prstGeom>
        </p:spPr>
        <p:txBody>
          <a:bodyPr vert="horz" lIns="91440" tIns="45720" rIns="91440" bIns="45720" rtlCol="0"/>
          <a:lstStyle>
            <a:lvl1pPr algn="r">
              <a:defRPr sz="1245"/>
            </a:lvl1pPr>
          </a:lstStyle>
          <a:p>
            <a:fld id="{0F9B84EA-7D68-4D60-9CB1-D50884785D1C}" type="datetimeFigureOut">
              <a:rPr lang="zh-CN" altLang="en-US" smtClean="0"/>
              <a:t>2025/2/16</a:t>
            </a:fld>
            <a:endParaRPr lang="zh-CN" altLang="en-US"/>
          </a:p>
        </p:txBody>
      </p:sp>
      <p:sp>
        <p:nvSpPr>
          <p:cNvPr id="4" name="页脚占位符 3"/>
          <p:cNvSpPr>
            <a:spLocks noGrp="1"/>
          </p:cNvSpPr>
          <p:nvPr>
            <p:ph type="ftr" sz="quarter" idx="2"/>
          </p:nvPr>
        </p:nvSpPr>
        <p:spPr>
          <a:xfrm>
            <a:off x="0" y="9720804"/>
            <a:ext cx="3078290" cy="513491"/>
          </a:xfrm>
          <a:prstGeom prst="rect">
            <a:avLst/>
          </a:prstGeom>
        </p:spPr>
        <p:txBody>
          <a:bodyPr vert="horz" lIns="91440" tIns="45720" rIns="91440" bIns="45720" rtlCol="0" anchor="b"/>
          <a:lstStyle>
            <a:lvl1pPr algn="l">
              <a:defRPr sz="1245"/>
            </a:lvl1pPr>
          </a:lstStyle>
          <a:p>
            <a:endParaRPr lang="zh-CN" altLang="en-US"/>
          </a:p>
        </p:txBody>
      </p:sp>
      <p:sp>
        <p:nvSpPr>
          <p:cNvPr id="5" name="灯片编号占位符 4"/>
          <p:cNvSpPr>
            <a:spLocks noGrp="1"/>
          </p:cNvSpPr>
          <p:nvPr>
            <p:ph type="sldNum" sz="quarter" idx="3"/>
          </p:nvPr>
        </p:nvSpPr>
        <p:spPr>
          <a:xfrm>
            <a:off x="4023812" y="9720804"/>
            <a:ext cx="3078290" cy="513491"/>
          </a:xfrm>
          <a:prstGeom prst="rect">
            <a:avLst/>
          </a:prstGeom>
        </p:spPr>
        <p:txBody>
          <a:bodyPr vert="horz" lIns="91440" tIns="45720" rIns="91440" bIns="45720" rtlCol="0" anchor="b"/>
          <a:lstStyle>
            <a:lvl1pPr algn="r">
              <a:defRPr sz="1245"/>
            </a:lvl1pPr>
          </a:lstStyle>
          <a:p>
            <a:fld id="{8D4E0FC9-F1F8-4FAE-9988-3BA365CFD46F}" type="slidenum">
              <a:rPr lang="zh-CN" altLang="en-US" smtClean="0"/>
              <a:t>‹#›</a:t>
            </a:fld>
            <a:endParaRPr lang="zh-CN" alt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3078163" cy="512763"/>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4024313" y="0"/>
            <a:ext cx="3078162" cy="512763"/>
          </a:xfrm>
          <a:prstGeom prst="rect">
            <a:avLst/>
          </a:prstGeom>
        </p:spPr>
        <p:txBody>
          <a:bodyPr vert="horz" lIns="91440" tIns="45720" rIns="91440" bIns="45720" rtlCol="0"/>
          <a:lstStyle>
            <a:lvl1pPr algn="r">
              <a:defRPr sz="1200"/>
            </a:lvl1pPr>
          </a:lstStyle>
          <a:p>
            <a:fld id="{D6C8D182-E4C8-4120-9249-FC9774456FFA}" type="datetimeFigureOut">
              <a:rPr lang="zh-CN" altLang="en-US" smtClean="0"/>
              <a:t>2025/2/16</a:t>
            </a:fld>
            <a:endParaRPr lang="zh-CN" altLang="en-US"/>
          </a:p>
        </p:txBody>
      </p:sp>
      <p:sp>
        <p:nvSpPr>
          <p:cNvPr id="4" name="幻灯片图像占位符 3"/>
          <p:cNvSpPr>
            <a:spLocks noGrp="1" noRot="1" noChangeAspect="1"/>
          </p:cNvSpPr>
          <p:nvPr>
            <p:ph type="sldImg" idx="2"/>
          </p:nvPr>
        </p:nvSpPr>
        <p:spPr>
          <a:xfrm>
            <a:off x="482600" y="1279525"/>
            <a:ext cx="6140450" cy="34544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711200" y="4926013"/>
            <a:ext cx="5683250" cy="4029075"/>
          </a:xfrm>
          <a:prstGeom prst="rect">
            <a:avLst/>
          </a:prstGeom>
        </p:spPr>
        <p:txBody>
          <a:bodyPr vert="horz" lIns="91440" tIns="45720" rIns="91440" bIns="45720" rtlCol="0"/>
          <a:lstStyle/>
          <a:p>
            <a:pPr lvl="0"/>
            <a:r>
              <a:rPr lang="zh-CN" altLang="en-US"/>
              <a:t>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6" name="页脚占位符 5"/>
          <p:cNvSpPr>
            <a:spLocks noGrp="1"/>
          </p:cNvSpPr>
          <p:nvPr>
            <p:ph type="ftr" sz="quarter" idx="4"/>
          </p:nvPr>
        </p:nvSpPr>
        <p:spPr>
          <a:xfrm>
            <a:off x="0" y="9721850"/>
            <a:ext cx="3078163" cy="512763"/>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4024313" y="9721850"/>
            <a:ext cx="3078162" cy="512763"/>
          </a:xfrm>
          <a:prstGeom prst="rect">
            <a:avLst/>
          </a:prstGeom>
        </p:spPr>
        <p:txBody>
          <a:bodyPr vert="horz" lIns="91440" tIns="45720" rIns="91440" bIns="45720" rtlCol="0" anchor="b"/>
          <a:lstStyle>
            <a:lvl1pPr algn="r">
              <a:defRPr sz="1200"/>
            </a:lvl1pPr>
          </a:lstStyle>
          <a:p>
            <a:fld id="{85D0DACE-38E0-42D2-9336-2B707D34BC6D}" type="slidenum">
              <a:rPr lang="zh-CN" altLang="en-US" smtClean="0"/>
              <a:t>‹#›</a:t>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kumimoji="1" lang="zh-CN" altLang="en-US"/>
          </a:p>
        </p:txBody>
      </p:sp>
      <p:sp>
        <p:nvSpPr>
          <p:cNvPr id="4" name="灯片编号占位符 3"/>
          <p:cNvSpPr>
            <a:spLocks noGrp="1"/>
          </p:cNvSpPr>
          <p:nvPr>
            <p:ph type="sldNum" sz="quarter" idx="5"/>
          </p:nvPr>
        </p:nvSpPr>
        <p:spPr/>
        <p:txBody>
          <a:bodyPr/>
          <a:lstStyle/>
          <a:p>
            <a:fld id="{85D0DACE-38E0-42D2-9336-2B707D34BC6D}" type="slidenum">
              <a:rPr lang="zh-CN" altLang="en-US" smtClean="0"/>
              <a:t>1</a:t>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nvPr>
        </p:nvSpPr>
        <p:spPr>
          <a:xfrm>
            <a:off x="1524000" y="1322962"/>
            <a:ext cx="9144000" cy="2187001"/>
          </a:xfrm>
        </p:spPr>
        <p:txBody>
          <a:bodyPr anchor="b">
            <a:normAutofit/>
          </a:bodyPr>
          <a:lstStyle>
            <a:lvl1pPr algn="ctr">
              <a:lnSpc>
                <a:spcPct val="130000"/>
              </a:lnSpc>
              <a:defRPr sz="6000">
                <a:effectLst/>
              </a:defRPr>
            </a:lvl1pPr>
          </a:lstStyle>
          <a:p>
            <a:r>
              <a:rPr lang="zh-CN" altLang="en-US" dirty="0"/>
              <a:t>单击此处添加标题</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3" name="副标题 2"/>
          <p:cNvSpPr>
            <a:spLocks noGrp="1"/>
          </p:cNvSpPr>
          <p:nvPr>
            <p:ph type="subTitle" idx="1" hasCustomPrompt="1"/>
          </p:nvPr>
        </p:nvSpPr>
        <p:spPr>
          <a:xfrm>
            <a:off x="1524000" y="3602038"/>
            <a:ext cx="9144000" cy="1655762"/>
          </a:xfrm>
        </p:spPr>
        <p:txBody>
          <a:bodyPr>
            <a:normAutofit/>
          </a:bodyPr>
          <a:lstStyle>
            <a:lvl1pPr marL="0" indent="0" algn="ctr">
              <a:buNone/>
              <a:defRPr sz="2400">
                <a:solidFill>
                  <a:schemeClr val="tx1">
                    <a:lumMod val="75000"/>
                    <a:lumOff val="25000"/>
                  </a:schemeClr>
                </a:solidFill>
                <a:effectLst/>
                <a:latin typeface="+mn-ea"/>
                <a:ea typeface="+mn-ea"/>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单击此处添加副标题</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
        <p:nvSpPr>
          <p:cNvPr id="7" name="内容占位符 6"/>
          <p:cNvSpPr>
            <a:spLocks noGrp="1"/>
          </p:cNvSpPr>
          <p:nvPr>
            <p:ph sz="quarter" idx="13"/>
          </p:nvPr>
        </p:nvSpPr>
        <p:spPr>
          <a:xfrm>
            <a:off x="838200" y="551543"/>
            <a:ext cx="10515600" cy="5558971"/>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chor="ctr" anchorCtr="0">
            <a:normAutofit/>
          </a:bodyPr>
          <a:lstStyle>
            <a:lvl1pPr>
              <a:defRPr sz="4400" b="0">
                <a:effectLst/>
              </a:defRPr>
            </a:lvl1pPr>
          </a:lstStyle>
          <a:p>
            <a:r>
              <a:rPr lang="zh-CN" altLang="en-US" dirty="0"/>
              <a:t>单击此处编辑母版标题样式</a:t>
            </a:r>
          </a:p>
        </p:txBody>
      </p:sp>
      <p:sp>
        <p:nvSpPr>
          <p:cNvPr id="3" name="内容占位符 2"/>
          <p:cNvSpPr>
            <a:spLocks noGrp="1"/>
          </p:cNvSpPr>
          <p:nvPr>
            <p:ph idx="1"/>
          </p:nvPr>
        </p:nvSpPr>
        <p:spPr>
          <a:xfrm>
            <a:off x="647700" y="1825625"/>
            <a:ext cx="10515600" cy="4351338"/>
          </a:xfrm>
        </p:spPr>
        <p:txBody>
          <a:bodyPr>
            <a:normAutofit/>
          </a:bodyPr>
          <a:lstStyle>
            <a:lvl1pPr>
              <a:defRPr sz="2800">
                <a:solidFill>
                  <a:schemeClr val="tx1">
                    <a:lumMod val="75000"/>
                    <a:lumOff val="25000"/>
                  </a:schemeClr>
                </a:solidFill>
              </a:defRPr>
            </a:lvl1pPr>
            <a:lvl2pPr>
              <a:defRPr sz="2400">
                <a:solidFill>
                  <a:schemeClr val="tx1">
                    <a:lumMod val="75000"/>
                    <a:lumOff val="25000"/>
                  </a:schemeClr>
                </a:solidFill>
              </a:defRPr>
            </a:lvl2pPr>
            <a:lvl3pPr>
              <a:defRPr sz="2000">
                <a:solidFill>
                  <a:schemeClr val="tx1">
                    <a:lumMod val="75000"/>
                    <a:lumOff val="25000"/>
                  </a:schemeClr>
                </a:solidFill>
              </a:defRPr>
            </a:lvl3pPr>
            <a:lvl4pPr>
              <a:defRPr sz="1800">
                <a:solidFill>
                  <a:schemeClr val="tx1">
                    <a:lumMod val="75000"/>
                    <a:lumOff val="25000"/>
                  </a:schemeClr>
                </a:solidFill>
              </a:defRPr>
            </a:lvl4pPr>
            <a:lvl5pPr>
              <a:defRPr sz="18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49" y="469127"/>
            <a:ext cx="10307927" cy="4093347"/>
          </a:xfrm>
        </p:spPr>
        <p:txBody>
          <a:bodyPr anchor="b">
            <a:normAutofit/>
          </a:bodyPr>
          <a:lstStyle>
            <a:lvl1pPr>
              <a:defRPr sz="6000">
                <a:effectLst/>
              </a:defRPr>
            </a:lvl1pPr>
          </a:lstStyle>
          <a:p>
            <a:r>
              <a:rPr lang="zh-CN" altLang="en-US" dirty="0"/>
              <a:t>单击此处编辑母版标题样式</a:t>
            </a:r>
          </a:p>
        </p:txBody>
      </p:sp>
      <p:sp>
        <p:nvSpPr>
          <p:cNvPr id="3" name="文本占位符 2"/>
          <p:cNvSpPr>
            <a:spLocks noGrp="1"/>
          </p:cNvSpPr>
          <p:nvPr>
            <p:ph type="body" idx="1"/>
          </p:nvPr>
        </p:nvSpPr>
        <p:spPr>
          <a:xfrm>
            <a:off x="831850" y="4610028"/>
            <a:ext cx="10307926" cy="647555"/>
          </a:xfrm>
        </p:spPr>
        <p:txBody>
          <a:bodyPr>
            <a:normAutofit/>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a:xfrm>
            <a:off x="647700" y="258445"/>
            <a:ext cx="10515600" cy="1325563"/>
          </a:xfrm>
        </p:spPr>
        <p:txBody>
          <a:bodyPr>
            <a:normAutofit/>
          </a:bodyPr>
          <a:lstStyle>
            <a:lvl1pPr>
              <a:defRPr sz="4400" b="0" i="0">
                <a:effectLst/>
              </a:defRPr>
            </a:lvl1pPr>
          </a:lstStyle>
          <a:p>
            <a:r>
              <a:rPr lang="zh-CN" altLang="en-US" dirty="0"/>
              <a:t>单击此处编辑母版标题样式</a:t>
            </a:r>
          </a:p>
        </p:txBody>
      </p:sp>
      <p:sp>
        <p:nvSpPr>
          <p:cNvPr id="3" name="内容占位符 2"/>
          <p:cNvSpPr>
            <a:spLocks noGrp="1"/>
          </p:cNvSpPr>
          <p:nvPr>
            <p:ph sz="half" idx="1"/>
          </p:nvPr>
        </p:nvSpPr>
        <p:spPr>
          <a:xfrm>
            <a:off x="647700" y="1825625"/>
            <a:ext cx="5181600" cy="4351338"/>
          </a:xfrm>
        </p:spPr>
        <p:txBody>
          <a:bodyPr>
            <a:normAutofit/>
          </a:bodyPr>
          <a:lstStyle>
            <a:lvl1pPr>
              <a:lnSpc>
                <a:spcPct val="90000"/>
              </a:lnSpc>
              <a:defRPr sz="2800">
                <a:solidFill>
                  <a:schemeClr val="tx1">
                    <a:lumMod val="75000"/>
                    <a:lumOff val="25000"/>
                  </a:schemeClr>
                </a:solidFill>
              </a:defRPr>
            </a:lvl1pPr>
            <a:lvl2pPr>
              <a:lnSpc>
                <a:spcPct val="90000"/>
              </a:lnSpc>
              <a:defRPr sz="2400">
                <a:solidFill>
                  <a:schemeClr val="tx1">
                    <a:lumMod val="75000"/>
                    <a:lumOff val="25000"/>
                  </a:schemeClr>
                </a:solidFill>
              </a:defRPr>
            </a:lvl2pPr>
            <a:lvl3pPr>
              <a:lnSpc>
                <a:spcPct val="90000"/>
              </a:lnSpc>
              <a:defRPr sz="2000">
                <a:solidFill>
                  <a:schemeClr val="tx1">
                    <a:lumMod val="75000"/>
                    <a:lumOff val="25000"/>
                  </a:schemeClr>
                </a:solidFill>
              </a:defRPr>
            </a:lvl3pPr>
            <a:lvl4pPr>
              <a:lnSpc>
                <a:spcPct val="90000"/>
              </a:lnSpc>
              <a:defRPr sz="1800">
                <a:solidFill>
                  <a:schemeClr val="tx1">
                    <a:lumMod val="75000"/>
                    <a:lumOff val="25000"/>
                  </a:schemeClr>
                </a:solidFill>
              </a:defRPr>
            </a:lvl4pPr>
            <a:lvl5pPr>
              <a:lnSpc>
                <a:spcPct val="90000"/>
              </a:lnSpc>
              <a:defRPr sz="18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内容占位符 3"/>
          <p:cNvSpPr>
            <a:spLocks noGrp="1"/>
          </p:cNvSpPr>
          <p:nvPr>
            <p:ph sz="half" idx="2"/>
          </p:nvPr>
        </p:nvSpPr>
        <p:spPr>
          <a:xfrm>
            <a:off x="5981700" y="1825625"/>
            <a:ext cx="5181600" cy="4351338"/>
          </a:xfrm>
        </p:spPr>
        <p:txBody>
          <a:bodyPr>
            <a:normAutofit/>
          </a:bodyPr>
          <a:lstStyle>
            <a:lvl1pPr>
              <a:lnSpc>
                <a:spcPct val="90000"/>
              </a:lnSpc>
              <a:defRPr sz="2800">
                <a:solidFill>
                  <a:schemeClr val="tx1">
                    <a:lumMod val="75000"/>
                    <a:lumOff val="25000"/>
                  </a:schemeClr>
                </a:solidFill>
              </a:defRPr>
            </a:lvl1pPr>
            <a:lvl2pPr>
              <a:lnSpc>
                <a:spcPct val="90000"/>
              </a:lnSpc>
              <a:defRPr sz="2400">
                <a:solidFill>
                  <a:schemeClr val="tx1">
                    <a:lumMod val="75000"/>
                    <a:lumOff val="25000"/>
                  </a:schemeClr>
                </a:solidFill>
              </a:defRPr>
            </a:lvl2pPr>
            <a:lvl3pPr>
              <a:lnSpc>
                <a:spcPct val="90000"/>
              </a:lnSpc>
              <a:defRPr sz="2000">
                <a:solidFill>
                  <a:schemeClr val="tx1">
                    <a:lumMod val="75000"/>
                    <a:lumOff val="25000"/>
                  </a:schemeClr>
                </a:solidFill>
              </a:defRPr>
            </a:lvl3pPr>
            <a:lvl4pPr>
              <a:lnSpc>
                <a:spcPct val="90000"/>
              </a:lnSpc>
              <a:defRPr sz="1800">
                <a:solidFill>
                  <a:schemeClr val="tx1">
                    <a:lumMod val="75000"/>
                    <a:lumOff val="25000"/>
                  </a:schemeClr>
                </a:solidFill>
              </a:defRPr>
            </a:lvl4pPr>
            <a:lvl5pPr>
              <a:lnSpc>
                <a:spcPct val="90000"/>
              </a:lnSpc>
              <a:defRPr sz="1800">
                <a:solidFill>
                  <a:schemeClr val="tx1">
                    <a:lumMod val="75000"/>
                    <a:lumOff val="25000"/>
                  </a:schemeClr>
                </a:solidFill>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日期占位符 4"/>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dirty="0"/>
              <a:t>单击此处编辑母版标题样式</a:t>
            </a:r>
          </a:p>
        </p:txBody>
      </p:sp>
      <p:sp>
        <p:nvSpPr>
          <p:cNvPr id="3" name="文本占位符 2"/>
          <p:cNvSpPr>
            <a:spLocks noGrp="1"/>
          </p:cNvSpPr>
          <p:nvPr>
            <p:ph type="body" idx="1"/>
          </p:nvPr>
        </p:nvSpPr>
        <p:spPr>
          <a:xfrm>
            <a:off x="839788" y="1744961"/>
            <a:ext cx="5157787" cy="823912"/>
          </a:xfrm>
        </p:spPr>
        <p:txBody>
          <a:bodyPr anchor="b">
            <a:normAutofit/>
          </a:bodyPr>
          <a:lstStyle>
            <a:lvl1pPr marL="0" indent="0">
              <a:buNone/>
              <a:defRPr sz="28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4" name="内容占位符 3"/>
          <p:cNvSpPr>
            <a:spLocks noGrp="1"/>
          </p:cNvSpPr>
          <p:nvPr>
            <p:ph sz="half" idx="2"/>
          </p:nvPr>
        </p:nvSpPr>
        <p:spPr>
          <a:xfrm>
            <a:off x="839788" y="2615609"/>
            <a:ext cx="5157787"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文本占位符 4"/>
          <p:cNvSpPr>
            <a:spLocks noGrp="1"/>
          </p:cNvSpPr>
          <p:nvPr>
            <p:ph type="body" sz="quarter" idx="3"/>
          </p:nvPr>
        </p:nvSpPr>
        <p:spPr>
          <a:xfrm>
            <a:off x="6172200" y="1744961"/>
            <a:ext cx="5183188" cy="823912"/>
          </a:xfrm>
        </p:spPr>
        <p:txBody>
          <a:bodyPr anchor="b">
            <a:normAutofit/>
          </a:bodyPr>
          <a:lstStyle>
            <a:lvl1pPr marL="0" indent="0">
              <a:buNone/>
              <a:defRPr sz="28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单击此处编辑母版文本样式</a:t>
            </a:r>
          </a:p>
        </p:txBody>
      </p:sp>
      <p:sp>
        <p:nvSpPr>
          <p:cNvPr id="6" name="内容占位符 5"/>
          <p:cNvSpPr>
            <a:spLocks noGrp="1"/>
          </p:cNvSpPr>
          <p:nvPr>
            <p:ph sz="quarter" idx="4"/>
          </p:nvPr>
        </p:nvSpPr>
        <p:spPr>
          <a:xfrm>
            <a:off x="6172200" y="2615609"/>
            <a:ext cx="5183188" cy="3574054"/>
          </a:xfrm>
        </p:spPr>
        <p:txBody>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7" name="日期占位符 6"/>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a:xfrm>
            <a:off x="838200" y="2766219"/>
            <a:ext cx="10515600" cy="1325563"/>
          </a:xfrm>
        </p:spPr>
        <p:txBody>
          <a:bodyPr>
            <a:normAutofit/>
          </a:bodyPr>
          <a:lstStyle>
            <a:lvl1pPr algn="ctr">
              <a:defRPr sz="4400" b="0">
                <a:effectLst/>
              </a:defRPr>
            </a:lvl1pPr>
          </a:lstStyle>
          <a:p>
            <a:r>
              <a:rPr lang="zh-CN" altLang="en-US" dirty="0"/>
              <a:t>单击此处编辑母版标题样式</a:t>
            </a:r>
          </a:p>
        </p:txBody>
      </p:sp>
      <p:sp>
        <p:nvSpPr>
          <p:cNvPr id="3" name="日期占位符 2"/>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hasCustomPrompt="1"/>
          </p:nvPr>
        </p:nvSpPr>
        <p:spPr>
          <a:xfrm>
            <a:off x="646747" y="127000"/>
            <a:ext cx="4165200" cy="1600200"/>
          </a:xfrm>
        </p:spPr>
        <p:txBody>
          <a:bodyPr anchor="ctr" anchorCtr="0">
            <a:normAutofit/>
          </a:bodyPr>
          <a:lstStyle>
            <a:lvl1pPr>
              <a:defRPr sz="3200" b="0">
                <a:effectLst/>
              </a:defRPr>
            </a:lvl1pPr>
          </a:lstStyle>
          <a:p>
            <a:r>
              <a:rPr lang="zh-CN" altLang="en-US" dirty="0"/>
              <a:t>单击此处编辑标题</a:t>
            </a:r>
          </a:p>
        </p:txBody>
      </p:sp>
      <p:sp>
        <p:nvSpPr>
          <p:cNvPr id="3" name="图片占位符 2"/>
          <p:cNvSpPr>
            <a:spLocks noGrp="1" noChangeAspect="1"/>
          </p:cNvSpPr>
          <p:nvPr>
            <p:ph type="pic" idx="1"/>
          </p:nvPr>
        </p:nvSpPr>
        <p:spPr>
          <a:xfrm>
            <a:off x="5184000" y="766354"/>
            <a:ext cx="5817375" cy="5094446"/>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dirty="0"/>
          </a:p>
        </p:txBody>
      </p:sp>
      <p:sp>
        <p:nvSpPr>
          <p:cNvPr id="4" name="文本占位符 3"/>
          <p:cNvSpPr>
            <a:spLocks noGrp="1"/>
          </p:cNvSpPr>
          <p:nvPr>
            <p:ph type="body" sz="half" idx="2"/>
          </p:nvPr>
        </p:nvSpPr>
        <p:spPr>
          <a:xfrm>
            <a:off x="651827" y="2057400"/>
            <a:ext cx="4165200" cy="3811588"/>
          </a:xfrm>
        </p:spPr>
        <p:txBody>
          <a:bodyPr>
            <a:normAutofit/>
          </a:bodyPr>
          <a:lstStyle>
            <a:lvl1pPr marL="0" indent="0">
              <a:lnSpc>
                <a:spcPct val="150000"/>
              </a:lnSpc>
              <a:buNone/>
              <a:defRPr sz="20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dirty="0"/>
              <a:t>单击此处编辑母版文本样式</a:t>
            </a:r>
          </a:p>
        </p:txBody>
      </p:sp>
      <p:sp>
        <p:nvSpPr>
          <p:cNvPr id="5" name="日期占位符 4"/>
          <p:cNvSpPr>
            <a:spLocks noGrp="1"/>
          </p:cNvSpPr>
          <p:nvPr>
            <p:ph type="dt" sz="half" idx="10"/>
          </p:nvPr>
        </p:nvSpPr>
        <p:spPr/>
        <p:txBody>
          <a:bodyPr/>
          <a:lstStyle/>
          <a:p>
            <a:fld id="{9EFD9D74-47D9-4702-A33C-335B63B48DBF}" type="datetimeFigureOut">
              <a:rPr lang="zh-CN" altLang="en-US" smtClean="0"/>
              <a:t>2025/2/16</a:t>
            </a:fld>
            <a:endParaRPr lang="zh-CN" altLang="en-US" dirty="0"/>
          </a:p>
        </p:txBody>
      </p:sp>
      <p:sp>
        <p:nvSpPr>
          <p:cNvPr id="6" name="页脚占位符 5"/>
          <p:cNvSpPr>
            <a:spLocks noGrp="1"/>
          </p:cNvSpPr>
          <p:nvPr>
            <p:ph type="ftr" sz="quarter" idx="11"/>
          </p:nvPr>
        </p:nvSpPr>
        <p:spPr/>
        <p:txBody>
          <a:bodyPr/>
          <a:lstStyle/>
          <a:p>
            <a:endParaRPr lang="zh-CN" altLang="en-US" dirty="0"/>
          </a:p>
        </p:txBody>
      </p:sp>
      <p:sp>
        <p:nvSpPr>
          <p:cNvPr id="7" name="灯片编号占位符 6"/>
          <p:cNvSpPr>
            <a:spLocks noGrp="1"/>
          </p:cNvSpPr>
          <p:nvPr>
            <p:ph type="sldNum" sz="quarter" idx="12"/>
          </p:nvPr>
        </p:nvSpPr>
        <p:spPr/>
        <p:txBody>
          <a:bodyPr/>
          <a:lstStyle/>
          <a:p>
            <a:fld id="{FABC47A4-756D-490B-A52F-7D9E2C9FC05F}" type="slidenum">
              <a:rPr lang="zh-CN" altLang="en-US" smtClean="0"/>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9824484" y="365125"/>
            <a:ext cx="1529316" cy="5811838"/>
          </a:xfrm>
        </p:spPr>
        <p:txBody>
          <a:bodyPr vert="eaVert">
            <a:normAutofit/>
          </a:bodyPr>
          <a:lstStyle>
            <a:lvl1pPr>
              <a:defRPr sz="4400"/>
            </a:lvl1pPr>
          </a:lstStyle>
          <a:p>
            <a:r>
              <a:rPr lang="zh-CN" altLang="en-US" dirty="0"/>
              <a:t>单击此处编辑母版标题样式</a:t>
            </a:r>
          </a:p>
        </p:txBody>
      </p:sp>
      <p:sp>
        <p:nvSpPr>
          <p:cNvPr id="3" name="竖排文字占位符 2"/>
          <p:cNvSpPr>
            <a:spLocks noGrp="1"/>
          </p:cNvSpPr>
          <p:nvPr>
            <p:ph type="body" orient="vert" idx="1"/>
          </p:nvPr>
        </p:nvSpPr>
        <p:spPr>
          <a:xfrm>
            <a:off x="838200" y="365125"/>
            <a:ext cx="8879958" cy="5811838"/>
          </a:xfrm>
        </p:spPr>
        <p:txBody>
          <a:bodyPr vert="eaVert"/>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nvPr>
        </p:nvSpPr>
        <p:spPr/>
        <p:txBody>
          <a:bodyPr/>
          <a:lstStyle/>
          <a:p>
            <a:fld id="{760FBDFE-C587-4B4C-A407-44438C67B59E}" type="datetimeFigureOut">
              <a:rPr lang="zh-CN" altLang="en-US" smtClean="0"/>
              <a:t>2025/2/16</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49AE70B2-8BF9-45C0-BB95-33D1B9D3A854}" type="slidenum">
              <a:rPr lang="zh-CN" altLang="en-US" smtClean="0"/>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dirty="0"/>
              <a:t>单击此处编辑母版标题样式</a:t>
            </a:r>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t>2025/2/16</a:t>
            </a:fld>
            <a:endParaRPr lang="zh-CN" altLang="en-US" dirty="0"/>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9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9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9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9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nvPr>
        </p:nvSpPr>
        <p:spPr/>
        <p:txBody>
          <a:bodyPr>
            <a:normAutofit fontScale="90000"/>
          </a:bodyPr>
          <a:lstStyle/>
          <a:p>
            <a:r>
              <a:rPr lang="zh-CN" altLang="en-US" dirty="0">
                <a:effectLst/>
              </a:rPr>
              <a:t>中学生巧用构词法扩大英语词汇量的策略研究</a:t>
            </a:r>
          </a:p>
        </p:txBody>
      </p:sp>
      <p:sp>
        <p:nvSpPr>
          <p:cNvPr id="5" name="副标题 4"/>
          <p:cNvSpPr>
            <a:spLocks noGrp="1"/>
          </p:cNvSpPr>
          <p:nvPr>
            <p:ph type="subTitle" idx="1"/>
          </p:nvPr>
        </p:nvSpPr>
        <p:spPr/>
        <p:txBody>
          <a:bodyPr/>
          <a:lstStyle/>
          <a:p>
            <a:r>
              <a:rPr lang="zh-CN" altLang="en-US" dirty="0">
                <a:latin typeface="+mn-lt"/>
              </a:rPr>
              <a:t>中国矿业大学附属中学</a:t>
            </a:r>
          </a:p>
          <a:p>
            <a:r>
              <a:rPr lang="zh-CN" altLang="en-US" dirty="0">
                <a:latin typeface="+mn-lt"/>
              </a:rPr>
              <a:t>初二（</a:t>
            </a:r>
            <a:r>
              <a:rPr lang="en-US" altLang="zh-CN" dirty="0">
                <a:latin typeface="+mn-lt"/>
              </a:rPr>
              <a:t>2</a:t>
            </a:r>
            <a:r>
              <a:rPr lang="zh-CN" altLang="en-US" dirty="0">
                <a:latin typeface="+mn-lt"/>
              </a:rPr>
              <a:t>）班</a:t>
            </a:r>
          </a:p>
          <a:p>
            <a:r>
              <a:rPr lang="zh-CN" altLang="en-US" dirty="0">
                <a:latin typeface="+mn-lt"/>
              </a:rPr>
              <a:t>马致远</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5A1E18D8-4E88-1061-AF43-EFDB634BD607}"/>
              </a:ext>
            </a:extLst>
          </p:cNvPr>
          <p:cNvSpPr>
            <a:spLocks noGrp="1"/>
          </p:cNvSpPr>
          <p:nvPr>
            <p:ph type="title"/>
          </p:nvPr>
        </p:nvSpPr>
        <p:spPr/>
        <p:txBody>
          <a:bodyPr/>
          <a:lstStyle/>
          <a:p>
            <a:endParaRPr lang="zh-CN" altLang="en-US"/>
          </a:p>
        </p:txBody>
      </p:sp>
      <p:sp>
        <p:nvSpPr>
          <p:cNvPr id="3" name="内容占位符 2">
            <a:extLst>
              <a:ext uri="{FF2B5EF4-FFF2-40B4-BE49-F238E27FC236}">
                <a16:creationId xmlns:a16="http://schemas.microsoft.com/office/drawing/2014/main" id="{C9E7794C-C43C-9F6A-C287-8798EF1E7AC4}"/>
              </a:ext>
            </a:extLst>
          </p:cNvPr>
          <p:cNvSpPr>
            <a:spLocks noGrp="1"/>
          </p:cNvSpPr>
          <p:nvPr>
            <p:ph idx="1"/>
          </p:nvPr>
        </p:nvSpPr>
        <p:spPr/>
        <p:txBody>
          <a:bodyPr>
            <a:normAutofit/>
          </a:bodyPr>
          <a:lstStyle/>
          <a:p>
            <a:pPr algn="ctr"/>
            <a:r>
              <a:rPr lang="zh-CN" altLang="en-US" sz="8000" dirty="0"/>
              <a:t>构词法学习</a:t>
            </a:r>
          </a:p>
        </p:txBody>
      </p:sp>
    </p:spTree>
    <p:extLst>
      <p:ext uri="{BB962C8B-B14F-4D97-AF65-F5344CB8AC3E}">
        <p14:creationId xmlns:p14="http://schemas.microsoft.com/office/powerpoint/2010/main" val="22265750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dirty="0"/>
              <a:t>模块</a:t>
            </a:r>
            <a:r>
              <a:rPr lang="en-US" altLang="zh-CN" dirty="0"/>
              <a:t>1:</a:t>
            </a:r>
            <a:r>
              <a:rPr lang="zh-CN" altLang="en-US" dirty="0"/>
              <a:t>学会构词法，利用构词法</a:t>
            </a:r>
          </a:p>
        </p:txBody>
      </p:sp>
      <p:sp>
        <p:nvSpPr>
          <p:cNvPr id="3" name="内容占位符 2"/>
          <p:cNvSpPr>
            <a:spLocks noGrp="1"/>
          </p:cNvSpPr>
          <p:nvPr>
            <p:ph idx="1"/>
          </p:nvPr>
        </p:nvSpPr>
        <p:spPr/>
        <p:txBody>
          <a:bodyPr/>
          <a:lstStyle/>
          <a:p>
            <a:r>
              <a:rPr lang="zh-CN" altLang="en-US" dirty="0"/>
              <a:t>对于中学生来说，需要记忆的词汇非常多，想要记住更多的词语，需要掌握方法。构词法便是其中一个非常重要的方法，它可以帮助我们记忆更多的词语。</a:t>
            </a:r>
          </a:p>
          <a:p>
            <a:r>
              <a:rPr lang="zh-CN" altLang="en-US" dirty="0"/>
              <a:t>利用构词法，有两个角度，当遇到一个较为简单的基础词语时，可通过联想法发散思维，积累新的且更为复杂的词汇。如通过</a:t>
            </a:r>
            <a:r>
              <a:rPr lang="en-US" altLang="zh-CN" dirty="0"/>
              <a:t>possible</a:t>
            </a:r>
            <a:r>
              <a:rPr lang="zh-CN" altLang="en-US" dirty="0"/>
              <a:t>发散到</a:t>
            </a:r>
            <a:r>
              <a:rPr lang="en-US" altLang="zh-CN" dirty="0"/>
              <a:t>impossible</a:t>
            </a:r>
            <a:r>
              <a:rPr lang="zh-CN" altLang="en-US" dirty="0"/>
              <a:t>。</a:t>
            </a:r>
          </a:p>
          <a:p>
            <a:r>
              <a:rPr lang="zh-CN" altLang="en-US" dirty="0"/>
              <a:t>第二个角度，便是将一个陌生的单个词汇拆分成</a:t>
            </a:r>
            <a:r>
              <a:rPr lang="en-US" altLang="zh-CN" dirty="0"/>
              <a:t>2</a:t>
            </a:r>
            <a:r>
              <a:rPr lang="zh-CN" altLang="en-US" dirty="0"/>
              <a:t>个或更多的简单基础词汇，方便记忆，方便理解，如</a:t>
            </a:r>
            <a:r>
              <a:rPr lang="en-US" altLang="zh-CN" dirty="0"/>
              <a:t>without</a:t>
            </a:r>
            <a:r>
              <a:rPr lang="zh-CN" altLang="en-US" dirty="0"/>
              <a:t>拆分为</a:t>
            </a:r>
            <a:r>
              <a:rPr lang="en-US" altLang="zh-CN" dirty="0"/>
              <a:t>with</a:t>
            </a:r>
            <a:r>
              <a:rPr lang="zh-CN" altLang="en-US" dirty="0"/>
              <a:t>和</a:t>
            </a:r>
            <a:r>
              <a:rPr lang="en-US" altLang="zh-CN" dirty="0"/>
              <a:t>out</a:t>
            </a:r>
            <a:r>
              <a:rPr lang="zh-CN" altLang="en-US" dirty="0"/>
              <a:t>，充分利用了英语词汇的妙处，对对单词的记忆有极大的好处与效果，方便对英语词汇的学习。</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模块</a:t>
            </a:r>
            <a:r>
              <a:rPr lang="en-US" altLang="zh-CN"/>
              <a:t>2:</a:t>
            </a:r>
            <a:r>
              <a:rPr lang="zh-CN" altLang="en-US"/>
              <a:t>充分利用前缀、后缀和词根</a:t>
            </a:r>
          </a:p>
        </p:txBody>
      </p:sp>
      <p:sp>
        <p:nvSpPr>
          <p:cNvPr id="3" name="内容占位符 2"/>
          <p:cNvSpPr>
            <a:spLocks noGrp="1"/>
          </p:cNvSpPr>
          <p:nvPr>
            <p:ph idx="1"/>
          </p:nvPr>
        </p:nvSpPr>
        <p:spPr/>
        <p:txBody>
          <a:bodyPr/>
          <a:lstStyle/>
          <a:p>
            <a:r>
              <a:rPr lang="zh-CN" altLang="en-US" dirty="0"/>
              <a:t>中学中接触的很多词汇加上前缀、后缀就会形成新的单词。许多单词也可以通过划分前缀、后缀、词根来了解其大致意思。在英语单词记忆中，要注意对前缀、后缀、词根的运用和记忆。如，“</a:t>
            </a:r>
            <a:r>
              <a:rPr lang="en-US" altLang="zh-CN" dirty="0"/>
              <a:t>un</a:t>
            </a:r>
            <a:r>
              <a:rPr lang="zh-CN" altLang="en-US" dirty="0"/>
              <a:t>，</a:t>
            </a:r>
            <a:r>
              <a:rPr lang="en-US" altLang="zh-CN" dirty="0"/>
              <a:t>dis</a:t>
            </a:r>
            <a:r>
              <a:rPr lang="zh-CN" altLang="en-US" dirty="0"/>
              <a:t>，</a:t>
            </a:r>
            <a:r>
              <a:rPr lang="en-US" altLang="zh-CN" dirty="0"/>
              <a:t>in</a:t>
            </a:r>
            <a:r>
              <a:rPr lang="zh-CN" altLang="en-US" dirty="0"/>
              <a:t>，</a:t>
            </a:r>
            <a:r>
              <a:rPr lang="en-US" altLang="zh-CN" dirty="0" err="1"/>
              <a:t>im</a:t>
            </a:r>
            <a:r>
              <a:rPr lang="zh-CN" altLang="en-US" dirty="0"/>
              <a:t>”等前缀，</a:t>
            </a:r>
            <a:r>
              <a:rPr lang="en-US" altLang="zh-CN" dirty="0"/>
              <a:t>  </a:t>
            </a:r>
            <a:r>
              <a:rPr lang="zh-CN" altLang="en-US" dirty="0"/>
              <a:t>“</a:t>
            </a:r>
            <a:r>
              <a:rPr lang="en-US" altLang="zh-CN" dirty="0"/>
              <a:t>able</a:t>
            </a:r>
            <a:r>
              <a:rPr lang="zh-CN" altLang="en-US" dirty="0"/>
              <a:t>，</a:t>
            </a:r>
            <a:r>
              <a:rPr lang="en-US" altLang="zh-CN" dirty="0" err="1"/>
              <a:t>ful</a:t>
            </a:r>
            <a:r>
              <a:rPr lang="zh-CN" altLang="en-US" dirty="0"/>
              <a:t>”等后缀。</a:t>
            </a:r>
          </a:p>
          <a:p>
            <a:r>
              <a:rPr lang="zh-CN" altLang="en-US" dirty="0"/>
              <a:t>例：</a:t>
            </a:r>
            <a:r>
              <a:rPr lang="en-US" altLang="zh-CN" dirty="0"/>
              <a:t>able</a:t>
            </a:r>
            <a:r>
              <a:rPr lang="zh-CN" altLang="en-US" dirty="0"/>
              <a:t>是有能力的，有才干的的意思，加上</a:t>
            </a:r>
            <a:r>
              <a:rPr lang="en-US" altLang="zh-CN" dirty="0"/>
              <a:t>un</a:t>
            </a:r>
            <a:r>
              <a:rPr lang="zh-CN" altLang="en-US" dirty="0"/>
              <a:t>这个前缀后便成无能力的，无才干的的意思。依据此例，我们便可得知，在中学英语中，利用前缀、后缀、词根，便可在短时间内掌握大量的单词，提升词汇量。</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ormAutofit/>
          </a:bodyPr>
          <a:lstStyle/>
          <a:p>
            <a:r>
              <a:rPr lang="zh-CN" altLang="en-US"/>
              <a:t>模块</a:t>
            </a:r>
            <a:r>
              <a:rPr lang="en-US" altLang="zh-CN"/>
              <a:t>3:</a:t>
            </a:r>
            <a:r>
              <a:rPr lang="zh-CN" altLang="en-US"/>
              <a:t>构词法在日常英语学习中的实际应用</a:t>
            </a:r>
          </a:p>
        </p:txBody>
      </p:sp>
      <p:sp>
        <p:nvSpPr>
          <p:cNvPr id="3" name="内容占位符 2"/>
          <p:cNvSpPr>
            <a:spLocks noGrp="1"/>
          </p:cNvSpPr>
          <p:nvPr>
            <p:ph idx="1"/>
          </p:nvPr>
        </p:nvSpPr>
        <p:spPr/>
        <p:txBody>
          <a:bodyPr/>
          <a:lstStyle/>
          <a:p>
            <a:r>
              <a:rPr lang="zh-CN" altLang="en-US" dirty="0"/>
              <a:t>我们找到了几个高中、大学高级词汇，利用构词法分解前缀、后缀、词根等，对其进行分析，最终将大部分词汇都进行了理解。</a:t>
            </a:r>
          </a:p>
          <a:p>
            <a:r>
              <a:rPr lang="zh-CN" altLang="en-US" dirty="0"/>
              <a:t>如：复杂词汇</a:t>
            </a:r>
            <a:r>
              <a:rPr lang="en-US" altLang="zh-CN" dirty="0"/>
              <a:t>equivalent</a:t>
            </a:r>
            <a:r>
              <a:rPr lang="zh-CN" altLang="en-US" dirty="0"/>
              <a:t>（等同的，等效的），可根据词根</a:t>
            </a:r>
            <a:r>
              <a:rPr lang="en-US" altLang="zh-CN" dirty="0" err="1"/>
              <a:t>equ</a:t>
            </a:r>
            <a:r>
              <a:rPr lang="zh-CN" altLang="en-US" dirty="0"/>
              <a:t>有相等，等于的意思，分析出该词大概为等于等同之意，与其正确意思相差无几。</a:t>
            </a:r>
          </a:p>
          <a:p>
            <a:r>
              <a:rPr lang="zh-CN" altLang="en-US" dirty="0"/>
              <a:t>由此可知，构词法以及分析词根与前缀后缀在中学英语学习中有较大的作用，可以极大的方便学生学习，为其在没有词典或手机的情况下以最快的速度知道该陌生词语的大致意思，方便学生理解该单词。</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参考文献</a:t>
            </a:r>
          </a:p>
        </p:txBody>
      </p:sp>
      <p:sp>
        <p:nvSpPr>
          <p:cNvPr id="3" name="内容占位符 2"/>
          <p:cNvSpPr>
            <a:spLocks noGrp="1"/>
          </p:cNvSpPr>
          <p:nvPr>
            <p:ph idx="1"/>
          </p:nvPr>
        </p:nvSpPr>
        <p:spPr/>
        <p:txBody>
          <a:bodyPr/>
          <a:lstStyle/>
          <a:p>
            <a:r>
              <a:rPr lang="en-US" altLang="zh-CN" sz="4400"/>
              <a:t>1.</a:t>
            </a:r>
            <a:r>
              <a:rPr lang="zh-CN" altLang="en-US" sz="4400"/>
              <a:t>《提高中学生英语词汇量的有效途径》王春霞，王峰，王丽霞，李春山，邱彪峰，牛伟，宋峰，王惠山，赖明</a:t>
            </a:r>
          </a:p>
          <a:p>
            <a:r>
              <a:rPr lang="en-US" altLang="zh-CN" sz="4400"/>
              <a:t>2.</a:t>
            </a:r>
            <a:r>
              <a:rPr lang="zh-CN" altLang="en-US" sz="4400"/>
              <a:t>《文明传递：</a:t>
            </a:r>
            <a:r>
              <a:rPr lang="en-US" altLang="zh-CN" sz="4400"/>
              <a:t>5-18</a:t>
            </a:r>
            <a:r>
              <a:rPr lang="zh-CN" altLang="en-US" sz="4400"/>
              <a:t>岁孩童如何更好学习外语——以中英、中法、中日构词法为例》张峰，杨伟平，杨向远</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理解使用构词法总结</a:t>
            </a:r>
          </a:p>
        </p:txBody>
      </p:sp>
      <p:sp>
        <p:nvSpPr>
          <p:cNvPr id="3" name="内容占位符 2"/>
          <p:cNvSpPr>
            <a:spLocks noGrp="1"/>
          </p:cNvSpPr>
          <p:nvPr>
            <p:ph idx="1"/>
          </p:nvPr>
        </p:nvSpPr>
        <p:spPr/>
        <p:txBody>
          <a:bodyPr/>
          <a:lstStyle/>
          <a:p>
            <a:r>
              <a:rPr lang="en-US" altLang="zh-CN"/>
              <a:t>1.</a:t>
            </a:r>
            <a:r>
              <a:rPr lang="zh-CN" altLang="en-US"/>
              <a:t>构词法在英语学习中有相当重要的地位。遇到简单的基础词汇时，可以利用构词法将思维发展扩大，学习更多复杂的词汇，助于学习复杂词汇。遇到复杂词汇，便反之，将其拆分成词根等基础词汇，推测其大致意思，有利于学习。</a:t>
            </a:r>
          </a:p>
          <a:p>
            <a:r>
              <a:rPr lang="en-US" altLang="zh-CN"/>
              <a:t>2.</a:t>
            </a:r>
            <a:r>
              <a:rPr lang="zh-CN" altLang="en-US"/>
              <a:t>前缀、后缀、词根也助于中学生的学习。一个词根（前缀、后缀）可以形成许多单词，他们都有共同的部分，也有相应的共同规律。充分利用其可以在短时间记忆大量词汇，扩大词汇量。</a:t>
            </a:r>
          </a:p>
          <a:p>
            <a:r>
              <a:rPr lang="en-US" altLang="zh-CN"/>
              <a:t>3.</a:t>
            </a:r>
            <a:r>
              <a:rPr lang="zh-CN" altLang="en-US"/>
              <a:t>构词法在日常英语学习中也有很大的作用。遇到不会的词时，要想到构词法，充分利用构词法，便可将构词法发挥到最大的作用，理解构词法。</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E9DA95EC-3C43-E45E-9EF5-86F22D616235}"/>
              </a:ext>
            </a:extLst>
          </p:cNvPr>
          <p:cNvSpPr>
            <a:spLocks noGrp="1"/>
          </p:cNvSpPr>
          <p:nvPr>
            <p:ph type="title"/>
          </p:nvPr>
        </p:nvSpPr>
        <p:spPr/>
        <p:txBody>
          <a:bodyPr/>
          <a:lstStyle/>
          <a:p>
            <a:r>
              <a:rPr lang="zh-CN" altLang="en-US" dirty="0"/>
              <a:t>调查问卷统计数据总结</a:t>
            </a:r>
          </a:p>
        </p:txBody>
      </p:sp>
      <p:sp>
        <p:nvSpPr>
          <p:cNvPr id="3" name="内容占位符 2">
            <a:extLst>
              <a:ext uri="{FF2B5EF4-FFF2-40B4-BE49-F238E27FC236}">
                <a16:creationId xmlns:a16="http://schemas.microsoft.com/office/drawing/2014/main" id="{6BD6DE15-4D2E-9D53-271D-331B3BC4204E}"/>
              </a:ext>
            </a:extLst>
          </p:cNvPr>
          <p:cNvSpPr>
            <a:spLocks noGrp="1"/>
          </p:cNvSpPr>
          <p:nvPr>
            <p:ph idx="1"/>
          </p:nvPr>
        </p:nvSpPr>
        <p:spPr>
          <a:xfrm>
            <a:off x="199697" y="1825625"/>
            <a:ext cx="11750565" cy="4773930"/>
          </a:xfrm>
        </p:spPr>
        <p:txBody>
          <a:bodyPr>
            <a:normAutofit lnSpcReduction="10000"/>
          </a:bodyPr>
          <a:lstStyle/>
          <a:p>
            <a:pPr algn="just"/>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分析数据可知以下几点。</a:t>
            </a:r>
          </a:p>
          <a:p>
            <a:pPr algn="just"/>
            <a:r>
              <a:rPr lang="en-US" altLang="zh-CN" sz="3600" kern="100" dirty="0">
                <a:effectLst/>
                <a:latin typeface="等线" panose="02010600030101010101" pitchFamily="2" charset="-122"/>
                <a:ea typeface="等线" panose="02010600030101010101" pitchFamily="2" charset="-122"/>
                <a:cs typeface="Times New Roman" panose="02020603050405020304" pitchFamily="18" charset="0"/>
              </a:rPr>
              <a:t>1.</a:t>
            </a:r>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大多数学生在小学阶段对构词法掌握不足，并且有很大一部分学生在小学阶段对构词法几乎没有了解。</a:t>
            </a:r>
          </a:p>
          <a:p>
            <a:pPr algn="just"/>
            <a:r>
              <a:rPr lang="en-US" altLang="zh-CN" sz="3600" kern="100" dirty="0">
                <a:effectLst/>
                <a:latin typeface="等线" panose="02010600030101010101" pitchFamily="2" charset="-122"/>
                <a:ea typeface="等线" panose="02010600030101010101" pitchFamily="2" charset="-122"/>
                <a:cs typeface="Times New Roman" panose="02020603050405020304" pitchFamily="18" charset="0"/>
              </a:rPr>
              <a:t>2.</a:t>
            </a:r>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在中学的英语学习中，大多数学生都曾利用过构词法或其他许多英语学习方法去更好地学习英语。有小部分学生没有对构词法有所了解，而且大部分学生在小学对构词法没有了解的学生，在中学仍无了解的概率达到</a:t>
            </a:r>
            <a:r>
              <a:rPr lang="en-US" altLang="zh-CN" sz="3600" kern="100" dirty="0">
                <a:effectLst/>
                <a:latin typeface="等线" panose="02010600030101010101" pitchFamily="2" charset="-122"/>
                <a:ea typeface="等线" panose="02010600030101010101" pitchFamily="2" charset="-122"/>
                <a:cs typeface="Times New Roman" panose="02020603050405020304" pitchFamily="18" charset="0"/>
              </a:rPr>
              <a:t>72.4%</a:t>
            </a:r>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a:t>
            </a:r>
          </a:p>
          <a:p>
            <a:pPr algn="just"/>
            <a:r>
              <a:rPr lang="en-US" altLang="zh-CN" sz="3600" kern="100" dirty="0">
                <a:effectLst/>
                <a:latin typeface="等线" panose="02010600030101010101" pitchFamily="2" charset="-122"/>
                <a:ea typeface="等线" panose="02010600030101010101" pitchFamily="2" charset="-122"/>
                <a:cs typeface="Times New Roman" panose="02020603050405020304" pitchFamily="18" charset="0"/>
              </a:rPr>
              <a:t>3.</a:t>
            </a:r>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在对长单词以及前缀、后缀、词根的理解中，小学理解概率普遍低，初中大部分学生均有所了解。</a:t>
            </a:r>
          </a:p>
          <a:p>
            <a:endParaRPr lang="zh-CN" altLang="en-US" dirty="0"/>
          </a:p>
        </p:txBody>
      </p:sp>
    </p:spTree>
    <p:extLst>
      <p:ext uri="{BB962C8B-B14F-4D97-AF65-F5344CB8AC3E}">
        <p14:creationId xmlns:p14="http://schemas.microsoft.com/office/powerpoint/2010/main" val="223270302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8FCDE8F-8A32-6AED-8BDF-3D604D0DAC70}"/>
              </a:ext>
            </a:extLst>
          </p:cNvPr>
          <p:cNvSpPr>
            <a:spLocks noGrp="1"/>
          </p:cNvSpPr>
          <p:nvPr>
            <p:ph type="title"/>
          </p:nvPr>
        </p:nvSpPr>
        <p:spPr/>
        <p:txBody>
          <a:bodyPr/>
          <a:lstStyle/>
          <a:p>
            <a:r>
              <a:rPr lang="zh-CN" altLang="en-US" dirty="0"/>
              <a:t>对中小学生善用构词法扩大词汇量的建议</a:t>
            </a:r>
          </a:p>
        </p:txBody>
      </p:sp>
      <p:sp>
        <p:nvSpPr>
          <p:cNvPr id="3" name="内容占位符 2">
            <a:extLst>
              <a:ext uri="{FF2B5EF4-FFF2-40B4-BE49-F238E27FC236}">
                <a16:creationId xmlns:a16="http://schemas.microsoft.com/office/drawing/2014/main" id="{1EB5F505-49C1-9D95-6CE5-18407A438423}"/>
              </a:ext>
            </a:extLst>
          </p:cNvPr>
          <p:cNvSpPr>
            <a:spLocks noGrp="1"/>
          </p:cNvSpPr>
          <p:nvPr>
            <p:ph idx="1"/>
          </p:nvPr>
        </p:nvSpPr>
        <p:spPr>
          <a:xfrm>
            <a:off x="231227" y="1825625"/>
            <a:ext cx="11761075" cy="4351338"/>
          </a:xfrm>
        </p:spPr>
        <p:txBody>
          <a:bodyPr>
            <a:normAutofit lnSpcReduction="10000"/>
          </a:bodyPr>
          <a:lstStyle/>
          <a:p>
            <a:pPr algn="just"/>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小学阶段，英语学习非常重要，在这一阶段英语学习应当打下良好的基础，并且小学阶段学习的单词多为简单的基础词汇，利用基础词汇，并采取构词法，可以迅速积累许多不一样的单词，但它们有都同时拥有相似的规律，可以迅速提升自己的词汇量与英语语感。</a:t>
            </a:r>
          </a:p>
          <a:p>
            <a:pPr algn="just"/>
            <a:r>
              <a:rPr lang="zh-CN" altLang="zh-CN" sz="3600" kern="100" dirty="0">
                <a:effectLst/>
                <a:latin typeface="等线" panose="02010600030101010101" pitchFamily="2" charset="-122"/>
                <a:ea typeface="等线" panose="02010600030101010101" pitchFamily="2" charset="-122"/>
                <a:cs typeface="Times New Roman" panose="02020603050405020304" pitchFamily="18" charset="0"/>
              </a:rPr>
              <a:t>在中学阶段，同样可利用上述方法增加词汇量。并且在中学阶段，容易遇到一些难度大的词汇，可以通过构词法了解前缀、后缀，从而推测其大致意思。熟悉构词法，能够让我们受益匪浅。</a:t>
            </a:r>
          </a:p>
          <a:p>
            <a:endParaRPr lang="zh-CN" altLang="en-US" dirty="0"/>
          </a:p>
        </p:txBody>
      </p:sp>
    </p:spTree>
    <p:extLst>
      <p:ext uri="{BB962C8B-B14F-4D97-AF65-F5344CB8AC3E}">
        <p14:creationId xmlns:p14="http://schemas.microsoft.com/office/powerpoint/2010/main" val="36539297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6F33C13-E526-86ED-C506-4CA18DC1ACB5}"/>
              </a:ext>
            </a:extLst>
          </p:cNvPr>
          <p:cNvSpPr>
            <a:spLocks noGrp="1"/>
          </p:cNvSpPr>
          <p:nvPr>
            <p:ph type="title"/>
          </p:nvPr>
        </p:nvSpPr>
        <p:spPr/>
        <p:txBody>
          <a:bodyPr/>
          <a:lstStyle/>
          <a:p>
            <a:endParaRPr lang="zh-CN" altLang="en-US"/>
          </a:p>
        </p:txBody>
      </p:sp>
      <p:sp>
        <p:nvSpPr>
          <p:cNvPr id="3" name="内容占位符 2">
            <a:extLst>
              <a:ext uri="{FF2B5EF4-FFF2-40B4-BE49-F238E27FC236}">
                <a16:creationId xmlns:a16="http://schemas.microsoft.com/office/drawing/2014/main" id="{89CA545C-8F57-7195-56A3-384AF3BBD967}"/>
              </a:ext>
            </a:extLst>
          </p:cNvPr>
          <p:cNvSpPr>
            <a:spLocks noGrp="1"/>
          </p:cNvSpPr>
          <p:nvPr>
            <p:ph idx="1"/>
          </p:nvPr>
        </p:nvSpPr>
        <p:spPr/>
        <p:txBody>
          <a:bodyPr>
            <a:normAutofit/>
          </a:bodyPr>
          <a:lstStyle/>
          <a:p>
            <a:pPr algn="ctr"/>
            <a:r>
              <a:rPr lang="zh-CN" altLang="en-US" sz="8800" dirty="0"/>
              <a:t>谢谢！</a:t>
            </a:r>
          </a:p>
        </p:txBody>
      </p:sp>
    </p:spTree>
    <p:extLst>
      <p:ext uri="{BB962C8B-B14F-4D97-AF65-F5344CB8AC3E}">
        <p14:creationId xmlns:p14="http://schemas.microsoft.com/office/powerpoint/2010/main" val="18163702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研究摘要、背景</a:t>
            </a:r>
          </a:p>
        </p:txBody>
      </p:sp>
      <p:sp>
        <p:nvSpPr>
          <p:cNvPr id="3" name="内容占位符 2"/>
          <p:cNvSpPr>
            <a:spLocks noGrp="1"/>
          </p:cNvSpPr>
          <p:nvPr>
            <p:ph idx="1"/>
          </p:nvPr>
        </p:nvSpPr>
        <p:spPr/>
        <p:txBody>
          <a:bodyPr>
            <a:normAutofit fontScale="92500"/>
          </a:bodyPr>
          <a:lstStyle/>
          <a:p>
            <a:r>
              <a:rPr lang="zh-CN" altLang="en-US" sz="4400"/>
              <a:t>英语学习相当重要，词汇在英语学习中占有相当大的比重。词汇量的掌握充足是中学英语学习中一个重要的部分，词汇能够帮助中学生在英语学习当中更加的游刃有余，更好地掌握英语的听、说、读、写等各项技能，最大程度地积累更多词汇，扩大学生的词汇量，为英语学习中更大限度提</a:t>
            </a:r>
            <a:r>
              <a:rPr lang="zh-CN" altLang="en-US" sz="4800"/>
              <a:t>供帮助。</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01051FC-4149-FFBA-D8D7-BE76C34FD0FD}"/>
              </a:ext>
            </a:extLst>
          </p:cNvPr>
          <p:cNvSpPr>
            <a:spLocks noGrp="1"/>
          </p:cNvSpPr>
          <p:nvPr>
            <p:ph type="title"/>
          </p:nvPr>
        </p:nvSpPr>
        <p:spPr/>
        <p:txBody>
          <a:bodyPr>
            <a:noAutofit/>
          </a:bodyPr>
          <a:lstStyle/>
          <a:p>
            <a:pPr marL="0" marR="0" lvl="0" indent="355600" defTabSz="914400" rtl="0" eaLnBrk="0" fontAlgn="base" latinLnBrk="0" hangingPunct="0">
              <a:lnSpc>
                <a:spcPct val="100000"/>
              </a:lnSpc>
              <a:spcBef>
                <a:spcPct val="0"/>
              </a:spcBef>
              <a:spcAft>
                <a:spcPct val="0"/>
              </a:spcAft>
              <a:tabLst/>
            </a:pPr>
            <a:r>
              <a:rPr kumimoji="0" lang="zh-CN" altLang="zh-CN" sz="1800" b="0" i="0" u="none" strike="noStrike" cap="none" normalizeH="0" baseline="0" dirty="0">
                <a:ln>
                  <a:noFill/>
                </a:ln>
                <a:solidFill>
                  <a:schemeClr val="tx1"/>
                </a:solidFill>
                <a:effectLst/>
                <a:latin typeface="Calibri" panose="020F0502020204030204" pitchFamily="34" charset="0"/>
                <a:ea typeface="方正黑体_GBK"/>
                <a:cs typeface="Times New Roman" panose="02020603050405020304" pitchFamily="18" charset="0"/>
              </a:rPr>
              <a:t>研究过程</a:t>
            </a:r>
            <a:br>
              <a:rPr kumimoji="0" lang="zh-CN" altLang="zh-CN" sz="1800" b="0" i="0" u="none" strike="noStrike" cap="none" normalizeH="0" baseline="0" dirty="0">
                <a:ln>
                  <a:noFill/>
                </a:ln>
                <a:solidFill>
                  <a:schemeClr val="tx1"/>
                </a:solidFill>
                <a:effectLst/>
              </a:rPr>
            </a:br>
            <a:r>
              <a:rPr kumimoji="0" lang="zh-CN"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课题研究时间为</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2025</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年</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1</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月</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18</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日至</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2025</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年</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2</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月</a:t>
            </a:r>
            <a:r>
              <a:rPr kumimoji="0" lang="en-US" altLang="zh-CN"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16</a:t>
            </a: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日。利用寒假的休息时间，我在网络查阅资料，同时访问多人。</a:t>
            </a:r>
            <a:br>
              <a:rPr kumimoji="0" lang="zh-CN" altLang="en-US" sz="1800" b="0" i="0" u="none" strike="noStrike" cap="none" normalizeH="0" baseline="0" dirty="0">
                <a:ln>
                  <a:noFill/>
                </a:ln>
                <a:solidFill>
                  <a:schemeClr val="tx1"/>
                </a:solidFill>
                <a:effectLst/>
              </a:rPr>
            </a:br>
            <a:r>
              <a:rPr kumimoji="0" lang="zh-CN" altLang="en-US" sz="1800" b="0" i="0" u="none" strike="noStrike" cap="none" normalizeH="0" baseline="0" dirty="0">
                <a:ln>
                  <a:noFill/>
                </a:ln>
                <a:solidFill>
                  <a:schemeClr val="tx1"/>
                </a:solidFill>
                <a:effectLst/>
                <a:latin typeface="Calibri" panose="020F0502020204030204" pitchFamily="34" charset="0"/>
                <a:ea typeface="宋体" panose="02010600030101010101" pitchFamily="2" charset="-122"/>
                <a:cs typeface="Times New Roman" panose="02020603050405020304" pitchFamily="18" charset="0"/>
              </a:rPr>
              <a:t>具体安排如下：</a:t>
            </a:r>
            <a:br>
              <a:rPr kumimoji="0" lang="zh-CN" altLang="en-US" sz="1800" b="0" i="0" u="none" strike="noStrike" cap="none" normalizeH="0" baseline="0" dirty="0">
                <a:ln>
                  <a:noFill/>
                </a:ln>
                <a:solidFill>
                  <a:schemeClr val="tx1"/>
                </a:solidFill>
                <a:effectLst/>
              </a:rPr>
            </a:br>
            <a:endParaRPr lang="zh-CN" altLang="en-US" sz="1800" dirty="0"/>
          </a:p>
        </p:txBody>
      </p:sp>
      <p:graphicFrame>
        <p:nvGraphicFramePr>
          <p:cNvPr id="4" name="内容占位符 3">
            <a:extLst>
              <a:ext uri="{FF2B5EF4-FFF2-40B4-BE49-F238E27FC236}">
                <a16:creationId xmlns:a16="http://schemas.microsoft.com/office/drawing/2014/main" id="{89723211-D98B-748D-DB21-03C63E8678D1}"/>
              </a:ext>
            </a:extLst>
          </p:cNvPr>
          <p:cNvGraphicFramePr>
            <a:graphicFrameLocks noGrp="1"/>
          </p:cNvGraphicFramePr>
          <p:nvPr>
            <p:ph idx="1"/>
            <p:extLst>
              <p:ext uri="{D42A27DB-BD31-4B8C-83A1-F6EECF244321}">
                <p14:modId xmlns:p14="http://schemas.microsoft.com/office/powerpoint/2010/main" val="3527620248"/>
              </p:ext>
            </p:extLst>
          </p:nvPr>
        </p:nvGraphicFramePr>
        <p:xfrm>
          <a:off x="819807" y="1397877"/>
          <a:ext cx="10815145" cy="5219363"/>
        </p:xfrm>
        <a:graphic>
          <a:graphicData uri="http://schemas.openxmlformats.org/drawingml/2006/table">
            <a:tbl>
              <a:tblPr firstRow="1" firstCol="1" bandRow="1">
                <a:tableStyleId>{5C22544A-7EE6-4342-B048-85BDC9FD1C3A}</a:tableStyleId>
              </a:tblPr>
              <a:tblGrid>
                <a:gridCol w="4995119">
                  <a:extLst>
                    <a:ext uri="{9D8B030D-6E8A-4147-A177-3AD203B41FA5}">
                      <a16:colId xmlns:a16="http://schemas.microsoft.com/office/drawing/2014/main" val="3605998895"/>
                    </a:ext>
                  </a:extLst>
                </a:gridCol>
                <a:gridCol w="5820026">
                  <a:extLst>
                    <a:ext uri="{9D8B030D-6E8A-4147-A177-3AD203B41FA5}">
                      <a16:colId xmlns:a16="http://schemas.microsoft.com/office/drawing/2014/main" val="1423883723"/>
                    </a:ext>
                  </a:extLst>
                </a:gridCol>
              </a:tblGrid>
              <a:tr h="399795">
                <a:tc>
                  <a:txBody>
                    <a:bodyPr/>
                    <a:lstStyle/>
                    <a:p>
                      <a:pPr algn="ctr">
                        <a:lnSpc>
                          <a:spcPts val="2800"/>
                        </a:lnSpc>
                      </a:pPr>
                      <a:r>
                        <a:rPr lang="zh-CN" sz="1000" kern="100">
                          <a:effectLst/>
                        </a:rPr>
                        <a:t>研究阶段</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sz="1000" kern="100">
                          <a:effectLst/>
                        </a:rPr>
                        <a:t>研究内容</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1610273946"/>
                  </a:ext>
                </a:extLst>
              </a:tr>
              <a:tr h="453984">
                <a:tc>
                  <a:txBody>
                    <a:bodyPr/>
                    <a:lstStyle/>
                    <a:p>
                      <a:pPr algn="ctr">
                        <a:lnSpc>
                          <a:spcPts val="2800"/>
                        </a:lnSpc>
                      </a:pPr>
                      <a:r>
                        <a:rPr lang="zh-CN" sz="1000" kern="100">
                          <a:effectLst/>
                        </a:rPr>
                        <a:t>第一阶段</a:t>
                      </a:r>
                      <a:r>
                        <a:rPr lang="en-US" sz="1000" kern="100">
                          <a:effectLst/>
                        </a:rPr>
                        <a:t>2025</a:t>
                      </a:r>
                      <a:r>
                        <a:rPr lang="zh-CN" sz="1000" kern="100">
                          <a:effectLst/>
                        </a:rPr>
                        <a:t>年</a:t>
                      </a:r>
                      <a:r>
                        <a:rPr lang="en-US" sz="1000" kern="100">
                          <a:effectLst/>
                        </a:rPr>
                        <a:t>1</a:t>
                      </a:r>
                      <a:r>
                        <a:rPr lang="zh-CN" sz="1000" kern="100">
                          <a:effectLst/>
                        </a:rPr>
                        <a:t>月</a:t>
                      </a:r>
                      <a:r>
                        <a:rPr lang="en-US" sz="1000" kern="100">
                          <a:effectLst/>
                        </a:rPr>
                        <a:t>18</a:t>
                      </a:r>
                      <a:r>
                        <a:rPr lang="zh-CN" sz="1000" kern="100">
                          <a:effectLst/>
                        </a:rPr>
                        <a:t>日至</a:t>
                      </a:r>
                      <a:r>
                        <a:rPr lang="en-US" sz="1000" kern="100">
                          <a:effectLst/>
                        </a:rPr>
                        <a:t>1</a:t>
                      </a:r>
                      <a:r>
                        <a:rPr lang="zh-CN" sz="1000" kern="100">
                          <a:effectLst/>
                        </a:rPr>
                        <a:t>月</a:t>
                      </a:r>
                      <a:r>
                        <a:rPr lang="en-US" sz="1000" kern="100">
                          <a:effectLst/>
                        </a:rPr>
                        <a:t>24</a:t>
                      </a:r>
                      <a:r>
                        <a:rPr lang="zh-CN" sz="1000" kern="100">
                          <a:effectLst/>
                        </a:rPr>
                        <a:t>日</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sz="2000" kern="100" dirty="0">
                          <a:effectLst/>
                        </a:rPr>
                        <a:t>研究选题，撰写开题报告。</a:t>
                      </a:r>
                      <a:endParaRPr lang="zh-CN" sz="2000" kern="100" dirty="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2640359403"/>
                  </a:ext>
                </a:extLst>
              </a:tr>
              <a:tr h="627436">
                <a:tc>
                  <a:txBody>
                    <a:bodyPr/>
                    <a:lstStyle/>
                    <a:p>
                      <a:pPr algn="ctr">
                        <a:lnSpc>
                          <a:spcPts val="2800"/>
                        </a:lnSpc>
                      </a:pPr>
                      <a:r>
                        <a:rPr lang="zh-CN" sz="1000" kern="100">
                          <a:effectLst/>
                        </a:rPr>
                        <a:t>第二阶段</a:t>
                      </a:r>
                      <a:r>
                        <a:rPr lang="en-US" sz="1000" kern="100">
                          <a:effectLst/>
                        </a:rPr>
                        <a:t>2023</a:t>
                      </a:r>
                      <a:r>
                        <a:rPr lang="zh-CN" sz="1000" kern="100">
                          <a:effectLst/>
                        </a:rPr>
                        <a:t>年</a:t>
                      </a:r>
                      <a:r>
                        <a:rPr lang="en-US" sz="1000" kern="100">
                          <a:effectLst/>
                        </a:rPr>
                        <a:t>1</a:t>
                      </a:r>
                      <a:r>
                        <a:rPr lang="zh-CN" sz="1000" kern="100">
                          <a:effectLst/>
                        </a:rPr>
                        <a:t>月</a:t>
                      </a:r>
                      <a:r>
                        <a:rPr lang="en-US" sz="1000" kern="100">
                          <a:effectLst/>
                        </a:rPr>
                        <a:t>25</a:t>
                      </a:r>
                      <a:r>
                        <a:rPr lang="zh-CN" sz="1000" kern="100">
                          <a:effectLst/>
                        </a:rPr>
                        <a:t>日</a:t>
                      </a:r>
                      <a:r>
                        <a:rPr lang="en-US" sz="1000" kern="100">
                          <a:effectLst/>
                        </a:rPr>
                        <a:t>-1</a:t>
                      </a:r>
                      <a:r>
                        <a:rPr lang="zh-CN" sz="1000" kern="100">
                          <a:effectLst/>
                        </a:rPr>
                        <a:t>月</a:t>
                      </a:r>
                      <a:r>
                        <a:rPr lang="en-US" sz="1000" kern="100">
                          <a:effectLst/>
                        </a:rPr>
                        <a:t>28</a:t>
                      </a:r>
                      <a:r>
                        <a:rPr lang="zh-CN" sz="1000" kern="100">
                          <a:effectLst/>
                        </a:rPr>
                        <a:t>日</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sz="2800" kern="100" dirty="0">
                          <a:effectLst/>
                        </a:rPr>
                        <a:t>翻阅文献，查阅资料，掌握研究所需理论知识，初步撰写汇报</a:t>
                      </a:r>
                      <a:r>
                        <a:rPr lang="en-US" sz="2800" kern="100" dirty="0">
                          <a:effectLst/>
                        </a:rPr>
                        <a:t>PPT</a:t>
                      </a:r>
                      <a:endParaRPr lang="zh-CN" sz="2800" kern="100" dirty="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3268799154"/>
                  </a:ext>
                </a:extLst>
              </a:tr>
              <a:tr h="1908812">
                <a:tc>
                  <a:txBody>
                    <a:bodyPr/>
                    <a:lstStyle/>
                    <a:p>
                      <a:pPr algn="ctr">
                        <a:lnSpc>
                          <a:spcPts val="2800"/>
                        </a:lnSpc>
                      </a:pPr>
                      <a:r>
                        <a:rPr lang="zh-CN" sz="1000" kern="100">
                          <a:effectLst/>
                        </a:rPr>
                        <a:t>第三阶段</a:t>
                      </a:r>
                      <a:r>
                        <a:rPr lang="en-US" sz="1000" kern="100">
                          <a:effectLst/>
                        </a:rPr>
                        <a:t>2023</a:t>
                      </a:r>
                      <a:r>
                        <a:rPr lang="zh-CN" sz="1000" kern="100">
                          <a:effectLst/>
                        </a:rPr>
                        <a:t>年</a:t>
                      </a:r>
                      <a:r>
                        <a:rPr lang="en-US" sz="1000" kern="100">
                          <a:effectLst/>
                        </a:rPr>
                        <a:t>1</a:t>
                      </a:r>
                      <a:r>
                        <a:rPr lang="zh-CN" sz="1000" kern="100">
                          <a:effectLst/>
                        </a:rPr>
                        <a:t>月</a:t>
                      </a:r>
                      <a:r>
                        <a:rPr lang="en-US" sz="1000" kern="100">
                          <a:effectLst/>
                        </a:rPr>
                        <a:t>29</a:t>
                      </a:r>
                      <a:r>
                        <a:rPr lang="zh-CN" sz="1000" kern="100">
                          <a:effectLst/>
                        </a:rPr>
                        <a:t>日</a:t>
                      </a:r>
                      <a:r>
                        <a:rPr lang="en-US" sz="1000" kern="100">
                          <a:effectLst/>
                        </a:rPr>
                        <a:t>-2</a:t>
                      </a:r>
                      <a:r>
                        <a:rPr lang="zh-CN" sz="1000" kern="100">
                          <a:effectLst/>
                        </a:rPr>
                        <a:t>月</a:t>
                      </a:r>
                      <a:r>
                        <a:rPr lang="en-US" sz="1000" kern="100">
                          <a:effectLst/>
                        </a:rPr>
                        <a:t>7</a:t>
                      </a:r>
                      <a:r>
                        <a:rPr lang="zh-CN" sz="1000" kern="100">
                          <a:effectLst/>
                        </a:rPr>
                        <a:t>日</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altLang="zh-CN" sz="2800" kern="1200" dirty="0">
                          <a:solidFill>
                            <a:schemeClr val="dk1"/>
                          </a:solidFill>
                          <a:effectLst/>
                          <a:latin typeface="+mn-lt"/>
                          <a:ea typeface="+mn-ea"/>
                          <a:cs typeface="+mn-cs"/>
                        </a:rPr>
                        <a:t>撰写构词法调差问卷，并对老家宁夏回族自治区银川市兴庆区第二实验小学五（</a:t>
                      </a:r>
                      <a:r>
                        <a:rPr lang="en-US" altLang="zh-CN" sz="2800" kern="1200" dirty="0">
                          <a:solidFill>
                            <a:schemeClr val="dk1"/>
                          </a:solidFill>
                          <a:effectLst/>
                          <a:latin typeface="+mn-lt"/>
                          <a:ea typeface="+mn-ea"/>
                          <a:cs typeface="+mn-cs"/>
                        </a:rPr>
                        <a:t>1</a:t>
                      </a:r>
                      <a:r>
                        <a:rPr lang="zh-CN" altLang="zh-CN" sz="2800" kern="1200" dirty="0">
                          <a:solidFill>
                            <a:schemeClr val="dk1"/>
                          </a:solidFill>
                          <a:effectLst/>
                          <a:latin typeface="+mn-lt"/>
                          <a:ea typeface="+mn-ea"/>
                          <a:cs typeface="+mn-cs"/>
                        </a:rPr>
                        <a:t>）班、五（</a:t>
                      </a:r>
                      <a:r>
                        <a:rPr lang="en-US" altLang="zh-CN" sz="2800" kern="1200" dirty="0">
                          <a:solidFill>
                            <a:schemeClr val="dk1"/>
                          </a:solidFill>
                          <a:effectLst/>
                          <a:latin typeface="+mn-lt"/>
                          <a:ea typeface="+mn-ea"/>
                          <a:cs typeface="+mn-cs"/>
                        </a:rPr>
                        <a:t>7</a:t>
                      </a:r>
                      <a:r>
                        <a:rPr lang="zh-CN" altLang="zh-CN" sz="2800" kern="1200" dirty="0">
                          <a:solidFill>
                            <a:schemeClr val="dk1"/>
                          </a:solidFill>
                          <a:effectLst/>
                          <a:latin typeface="+mn-lt"/>
                          <a:ea typeface="+mn-ea"/>
                          <a:cs typeface="+mn-cs"/>
                        </a:rPr>
                        <a:t>）班、二（</a:t>
                      </a:r>
                      <a:r>
                        <a:rPr lang="en-US" altLang="zh-CN" sz="2800" kern="1200" dirty="0">
                          <a:solidFill>
                            <a:schemeClr val="dk1"/>
                          </a:solidFill>
                          <a:effectLst/>
                          <a:latin typeface="+mn-lt"/>
                          <a:ea typeface="+mn-ea"/>
                          <a:cs typeface="+mn-cs"/>
                        </a:rPr>
                        <a:t>2</a:t>
                      </a:r>
                      <a:r>
                        <a:rPr lang="zh-CN" altLang="zh-CN" sz="2800" kern="1200" dirty="0">
                          <a:solidFill>
                            <a:schemeClr val="dk1"/>
                          </a:solidFill>
                          <a:effectLst/>
                          <a:latin typeface="+mn-lt"/>
                          <a:ea typeface="+mn-ea"/>
                          <a:cs typeface="+mn-cs"/>
                        </a:rPr>
                        <a:t>）班三个班</a:t>
                      </a:r>
                      <a:r>
                        <a:rPr lang="en-US" altLang="zh-CN" sz="2800" kern="1200" dirty="0">
                          <a:solidFill>
                            <a:schemeClr val="dk1"/>
                          </a:solidFill>
                          <a:effectLst/>
                          <a:latin typeface="+mn-lt"/>
                          <a:ea typeface="+mn-ea"/>
                          <a:cs typeface="+mn-cs"/>
                        </a:rPr>
                        <a:t>27</a:t>
                      </a:r>
                      <a:r>
                        <a:rPr lang="zh-CN" altLang="zh-CN" sz="2800" kern="1200" dirty="0">
                          <a:solidFill>
                            <a:schemeClr val="dk1"/>
                          </a:solidFill>
                          <a:effectLst/>
                          <a:latin typeface="+mn-lt"/>
                          <a:ea typeface="+mn-ea"/>
                          <a:cs typeface="+mn-cs"/>
                        </a:rPr>
                        <a:t>人，以及中国矿业大学附属中学八</a:t>
                      </a:r>
                      <a:r>
                        <a:rPr lang="en-US" altLang="zh-CN" sz="2800" kern="1200" dirty="0">
                          <a:solidFill>
                            <a:schemeClr val="dk1"/>
                          </a:solidFill>
                          <a:effectLst/>
                          <a:latin typeface="+mn-lt"/>
                          <a:ea typeface="+mn-ea"/>
                          <a:cs typeface="+mn-cs"/>
                        </a:rPr>
                        <a:t>(2)</a:t>
                      </a:r>
                      <a:r>
                        <a:rPr lang="zh-CN" altLang="zh-CN" sz="2800" kern="1200" dirty="0">
                          <a:solidFill>
                            <a:schemeClr val="dk1"/>
                          </a:solidFill>
                          <a:effectLst/>
                          <a:latin typeface="+mn-lt"/>
                          <a:ea typeface="+mn-ea"/>
                          <a:cs typeface="+mn-cs"/>
                        </a:rPr>
                        <a:t>班</a:t>
                      </a:r>
                      <a:r>
                        <a:rPr lang="en-US" altLang="zh-CN" sz="2800" kern="1200" dirty="0">
                          <a:solidFill>
                            <a:schemeClr val="dk1"/>
                          </a:solidFill>
                          <a:effectLst/>
                          <a:latin typeface="+mn-lt"/>
                          <a:ea typeface="+mn-ea"/>
                          <a:cs typeface="+mn-cs"/>
                        </a:rPr>
                        <a:t>8</a:t>
                      </a:r>
                      <a:r>
                        <a:rPr lang="zh-CN" altLang="en-US" sz="2800" kern="1200" dirty="0">
                          <a:solidFill>
                            <a:schemeClr val="dk1"/>
                          </a:solidFill>
                          <a:effectLst/>
                          <a:latin typeface="+mn-lt"/>
                          <a:ea typeface="+mn-ea"/>
                          <a:cs typeface="+mn-cs"/>
                        </a:rPr>
                        <a:t>人进行调差问卷统计，得出部分结论</a:t>
                      </a:r>
                      <a:endParaRPr lang="zh-CN" sz="2800" kern="100" dirty="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1404350813"/>
                  </a:ext>
                </a:extLst>
              </a:tr>
              <a:tr h="453984">
                <a:tc>
                  <a:txBody>
                    <a:bodyPr/>
                    <a:lstStyle/>
                    <a:p>
                      <a:pPr algn="ctr">
                        <a:lnSpc>
                          <a:spcPts val="2800"/>
                        </a:lnSpc>
                      </a:pPr>
                      <a:r>
                        <a:rPr lang="zh-CN" sz="1000" kern="100">
                          <a:effectLst/>
                        </a:rPr>
                        <a:t>第四阶段</a:t>
                      </a:r>
                      <a:r>
                        <a:rPr lang="en-US" sz="1000" kern="100">
                          <a:effectLst/>
                        </a:rPr>
                        <a:t>2024</a:t>
                      </a:r>
                      <a:r>
                        <a:rPr lang="zh-CN" sz="1000" kern="100">
                          <a:effectLst/>
                        </a:rPr>
                        <a:t>年</a:t>
                      </a:r>
                      <a:r>
                        <a:rPr lang="en-US" sz="1000" kern="100">
                          <a:effectLst/>
                        </a:rPr>
                        <a:t>2</a:t>
                      </a:r>
                      <a:r>
                        <a:rPr lang="zh-CN" sz="1000" kern="100">
                          <a:effectLst/>
                        </a:rPr>
                        <a:t>月</a:t>
                      </a:r>
                      <a:r>
                        <a:rPr lang="en-US" sz="1000" kern="100">
                          <a:effectLst/>
                        </a:rPr>
                        <a:t>8</a:t>
                      </a:r>
                      <a:r>
                        <a:rPr lang="zh-CN" sz="1000" kern="100">
                          <a:effectLst/>
                        </a:rPr>
                        <a:t>日</a:t>
                      </a:r>
                      <a:r>
                        <a:rPr lang="en-US" sz="1000" kern="100">
                          <a:effectLst/>
                        </a:rPr>
                        <a:t>-2</a:t>
                      </a:r>
                      <a:r>
                        <a:rPr lang="zh-CN" sz="1000" kern="100">
                          <a:effectLst/>
                        </a:rPr>
                        <a:t>月</a:t>
                      </a:r>
                      <a:r>
                        <a:rPr lang="en-US" sz="1000" kern="100">
                          <a:effectLst/>
                        </a:rPr>
                        <a:t>13</a:t>
                      </a:r>
                      <a:r>
                        <a:rPr lang="zh-CN" sz="1000" kern="100">
                          <a:effectLst/>
                        </a:rPr>
                        <a:t>日</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sz="2000" kern="100" dirty="0">
                          <a:effectLst/>
                        </a:rPr>
                        <a:t>整理汇总，起草撰写结题报告。</a:t>
                      </a:r>
                      <a:endParaRPr lang="zh-CN" sz="2000" kern="100" dirty="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1881082139"/>
                  </a:ext>
                </a:extLst>
              </a:tr>
              <a:tr h="696456">
                <a:tc>
                  <a:txBody>
                    <a:bodyPr/>
                    <a:lstStyle/>
                    <a:p>
                      <a:pPr algn="ctr">
                        <a:lnSpc>
                          <a:spcPts val="2800"/>
                        </a:lnSpc>
                      </a:pPr>
                      <a:r>
                        <a:rPr lang="zh-CN" sz="1000" kern="100">
                          <a:effectLst/>
                        </a:rPr>
                        <a:t>第四阶段</a:t>
                      </a:r>
                      <a:r>
                        <a:rPr lang="en-US" sz="1000" kern="100">
                          <a:effectLst/>
                        </a:rPr>
                        <a:t>2024</a:t>
                      </a:r>
                      <a:r>
                        <a:rPr lang="zh-CN" sz="1000" kern="100">
                          <a:effectLst/>
                        </a:rPr>
                        <a:t>年</a:t>
                      </a:r>
                      <a:r>
                        <a:rPr lang="en-US" sz="1000" kern="100">
                          <a:effectLst/>
                        </a:rPr>
                        <a:t>2</a:t>
                      </a:r>
                      <a:r>
                        <a:rPr lang="zh-CN" sz="1000" kern="100">
                          <a:effectLst/>
                        </a:rPr>
                        <a:t>月</a:t>
                      </a:r>
                      <a:r>
                        <a:rPr lang="en-US" sz="1000" kern="100">
                          <a:effectLst/>
                        </a:rPr>
                        <a:t>14</a:t>
                      </a:r>
                      <a:r>
                        <a:rPr lang="zh-CN" sz="1000" kern="100">
                          <a:effectLst/>
                        </a:rPr>
                        <a:t>日—</a:t>
                      </a:r>
                      <a:r>
                        <a:rPr lang="en-US" sz="1000" kern="100">
                          <a:effectLst/>
                        </a:rPr>
                        <a:t>2</a:t>
                      </a:r>
                      <a:r>
                        <a:rPr lang="zh-CN" sz="1000" kern="100">
                          <a:effectLst/>
                        </a:rPr>
                        <a:t>月</a:t>
                      </a:r>
                      <a:r>
                        <a:rPr lang="en-US" sz="1000" kern="100">
                          <a:effectLst/>
                        </a:rPr>
                        <a:t>16</a:t>
                      </a:r>
                      <a:r>
                        <a:rPr lang="zh-CN" sz="1000" kern="100">
                          <a:effectLst/>
                        </a:rPr>
                        <a:t>日</a:t>
                      </a:r>
                      <a:endParaRPr lang="zh-CN" sz="700" kern="10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tc>
                  <a:txBody>
                    <a:bodyPr/>
                    <a:lstStyle/>
                    <a:p>
                      <a:pPr algn="ctr">
                        <a:lnSpc>
                          <a:spcPts val="2800"/>
                        </a:lnSpc>
                      </a:pPr>
                      <a:r>
                        <a:rPr lang="zh-CN" sz="2800" kern="100" dirty="0">
                          <a:effectLst/>
                        </a:rPr>
                        <a:t>进一步完善打磨结题报告、</a:t>
                      </a:r>
                      <a:r>
                        <a:rPr lang="en-US" sz="2800" kern="100" dirty="0">
                          <a:effectLst/>
                        </a:rPr>
                        <a:t>PPT</a:t>
                      </a:r>
                      <a:r>
                        <a:rPr lang="zh-CN" sz="2800" kern="100" dirty="0">
                          <a:effectLst/>
                        </a:rPr>
                        <a:t>，并修改开题报告的部分错误内容，提交研究成果。</a:t>
                      </a:r>
                      <a:endParaRPr lang="zh-CN" sz="2800" kern="100" dirty="0">
                        <a:effectLst/>
                        <a:latin typeface="Calibri" panose="020F0502020204030204" pitchFamily="34" charset="0"/>
                        <a:ea typeface="宋体" panose="02010600030101010101" pitchFamily="2" charset="-122"/>
                        <a:cs typeface="Times New Roman" panose="02020603050405020304" pitchFamily="18" charset="0"/>
                      </a:endParaRPr>
                    </a:p>
                  </a:txBody>
                  <a:tcPr marL="48694" marR="48694" marT="0" marB="0"/>
                </a:tc>
                <a:extLst>
                  <a:ext uri="{0D108BD9-81ED-4DB2-BD59-A6C34878D82A}">
                    <a16:rowId xmlns:a16="http://schemas.microsoft.com/office/drawing/2014/main" val="2153261201"/>
                  </a:ext>
                </a:extLst>
              </a:tr>
            </a:tbl>
          </a:graphicData>
        </a:graphic>
      </p:graphicFrame>
    </p:spTree>
    <p:extLst>
      <p:ext uri="{BB962C8B-B14F-4D97-AF65-F5344CB8AC3E}">
        <p14:creationId xmlns:p14="http://schemas.microsoft.com/office/powerpoint/2010/main" val="2124228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C79F130-7153-D158-49A5-0CDC4217DA2B}"/>
              </a:ext>
            </a:extLst>
          </p:cNvPr>
          <p:cNvSpPr>
            <a:spLocks noGrp="1"/>
          </p:cNvSpPr>
          <p:nvPr>
            <p:ph type="title"/>
          </p:nvPr>
        </p:nvSpPr>
        <p:spPr/>
        <p:txBody>
          <a:bodyPr>
            <a:normAutofit/>
          </a:bodyPr>
          <a:lstStyle/>
          <a:p>
            <a:pPr>
              <a:lnSpc>
                <a:spcPts val="2800"/>
              </a:lnSpc>
            </a:pPr>
            <a:r>
              <a:rPr lang="zh-CN" altLang="zh-CN" kern="100" dirty="0">
                <a:latin typeface="等线" panose="02010600030101010101" pitchFamily="2" charset="-122"/>
                <a:ea typeface="方正黑体_GBK"/>
                <a:cs typeface="Times New Roman" panose="02020603050405020304" pitchFamily="18" charset="0"/>
              </a:rPr>
              <a:t>调查问卷内容</a:t>
            </a:r>
            <a:endParaRPr lang="zh-CN" altLang="en-US" dirty="0"/>
          </a:p>
        </p:txBody>
      </p:sp>
      <p:sp>
        <p:nvSpPr>
          <p:cNvPr id="3" name="内容占位符 2">
            <a:extLst>
              <a:ext uri="{FF2B5EF4-FFF2-40B4-BE49-F238E27FC236}">
                <a16:creationId xmlns:a16="http://schemas.microsoft.com/office/drawing/2014/main" id="{92AD7E6B-844E-8ED2-DCE9-EF6299C62E8F}"/>
              </a:ext>
            </a:extLst>
          </p:cNvPr>
          <p:cNvSpPr>
            <a:spLocks noGrp="1"/>
          </p:cNvSpPr>
          <p:nvPr>
            <p:ph idx="1"/>
          </p:nvPr>
        </p:nvSpPr>
        <p:spPr>
          <a:xfrm>
            <a:off x="283779" y="1324303"/>
            <a:ext cx="11834649" cy="5533697"/>
          </a:xfrm>
        </p:spPr>
        <p:txBody>
          <a:bodyPr>
            <a:normAutofit fontScale="92500" lnSpcReduction="10000"/>
          </a:bodyPr>
          <a:lstStyle/>
          <a:p>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1.</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你在小学的英语学习中尝试过运用构词法来扩大词汇量吗？</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：有意识的使用过，效果颇丰</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：尝试过，有一定效果 </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C</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：无意间尝试过，效果不大</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：尝试过，并不知道构词法是什么概念</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E</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：没有尝试过</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F:</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没有听说过构词法</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2. </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你在中学的英语学习中尝试过运用构词法来扩大词汇量吗？</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：有意识的使用过，效果颇丰</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：尝试过，有一定效果</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：无意间尝试过，效果不大</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：尝试过，并不知道构词法是什么概念</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E</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：没有尝试过</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F:</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在中学和小学都没有听说过构词法</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3.</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你有没有被一些很长的单词所困惑？</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：有，但我用构词法巧妙地解决了问题</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：有，用其他方法解决了</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：使用了构词法，但没有意识到那是构词法</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：死记硬背解决</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E</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：不解决，选择逃避复杂的单词。</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4.</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你有没有发现一些单词有一些相似的特征？</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：发现了，并且利用它这个特性记住了许多相似的单词。</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：发现了，但并没有经常利用它。</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：发现了，没有在意。</a:t>
            </a:r>
            <a:r>
              <a:rPr lang="en-US" altLang="zh-CN" sz="28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t>：没有注意过这个问题</a:t>
            </a:r>
            <a:br>
              <a:rPr lang="zh-CN" altLang="zh-CN" sz="2800" kern="100" dirty="0">
                <a:effectLst/>
                <a:latin typeface="等线" panose="02010600030101010101" pitchFamily="2" charset="-122"/>
                <a:ea typeface="等线" panose="02010600030101010101" pitchFamily="2" charset="-122"/>
                <a:cs typeface="Times New Roman" panose="02020603050405020304" pitchFamily="18" charset="0"/>
              </a:rPr>
            </a:br>
            <a:endParaRPr lang="zh-CN" altLang="en-US" dirty="0"/>
          </a:p>
        </p:txBody>
      </p:sp>
    </p:spTree>
    <p:extLst>
      <p:ext uri="{BB962C8B-B14F-4D97-AF65-F5344CB8AC3E}">
        <p14:creationId xmlns:p14="http://schemas.microsoft.com/office/powerpoint/2010/main" val="9260994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AF3AEFF8-9356-6F39-7AE2-34C61E5EFE01}"/>
              </a:ext>
            </a:extLst>
          </p:cNvPr>
          <p:cNvSpPr>
            <a:spLocks noGrp="1"/>
          </p:cNvSpPr>
          <p:nvPr>
            <p:ph type="title"/>
          </p:nvPr>
        </p:nvSpPr>
        <p:spPr/>
        <p:txBody>
          <a:bodyPr/>
          <a:lstStyle/>
          <a:p>
            <a:r>
              <a:rPr lang="zh-CN" altLang="en-US" dirty="0"/>
              <a:t>调查问卷内容</a:t>
            </a:r>
          </a:p>
        </p:txBody>
      </p:sp>
      <p:sp>
        <p:nvSpPr>
          <p:cNvPr id="3" name="内容占位符 2">
            <a:extLst>
              <a:ext uri="{FF2B5EF4-FFF2-40B4-BE49-F238E27FC236}">
                <a16:creationId xmlns:a16="http://schemas.microsoft.com/office/drawing/2014/main" id="{9D06C367-321B-4459-F2A0-D4C5EA022B69}"/>
              </a:ext>
            </a:extLst>
          </p:cNvPr>
          <p:cNvSpPr>
            <a:spLocks noGrp="1"/>
          </p:cNvSpPr>
          <p:nvPr>
            <p:ph idx="1"/>
          </p:nvPr>
        </p:nvSpPr>
        <p:spPr>
          <a:xfrm>
            <a:off x="220717" y="1825624"/>
            <a:ext cx="11971283" cy="5773355"/>
          </a:xfrm>
        </p:spPr>
        <p:txBody>
          <a:bodyPr/>
          <a:lstStyle/>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：你知道前缀、后缀、词根、构词法的概念吗？</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：全部知道，经常利用。</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：仅仅是知道他们的概念。</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：知道其中几个的概念。</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D</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：一点点都不知道</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6.</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北京外国语大学某教授曾经说过，构词法是最有用的英语记忆方法之一，你赞同他的观点吗</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a:t>
            </a:r>
            <a:endPar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endParaRP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非常赞同，说的特别好。</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：比较赞同，但我认为还有更好的方法</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：勉强算是一种不错的方法</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：这个方法效率不是很高</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E</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：这个方法没有任何意义和实用性。</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7.</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你愿意使用和学习构词法吗？</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：非常愿意，以前就知道许多</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：如果能提升英语成绩，非常愿意。</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：比较愿意</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：可以接受</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E</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：排斥，认为其没有任何实际意义。</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8.</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你认为自己了解构词法吗？</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A</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：非常了解</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B</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：比较了解</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C</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：略知一二</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 D</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：毫不了解</a:t>
            </a:r>
          </a:p>
          <a:p>
            <a:endParaRPr lang="zh-CN" altLang="en-US" dirty="0"/>
          </a:p>
        </p:txBody>
      </p:sp>
    </p:spTree>
    <p:extLst>
      <p:ext uri="{BB962C8B-B14F-4D97-AF65-F5344CB8AC3E}">
        <p14:creationId xmlns:p14="http://schemas.microsoft.com/office/powerpoint/2010/main" val="373870792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38C250A6-5F63-39B9-9118-223B0AD62C78}"/>
              </a:ext>
            </a:extLst>
          </p:cNvPr>
          <p:cNvSpPr>
            <a:spLocks noGrp="1"/>
          </p:cNvSpPr>
          <p:nvPr>
            <p:ph type="title"/>
          </p:nvPr>
        </p:nvSpPr>
        <p:spPr/>
        <p:txBody>
          <a:bodyPr>
            <a:normAutofit fontScale="90000"/>
          </a:bodyPr>
          <a:lstStyle/>
          <a:p>
            <a:r>
              <a:rPr kumimoji="0" lang="zh-CN" altLang="zh-CN" sz="4400" b="0" i="0" u="none" strike="noStrike" cap="none" normalizeH="0" baseline="0" dirty="0">
                <a:ln>
                  <a:noFill/>
                </a:ln>
                <a:solidFill>
                  <a:schemeClr val="tx1"/>
                </a:solidFill>
                <a:effectLst/>
                <a:latin typeface="等线" panose="02010600030101010101" pitchFamily="2" charset="-122"/>
                <a:ea typeface="方正黑体_GBK"/>
                <a:cs typeface="Times New Roman" panose="02020603050405020304" pitchFamily="18" charset="0"/>
              </a:rPr>
              <a:t>数据统计（括号内为中国矿业大学附属中学八（</a:t>
            </a:r>
            <a:r>
              <a:rPr kumimoji="0" lang="en-US" altLang="zh-CN" sz="4400" b="0" i="0" u="none" strike="noStrike" cap="none" normalizeH="0" baseline="0" dirty="0">
                <a:ln>
                  <a:noFill/>
                </a:ln>
                <a:solidFill>
                  <a:schemeClr val="tx1"/>
                </a:solidFill>
                <a:effectLst/>
                <a:latin typeface="等线" panose="02010600030101010101" pitchFamily="2" charset="-122"/>
                <a:ea typeface="方正黑体_GBK"/>
                <a:cs typeface="Times New Roman" panose="02020603050405020304" pitchFamily="18" charset="0"/>
              </a:rPr>
              <a:t>2</a:t>
            </a:r>
            <a:r>
              <a:rPr kumimoji="0" lang="zh-CN" altLang="en-US" sz="4400" b="0" i="0" u="none" strike="noStrike" cap="none" normalizeH="0" baseline="0" dirty="0">
                <a:ln>
                  <a:noFill/>
                </a:ln>
                <a:solidFill>
                  <a:schemeClr val="tx1"/>
                </a:solidFill>
                <a:effectLst/>
                <a:latin typeface="等线" panose="02010600030101010101" pitchFamily="2" charset="-122"/>
                <a:ea typeface="方正黑体_GBK"/>
                <a:cs typeface="Times New Roman" panose="02020603050405020304" pitchFamily="18" charset="0"/>
              </a:rPr>
              <a:t>）班</a:t>
            </a:r>
            <a:r>
              <a:rPr kumimoji="0" lang="en-US" altLang="zh-CN" sz="4400" b="0" i="0" u="none" strike="noStrike" cap="none" normalizeH="0" baseline="0" dirty="0">
                <a:ln>
                  <a:noFill/>
                </a:ln>
                <a:solidFill>
                  <a:schemeClr val="tx1"/>
                </a:solidFill>
                <a:effectLst/>
                <a:latin typeface="等线" panose="02010600030101010101" pitchFamily="2" charset="-122"/>
                <a:ea typeface="方正黑体_GBK"/>
                <a:cs typeface="Times New Roman" panose="02020603050405020304" pitchFamily="18" charset="0"/>
              </a:rPr>
              <a:t>8</a:t>
            </a:r>
            <a:r>
              <a:rPr kumimoji="0" lang="zh-CN" altLang="en-US" sz="4400" b="0" i="0" u="none" strike="noStrike" cap="none" normalizeH="0" baseline="0" dirty="0">
                <a:ln>
                  <a:noFill/>
                </a:ln>
                <a:solidFill>
                  <a:schemeClr val="tx1"/>
                </a:solidFill>
                <a:effectLst/>
                <a:latin typeface="等线" panose="02010600030101010101" pitchFamily="2" charset="-122"/>
                <a:ea typeface="方正黑体_GBK"/>
                <a:cs typeface="Times New Roman" panose="02020603050405020304" pitchFamily="18" charset="0"/>
              </a:rPr>
              <a:t>人的情况）</a:t>
            </a:r>
            <a:br>
              <a:rPr kumimoji="0" lang="zh-CN" altLang="en-US" sz="5400" b="0" i="0" u="none" strike="noStrike" cap="none" normalizeH="0" baseline="0" dirty="0">
                <a:ln>
                  <a:noFill/>
                </a:ln>
                <a:solidFill>
                  <a:schemeClr val="tx1"/>
                </a:solidFill>
                <a:effectLst/>
                <a:latin typeface="Arial" panose="020B0604020202020204" pitchFamily="34" charset="0"/>
              </a:rPr>
            </a:br>
            <a:endParaRPr lang="zh-CN" altLang="en-US" dirty="0"/>
          </a:p>
        </p:txBody>
      </p:sp>
      <p:graphicFrame>
        <p:nvGraphicFramePr>
          <p:cNvPr id="4" name="内容占位符 3">
            <a:extLst>
              <a:ext uri="{FF2B5EF4-FFF2-40B4-BE49-F238E27FC236}">
                <a16:creationId xmlns:a16="http://schemas.microsoft.com/office/drawing/2014/main" id="{00D03D57-5390-D663-6396-C52382648BAD}"/>
              </a:ext>
            </a:extLst>
          </p:cNvPr>
          <p:cNvGraphicFramePr>
            <a:graphicFrameLocks noGrp="1"/>
          </p:cNvGraphicFramePr>
          <p:nvPr>
            <p:ph idx="1"/>
            <p:extLst>
              <p:ext uri="{D42A27DB-BD31-4B8C-83A1-F6EECF244321}">
                <p14:modId xmlns:p14="http://schemas.microsoft.com/office/powerpoint/2010/main" val="3923568195"/>
              </p:ext>
            </p:extLst>
          </p:nvPr>
        </p:nvGraphicFramePr>
        <p:xfrm>
          <a:off x="409902" y="1828800"/>
          <a:ext cx="11897709" cy="4320058"/>
        </p:xfrm>
        <a:graphic>
          <a:graphicData uri="http://schemas.openxmlformats.org/drawingml/2006/table">
            <a:tbl>
              <a:tblPr firstRow="1" firstCol="1" bandRow="1">
                <a:tableStyleId>{5C22544A-7EE6-4342-B048-85BDC9FD1C3A}</a:tableStyleId>
              </a:tblPr>
              <a:tblGrid>
                <a:gridCol w="1737085">
                  <a:extLst>
                    <a:ext uri="{9D8B030D-6E8A-4147-A177-3AD203B41FA5}">
                      <a16:colId xmlns:a16="http://schemas.microsoft.com/office/drawing/2014/main" val="3513055817"/>
                    </a:ext>
                  </a:extLst>
                </a:gridCol>
                <a:gridCol w="1341076">
                  <a:extLst>
                    <a:ext uri="{9D8B030D-6E8A-4147-A177-3AD203B41FA5}">
                      <a16:colId xmlns:a16="http://schemas.microsoft.com/office/drawing/2014/main" val="13121142"/>
                    </a:ext>
                  </a:extLst>
                </a:gridCol>
                <a:gridCol w="1565114">
                  <a:extLst>
                    <a:ext uri="{9D8B030D-6E8A-4147-A177-3AD203B41FA5}">
                      <a16:colId xmlns:a16="http://schemas.microsoft.com/office/drawing/2014/main" val="2987621536"/>
                    </a:ext>
                  </a:extLst>
                </a:gridCol>
                <a:gridCol w="1438897">
                  <a:extLst>
                    <a:ext uri="{9D8B030D-6E8A-4147-A177-3AD203B41FA5}">
                      <a16:colId xmlns:a16="http://schemas.microsoft.com/office/drawing/2014/main" val="1861828556"/>
                    </a:ext>
                  </a:extLst>
                </a:gridCol>
                <a:gridCol w="2139411">
                  <a:extLst>
                    <a:ext uri="{9D8B030D-6E8A-4147-A177-3AD203B41FA5}">
                      <a16:colId xmlns:a16="http://schemas.microsoft.com/office/drawing/2014/main" val="848432211"/>
                    </a:ext>
                  </a:extLst>
                </a:gridCol>
                <a:gridCol w="1438897">
                  <a:extLst>
                    <a:ext uri="{9D8B030D-6E8A-4147-A177-3AD203B41FA5}">
                      <a16:colId xmlns:a16="http://schemas.microsoft.com/office/drawing/2014/main" val="158719144"/>
                    </a:ext>
                  </a:extLst>
                </a:gridCol>
                <a:gridCol w="2237229">
                  <a:extLst>
                    <a:ext uri="{9D8B030D-6E8A-4147-A177-3AD203B41FA5}">
                      <a16:colId xmlns:a16="http://schemas.microsoft.com/office/drawing/2014/main" val="2762445495"/>
                    </a:ext>
                  </a:extLst>
                </a:gridCol>
              </a:tblGrid>
              <a:tr h="847639">
                <a:tc>
                  <a:txBody>
                    <a:bodyPr/>
                    <a:lstStyle/>
                    <a:p>
                      <a:pPr algn="just">
                        <a:lnSpc>
                          <a:spcPts val="2800"/>
                        </a:lnSpc>
                      </a:pPr>
                      <a:r>
                        <a:rPr lang="zh-CN" sz="1000" kern="0">
                          <a:effectLst/>
                        </a:rPr>
                        <a:t>情况比例</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小学的构词法</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中学的构词法</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对长单词处理方法</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发现单词相似特征后的处理方法</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前缀后缀等的概念</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zh-CN" sz="1000" kern="0">
                          <a:effectLst/>
                        </a:rPr>
                        <a:t>对构词法的态度和理解</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3592094609"/>
                  </a:ext>
                </a:extLst>
              </a:tr>
              <a:tr h="410752">
                <a:tc>
                  <a:txBody>
                    <a:bodyPr/>
                    <a:lstStyle/>
                    <a:p>
                      <a:pPr algn="just">
                        <a:lnSpc>
                          <a:spcPts val="2800"/>
                        </a:lnSpc>
                      </a:pPr>
                      <a:r>
                        <a:rPr lang="zh-CN" sz="1000" kern="0">
                          <a:effectLst/>
                        </a:rPr>
                        <a:t>统计人数</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35</a:t>
                      </a:r>
                      <a:r>
                        <a:rPr lang="zh-CN" sz="1000" kern="0">
                          <a:effectLst/>
                        </a:rPr>
                        <a:t>（</a:t>
                      </a:r>
                      <a:r>
                        <a:rPr lang="en-US" sz="1000" kern="0">
                          <a:effectLst/>
                        </a:rPr>
                        <a:t>8</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8</a:t>
                      </a:r>
                      <a:r>
                        <a:rPr lang="zh-CN" sz="1000" kern="0">
                          <a:effectLst/>
                        </a:rPr>
                        <a:t>（</a:t>
                      </a:r>
                      <a:r>
                        <a:rPr lang="en-US" sz="1000" kern="0">
                          <a:effectLst/>
                        </a:rPr>
                        <a:t>8</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35</a:t>
                      </a:r>
                      <a:r>
                        <a:rPr lang="zh-CN" sz="1000" kern="0">
                          <a:effectLst/>
                        </a:rPr>
                        <a:t>（</a:t>
                      </a:r>
                      <a:r>
                        <a:rPr lang="en-US" sz="1000" kern="0">
                          <a:effectLst/>
                        </a:rPr>
                        <a:t>8</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dirty="0">
                          <a:effectLst/>
                        </a:rPr>
                        <a:t>35</a:t>
                      </a:r>
                      <a:r>
                        <a:rPr lang="zh-CN" sz="1000" kern="0" dirty="0">
                          <a:effectLst/>
                        </a:rPr>
                        <a:t>（</a:t>
                      </a:r>
                      <a:r>
                        <a:rPr lang="en-US" sz="1000" kern="0" dirty="0">
                          <a:effectLst/>
                        </a:rPr>
                        <a:t>8</a:t>
                      </a:r>
                      <a:r>
                        <a:rPr lang="zh-CN" sz="1000" kern="0" dirty="0">
                          <a:effectLst/>
                        </a:rPr>
                        <a:t>）</a:t>
                      </a:r>
                      <a:endParaRPr lang="zh-CN" sz="800" kern="100" dirty="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35</a:t>
                      </a:r>
                      <a:r>
                        <a:rPr lang="zh-CN" sz="1000" kern="0">
                          <a:effectLst/>
                        </a:rPr>
                        <a:t>（</a:t>
                      </a:r>
                      <a:r>
                        <a:rPr lang="en-US" sz="1000" kern="0">
                          <a:effectLst/>
                        </a:rPr>
                        <a:t>8</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35</a:t>
                      </a:r>
                      <a:r>
                        <a:rPr lang="zh-CN" sz="1000" kern="0">
                          <a:effectLst/>
                        </a:rPr>
                        <a:t>（</a:t>
                      </a:r>
                      <a:r>
                        <a:rPr lang="en-US" sz="1000" kern="0">
                          <a:effectLst/>
                        </a:rPr>
                        <a:t>8</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2127783300"/>
                  </a:ext>
                </a:extLst>
              </a:tr>
              <a:tr h="253530">
                <a:tc>
                  <a:txBody>
                    <a:bodyPr/>
                    <a:lstStyle/>
                    <a:p>
                      <a:pPr algn="just">
                        <a:lnSpc>
                          <a:spcPts val="2800"/>
                        </a:lnSpc>
                      </a:pPr>
                      <a:r>
                        <a:rPr lang="zh-CN" sz="1000" kern="0">
                          <a:effectLst/>
                        </a:rPr>
                        <a:t>非常好</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0</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r>
                        <a:rPr lang="zh-CN" sz="1000" kern="0">
                          <a:effectLst/>
                        </a:rPr>
                        <a:t>（</a:t>
                      </a:r>
                      <a:r>
                        <a:rPr lang="en-US" sz="1000" kern="0">
                          <a:effectLst/>
                        </a:rPr>
                        <a:t>2</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4</a:t>
                      </a:r>
                      <a:r>
                        <a:rPr lang="zh-CN" sz="1000" kern="0">
                          <a:effectLst/>
                        </a:rPr>
                        <a:t>（</a:t>
                      </a:r>
                      <a:r>
                        <a:rPr lang="en-US" sz="1000" kern="0">
                          <a:effectLst/>
                        </a:rPr>
                        <a:t>3</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1073834138"/>
                  </a:ext>
                </a:extLst>
              </a:tr>
              <a:tr h="410752">
                <a:tc>
                  <a:txBody>
                    <a:bodyPr/>
                    <a:lstStyle/>
                    <a:p>
                      <a:pPr algn="just">
                        <a:lnSpc>
                          <a:spcPts val="2800"/>
                        </a:lnSpc>
                      </a:pPr>
                      <a:r>
                        <a:rPr lang="zh-CN" sz="1000" kern="0">
                          <a:effectLst/>
                        </a:rPr>
                        <a:t>相对很好</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7</a:t>
                      </a:r>
                      <a:r>
                        <a:rPr lang="zh-CN" sz="1000" kern="0">
                          <a:effectLst/>
                        </a:rPr>
                        <a:t>（</a:t>
                      </a:r>
                      <a:r>
                        <a:rPr lang="en-US" sz="1000" kern="0">
                          <a:effectLst/>
                        </a:rPr>
                        <a:t>4</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4</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r>
                        <a:rPr lang="zh-CN" sz="1000" kern="0">
                          <a:effectLst/>
                        </a:rPr>
                        <a:t>（</a:t>
                      </a:r>
                      <a:r>
                        <a:rPr lang="en-US" sz="1000" kern="0">
                          <a:effectLst/>
                        </a:rPr>
                        <a:t>5</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8</a:t>
                      </a:r>
                      <a:r>
                        <a:rPr lang="zh-CN" sz="1000" kern="0">
                          <a:effectLst/>
                        </a:rPr>
                        <a:t>（</a:t>
                      </a:r>
                      <a:r>
                        <a:rPr lang="en-US" sz="1000" kern="0">
                          <a:effectLst/>
                        </a:rPr>
                        <a:t>4</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5</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r>
                        <a:rPr lang="zh-CN" sz="1000" kern="0">
                          <a:effectLst/>
                        </a:rPr>
                        <a:t>（</a:t>
                      </a:r>
                      <a:r>
                        <a:rPr lang="en-US" sz="1000" kern="0">
                          <a:effectLst/>
                        </a:rPr>
                        <a:t>2</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3723699258"/>
                  </a:ext>
                </a:extLst>
              </a:tr>
              <a:tr h="253530">
                <a:tc>
                  <a:txBody>
                    <a:bodyPr/>
                    <a:lstStyle/>
                    <a:p>
                      <a:pPr algn="just">
                        <a:lnSpc>
                          <a:spcPts val="2800"/>
                        </a:lnSpc>
                      </a:pPr>
                      <a:r>
                        <a:rPr lang="zh-CN" sz="1000" kern="0">
                          <a:effectLst/>
                        </a:rPr>
                        <a:t>比较好</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12</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0</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5</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5</a:t>
                      </a:r>
                      <a:r>
                        <a:rPr lang="zh-CN" sz="1000" kern="0">
                          <a:effectLst/>
                        </a:rPr>
                        <a:t>（</a:t>
                      </a:r>
                      <a:r>
                        <a:rPr lang="en-US" sz="1000" kern="0">
                          <a:effectLst/>
                        </a:rPr>
                        <a:t>2</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r>
                        <a:rPr lang="zh-CN" sz="1000" kern="0">
                          <a:effectLst/>
                        </a:rPr>
                        <a:t>（</a:t>
                      </a:r>
                      <a:r>
                        <a:rPr lang="en-US" sz="1000" kern="0">
                          <a:effectLst/>
                        </a:rPr>
                        <a:t>4</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8</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2102739440"/>
                  </a:ext>
                </a:extLst>
              </a:tr>
              <a:tr h="253530">
                <a:tc>
                  <a:txBody>
                    <a:bodyPr/>
                    <a:lstStyle/>
                    <a:p>
                      <a:pPr algn="just">
                        <a:lnSpc>
                          <a:spcPts val="2800"/>
                        </a:lnSpc>
                      </a:pPr>
                      <a:r>
                        <a:rPr lang="zh-CN" sz="1000" kern="0">
                          <a:effectLst/>
                        </a:rPr>
                        <a:t>一般</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13</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7</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8</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205592239"/>
                  </a:ext>
                </a:extLst>
              </a:tr>
              <a:tr h="253530">
                <a:tc>
                  <a:txBody>
                    <a:bodyPr/>
                    <a:lstStyle/>
                    <a:p>
                      <a:pPr algn="just">
                        <a:lnSpc>
                          <a:spcPts val="2800"/>
                        </a:lnSpc>
                      </a:pPr>
                      <a:r>
                        <a:rPr lang="zh-CN" sz="1000" kern="0">
                          <a:effectLst/>
                        </a:rPr>
                        <a:t>较差</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3657697774"/>
                  </a:ext>
                </a:extLst>
              </a:tr>
              <a:tr h="253530">
                <a:tc>
                  <a:txBody>
                    <a:bodyPr/>
                    <a:lstStyle/>
                    <a:p>
                      <a:pPr algn="just">
                        <a:lnSpc>
                          <a:spcPts val="2800"/>
                        </a:lnSpc>
                      </a:pPr>
                      <a:r>
                        <a:rPr lang="zh-CN" sz="1000" kern="0">
                          <a:effectLst/>
                        </a:rPr>
                        <a:t>差</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0</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6</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989762820"/>
                  </a:ext>
                </a:extLst>
              </a:tr>
              <a:tr h="253530">
                <a:tc>
                  <a:txBody>
                    <a:bodyPr/>
                    <a:lstStyle/>
                    <a:p>
                      <a:pPr algn="just">
                        <a:lnSpc>
                          <a:spcPts val="2800"/>
                        </a:lnSpc>
                      </a:pPr>
                      <a:r>
                        <a:rPr lang="zh-CN" sz="1000" kern="0">
                          <a:effectLst/>
                        </a:rPr>
                        <a:t>排斥</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3</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4</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189369343"/>
                  </a:ext>
                </a:extLst>
              </a:tr>
              <a:tr h="847639">
                <a:tc>
                  <a:txBody>
                    <a:bodyPr/>
                    <a:lstStyle/>
                    <a:p>
                      <a:pPr algn="just">
                        <a:lnSpc>
                          <a:spcPts val="2800"/>
                        </a:lnSpc>
                      </a:pPr>
                      <a:r>
                        <a:rPr lang="zh-CN" sz="1000" kern="0">
                          <a:effectLst/>
                        </a:rPr>
                        <a:t>没有听过此概念或非常排斥</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dirty="0">
                          <a:effectLst/>
                        </a:rPr>
                        <a:t>6</a:t>
                      </a:r>
                      <a:r>
                        <a:rPr lang="zh-CN" sz="1000" kern="0" dirty="0">
                          <a:effectLst/>
                        </a:rPr>
                        <a:t>（</a:t>
                      </a:r>
                      <a:r>
                        <a:rPr lang="en-US" sz="1000" kern="0" dirty="0">
                          <a:effectLst/>
                        </a:rPr>
                        <a:t>3</a:t>
                      </a:r>
                      <a:r>
                        <a:rPr lang="zh-CN" sz="1000" kern="0" dirty="0">
                          <a:effectLst/>
                        </a:rPr>
                        <a:t>）</a:t>
                      </a:r>
                      <a:endParaRPr lang="zh-CN" sz="800" kern="100" dirty="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0</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2</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4</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a:effectLst/>
                        </a:rPr>
                        <a:t>1</a:t>
                      </a:r>
                      <a:r>
                        <a:rPr lang="zh-CN" sz="1000" kern="0">
                          <a:effectLst/>
                        </a:rPr>
                        <a:t>（</a:t>
                      </a:r>
                      <a:r>
                        <a:rPr lang="en-US" sz="1000" kern="0">
                          <a:effectLst/>
                        </a:rPr>
                        <a:t>1</a:t>
                      </a:r>
                      <a:r>
                        <a:rPr lang="zh-CN" sz="1000" kern="0">
                          <a:effectLst/>
                        </a:rPr>
                        <a:t>）</a:t>
                      </a:r>
                      <a:endParaRPr lang="zh-CN" sz="800" kern="10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tc>
                  <a:txBody>
                    <a:bodyPr/>
                    <a:lstStyle/>
                    <a:p>
                      <a:pPr algn="just">
                        <a:lnSpc>
                          <a:spcPts val="2800"/>
                        </a:lnSpc>
                      </a:pPr>
                      <a:r>
                        <a:rPr lang="en-US" sz="1000" kern="0" dirty="0">
                          <a:effectLst/>
                        </a:rPr>
                        <a:t>5</a:t>
                      </a:r>
                      <a:endParaRPr lang="zh-CN" sz="800" kern="100" dirty="0">
                        <a:effectLst/>
                        <a:latin typeface="等线" panose="02010600030101010101" pitchFamily="2" charset="-122"/>
                        <a:ea typeface="等线" panose="02010600030101010101" pitchFamily="2" charset="-122"/>
                        <a:cs typeface="Times New Roman" panose="02020603050405020304" pitchFamily="18" charset="0"/>
                      </a:endParaRPr>
                    </a:p>
                  </a:txBody>
                  <a:tcPr marL="49941" marR="49941" marT="0" marB="0"/>
                </a:tc>
                <a:extLst>
                  <a:ext uri="{0D108BD9-81ED-4DB2-BD59-A6C34878D82A}">
                    <a16:rowId xmlns:a16="http://schemas.microsoft.com/office/drawing/2014/main" val="2595248365"/>
                  </a:ext>
                </a:extLst>
              </a:tr>
            </a:tbl>
          </a:graphicData>
        </a:graphic>
      </p:graphicFrame>
    </p:spTree>
    <p:extLst>
      <p:ext uri="{BB962C8B-B14F-4D97-AF65-F5344CB8AC3E}">
        <p14:creationId xmlns:p14="http://schemas.microsoft.com/office/powerpoint/2010/main" val="17095055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C419A585-C7F6-F5A6-79DD-9029E280E2D1}"/>
              </a:ext>
            </a:extLst>
          </p:cNvPr>
          <p:cNvSpPr>
            <a:spLocks noGrp="1"/>
          </p:cNvSpPr>
          <p:nvPr>
            <p:ph type="title"/>
          </p:nvPr>
        </p:nvSpPr>
        <p:spPr/>
        <p:txBody>
          <a:bodyPr/>
          <a:lstStyle/>
          <a:p>
            <a:r>
              <a:rPr lang="zh-CN" altLang="en-US" dirty="0"/>
              <a:t>数据分析</a:t>
            </a:r>
          </a:p>
        </p:txBody>
      </p:sp>
      <p:sp>
        <p:nvSpPr>
          <p:cNvPr id="3" name="内容占位符 2">
            <a:extLst>
              <a:ext uri="{FF2B5EF4-FFF2-40B4-BE49-F238E27FC236}">
                <a16:creationId xmlns:a16="http://schemas.microsoft.com/office/drawing/2014/main" id="{823B67FD-B4BE-ABF8-22D0-301F0428A3C6}"/>
              </a:ext>
            </a:extLst>
          </p:cNvPr>
          <p:cNvSpPr>
            <a:spLocks noGrp="1"/>
          </p:cNvSpPr>
          <p:nvPr>
            <p:ph idx="1"/>
          </p:nvPr>
        </p:nvSpPr>
        <p:spPr>
          <a:xfrm>
            <a:off x="178676" y="1825625"/>
            <a:ext cx="11845158" cy="4773930"/>
          </a:xfrm>
        </p:spPr>
        <p:txBody>
          <a:bodyPr>
            <a:normAutofit lnSpcReduction="10000"/>
          </a:bodyPr>
          <a:lstStyle/>
          <a:p>
            <a:pPr algn="just"/>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在小学的英语学习中，</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18.2%</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的同学没有听说过构词法的概念，其中中国矿业大学附属中学采访同学占比</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。有</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8.9%</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的同学认为自己对构词法掌握的非常好，均为兴庆区实验二小采访同学。</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35.7%</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的同学认为自己掌握地比较好。</a:t>
            </a:r>
          </a:p>
          <a:p>
            <a:pPr algn="just"/>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2.</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在中学的英语学习中，</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的同学认为自己对构词法掌握地相对很好，</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25%</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的同学认为自己掌握得一般，</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12.5%</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的同学认为自己掌握地较差，</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12.5%</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的同学对构词法持排斥的态度。</a:t>
            </a:r>
          </a:p>
          <a:p>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3.</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在对长单词的处理方法中，仅有</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8.9%</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的同学采用构词法解决问题，这一数据在中国矿业大学附属中学采访同学中占比</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12.5%</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18.2%</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的同学采用了其他有效的方法解决了问题，这一数据在中国矿业大学附属中学采访同学中占比</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62.5%</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5.3%</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的同学对长单词持排斥态度，甚至选择不进行背诵，其中中国矿业大学附属中学采访同学占比</a:t>
            </a:r>
            <a:r>
              <a:rPr lang="en-US" altLang="zh-CN"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kern="100" dirty="0">
                <a:effectLst/>
                <a:latin typeface="等线" panose="02010600030101010101" pitchFamily="2" charset="-122"/>
                <a:ea typeface="等线" panose="02010600030101010101" pitchFamily="2" charset="-122"/>
                <a:cs typeface="Times New Roman" panose="02020603050405020304" pitchFamily="18" charset="0"/>
              </a:rPr>
              <a:t>。</a:t>
            </a:r>
          </a:p>
          <a:p>
            <a:endParaRPr lang="zh-CN" altLang="en-US" dirty="0"/>
          </a:p>
        </p:txBody>
      </p:sp>
    </p:spTree>
    <p:extLst>
      <p:ext uri="{BB962C8B-B14F-4D97-AF65-F5344CB8AC3E}">
        <p14:creationId xmlns:p14="http://schemas.microsoft.com/office/powerpoint/2010/main" val="30272975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608CA5CB-834D-7EE0-A7E8-F127B704E13F}"/>
              </a:ext>
            </a:extLst>
          </p:cNvPr>
          <p:cNvSpPr>
            <a:spLocks noGrp="1"/>
          </p:cNvSpPr>
          <p:nvPr>
            <p:ph type="title"/>
          </p:nvPr>
        </p:nvSpPr>
        <p:spPr/>
        <p:txBody>
          <a:bodyPr/>
          <a:lstStyle/>
          <a:p>
            <a:r>
              <a:rPr lang="zh-CN" altLang="en-US" dirty="0"/>
              <a:t>数据分析</a:t>
            </a:r>
          </a:p>
        </p:txBody>
      </p:sp>
      <p:sp>
        <p:nvSpPr>
          <p:cNvPr id="3" name="内容占位符 2">
            <a:extLst>
              <a:ext uri="{FF2B5EF4-FFF2-40B4-BE49-F238E27FC236}">
                <a16:creationId xmlns:a16="http://schemas.microsoft.com/office/drawing/2014/main" id="{CB56828D-197A-0BEA-F89C-589E60EB496E}"/>
              </a:ext>
            </a:extLst>
          </p:cNvPr>
          <p:cNvSpPr>
            <a:spLocks noGrp="1"/>
          </p:cNvSpPr>
          <p:nvPr>
            <p:ph idx="1"/>
          </p:nvPr>
        </p:nvSpPr>
        <p:spPr>
          <a:xfrm>
            <a:off x="220717" y="1825625"/>
            <a:ext cx="11813628" cy="5163754"/>
          </a:xfrm>
        </p:spPr>
        <p:txBody>
          <a:bodyPr/>
          <a:lstStyle/>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4.2.4%</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的同学在发现单词拥有相似特征后利用构词法快速进行记忆，这一数据在中国矿业大学附属中学采访同学中占比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12.5%</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22.6%</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的同学利用其他方法快速记忆单词或发现了构词法规律，这一数据在中国矿业大学附属中学采访同学中占比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5.3%</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的同学没有发现任何规律，其中中国矿业大学附属中学采访同学占比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对前缀、后缀以及词根的理解过程中，</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18.2%</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的同学理解其中部分概念，并有意识地曾加以学习，这一数据在中国矿业大学附属中学采访同学中占比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62.5%</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5.4%</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的同学充分利用概念，快速记忆相似单词，其中中国矿业大学附属中学采访同学占比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66.7%</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。另有</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27.2%</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的同学认为自己了解一些，但并没有有意识地去运用。</a:t>
            </a:r>
          </a:p>
          <a:p>
            <a:pPr algn="just"/>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6.12.2%</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的同学认为自己非常了解构词法，这一数据在中国矿业大学附属中学采访同学中占比</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50%</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。另有</a:t>
            </a:r>
            <a:r>
              <a:rPr lang="en-US" altLang="zh-CN" sz="2400" kern="100" dirty="0">
                <a:effectLst/>
                <a:latin typeface="等线" panose="02010600030101010101" pitchFamily="2" charset="-122"/>
                <a:ea typeface="等线" panose="02010600030101010101" pitchFamily="2" charset="-122"/>
                <a:cs typeface="Times New Roman" panose="02020603050405020304" pitchFamily="18" charset="0"/>
              </a:rPr>
              <a:t>24.8%</a:t>
            </a:r>
            <a:r>
              <a:rPr lang="zh-CN" altLang="zh-CN" sz="2400" kern="100" dirty="0">
                <a:effectLst/>
                <a:latin typeface="等线" panose="02010600030101010101" pitchFamily="2" charset="-122"/>
                <a:ea typeface="等线" panose="02010600030101010101" pitchFamily="2" charset="-122"/>
                <a:cs typeface="Times New Roman" panose="02020603050405020304" pitchFamily="18" charset="0"/>
              </a:rPr>
              <a:t>的同学认为自己比较了解构词法，在更多了解构词法后想要在英语学习中加以实践，加以运用。</a:t>
            </a:r>
          </a:p>
          <a:p>
            <a:endParaRPr lang="zh-CN" altLang="en-US" dirty="0"/>
          </a:p>
        </p:txBody>
      </p:sp>
    </p:spTree>
    <p:extLst>
      <p:ext uri="{BB962C8B-B14F-4D97-AF65-F5344CB8AC3E}">
        <p14:creationId xmlns:p14="http://schemas.microsoft.com/office/powerpoint/2010/main" val="13323073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a:extLst>
              <a:ext uri="{FF2B5EF4-FFF2-40B4-BE49-F238E27FC236}">
                <a16:creationId xmlns:a16="http://schemas.microsoft.com/office/drawing/2014/main" id="{458FA1C4-ACE6-FE4C-7E33-A330A8D42E47}"/>
              </a:ext>
            </a:extLst>
          </p:cNvPr>
          <p:cNvSpPr>
            <a:spLocks noGrp="1"/>
          </p:cNvSpPr>
          <p:nvPr>
            <p:ph type="title"/>
          </p:nvPr>
        </p:nvSpPr>
        <p:spPr/>
        <p:txBody>
          <a:bodyPr/>
          <a:lstStyle/>
          <a:p>
            <a:r>
              <a:rPr lang="zh-CN" altLang="en-US" dirty="0"/>
              <a:t>调查实例</a:t>
            </a:r>
          </a:p>
        </p:txBody>
      </p:sp>
      <p:pic>
        <p:nvPicPr>
          <p:cNvPr id="4" name="内容占位符 3">
            <a:extLst>
              <a:ext uri="{FF2B5EF4-FFF2-40B4-BE49-F238E27FC236}">
                <a16:creationId xmlns:a16="http://schemas.microsoft.com/office/drawing/2014/main" id="{0B22607A-CF07-33BB-D8F8-774BE67AD0AE}"/>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rcRect/>
          <a:stretch>
            <a:fillRect/>
          </a:stretch>
        </p:blipFill>
        <p:spPr bwMode="auto">
          <a:xfrm>
            <a:off x="4035972" y="0"/>
            <a:ext cx="5644056" cy="6779172"/>
          </a:xfrm>
          <a:prstGeom prst="rect">
            <a:avLst/>
          </a:prstGeom>
          <a:noFill/>
          <a:ln>
            <a:noFill/>
          </a:ln>
        </p:spPr>
      </p:pic>
    </p:spTree>
    <p:extLst>
      <p:ext uri="{BB962C8B-B14F-4D97-AF65-F5344CB8AC3E}">
        <p14:creationId xmlns:p14="http://schemas.microsoft.com/office/powerpoint/2010/main" val="1798750989"/>
      </p:ext>
    </p:extLst>
  </p:cSld>
  <p:clrMapOvr>
    <a:masterClrMapping/>
  </p:clrMapOvr>
</p:sld>
</file>

<file path=ppt/theme/theme1.xml><?xml version="1.0" encoding="utf-8"?>
<a:theme xmlns:a="http://schemas.openxmlformats.org/drawingml/2006/main" name="WPS">
  <a:themeElements>
    <a:clrScheme name="WPS">
      <a:dk1>
        <a:sysClr val="windowText" lastClr="000000"/>
      </a:dk1>
      <a:lt1>
        <a:sysClr val="window" lastClr="FFFFFF"/>
      </a:lt1>
      <a:dk2>
        <a:srgbClr val="0F1423"/>
      </a:dk2>
      <a:lt2>
        <a:srgbClr val="FFFFFF"/>
      </a:lt2>
      <a:accent1>
        <a:srgbClr val="4874CB"/>
      </a:accent1>
      <a:accent2>
        <a:srgbClr val="EE822F"/>
      </a:accent2>
      <a:accent3>
        <a:srgbClr val="F2BA02"/>
      </a:accent3>
      <a:accent4>
        <a:srgbClr val="75BD42"/>
      </a:accent4>
      <a:accent5>
        <a:srgbClr val="30C0B4"/>
      </a:accent5>
      <a:accent6>
        <a:srgbClr val="E54C5E"/>
      </a:accent6>
      <a:hlink>
        <a:srgbClr val="0026E5"/>
      </a:hlink>
      <a:folHlink>
        <a:srgbClr val="7E1FAD"/>
      </a:folHlink>
    </a:clrScheme>
    <a:fontScheme name="WPS">
      <a:majorFont>
        <a:latin typeface="Calibri"/>
        <a:ea typeface="宋体"/>
        <a:cs typeface=""/>
      </a:majorFont>
      <a:minorFont>
        <a:latin typeface="Calibri"/>
        <a:ea typeface="宋体"/>
        <a:cs typeface=""/>
      </a:minorFont>
    </a:fontScheme>
    <a:fmtScheme name="WPS">
      <a:fillStyleLst>
        <a:solidFill>
          <a:schemeClr val="phClr"/>
        </a:solidFill>
        <a:gradFill>
          <a:gsLst>
            <a:gs pos="0">
              <a:schemeClr val="phClr">
                <a:lumOff val="17500"/>
              </a:schemeClr>
            </a:gs>
            <a:gs pos="100000">
              <a:schemeClr val="phClr"/>
            </a:gs>
          </a:gsLst>
          <a:lin ang="2700000" scaled="0"/>
        </a:gradFill>
        <a:gradFill>
          <a:gsLst>
            <a:gs pos="0">
              <a:schemeClr val="phClr">
                <a:hueOff val="-2520000"/>
              </a:schemeClr>
            </a:gs>
            <a:gs pos="100000">
              <a:schemeClr val="phClr"/>
            </a:gs>
          </a:gsLst>
          <a:lin ang="2700000" scaled="0"/>
        </a:gradFill>
      </a:fillStyleLst>
      <a:lnStyleLst>
        <a:ln w="12700" cap="flat" cmpd="sng" algn="ctr">
          <a:solidFill>
            <a:schemeClr val="phClr"/>
          </a:solidFill>
          <a:prstDash val="solid"/>
          <a:miter lim="800000"/>
        </a:ln>
        <a:ln w="12700" cap="flat" cmpd="sng" algn="ctr">
          <a:solidFill>
            <a:schemeClr val="phClr"/>
          </a:solidFill>
          <a:prstDash val="solid"/>
          <a:miter lim="800000"/>
        </a:ln>
        <a:ln w="12700" cap="flat" cmpd="sng" algn="ctr">
          <a:gradFill>
            <a:gsLst>
              <a:gs pos="0">
                <a:schemeClr val="phClr">
                  <a:hueOff val="-4200000"/>
                </a:schemeClr>
              </a:gs>
              <a:gs pos="100000">
                <a:schemeClr val="phClr"/>
              </a:gs>
            </a:gsLst>
            <a:lin ang="2700000" scaled="1"/>
          </a:gradFill>
          <a:prstDash val="solid"/>
          <a:miter lim="800000"/>
        </a:ln>
      </a:lnStyleLst>
      <a:effectStyleLst>
        <a:effectStyle>
          <a:effectLst>
            <a:outerShdw blurRad="101600" dist="50800" dir="5400000" algn="ctr" rotWithShape="0">
              <a:schemeClr val="phClr">
                <a:alpha val="60000"/>
              </a:schemeClr>
            </a:outerShdw>
          </a:effectLst>
        </a:effectStyle>
        <a:effectStyle>
          <a:effectLst>
            <a:reflection stA="50000" endA="300" endPos="40000" dist="25400" dir="5400000" sy="-100000" algn="bl" rotWithShape="0"/>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宋体"/>
        <a:ea typeface=""/>
        <a:cs typeface=""/>
        <a:font script="Jpan" typeface="游ゴシック Light"/>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宋体"/>
        <a:ea typeface=""/>
        <a:cs typeface=""/>
        <a:font script="Jpan" typeface="游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330</TotalTime>
  <Words>2392</Words>
  <Application>Microsoft Office PowerPoint</Application>
  <PresentationFormat>宽屏</PresentationFormat>
  <Paragraphs>139</Paragraphs>
  <Slides>18</Slides>
  <Notes>1</Notes>
  <HiddenSlides>0</HiddenSlides>
  <MMClips>0</MMClips>
  <ScaleCrop>false</ScaleCrop>
  <HeadingPairs>
    <vt:vector size="6" baseType="variant">
      <vt:variant>
        <vt:lpstr>已用的字体</vt:lpstr>
      </vt:variant>
      <vt:variant>
        <vt:i4>4</vt:i4>
      </vt:variant>
      <vt:variant>
        <vt:lpstr>主题</vt:lpstr>
      </vt:variant>
      <vt:variant>
        <vt:i4>1</vt:i4>
      </vt:variant>
      <vt:variant>
        <vt:lpstr>幻灯片标题</vt:lpstr>
      </vt:variant>
      <vt:variant>
        <vt:i4>18</vt:i4>
      </vt:variant>
    </vt:vector>
  </HeadingPairs>
  <TitlesOfParts>
    <vt:vector size="23" baseType="lpstr">
      <vt:lpstr>等线</vt:lpstr>
      <vt:lpstr>宋体</vt:lpstr>
      <vt:lpstr>Arial</vt:lpstr>
      <vt:lpstr>Calibri</vt:lpstr>
      <vt:lpstr>WPS</vt:lpstr>
      <vt:lpstr>中学生巧用构词法扩大英语词汇量的策略研究</vt:lpstr>
      <vt:lpstr>研究摘要、背景</vt:lpstr>
      <vt:lpstr>研究过程 课题研究时间为2025年1月18日至2025年2月16日。利用寒假的休息时间，我在网络查阅资料，同时访问多人。 具体安排如下： </vt:lpstr>
      <vt:lpstr>调查问卷内容</vt:lpstr>
      <vt:lpstr>调查问卷内容</vt:lpstr>
      <vt:lpstr>数据统计（括号内为中国矿业大学附属中学八（2）班8人的情况） </vt:lpstr>
      <vt:lpstr>数据分析</vt:lpstr>
      <vt:lpstr>数据分析</vt:lpstr>
      <vt:lpstr>调查实例</vt:lpstr>
      <vt:lpstr>PowerPoint 演示文稿</vt:lpstr>
      <vt:lpstr>模块1:学会构词法，利用构词法</vt:lpstr>
      <vt:lpstr>模块2:充分利用前缀、后缀和词根</vt:lpstr>
      <vt:lpstr>模块3:构词法在日常英语学习中的实际应用</vt:lpstr>
      <vt:lpstr>参考文献</vt:lpstr>
      <vt:lpstr>理解使用构词法总结</vt:lpstr>
      <vt:lpstr>调查问卷统计数据总结</vt:lpstr>
      <vt:lpstr>对中小学生善用构词法扩大词汇量的建议</vt:lpstr>
      <vt:lpstr>PowerPoint 演示文稿</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演示文稿</dc:title>
  <dc:creator/>
  <cp:lastModifiedBy>艳笑 倪</cp:lastModifiedBy>
  <cp:revision>27</cp:revision>
  <dcterms:created xsi:type="dcterms:W3CDTF">2025-02-02T11:55:07Z</dcterms:created>
  <dcterms:modified xsi:type="dcterms:W3CDTF">2025-02-16T04:00:28Z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2052-6.5.0.8619</vt:lpwstr>
  </property>
  <property fmtid="{D5CDD505-2E9C-101B-9397-08002B2CF9AE}" pid="3" name="ICV">
    <vt:lpwstr>22A86FA8785C64234A0E9E67E5276710_41</vt:lpwstr>
  </property>
</Properties>
</file>

<file path=docProps/thumbnail.jpeg>
</file>