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1.svg" ContentType="image/svg+xml"/>
  <Override PartName="/ppt/media/image103.svg" ContentType="image/svg+xml"/>
  <Override PartName="/ppt/media/image107.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7.svg" ContentType="image/svg+xml"/>
  <Override PartName="/ppt/media/image49.svg" ContentType="image/svg+xml"/>
  <Override PartName="/ppt/media/image5.svg" ContentType="image/svg+xml"/>
  <Override PartName="/ppt/media/image52.svg" ContentType="image/svg+xml"/>
  <Override PartName="/ppt/media/image54.svg" ContentType="image/svg+xml"/>
  <Override PartName="/ppt/media/image56.svg" ContentType="image/svg+xml"/>
  <Override PartName="/ppt/media/image59.svg" ContentType="image/svg+xml"/>
  <Override PartName="/ppt/media/image62.svg" ContentType="image/svg+xml"/>
  <Override PartName="/ppt/media/image68.svg" ContentType="image/svg+xml"/>
  <Override PartName="/ppt/media/image7.svg" ContentType="image/svg+xml"/>
  <Override PartName="/ppt/media/image72.svg" ContentType="image/svg+xml"/>
  <Override PartName="/ppt/media/image74.svg" ContentType="image/svg+xml"/>
  <Override PartName="/ppt/media/image76.svg" ContentType="image/svg+xml"/>
  <Override PartName="/ppt/media/image78.svg" ContentType="image/svg+xml"/>
  <Override PartName="/ppt/media/image80.svg" ContentType="image/svg+xml"/>
  <Override PartName="/ppt/media/image82.svg" ContentType="image/svg+xml"/>
  <Override PartName="/ppt/media/image85.svg" ContentType="image/svg+xml"/>
  <Override PartName="/ppt/media/image87.svg" ContentType="image/svg+xml"/>
  <Override PartName="/ppt/media/image89.svg" ContentType="image/svg+xml"/>
  <Override PartName="/ppt/media/image9.svg" ContentType="image/svg+xml"/>
  <Override PartName="/ppt/media/image91.svg" ContentType="image/svg+xml"/>
  <Override PartName="/ppt/media/image93.svg" ContentType="image/svg+xml"/>
  <Override PartName="/ppt/media/image95.svg" ContentType="image/svg+xml"/>
  <Override PartName="/ppt/media/image9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Lst>
  <p:notesMasterIdLst>
    <p:notesMasterId r:id="rId5"/>
  </p:notesMasterIdLst>
  <p:sldIdLst>
    <p:sldId id="265" r:id="rId4"/>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64" userDrawn="1">
          <p15:clr>
            <a:srgbClr val="747775"/>
          </p15:clr>
        </p15:guide>
        <p15:guide id="2" pos="292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64"/>
        <p:guide pos="292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参加本次结题汇报。今天我将向大家展示我们关于“徐州博物馆文物中的数学尺规作图研究”的成果。这项研究历时近一个月，旨在从数学的视角重新审视我们身边的文化遗产，探索其中蕴含的几何奥秘。</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还研究了陶俑阵列的布局，发现其可能符合黄金矩形的比例。我们首先掌握了黄金分割点的尺规作图方法，然后用这个方法检验了陶俑坑的实际尺寸。结果令人惊喜，其长宽比与黄金分割数高度吻合，这表明古代工匠在布局设计中可能已经运用了这一美学原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玉龙佩的“S”形曲线优美流畅，我们研究了它的几何构成。我们发现，这条曲线可以看作是由两段相切的圆弧组成的。我们运用切线的性质和两圆相切的原理，成功地复原了这条曲线的作图方法。右边的示意图展示了如何通过确定两个圆心和切点来画出这条优美的“S”形曲线。</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我们研究了金带扣的纹饰，其核心是对称变换。我们探讨了如何作一个点的对称点，如何补全一个对称图案，以及如何进行线段的任意等分和正五边形的绘制。这些方法都基于轴对称的基本性质和几何作图原理，示意图展示了如何通过对称变换来复原金带扣的完整图案。</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通过对五类文物的深入研究，我们总结出了12个典型的尺规作图问题。这个表格清晰地列出了每个问题对应的文物类别、具体问题和核心数学原理。这些问题涵盖了初中几何的多个重要知识点，具有很强的代表性。</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基于我们的研究成果，我们设计了五个综合实践活动方案。这些活动将研究内容转化为具体的任务，让同学们可以亲手体验尺规作图的乐趣，感受数学与文化的结合。例如，“玉璧制作师”、“破镜重圆”等活动，都能有效锻炼学生的动手能力和几何思维。</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这一页展示了我们为五个综合实践活动设计的示意图。这些图直观地展示了每个活动的作图步骤和最终效果，为活动的开展提供了清晰的指导。同学们可以参照这些示意图，一步步完成任务。</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经过系统的研究，我们得出了四个主要结论：首先，文物中确实蕴含着丰富的数学元素；其次，尺规作图是解读这些元素的有效工具；再次，我们探索出了一条博物馆资源与数学教学融合的有效路径；最后，整个研究过程极大地提升了我们的综合素养。</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的研究主要有三个创新点：在视角上，我们从数学的角度重新审视文物；在方法上，我们将尺规作图与文物复原紧密结合；在应用上，我们的研究成果直接对接中考，服务于教学实践。这些创新点使得我们的研究更具深度和价值。</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当然，我们的研究也存在一些不足之处，比如数据精度有限、几何抽象过于简化等。针对这些问题，我们也提出了相应的改进方向，例如寻求专家支持获取精确数据、利用计算机技术进行更精确的分析等，希望在未来的研究中能够不断完善。</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展望未来，我们希望能进一步拓展研究范围，将更多文物纳入研究视野。同时，我们计划借助现代信息技术，开发校本课程，并加强与博物馆的合作，让更多同学能够参与到这项有意义的研究中来。</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的研究源于三个方面的背景。首先，徐州作为两汉文化的发源地，拥有丰富的文物资源，这为我们提供了独特的研究对象。其次，新课标强调传统文化与学科知识的融合，尺规作图作为初中数学的核心，是连接文化与数学的桥梁。最后，近年来的徐州中考题目也开始关注文物中的数学问题，这为我们的研究提供了现实意义。</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我想用数学家克莱因的一句话来结束今天的汇报：“数学是人类最高超的智力成就，也是人类心灵最独特的创作。”通过这次研究，我们深刻体会到了数学的魅力和传统文化的博大精深。希望我们的研究能抛砖引玉，激发更多同学对数学和传统文化的热爱。</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我要向所有在研究过程中给予我们支持和帮助的个人和机构表示最诚挚的感谢。感谢徐州博物馆，感谢我们的指导老师，感谢学校，也感谢家人和朋友们的支持。我的汇报到此结束，恳请各位老师和同学批评指正。谢谢大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项研究具有多方面的意义。在文化层面，它能让我们近距离感受古代工匠的智慧，增强文化自信。在教育层面，它将抽象的数学知识与具体的文物相结合，极大地提升了我们的几何思维和实践能力。同时，我们的研究成果也为数学教学提供了宝贵的地方特色素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设定了四个明确的研究目标：首先，深入挖掘五类典型文物中的数学元素；其次，探究并总结出一套规范的尺规作图方法；再次，尝试将研究成果与中考命题相结合；最后，通过整个研究过程，全面提升我们的综合素养。</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的研究内容主要围绕五类文物展开，每一类文物都对应一个核心的数学问题。例如，玉璧玉环的“肉好若一”比例，连弧纹镜的圆周等分，陶俑阵列的黄金分割，玉龙佩的曲线切线，以及金带扣的对称变换。这些问题构成了我们研究的主体框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为了完成研究目标，我们采用了文献研究、实地考察、数学抽象等多种研究方法。同时，我们制定了详细的时间计划，从准备、考察、分项研究到最终的整合展示，每一步都有条不紊地进行。</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研究的第一步是实地考察。我们前往徐州博物馆，在四个不同的展厅对目标文物进行了细致的观察和记录，获取了宝贵的第一手资料。这张表格展示了我们的考察记录，旁边是我们拍摄的部分文物照片。这次考察让我们对研究对象有了直观的认识。</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深入研究了玉璧玉环。我们首先明确了“肉好若一”的数学定义，即外圆半径是内圆半径的根号2倍。然后，我们探讨了两个实际问题：如何判断一个玉环是否符合这个比例，以及如何将一块玉坯加工成标准的玉璧。右边的示意图展示了我们的作图方法，核心原理是利用等腰直角三角形和线段分割。</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对于连弧纹镜，我们的核心问题是如何复原残缺的镜面。我们通过一系列步骤来解决这个问题：首先找到圆心，然后判断弧的数量，接着等分圆周，确定每个弧的圆心，最后补全所有弧线。这个过程综合运用了圆的性质和尺规作图技巧，示意图清晰地展示了这一过程。</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xml"/><Relationship Id="rId7" Type="http://schemas.openxmlformats.org/officeDocument/2006/relationships/tags" Target="../tags/tag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tags" Target="../tags/tag1.xml"/><Relationship Id="rId3" Type="http://schemas.openxmlformats.org/officeDocument/2006/relationships/image" Target="../media/image3.svg"/><Relationship Id="rId2" Type="http://schemas.openxmlformats.org/officeDocument/2006/relationships/image" Target="../media/image2.png"/><Relationship Id="rId17" Type="http://schemas.openxmlformats.org/officeDocument/2006/relationships/notesSlide" Target="../notesSlides/notesSlide1.xml"/><Relationship Id="rId16" Type="http://schemas.openxmlformats.org/officeDocument/2006/relationships/slideLayout" Target="../slideLayouts/slideLayout12.xml"/><Relationship Id="rId15" Type="http://schemas.openxmlformats.org/officeDocument/2006/relationships/tags" Target="../tags/tag6.xml"/><Relationship Id="rId14" Type="http://schemas.openxmlformats.org/officeDocument/2006/relationships/image" Target="../media/image9.svg"/><Relationship Id="rId13" Type="http://schemas.openxmlformats.org/officeDocument/2006/relationships/image" Target="../media/image8.png"/><Relationship Id="rId12" Type="http://schemas.openxmlformats.org/officeDocument/2006/relationships/tags" Target="../tags/tag5.xml"/><Relationship Id="rId11" Type="http://schemas.openxmlformats.org/officeDocument/2006/relationships/tags" Target="../tags/tag4.xml"/><Relationship Id="rId10" Type="http://schemas.openxmlformats.org/officeDocument/2006/relationships/image" Target="../media/image7.sv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60.jpeg"/><Relationship Id="rId7" Type="http://schemas.openxmlformats.org/officeDocument/2006/relationships/image" Target="../media/image49.svg"/><Relationship Id="rId6" Type="http://schemas.openxmlformats.org/officeDocument/2006/relationships/image" Target="../media/image48.png"/><Relationship Id="rId5" Type="http://schemas.openxmlformats.org/officeDocument/2006/relationships/image" Target="../media/image47.svg"/><Relationship Id="rId4" Type="http://schemas.openxmlformats.org/officeDocument/2006/relationships/image" Target="../media/image46.png"/><Relationship Id="rId3" Type="http://schemas.openxmlformats.org/officeDocument/2006/relationships/image" Target="../media/image59.svg"/><Relationship Id="rId2" Type="http://schemas.openxmlformats.org/officeDocument/2006/relationships/image" Target="../media/image58.png"/><Relationship Id="rId10" Type="http://schemas.openxmlformats.org/officeDocument/2006/relationships/notesSlide" Target="../notesSlides/notesSlide10.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9" Type="http://schemas.openxmlformats.org/officeDocument/2006/relationships/image" Target="../media/image49.svg"/><Relationship Id="rId8" Type="http://schemas.openxmlformats.org/officeDocument/2006/relationships/image" Target="../media/image65.png"/><Relationship Id="rId7" Type="http://schemas.openxmlformats.org/officeDocument/2006/relationships/image" Target="../media/image54.svg"/><Relationship Id="rId6" Type="http://schemas.openxmlformats.org/officeDocument/2006/relationships/image" Target="../media/image64.png"/><Relationship Id="rId5" Type="http://schemas.openxmlformats.org/officeDocument/2006/relationships/image" Target="../media/image24.svg"/><Relationship Id="rId4" Type="http://schemas.openxmlformats.org/officeDocument/2006/relationships/image" Target="../media/image63.png"/><Relationship Id="rId3" Type="http://schemas.openxmlformats.org/officeDocument/2006/relationships/image" Target="../media/image62.svg"/><Relationship Id="rId2" Type="http://schemas.openxmlformats.org/officeDocument/2006/relationships/image" Target="../media/image61.png"/><Relationship Id="rId12" Type="http://schemas.openxmlformats.org/officeDocument/2006/relationships/notesSlide" Target="../notesSlides/notesSlide11.xml"/><Relationship Id="rId11" Type="http://schemas.openxmlformats.org/officeDocument/2006/relationships/slideLayout" Target="../slideLayouts/slideLayout12.xml"/><Relationship Id="rId10" Type="http://schemas.openxmlformats.org/officeDocument/2006/relationships/image" Target="../media/image66.jpe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9" Type="http://schemas.openxmlformats.org/officeDocument/2006/relationships/image" Target="../media/image14.svg"/><Relationship Id="rId8" Type="http://schemas.openxmlformats.org/officeDocument/2006/relationships/image" Target="../media/image69.png"/><Relationship Id="rId7" Type="http://schemas.openxmlformats.org/officeDocument/2006/relationships/image" Target="../media/image68.svg"/><Relationship Id="rId6" Type="http://schemas.openxmlformats.org/officeDocument/2006/relationships/image" Target="../media/image67.png"/><Relationship Id="rId5" Type="http://schemas.openxmlformats.org/officeDocument/2006/relationships/image" Target="../media/image24.svg"/><Relationship Id="rId4" Type="http://schemas.openxmlformats.org/officeDocument/2006/relationships/image" Target="../media/image63.png"/><Relationship Id="rId3" Type="http://schemas.openxmlformats.org/officeDocument/2006/relationships/image" Target="../media/image49.svg"/><Relationship Id="rId2" Type="http://schemas.openxmlformats.org/officeDocument/2006/relationships/image" Target="../media/image65.png"/><Relationship Id="rId12" Type="http://schemas.openxmlformats.org/officeDocument/2006/relationships/notesSlide" Target="../notesSlides/notesSlide12.xml"/><Relationship Id="rId11" Type="http://schemas.openxmlformats.org/officeDocument/2006/relationships/slideLayout" Target="../slideLayouts/slideLayout12.xml"/><Relationship Id="rId10" Type="http://schemas.openxmlformats.org/officeDocument/2006/relationships/image" Target="../media/image70.jpe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9" Type="http://schemas.openxmlformats.org/officeDocument/2006/relationships/image" Target="../media/image78.svg"/><Relationship Id="rId8" Type="http://schemas.openxmlformats.org/officeDocument/2006/relationships/image" Target="../media/image77.png"/><Relationship Id="rId7" Type="http://schemas.openxmlformats.org/officeDocument/2006/relationships/image" Target="../media/image76.svg"/><Relationship Id="rId6" Type="http://schemas.openxmlformats.org/officeDocument/2006/relationships/image" Target="../media/image75.png"/><Relationship Id="rId5" Type="http://schemas.openxmlformats.org/officeDocument/2006/relationships/image" Target="../media/image74.svg"/><Relationship Id="rId4" Type="http://schemas.openxmlformats.org/officeDocument/2006/relationships/image" Target="../media/image73.png"/><Relationship Id="rId3" Type="http://schemas.openxmlformats.org/officeDocument/2006/relationships/image" Target="../media/image72.svg"/><Relationship Id="rId2" Type="http://schemas.openxmlformats.org/officeDocument/2006/relationships/image" Target="../media/image71.png"/><Relationship Id="rId13" Type="http://schemas.openxmlformats.org/officeDocument/2006/relationships/notesSlide" Target="../notesSlides/notesSlide14.xml"/><Relationship Id="rId12" Type="http://schemas.openxmlformats.org/officeDocument/2006/relationships/slideLayout" Target="../slideLayouts/slideLayout12.xml"/><Relationship Id="rId11" Type="http://schemas.openxmlformats.org/officeDocument/2006/relationships/image" Target="../media/image80.svg"/><Relationship Id="rId10" Type="http://schemas.openxmlformats.org/officeDocument/2006/relationships/image" Target="../media/image79.pn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9" Type="http://schemas.openxmlformats.org/officeDocument/2006/relationships/image" Target="../media/image57.jpeg"/><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image" Target="../media/image50.jpeg"/><Relationship Id="rId3" Type="http://schemas.openxmlformats.org/officeDocument/2006/relationships/tags" Target="../tags/tag54.xml"/><Relationship Id="rId28" Type="http://schemas.openxmlformats.org/officeDocument/2006/relationships/notesSlide" Target="../notesSlides/notesSlide15.xml"/><Relationship Id="rId27" Type="http://schemas.openxmlformats.org/officeDocument/2006/relationships/slideLayout" Target="../slideLayouts/slideLayout12.xml"/><Relationship Id="rId26" Type="http://schemas.openxmlformats.org/officeDocument/2006/relationships/tags" Target="../tags/tag72.xml"/><Relationship Id="rId25" Type="http://schemas.openxmlformats.org/officeDocument/2006/relationships/tags" Target="../tags/tag71.xml"/><Relationship Id="rId24" Type="http://schemas.openxmlformats.org/officeDocument/2006/relationships/image" Target="../media/image70.jpeg"/><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53.xml"/><Relationship Id="rId19" Type="http://schemas.openxmlformats.org/officeDocument/2006/relationships/image" Target="../media/image66.jpeg"/><Relationship Id="rId18" Type="http://schemas.openxmlformats.org/officeDocument/2006/relationships/tags" Target="../tags/tag66.xml"/><Relationship Id="rId17" Type="http://schemas.openxmlformats.org/officeDocument/2006/relationships/tags" Target="../tags/tag65.xml"/><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image" Target="../media/image60.jpeg"/><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image" Target="../media/image76.svg"/><Relationship Id="rId4" Type="http://schemas.openxmlformats.org/officeDocument/2006/relationships/image" Target="../media/image75.png"/><Relationship Id="rId3" Type="http://schemas.openxmlformats.org/officeDocument/2006/relationships/tags" Target="../tags/tag74.xml"/><Relationship Id="rId27" Type="http://schemas.openxmlformats.org/officeDocument/2006/relationships/notesSlide" Target="../notesSlides/notesSlide16.xml"/><Relationship Id="rId26" Type="http://schemas.openxmlformats.org/officeDocument/2006/relationships/slideLayout" Target="../slideLayouts/slideLayout12.xml"/><Relationship Id="rId25" Type="http://schemas.openxmlformats.org/officeDocument/2006/relationships/tags" Target="../tags/tag88.xml"/><Relationship Id="rId24" Type="http://schemas.openxmlformats.org/officeDocument/2006/relationships/tags" Target="../tags/tag87.xml"/><Relationship Id="rId23" Type="http://schemas.openxmlformats.org/officeDocument/2006/relationships/image" Target="../media/image28.svg"/><Relationship Id="rId22" Type="http://schemas.openxmlformats.org/officeDocument/2006/relationships/image" Target="../media/image83.png"/><Relationship Id="rId21" Type="http://schemas.openxmlformats.org/officeDocument/2006/relationships/tags" Target="../tags/tag86.xml"/><Relationship Id="rId20" Type="http://schemas.openxmlformats.org/officeDocument/2006/relationships/tags" Target="../tags/tag85.xml"/><Relationship Id="rId2" Type="http://schemas.openxmlformats.org/officeDocument/2006/relationships/tags" Target="../tags/tag73.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image" Target="../media/image82.svg"/><Relationship Id="rId16" Type="http://schemas.openxmlformats.org/officeDocument/2006/relationships/image" Target="../media/image81.png"/><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image" Target="../media/image24.svg"/><Relationship Id="rId10" Type="http://schemas.openxmlformats.org/officeDocument/2006/relationships/image" Target="../media/image63.png"/><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image" Target="../media/image49.svg"/><Relationship Id="rId4" Type="http://schemas.openxmlformats.org/officeDocument/2006/relationships/image" Target="../media/image65.png"/><Relationship Id="rId3" Type="http://schemas.openxmlformats.org/officeDocument/2006/relationships/tags" Target="../tags/tag90.xml"/><Relationship Id="rId21" Type="http://schemas.openxmlformats.org/officeDocument/2006/relationships/notesSlide" Target="../notesSlides/notesSlide17.xml"/><Relationship Id="rId20" Type="http://schemas.openxmlformats.org/officeDocument/2006/relationships/slideLayout" Target="../slideLayouts/slideLayout12.xml"/><Relationship Id="rId2" Type="http://schemas.openxmlformats.org/officeDocument/2006/relationships/tags" Target="../tags/tag89.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image" Target="../media/image14.svg"/><Relationship Id="rId16" Type="http://schemas.openxmlformats.org/officeDocument/2006/relationships/image" Target="../media/image69.png"/><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image" Target="../media/image24.svg"/><Relationship Id="rId10" Type="http://schemas.openxmlformats.org/officeDocument/2006/relationships/image" Target="../media/image63.pn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9" Type="http://schemas.openxmlformats.org/officeDocument/2006/relationships/image" Target="../media/image91.svg"/><Relationship Id="rId8" Type="http://schemas.openxmlformats.org/officeDocument/2006/relationships/image" Target="../media/image90.png"/><Relationship Id="rId7" Type="http://schemas.openxmlformats.org/officeDocument/2006/relationships/image" Target="../media/image89.svg"/><Relationship Id="rId6" Type="http://schemas.openxmlformats.org/officeDocument/2006/relationships/image" Target="../media/image88.png"/><Relationship Id="rId5" Type="http://schemas.openxmlformats.org/officeDocument/2006/relationships/image" Target="../media/image87.svg"/><Relationship Id="rId4" Type="http://schemas.openxmlformats.org/officeDocument/2006/relationships/image" Target="../media/image86.png"/><Relationship Id="rId3" Type="http://schemas.openxmlformats.org/officeDocument/2006/relationships/image" Target="../media/image85.svg"/><Relationship Id="rId2" Type="http://schemas.openxmlformats.org/officeDocument/2006/relationships/image" Target="../media/image84.png"/><Relationship Id="rId11" Type="http://schemas.openxmlformats.org/officeDocument/2006/relationships/notesSlide" Target="../notesSlides/notesSlide18.xml"/><Relationship Id="rId10" Type="http://schemas.openxmlformats.org/officeDocument/2006/relationships/slideLayout" Target="../slideLayouts/slideLayout12.xml"/><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image" Target="../media/image93.svg"/><Relationship Id="rId4" Type="http://schemas.openxmlformats.org/officeDocument/2006/relationships/image" Target="../media/image92.png"/><Relationship Id="rId3" Type="http://schemas.openxmlformats.org/officeDocument/2006/relationships/tags" Target="../tags/tag102.xml"/><Relationship Id="rId27" Type="http://schemas.openxmlformats.org/officeDocument/2006/relationships/notesSlide" Target="../notesSlides/notesSlide19.xml"/><Relationship Id="rId26" Type="http://schemas.openxmlformats.org/officeDocument/2006/relationships/slideLayout" Target="../slideLayouts/slideLayout12.xml"/><Relationship Id="rId25" Type="http://schemas.openxmlformats.org/officeDocument/2006/relationships/tags" Target="../tags/tag116.xml"/><Relationship Id="rId24" Type="http://schemas.openxmlformats.org/officeDocument/2006/relationships/tags" Target="../tags/tag115.xml"/><Relationship Id="rId23" Type="http://schemas.openxmlformats.org/officeDocument/2006/relationships/image" Target="../media/image12.svg"/><Relationship Id="rId22" Type="http://schemas.openxmlformats.org/officeDocument/2006/relationships/image" Target="../media/image98.png"/><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101.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image" Target="../media/image97.svg"/><Relationship Id="rId16" Type="http://schemas.openxmlformats.org/officeDocument/2006/relationships/image" Target="../media/image96.png"/><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image" Target="../media/image95.svg"/><Relationship Id="rId10" Type="http://schemas.openxmlformats.org/officeDocument/2006/relationships/image" Target="../media/image94.png"/><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image" Target="../media/image12.svg"/><Relationship Id="rId4" Type="http://schemas.openxmlformats.org/officeDocument/2006/relationships/image" Target="../media/image11.png"/><Relationship Id="rId3" Type="http://schemas.openxmlformats.org/officeDocument/2006/relationships/tags" Target="../tags/tag8.xml"/><Relationship Id="rId24" Type="http://schemas.openxmlformats.org/officeDocument/2006/relationships/notesSlide" Target="../notesSlides/notesSlide2.xml"/><Relationship Id="rId23" Type="http://schemas.openxmlformats.org/officeDocument/2006/relationships/slideLayout" Target="../slideLayouts/slideLayout1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7.xml"/><Relationship Id="rId19" Type="http://schemas.openxmlformats.org/officeDocument/2006/relationships/image" Target="../media/image16.svg"/><Relationship Id="rId18" Type="http://schemas.openxmlformats.org/officeDocument/2006/relationships/image" Target="../media/image15.png"/><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image" Target="../media/image14.svg"/><Relationship Id="rId11" Type="http://schemas.openxmlformats.org/officeDocument/2006/relationships/image" Target="../media/image13.png"/><Relationship Id="rId10" Type="http://schemas.openxmlformats.org/officeDocument/2006/relationships/tags" Target="../tags/tag13.xml"/><Relationship Id="rId1" Type="http://schemas.openxmlformats.org/officeDocument/2006/relationships/image" Target="../media/image10.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2.xml"/><Relationship Id="rId3" Type="http://schemas.openxmlformats.org/officeDocument/2006/relationships/image" Target="../media/image101.svg"/><Relationship Id="rId2" Type="http://schemas.openxmlformats.org/officeDocument/2006/relationships/image" Target="../media/image100.png"/><Relationship Id="rId1" Type="http://schemas.openxmlformats.org/officeDocument/2006/relationships/image" Target="../media/image99.jpeg"/></Relationships>
</file>

<file path=ppt/slides/_rels/slide21.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media/image7.svg"/><Relationship Id="rId7" Type="http://schemas.openxmlformats.org/officeDocument/2006/relationships/image" Target="../media/image104.png"/><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image" Target="../media/image103.svg"/><Relationship Id="rId3" Type="http://schemas.openxmlformats.org/officeDocument/2006/relationships/image" Target="../media/image102.png"/><Relationship Id="rId2" Type="http://schemas.openxmlformats.org/officeDocument/2006/relationships/tags" Target="../tags/tag117.xml"/><Relationship Id="rId19" Type="http://schemas.openxmlformats.org/officeDocument/2006/relationships/notesSlide" Target="../notesSlides/notesSlide21.xml"/><Relationship Id="rId18" Type="http://schemas.openxmlformats.org/officeDocument/2006/relationships/slideLayout" Target="../slideLayouts/slideLayout12.xml"/><Relationship Id="rId17" Type="http://schemas.openxmlformats.org/officeDocument/2006/relationships/tags" Target="../tags/tag124.xml"/><Relationship Id="rId16" Type="http://schemas.openxmlformats.org/officeDocument/2006/relationships/image" Target="../media/image107.svg"/><Relationship Id="rId15" Type="http://schemas.openxmlformats.org/officeDocument/2006/relationships/image" Target="../media/image106.png"/><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image" Target="../media/image9.svg"/><Relationship Id="rId11" Type="http://schemas.openxmlformats.org/officeDocument/2006/relationships/image" Target="../media/image105.png"/><Relationship Id="rId10" Type="http://schemas.openxmlformats.org/officeDocument/2006/relationships/tags" Target="../tags/tag12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image" Target="../media/image18.svg"/><Relationship Id="rId4" Type="http://schemas.openxmlformats.org/officeDocument/2006/relationships/image" Target="../media/image17.png"/><Relationship Id="rId3" Type="http://schemas.openxmlformats.org/officeDocument/2006/relationships/tags" Target="../tags/tag23.xml"/><Relationship Id="rId24" Type="http://schemas.openxmlformats.org/officeDocument/2006/relationships/notesSlide" Target="../notesSlides/notesSlide3.xml"/><Relationship Id="rId23" Type="http://schemas.openxmlformats.org/officeDocument/2006/relationships/slideLayout" Target="../slideLayouts/slideLayout12.xml"/><Relationship Id="rId22" Type="http://schemas.openxmlformats.org/officeDocument/2006/relationships/tags" Target="../tags/tag36.xml"/><Relationship Id="rId21" Type="http://schemas.openxmlformats.org/officeDocument/2006/relationships/tags" Target="../tags/tag35.xml"/><Relationship Id="rId20" Type="http://schemas.openxmlformats.org/officeDocument/2006/relationships/tags" Target="../tags/tag34.xml"/><Relationship Id="rId2" Type="http://schemas.openxmlformats.org/officeDocument/2006/relationships/tags" Target="../tags/tag22.xml"/><Relationship Id="rId19" Type="http://schemas.openxmlformats.org/officeDocument/2006/relationships/image" Target="../media/image14.svg"/><Relationship Id="rId18" Type="http://schemas.openxmlformats.org/officeDocument/2006/relationships/image" Target="../media/image13.png"/><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image" Target="../media/image20.svg"/><Relationship Id="rId11" Type="http://schemas.openxmlformats.org/officeDocument/2006/relationships/image" Target="../media/image19.png"/><Relationship Id="rId10" Type="http://schemas.openxmlformats.org/officeDocument/2006/relationships/tags" Target="../tags/tag28.xml"/><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image" Target="../media/image22.svg"/><Relationship Id="rId4" Type="http://schemas.openxmlformats.org/officeDocument/2006/relationships/image" Target="../media/image21.png"/><Relationship Id="rId3" Type="http://schemas.openxmlformats.org/officeDocument/2006/relationships/tags" Target="../tags/tag38.xml"/><Relationship Id="rId27" Type="http://schemas.openxmlformats.org/officeDocument/2006/relationships/notesSlide" Target="../notesSlides/notesSlide4.xml"/><Relationship Id="rId26" Type="http://schemas.openxmlformats.org/officeDocument/2006/relationships/slideLayout" Target="../slideLayouts/slideLayout12.xml"/><Relationship Id="rId25" Type="http://schemas.openxmlformats.org/officeDocument/2006/relationships/tags" Target="../tags/tag52.xml"/><Relationship Id="rId24" Type="http://schemas.openxmlformats.org/officeDocument/2006/relationships/tags" Target="../tags/tag51.xml"/><Relationship Id="rId23" Type="http://schemas.openxmlformats.org/officeDocument/2006/relationships/image" Target="../media/image28.svg"/><Relationship Id="rId22" Type="http://schemas.openxmlformats.org/officeDocument/2006/relationships/image" Target="../media/image27.png"/><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7.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image" Target="../media/image26.svg"/><Relationship Id="rId16" Type="http://schemas.openxmlformats.org/officeDocument/2006/relationships/image" Target="../media/image25.png"/><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image" Target="../media/image24.svg"/><Relationship Id="rId10" Type="http://schemas.openxmlformats.org/officeDocument/2006/relationships/image" Target="../media/image23.png"/><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9" Type="http://schemas.openxmlformats.org/officeDocument/2006/relationships/image" Target="../media/image34.svg"/><Relationship Id="rId8" Type="http://schemas.openxmlformats.org/officeDocument/2006/relationships/image" Target="../media/image33.png"/><Relationship Id="rId7" Type="http://schemas.openxmlformats.org/officeDocument/2006/relationships/image" Target="../media/image32.svg"/><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 Id="rId3" Type="http://schemas.openxmlformats.org/officeDocument/2006/relationships/image" Target="../media/image14.svg"/><Relationship Id="rId2" Type="http://schemas.openxmlformats.org/officeDocument/2006/relationships/image" Target="../media/image13.png"/><Relationship Id="rId17" Type="http://schemas.openxmlformats.org/officeDocument/2006/relationships/notesSlide" Target="../notesSlides/notesSlide6.xml"/><Relationship Id="rId16" Type="http://schemas.openxmlformats.org/officeDocument/2006/relationships/slideLayout" Target="../slideLayouts/slideLayout12.xml"/><Relationship Id="rId15" Type="http://schemas.openxmlformats.org/officeDocument/2006/relationships/image" Target="../media/image40.svg"/><Relationship Id="rId14" Type="http://schemas.openxmlformats.org/officeDocument/2006/relationships/image" Target="../media/image39.png"/><Relationship Id="rId13" Type="http://schemas.openxmlformats.org/officeDocument/2006/relationships/image" Target="../media/image38.svg"/><Relationship Id="rId12" Type="http://schemas.openxmlformats.org/officeDocument/2006/relationships/image" Target="../media/image37.png"/><Relationship Id="rId11" Type="http://schemas.openxmlformats.org/officeDocument/2006/relationships/image" Target="../media/image36.svg"/><Relationship Id="rId10" Type="http://schemas.openxmlformats.org/officeDocument/2006/relationships/image" Target="../media/image35.pn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2.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jpeg"/><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50.jpeg"/><Relationship Id="rId7" Type="http://schemas.openxmlformats.org/officeDocument/2006/relationships/image" Target="../media/image49.svg"/><Relationship Id="rId6" Type="http://schemas.openxmlformats.org/officeDocument/2006/relationships/image" Target="../media/image48.png"/><Relationship Id="rId5" Type="http://schemas.openxmlformats.org/officeDocument/2006/relationships/image" Target="../media/image24.svg"/><Relationship Id="rId4" Type="http://schemas.openxmlformats.org/officeDocument/2006/relationships/image" Target="../media/image23.png"/><Relationship Id="rId3" Type="http://schemas.openxmlformats.org/officeDocument/2006/relationships/image" Target="../media/image47.svg"/><Relationship Id="rId2" Type="http://schemas.openxmlformats.org/officeDocument/2006/relationships/image" Target="../media/image46.png"/><Relationship Id="rId10" Type="http://schemas.openxmlformats.org/officeDocument/2006/relationships/notesSlide" Target="../notesSlides/notesSlide8.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57.jpeg"/><Relationship Id="rId7" Type="http://schemas.openxmlformats.org/officeDocument/2006/relationships/image" Target="../media/image56.svg"/><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3" Type="http://schemas.openxmlformats.org/officeDocument/2006/relationships/image" Target="../media/image52.svg"/><Relationship Id="rId2" Type="http://schemas.openxmlformats.org/officeDocument/2006/relationships/image" Target="../media/image51.png"/><Relationship Id="rId10" Type="http://schemas.openxmlformats.org/officeDocument/2006/relationships/notesSlide" Target="../notesSlides/notesSlide9.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C1C1C">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000000">
              <a:alpha val="6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615950" y="2032000"/>
            <a:ext cx="1105789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DAA520"/>
                </a:solidFill>
                <a:latin typeface="黑体" panose="02010609060101010101" charset="-122"/>
                <a:ea typeface="黑体" panose="02010609060101010101" charset="-122"/>
                <a:cs typeface="Noto Serif SC"/>
                <a:sym typeface="Noto Serif SC"/>
              </a:rPr>
              <a:t>徐州博物馆文物中的数学</a:t>
            </a:r>
            <a:r>
              <a:rPr lang="zh-CN" altLang="en-US" sz="4000" b="1" i="0" u="none" strike="noStrike">
                <a:solidFill>
                  <a:srgbClr val="DAA520"/>
                </a:solidFill>
                <a:latin typeface="黑体" panose="02010609060101010101" charset="-122"/>
                <a:ea typeface="黑体" panose="02010609060101010101" charset="-122"/>
                <a:cs typeface="Noto Serif SC"/>
                <a:sym typeface="Noto Serif SC"/>
              </a:rPr>
              <a:t>奥秘（</a:t>
            </a:r>
            <a:r>
              <a:rPr lang="en-US" sz="4000" b="1" i="0" u="none" strike="noStrike">
                <a:solidFill>
                  <a:srgbClr val="DAA520"/>
                </a:solidFill>
                <a:latin typeface="黑体" panose="02010609060101010101" charset="-122"/>
                <a:ea typeface="黑体" panose="02010609060101010101" charset="-122"/>
                <a:cs typeface="Noto Serif SC"/>
                <a:sym typeface="Noto Serif SC"/>
              </a:rPr>
              <a:t>尺规作图</a:t>
            </a:r>
            <a:r>
              <a:rPr lang="zh-CN" altLang="en-US" sz="4000" b="1" i="0" u="none" strike="noStrike">
                <a:solidFill>
                  <a:srgbClr val="DAA520"/>
                </a:solidFill>
                <a:latin typeface="黑体" panose="02010609060101010101" charset="-122"/>
                <a:ea typeface="黑体" panose="02010609060101010101" charset="-122"/>
                <a:cs typeface="Noto Serif SC"/>
                <a:sym typeface="Noto Serif SC"/>
              </a:rPr>
              <a:t>）研究</a:t>
            </a:r>
            <a:endParaRPr lang="zh-CN" altLang="en-US" sz="4000" b="1" i="0" u="none" strike="noStrike">
              <a:solidFill>
                <a:srgbClr val="DAA520"/>
              </a:solidFill>
              <a:latin typeface="黑体" panose="02010609060101010101" charset="-122"/>
              <a:ea typeface="黑体" panose="02010609060101010101" charset="-122"/>
              <a:cs typeface="Noto Serif SC"/>
              <a:sym typeface="Noto Serif SC"/>
            </a:endParaRPr>
          </a:p>
        </p:txBody>
      </p:sp>
      <p:cxnSp>
        <p:nvCxnSpPr>
          <p:cNvPr id="5" name="Connector 5"/>
          <p:cNvCxnSpPr/>
          <p:nvPr/>
        </p:nvCxnSpPr>
        <p:spPr>
          <a:xfrm rot="-17188">
            <a:off x="4826016" y="3105150"/>
            <a:ext cx="2540000" cy="12700"/>
          </a:xfrm>
          <a:prstGeom prst="straightConnector1">
            <a:avLst/>
          </a:prstGeom>
          <a:solidFill>
            <a:srgbClr val="DEE0E3">
              <a:alpha val="100000"/>
            </a:srgbClr>
          </a:solidFill>
          <a:ln w="25400" cap="flat" cmpd="sng">
            <a:solidFill>
              <a:srgbClr val="C00000">
                <a:alpha val="100000"/>
              </a:srgbClr>
            </a:solidFill>
            <a:prstDash val="solid"/>
            <a:round/>
            <a:headEnd type="none" w="lg" len="lg"/>
            <a:tailEnd type="none" w="lg" len="lg"/>
          </a:ln>
        </p:spPr>
      </p:cxn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517265" y="3505835"/>
            <a:ext cx="283210" cy="283210"/>
          </a:xfrm>
          <a:prstGeom prst="rect">
            <a:avLst/>
          </a:prstGeom>
        </p:spPr>
      </p:pic>
      <p:sp>
        <p:nvSpPr>
          <p:cNvPr id="7" name="AutoShape 7"/>
          <p:cNvSpPr/>
          <p:nvPr/>
        </p:nvSpPr>
        <p:spPr>
          <a:xfrm>
            <a:off x="3956685" y="3420745"/>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DCDCDC"/>
                </a:solidFill>
                <a:latin typeface="Noto Serif SC"/>
                <a:ea typeface="Noto Serif SC"/>
                <a:cs typeface="Noto Serif SC"/>
                <a:sym typeface="Noto Serif SC"/>
              </a:rPr>
              <a:t>研究时间：2026年2月9日 — 3月2日</a:t>
            </a:r>
            <a:endParaRPr lang="en-US" sz="2000"/>
          </a:p>
        </p:txBody>
      </p:sp>
      <p:pic>
        <p:nvPicPr>
          <p:cNvPr id="8" name="Picture 8"/>
          <p:cNvPicPr>
            <a:picLocks noChangeAspect="1"/>
          </p:cNvPicPr>
          <p:nvPr>
            <p:custDataLst>
              <p:tags r:id="rId4"/>
            </p:custDataLst>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26790" y="3942715"/>
            <a:ext cx="273685" cy="273685"/>
          </a:xfrm>
          <a:prstGeom prst="rect">
            <a:avLst/>
          </a:prstGeom>
        </p:spPr>
      </p:pic>
      <p:sp>
        <p:nvSpPr>
          <p:cNvPr id="9" name="AutoShape 9"/>
          <p:cNvSpPr/>
          <p:nvPr>
            <p:custDataLst>
              <p:tags r:id="rId7"/>
            </p:custDataLst>
          </p:nvPr>
        </p:nvSpPr>
        <p:spPr>
          <a:xfrm>
            <a:off x="3956685" y="3835400"/>
            <a:ext cx="5080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000" b="0" i="0" u="none" strike="noStrike">
                <a:solidFill>
                  <a:srgbClr val="DCDCDC"/>
                </a:solidFill>
                <a:latin typeface="Noto Serif SC"/>
                <a:ea typeface="Noto Serif SC"/>
                <a:cs typeface="Noto Serif SC"/>
                <a:sym typeface="Noto Serif SC"/>
              </a:rPr>
              <a:t>研究人员：陈乐翰</a:t>
            </a:r>
            <a:endParaRPr lang="en-US" sz="2000" b="0" i="0" u="none" strike="noStrike">
              <a:solidFill>
                <a:srgbClr val="DCDCDC"/>
              </a:solidFill>
              <a:latin typeface="Noto Serif SC"/>
              <a:ea typeface="Noto Serif SC"/>
              <a:cs typeface="Noto Serif SC"/>
              <a:sym typeface="Noto Serif SC"/>
            </a:endParaRPr>
          </a:p>
        </p:txBody>
      </p:sp>
      <p:pic>
        <p:nvPicPr>
          <p:cNvPr id="10" name="Picture 10"/>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526790" y="4375150"/>
            <a:ext cx="317500" cy="317500"/>
          </a:xfrm>
          <a:prstGeom prst="rect">
            <a:avLst/>
          </a:prstGeom>
        </p:spPr>
      </p:pic>
      <p:sp>
        <p:nvSpPr>
          <p:cNvPr id="11" name="AutoShape 11"/>
          <p:cNvSpPr/>
          <p:nvPr>
            <p:custDataLst>
              <p:tags r:id="rId11"/>
            </p:custDataLst>
          </p:nvPr>
        </p:nvSpPr>
        <p:spPr>
          <a:xfrm>
            <a:off x="3956685" y="4318635"/>
            <a:ext cx="5080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000" b="0" i="0" u="none" strike="noStrike">
                <a:solidFill>
                  <a:srgbClr val="DCDCDC"/>
                </a:solidFill>
                <a:latin typeface="Noto Serif SC"/>
                <a:ea typeface="Noto Serif SC"/>
                <a:cs typeface="Noto Serif SC"/>
                <a:sym typeface="Noto Serif SC"/>
              </a:rPr>
              <a:t>指导教师：张欣</a:t>
            </a:r>
            <a:endParaRPr lang="en-US" sz="2000" b="0" i="0" u="none" strike="noStrike">
              <a:solidFill>
                <a:srgbClr val="DCDCDC"/>
              </a:solidFill>
              <a:latin typeface="Noto Serif SC"/>
              <a:ea typeface="Noto Serif SC"/>
              <a:cs typeface="Noto Serif SC"/>
              <a:sym typeface="Noto Serif SC"/>
            </a:endParaRPr>
          </a:p>
        </p:txBody>
      </p:sp>
      <p:pic>
        <p:nvPicPr>
          <p:cNvPr id="12" name="Picture 12"/>
          <p:cNvPicPr>
            <a:picLocks noChangeAspect="1"/>
          </p:cNvPicPr>
          <p:nvPr>
            <p:custDataLst>
              <p:tags r:id="rId12"/>
            </p:custDataLst>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517265" y="4851400"/>
            <a:ext cx="254000" cy="254000"/>
          </a:xfrm>
          <a:prstGeom prst="rect">
            <a:avLst/>
          </a:prstGeom>
        </p:spPr>
      </p:pic>
      <p:sp>
        <p:nvSpPr>
          <p:cNvPr id="13" name="AutoShape 13"/>
          <p:cNvSpPr/>
          <p:nvPr>
            <p:custDataLst>
              <p:tags r:id="rId15"/>
            </p:custDataLst>
          </p:nvPr>
        </p:nvSpPr>
        <p:spPr>
          <a:xfrm>
            <a:off x="3956685" y="4724400"/>
            <a:ext cx="5080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000" b="0" i="0" u="none" strike="noStrike">
                <a:solidFill>
                  <a:srgbClr val="DCDCDC"/>
                </a:solidFill>
                <a:latin typeface="Noto Serif SC"/>
                <a:ea typeface="Noto Serif SC"/>
                <a:cs typeface="Noto Serif SC"/>
                <a:sym typeface="Noto Serif SC"/>
              </a:rPr>
              <a:t>所在班级：初三（2）班</a:t>
            </a:r>
            <a:endParaRPr lang="en-US" sz="2000" b="0" i="0" u="none" strike="noStrike">
              <a:solidFill>
                <a:srgbClr val="DCDCDC"/>
              </a:solidFill>
              <a:latin typeface="Noto Serif SC"/>
              <a:ea typeface="Noto Serif SC"/>
              <a:cs typeface="Noto Serif SC"/>
              <a:sym typeface="Noto Serif S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研究过程——陶俑阵列</a:t>
            </a:r>
            <a:endParaRPr lang="en-US" sz="1100"/>
          </a:p>
        </p:txBody>
      </p:sp>
      <p:sp>
        <p:nvSpPr>
          <p:cNvPr id="3" name="AutoShape 3"/>
          <p:cNvSpPr/>
          <p:nvPr/>
        </p:nvSpPr>
        <p:spPr>
          <a:xfrm>
            <a:off x="762000" y="1905000"/>
            <a:ext cx="5334000" cy="4064000"/>
          </a:xfrm>
          <a:prstGeom prst="roundRect">
            <a:avLst>
              <a:gd name="adj" fmla="val 3125"/>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159000"/>
            <a:ext cx="304800" cy="304800"/>
          </a:xfrm>
          <a:prstGeom prst="rect">
            <a:avLst/>
          </a:prstGeom>
        </p:spPr>
      </p:pic>
      <p:sp>
        <p:nvSpPr>
          <p:cNvPr id="5" name="AutoShape 5"/>
          <p:cNvSpPr/>
          <p:nvPr/>
        </p:nvSpPr>
        <p:spPr>
          <a:xfrm>
            <a:off x="1397000" y="2133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00000"/>
                </a:solidFill>
                <a:latin typeface="Noto Serif SC"/>
                <a:ea typeface="Noto Serif SC"/>
                <a:cs typeface="Noto Serif SC"/>
                <a:sym typeface="Noto Serif SC"/>
              </a:rPr>
              <a:t>核心问题：布局几何验证</a:t>
            </a:r>
            <a:endParaRPr lang="en-US" sz="1100"/>
          </a:p>
        </p:txBody>
      </p:sp>
      <p:sp>
        <p:nvSpPr>
          <p:cNvPr id="6" name="AutoShape 6"/>
          <p:cNvSpPr/>
          <p:nvPr/>
        </p:nvSpPr>
        <p:spPr>
          <a:xfrm>
            <a:off x="1016000" y="25146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探究陶俑坑布局是否符合黄金矩形比例，验证古代工匠的设计美学。</a:t>
            </a:r>
            <a:endParaRPr lang="en-US" sz="1100"/>
          </a:p>
        </p:txBody>
      </p:sp>
      <p:cxnSp>
        <p:nvCxnSpPr>
          <p:cNvPr id="7" name="Connector 7"/>
          <p:cNvCxnSpPr/>
          <p:nvPr/>
        </p:nvCxnSpPr>
        <p:spPr>
          <a:xfrm rot="-9046">
            <a:off x="1016008" y="3105150"/>
            <a:ext cx="4826000" cy="12700"/>
          </a:xfrm>
          <a:prstGeom prst="straightConnector1">
            <a:avLst/>
          </a:prstGeom>
          <a:solidFill>
            <a:srgbClr val="DEE0E3">
              <a:alpha val="100000"/>
            </a:srgbClr>
          </a:solidFill>
          <a:ln w="12700" cap="flat" cmpd="sng">
            <a:solidFill>
              <a:srgbClr val="1C1C1C">
                <a:alpha val="10000"/>
              </a:srgbClr>
            </a:solidFill>
            <a:prstDash val="solid"/>
            <a:round/>
            <a:headEnd type="none" w="med" len="med"/>
            <a:tailEnd type="none" w="med" len="med"/>
          </a:ln>
        </p:spPr>
      </p:cxn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302000"/>
            <a:ext cx="304800" cy="304800"/>
          </a:xfrm>
          <a:prstGeom prst="rect">
            <a:avLst/>
          </a:prstGeom>
        </p:spPr>
      </p:pic>
      <p:sp>
        <p:nvSpPr>
          <p:cNvPr id="9" name="AutoShape 9"/>
          <p:cNvSpPr/>
          <p:nvPr/>
        </p:nvSpPr>
        <p:spPr>
          <a:xfrm>
            <a:off x="1397000" y="3276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00000"/>
                </a:solidFill>
                <a:latin typeface="Noto Serif SC"/>
                <a:ea typeface="Noto Serif SC"/>
                <a:cs typeface="Noto Serif SC"/>
                <a:sym typeface="Noto Serif SC"/>
              </a:rPr>
              <a:t>检验结果：高度吻合</a:t>
            </a:r>
            <a:endParaRPr lang="en-US" sz="1100"/>
          </a:p>
        </p:txBody>
      </p:sp>
      <p:sp>
        <p:nvSpPr>
          <p:cNvPr id="10" name="AutoShape 10"/>
          <p:cNvSpPr/>
          <p:nvPr/>
        </p:nvSpPr>
        <p:spPr>
          <a:xfrm>
            <a:off x="1016000" y="3657600"/>
            <a:ext cx="482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实测某壁龛区域长15.6m，宽9.6m，长宽比1.625。与黄金分割数1.618相比，误差仅0.45%。</a:t>
            </a:r>
            <a:endParaRPr lang="en-US" sz="1100"/>
          </a:p>
        </p:txBody>
      </p:sp>
      <p:cxnSp>
        <p:nvCxnSpPr>
          <p:cNvPr id="11" name="Connector 11"/>
          <p:cNvCxnSpPr/>
          <p:nvPr/>
        </p:nvCxnSpPr>
        <p:spPr>
          <a:xfrm rot="-9046">
            <a:off x="1016008" y="4502150"/>
            <a:ext cx="4826000" cy="12700"/>
          </a:xfrm>
          <a:prstGeom prst="straightConnector1">
            <a:avLst/>
          </a:prstGeom>
          <a:solidFill>
            <a:srgbClr val="DEE0E3">
              <a:alpha val="100000"/>
            </a:srgbClr>
          </a:solidFill>
          <a:ln w="12700" cap="flat" cmpd="sng">
            <a:solidFill>
              <a:srgbClr val="1C1C1C">
                <a:alpha val="10000"/>
              </a:srgbClr>
            </a:solidFill>
            <a:prstDash val="solid"/>
            <a:round/>
            <a:headEnd type="none" w="med" len="med"/>
            <a:tailEnd type="none" w="med" len="med"/>
          </a:ln>
        </p:spPr>
      </p:cxn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699000"/>
            <a:ext cx="304800" cy="304800"/>
          </a:xfrm>
          <a:prstGeom prst="rect">
            <a:avLst/>
          </a:prstGeom>
        </p:spPr>
      </p:pic>
      <p:sp>
        <p:nvSpPr>
          <p:cNvPr id="13" name="AutoShape 13"/>
          <p:cNvSpPr/>
          <p:nvPr/>
        </p:nvSpPr>
        <p:spPr>
          <a:xfrm>
            <a:off x="1397000" y="4673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00000"/>
                </a:solidFill>
                <a:latin typeface="Noto Serif SC"/>
                <a:ea typeface="Noto Serif SC"/>
                <a:cs typeface="Noto Serif SC"/>
                <a:sym typeface="Noto Serif SC"/>
              </a:rPr>
              <a:t>核心原理：数学美学</a:t>
            </a:r>
            <a:endParaRPr lang="en-US" sz="1100"/>
          </a:p>
        </p:txBody>
      </p:sp>
      <p:sp>
        <p:nvSpPr>
          <p:cNvPr id="14" name="AutoShape 14"/>
          <p:cNvSpPr/>
          <p:nvPr/>
        </p:nvSpPr>
        <p:spPr>
          <a:xfrm>
            <a:off x="1016000" y="50546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基于勾股定理进行尺规作图，推导黄金分割数 φ = (1+√5)/2。</a:t>
            </a:r>
            <a:endParaRPr lang="en-US" sz="1100"/>
          </a:p>
        </p:txBody>
      </p:sp>
      <p:sp>
        <p:nvSpPr>
          <p:cNvPr id="15" name="AutoShape 15"/>
          <p:cNvSpPr/>
          <p:nvPr/>
        </p:nvSpPr>
        <p:spPr>
          <a:xfrm>
            <a:off x="6350000" y="1905000"/>
            <a:ext cx="5080000" cy="4064000"/>
          </a:xfrm>
          <a:prstGeom prst="roundRect">
            <a:avLst>
              <a:gd name="adj" fmla="val 3125"/>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8"/>
          <a:srcRect t="22222" b="22222"/>
          <a:stretch>
            <a:fillRect/>
          </a:stretch>
        </p:blipFill>
        <p:spPr>
          <a:xfrm>
            <a:off x="6604000" y="2159000"/>
            <a:ext cx="4572000" cy="2540000"/>
          </a:xfrm>
          <a:prstGeom prst="rect">
            <a:avLst/>
          </a:prstGeom>
          <a:noFill/>
          <a:ln w="12700" cap="flat" cmpd="sng">
            <a:solidFill>
              <a:srgbClr val="1C1C1C">
                <a:alpha val="10000"/>
              </a:srgbClr>
            </a:solidFill>
            <a:prstDash val="solid"/>
            <a:round/>
          </a:ln>
        </p:spPr>
      </p:pic>
      <p:sp>
        <p:nvSpPr>
          <p:cNvPr id="17" name="AutoShape 17"/>
          <p:cNvSpPr/>
          <p:nvPr/>
        </p:nvSpPr>
        <p:spPr>
          <a:xfrm>
            <a:off x="6604000" y="4826000"/>
            <a:ext cx="4572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C00000"/>
                </a:solidFill>
                <a:latin typeface="Noto Serif SC"/>
                <a:ea typeface="Noto Serif SC"/>
                <a:cs typeface="Noto Serif SC"/>
                <a:sym typeface="Noto Serif SC"/>
              </a:rPr>
              <a:t>黄金分割尺规作图步骤</a:t>
            </a:r>
            <a:endParaRPr lang="en-US" sz="1100"/>
          </a:p>
        </p:txBody>
      </p:sp>
      <p:sp>
        <p:nvSpPr>
          <p:cNvPr id="18" name="AutoShape 18"/>
          <p:cNvSpPr/>
          <p:nvPr/>
        </p:nvSpPr>
        <p:spPr>
          <a:xfrm>
            <a:off x="6604000" y="5143500"/>
            <a:ext cx="4572000" cy="635000"/>
          </a:xfrm>
          <a:prstGeom prst="rect">
            <a:avLst/>
          </a:prstGeom>
          <a:noFill/>
          <a:ln w="12700" cap="flat" cmpd="sng">
            <a:noFill/>
            <a:prstDash val="solid"/>
            <a:round/>
          </a:ln>
        </p:spPr>
        <p:txBody>
          <a:bodyPr vert="horz" wrap="square" lIns="0" tIns="0" rIns="0" bIns="0" rtlCol="0" anchor="ctr" anchorCtr="0"/>
          <a:lstStyle/>
          <a:p>
            <a:pPr marL="152400" indent="-152400" algn="l">
              <a:lnSpc>
                <a:spcPct val="125000"/>
              </a:lnSpc>
              <a:buClr>
                <a:srgbClr val="505050"/>
              </a:buClr>
              <a:buChar char="•"/>
              <a:defRPr/>
            </a:pPr>
            <a:r>
              <a:rPr lang="en-US" sz="12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作垂线截取半长，连接斜边画弧截取</a:t>
            </a:r>
            <a:endParaRPr lang="en-US" sz="1100"/>
          </a:p>
          <a:p>
            <a:pPr marL="152400" indent="-152400" algn="l">
              <a:lnSpc>
                <a:spcPct val="125000"/>
              </a:lnSpc>
              <a:buClr>
                <a:srgbClr val="505050"/>
              </a:buClr>
              <a:buChar char="•"/>
            </a:pPr>
            <a:r>
              <a:rPr lang="en-US" sz="12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以顶点为圆心画弧，交点即为黄金分割点</a:t>
            </a:r>
            <a:endParaRPr lang="en-US" sz="12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762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研究过程——玉龙佩</a:t>
            </a:r>
            <a:endParaRPr lang="en-US" sz="1100"/>
          </a:p>
        </p:txBody>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2000" y="1778000"/>
            <a:ext cx="304800" cy="304800"/>
          </a:xfrm>
          <a:prstGeom prst="rect">
            <a:avLst/>
          </a:prstGeom>
        </p:spPr>
      </p:pic>
      <p:sp>
        <p:nvSpPr>
          <p:cNvPr id="4" name="AutoShape 4"/>
          <p:cNvSpPr/>
          <p:nvPr/>
        </p:nvSpPr>
        <p:spPr>
          <a:xfrm>
            <a:off x="1143000" y="17526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00000"/>
                </a:solidFill>
                <a:latin typeface="Noto Serif SC"/>
                <a:ea typeface="Noto Serif SC"/>
                <a:cs typeface="Noto Serif SC"/>
                <a:sym typeface="Noto Serif SC"/>
              </a:rPr>
              <a:t>核心问题：S形曲线的切线作图与复原</a:t>
            </a:r>
            <a:endParaRPr lang="en-US" sz="1100"/>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2000" y="2286000"/>
            <a:ext cx="304800" cy="304800"/>
          </a:xfrm>
          <a:prstGeom prst="rect">
            <a:avLst/>
          </a:prstGeom>
        </p:spPr>
      </p:pic>
      <p:sp>
        <p:nvSpPr>
          <p:cNvPr id="6" name="AutoShape 6"/>
          <p:cNvSpPr/>
          <p:nvPr/>
        </p:nvSpPr>
        <p:spPr>
          <a:xfrm>
            <a:off x="1143000" y="22606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C1C1C"/>
                </a:solidFill>
                <a:latin typeface="Noto Serif SC"/>
                <a:ea typeface="Noto Serif SC"/>
                <a:cs typeface="Noto Serif SC"/>
                <a:sym typeface="Noto Serif SC"/>
              </a:rPr>
              <a:t>切线作图方法</a:t>
            </a:r>
            <a:endParaRPr lang="en-US" sz="1100"/>
          </a:p>
        </p:txBody>
      </p:sp>
      <p:sp>
        <p:nvSpPr>
          <p:cNvPr id="7" name="AutoShape 7"/>
          <p:cNvSpPr/>
          <p:nvPr/>
        </p:nvSpPr>
        <p:spPr>
          <a:xfrm>
            <a:off x="1143000" y="2641600"/>
            <a:ext cx="5080000" cy="762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505050"/>
              </a:buClr>
              <a:buChar char="•"/>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过圆上/圆外一点作切线</a:t>
            </a:r>
            <a:endParaRPr lang="en-US" sz="1100"/>
          </a:p>
          <a:p>
            <a:pPr marL="177800" indent="-177800" algn="l">
              <a:lnSpc>
                <a:spcPct val="125000"/>
              </a:lnSpc>
              <a:buClr>
                <a:srgbClr val="505050"/>
              </a:buClr>
              <a:buChar cha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两圆外公切线与内公切线构造</a:t>
            </a:r>
            <a:endPar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62000" y="3429000"/>
            <a:ext cx="304800" cy="304800"/>
          </a:xfrm>
          <a:prstGeom prst="rect">
            <a:avLst/>
          </a:prstGeom>
        </p:spPr>
      </p:pic>
      <p:sp>
        <p:nvSpPr>
          <p:cNvPr id="9" name="AutoShape 9"/>
          <p:cNvSpPr/>
          <p:nvPr/>
        </p:nvSpPr>
        <p:spPr>
          <a:xfrm>
            <a:off x="1143000" y="34036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C1C1C"/>
                </a:solidFill>
                <a:latin typeface="Noto Serif SC"/>
                <a:ea typeface="Noto Serif SC"/>
                <a:cs typeface="Noto Serif SC"/>
                <a:sym typeface="Noto Serif SC"/>
              </a:rPr>
              <a:t>曲线复原步骤</a:t>
            </a:r>
            <a:endParaRPr lang="en-US" sz="1100"/>
          </a:p>
        </p:txBody>
      </p:sp>
      <p:sp>
        <p:nvSpPr>
          <p:cNvPr id="10" name="AutoShape 10"/>
          <p:cNvSpPr/>
          <p:nvPr/>
        </p:nvSpPr>
        <p:spPr>
          <a:xfrm>
            <a:off x="1143000" y="3784600"/>
            <a:ext cx="5080000" cy="1524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505050"/>
              </a:buClr>
              <a:buFont typeface="+mj-lt"/>
              <a:buAutoNum type="arabicPeriod"/>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确定第一段弧圆心O₁，假设切点P</a:t>
            </a:r>
            <a:endParaRPr lang="en-US" sz="1100"/>
          </a:p>
          <a:p>
            <a:pPr marL="177800" indent="-177800" algn="l">
              <a:lnSpc>
                <a:spcPct val="125000"/>
              </a:lnSpc>
              <a:buClr>
                <a:srgbClr val="505050"/>
              </a:buClr>
              <a:buFont typeface="+mj-lt"/>
              <a:buAutoNum type="arabicPeriod"/>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作直线O₁P，并作第二段弧两点中垂线l</a:t>
            </a:r>
            <a:endPar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505050"/>
              </a:buClr>
              <a:buFont typeface="+mj-lt"/>
              <a:buAutoNum type="arabicPeriod"/>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O₁P与l交点即为第二段弧圆心O₂</a:t>
            </a:r>
            <a:endPar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177800" indent="-177800" algn="l">
              <a:lnSpc>
                <a:spcPct val="125000"/>
              </a:lnSpc>
              <a:buClr>
                <a:srgbClr val="505050"/>
              </a:buClr>
              <a:buFont typeface="+mj-lt"/>
              <a:buAutoNum type="arabicPeriod"/>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以O₁、O₂为圆心作弧，使其在P处相切</a:t>
            </a:r>
            <a:endPar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62000" y="5334000"/>
            <a:ext cx="304800" cy="304800"/>
          </a:xfrm>
          <a:prstGeom prst="rect">
            <a:avLst/>
          </a:prstGeom>
        </p:spPr>
      </p:pic>
      <p:sp>
        <p:nvSpPr>
          <p:cNvPr id="12" name="AutoShape 12"/>
          <p:cNvSpPr/>
          <p:nvPr/>
        </p:nvSpPr>
        <p:spPr>
          <a:xfrm>
            <a:off x="1143000" y="53086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C1C1C"/>
                </a:solidFill>
                <a:latin typeface="Noto Serif SC"/>
                <a:ea typeface="Noto Serif SC"/>
                <a:cs typeface="Noto Serif SC"/>
                <a:sym typeface="Noto Serif SC"/>
              </a:rPr>
              <a:t>核心几何原理</a:t>
            </a:r>
            <a:endParaRPr lang="en-US" sz="1100"/>
          </a:p>
        </p:txBody>
      </p:sp>
      <p:sp>
        <p:nvSpPr>
          <p:cNvPr id="13" name="AutoShape 13"/>
          <p:cNvSpPr/>
          <p:nvPr/>
        </p:nvSpPr>
        <p:spPr>
          <a:xfrm>
            <a:off x="1143000" y="56896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切线性质定理、两圆相切连心线必过切点</a:t>
            </a:r>
            <a:endParaRPr lang="en-US" sz="1100"/>
          </a:p>
        </p:txBody>
      </p:sp>
      <p:sp>
        <p:nvSpPr>
          <p:cNvPr id="14" name="AutoShape 14"/>
          <p:cNvSpPr/>
          <p:nvPr/>
        </p:nvSpPr>
        <p:spPr>
          <a:xfrm>
            <a:off x="6604000" y="1778000"/>
            <a:ext cx="4826000" cy="4318000"/>
          </a:xfrm>
          <a:prstGeom prst="roundRect">
            <a:avLst>
              <a:gd name="adj" fmla="val 2941"/>
            </a:avLst>
          </a:prstGeom>
          <a:solidFill>
            <a:srgbClr val="FFFFFF">
              <a:alpha val="60000"/>
            </a:srgbClr>
          </a:solidFill>
          <a:ln w="12700" cap="flat" cmpd="sng">
            <a:solidFill>
              <a:srgbClr val="C00000">
                <a:alpha val="10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10"/>
          <a:srcRect t="5714" b="5714"/>
          <a:stretch>
            <a:fillRect/>
          </a:stretch>
        </p:blipFill>
        <p:spPr>
          <a:xfrm>
            <a:off x="6794500" y="1968500"/>
            <a:ext cx="4445000" cy="3937000"/>
          </a:xfrm>
          <a:prstGeom prst="rect">
            <a:avLst/>
          </a:prstGeom>
          <a:noFill/>
          <a:ln w="25400" cap="flat" cmpd="sng">
            <a:noFill/>
            <a:prstDash val="solid"/>
            <a:rou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研究过程——金带扣</a:t>
            </a:r>
            <a:endParaRPr lang="en-US" sz="1100"/>
          </a:p>
        </p:txBody>
      </p:sp>
      <p:sp>
        <p:nvSpPr>
          <p:cNvPr id="3" name="AutoShape 3"/>
          <p:cNvSpPr/>
          <p:nvPr/>
        </p:nvSpPr>
        <p:spPr>
          <a:xfrm>
            <a:off x="762000" y="1905000"/>
            <a:ext cx="5334000" cy="4064000"/>
          </a:xfrm>
          <a:prstGeom prst="roundRect">
            <a:avLst>
              <a:gd name="adj" fmla="val 3125"/>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159000"/>
            <a:ext cx="304800" cy="304800"/>
          </a:xfrm>
          <a:prstGeom prst="rect">
            <a:avLst/>
          </a:prstGeom>
        </p:spPr>
      </p:pic>
      <p:sp>
        <p:nvSpPr>
          <p:cNvPr id="5" name="AutoShape 5"/>
          <p:cNvSpPr/>
          <p:nvPr/>
        </p:nvSpPr>
        <p:spPr>
          <a:xfrm>
            <a:off x="1397000" y="2133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00000"/>
                </a:solidFill>
                <a:latin typeface="Noto Serif SC"/>
                <a:ea typeface="Noto Serif SC"/>
                <a:cs typeface="Noto Serif SC"/>
                <a:sym typeface="Noto Serif SC"/>
              </a:rPr>
              <a:t>核心问题：对称变换与等分作图</a:t>
            </a:r>
            <a:endParaRPr lang="en-US" sz="1100"/>
          </a:p>
        </p:txBody>
      </p:sp>
      <p:cxnSp>
        <p:nvCxnSpPr>
          <p:cNvPr id="6" name="Connector 6"/>
          <p:cNvCxnSpPr/>
          <p:nvPr/>
        </p:nvCxnSpPr>
        <p:spPr>
          <a:xfrm rot="-9046">
            <a:off x="1016008" y="2597150"/>
            <a:ext cx="4826000" cy="12700"/>
          </a:xfrm>
          <a:prstGeom prst="straightConnector1">
            <a:avLst/>
          </a:prstGeom>
          <a:solidFill>
            <a:srgbClr val="DEE0E3">
              <a:alpha val="100000"/>
            </a:srgbClr>
          </a:solidFill>
          <a:ln w="12700" cap="flat" cmpd="sng">
            <a:solidFill>
              <a:srgbClr val="1C1C1C">
                <a:alpha val="10000"/>
              </a:srgbClr>
            </a:solidFill>
            <a:prstDash val="solid"/>
            <a:round/>
            <a:headEnd type="none" w="med" len="med"/>
            <a:tailEnd type="none" w="med" len="med"/>
          </a:ln>
        </p:spPr>
      </p:cxn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794000"/>
            <a:ext cx="304800" cy="304800"/>
          </a:xfrm>
          <a:prstGeom prst="rect">
            <a:avLst/>
          </a:prstGeom>
        </p:spPr>
      </p:pic>
      <p:sp>
        <p:nvSpPr>
          <p:cNvPr id="8" name="AutoShape 8"/>
          <p:cNvSpPr/>
          <p:nvPr/>
        </p:nvSpPr>
        <p:spPr>
          <a:xfrm>
            <a:off x="1397000" y="2768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00000"/>
                </a:solidFill>
                <a:latin typeface="Noto Serif SC"/>
                <a:ea typeface="Noto Serif SC"/>
                <a:cs typeface="Noto Serif SC"/>
                <a:sym typeface="Noto Serif SC"/>
              </a:rPr>
              <a:t>关键作图方法</a:t>
            </a:r>
            <a:endParaRPr lang="en-US" sz="1100"/>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79500" y="3200400"/>
            <a:ext cx="203200" cy="203200"/>
          </a:xfrm>
          <a:prstGeom prst="rect">
            <a:avLst/>
          </a:prstGeom>
        </p:spPr>
      </p:pic>
      <p:sp>
        <p:nvSpPr>
          <p:cNvPr id="10" name="AutoShape 10"/>
          <p:cNvSpPr/>
          <p:nvPr/>
        </p:nvSpPr>
        <p:spPr>
          <a:xfrm>
            <a:off x="1397000" y="31750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作已知点关于直线的对称点</a:t>
            </a:r>
            <a:endParaRPr lang="en-US" sz="1100"/>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79500" y="3505200"/>
            <a:ext cx="203200" cy="203200"/>
          </a:xfrm>
          <a:prstGeom prst="rect">
            <a:avLst/>
          </a:prstGeom>
        </p:spPr>
      </p:pic>
      <p:sp>
        <p:nvSpPr>
          <p:cNvPr id="12" name="AutoShape 12"/>
          <p:cNvSpPr/>
          <p:nvPr/>
        </p:nvSpPr>
        <p:spPr>
          <a:xfrm>
            <a:off x="1397000" y="34798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补全对称图案</a:t>
            </a:r>
            <a:endParaRPr lang="en-US" sz="1100"/>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79500" y="3810000"/>
            <a:ext cx="203200" cy="203200"/>
          </a:xfrm>
          <a:prstGeom prst="rect">
            <a:avLst/>
          </a:prstGeom>
        </p:spPr>
      </p:pic>
      <p:sp>
        <p:nvSpPr>
          <p:cNvPr id="14" name="AutoShape 14"/>
          <p:cNvSpPr/>
          <p:nvPr/>
        </p:nvSpPr>
        <p:spPr>
          <a:xfrm>
            <a:off x="1397000" y="37846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线段任意等分（平行线法）</a:t>
            </a:r>
            <a:endParaRPr lang="en-US" sz="1100"/>
          </a:p>
        </p:txBody>
      </p:sp>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79500" y="4114800"/>
            <a:ext cx="203200" cy="203200"/>
          </a:xfrm>
          <a:prstGeom prst="rect">
            <a:avLst/>
          </a:prstGeom>
        </p:spPr>
      </p:pic>
      <p:sp>
        <p:nvSpPr>
          <p:cNvPr id="16" name="AutoShape 16"/>
          <p:cNvSpPr/>
          <p:nvPr/>
        </p:nvSpPr>
        <p:spPr>
          <a:xfrm>
            <a:off x="1397000" y="4089400"/>
            <a:ext cx="4445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作正五边形（黄金分割法）</a:t>
            </a:r>
            <a:endParaRPr lang="en-US" sz="1100"/>
          </a:p>
        </p:txBody>
      </p:sp>
      <p:cxnSp>
        <p:nvCxnSpPr>
          <p:cNvPr id="17" name="Connector 17"/>
          <p:cNvCxnSpPr/>
          <p:nvPr/>
        </p:nvCxnSpPr>
        <p:spPr>
          <a:xfrm rot="-9046">
            <a:off x="1016008" y="4502150"/>
            <a:ext cx="4826000" cy="12700"/>
          </a:xfrm>
          <a:prstGeom prst="straightConnector1">
            <a:avLst/>
          </a:prstGeom>
          <a:solidFill>
            <a:srgbClr val="DEE0E3">
              <a:alpha val="100000"/>
            </a:srgbClr>
          </a:solidFill>
          <a:ln w="12700" cap="flat" cmpd="sng">
            <a:solidFill>
              <a:srgbClr val="1C1C1C">
                <a:alpha val="10000"/>
              </a:srgbClr>
            </a:solidFill>
            <a:prstDash val="solid"/>
            <a:round/>
            <a:headEnd type="none" w="med" len="med"/>
            <a:tailEnd type="none" w="med" len="med"/>
          </a:ln>
        </p:spPr>
      </p:cxn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4699000"/>
            <a:ext cx="304800" cy="304800"/>
          </a:xfrm>
          <a:prstGeom prst="rect">
            <a:avLst/>
          </a:prstGeom>
        </p:spPr>
      </p:pic>
      <p:sp>
        <p:nvSpPr>
          <p:cNvPr id="19" name="AutoShape 19"/>
          <p:cNvSpPr/>
          <p:nvPr/>
        </p:nvSpPr>
        <p:spPr>
          <a:xfrm>
            <a:off x="1397000" y="4673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00000"/>
                </a:solidFill>
                <a:latin typeface="Noto Serif SC"/>
                <a:ea typeface="Noto Serif SC"/>
                <a:cs typeface="Noto Serif SC"/>
                <a:sym typeface="Noto Serif SC"/>
              </a:rPr>
              <a:t>核心原理支撑</a:t>
            </a:r>
            <a:endParaRPr lang="en-US" sz="1100"/>
          </a:p>
        </p:txBody>
      </p:sp>
      <p:sp>
        <p:nvSpPr>
          <p:cNvPr id="20" name="AutoShape 20"/>
          <p:cNvSpPr/>
          <p:nvPr/>
        </p:nvSpPr>
        <p:spPr>
          <a:xfrm>
            <a:off x="1016000" y="5080000"/>
            <a:ext cx="482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基于轴对称性质、平行线分线段成比例定理及黄金分割原理，构建严谨的几何复原体系。</a:t>
            </a:r>
            <a:endParaRPr lang="en-US" sz="1100"/>
          </a:p>
        </p:txBody>
      </p:sp>
      <p:sp>
        <p:nvSpPr>
          <p:cNvPr id="21" name="AutoShape 21"/>
          <p:cNvSpPr/>
          <p:nvPr/>
        </p:nvSpPr>
        <p:spPr>
          <a:xfrm>
            <a:off x="6350000" y="1905000"/>
            <a:ext cx="5080000" cy="4064000"/>
          </a:xfrm>
          <a:prstGeom prst="roundRect">
            <a:avLst>
              <a:gd name="adj" fmla="val 3125"/>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22" name="Picture 22"/>
          <p:cNvPicPr>
            <a:picLocks noChangeAspect="1"/>
          </p:cNvPicPr>
          <p:nvPr/>
        </p:nvPicPr>
        <p:blipFill>
          <a:blip r:embed="rId10"/>
          <a:srcRect t="16666" b="16666"/>
          <a:stretch>
            <a:fillRect/>
          </a:stretch>
        </p:blipFill>
        <p:spPr>
          <a:xfrm>
            <a:off x="6604000" y="2159000"/>
            <a:ext cx="4572000" cy="3048000"/>
          </a:xfrm>
          <a:prstGeom prst="rect">
            <a:avLst/>
          </a:prstGeom>
          <a:noFill/>
          <a:ln w="25400" cap="flat" cmpd="sng">
            <a:noFill/>
            <a:prstDash val="solid"/>
            <a:round/>
          </a:ln>
        </p:spPr>
      </p:pic>
      <p:sp>
        <p:nvSpPr>
          <p:cNvPr id="23" name="AutoShape 23"/>
          <p:cNvSpPr/>
          <p:nvPr/>
        </p:nvSpPr>
        <p:spPr>
          <a:xfrm>
            <a:off x="6604000" y="5270500"/>
            <a:ext cx="4572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a:solidFill>
                  <a:srgbClr val="646464"/>
                </a:solidFill>
                <a:latin typeface="Noto Serif SC"/>
                <a:ea typeface="Noto Serif SC"/>
                <a:cs typeface="Noto Serif SC"/>
                <a:sym typeface="Noto Serif SC"/>
              </a:rPr>
              <a:t>图：金带扣对称作图示意图</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381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研究成果——12个典型作图问题</a:t>
            </a:r>
            <a:endParaRPr lang="en-US" sz="1100"/>
          </a:p>
        </p:txBody>
      </p:sp>
      <p:graphicFrame>
        <p:nvGraphicFramePr>
          <p:cNvPr id="3" name="Table 3"/>
          <p:cNvGraphicFramePr>
            <a:graphicFrameLocks noGrp="1"/>
          </p:cNvGraphicFramePr>
          <p:nvPr/>
        </p:nvGraphicFramePr>
        <p:xfrm>
          <a:off x="762000" y="1141730"/>
          <a:ext cx="10160000" cy="5384800"/>
        </p:xfrm>
        <a:graphic>
          <a:graphicData uri="http://schemas.openxmlformats.org/drawingml/2006/table">
            <a:tbl>
              <a:tblPr>
                <a:effectLst/>
              </a:tblPr>
              <a:tblGrid>
                <a:gridCol w="762000"/>
                <a:gridCol w="1778000"/>
                <a:gridCol w="4318000"/>
                <a:gridCol w="3302000"/>
              </a:tblGrid>
              <a:tr h="508000">
                <a:tc>
                  <a:txBody>
                    <a:bodyPr rtlCol="0"/>
                    <a:lstStyle/>
                    <a:p>
                      <a:pPr indent="0" algn="ctr">
                        <a:lnSpc>
                          <a:spcPct val="100000"/>
                        </a:lnSpc>
                        <a:defRPr/>
                      </a:pPr>
                      <a:r>
                        <a:rPr lang="en-US" sz="1600" b="1" i="0" u="none" strike="noStrike">
                          <a:solidFill>
                            <a:srgbClr val="1C1C1C"/>
                          </a:solidFill>
                          <a:latin typeface="Noto Serif SC"/>
                          <a:ea typeface="Noto Serif SC"/>
                          <a:cs typeface="Noto Serif SC"/>
                          <a:sym typeface="Noto Serif SC"/>
                        </a:rPr>
                        <a:t>序号</a:t>
                      </a:r>
                      <a:endParaRPr lang="en-US" sz="1100"/>
                    </a:p>
                  </a:txBody>
                  <a:tcPr marL="101600" marR="101600" marT="101600" marB="101600" anchor="t" anchorCtr="0">
                    <a:lnL>
                      <a:noFill/>
                    </a:lnL>
                    <a:lnR>
                      <a:noFill/>
                    </a:lnR>
                    <a:lnT>
                      <a:noFill/>
                    </a:lnT>
                    <a:lnB w="25400" cap="flat" cmpd="sng" algn="ctr">
                      <a:solidFill>
                        <a:srgbClr val="C00000"/>
                      </a:solidFill>
                      <a:prstDash val="solid"/>
                      <a:round/>
                      <a:headEnd type="none" w="med" len="med"/>
                      <a:tailEnd type="none" w="med" len="med"/>
                    </a:lnB>
                    <a:solidFill>
                      <a:srgbClr val="C00000">
                        <a:alpha val="10000"/>
                      </a:srgbClr>
                    </a:solidFill>
                  </a:tcPr>
                </a:tc>
                <a:tc>
                  <a:txBody>
                    <a:bodyPr rtlCol="0"/>
                    <a:lstStyle/>
                    <a:p>
                      <a:pPr indent="0" algn="ctr">
                        <a:lnSpc>
                          <a:spcPct val="100000"/>
                        </a:lnSpc>
                        <a:defRPr/>
                      </a:pPr>
                      <a:r>
                        <a:rPr lang="en-US" sz="1600" b="1" i="0" u="none" strike="noStrike">
                          <a:solidFill>
                            <a:srgbClr val="1C1C1C"/>
                          </a:solidFill>
                          <a:latin typeface="Noto Serif SC"/>
                          <a:ea typeface="Noto Serif SC"/>
                          <a:cs typeface="Noto Serif SC"/>
                          <a:sym typeface="Noto Serif SC"/>
                        </a:rPr>
                        <a:t>文物类别</a:t>
                      </a:r>
                      <a:endParaRPr lang="en-US" sz="1100"/>
                    </a:p>
                  </a:txBody>
                  <a:tcPr marL="101600" marR="101600" marT="101600" marB="101600" anchor="t" anchorCtr="0">
                    <a:lnL>
                      <a:noFill/>
                    </a:lnL>
                    <a:lnR>
                      <a:noFill/>
                    </a:lnR>
                    <a:lnT>
                      <a:noFill/>
                    </a:lnT>
                    <a:lnB w="25400" cap="flat" cmpd="sng" algn="ctr">
                      <a:solidFill>
                        <a:srgbClr val="C00000"/>
                      </a:solidFill>
                      <a:prstDash val="solid"/>
                      <a:round/>
                      <a:headEnd type="none" w="med" len="med"/>
                      <a:tailEnd type="none" w="med" len="med"/>
                    </a:lnB>
                    <a:solidFill>
                      <a:srgbClr val="C00000">
                        <a:alpha val="10000"/>
                      </a:srgbClr>
                    </a:solidFill>
                  </a:tcPr>
                </a:tc>
                <a:tc>
                  <a:txBody>
                    <a:bodyPr rtlCol="0"/>
                    <a:lstStyle/>
                    <a:p>
                      <a:pPr indent="0" algn="ctr">
                        <a:lnSpc>
                          <a:spcPct val="100000"/>
                        </a:lnSpc>
                        <a:defRPr/>
                      </a:pPr>
                      <a:r>
                        <a:rPr lang="en-US" sz="1600" b="1" i="0" u="none" strike="noStrike">
                          <a:solidFill>
                            <a:srgbClr val="1C1C1C"/>
                          </a:solidFill>
                          <a:latin typeface="Noto Serif SC"/>
                          <a:ea typeface="Noto Serif SC"/>
                          <a:cs typeface="Noto Serif SC"/>
                          <a:sym typeface="Noto Serif SC"/>
                        </a:rPr>
                        <a:t>作图问题</a:t>
                      </a:r>
                      <a:endParaRPr lang="en-US" sz="1100"/>
                    </a:p>
                  </a:txBody>
                  <a:tcPr marL="101600" marR="101600" marT="101600" marB="101600" anchor="t" anchorCtr="0">
                    <a:lnL>
                      <a:noFill/>
                    </a:lnL>
                    <a:lnR>
                      <a:noFill/>
                    </a:lnR>
                    <a:lnT>
                      <a:noFill/>
                    </a:lnT>
                    <a:lnB w="25400" cap="flat" cmpd="sng" algn="ctr">
                      <a:solidFill>
                        <a:srgbClr val="C00000"/>
                      </a:solidFill>
                      <a:prstDash val="solid"/>
                      <a:round/>
                      <a:headEnd type="none" w="med" len="med"/>
                      <a:tailEnd type="none" w="med" len="med"/>
                    </a:lnB>
                    <a:solidFill>
                      <a:srgbClr val="C00000">
                        <a:alpha val="10000"/>
                      </a:srgbClr>
                    </a:solidFill>
                  </a:tcPr>
                </a:tc>
                <a:tc>
                  <a:txBody>
                    <a:bodyPr rtlCol="0"/>
                    <a:lstStyle/>
                    <a:p>
                      <a:pPr indent="0" algn="ctr">
                        <a:lnSpc>
                          <a:spcPct val="100000"/>
                        </a:lnSpc>
                        <a:defRPr/>
                      </a:pPr>
                      <a:r>
                        <a:rPr lang="en-US" sz="1600" b="1" i="0" u="none" strike="noStrike">
                          <a:solidFill>
                            <a:srgbClr val="1C1C1C"/>
                          </a:solidFill>
                          <a:latin typeface="Noto Serif SC"/>
                          <a:ea typeface="Noto Serif SC"/>
                          <a:cs typeface="Noto Serif SC"/>
                          <a:sym typeface="Noto Serif SC"/>
                        </a:rPr>
                        <a:t>核心原理</a:t>
                      </a:r>
                      <a:endParaRPr lang="en-US" sz="1100"/>
                    </a:p>
                  </a:txBody>
                  <a:tcPr marL="101600" marR="101600" marT="101600" marB="101600" anchor="t" anchorCtr="0">
                    <a:lnL>
                      <a:noFill/>
                    </a:lnL>
                    <a:lnR>
                      <a:noFill/>
                    </a:lnR>
                    <a:lnT>
                      <a:noFill/>
                    </a:lnT>
                    <a:lnB w="25400" cap="flat" cmpd="sng" algn="ctr">
                      <a:solidFill>
                        <a:srgbClr val="C00000"/>
                      </a:solidFill>
                      <a:prstDash val="solid"/>
                      <a:round/>
                      <a:headEnd type="none" w="med" len="med"/>
                      <a:tailEnd type="none" w="med" len="med"/>
                    </a:lnB>
                    <a:solidFill>
                      <a:srgbClr val="C00000">
                        <a:alpha val="10000"/>
                      </a:srgbClr>
                    </a:solid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1</a:t>
                      </a:r>
                      <a:endParaRPr lang="en-US" sz="1100"/>
                    </a:p>
                  </a:txBody>
                  <a:tcPr marL="101600" marR="101600" marT="101600" marB="101600" anchor="t" anchorCtr="0">
                    <a:lnL>
                      <a:noFill/>
                    </a:lnL>
                    <a:lnR>
                      <a:noFill/>
                    </a:lnR>
                    <a:lnT w="25400" cap="flat" cmpd="sng" algn="ctr">
                      <a:solidFill>
                        <a:srgbClr val="C00000"/>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玉璧玉环</a:t>
                      </a:r>
                      <a:endParaRPr lang="en-US" sz="1100"/>
                    </a:p>
                  </a:txBody>
                  <a:tcPr marL="101600" marR="101600" marT="101600" marB="101600" anchor="t" anchorCtr="0">
                    <a:lnL>
                      <a:noFill/>
                    </a:lnL>
                    <a:lnR>
                      <a:noFill/>
                    </a:lnR>
                    <a:lnT w="25400" cap="flat" cmpd="sng" algn="ctr">
                      <a:solidFill>
                        <a:srgbClr val="C00000"/>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判断“肉好若一”（R=√2 r）</a:t>
                      </a:r>
                      <a:endParaRPr lang="en-US" sz="1100"/>
                    </a:p>
                  </a:txBody>
                  <a:tcPr marL="101600" marR="101600" marT="101600" marB="101600" anchor="t" anchorCtr="0">
                    <a:lnL>
                      <a:noFill/>
                    </a:lnL>
                    <a:lnR>
                      <a:noFill/>
                    </a:lnR>
                    <a:lnT w="25400" cap="flat" cmpd="sng" algn="ctr">
                      <a:solidFill>
                        <a:srgbClr val="C00000"/>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等腰直角三角形</a:t>
                      </a:r>
                      <a:endParaRPr lang="en-US" sz="1100"/>
                    </a:p>
                  </a:txBody>
                  <a:tcPr marL="101600" marR="101600" marT="101600" marB="101600" anchor="t" anchorCtr="0">
                    <a:lnL>
                      <a:noFill/>
                    </a:lnL>
                    <a:lnR>
                      <a:noFill/>
                    </a:lnR>
                    <a:lnT w="25400" cap="flat" cmpd="sng" algn="ctr">
                      <a:solidFill>
                        <a:srgbClr val="C00000"/>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2</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玉璧玉环</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加工成玉璧（R=3r）</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线段三等分</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3</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连弧纹镜</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判断弧数</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找圆心、等分圆周</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4</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连弧纹镜</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补全残缺弧</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等分圆周、圆对称</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5</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陶俑阵列</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作黄金分割点</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勾股定理</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6</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陶俑阵列</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作黄金矩形</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相似矩形</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7</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陶俑阵列</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检验黄金矩形</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比例比较</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8</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玉龙佩</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过圆上一点作切线</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半径垂直切线</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9</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玉龙佩</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过圆外一点作切线</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直径对直角</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10</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玉龙佩</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作两圆外公切线</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辅助圆法</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11</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金带扣</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作轴对称点</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轴对称性质</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064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12</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金带扣</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补全对称图案</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l">
                        <a:lnSpc>
                          <a:spcPct val="100000"/>
                        </a:lnSpc>
                        <a:defRPr/>
                      </a:pPr>
                      <a:r>
                        <a:rPr lang="en-US" sz="1400" b="0" i="0" u="none" strike="noStrike">
                          <a:solidFill>
                            <a:srgbClr val="1C1C1C"/>
                          </a:solidFill>
                          <a:latin typeface="Noto Serif SC"/>
                          <a:ea typeface="Noto Serif SC"/>
                          <a:cs typeface="Noto Serif SC"/>
                          <a:sym typeface="Noto Serif SC"/>
                        </a:rPr>
                        <a:t>对称变换</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研究成果——综合实践活动方案</a:t>
            </a:r>
            <a:endParaRPr lang="en-US" sz="1100"/>
          </a:p>
        </p:txBody>
      </p:sp>
      <p:sp>
        <p:nvSpPr>
          <p:cNvPr id="3" name="AutoShape 3"/>
          <p:cNvSpPr/>
          <p:nvPr/>
        </p:nvSpPr>
        <p:spPr>
          <a:xfrm>
            <a:off x="762000" y="2032000"/>
            <a:ext cx="5207000" cy="1270000"/>
          </a:xfrm>
          <a:prstGeom prst="roundRect">
            <a:avLst>
              <a:gd name="adj" fmla="val 10000"/>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349500"/>
            <a:ext cx="508000" cy="508000"/>
          </a:xfrm>
          <a:prstGeom prst="rect">
            <a:avLst/>
          </a:prstGeom>
        </p:spPr>
      </p:pic>
      <p:sp>
        <p:nvSpPr>
          <p:cNvPr id="5" name="AutoShape 5"/>
          <p:cNvSpPr/>
          <p:nvPr/>
        </p:nvSpPr>
        <p:spPr>
          <a:xfrm>
            <a:off x="1651000" y="22225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C1C1C"/>
                </a:solidFill>
                <a:latin typeface="Noto Serif SC"/>
                <a:ea typeface="Noto Serif SC"/>
                <a:cs typeface="Noto Serif SC"/>
                <a:sym typeface="Noto Serif SC"/>
              </a:rPr>
              <a:t>活动一：玉璧制作师</a:t>
            </a:r>
            <a:endParaRPr lang="en-US" sz="1100"/>
          </a:p>
        </p:txBody>
      </p:sp>
      <p:sp>
        <p:nvSpPr>
          <p:cNvPr id="6" name="AutoShape 6"/>
          <p:cNvSpPr/>
          <p:nvPr/>
        </p:nvSpPr>
        <p:spPr>
          <a:xfrm>
            <a:off x="1651000" y="26035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按“肉好若一”的比例要求，为给定外圆作内圆，体验古代几何规制。</a:t>
            </a:r>
            <a:endParaRPr lang="en-US" sz="1100"/>
          </a:p>
        </p:txBody>
      </p:sp>
      <p:sp>
        <p:nvSpPr>
          <p:cNvPr id="7" name="AutoShape 7"/>
          <p:cNvSpPr/>
          <p:nvPr/>
        </p:nvSpPr>
        <p:spPr>
          <a:xfrm>
            <a:off x="6223000" y="2032000"/>
            <a:ext cx="5207000" cy="1270000"/>
          </a:xfrm>
          <a:prstGeom prst="roundRect">
            <a:avLst>
              <a:gd name="adj" fmla="val 10000"/>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77000" y="2349500"/>
            <a:ext cx="508000" cy="508000"/>
          </a:xfrm>
          <a:prstGeom prst="rect">
            <a:avLst/>
          </a:prstGeom>
        </p:spPr>
      </p:pic>
      <p:sp>
        <p:nvSpPr>
          <p:cNvPr id="9" name="AutoShape 9"/>
          <p:cNvSpPr/>
          <p:nvPr/>
        </p:nvSpPr>
        <p:spPr>
          <a:xfrm>
            <a:off x="7112000" y="22225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C1C1C"/>
                </a:solidFill>
                <a:latin typeface="Noto Serif SC"/>
                <a:ea typeface="Noto Serif SC"/>
                <a:cs typeface="Noto Serif SC"/>
                <a:sym typeface="Noto Serif SC"/>
              </a:rPr>
              <a:t>活动二：破镜重圆</a:t>
            </a:r>
            <a:endParaRPr lang="en-US" sz="1100"/>
          </a:p>
        </p:txBody>
      </p:sp>
      <p:sp>
        <p:nvSpPr>
          <p:cNvPr id="10" name="AutoShape 10"/>
          <p:cNvSpPr/>
          <p:nvPr/>
        </p:nvSpPr>
        <p:spPr>
          <a:xfrm>
            <a:off x="7112000" y="26035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根据残缺的弧段，补全八连弧纹镜，学习圆弧的性质与复原方法。</a:t>
            </a:r>
            <a:endParaRPr lang="en-US" sz="1100"/>
          </a:p>
        </p:txBody>
      </p:sp>
      <p:sp>
        <p:nvSpPr>
          <p:cNvPr id="11" name="AutoShape 11"/>
          <p:cNvSpPr/>
          <p:nvPr/>
        </p:nvSpPr>
        <p:spPr>
          <a:xfrm>
            <a:off x="762000" y="3492500"/>
            <a:ext cx="5207000" cy="1270000"/>
          </a:xfrm>
          <a:prstGeom prst="roundRect">
            <a:avLst>
              <a:gd name="adj" fmla="val 10000"/>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810000"/>
            <a:ext cx="508000" cy="508000"/>
          </a:xfrm>
          <a:prstGeom prst="rect">
            <a:avLst/>
          </a:prstGeom>
        </p:spPr>
      </p:pic>
      <p:sp>
        <p:nvSpPr>
          <p:cNvPr id="13" name="AutoShape 13"/>
          <p:cNvSpPr/>
          <p:nvPr/>
        </p:nvSpPr>
        <p:spPr>
          <a:xfrm>
            <a:off x="1651000" y="36830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C1C1C"/>
                </a:solidFill>
                <a:latin typeface="Noto Serif SC"/>
                <a:ea typeface="Noto Serif SC"/>
                <a:cs typeface="Noto Serif SC"/>
                <a:sym typeface="Noto Serif SC"/>
              </a:rPr>
              <a:t>活动三：陶俑阵列设计师</a:t>
            </a:r>
            <a:endParaRPr lang="en-US" sz="1100"/>
          </a:p>
        </p:txBody>
      </p:sp>
      <p:sp>
        <p:nvSpPr>
          <p:cNvPr id="14" name="AutoShape 14"/>
          <p:cNvSpPr/>
          <p:nvPr/>
        </p:nvSpPr>
        <p:spPr>
          <a:xfrm>
            <a:off x="1651000" y="40640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根据给定宽度，设计一个符合黄金比例的矩形俑坑布局，探索比例之美。</a:t>
            </a:r>
            <a:endParaRPr lang="en-US" sz="1100"/>
          </a:p>
        </p:txBody>
      </p:sp>
      <p:sp>
        <p:nvSpPr>
          <p:cNvPr id="15" name="AutoShape 15"/>
          <p:cNvSpPr/>
          <p:nvPr/>
        </p:nvSpPr>
        <p:spPr>
          <a:xfrm>
            <a:off x="6223000" y="3492500"/>
            <a:ext cx="5207000" cy="1270000"/>
          </a:xfrm>
          <a:prstGeom prst="roundRect">
            <a:avLst>
              <a:gd name="adj" fmla="val 10000"/>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77000" y="3810000"/>
            <a:ext cx="508000" cy="508000"/>
          </a:xfrm>
          <a:prstGeom prst="rect">
            <a:avLst/>
          </a:prstGeom>
        </p:spPr>
      </p:pic>
      <p:sp>
        <p:nvSpPr>
          <p:cNvPr id="17" name="AutoShape 17"/>
          <p:cNvSpPr/>
          <p:nvPr/>
        </p:nvSpPr>
        <p:spPr>
          <a:xfrm>
            <a:off x="7112000" y="3683000"/>
            <a:ext cx="406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C1C1C"/>
                </a:solidFill>
                <a:latin typeface="Noto Serif SC"/>
                <a:ea typeface="Noto Serif SC"/>
                <a:cs typeface="Noto Serif SC"/>
                <a:sym typeface="Noto Serif SC"/>
              </a:rPr>
              <a:t>活动四：玉龙曲线复原</a:t>
            </a:r>
            <a:endParaRPr lang="en-US" sz="1100"/>
          </a:p>
        </p:txBody>
      </p:sp>
      <p:sp>
        <p:nvSpPr>
          <p:cNvPr id="18" name="AutoShape 18"/>
          <p:cNvSpPr/>
          <p:nvPr/>
        </p:nvSpPr>
        <p:spPr>
          <a:xfrm>
            <a:off x="7112000" y="4064000"/>
            <a:ext cx="4064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利用两段相切的圆弧，复原一个完整的“S”形玉龙曲线，掌握曲线绘制技巧。</a:t>
            </a:r>
            <a:endParaRPr lang="en-US" sz="1100"/>
          </a:p>
        </p:txBody>
      </p:sp>
      <p:sp>
        <p:nvSpPr>
          <p:cNvPr id="19" name="AutoShape 19"/>
          <p:cNvSpPr/>
          <p:nvPr/>
        </p:nvSpPr>
        <p:spPr>
          <a:xfrm>
            <a:off x="762000" y="4953000"/>
            <a:ext cx="10668000" cy="1270000"/>
          </a:xfrm>
          <a:prstGeom prst="roundRect">
            <a:avLst>
              <a:gd name="adj" fmla="val 10000"/>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20" name="Picture 2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5270500"/>
            <a:ext cx="508000" cy="508000"/>
          </a:xfrm>
          <a:prstGeom prst="rect">
            <a:avLst/>
          </a:prstGeom>
        </p:spPr>
      </p:pic>
      <p:sp>
        <p:nvSpPr>
          <p:cNvPr id="21" name="AutoShape 21"/>
          <p:cNvSpPr/>
          <p:nvPr/>
        </p:nvSpPr>
        <p:spPr>
          <a:xfrm>
            <a:off x="1651000" y="51435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C1C1C"/>
                </a:solidFill>
                <a:latin typeface="Noto Serif SC"/>
                <a:ea typeface="Noto Serif SC"/>
                <a:cs typeface="Noto Serif SC"/>
                <a:sym typeface="Noto Serif SC"/>
              </a:rPr>
              <a:t>活动五：金带扣纹饰设计师</a:t>
            </a:r>
            <a:endParaRPr lang="en-US" sz="1100"/>
          </a:p>
        </p:txBody>
      </p:sp>
      <p:sp>
        <p:nvSpPr>
          <p:cNvPr id="22" name="AutoShape 22"/>
          <p:cNvSpPr/>
          <p:nvPr/>
        </p:nvSpPr>
        <p:spPr>
          <a:xfrm>
            <a:off x="1651000" y="5524500"/>
            <a:ext cx="9525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根据给定的左半部分纹饰，补全轴对称的右半部分，并添加装饰，培养对称美学素养。</a:t>
            </a:r>
            <a:endParaRPr lang="en-US" sz="11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635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研究成果——示意图说明</a:t>
            </a:r>
            <a:endParaRPr lang="en-US" sz="1100"/>
          </a:p>
        </p:txBody>
      </p:sp>
      <p:cxnSp>
        <p:nvCxnSpPr>
          <p:cNvPr id="3" name="Connector 3"/>
          <p:cNvCxnSpPr/>
          <p:nvPr/>
        </p:nvCxnSpPr>
        <p:spPr>
          <a:xfrm rot="-4092">
            <a:off x="762004" y="1390650"/>
            <a:ext cx="10668000" cy="12700"/>
          </a:xfrm>
          <a:prstGeom prst="line">
            <a:avLst/>
          </a:prstGeom>
          <a:solidFill>
            <a:srgbClr val="DEE0E3">
              <a:alpha val="100000"/>
            </a:srgbClr>
          </a:solidFill>
          <a:ln w="25400" cap="flat" cmpd="sng">
            <a:solidFill>
              <a:srgbClr val="C00000">
                <a:alpha val="100000"/>
              </a:srgbClr>
            </a:solidFill>
            <a:prstDash val="solid"/>
            <a:round/>
            <a:headEnd type="none" w="lg" len="lg"/>
            <a:tailEnd type="none" w="lg" len="lg"/>
          </a:ln>
        </p:spPr>
      </p:cxnSp>
      <p:sp>
        <p:nvSpPr>
          <p:cNvPr id="4" name="AutoShape 4"/>
          <p:cNvSpPr/>
          <p:nvPr>
            <p:custDataLst>
              <p:tags r:id="rId2"/>
            </p:custDataLst>
          </p:nvPr>
        </p:nvSpPr>
        <p:spPr>
          <a:xfrm>
            <a:off x="762000" y="1778000"/>
            <a:ext cx="3302000" cy="2286000"/>
          </a:xfrm>
          <a:prstGeom prst="roundRect">
            <a:avLst>
              <a:gd name="adj" fmla="val 5555"/>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custDataLst>
              <p:tags r:id="rId3"/>
            </p:custDataLst>
          </p:nvPr>
        </p:nvPicPr>
        <p:blipFill>
          <a:blip r:embed="rId4"/>
          <a:srcRect/>
          <a:stretch>
            <a:fillRect/>
          </a:stretch>
        </p:blipFill>
        <p:spPr>
          <a:xfrm>
            <a:off x="952500" y="1968500"/>
            <a:ext cx="1270000" cy="1270000"/>
          </a:xfrm>
          <a:prstGeom prst="rect">
            <a:avLst/>
          </a:prstGeom>
          <a:noFill/>
          <a:ln w="25400" cap="flat" cmpd="sng">
            <a:noFill/>
            <a:prstDash val="solid"/>
            <a:round/>
          </a:ln>
        </p:spPr>
      </p:pic>
      <p:sp>
        <p:nvSpPr>
          <p:cNvPr id="6" name="AutoShape 6"/>
          <p:cNvSpPr/>
          <p:nvPr>
            <p:custDataLst>
              <p:tags r:id="rId5"/>
            </p:custDataLst>
          </p:nvPr>
        </p:nvSpPr>
        <p:spPr>
          <a:xfrm>
            <a:off x="2349500" y="1968500"/>
            <a:ext cx="1587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C00000"/>
                </a:solidFill>
                <a:latin typeface="Noto Serif SC"/>
                <a:ea typeface="Noto Serif SC"/>
                <a:cs typeface="Noto Serif SC"/>
                <a:sym typeface="Noto Serif SC"/>
              </a:rPr>
              <a:t>01 玉璧制作师</a:t>
            </a:r>
            <a:endParaRPr lang="en-US" sz="1100"/>
          </a:p>
        </p:txBody>
      </p:sp>
      <p:sp>
        <p:nvSpPr>
          <p:cNvPr id="7" name="AutoShape 7"/>
          <p:cNvSpPr/>
          <p:nvPr>
            <p:custDataLst>
              <p:tags r:id="rId6"/>
            </p:custDataLst>
          </p:nvPr>
        </p:nvSpPr>
        <p:spPr>
          <a:xfrm>
            <a:off x="2349500" y="2349500"/>
            <a:ext cx="15875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利用圆规绘制同心圆，结合几何分割，重现汉代玉璧的规整之美。</a:t>
            </a:r>
            <a:endParaRPr lang="en-US" sz="1100"/>
          </a:p>
        </p:txBody>
      </p:sp>
      <p:sp>
        <p:nvSpPr>
          <p:cNvPr id="8" name="AutoShape 8"/>
          <p:cNvSpPr/>
          <p:nvPr>
            <p:custDataLst>
              <p:tags r:id="rId7"/>
            </p:custDataLst>
          </p:nvPr>
        </p:nvSpPr>
        <p:spPr>
          <a:xfrm>
            <a:off x="4445000" y="1778000"/>
            <a:ext cx="3302000" cy="2286000"/>
          </a:xfrm>
          <a:prstGeom prst="roundRect">
            <a:avLst>
              <a:gd name="adj" fmla="val 5555"/>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custDataLst>
              <p:tags r:id="rId8"/>
            </p:custDataLst>
          </p:nvPr>
        </p:nvPicPr>
        <p:blipFill>
          <a:blip r:embed="rId9"/>
          <a:srcRect/>
          <a:stretch>
            <a:fillRect/>
          </a:stretch>
        </p:blipFill>
        <p:spPr>
          <a:xfrm>
            <a:off x="4635500" y="1968500"/>
            <a:ext cx="1270000" cy="1270000"/>
          </a:xfrm>
          <a:prstGeom prst="rect">
            <a:avLst/>
          </a:prstGeom>
          <a:noFill/>
          <a:ln w="25400" cap="flat" cmpd="sng">
            <a:noFill/>
            <a:prstDash val="solid"/>
            <a:round/>
          </a:ln>
        </p:spPr>
      </p:pic>
      <p:sp>
        <p:nvSpPr>
          <p:cNvPr id="10" name="AutoShape 10"/>
          <p:cNvSpPr/>
          <p:nvPr>
            <p:custDataLst>
              <p:tags r:id="rId10"/>
            </p:custDataLst>
          </p:nvPr>
        </p:nvSpPr>
        <p:spPr>
          <a:xfrm>
            <a:off x="6032500" y="1968500"/>
            <a:ext cx="1587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C00000"/>
                </a:solidFill>
                <a:latin typeface="Noto Serif SC"/>
                <a:ea typeface="Noto Serif SC"/>
                <a:cs typeface="Noto Serif SC"/>
                <a:sym typeface="Noto Serif SC"/>
              </a:rPr>
              <a:t>02 破镜重圆</a:t>
            </a:r>
            <a:endParaRPr lang="en-US" sz="1100"/>
          </a:p>
        </p:txBody>
      </p:sp>
      <p:sp>
        <p:nvSpPr>
          <p:cNvPr id="11" name="AutoShape 11"/>
          <p:cNvSpPr/>
          <p:nvPr>
            <p:custDataLst>
              <p:tags r:id="rId11"/>
            </p:custDataLst>
          </p:nvPr>
        </p:nvSpPr>
        <p:spPr>
          <a:xfrm>
            <a:off x="6032500" y="2349500"/>
            <a:ext cx="15875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通过残缺弧段推算圆心，利用辅助圆补全八连弧，展现对称复原的智慧。</a:t>
            </a:r>
            <a:endParaRPr lang="en-US" sz="1100"/>
          </a:p>
        </p:txBody>
      </p:sp>
      <p:sp>
        <p:nvSpPr>
          <p:cNvPr id="12" name="AutoShape 12"/>
          <p:cNvSpPr/>
          <p:nvPr>
            <p:custDataLst>
              <p:tags r:id="rId12"/>
            </p:custDataLst>
          </p:nvPr>
        </p:nvSpPr>
        <p:spPr>
          <a:xfrm>
            <a:off x="8128000" y="1778000"/>
            <a:ext cx="3302000" cy="2286000"/>
          </a:xfrm>
          <a:prstGeom prst="roundRect">
            <a:avLst>
              <a:gd name="adj" fmla="val 5555"/>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custDataLst>
              <p:tags r:id="rId13"/>
            </p:custDataLst>
          </p:nvPr>
        </p:nvPicPr>
        <p:blipFill>
          <a:blip r:embed="rId14"/>
          <a:srcRect/>
          <a:stretch>
            <a:fillRect/>
          </a:stretch>
        </p:blipFill>
        <p:spPr>
          <a:xfrm>
            <a:off x="8318500" y="1968500"/>
            <a:ext cx="1270000" cy="1270000"/>
          </a:xfrm>
          <a:prstGeom prst="rect">
            <a:avLst/>
          </a:prstGeom>
          <a:noFill/>
          <a:ln w="25400" cap="flat" cmpd="sng">
            <a:noFill/>
            <a:prstDash val="solid"/>
            <a:round/>
          </a:ln>
        </p:spPr>
      </p:pic>
      <p:sp>
        <p:nvSpPr>
          <p:cNvPr id="14" name="AutoShape 14"/>
          <p:cNvSpPr/>
          <p:nvPr>
            <p:custDataLst>
              <p:tags r:id="rId15"/>
            </p:custDataLst>
          </p:nvPr>
        </p:nvSpPr>
        <p:spPr>
          <a:xfrm>
            <a:off x="9715500" y="1968500"/>
            <a:ext cx="1587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C00000"/>
                </a:solidFill>
                <a:latin typeface="Noto Serif SC"/>
                <a:ea typeface="Noto Serif SC"/>
                <a:cs typeface="Noto Serif SC"/>
                <a:sym typeface="Noto Serif SC"/>
              </a:rPr>
              <a:t>03 陶俑阵列设计</a:t>
            </a:r>
            <a:endParaRPr lang="en-US" sz="1100"/>
          </a:p>
        </p:txBody>
      </p:sp>
      <p:sp>
        <p:nvSpPr>
          <p:cNvPr id="15" name="AutoShape 15"/>
          <p:cNvSpPr/>
          <p:nvPr>
            <p:custDataLst>
              <p:tags r:id="rId16"/>
            </p:custDataLst>
          </p:nvPr>
        </p:nvSpPr>
        <p:spPr>
          <a:xfrm>
            <a:off x="9715500" y="2349500"/>
            <a:ext cx="15875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运用坐标几何原理，规划阵列布局，确保陶俑排列的整齐划一。</a:t>
            </a:r>
            <a:endParaRPr lang="en-US" sz="1100"/>
          </a:p>
        </p:txBody>
      </p:sp>
      <p:sp>
        <p:nvSpPr>
          <p:cNvPr id="16" name="AutoShape 16"/>
          <p:cNvSpPr/>
          <p:nvPr>
            <p:custDataLst>
              <p:tags r:id="rId17"/>
            </p:custDataLst>
          </p:nvPr>
        </p:nvSpPr>
        <p:spPr>
          <a:xfrm>
            <a:off x="762000" y="4254500"/>
            <a:ext cx="3302000" cy="2286000"/>
          </a:xfrm>
          <a:prstGeom prst="roundRect">
            <a:avLst>
              <a:gd name="adj" fmla="val 5555"/>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custDataLst>
              <p:tags r:id="rId18"/>
            </p:custDataLst>
          </p:nvPr>
        </p:nvPicPr>
        <p:blipFill>
          <a:blip r:embed="rId19"/>
          <a:srcRect/>
          <a:stretch>
            <a:fillRect/>
          </a:stretch>
        </p:blipFill>
        <p:spPr>
          <a:xfrm>
            <a:off x="952500" y="4445000"/>
            <a:ext cx="1270000" cy="1270000"/>
          </a:xfrm>
          <a:prstGeom prst="rect">
            <a:avLst/>
          </a:prstGeom>
          <a:noFill/>
          <a:ln w="25400" cap="flat" cmpd="sng">
            <a:noFill/>
            <a:prstDash val="solid"/>
            <a:round/>
          </a:ln>
        </p:spPr>
      </p:pic>
      <p:sp>
        <p:nvSpPr>
          <p:cNvPr id="18" name="AutoShape 18"/>
          <p:cNvSpPr/>
          <p:nvPr>
            <p:custDataLst>
              <p:tags r:id="rId20"/>
            </p:custDataLst>
          </p:nvPr>
        </p:nvSpPr>
        <p:spPr>
          <a:xfrm>
            <a:off x="2349500" y="4445000"/>
            <a:ext cx="1587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C00000"/>
                </a:solidFill>
                <a:latin typeface="Noto Serif SC"/>
                <a:ea typeface="Noto Serif SC"/>
                <a:cs typeface="Noto Serif SC"/>
                <a:sym typeface="Noto Serif SC"/>
              </a:rPr>
              <a:t>04 玉龙曲线复原</a:t>
            </a:r>
            <a:endParaRPr lang="en-US" sz="1100"/>
          </a:p>
        </p:txBody>
      </p:sp>
      <p:sp>
        <p:nvSpPr>
          <p:cNvPr id="19" name="AutoShape 19"/>
          <p:cNvSpPr/>
          <p:nvPr>
            <p:custDataLst>
              <p:tags r:id="rId21"/>
            </p:custDataLst>
          </p:nvPr>
        </p:nvSpPr>
        <p:spPr>
          <a:xfrm>
            <a:off x="2349500" y="4826000"/>
            <a:ext cx="15875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解析S形曲线的几何构成，确定关键点与圆心，复原灵动的玉龙造型。</a:t>
            </a:r>
            <a:endParaRPr lang="en-US" sz="1100"/>
          </a:p>
        </p:txBody>
      </p:sp>
      <p:sp>
        <p:nvSpPr>
          <p:cNvPr id="20" name="AutoShape 20"/>
          <p:cNvSpPr/>
          <p:nvPr>
            <p:custDataLst>
              <p:tags r:id="rId22"/>
            </p:custDataLst>
          </p:nvPr>
        </p:nvSpPr>
        <p:spPr>
          <a:xfrm>
            <a:off x="4445000" y="4254500"/>
            <a:ext cx="3302000" cy="2286000"/>
          </a:xfrm>
          <a:prstGeom prst="roundRect">
            <a:avLst>
              <a:gd name="adj" fmla="val 5555"/>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21" name="Picture 21"/>
          <p:cNvPicPr>
            <a:picLocks noChangeAspect="1"/>
          </p:cNvPicPr>
          <p:nvPr>
            <p:custDataLst>
              <p:tags r:id="rId23"/>
            </p:custDataLst>
          </p:nvPr>
        </p:nvPicPr>
        <p:blipFill>
          <a:blip r:embed="rId24"/>
          <a:srcRect/>
          <a:stretch>
            <a:fillRect/>
          </a:stretch>
        </p:blipFill>
        <p:spPr>
          <a:xfrm>
            <a:off x="4635500" y="4445000"/>
            <a:ext cx="1270000" cy="1270000"/>
          </a:xfrm>
          <a:prstGeom prst="rect">
            <a:avLst/>
          </a:prstGeom>
          <a:noFill/>
          <a:ln w="25400" cap="flat" cmpd="sng">
            <a:noFill/>
            <a:prstDash val="solid"/>
            <a:round/>
          </a:ln>
        </p:spPr>
      </p:pic>
      <p:sp>
        <p:nvSpPr>
          <p:cNvPr id="22" name="AutoShape 22"/>
          <p:cNvSpPr/>
          <p:nvPr>
            <p:custDataLst>
              <p:tags r:id="rId25"/>
            </p:custDataLst>
          </p:nvPr>
        </p:nvSpPr>
        <p:spPr>
          <a:xfrm>
            <a:off x="6032500" y="4445000"/>
            <a:ext cx="1587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C00000"/>
                </a:solidFill>
                <a:latin typeface="Noto Serif SC"/>
                <a:ea typeface="Noto Serif SC"/>
                <a:cs typeface="Noto Serif SC"/>
                <a:sym typeface="Noto Serif SC"/>
              </a:rPr>
              <a:t>05 金带扣纹饰设计</a:t>
            </a:r>
            <a:endParaRPr lang="en-US" sz="1100"/>
          </a:p>
        </p:txBody>
      </p:sp>
      <p:sp>
        <p:nvSpPr>
          <p:cNvPr id="23" name="AutoShape 23"/>
          <p:cNvSpPr/>
          <p:nvPr>
            <p:custDataLst>
              <p:tags r:id="rId26"/>
            </p:custDataLst>
          </p:nvPr>
        </p:nvSpPr>
        <p:spPr>
          <a:xfrm>
            <a:off x="6032500" y="4826000"/>
            <a:ext cx="15875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通过中轴线与对称点的精准定位，复刻精美绝伦的汉代金带扣纹饰。</a:t>
            </a:r>
            <a:endParaRPr lang="en-US" sz="11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研究结论</a:t>
            </a:r>
            <a:endParaRPr lang="en-US" sz="1100"/>
          </a:p>
        </p:txBody>
      </p:sp>
      <p:sp>
        <p:nvSpPr>
          <p:cNvPr id="3" name="AutoShape 3"/>
          <p:cNvSpPr/>
          <p:nvPr>
            <p:custDataLst>
              <p:tags r:id="rId2"/>
            </p:custDataLst>
          </p:nvPr>
        </p:nvSpPr>
        <p:spPr>
          <a:xfrm>
            <a:off x="762000" y="2032000"/>
            <a:ext cx="5207000" cy="2032000"/>
          </a:xfrm>
          <a:prstGeom prst="roundRect">
            <a:avLst>
              <a:gd name="adj" fmla="val 6250"/>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86000"/>
            <a:ext cx="406400" cy="406400"/>
          </a:xfrm>
          <a:prstGeom prst="rect">
            <a:avLst/>
          </a:prstGeom>
        </p:spPr>
      </p:pic>
      <p:sp>
        <p:nvSpPr>
          <p:cNvPr id="5" name="AutoShape 5"/>
          <p:cNvSpPr/>
          <p:nvPr>
            <p:custDataLst>
              <p:tags r:id="rId6"/>
            </p:custDataLst>
          </p:nvPr>
        </p:nvSpPr>
        <p:spPr>
          <a:xfrm>
            <a:off x="1524000" y="2260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1C1C1C"/>
                </a:solidFill>
                <a:latin typeface="Noto Serif SC"/>
                <a:ea typeface="Noto Serif SC"/>
                <a:cs typeface="Noto Serif SC"/>
                <a:sym typeface="Noto Serif SC"/>
              </a:rPr>
              <a:t>文物蕴含丰富数学元素</a:t>
            </a:r>
            <a:endParaRPr lang="en-US" sz="2400"/>
          </a:p>
        </p:txBody>
      </p:sp>
      <p:sp>
        <p:nvSpPr>
          <p:cNvPr id="6" name="AutoShape 6"/>
          <p:cNvSpPr/>
          <p:nvPr>
            <p:custDataLst>
              <p:tags r:id="rId7"/>
            </p:custDataLst>
          </p:nvPr>
        </p:nvSpPr>
        <p:spPr>
          <a:xfrm>
            <a:off x="1016000" y="2730500"/>
            <a:ext cx="4699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玉器的比例、铜镜的等分、陶俑的布局等，都体现了古代工匠的数学智慧，展现了几何美学与实用功能的完美结合。</a:t>
            </a:r>
            <a:endParaRPr lang="en-US" sz="1800"/>
          </a:p>
        </p:txBody>
      </p:sp>
      <p:sp>
        <p:nvSpPr>
          <p:cNvPr id="7" name="AutoShape 7"/>
          <p:cNvSpPr/>
          <p:nvPr>
            <p:custDataLst>
              <p:tags r:id="rId8"/>
            </p:custDataLst>
          </p:nvPr>
        </p:nvSpPr>
        <p:spPr>
          <a:xfrm>
            <a:off x="6223000" y="2032000"/>
            <a:ext cx="5207000" cy="2032000"/>
          </a:xfrm>
          <a:prstGeom prst="roundRect">
            <a:avLst>
              <a:gd name="adj" fmla="val 6250"/>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477000" y="2286000"/>
            <a:ext cx="406400" cy="406400"/>
          </a:xfrm>
          <a:prstGeom prst="rect">
            <a:avLst/>
          </a:prstGeom>
        </p:spPr>
      </p:pic>
      <p:sp>
        <p:nvSpPr>
          <p:cNvPr id="9" name="AutoShape 9"/>
          <p:cNvSpPr/>
          <p:nvPr>
            <p:custDataLst>
              <p:tags r:id="rId12"/>
            </p:custDataLst>
          </p:nvPr>
        </p:nvSpPr>
        <p:spPr>
          <a:xfrm>
            <a:off x="6884035" y="2260600"/>
            <a:ext cx="519938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000" b="1" i="0" u="none" strike="noStrike">
                <a:solidFill>
                  <a:srgbClr val="1C1C1C"/>
                </a:solidFill>
                <a:latin typeface="Noto Serif SC"/>
                <a:ea typeface="Noto Serif SC"/>
                <a:cs typeface="Noto Serif SC"/>
                <a:sym typeface="Noto Serif SC"/>
              </a:rPr>
              <a:t>尺规作图是理解几何特征的有效工具</a:t>
            </a:r>
            <a:endParaRPr lang="en-US" sz="2000" b="1">
              <a:solidFill>
                <a:srgbClr val="1C1C1C"/>
              </a:solidFill>
              <a:latin typeface="Noto Serif SC"/>
              <a:ea typeface="Noto Serif SC"/>
              <a:cs typeface="Noto Serif SC"/>
            </a:endParaRPr>
          </a:p>
        </p:txBody>
      </p:sp>
      <p:sp>
        <p:nvSpPr>
          <p:cNvPr id="10" name="AutoShape 10"/>
          <p:cNvSpPr/>
          <p:nvPr>
            <p:custDataLst>
              <p:tags r:id="rId13"/>
            </p:custDataLst>
          </p:nvPr>
        </p:nvSpPr>
        <p:spPr>
          <a:xfrm>
            <a:off x="6477000" y="2730500"/>
            <a:ext cx="4699000" cy="1143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1800" b="0"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通过尺规作图，深刻理解文物造型的数学本质，验证了黄金比例、相切关系等几何原理，实现了从具象到抽象的跨越。</a:t>
            </a:r>
            <a:endParaRPr lang="en-US" sz="1800">
              <a:solidFill>
                <a:srgbClr val="3C3C3C"/>
              </a:solidFill>
              <a:latin typeface="Noto Sans SC" panose="020B0200000000000000" charset="-122"/>
              <a:ea typeface="Noto Sans SC" panose="020B0200000000000000" charset="-122"/>
              <a:cs typeface="Noto Sans SC" panose="020B0200000000000000" charset="-122"/>
            </a:endParaRPr>
          </a:p>
        </p:txBody>
      </p:sp>
      <p:sp>
        <p:nvSpPr>
          <p:cNvPr id="11" name="AutoShape 11"/>
          <p:cNvSpPr/>
          <p:nvPr>
            <p:custDataLst>
              <p:tags r:id="rId14"/>
            </p:custDataLst>
          </p:nvPr>
        </p:nvSpPr>
        <p:spPr>
          <a:xfrm>
            <a:off x="762000" y="4318000"/>
            <a:ext cx="5207000" cy="2032000"/>
          </a:xfrm>
          <a:prstGeom prst="roundRect">
            <a:avLst>
              <a:gd name="adj" fmla="val 6250"/>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16000" y="4572000"/>
            <a:ext cx="406400" cy="406400"/>
          </a:xfrm>
          <a:prstGeom prst="rect">
            <a:avLst/>
          </a:prstGeom>
        </p:spPr>
      </p:pic>
      <p:sp>
        <p:nvSpPr>
          <p:cNvPr id="13" name="AutoShape 13"/>
          <p:cNvSpPr/>
          <p:nvPr>
            <p:custDataLst>
              <p:tags r:id="rId18"/>
            </p:custDataLst>
          </p:nvPr>
        </p:nvSpPr>
        <p:spPr>
          <a:xfrm>
            <a:off x="1524000" y="4546600"/>
            <a:ext cx="4191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400" b="1" i="0" u="none" strike="noStrike">
                <a:solidFill>
                  <a:srgbClr val="1C1C1C"/>
                </a:solidFill>
                <a:latin typeface="Noto Serif SC"/>
                <a:ea typeface="Noto Serif SC"/>
                <a:cs typeface="Noto Serif SC"/>
                <a:sym typeface="Noto Serif SC"/>
              </a:rPr>
              <a:t>博物馆资源与数学深度融合</a:t>
            </a:r>
            <a:endParaRPr lang="en-US" sz="2400" b="1">
              <a:solidFill>
                <a:srgbClr val="1C1C1C"/>
              </a:solidFill>
              <a:latin typeface="Noto Serif SC"/>
              <a:ea typeface="Noto Serif SC"/>
              <a:cs typeface="Noto Serif SC"/>
            </a:endParaRPr>
          </a:p>
        </p:txBody>
      </p:sp>
      <p:sp>
        <p:nvSpPr>
          <p:cNvPr id="14" name="AutoShape 14"/>
          <p:cNvSpPr/>
          <p:nvPr>
            <p:custDataLst>
              <p:tags r:id="rId19"/>
            </p:custDataLst>
          </p:nvPr>
        </p:nvSpPr>
        <p:spPr>
          <a:xfrm>
            <a:off x="1016000" y="5016500"/>
            <a:ext cx="4699000" cy="1143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1800" b="0"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探索出“文物鉴赏—数学抽象—作图探究—中考对接”的有效范式，为教学提供了具有地方特色的优质素材。</a:t>
            </a:r>
            <a:endParaRPr lang="en-US" sz="1800">
              <a:solidFill>
                <a:srgbClr val="3C3C3C"/>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custDataLst>
              <p:tags r:id="rId20"/>
            </p:custDataLst>
          </p:nvPr>
        </p:nvSpPr>
        <p:spPr>
          <a:xfrm>
            <a:off x="6223000" y="4318000"/>
            <a:ext cx="5207000" cy="2032000"/>
          </a:xfrm>
          <a:prstGeom prst="roundRect">
            <a:avLst>
              <a:gd name="adj" fmla="val 6250"/>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custDataLst>
              <p:tags r:id="rId21"/>
            </p:custDataLst>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6477000" y="4572000"/>
            <a:ext cx="406400" cy="406400"/>
          </a:xfrm>
          <a:prstGeom prst="rect">
            <a:avLst/>
          </a:prstGeom>
        </p:spPr>
      </p:pic>
      <p:sp>
        <p:nvSpPr>
          <p:cNvPr id="17" name="AutoShape 17"/>
          <p:cNvSpPr/>
          <p:nvPr>
            <p:custDataLst>
              <p:tags r:id="rId24"/>
            </p:custDataLst>
          </p:nvPr>
        </p:nvSpPr>
        <p:spPr>
          <a:xfrm>
            <a:off x="6985000" y="4546600"/>
            <a:ext cx="4191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400" b="1" i="0" u="none" strike="noStrike">
                <a:solidFill>
                  <a:srgbClr val="1C1C1C"/>
                </a:solidFill>
                <a:latin typeface="Noto Serif SC"/>
                <a:ea typeface="Noto Serif SC"/>
                <a:cs typeface="Noto Serif SC"/>
                <a:sym typeface="Noto Serif SC"/>
              </a:rPr>
              <a:t>研究过程提升综合素养</a:t>
            </a:r>
            <a:endParaRPr lang="en-US" sz="2400" b="1">
              <a:solidFill>
                <a:srgbClr val="1C1C1C"/>
              </a:solidFill>
              <a:latin typeface="Noto Serif SC"/>
              <a:ea typeface="Noto Serif SC"/>
              <a:cs typeface="Noto Serif SC"/>
            </a:endParaRPr>
          </a:p>
        </p:txBody>
      </p:sp>
      <p:sp>
        <p:nvSpPr>
          <p:cNvPr id="18" name="AutoShape 18"/>
          <p:cNvSpPr/>
          <p:nvPr>
            <p:custDataLst>
              <p:tags r:id="rId25"/>
            </p:custDataLst>
          </p:nvPr>
        </p:nvSpPr>
        <p:spPr>
          <a:xfrm>
            <a:off x="6477000" y="5016500"/>
            <a:ext cx="4699000" cy="1143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1800" b="0" i="0" u="none" strike="noStrike">
                <a:solidFill>
                  <a:srgbClr val="3C3C3C"/>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通过查阅文献、实地考察与动手实践，深刻体会数学源于生活、服务于生活的理念，显著提升了综合探究能力。</a:t>
            </a:r>
            <a:endParaRPr lang="en-US" sz="1800">
              <a:solidFill>
                <a:srgbClr val="3C3C3C"/>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研究创新点</a:t>
            </a:r>
            <a:endParaRPr lang="en-US" sz="1100"/>
          </a:p>
        </p:txBody>
      </p:sp>
      <p:cxnSp>
        <p:nvCxnSpPr>
          <p:cNvPr id="3" name="Connector 3"/>
          <p:cNvCxnSpPr/>
          <p:nvPr/>
        </p:nvCxnSpPr>
        <p:spPr>
          <a:xfrm rot="-34376">
            <a:off x="762032" y="1771650"/>
            <a:ext cx="1270000" cy="12700"/>
          </a:xfrm>
          <a:prstGeom prst="line">
            <a:avLst/>
          </a:prstGeom>
          <a:solidFill>
            <a:srgbClr val="DEE0E3">
              <a:alpha val="100000"/>
            </a:srgbClr>
          </a:solidFill>
          <a:ln w="38100" cap="flat" cmpd="sng">
            <a:solidFill>
              <a:srgbClr val="C00000">
                <a:alpha val="100000"/>
              </a:srgbClr>
            </a:solidFill>
            <a:prstDash val="solid"/>
            <a:round/>
            <a:headEnd type="none" w="lg" len="lg"/>
            <a:tailEnd type="none" w="lg" len="lg"/>
          </a:ln>
        </p:spPr>
      </p:cxnSp>
      <p:sp>
        <p:nvSpPr>
          <p:cNvPr id="4" name="AutoShape 4"/>
          <p:cNvSpPr/>
          <p:nvPr>
            <p:custDataLst>
              <p:tags r:id="rId2"/>
            </p:custDataLst>
          </p:nvPr>
        </p:nvSpPr>
        <p:spPr>
          <a:xfrm>
            <a:off x="762000" y="2159000"/>
            <a:ext cx="3302000" cy="3556000"/>
          </a:xfrm>
          <a:prstGeom prst="roundRect">
            <a:avLst>
              <a:gd name="adj" fmla="val 3846"/>
            </a:avLst>
          </a:prstGeom>
          <a:solidFill>
            <a:srgbClr val="FFFFFF">
              <a:alpha val="70000"/>
            </a:srgbClr>
          </a:solidFill>
          <a:ln w="12700" cap="flat" cmpd="sng">
            <a:solidFill>
              <a:srgbClr val="C00000">
                <a:alpha val="2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9500" y="2476500"/>
            <a:ext cx="508000" cy="508000"/>
          </a:xfrm>
          <a:prstGeom prst="rect">
            <a:avLst/>
          </a:prstGeom>
        </p:spPr>
      </p:pic>
      <p:sp>
        <p:nvSpPr>
          <p:cNvPr id="6" name="AutoShape 6"/>
          <p:cNvSpPr/>
          <p:nvPr>
            <p:custDataLst>
              <p:tags r:id="rId6"/>
            </p:custDataLst>
          </p:nvPr>
        </p:nvSpPr>
        <p:spPr>
          <a:xfrm>
            <a:off x="1079500" y="3111500"/>
            <a:ext cx="2667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C1C1C"/>
                </a:solidFill>
                <a:latin typeface="Noto Serif SC"/>
                <a:ea typeface="Noto Serif SC"/>
                <a:cs typeface="Noto Serif SC"/>
                <a:sym typeface="Noto Serif SC"/>
              </a:rPr>
              <a:t>视角创新：数学解读</a:t>
            </a:r>
            <a:endParaRPr lang="en-US" sz="2000"/>
          </a:p>
        </p:txBody>
      </p:sp>
      <p:sp>
        <p:nvSpPr>
          <p:cNvPr id="7" name="AutoShape 7"/>
          <p:cNvSpPr/>
          <p:nvPr>
            <p:custDataLst>
              <p:tags r:id="rId7"/>
            </p:custDataLst>
          </p:nvPr>
        </p:nvSpPr>
        <p:spPr>
          <a:xfrm>
            <a:off x="1079500" y="3556000"/>
            <a:ext cx="26670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从数学视角解读文物，挖掘其几何原理，丰富了文物研究方法，也为数学教学提供了新的素材</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1100"/>
          </a:p>
        </p:txBody>
      </p:sp>
      <p:sp>
        <p:nvSpPr>
          <p:cNvPr id="8" name="AutoShape 8"/>
          <p:cNvSpPr/>
          <p:nvPr>
            <p:custDataLst>
              <p:tags r:id="rId8"/>
            </p:custDataLst>
          </p:nvPr>
        </p:nvSpPr>
        <p:spPr>
          <a:xfrm>
            <a:off x="4445000" y="2159000"/>
            <a:ext cx="3302000" cy="3556000"/>
          </a:xfrm>
          <a:prstGeom prst="roundRect">
            <a:avLst>
              <a:gd name="adj" fmla="val 3846"/>
            </a:avLst>
          </a:prstGeom>
          <a:solidFill>
            <a:srgbClr val="FFFFFF">
              <a:alpha val="70000"/>
            </a:srgbClr>
          </a:solidFill>
          <a:ln w="12700" cap="flat" cmpd="sng">
            <a:solidFill>
              <a:srgbClr val="C00000">
                <a:alpha val="2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762500" y="2476500"/>
            <a:ext cx="508000" cy="508000"/>
          </a:xfrm>
          <a:prstGeom prst="rect">
            <a:avLst/>
          </a:prstGeom>
        </p:spPr>
      </p:pic>
      <p:sp>
        <p:nvSpPr>
          <p:cNvPr id="10" name="AutoShape 10"/>
          <p:cNvSpPr/>
          <p:nvPr>
            <p:custDataLst>
              <p:tags r:id="rId12"/>
            </p:custDataLst>
          </p:nvPr>
        </p:nvSpPr>
        <p:spPr>
          <a:xfrm>
            <a:off x="4762500" y="3111500"/>
            <a:ext cx="2667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000" b="1" i="0" u="none" strike="noStrike">
                <a:solidFill>
                  <a:srgbClr val="1C1C1C"/>
                </a:solidFill>
                <a:latin typeface="Noto Serif SC"/>
                <a:ea typeface="Noto Serif SC"/>
                <a:cs typeface="Noto Serif SC"/>
                <a:sym typeface="Noto Serif SC"/>
              </a:rPr>
              <a:t>方法创新：尺规复原</a:t>
            </a:r>
            <a:endParaRPr lang="en-US" sz="2000" b="1">
              <a:solidFill>
                <a:srgbClr val="1C1C1C"/>
              </a:solidFill>
              <a:latin typeface="Noto Serif SC"/>
              <a:ea typeface="Noto Serif SC"/>
              <a:cs typeface="Noto Serif SC"/>
            </a:endParaRPr>
          </a:p>
        </p:txBody>
      </p:sp>
      <p:sp>
        <p:nvSpPr>
          <p:cNvPr id="11" name="AutoShape 11"/>
          <p:cNvSpPr/>
          <p:nvPr>
            <p:custDataLst>
              <p:tags r:id="rId13"/>
            </p:custDataLst>
          </p:nvPr>
        </p:nvSpPr>
        <p:spPr>
          <a:xfrm>
            <a:off x="4762500" y="3556000"/>
            <a:ext cx="26670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将尺规作图与文物复原相结合，将抽象的数学问题具体化，增强了研究的趣味性和探究性。</a:t>
            </a:r>
            <a:endParaRPr lang="en-US" sz="1800">
              <a:solidFill>
                <a:srgbClr val="505050"/>
              </a:solidFill>
              <a:latin typeface="Noto Sans SC" panose="020B0200000000000000" charset="-122"/>
              <a:ea typeface="Noto Sans SC" panose="020B0200000000000000" charset="-122"/>
              <a:cs typeface="Noto Sans SC" panose="020B0200000000000000" charset="-122"/>
            </a:endParaRPr>
          </a:p>
        </p:txBody>
      </p:sp>
      <p:sp>
        <p:nvSpPr>
          <p:cNvPr id="12" name="AutoShape 12"/>
          <p:cNvSpPr/>
          <p:nvPr>
            <p:custDataLst>
              <p:tags r:id="rId14"/>
            </p:custDataLst>
          </p:nvPr>
        </p:nvSpPr>
        <p:spPr>
          <a:xfrm>
            <a:off x="8128000" y="2159000"/>
            <a:ext cx="3302000" cy="3556000"/>
          </a:xfrm>
          <a:prstGeom prst="roundRect">
            <a:avLst>
              <a:gd name="adj" fmla="val 3846"/>
            </a:avLst>
          </a:prstGeom>
          <a:solidFill>
            <a:srgbClr val="FFFFFF">
              <a:alpha val="70000"/>
            </a:srgbClr>
          </a:solidFill>
          <a:ln w="12700" cap="flat" cmpd="sng">
            <a:solidFill>
              <a:srgbClr val="C00000">
                <a:alpha val="2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445500" y="2476500"/>
            <a:ext cx="508000" cy="508000"/>
          </a:xfrm>
          <a:prstGeom prst="rect">
            <a:avLst/>
          </a:prstGeom>
        </p:spPr>
      </p:pic>
      <p:sp>
        <p:nvSpPr>
          <p:cNvPr id="14" name="AutoShape 14"/>
          <p:cNvSpPr/>
          <p:nvPr>
            <p:custDataLst>
              <p:tags r:id="rId18"/>
            </p:custDataLst>
          </p:nvPr>
        </p:nvSpPr>
        <p:spPr>
          <a:xfrm>
            <a:off x="8445500" y="3111500"/>
            <a:ext cx="2667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000" b="1" i="0" u="none" strike="noStrike">
                <a:solidFill>
                  <a:srgbClr val="1C1C1C"/>
                </a:solidFill>
                <a:latin typeface="Noto Serif SC"/>
                <a:ea typeface="Noto Serif SC"/>
                <a:cs typeface="Noto Serif SC"/>
                <a:sym typeface="Noto Serif SC"/>
              </a:rPr>
              <a:t>应用创新：服务教学</a:t>
            </a:r>
            <a:endParaRPr lang="en-US" sz="2000" b="1">
              <a:solidFill>
                <a:srgbClr val="1C1C1C"/>
              </a:solidFill>
              <a:latin typeface="Noto Serif SC"/>
              <a:ea typeface="Noto Serif SC"/>
              <a:cs typeface="Noto Serif SC"/>
            </a:endParaRPr>
          </a:p>
        </p:txBody>
      </p:sp>
      <p:sp>
        <p:nvSpPr>
          <p:cNvPr id="15" name="AutoShape 15"/>
          <p:cNvSpPr/>
          <p:nvPr>
            <p:custDataLst>
              <p:tags r:id="rId19"/>
            </p:custDataLst>
          </p:nvPr>
        </p:nvSpPr>
        <p:spPr>
          <a:xfrm>
            <a:off x="8445500" y="3556000"/>
            <a:ext cx="2667000" cy="190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结合徐州中考命题趋势设计作图问题，使研究成果能够直接服务于教学实际，具有现实意义。</a:t>
            </a:r>
            <a:endParaRPr lang="en-US" sz="11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研究反思</a:t>
            </a:r>
            <a:endParaRPr lang="en-US" sz="1100"/>
          </a:p>
        </p:txBody>
      </p:sp>
      <p:sp>
        <p:nvSpPr>
          <p:cNvPr id="3" name="AutoShape 3"/>
          <p:cNvSpPr/>
          <p:nvPr/>
        </p:nvSpPr>
        <p:spPr>
          <a:xfrm>
            <a:off x="762000" y="2032000"/>
            <a:ext cx="5080000" cy="4064000"/>
          </a:xfrm>
          <a:prstGeom prst="roundRect">
            <a:avLst>
              <a:gd name="adj" fmla="val 3125"/>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355600" cy="355600"/>
          </a:xfrm>
          <a:prstGeom prst="rect">
            <a:avLst/>
          </a:prstGeom>
        </p:spPr>
      </p:pic>
      <p:sp>
        <p:nvSpPr>
          <p:cNvPr id="5" name="AutoShape 5"/>
          <p:cNvSpPr/>
          <p:nvPr/>
        </p:nvSpPr>
        <p:spPr>
          <a:xfrm>
            <a:off x="1460500" y="2260600"/>
            <a:ext cx="3810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00000"/>
                </a:solidFill>
                <a:latin typeface="Noto Serif SC"/>
                <a:ea typeface="Noto Serif SC"/>
                <a:cs typeface="Noto Serif SC"/>
                <a:sym typeface="Noto Serif SC"/>
              </a:rPr>
              <a:t>不足之处</a:t>
            </a:r>
            <a:endParaRPr lang="en-US" sz="1100"/>
          </a:p>
        </p:txBody>
      </p:sp>
      <p:cxnSp>
        <p:nvCxnSpPr>
          <p:cNvPr id="6" name="Connector 6"/>
          <p:cNvCxnSpPr/>
          <p:nvPr/>
        </p:nvCxnSpPr>
        <p:spPr>
          <a:xfrm rot="-9549">
            <a:off x="1016009" y="2724150"/>
            <a:ext cx="4572000" cy="12700"/>
          </a:xfrm>
          <a:prstGeom prst="straightConnector1">
            <a:avLst/>
          </a:prstGeom>
          <a:solidFill>
            <a:srgbClr val="DEE0E3">
              <a:alpha val="100000"/>
            </a:srgbClr>
          </a:solidFill>
          <a:ln w="12700" cap="flat" cmpd="sng">
            <a:solidFill>
              <a:srgbClr val="1C1C1C">
                <a:alpha val="10000"/>
              </a:srgbClr>
            </a:solidFill>
            <a:prstDash val="solid"/>
            <a:round/>
            <a:headEnd type="none" w="med" len="med"/>
            <a:tailEnd type="none" w="med" len="med"/>
          </a:ln>
        </p:spPr>
      </p:cxn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984500"/>
            <a:ext cx="203200" cy="203200"/>
          </a:xfrm>
          <a:prstGeom prst="rect">
            <a:avLst/>
          </a:prstGeom>
        </p:spPr>
      </p:pic>
      <p:sp>
        <p:nvSpPr>
          <p:cNvPr id="8" name="AutoShape 8"/>
          <p:cNvSpPr/>
          <p:nvPr/>
        </p:nvSpPr>
        <p:spPr>
          <a:xfrm>
            <a:off x="1333500" y="2946400"/>
            <a:ext cx="4254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数据精度有限：</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主要依靠目测和公开资料，缺乏精确测绘数据。</a:t>
            </a:r>
            <a:endParaRPr lang="en-US" sz="1100"/>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492500"/>
            <a:ext cx="203200" cy="203200"/>
          </a:xfrm>
          <a:prstGeom prst="rect">
            <a:avLst/>
          </a:prstGeom>
        </p:spPr>
      </p:pic>
      <p:sp>
        <p:nvSpPr>
          <p:cNvPr id="10" name="AutoShape 10"/>
          <p:cNvSpPr/>
          <p:nvPr/>
        </p:nvSpPr>
        <p:spPr>
          <a:xfrm>
            <a:off x="1333500" y="3454400"/>
            <a:ext cx="4254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几何抽象简化：</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模型简化了文物的实际复杂造型，细节表现力不足。</a:t>
            </a:r>
            <a:endParaRPr lang="en-US" sz="1100"/>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000500"/>
            <a:ext cx="203200" cy="203200"/>
          </a:xfrm>
          <a:prstGeom prst="rect">
            <a:avLst/>
          </a:prstGeom>
        </p:spPr>
      </p:pic>
      <p:sp>
        <p:nvSpPr>
          <p:cNvPr id="12" name="AutoShape 12"/>
          <p:cNvSpPr/>
          <p:nvPr/>
        </p:nvSpPr>
        <p:spPr>
          <a:xfrm>
            <a:off x="1333500" y="3962400"/>
            <a:ext cx="4254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难度梯度待优化：</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作图难度设计有待进一步调整，以适应不同学习者。</a:t>
            </a:r>
            <a:endParaRPr lang="en-US" sz="1100"/>
          </a:p>
        </p:txBody>
      </p:sp>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508500"/>
            <a:ext cx="203200" cy="203200"/>
          </a:xfrm>
          <a:prstGeom prst="rect">
            <a:avLst/>
          </a:prstGeom>
        </p:spPr>
      </p:pic>
      <p:sp>
        <p:nvSpPr>
          <p:cNvPr id="14" name="AutoShape 14"/>
          <p:cNvSpPr/>
          <p:nvPr/>
        </p:nvSpPr>
        <p:spPr>
          <a:xfrm>
            <a:off x="1333500" y="4470400"/>
            <a:ext cx="4254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跨学科整合不足：</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与历史、美术等学科的融合深度和广度尚有提升空间。</a:t>
            </a:r>
            <a:endParaRPr lang="en-US" sz="1100"/>
          </a:p>
        </p:txBody>
      </p:sp>
      <p:sp>
        <p:nvSpPr>
          <p:cNvPr id="15" name="AutoShape 15"/>
          <p:cNvSpPr/>
          <p:nvPr/>
        </p:nvSpPr>
        <p:spPr>
          <a:xfrm>
            <a:off x="6350000" y="2032000"/>
            <a:ext cx="5080000" cy="4064000"/>
          </a:xfrm>
          <a:prstGeom prst="roundRect">
            <a:avLst>
              <a:gd name="adj" fmla="val 3125"/>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04000" y="2286000"/>
            <a:ext cx="355600" cy="355600"/>
          </a:xfrm>
          <a:prstGeom prst="rect">
            <a:avLst/>
          </a:prstGeom>
        </p:spPr>
      </p:pic>
      <p:sp>
        <p:nvSpPr>
          <p:cNvPr id="17" name="AutoShape 17"/>
          <p:cNvSpPr/>
          <p:nvPr/>
        </p:nvSpPr>
        <p:spPr>
          <a:xfrm>
            <a:off x="7048500" y="2260600"/>
            <a:ext cx="3810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00000"/>
                </a:solidFill>
                <a:latin typeface="Noto Serif SC"/>
                <a:ea typeface="Noto Serif SC"/>
                <a:cs typeface="Noto Serif SC"/>
                <a:sym typeface="Noto Serif SC"/>
              </a:rPr>
              <a:t>改进方向</a:t>
            </a:r>
            <a:endParaRPr lang="en-US" sz="1100"/>
          </a:p>
        </p:txBody>
      </p:sp>
      <p:cxnSp>
        <p:nvCxnSpPr>
          <p:cNvPr id="18" name="Connector 18"/>
          <p:cNvCxnSpPr/>
          <p:nvPr/>
        </p:nvCxnSpPr>
        <p:spPr>
          <a:xfrm rot="-9549">
            <a:off x="6604009" y="2724150"/>
            <a:ext cx="4572000" cy="12700"/>
          </a:xfrm>
          <a:prstGeom prst="straightConnector1">
            <a:avLst/>
          </a:prstGeom>
          <a:solidFill>
            <a:srgbClr val="DEE0E3">
              <a:alpha val="100000"/>
            </a:srgbClr>
          </a:solidFill>
          <a:ln w="12700" cap="flat" cmpd="sng">
            <a:solidFill>
              <a:srgbClr val="1C1C1C">
                <a:alpha val="10000"/>
              </a:srgbClr>
            </a:solidFill>
            <a:prstDash val="solid"/>
            <a:round/>
            <a:headEnd type="none" w="med" len="med"/>
            <a:tailEnd type="none" w="med" len="med"/>
          </a:ln>
        </p:spPr>
      </p:cxnSp>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2984500"/>
            <a:ext cx="203200" cy="203200"/>
          </a:xfrm>
          <a:prstGeom prst="rect">
            <a:avLst/>
          </a:prstGeom>
        </p:spPr>
      </p:pic>
      <p:sp>
        <p:nvSpPr>
          <p:cNvPr id="20" name="AutoShape 20"/>
          <p:cNvSpPr/>
          <p:nvPr/>
        </p:nvSpPr>
        <p:spPr>
          <a:xfrm>
            <a:off x="6921500" y="2946400"/>
            <a:ext cx="4254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获取精确数据：</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争取考古专家支持，引入专业测绘数据提升精度。</a:t>
            </a:r>
            <a:endParaRPr lang="en-US" sz="1100"/>
          </a:p>
        </p:txBody>
      </p:sp>
      <p:pic>
        <p:nvPicPr>
          <p:cNvPr id="21" name="Picture 2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3492500"/>
            <a:ext cx="203200" cy="203200"/>
          </a:xfrm>
          <a:prstGeom prst="rect">
            <a:avLst/>
          </a:prstGeom>
        </p:spPr>
      </p:pic>
      <p:sp>
        <p:nvSpPr>
          <p:cNvPr id="22" name="AutoShape 22"/>
          <p:cNvSpPr/>
          <p:nvPr/>
        </p:nvSpPr>
        <p:spPr>
          <a:xfrm>
            <a:off x="6921500" y="3454400"/>
            <a:ext cx="4254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精确几何拟合：</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借助计算机软件进行更精确的三维建模与几何分析。</a:t>
            </a:r>
            <a:endParaRPr lang="en-US" sz="1100"/>
          </a:p>
        </p:txBody>
      </p:sp>
      <p:pic>
        <p:nvPicPr>
          <p:cNvPr id="23" name="Picture 2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4000500"/>
            <a:ext cx="203200" cy="203200"/>
          </a:xfrm>
          <a:prstGeom prst="rect">
            <a:avLst/>
          </a:prstGeom>
        </p:spPr>
      </p:pic>
      <p:sp>
        <p:nvSpPr>
          <p:cNvPr id="24" name="AutoShape 24"/>
          <p:cNvSpPr/>
          <p:nvPr/>
        </p:nvSpPr>
        <p:spPr>
          <a:xfrm>
            <a:off x="6921500" y="3962400"/>
            <a:ext cx="4254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优化难度设置：</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设计分层级的问题体系，使其更适合不同层次的学生。</a:t>
            </a:r>
            <a:endParaRPr lang="en-US" sz="1100"/>
          </a:p>
        </p:txBody>
      </p:sp>
      <p:pic>
        <p:nvPicPr>
          <p:cNvPr id="25" name="Picture 2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4508500"/>
            <a:ext cx="203200" cy="203200"/>
          </a:xfrm>
          <a:prstGeom prst="rect">
            <a:avLst/>
          </a:prstGeom>
        </p:spPr>
      </p:pic>
      <p:sp>
        <p:nvSpPr>
          <p:cNvPr id="26" name="AutoShape 26"/>
          <p:cNvSpPr/>
          <p:nvPr/>
        </p:nvSpPr>
        <p:spPr>
          <a:xfrm>
            <a:off x="6921500" y="4470400"/>
            <a:ext cx="4254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C1C1C"/>
                </a:solidFill>
                <a:latin typeface="Noto Sans SC" panose="020B0200000000000000" charset="-122"/>
                <a:ea typeface="Noto Sans SC" panose="020B0200000000000000" charset="-122"/>
                <a:cs typeface="Noto Sans SC" panose="020B0200000000000000" charset="-122"/>
                <a:sym typeface="Noto Sans SC" panose="020B0200000000000000" charset="-122"/>
              </a:rPr>
              <a:t>深化跨学科融合：</a:t>
            </a:r>
            <a:r>
              <a:rPr lang="en-US" sz="14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加强与历史、美术等学科的合作，开展深度融合研究。</a:t>
            </a:r>
            <a:endParaRPr lang="en-US" sz="11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研究展望</a:t>
            </a:r>
            <a:endParaRPr lang="en-US" sz="1100"/>
          </a:p>
        </p:txBody>
      </p:sp>
      <p:sp>
        <p:nvSpPr>
          <p:cNvPr id="3" name="AutoShape 3"/>
          <p:cNvSpPr/>
          <p:nvPr>
            <p:custDataLst>
              <p:tags r:id="rId2"/>
            </p:custDataLst>
          </p:nvPr>
        </p:nvSpPr>
        <p:spPr>
          <a:xfrm>
            <a:off x="762000" y="2032000"/>
            <a:ext cx="5207000" cy="1905000"/>
          </a:xfrm>
          <a:prstGeom prst="roundRect">
            <a:avLst>
              <a:gd name="adj" fmla="val 6666"/>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86000"/>
            <a:ext cx="406400" cy="406400"/>
          </a:xfrm>
          <a:prstGeom prst="rect">
            <a:avLst/>
          </a:prstGeom>
        </p:spPr>
      </p:pic>
      <p:sp>
        <p:nvSpPr>
          <p:cNvPr id="5" name="AutoShape 5"/>
          <p:cNvSpPr/>
          <p:nvPr>
            <p:custDataLst>
              <p:tags r:id="rId6"/>
            </p:custDataLst>
          </p:nvPr>
        </p:nvSpPr>
        <p:spPr>
          <a:xfrm>
            <a:off x="1524000" y="2260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1C1C1C"/>
                </a:solidFill>
                <a:latin typeface="Noto Serif SC"/>
                <a:ea typeface="Noto Serif SC"/>
                <a:cs typeface="Noto Serif SC"/>
                <a:sym typeface="Noto Serif SC"/>
              </a:rPr>
              <a:t>拓展研</a:t>
            </a:r>
            <a:r>
              <a:rPr lang="en-US" sz="2400" b="1">
                <a:solidFill>
                  <a:srgbClr val="1C1C1C"/>
                </a:solidFill>
                <a:latin typeface="Noto Serif SC"/>
                <a:ea typeface="Noto Serif SC"/>
                <a:cs typeface="Noto Serif SC"/>
                <a:sym typeface="Noto Serif SC"/>
              </a:rPr>
              <a:t>范围</a:t>
            </a:r>
            <a:r>
              <a:rPr lang="en-US" sz="2400" b="1" i="0" u="none" strike="noStrike">
                <a:solidFill>
                  <a:srgbClr val="1C1C1C"/>
                </a:solidFill>
                <a:latin typeface="Noto Serif SC"/>
                <a:ea typeface="Noto Serif SC"/>
                <a:cs typeface="Noto Serif SC"/>
                <a:sym typeface="Noto Serif SC"/>
              </a:rPr>
              <a:t>究</a:t>
            </a:r>
            <a:endParaRPr lang="en-US" sz="1100"/>
          </a:p>
        </p:txBody>
      </p:sp>
      <p:sp>
        <p:nvSpPr>
          <p:cNvPr id="6" name="AutoShape 6"/>
          <p:cNvSpPr/>
          <p:nvPr>
            <p:custDataLst>
              <p:tags r:id="rId7"/>
            </p:custDataLst>
          </p:nvPr>
        </p:nvSpPr>
        <p:spPr>
          <a:xfrm>
            <a:off x="1016000" y="2730500"/>
            <a:ext cx="469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将研究对象扩展到青铜鼎、漆器、印章等更多类型的文物，丰富研究维度。</a:t>
            </a:r>
            <a:endParaRPr lang="en-US" sz="1800"/>
          </a:p>
        </p:txBody>
      </p:sp>
      <p:sp>
        <p:nvSpPr>
          <p:cNvPr id="7" name="AutoShape 7"/>
          <p:cNvSpPr/>
          <p:nvPr>
            <p:custDataLst>
              <p:tags r:id="rId8"/>
            </p:custDataLst>
          </p:nvPr>
        </p:nvSpPr>
        <p:spPr>
          <a:xfrm>
            <a:off x="6223000" y="2032000"/>
            <a:ext cx="5207000" cy="1905000"/>
          </a:xfrm>
          <a:prstGeom prst="roundRect">
            <a:avLst>
              <a:gd name="adj" fmla="val 6666"/>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477000" y="2286000"/>
            <a:ext cx="406400" cy="406400"/>
          </a:xfrm>
          <a:prstGeom prst="rect">
            <a:avLst/>
          </a:prstGeom>
        </p:spPr>
      </p:pic>
      <p:sp>
        <p:nvSpPr>
          <p:cNvPr id="9" name="AutoShape 9"/>
          <p:cNvSpPr/>
          <p:nvPr>
            <p:custDataLst>
              <p:tags r:id="rId12"/>
            </p:custDataLst>
          </p:nvPr>
        </p:nvSpPr>
        <p:spPr>
          <a:xfrm>
            <a:off x="6985000" y="2260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1C1C1C"/>
                </a:solidFill>
                <a:latin typeface="Noto Serif SC"/>
                <a:ea typeface="Noto Serif SC"/>
                <a:cs typeface="Noto Serif SC"/>
                <a:sym typeface="Noto Serif SC"/>
              </a:rPr>
              <a:t>借助现代技术</a:t>
            </a:r>
            <a:endParaRPr lang="en-US" sz="1100"/>
          </a:p>
        </p:txBody>
      </p:sp>
      <p:sp>
        <p:nvSpPr>
          <p:cNvPr id="10" name="AutoShape 10"/>
          <p:cNvSpPr/>
          <p:nvPr>
            <p:custDataLst>
              <p:tags r:id="rId13"/>
            </p:custDataLst>
          </p:nvPr>
        </p:nvSpPr>
        <p:spPr>
          <a:xfrm>
            <a:off x="6477000" y="2730500"/>
            <a:ext cx="4699000" cy="1016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18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利用几何画板、GeoGebra等软件进行动态模拟和精确分析，提升研究的科学性。</a:t>
            </a:r>
            <a:endParaRPr lang="en-US" sz="1800">
              <a:solidFill>
                <a:srgbClr val="505050"/>
              </a:solidFill>
              <a:latin typeface="Noto Sans SC" panose="020B0200000000000000" charset="-122"/>
              <a:ea typeface="Noto Sans SC" panose="020B0200000000000000" charset="-122"/>
              <a:cs typeface="Noto Sans SC" panose="020B0200000000000000" charset="-122"/>
            </a:endParaRPr>
          </a:p>
        </p:txBody>
      </p:sp>
      <p:sp>
        <p:nvSpPr>
          <p:cNvPr id="11" name="AutoShape 11"/>
          <p:cNvSpPr/>
          <p:nvPr>
            <p:custDataLst>
              <p:tags r:id="rId14"/>
            </p:custDataLst>
          </p:nvPr>
        </p:nvSpPr>
        <p:spPr>
          <a:xfrm>
            <a:off x="762000" y="4191000"/>
            <a:ext cx="5207000" cy="1905000"/>
          </a:xfrm>
          <a:prstGeom prst="roundRect">
            <a:avLst>
              <a:gd name="adj" fmla="val 6666"/>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16000" y="4445000"/>
            <a:ext cx="406400" cy="406400"/>
          </a:xfrm>
          <a:prstGeom prst="rect">
            <a:avLst/>
          </a:prstGeom>
        </p:spPr>
      </p:pic>
      <p:sp>
        <p:nvSpPr>
          <p:cNvPr id="13" name="AutoShape 13"/>
          <p:cNvSpPr/>
          <p:nvPr>
            <p:custDataLst>
              <p:tags r:id="rId18"/>
            </p:custDataLst>
          </p:nvPr>
        </p:nvSpPr>
        <p:spPr>
          <a:xfrm>
            <a:off x="1524000" y="4419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1C1C1C"/>
                </a:solidFill>
                <a:latin typeface="Noto Serif SC"/>
                <a:ea typeface="Noto Serif SC"/>
                <a:cs typeface="Noto Serif SC"/>
                <a:sym typeface="Noto Serif SC"/>
              </a:rPr>
              <a:t>开发校本课程</a:t>
            </a:r>
            <a:endParaRPr lang="en-US" sz="1100"/>
          </a:p>
        </p:txBody>
      </p:sp>
      <p:sp>
        <p:nvSpPr>
          <p:cNvPr id="14" name="AutoShape 14"/>
          <p:cNvSpPr/>
          <p:nvPr>
            <p:custDataLst>
              <p:tags r:id="rId19"/>
            </p:custDataLst>
          </p:nvPr>
        </p:nvSpPr>
        <p:spPr>
          <a:xfrm>
            <a:off x="1016000" y="4889500"/>
            <a:ext cx="4699000" cy="1016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18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编写《徐州文物中的数学》校本教材，将研究成果系统化，便于推广和教学。</a:t>
            </a:r>
            <a:endParaRPr lang="en-US" sz="1800">
              <a:solidFill>
                <a:srgbClr val="505050"/>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custDataLst>
              <p:tags r:id="rId20"/>
            </p:custDataLst>
          </p:nvPr>
        </p:nvSpPr>
        <p:spPr>
          <a:xfrm>
            <a:off x="6223000" y="4191000"/>
            <a:ext cx="5207000" cy="1905000"/>
          </a:xfrm>
          <a:prstGeom prst="roundRect">
            <a:avLst>
              <a:gd name="adj" fmla="val 6666"/>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custDataLst>
              <p:tags r:id="rId21"/>
            </p:custDataLst>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6477000" y="4445000"/>
            <a:ext cx="406400" cy="406400"/>
          </a:xfrm>
          <a:prstGeom prst="rect">
            <a:avLst/>
          </a:prstGeom>
        </p:spPr>
      </p:pic>
      <p:sp>
        <p:nvSpPr>
          <p:cNvPr id="17" name="AutoShape 17"/>
          <p:cNvSpPr/>
          <p:nvPr>
            <p:custDataLst>
              <p:tags r:id="rId24"/>
            </p:custDataLst>
          </p:nvPr>
        </p:nvSpPr>
        <p:spPr>
          <a:xfrm>
            <a:off x="6985000" y="4419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1C1C1C"/>
                </a:solidFill>
                <a:latin typeface="Noto Serif SC"/>
                <a:ea typeface="Noto Serif SC"/>
                <a:cs typeface="Noto Serif SC"/>
                <a:sym typeface="Noto Serif SC"/>
              </a:rPr>
              <a:t>加强馆校合作</a:t>
            </a:r>
            <a:endParaRPr lang="en-US" sz="2400"/>
          </a:p>
        </p:txBody>
      </p:sp>
      <p:sp>
        <p:nvSpPr>
          <p:cNvPr id="18" name="AutoShape 18"/>
          <p:cNvSpPr/>
          <p:nvPr>
            <p:custDataLst>
              <p:tags r:id="rId25"/>
            </p:custDataLst>
          </p:nvPr>
        </p:nvSpPr>
        <p:spPr>
          <a:xfrm>
            <a:off x="6477000" y="4889500"/>
            <a:ext cx="4699000" cy="1016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18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与徐州博物馆建立长期联系，探索更有效的研学活动模式，实现资源共享。</a:t>
            </a:r>
            <a:endParaRPr lang="en-US" sz="1800">
              <a:solidFill>
                <a:srgbClr val="505050"/>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研究背景</a:t>
            </a:r>
            <a:endParaRPr lang="en-US" sz="1100"/>
          </a:p>
        </p:txBody>
      </p:sp>
      <p:sp>
        <p:nvSpPr>
          <p:cNvPr id="3" name="AutoShape 3"/>
          <p:cNvSpPr/>
          <p:nvPr>
            <p:custDataLst>
              <p:tags r:id="rId2"/>
            </p:custDataLst>
          </p:nvPr>
        </p:nvSpPr>
        <p:spPr>
          <a:xfrm>
            <a:off x="762000" y="2032000"/>
            <a:ext cx="3302000" cy="3556000"/>
          </a:xfrm>
          <a:prstGeom prst="roundRect">
            <a:avLst>
              <a:gd name="adj" fmla="val 3846"/>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6800" y="2362200"/>
            <a:ext cx="406400" cy="406400"/>
          </a:xfrm>
          <a:prstGeom prst="rect">
            <a:avLst/>
          </a:prstGeom>
        </p:spPr>
      </p:pic>
      <p:sp>
        <p:nvSpPr>
          <p:cNvPr id="5" name="AutoShape 5"/>
          <p:cNvSpPr/>
          <p:nvPr>
            <p:custDataLst>
              <p:tags r:id="rId6"/>
            </p:custDataLst>
          </p:nvPr>
        </p:nvSpPr>
        <p:spPr>
          <a:xfrm>
            <a:off x="1574800" y="2311400"/>
            <a:ext cx="2286000" cy="4572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400" b="1" i="0" u="none" strike="noStrike">
                <a:solidFill>
                  <a:srgbClr val="1C1C1C"/>
                </a:solidFill>
                <a:latin typeface="Noto Serif SC"/>
                <a:ea typeface="Noto Serif SC"/>
                <a:cs typeface="Noto Serif SC"/>
                <a:sym typeface="Noto Serif SC"/>
              </a:rPr>
              <a:t>文化背景</a:t>
            </a:r>
            <a:endParaRPr lang="en-US" sz="2400" b="1">
              <a:solidFill>
                <a:srgbClr val="1C1C1C"/>
              </a:solidFill>
              <a:latin typeface="Noto Serif SC"/>
              <a:ea typeface="Noto Serif SC"/>
              <a:cs typeface="Noto Serif SC"/>
            </a:endParaRPr>
          </a:p>
        </p:txBody>
      </p:sp>
      <p:cxnSp>
        <p:nvCxnSpPr>
          <p:cNvPr id="6" name="Connector 6"/>
          <p:cNvCxnSpPr/>
          <p:nvPr>
            <p:custDataLst>
              <p:tags r:id="rId7"/>
            </p:custDataLst>
          </p:nvPr>
        </p:nvCxnSpPr>
        <p:spPr>
          <a:xfrm rot="-16215">
            <a:off x="1066815" y="2838450"/>
            <a:ext cx="2692400" cy="12700"/>
          </a:xfrm>
          <a:prstGeom prst="straightConnector1">
            <a:avLst/>
          </a:prstGeom>
          <a:solidFill>
            <a:srgbClr val="DEE0E3">
              <a:alpha val="100000"/>
            </a:srgbClr>
          </a:solidFill>
          <a:ln w="12700" cap="flat" cmpd="sng">
            <a:solidFill>
              <a:srgbClr val="1C1C1C">
                <a:alpha val="10000"/>
              </a:srgbClr>
            </a:solidFill>
            <a:prstDash val="solid"/>
            <a:round/>
            <a:headEnd type="none" w="med" len="med"/>
            <a:tailEnd type="none" w="med" len="med"/>
          </a:ln>
        </p:spPr>
      </p:cxnSp>
      <p:sp>
        <p:nvSpPr>
          <p:cNvPr id="7" name="AutoShape 7"/>
          <p:cNvSpPr/>
          <p:nvPr>
            <p:custDataLst>
              <p:tags r:id="rId8"/>
            </p:custDataLst>
          </p:nvPr>
        </p:nvSpPr>
        <p:spPr>
          <a:xfrm>
            <a:off x="1066800" y="2979420"/>
            <a:ext cx="2692400" cy="228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3C3C3C"/>
                </a:solidFill>
                <a:latin typeface="Noto Serif SC"/>
                <a:ea typeface="Noto Serif SC"/>
                <a:cs typeface="Noto Serif SC"/>
                <a:sym typeface="Noto Serif SC"/>
              </a:rPr>
              <a:t>徐州是两汉文化发源地，博物馆馆藏汉代文物丰富。玉器、铜镜、陶俑等文物中蕴含着丰富的数学原理，是宝贵的研究对象。</a:t>
            </a:r>
            <a:endParaRPr lang="en-US" sz="2000"/>
          </a:p>
        </p:txBody>
      </p:sp>
      <p:sp>
        <p:nvSpPr>
          <p:cNvPr id="8" name="AutoShape 8"/>
          <p:cNvSpPr/>
          <p:nvPr>
            <p:custDataLst>
              <p:tags r:id="rId9"/>
            </p:custDataLst>
          </p:nvPr>
        </p:nvSpPr>
        <p:spPr>
          <a:xfrm>
            <a:off x="4445000" y="2032000"/>
            <a:ext cx="3302000" cy="3556000"/>
          </a:xfrm>
          <a:prstGeom prst="roundRect">
            <a:avLst>
              <a:gd name="adj" fmla="val 3846"/>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749800" y="2362200"/>
            <a:ext cx="406400" cy="406400"/>
          </a:xfrm>
          <a:prstGeom prst="rect">
            <a:avLst/>
          </a:prstGeom>
        </p:spPr>
      </p:pic>
      <p:sp>
        <p:nvSpPr>
          <p:cNvPr id="10" name="AutoShape 10"/>
          <p:cNvSpPr/>
          <p:nvPr>
            <p:custDataLst>
              <p:tags r:id="rId13"/>
            </p:custDataLst>
          </p:nvPr>
        </p:nvSpPr>
        <p:spPr>
          <a:xfrm>
            <a:off x="5257800" y="2311400"/>
            <a:ext cx="2286000" cy="4572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400" b="1" i="0" u="none" strike="noStrike">
                <a:solidFill>
                  <a:srgbClr val="1C1C1C"/>
                </a:solidFill>
                <a:latin typeface="Noto Serif SC"/>
                <a:ea typeface="Noto Serif SC"/>
                <a:cs typeface="Noto Serif SC"/>
                <a:sym typeface="Noto Serif SC"/>
              </a:rPr>
              <a:t>教育背景</a:t>
            </a:r>
            <a:endParaRPr lang="en-US" sz="2400" b="1">
              <a:solidFill>
                <a:srgbClr val="1C1C1C"/>
              </a:solidFill>
              <a:latin typeface="Noto Serif SC"/>
              <a:ea typeface="Noto Serif SC"/>
              <a:cs typeface="Noto Serif SC"/>
            </a:endParaRPr>
          </a:p>
        </p:txBody>
      </p:sp>
      <p:cxnSp>
        <p:nvCxnSpPr>
          <p:cNvPr id="11" name="Connector 11"/>
          <p:cNvCxnSpPr/>
          <p:nvPr>
            <p:custDataLst>
              <p:tags r:id="rId14"/>
            </p:custDataLst>
          </p:nvPr>
        </p:nvCxnSpPr>
        <p:spPr>
          <a:xfrm rot="-16215">
            <a:off x="4749815" y="2838450"/>
            <a:ext cx="2692400" cy="12700"/>
          </a:xfrm>
          <a:prstGeom prst="straightConnector1">
            <a:avLst/>
          </a:prstGeom>
          <a:solidFill>
            <a:srgbClr val="DEE0E3">
              <a:alpha val="100000"/>
            </a:srgbClr>
          </a:solidFill>
          <a:ln w="12700" cap="flat" cmpd="sng">
            <a:solidFill>
              <a:srgbClr val="1C1C1C">
                <a:alpha val="10000"/>
              </a:srgbClr>
            </a:solidFill>
            <a:prstDash val="solid"/>
            <a:round/>
            <a:headEnd type="none" w="med" len="med"/>
            <a:tailEnd type="none" w="med" len="med"/>
          </a:ln>
        </p:spPr>
      </p:cxnSp>
      <p:sp>
        <p:nvSpPr>
          <p:cNvPr id="12" name="AutoShape 12"/>
          <p:cNvSpPr/>
          <p:nvPr>
            <p:custDataLst>
              <p:tags r:id="rId15"/>
            </p:custDataLst>
          </p:nvPr>
        </p:nvSpPr>
        <p:spPr>
          <a:xfrm>
            <a:off x="4749800" y="2971800"/>
            <a:ext cx="2692400" cy="228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3C3C3C"/>
                </a:solidFill>
                <a:latin typeface="Noto Serif SC"/>
                <a:ea typeface="Noto Serif SC"/>
                <a:cs typeface="Noto Serif SC"/>
                <a:sym typeface="Noto Serif SC"/>
              </a:rPr>
              <a:t>《课程标准》强调继承弘扬中华优秀传统文化。尺规作图作为初中数学核心内容，是连接传统文化与数学知识的重要桥梁。</a:t>
            </a:r>
            <a:endParaRPr lang="en-US" sz="1100"/>
          </a:p>
        </p:txBody>
      </p:sp>
      <p:sp>
        <p:nvSpPr>
          <p:cNvPr id="13" name="AutoShape 13"/>
          <p:cNvSpPr/>
          <p:nvPr>
            <p:custDataLst>
              <p:tags r:id="rId16"/>
            </p:custDataLst>
          </p:nvPr>
        </p:nvSpPr>
        <p:spPr>
          <a:xfrm>
            <a:off x="8128000" y="2032000"/>
            <a:ext cx="3302000" cy="3556000"/>
          </a:xfrm>
          <a:prstGeom prst="roundRect">
            <a:avLst>
              <a:gd name="adj" fmla="val 3846"/>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432800" y="2362200"/>
            <a:ext cx="406400" cy="406400"/>
          </a:xfrm>
          <a:prstGeom prst="rect">
            <a:avLst/>
          </a:prstGeom>
        </p:spPr>
      </p:pic>
      <p:sp>
        <p:nvSpPr>
          <p:cNvPr id="15" name="AutoShape 15"/>
          <p:cNvSpPr/>
          <p:nvPr>
            <p:custDataLst>
              <p:tags r:id="rId20"/>
            </p:custDataLst>
          </p:nvPr>
        </p:nvSpPr>
        <p:spPr>
          <a:xfrm>
            <a:off x="8940800" y="2311400"/>
            <a:ext cx="2286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1C1C1C"/>
                </a:solidFill>
                <a:latin typeface="Noto Serif SC"/>
                <a:ea typeface="Noto Serif SC"/>
                <a:cs typeface="Noto Serif SC"/>
                <a:sym typeface="Noto Serif SC"/>
              </a:rPr>
              <a:t>中考背景</a:t>
            </a:r>
            <a:endParaRPr lang="en-US" sz="2400"/>
          </a:p>
        </p:txBody>
      </p:sp>
      <p:cxnSp>
        <p:nvCxnSpPr>
          <p:cNvPr id="16" name="Connector 16"/>
          <p:cNvCxnSpPr/>
          <p:nvPr>
            <p:custDataLst>
              <p:tags r:id="rId21"/>
            </p:custDataLst>
          </p:nvPr>
        </p:nvCxnSpPr>
        <p:spPr>
          <a:xfrm rot="-16215">
            <a:off x="8432815" y="2838450"/>
            <a:ext cx="2692400" cy="12700"/>
          </a:xfrm>
          <a:prstGeom prst="straightConnector1">
            <a:avLst/>
          </a:prstGeom>
          <a:solidFill>
            <a:srgbClr val="DEE0E3">
              <a:alpha val="100000"/>
            </a:srgbClr>
          </a:solidFill>
          <a:ln w="12700" cap="flat" cmpd="sng">
            <a:solidFill>
              <a:srgbClr val="1C1C1C">
                <a:alpha val="10000"/>
              </a:srgbClr>
            </a:solidFill>
            <a:prstDash val="solid"/>
            <a:round/>
            <a:headEnd type="none" w="med" len="med"/>
            <a:tailEnd type="none" w="med" len="med"/>
          </a:ln>
        </p:spPr>
      </p:cxnSp>
      <p:sp>
        <p:nvSpPr>
          <p:cNvPr id="17" name="AutoShape 17"/>
          <p:cNvSpPr/>
          <p:nvPr>
            <p:custDataLst>
              <p:tags r:id="rId22"/>
            </p:custDataLst>
          </p:nvPr>
        </p:nvSpPr>
        <p:spPr>
          <a:xfrm>
            <a:off x="8432800" y="2981960"/>
            <a:ext cx="2692400" cy="228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0" i="0" u="none" strike="noStrike">
                <a:solidFill>
                  <a:srgbClr val="3C3C3C"/>
                </a:solidFill>
                <a:latin typeface="Noto Serif SC"/>
                <a:ea typeface="Noto Serif SC"/>
                <a:cs typeface="Noto Serif SC"/>
                <a:sym typeface="Noto Serif SC"/>
              </a:rPr>
              <a:t>近年徐州中考已出现文物与数学结合的趋势，如雷纹玉环“肉好若一”问题及八连弧纹镜补全问题，体现了学科融合的现实意义。</a:t>
            </a:r>
            <a:endParaRPr lang="en-US" sz="2000">
              <a:solidFill>
                <a:srgbClr val="3C3C3C"/>
              </a:solidFill>
              <a:latin typeface="Noto Serif SC"/>
              <a:ea typeface="Noto Serif SC"/>
              <a:cs typeface="Noto Serif S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635000"/>
            <a:ext cx="10160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1C1C1C"/>
                </a:solidFill>
                <a:latin typeface="Noto Serif SC"/>
                <a:ea typeface="Noto Serif SC"/>
                <a:cs typeface="Noto Serif SC"/>
                <a:sym typeface="Noto Serif SC"/>
              </a:rPr>
              <a:t>结束语</a:t>
            </a:r>
            <a:endParaRPr lang="en-US" sz="4000"/>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86000" y="1651000"/>
            <a:ext cx="406400" cy="406400"/>
          </a:xfrm>
          <a:prstGeom prst="rect">
            <a:avLst/>
          </a:prstGeom>
        </p:spPr>
      </p:pic>
      <p:sp>
        <p:nvSpPr>
          <p:cNvPr id="6" name="AutoShape 6"/>
          <p:cNvSpPr/>
          <p:nvPr/>
        </p:nvSpPr>
        <p:spPr>
          <a:xfrm>
            <a:off x="2286000" y="2095500"/>
            <a:ext cx="7620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0" i="1" u="none" strike="noStrike">
                <a:solidFill>
                  <a:srgbClr val="1C1C1C"/>
                </a:solidFill>
                <a:latin typeface="Noto Serif SC"/>
                <a:ea typeface="Noto Serif SC"/>
                <a:cs typeface="Noto Serif SC"/>
                <a:sym typeface="Noto Serif SC"/>
              </a:rPr>
              <a:t>“数学是人类最高超的智力成就，也是人类心灵最独特的创作。”</a:t>
            </a:r>
            <a:endParaRPr lang="en-US" sz="2000"/>
          </a:p>
          <a:p>
            <a:pPr indent="0" algn="ctr">
              <a:lnSpc>
                <a:spcPct val="125000"/>
              </a:lnSpc>
            </a:pPr>
            <a:r>
              <a:rPr lang="en-US" sz="20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rPr>
              <a:t>—— 数学家 克莱因</a:t>
            </a:r>
            <a:endParaRPr lang="en-US" sz="2000" b="0" i="0" u="none" strike="noStrike">
              <a:solidFill>
                <a:srgbClr val="555555"/>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cxnSp>
        <p:nvCxnSpPr>
          <p:cNvPr id="7" name="Connector 7"/>
          <p:cNvCxnSpPr/>
          <p:nvPr/>
        </p:nvCxnSpPr>
        <p:spPr>
          <a:xfrm rot="-8594">
            <a:off x="3556008" y="3295650"/>
            <a:ext cx="5080000" cy="12700"/>
          </a:xfrm>
          <a:prstGeom prst="straightConnector1">
            <a:avLst/>
          </a:prstGeom>
          <a:solidFill>
            <a:srgbClr val="DEE0E3">
              <a:alpha val="100000"/>
            </a:srgbClr>
          </a:solidFill>
          <a:ln w="12700" cap="flat" cmpd="sng">
            <a:solidFill>
              <a:srgbClr val="B4B4B4">
                <a:alpha val="100000"/>
              </a:srgbClr>
            </a:solidFill>
            <a:prstDash val="solid"/>
            <a:round/>
            <a:headEnd type="none" w="med" len="med"/>
            <a:tailEnd type="none" w="med" len="med"/>
          </a:ln>
        </p:spPr>
      </p:cxnSp>
      <p:sp>
        <p:nvSpPr>
          <p:cNvPr id="8" name="AutoShape 8"/>
          <p:cNvSpPr/>
          <p:nvPr/>
        </p:nvSpPr>
        <p:spPr>
          <a:xfrm>
            <a:off x="1651000" y="3556000"/>
            <a:ext cx="8890000" cy="1905000"/>
          </a:xfrm>
          <a:prstGeom prst="rect">
            <a:avLst/>
          </a:prstGeom>
          <a:noFill/>
          <a:ln w="12700" cap="flat" cmpd="sng">
            <a:noFill/>
            <a:prstDash val="solid"/>
            <a:round/>
          </a:ln>
        </p:spPr>
        <p:txBody>
          <a:bodyPr vert="horz" wrap="square" lIns="0" tIns="0" rIns="0" bIns="0" rtlCol="0" anchor="ctr" anchorCtr="0"/>
          <a:lstStyle/>
          <a:p>
            <a:pPr indent="0" algn="just">
              <a:lnSpc>
                <a:spcPct val="133000"/>
              </a:lnSpc>
              <a:defRPr/>
            </a:pPr>
            <a:r>
              <a:rPr lang="en-US" sz="2800" b="0"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汉代工匠用智慧创造了不朽的艺术品，我们用数学的眼光重新审视它们，仿佛穿越时空，与古人进行了一场深刻的对话。愿更多同学能用数学的眼光观察世界，用数学的思维思考世界，用数学的语言表达世界，传承中华优秀传统文化，提升数学核心素养</a:t>
            </a:r>
            <a:r>
              <a:rPr lang="en-US" sz="1400" b="0" i="0" u="none" strike="noStrike">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sz="11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C1C1C">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342265" y="0"/>
            <a:ext cx="12192000" cy="6858000"/>
          </a:xfrm>
          <a:prstGeom prst="roundRect">
            <a:avLst>
              <a:gd name="adj" fmla="val 0"/>
            </a:avLst>
          </a:prstGeom>
          <a:solidFill>
            <a:srgbClr val="1C1C1C">
              <a:alpha val="8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2286000" y="762000"/>
            <a:ext cx="762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DAA520"/>
                </a:solidFill>
                <a:latin typeface="Noto Serif SC"/>
                <a:ea typeface="Noto Serif SC"/>
                <a:cs typeface="Noto Serif SC"/>
                <a:sym typeface="Noto Serif SC"/>
              </a:rPr>
              <a:t>致谢</a:t>
            </a:r>
            <a:endParaRPr lang="en-US" sz="1100"/>
          </a:p>
        </p:txBody>
      </p:sp>
      <p:cxnSp>
        <p:nvCxnSpPr>
          <p:cNvPr id="5" name="Connector 5"/>
          <p:cNvCxnSpPr/>
          <p:nvPr/>
        </p:nvCxnSpPr>
        <p:spPr>
          <a:xfrm rot="-34376">
            <a:off x="5461032" y="1644650"/>
            <a:ext cx="1270000" cy="12700"/>
          </a:xfrm>
          <a:prstGeom prst="straightConnector1">
            <a:avLst/>
          </a:prstGeom>
          <a:solidFill>
            <a:srgbClr val="DEE0E3">
              <a:alpha val="100000"/>
            </a:srgbClr>
          </a:solidFill>
          <a:ln w="25400" cap="flat" cmpd="sng">
            <a:solidFill>
              <a:srgbClr val="DAA520">
                <a:alpha val="100000"/>
              </a:srgbClr>
            </a:solidFill>
            <a:prstDash val="solid"/>
            <a:round/>
            <a:headEnd type="none" w="lg" len="lg"/>
            <a:tailEnd type="none" w="lg" len="lg"/>
          </a:ln>
        </p:spPr>
      </p:cxn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86000" y="2159000"/>
            <a:ext cx="406400" cy="406400"/>
          </a:xfrm>
          <a:prstGeom prst="rect">
            <a:avLst/>
          </a:prstGeom>
        </p:spPr>
      </p:pic>
      <p:sp>
        <p:nvSpPr>
          <p:cNvPr id="7" name="AutoShape 7"/>
          <p:cNvSpPr/>
          <p:nvPr>
            <p:custDataLst>
              <p:tags r:id="rId5"/>
            </p:custDataLst>
          </p:nvPr>
        </p:nvSpPr>
        <p:spPr>
          <a:xfrm>
            <a:off x="2857500" y="2133600"/>
            <a:ext cx="736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E5E5E5"/>
                </a:solidFill>
                <a:latin typeface="Noto Serif SC"/>
                <a:ea typeface="Noto Serif SC"/>
                <a:cs typeface="Noto Serif SC"/>
                <a:sym typeface="Noto Serif SC"/>
              </a:rPr>
              <a:t>徐州博物馆：</a:t>
            </a:r>
            <a:r>
              <a:rPr lang="en-US" sz="2000" b="1" i="0" u="none" strike="noStrike">
                <a:solidFill>
                  <a:srgbClr val="E5E5E5"/>
                </a:solidFill>
                <a:latin typeface="Noto Serif SC"/>
                <a:ea typeface="Noto Serif SC"/>
                <a:cs typeface="Noto Serif SC"/>
                <a:sym typeface="Noto Sans SC" panose="020B0200000000000000" charset="-122"/>
              </a:rPr>
              <a:t>提供了宝贵的实地考察支持与文物资料查阅便利。</a:t>
            </a:r>
            <a:endParaRPr lang="en-US" sz="2000" b="1">
              <a:solidFill>
                <a:srgbClr val="E5E5E5"/>
              </a:solidFill>
              <a:latin typeface="Noto Serif SC"/>
              <a:ea typeface="Noto Serif SC"/>
              <a:cs typeface="Noto Serif SC"/>
            </a:endParaRPr>
          </a:p>
        </p:txBody>
      </p:sp>
      <p:pic>
        <p:nvPicPr>
          <p:cNvPr id="8" name="Picture 8"/>
          <p:cNvPicPr>
            <a:picLocks noChangeAspect="1"/>
          </p:cNvPicPr>
          <p:nvPr>
            <p:custDataLst>
              <p:tags r:id="rId6"/>
            </p:custDataLst>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86000" y="2857500"/>
            <a:ext cx="406400" cy="406400"/>
          </a:xfrm>
          <a:prstGeom prst="rect">
            <a:avLst/>
          </a:prstGeom>
        </p:spPr>
      </p:pic>
      <p:sp>
        <p:nvSpPr>
          <p:cNvPr id="9" name="AutoShape 9"/>
          <p:cNvSpPr/>
          <p:nvPr>
            <p:custDataLst>
              <p:tags r:id="rId9"/>
            </p:custDataLst>
          </p:nvPr>
        </p:nvSpPr>
        <p:spPr>
          <a:xfrm>
            <a:off x="2857500" y="2832100"/>
            <a:ext cx="736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E5E5E5"/>
                </a:solidFill>
                <a:latin typeface="Noto Serif SC"/>
                <a:ea typeface="Noto Serif SC"/>
                <a:cs typeface="Noto Serif SC"/>
                <a:sym typeface="Noto Serif SC"/>
              </a:rPr>
              <a:t>指导教师：</a:t>
            </a:r>
            <a:r>
              <a:rPr lang="en-US" sz="2000" b="1" i="0" u="none" strike="noStrike">
                <a:solidFill>
                  <a:srgbClr val="E5E5E5"/>
                </a:solidFill>
                <a:latin typeface="Noto Serif SC"/>
                <a:ea typeface="Noto Serif SC"/>
                <a:cs typeface="Noto Serif SC"/>
                <a:sym typeface="Noto Sans SC" panose="020B0200000000000000" charset="-122"/>
              </a:rPr>
              <a:t>感谢张欣老师在研究方向与报告撰写上的悉心指导。</a:t>
            </a:r>
            <a:endParaRPr lang="en-US" sz="2000" b="1">
              <a:solidFill>
                <a:srgbClr val="E5E5E5"/>
              </a:solidFill>
              <a:latin typeface="Noto Serif SC"/>
              <a:ea typeface="Noto Serif SC"/>
              <a:cs typeface="Noto Serif SC"/>
            </a:endParaRPr>
          </a:p>
        </p:txBody>
      </p:sp>
      <p:pic>
        <p:nvPicPr>
          <p:cNvPr id="10" name="Picture 10"/>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286000" y="3556000"/>
            <a:ext cx="406400" cy="406400"/>
          </a:xfrm>
          <a:prstGeom prst="rect">
            <a:avLst/>
          </a:prstGeom>
        </p:spPr>
      </p:pic>
      <p:sp>
        <p:nvSpPr>
          <p:cNvPr id="11" name="AutoShape 11"/>
          <p:cNvSpPr/>
          <p:nvPr>
            <p:custDataLst>
              <p:tags r:id="rId13"/>
            </p:custDataLst>
          </p:nvPr>
        </p:nvSpPr>
        <p:spPr>
          <a:xfrm>
            <a:off x="2857500" y="3530600"/>
            <a:ext cx="736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E5E5E5"/>
                </a:solidFill>
                <a:latin typeface="Noto Serif SC"/>
                <a:ea typeface="Noto Serif SC"/>
                <a:cs typeface="Noto Serif SC"/>
                <a:sym typeface="Noto Serif SC"/>
              </a:rPr>
              <a:t>学校支持：</a:t>
            </a:r>
            <a:r>
              <a:rPr lang="en-US" sz="2000" b="1" i="0" u="none" strike="noStrike">
                <a:solidFill>
                  <a:srgbClr val="E5E5E5"/>
                </a:solidFill>
                <a:latin typeface="Noto Serif SC"/>
                <a:ea typeface="Noto Serif SC"/>
                <a:cs typeface="Noto Serif SC"/>
                <a:sym typeface="Noto Sans SC" panose="020B0200000000000000" charset="-122"/>
              </a:rPr>
              <a:t>感谢学校为我们提供了优越的学术研究平台与资源。</a:t>
            </a:r>
            <a:endParaRPr lang="en-US" sz="2000" b="1">
              <a:solidFill>
                <a:srgbClr val="E5E5E5"/>
              </a:solidFill>
              <a:latin typeface="Noto Serif SC"/>
              <a:ea typeface="Noto Serif SC"/>
              <a:cs typeface="Noto Serif SC"/>
            </a:endParaRPr>
          </a:p>
        </p:txBody>
      </p:sp>
      <p:pic>
        <p:nvPicPr>
          <p:cNvPr id="12" name="Picture 12"/>
          <p:cNvPicPr>
            <a:picLocks noChangeAspect="1"/>
          </p:cNvPicPr>
          <p:nvPr>
            <p:custDataLst>
              <p:tags r:id="rId14"/>
            </p:custDataLst>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286000" y="4254500"/>
            <a:ext cx="406400" cy="406400"/>
          </a:xfrm>
          <a:prstGeom prst="rect">
            <a:avLst/>
          </a:prstGeom>
        </p:spPr>
      </p:pic>
      <p:sp>
        <p:nvSpPr>
          <p:cNvPr id="13" name="AutoShape 13"/>
          <p:cNvSpPr/>
          <p:nvPr>
            <p:custDataLst>
              <p:tags r:id="rId17"/>
            </p:custDataLst>
          </p:nvPr>
        </p:nvSpPr>
        <p:spPr>
          <a:xfrm>
            <a:off x="2857500" y="4229100"/>
            <a:ext cx="736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E5E5E5"/>
                </a:solidFill>
                <a:latin typeface="Noto Serif SC"/>
                <a:ea typeface="Noto Serif SC"/>
                <a:cs typeface="Noto Serif SC"/>
                <a:sym typeface="Noto Serif SC"/>
              </a:rPr>
              <a:t>亲友鼓励：</a:t>
            </a:r>
            <a:r>
              <a:rPr lang="en-US" sz="2000" b="1" i="0" u="none" strike="noStrike">
                <a:solidFill>
                  <a:srgbClr val="E5E5E5"/>
                </a:solidFill>
                <a:latin typeface="Noto Serif SC"/>
                <a:ea typeface="Noto Serif SC"/>
                <a:cs typeface="Noto Serif SC"/>
                <a:sym typeface="Noto Sans SC" panose="020B0200000000000000" charset="-122"/>
              </a:rPr>
              <a:t>感谢家人和朋友在求学路上的默默支持与无私鼓励。</a:t>
            </a:r>
            <a:endParaRPr lang="en-US" sz="2000" b="1">
              <a:solidFill>
                <a:srgbClr val="E5E5E5"/>
              </a:solidFill>
              <a:latin typeface="Noto Serif SC"/>
              <a:ea typeface="Noto Serif SC"/>
              <a:cs typeface="Noto Serif SC"/>
            </a:endParaRPr>
          </a:p>
        </p:txBody>
      </p:sp>
      <p:sp>
        <p:nvSpPr>
          <p:cNvPr id="14" name="AutoShape 14"/>
          <p:cNvSpPr/>
          <p:nvPr/>
        </p:nvSpPr>
        <p:spPr>
          <a:xfrm>
            <a:off x="2286000" y="5334000"/>
            <a:ext cx="7620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DAA520"/>
                </a:solidFill>
                <a:latin typeface="Noto Serif SC"/>
                <a:ea typeface="Noto Serif SC"/>
                <a:cs typeface="Noto Serif SC"/>
                <a:sym typeface="Noto Serif SC"/>
              </a:rPr>
              <a:t>汇报完毕，敬请指正！</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研究意义</a:t>
            </a:r>
            <a:endParaRPr lang="en-US" sz="1100"/>
          </a:p>
        </p:txBody>
      </p:sp>
      <p:sp>
        <p:nvSpPr>
          <p:cNvPr id="3" name="AutoShape 3"/>
          <p:cNvSpPr/>
          <p:nvPr>
            <p:custDataLst>
              <p:tags r:id="rId2"/>
            </p:custDataLst>
          </p:nvPr>
        </p:nvSpPr>
        <p:spPr>
          <a:xfrm>
            <a:off x="762000" y="2032000"/>
            <a:ext cx="3302000" cy="3556000"/>
          </a:xfrm>
          <a:prstGeom prst="roundRect">
            <a:avLst>
              <a:gd name="adj" fmla="val 3846"/>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95500" y="2349500"/>
            <a:ext cx="635000" cy="635000"/>
          </a:xfrm>
          <a:prstGeom prst="rect">
            <a:avLst/>
          </a:prstGeom>
        </p:spPr>
      </p:pic>
      <p:sp>
        <p:nvSpPr>
          <p:cNvPr id="5" name="AutoShape 5"/>
          <p:cNvSpPr/>
          <p:nvPr>
            <p:custDataLst>
              <p:tags r:id="rId6"/>
            </p:custDataLst>
          </p:nvPr>
        </p:nvSpPr>
        <p:spPr>
          <a:xfrm>
            <a:off x="889000" y="31115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1" i="0" u="none" strike="noStrike">
                <a:solidFill>
                  <a:srgbClr val="1C1C1C"/>
                </a:solidFill>
                <a:latin typeface="Noto Serif SC"/>
                <a:ea typeface="Noto Serif SC"/>
                <a:cs typeface="Noto Serif SC"/>
                <a:sym typeface="Noto Serif SC"/>
              </a:rPr>
              <a:t>文化育人价值</a:t>
            </a:r>
            <a:endParaRPr lang="en-US" sz="2800" b="1" i="0" u="none" strike="noStrike">
              <a:solidFill>
                <a:srgbClr val="1C1C1C"/>
              </a:solidFill>
              <a:latin typeface="Noto Serif SC"/>
              <a:ea typeface="Noto Serif SC"/>
              <a:cs typeface="Noto Serif SC"/>
              <a:sym typeface="Noto Serif SC"/>
            </a:endParaRPr>
          </a:p>
        </p:txBody>
      </p:sp>
      <p:cxnSp>
        <p:nvCxnSpPr>
          <p:cNvPr id="6" name="Connector 6"/>
          <p:cNvCxnSpPr/>
          <p:nvPr>
            <p:custDataLst>
              <p:tags r:id="rId7"/>
            </p:custDataLst>
          </p:nvPr>
        </p:nvCxnSpPr>
        <p:spPr>
          <a:xfrm rot="-17188">
            <a:off x="1143016" y="3549650"/>
            <a:ext cx="2540000" cy="12700"/>
          </a:xfrm>
          <a:prstGeom prst="straightConnector1">
            <a:avLst/>
          </a:prstGeom>
          <a:solidFill>
            <a:srgbClr val="DEE0E3">
              <a:alpha val="100000"/>
            </a:srgbClr>
          </a:solidFill>
          <a:ln w="12700" cap="flat" cmpd="sng">
            <a:solidFill>
              <a:srgbClr val="C00000">
                <a:alpha val="50000"/>
              </a:srgbClr>
            </a:solidFill>
            <a:prstDash val="solid"/>
            <a:round/>
            <a:headEnd type="none" w="med" len="med"/>
            <a:tailEnd type="none" w="med" len="med"/>
          </a:ln>
        </p:spPr>
      </p:cxnSp>
      <p:sp>
        <p:nvSpPr>
          <p:cNvPr id="7" name="AutoShape 7"/>
          <p:cNvSpPr/>
          <p:nvPr>
            <p:custDataLst>
              <p:tags r:id="rId8"/>
            </p:custDataLst>
          </p:nvPr>
        </p:nvSpPr>
        <p:spPr>
          <a:xfrm>
            <a:off x="952500" y="3683000"/>
            <a:ext cx="2921000" cy="1651000"/>
          </a:xfrm>
          <a:prstGeom prst="rect">
            <a:avLst/>
          </a:prstGeom>
          <a:noFill/>
          <a:ln w="12700" cap="flat" cmpd="sng">
            <a:noFill/>
            <a:prstDash val="solid"/>
            <a:round/>
          </a:ln>
        </p:spPr>
        <p:txBody>
          <a:bodyPr vert="horz" wrap="square" lIns="0" tIns="0" rIns="0" bIns="0" rtlCol="0" anchor="ctr" anchorCtr="0"/>
          <a:lstStyle/>
          <a:p>
            <a:pPr indent="0" algn="just">
              <a:lnSpc>
                <a:spcPct val="117000"/>
              </a:lnSpc>
              <a:defRPr/>
            </a:pPr>
            <a:r>
              <a:rPr lang="en-US" sz="2000" b="0" i="0" u="none" strike="noStrike">
                <a:solidFill>
                  <a:srgbClr val="3C3C3C"/>
                </a:solidFill>
                <a:latin typeface="Noto Serif SC"/>
                <a:ea typeface="Noto Serif SC"/>
                <a:cs typeface="Noto Serif SC"/>
                <a:sym typeface="Noto Serif SC"/>
              </a:rPr>
              <a:t>通过研究，我们能更深刻地感受古人的智慧，从而增强文化自信和民族自豪感。</a:t>
            </a:r>
            <a:endParaRPr lang="en-US" sz="2000"/>
          </a:p>
        </p:txBody>
      </p:sp>
      <p:sp>
        <p:nvSpPr>
          <p:cNvPr id="8" name="AutoShape 8"/>
          <p:cNvSpPr/>
          <p:nvPr>
            <p:custDataLst>
              <p:tags r:id="rId9"/>
            </p:custDataLst>
          </p:nvPr>
        </p:nvSpPr>
        <p:spPr>
          <a:xfrm>
            <a:off x="4445000" y="2032000"/>
            <a:ext cx="3302000" cy="3556000"/>
          </a:xfrm>
          <a:prstGeom prst="roundRect">
            <a:avLst>
              <a:gd name="adj" fmla="val 3846"/>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778500" y="2349500"/>
            <a:ext cx="635000" cy="635000"/>
          </a:xfrm>
          <a:prstGeom prst="rect">
            <a:avLst/>
          </a:prstGeom>
        </p:spPr>
      </p:pic>
      <p:sp>
        <p:nvSpPr>
          <p:cNvPr id="10" name="AutoShape 10"/>
          <p:cNvSpPr/>
          <p:nvPr>
            <p:custDataLst>
              <p:tags r:id="rId13"/>
            </p:custDataLst>
          </p:nvPr>
        </p:nvSpPr>
        <p:spPr>
          <a:xfrm>
            <a:off x="4572000" y="31115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1" i="0" u="none" strike="noStrike">
                <a:solidFill>
                  <a:srgbClr val="1C1C1C"/>
                </a:solidFill>
                <a:latin typeface="Noto Serif SC"/>
                <a:ea typeface="Noto Serif SC"/>
                <a:cs typeface="Noto Serif SC"/>
                <a:sym typeface="Noto Serif SC"/>
              </a:rPr>
              <a:t>数学教育价值</a:t>
            </a:r>
            <a:endParaRPr lang="en-US" sz="2800" b="1">
              <a:solidFill>
                <a:srgbClr val="1C1C1C"/>
              </a:solidFill>
              <a:latin typeface="Noto Serif SC"/>
              <a:ea typeface="Noto Serif SC"/>
              <a:cs typeface="Noto Serif SC"/>
            </a:endParaRPr>
          </a:p>
        </p:txBody>
      </p:sp>
      <p:cxnSp>
        <p:nvCxnSpPr>
          <p:cNvPr id="11" name="Connector 11"/>
          <p:cNvCxnSpPr/>
          <p:nvPr>
            <p:custDataLst>
              <p:tags r:id="rId14"/>
            </p:custDataLst>
          </p:nvPr>
        </p:nvCxnSpPr>
        <p:spPr>
          <a:xfrm rot="-17188">
            <a:off x="4826016" y="3549650"/>
            <a:ext cx="2540000" cy="12700"/>
          </a:xfrm>
          <a:prstGeom prst="straightConnector1">
            <a:avLst/>
          </a:prstGeom>
          <a:solidFill>
            <a:srgbClr val="DEE0E3">
              <a:alpha val="100000"/>
            </a:srgbClr>
          </a:solidFill>
          <a:ln w="12700" cap="flat" cmpd="sng">
            <a:solidFill>
              <a:srgbClr val="C00000">
                <a:alpha val="50000"/>
              </a:srgbClr>
            </a:solidFill>
            <a:prstDash val="solid"/>
            <a:round/>
            <a:headEnd type="none" w="med" len="med"/>
            <a:tailEnd type="none" w="med" len="med"/>
          </a:ln>
        </p:spPr>
      </p:cxnSp>
      <p:sp>
        <p:nvSpPr>
          <p:cNvPr id="12" name="AutoShape 12"/>
          <p:cNvSpPr/>
          <p:nvPr>
            <p:custDataLst>
              <p:tags r:id="rId15"/>
            </p:custDataLst>
          </p:nvPr>
        </p:nvSpPr>
        <p:spPr>
          <a:xfrm>
            <a:off x="4635500" y="3683000"/>
            <a:ext cx="2921000" cy="1651000"/>
          </a:xfrm>
          <a:prstGeom prst="rect">
            <a:avLst/>
          </a:prstGeom>
          <a:noFill/>
          <a:ln w="12700" cap="flat" cmpd="sng">
            <a:noFill/>
            <a:prstDash val="solid"/>
            <a:round/>
          </a:ln>
        </p:spPr>
        <p:txBody>
          <a:bodyPr vert="horz" wrap="square" lIns="0" tIns="0" rIns="0" bIns="0" rtlCol="0" anchor="ctr" anchorCtr="0"/>
          <a:lstStyle/>
          <a:p>
            <a:pPr algn="just">
              <a:lnSpc>
                <a:spcPct val="117000"/>
              </a:lnSpc>
              <a:buSzTx/>
              <a:defRPr/>
            </a:pPr>
            <a:r>
              <a:rPr lang="en-US" sz="2000" b="0" i="0" u="none" strike="noStrike">
                <a:solidFill>
                  <a:srgbClr val="3C3C3C"/>
                </a:solidFill>
                <a:latin typeface="Noto Serif SC"/>
                <a:ea typeface="Noto Serif SC"/>
                <a:cs typeface="Noto Serif SC"/>
                <a:sym typeface="Noto Serif SC"/>
              </a:rPr>
              <a:t>研究过程能有效培养我们的几何直观、逻辑推理和动手操作能力，提升数学素养。</a:t>
            </a:r>
            <a:endParaRPr lang="en-US" sz="2000">
              <a:solidFill>
                <a:srgbClr val="3C3C3C"/>
              </a:solidFill>
              <a:latin typeface="Noto Serif SC"/>
              <a:ea typeface="Noto Serif SC"/>
              <a:cs typeface="Noto Serif SC"/>
            </a:endParaRPr>
          </a:p>
        </p:txBody>
      </p:sp>
      <p:sp>
        <p:nvSpPr>
          <p:cNvPr id="13" name="AutoShape 13"/>
          <p:cNvSpPr/>
          <p:nvPr>
            <p:custDataLst>
              <p:tags r:id="rId16"/>
            </p:custDataLst>
          </p:nvPr>
        </p:nvSpPr>
        <p:spPr>
          <a:xfrm>
            <a:off x="8128000" y="2032000"/>
            <a:ext cx="3302000" cy="3556000"/>
          </a:xfrm>
          <a:prstGeom prst="roundRect">
            <a:avLst>
              <a:gd name="adj" fmla="val 3846"/>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9461500" y="2349500"/>
            <a:ext cx="635000" cy="635000"/>
          </a:xfrm>
          <a:prstGeom prst="rect">
            <a:avLst/>
          </a:prstGeom>
        </p:spPr>
      </p:pic>
      <p:sp>
        <p:nvSpPr>
          <p:cNvPr id="15" name="AutoShape 15"/>
          <p:cNvSpPr/>
          <p:nvPr>
            <p:custDataLst>
              <p:tags r:id="rId20"/>
            </p:custDataLst>
          </p:nvPr>
        </p:nvSpPr>
        <p:spPr>
          <a:xfrm>
            <a:off x="8255000" y="3111500"/>
            <a:ext cx="304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800" b="1" i="0" u="none" strike="noStrike">
                <a:solidFill>
                  <a:srgbClr val="1C1C1C"/>
                </a:solidFill>
                <a:latin typeface="Noto Serif SC"/>
                <a:ea typeface="Noto Serif SC"/>
                <a:cs typeface="Noto Serif SC"/>
                <a:sym typeface="Noto Serif SC"/>
              </a:rPr>
              <a:t>课程资源价值</a:t>
            </a:r>
            <a:endParaRPr lang="en-US" sz="2800" b="1">
              <a:solidFill>
                <a:srgbClr val="1C1C1C"/>
              </a:solidFill>
              <a:latin typeface="Noto Serif SC"/>
              <a:ea typeface="Noto Serif SC"/>
              <a:cs typeface="Noto Serif SC"/>
            </a:endParaRPr>
          </a:p>
        </p:txBody>
      </p:sp>
      <p:cxnSp>
        <p:nvCxnSpPr>
          <p:cNvPr id="16" name="Connector 16"/>
          <p:cNvCxnSpPr/>
          <p:nvPr>
            <p:custDataLst>
              <p:tags r:id="rId21"/>
            </p:custDataLst>
          </p:nvPr>
        </p:nvCxnSpPr>
        <p:spPr>
          <a:xfrm rot="-17188">
            <a:off x="8509016" y="3549650"/>
            <a:ext cx="2540000" cy="12700"/>
          </a:xfrm>
          <a:prstGeom prst="straightConnector1">
            <a:avLst/>
          </a:prstGeom>
          <a:solidFill>
            <a:srgbClr val="DEE0E3">
              <a:alpha val="100000"/>
            </a:srgbClr>
          </a:solidFill>
          <a:ln w="12700" cap="flat" cmpd="sng">
            <a:solidFill>
              <a:srgbClr val="C00000">
                <a:alpha val="50000"/>
              </a:srgbClr>
            </a:solidFill>
            <a:prstDash val="solid"/>
            <a:round/>
            <a:headEnd type="none" w="med" len="med"/>
            <a:tailEnd type="none" w="med" len="med"/>
          </a:ln>
        </p:spPr>
      </p:cxnSp>
      <p:sp>
        <p:nvSpPr>
          <p:cNvPr id="17" name="AutoShape 17"/>
          <p:cNvSpPr/>
          <p:nvPr>
            <p:custDataLst>
              <p:tags r:id="rId22"/>
            </p:custDataLst>
          </p:nvPr>
        </p:nvSpPr>
        <p:spPr>
          <a:xfrm>
            <a:off x="8318500" y="3683000"/>
            <a:ext cx="2921000" cy="1651000"/>
          </a:xfrm>
          <a:prstGeom prst="rect">
            <a:avLst/>
          </a:prstGeom>
          <a:noFill/>
          <a:ln w="12700" cap="flat" cmpd="sng">
            <a:noFill/>
            <a:prstDash val="solid"/>
            <a:round/>
          </a:ln>
        </p:spPr>
        <p:txBody>
          <a:bodyPr vert="horz" wrap="square" lIns="0" tIns="0" rIns="0" bIns="0" rtlCol="0" anchor="ctr" anchorCtr="0"/>
          <a:lstStyle/>
          <a:p>
            <a:pPr algn="just">
              <a:lnSpc>
                <a:spcPct val="117000"/>
              </a:lnSpc>
              <a:buSzTx/>
              <a:defRPr/>
            </a:pPr>
            <a:r>
              <a:rPr lang="en-US" sz="2000" b="0" i="0" u="none" strike="noStrike">
                <a:solidFill>
                  <a:srgbClr val="3C3C3C"/>
                </a:solidFill>
                <a:latin typeface="Noto Serif SC"/>
                <a:ea typeface="Noto Serif SC"/>
                <a:cs typeface="Noto Serif SC"/>
                <a:sym typeface="Noto Serif SC"/>
              </a:rPr>
              <a:t>本研究为数学教学提供了具有地方特色的鲜活素材，探索了博物馆教育资源向课程资源转化的有效路径。</a:t>
            </a:r>
            <a:endParaRPr lang="en-US" sz="2000">
              <a:solidFill>
                <a:srgbClr val="3C3C3C"/>
              </a:solidFill>
              <a:latin typeface="Noto Serif SC"/>
              <a:ea typeface="Noto Serif SC"/>
              <a:cs typeface="Noto Serif S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研究目标</a:t>
            </a:r>
            <a:endParaRPr lang="en-US" sz="1100"/>
          </a:p>
        </p:txBody>
      </p:sp>
      <p:sp>
        <p:nvSpPr>
          <p:cNvPr id="3" name="AutoShape 3"/>
          <p:cNvSpPr/>
          <p:nvPr>
            <p:custDataLst>
              <p:tags r:id="rId2"/>
            </p:custDataLst>
          </p:nvPr>
        </p:nvSpPr>
        <p:spPr>
          <a:xfrm>
            <a:off x="762000" y="2032000"/>
            <a:ext cx="5143500" cy="1905000"/>
          </a:xfrm>
          <a:prstGeom prst="roundRect">
            <a:avLst>
              <a:gd name="adj" fmla="val 6666"/>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286000"/>
            <a:ext cx="406400" cy="406400"/>
          </a:xfrm>
          <a:prstGeom prst="rect">
            <a:avLst/>
          </a:prstGeom>
        </p:spPr>
      </p:pic>
      <p:sp>
        <p:nvSpPr>
          <p:cNvPr id="5" name="AutoShape 5"/>
          <p:cNvSpPr/>
          <p:nvPr>
            <p:custDataLst>
              <p:tags r:id="rId6"/>
            </p:custDataLst>
          </p:nvPr>
        </p:nvSpPr>
        <p:spPr>
          <a:xfrm>
            <a:off x="1524000" y="2260600"/>
            <a:ext cx="4127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1C1C1C"/>
                </a:solidFill>
                <a:latin typeface="Noto Serif SC"/>
                <a:ea typeface="Noto Serif SC"/>
                <a:cs typeface="Noto Serif SC"/>
                <a:sym typeface="Noto Serif SC"/>
              </a:rPr>
              <a:t>挖掘文物数学元素</a:t>
            </a:r>
            <a:endParaRPr lang="en-US" sz="2400"/>
          </a:p>
        </p:txBody>
      </p:sp>
      <p:sp>
        <p:nvSpPr>
          <p:cNvPr id="6" name="AutoShape 6"/>
          <p:cNvSpPr/>
          <p:nvPr>
            <p:custDataLst>
              <p:tags r:id="rId7"/>
            </p:custDataLst>
          </p:nvPr>
        </p:nvSpPr>
        <p:spPr>
          <a:xfrm>
            <a:off x="1016000" y="2730500"/>
            <a:ext cx="46355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系统研究玉璧玉环、连弧纹镜、陶俑阵列、玉龙佩、金带扣五类典型文物中蕴含的数学原理。</a:t>
            </a:r>
            <a:endParaRPr lang="en-US" sz="1800"/>
          </a:p>
        </p:txBody>
      </p:sp>
      <p:sp>
        <p:nvSpPr>
          <p:cNvPr id="7" name="AutoShape 7"/>
          <p:cNvSpPr/>
          <p:nvPr>
            <p:custDataLst>
              <p:tags r:id="rId8"/>
            </p:custDataLst>
          </p:nvPr>
        </p:nvSpPr>
        <p:spPr>
          <a:xfrm>
            <a:off x="6286500" y="2032000"/>
            <a:ext cx="5143500" cy="1905000"/>
          </a:xfrm>
          <a:prstGeom prst="roundRect">
            <a:avLst>
              <a:gd name="adj" fmla="val 6666"/>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40500" y="2286000"/>
            <a:ext cx="406400" cy="406400"/>
          </a:xfrm>
          <a:prstGeom prst="rect">
            <a:avLst/>
          </a:prstGeom>
        </p:spPr>
      </p:pic>
      <p:sp>
        <p:nvSpPr>
          <p:cNvPr id="9" name="AutoShape 9"/>
          <p:cNvSpPr/>
          <p:nvPr>
            <p:custDataLst>
              <p:tags r:id="rId12"/>
            </p:custDataLst>
          </p:nvPr>
        </p:nvSpPr>
        <p:spPr>
          <a:xfrm>
            <a:off x="7048500" y="2260600"/>
            <a:ext cx="41275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2400" b="1" i="0" u="none" strike="noStrike">
                <a:solidFill>
                  <a:srgbClr val="1C1C1C"/>
                </a:solidFill>
                <a:latin typeface="Noto Serif SC"/>
                <a:ea typeface="Noto Serif SC"/>
                <a:cs typeface="Noto Serif SC"/>
                <a:sym typeface="Noto Serif SC"/>
              </a:rPr>
              <a:t>探究尺规作图方法</a:t>
            </a:r>
            <a:endParaRPr lang="en-US" sz="2400" b="1">
              <a:solidFill>
                <a:srgbClr val="1C1C1C"/>
              </a:solidFill>
              <a:latin typeface="Noto Serif SC"/>
              <a:ea typeface="Noto Serif SC"/>
              <a:cs typeface="Noto Serif SC"/>
            </a:endParaRPr>
          </a:p>
        </p:txBody>
      </p:sp>
      <p:sp>
        <p:nvSpPr>
          <p:cNvPr id="10" name="AutoShape 10"/>
          <p:cNvSpPr/>
          <p:nvPr>
            <p:custDataLst>
              <p:tags r:id="rId13"/>
            </p:custDataLst>
          </p:nvPr>
        </p:nvSpPr>
        <p:spPr>
          <a:xfrm>
            <a:off x="6540500" y="2730500"/>
            <a:ext cx="4635500" cy="1016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18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针对每类文物的核心问题，形成规范的尺规作图步骤和原理分析，建立完整的解题体系。</a:t>
            </a:r>
            <a:endParaRPr lang="en-US" sz="1800">
              <a:solidFill>
                <a:srgbClr val="505050"/>
              </a:solidFill>
              <a:latin typeface="Noto Sans SC" panose="020B0200000000000000" charset="-122"/>
              <a:ea typeface="Noto Sans SC" panose="020B0200000000000000" charset="-122"/>
              <a:cs typeface="Noto Sans SC" panose="020B0200000000000000" charset="-122"/>
            </a:endParaRPr>
          </a:p>
        </p:txBody>
      </p:sp>
      <p:sp>
        <p:nvSpPr>
          <p:cNvPr id="11" name="AutoShape 11"/>
          <p:cNvSpPr/>
          <p:nvPr>
            <p:custDataLst>
              <p:tags r:id="rId14"/>
            </p:custDataLst>
          </p:nvPr>
        </p:nvSpPr>
        <p:spPr>
          <a:xfrm>
            <a:off x="762000" y="4191000"/>
            <a:ext cx="5143500" cy="1905000"/>
          </a:xfrm>
          <a:prstGeom prst="roundRect">
            <a:avLst>
              <a:gd name="adj" fmla="val 6666"/>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16000" y="4445000"/>
            <a:ext cx="406400" cy="406400"/>
          </a:xfrm>
          <a:prstGeom prst="rect">
            <a:avLst/>
          </a:prstGeom>
        </p:spPr>
      </p:pic>
      <p:sp>
        <p:nvSpPr>
          <p:cNvPr id="13" name="AutoShape 13"/>
          <p:cNvSpPr/>
          <p:nvPr>
            <p:custDataLst>
              <p:tags r:id="rId18"/>
            </p:custDataLst>
          </p:nvPr>
        </p:nvSpPr>
        <p:spPr>
          <a:xfrm>
            <a:off x="1524000" y="4419600"/>
            <a:ext cx="4127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1C1C1C"/>
                </a:solidFill>
                <a:latin typeface="Noto Serif SC"/>
                <a:ea typeface="Noto Serif SC"/>
                <a:cs typeface="Noto Serif SC"/>
                <a:sym typeface="Noto Serif SC"/>
              </a:rPr>
              <a:t>对接中考命题</a:t>
            </a:r>
            <a:endParaRPr lang="en-US" sz="1100"/>
          </a:p>
        </p:txBody>
      </p:sp>
      <p:sp>
        <p:nvSpPr>
          <p:cNvPr id="14" name="AutoShape 14"/>
          <p:cNvSpPr/>
          <p:nvPr>
            <p:custDataLst>
              <p:tags r:id="rId19"/>
            </p:custDataLst>
          </p:nvPr>
        </p:nvSpPr>
        <p:spPr>
          <a:xfrm>
            <a:off x="1016000" y="4889500"/>
            <a:ext cx="4635500" cy="1016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18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基于研究成果，设计具有代表性和地方特色的尺规作图问题，实现理论与实践的结合。</a:t>
            </a:r>
            <a:endParaRPr lang="en-US" sz="1800">
              <a:solidFill>
                <a:srgbClr val="505050"/>
              </a:solidFill>
              <a:latin typeface="Noto Sans SC" panose="020B0200000000000000" charset="-122"/>
              <a:ea typeface="Noto Sans SC" panose="020B0200000000000000" charset="-122"/>
              <a:cs typeface="Noto Sans SC" panose="020B0200000000000000" charset="-122"/>
            </a:endParaRPr>
          </a:p>
        </p:txBody>
      </p:sp>
      <p:sp>
        <p:nvSpPr>
          <p:cNvPr id="15" name="AutoShape 15"/>
          <p:cNvSpPr/>
          <p:nvPr>
            <p:custDataLst>
              <p:tags r:id="rId20"/>
            </p:custDataLst>
          </p:nvPr>
        </p:nvSpPr>
        <p:spPr>
          <a:xfrm>
            <a:off x="6286500" y="4191000"/>
            <a:ext cx="5143500" cy="1905000"/>
          </a:xfrm>
          <a:prstGeom prst="roundRect">
            <a:avLst>
              <a:gd name="adj" fmla="val 6666"/>
            </a:avLst>
          </a:prstGeom>
          <a:solidFill>
            <a:srgbClr val="FFFFFF">
              <a:alpha val="85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custDataLst>
              <p:tags r:id="rId21"/>
            </p:custDataLst>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6540500" y="4445000"/>
            <a:ext cx="406400" cy="406400"/>
          </a:xfrm>
          <a:prstGeom prst="rect">
            <a:avLst/>
          </a:prstGeom>
        </p:spPr>
      </p:pic>
      <p:sp>
        <p:nvSpPr>
          <p:cNvPr id="17" name="AutoShape 17"/>
          <p:cNvSpPr/>
          <p:nvPr>
            <p:custDataLst>
              <p:tags r:id="rId24"/>
            </p:custDataLst>
          </p:nvPr>
        </p:nvSpPr>
        <p:spPr>
          <a:xfrm>
            <a:off x="7048500" y="4419600"/>
            <a:ext cx="4127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1C1C1C"/>
                </a:solidFill>
                <a:latin typeface="Noto Serif SC"/>
                <a:ea typeface="Noto Serif SC"/>
                <a:cs typeface="Noto Serif SC"/>
                <a:sym typeface="Noto Serif SC"/>
              </a:rPr>
              <a:t>提升综合素养</a:t>
            </a:r>
            <a:endParaRPr lang="en-US" sz="1100"/>
          </a:p>
        </p:txBody>
      </p:sp>
      <p:sp>
        <p:nvSpPr>
          <p:cNvPr id="18" name="AutoShape 18"/>
          <p:cNvSpPr/>
          <p:nvPr>
            <p:custDataLst>
              <p:tags r:id="rId25"/>
            </p:custDataLst>
          </p:nvPr>
        </p:nvSpPr>
        <p:spPr>
          <a:xfrm>
            <a:off x="6540500" y="4889500"/>
            <a:ext cx="4635500" cy="1016000"/>
          </a:xfrm>
          <a:prstGeom prst="rect">
            <a:avLst/>
          </a:prstGeom>
          <a:noFill/>
          <a:ln w="12700" cap="flat" cmpd="sng">
            <a:noFill/>
            <a:prstDash val="solid"/>
            <a:round/>
          </a:ln>
        </p:spPr>
        <p:txBody>
          <a:bodyPr vert="horz" wrap="square" lIns="0" tIns="0" rIns="0" bIns="0" rtlCol="0" anchor="ctr" anchorCtr="0"/>
          <a:lstStyle/>
          <a:p>
            <a:pPr algn="l">
              <a:lnSpc>
                <a:spcPct val="125000"/>
              </a:lnSpc>
              <a:buSzTx/>
              <a:defRPr/>
            </a:pPr>
            <a:r>
              <a:rPr lang="en-US" sz="1800" b="0" i="0" u="none" strike="noStrike">
                <a:solidFill>
                  <a:srgbClr val="505050"/>
                </a:solidFill>
                <a:latin typeface="Noto Sans SC" panose="020B0200000000000000" charset="-122"/>
                <a:ea typeface="Noto Sans SC" panose="020B0200000000000000" charset="-122"/>
                <a:cs typeface="Noto Sans SC" panose="020B0200000000000000" charset="-122"/>
                <a:sym typeface="Noto Sans SC" panose="020B0200000000000000" charset="-122"/>
              </a:rPr>
              <a:t>在研究过程中，提升几何直观、逻辑推理能力，并增强对中华优秀传统文化的认同感。</a:t>
            </a:r>
            <a:endParaRPr lang="en-US" sz="1800">
              <a:solidFill>
                <a:srgbClr val="505050"/>
              </a:solidFill>
              <a:latin typeface="Noto Sans SC" panose="020B0200000000000000" charset="-122"/>
              <a:ea typeface="Noto Sans SC" panose="020B0200000000000000" charset="-122"/>
              <a:cs typeface="Noto Sans SC" panose="020B020000000000000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研究内容</a:t>
            </a:r>
            <a:endParaRPr lang="en-US" sz="1100"/>
          </a:p>
        </p:txBody>
      </p:sp>
      <p:graphicFrame>
        <p:nvGraphicFramePr>
          <p:cNvPr id="3" name="Table 3"/>
          <p:cNvGraphicFramePr>
            <a:graphicFrameLocks noGrp="1"/>
          </p:cNvGraphicFramePr>
          <p:nvPr/>
        </p:nvGraphicFramePr>
        <p:xfrm>
          <a:off x="762000" y="2032000"/>
          <a:ext cx="10668000" cy="3810000"/>
        </p:xfrm>
        <a:graphic>
          <a:graphicData uri="http://schemas.openxmlformats.org/drawingml/2006/table">
            <a:tbl>
              <a:tblPr>
                <a:effectLst/>
              </a:tblPr>
              <a:tblGrid>
                <a:gridCol w="3048000"/>
                <a:gridCol w="7620000"/>
              </a:tblGrid>
              <a:tr h="635000">
                <a:tc>
                  <a:txBody>
                    <a:bodyPr rtlCol="0"/>
                    <a:lstStyle/>
                    <a:p>
                      <a:pPr indent="0" algn="ctr">
                        <a:lnSpc>
                          <a:spcPct val="100000"/>
                        </a:lnSpc>
                        <a:defRPr/>
                      </a:pPr>
                      <a:r>
                        <a:rPr lang="en-US" sz="1800" b="1" i="0" u="none" strike="noStrike">
                          <a:solidFill>
                            <a:srgbClr val="C00000"/>
                          </a:solidFill>
                          <a:latin typeface="Noto Serif SC"/>
                          <a:ea typeface="Noto Serif SC"/>
                          <a:cs typeface="Noto Serif SC"/>
                          <a:sym typeface="Noto Serif SC"/>
                        </a:rPr>
                        <a:t>文物类别</a:t>
                      </a:r>
                      <a:endParaRPr lang="en-US" sz="1100"/>
                    </a:p>
                  </a:txBody>
                  <a:tcPr marL="101600" marR="101600" marT="101600" marB="101600" anchor="t" anchorCtr="0">
                    <a:lnL>
                      <a:noFill/>
                    </a:lnL>
                    <a:lnR>
                      <a:noFill/>
                    </a:lnR>
                    <a:lnT>
                      <a:noFill/>
                    </a:lnT>
                    <a:lnB w="25400" cap="flat" cmpd="sng" algn="ctr">
                      <a:solidFill>
                        <a:srgbClr val="C00000"/>
                      </a:solidFill>
                      <a:prstDash val="solid"/>
                      <a:round/>
                      <a:headEnd type="none" w="med" len="med"/>
                      <a:tailEnd type="none" w="med" len="med"/>
                    </a:lnB>
                    <a:solidFill>
                      <a:srgbClr val="C00000">
                        <a:alpha val="10000"/>
                      </a:srgbClr>
                    </a:solidFill>
                  </a:tcPr>
                </a:tc>
                <a:tc>
                  <a:txBody>
                    <a:bodyPr rtlCol="0"/>
                    <a:lstStyle/>
                    <a:p>
                      <a:pPr indent="0" algn="ctr">
                        <a:lnSpc>
                          <a:spcPct val="100000"/>
                        </a:lnSpc>
                        <a:defRPr/>
                      </a:pPr>
                      <a:r>
                        <a:rPr lang="en-US" sz="1800" b="1" i="0" u="none" strike="noStrike">
                          <a:solidFill>
                            <a:srgbClr val="C00000"/>
                          </a:solidFill>
                          <a:latin typeface="Noto Serif SC"/>
                          <a:ea typeface="Noto Serif SC"/>
                          <a:cs typeface="Noto Serif SC"/>
                          <a:sym typeface="Noto Serif SC"/>
                        </a:rPr>
                        <a:t>核心探究问题</a:t>
                      </a:r>
                      <a:endParaRPr lang="en-US" sz="1100"/>
                    </a:p>
                  </a:txBody>
                  <a:tcPr marL="101600" marR="101600" marT="101600" marB="101600" anchor="t" anchorCtr="0">
                    <a:lnL>
                      <a:noFill/>
                    </a:lnL>
                    <a:lnR>
                      <a:noFill/>
                    </a:lnR>
                    <a:lnT>
                      <a:noFill/>
                    </a:lnT>
                    <a:lnB w="25400" cap="flat" cmpd="sng" algn="ctr">
                      <a:solidFill>
                        <a:srgbClr val="C00000"/>
                      </a:solidFill>
                      <a:prstDash val="solid"/>
                      <a:round/>
                      <a:headEnd type="none" w="med" len="med"/>
                      <a:tailEnd type="none" w="med" len="med"/>
                    </a:lnB>
                    <a:solidFill>
                      <a:srgbClr val="C00000">
                        <a:alpha val="10000"/>
                      </a:srgbClr>
                    </a:solidFill>
                  </a:tcPr>
                </a:tc>
              </a:tr>
              <a:tr h="635000">
                <a:tc>
                  <a:txBody>
                    <a:bodyPr rtlCol="0"/>
                    <a:lstStyle/>
                    <a:p>
                      <a:pPr indent="0" algn="ctr">
                        <a:lnSpc>
                          <a:spcPct val="100000"/>
                        </a:lnSpc>
                        <a:defRPr/>
                      </a:pPr>
                      <a:r>
                        <a:rPr lang="en-US" sz="2800" b="0" i="0" u="none" strike="noStrike">
                          <a:solidFill>
                            <a:srgbClr val="1C1C1C"/>
                          </a:solidFill>
                          <a:latin typeface="Noto Serif SC"/>
                          <a:ea typeface="Noto Serif SC"/>
                          <a:cs typeface="Noto Serif SC"/>
                          <a:sym typeface="Noto Serif SC"/>
                        </a:rPr>
                        <a:t>玉璧玉环</a:t>
                      </a:r>
                      <a:endParaRPr lang="en-US" sz="2800"/>
                    </a:p>
                  </a:txBody>
                  <a:tcPr marL="101600" marR="101600" marT="101600" marB="101600" anchor="t" anchorCtr="0">
                    <a:lnL>
                      <a:noFill/>
                    </a:lnL>
                    <a:lnR>
                      <a:noFill/>
                    </a:lnR>
                    <a:lnT w="25400" cap="flat" cmpd="sng" algn="ctr">
                      <a:solidFill>
                        <a:srgbClr val="C00000"/>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marL="254000" indent="0" algn="l">
                        <a:lnSpc>
                          <a:spcPct val="100000"/>
                        </a:lnSpc>
                        <a:defRPr/>
                      </a:pPr>
                      <a:r>
                        <a:rPr lang="en-US" sz="2000" b="0" i="0" u="none" strike="noStrike">
                          <a:solidFill>
                            <a:srgbClr val="1C1C1C"/>
                          </a:solidFill>
                          <a:latin typeface="Noto Serif SC"/>
                          <a:ea typeface="Noto Serif SC"/>
                          <a:cs typeface="Noto Serif SC"/>
                          <a:sym typeface="Noto Serif SC"/>
                        </a:rPr>
                        <a:t>“肉好若一”比例关系（R = √2 r）</a:t>
                      </a:r>
                      <a:endParaRPr lang="en-US" sz="2000"/>
                    </a:p>
                  </a:txBody>
                  <a:tcPr marL="101600" marR="101600" marT="101600" marB="101600" anchor="t" anchorCtr="0">
                    <a:lnL>
                      <a:noFill/>
                    </a:lnL>
                    <a:lnR>
                      <a:noFill/>
                    </a:lnR>
                    <a:lnT w="25400" cap="flat" cmpd="sng" algn="ctr">
                      <a:solidFill>
                        <a:srgbClr val="C00000"/>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635000">
                <a:tc>
                  <a:txBody>
                    <a:bodyPr rtlCol="0"/>
                    <a:lstStyle/>
                    <a:p>
                      <a:pPr algn="ctr">
                        <a:lnSpc>
                          <a:spcPct val="100000"/>
                        </a:lnSpc>
                        <a:buSzTx/>
                        <a:defRPr/>
                      </a:pPr>
                      <a:r>
                        <a:rPr lang="en-US" sz="2800" b="0" i="0" u="none" strike="noStrike">
                          <a:solidFill>
                            <a:srgbClr val="1C1C1C"/>
                          </a:solidFill>
                          <a:latin typeface="Noto Serif SC"/>
                          <a:ea typeface="Noto Serif SC"/>
                          <a:cs typeface="Noto Serif SC"/>
                          <a:sym typeface="Noto Serif SC"/>
                        </a:rPr>
                        <a:t>连弧纹镜</a:t>
                      </a:r>
                      <a:endParaRPr lang="en-US" sz="2800">
                        <a:solidFill>
                          <a:srgbClr val="1C1C1C"/>
                        </a:solidFill>
                        <a:latin typeface="Noto Serif SC"/>
                        <a:ea typeface="Noto Serif SC"/>
                        <a:cs typeface="Noto Serif SC"/>
                      </a:endParaRPr>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marL="254000" algn="l">
                        <a:lnSpc>
                          <a:spcPct val="100000"/>
                        </a:lnSpc>
                        <a:buSzTx/>
                        <a:defRPr/>
                      </a:pPr>
                      <a:r>
                        <a:rPr lang="en-US" sz="2000" b="0" i="0" u="none" strike="noStrike">
                          <a:solidFill>
                            <a:srgbClr val="1C1C1C"/>
                          </a:solidFill>
                          <a:latin typeface="Noto Serif SC"/>
                          <a:ea typeface="Noto Serif SC"/>
                          <a:cs typeface="Noto Serif SC"/>
                          <a:sym typeface="Noto Serif SC"/>
                        </a:rPr>
                        <a:t>等分圆周与弧的补全</a:t>
                      </a:r>
                      <a:endParaRPr lang="en-US" sz="2000">
                        <a:solidFill>
                          <a:srgbClr val="1C1C1C"/>
                        </a:solidFill>
                        <a:latin typeface="Noto Serif SC"/>
                        <a:ea typeface="Noto Serif SC"/>
                        <a:cs typeface="Noto Serif SC"/>
                      </a:endParaRPr>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635000">
                <a:tc>
                  <a:txBody>
                    <a:bodyPr rtlCol="0"/>
                    <a:lstStyle/>
                    <a:p>
                      <a:pPr algn="ctr">
                        <a:lnSpc>
                          <a:spcPct val="100000"/>
                        </a:lnSpc>
                        <a:buSzTx/>
                        <a:defRPr/>
                      </a:pPr>
                      <a:r>
                        <a:rPr lang="en-US" sz="2800" b="0" i="0" u="none" strike="noStrike">
                          <a:solidFill>
                            <a:srgbClr val="1C1C1C"/>
                          </a:solidFill>
                          <a:latin typeface="Noto Serif SC"/>
                          <a:ea typeface="Noto Serif SC"/>
                          <a:cs typeface="Noto Serif SC"/>
                          <a:sym typeface="Noto Serif SC"/>
                        </a:rPr>
                        <a:t>陶俑阵列</a:t>
                      </a:r>
                      <a:endParaRPr lang="en-US" sz="2800">
                        <a:solidFill>
                          <a:srgbClr val="1C1C1C"/>
                        </a:solidFill>
                        <a:latin typeface="Noto Serif SC"/>
                        <a:ea typeface="Noto Serif SC"/>
                        <a:cs typeface="Noto Serif SC"/>
                      </a:endParaRPr>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marL="254000" algn="l">
                        <a:lnSpc>
                          <a:spcPct val="100000"/>
                        </a:lnSpc>
                        <a:buSzTx/>
                        <a:defRPr/>
                      </a:pPr>
                      <a:r>
                        <a:rPr lang="en-US" sz="2000" b="0" i="0" u="none" strike="noStrike">
                          <a:solidFill>
                            <a:srgbClr val="1C1C1C"/>
                          </a:solidFill>
                          <a:latin typeface="Noto Serif SC"/>
                          <a:ea typeface="Noto Serif SC"/>
                          <a:cs typeface="Noto Serif SC"/>
                          <a:sym typeface="Noto Serif SC"/>
                        </a:rPr>
                        <a:t>黄金分割与矩形作图</a:t>
                      </a:r>
                      <a:endParaRPr lang="en-US" sz="2000">
                        <a:solidFill>
                          <a:srgbClr val="1C1C1C"/>
                        </a:solidFill>
                        <a:latin typeface="Noto Serif SC"/>
                        <a:ea typeface="Noto Serif SC"/>
                        <a:cs typeface="Noto Serif SC"/>
                      </a:endParaRPr>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635000">
                <a:tc>
                  <a:txBody>
                    <a:bodyPr rtlCol="0"/>
                    <a:lstStyle/>
                    <a:p>
                      <a:pPr algn="ctr">
                        <a:lnSpc>
                          <a:spcPct val="100000"/>
                        </a:lnSpc>
                        <a:buSzTx/>
                        <a:defRPr/>
                      </a:pPr>
                      <a:r>
                        <a:rPr lang="en-US" sz="2800" b="0" i="0" u="none" strike="noStrike">
                          <a:solidFill>
                            <a:srgbClr val="1C1C1C"/>
                          </a:solidFill>
                          <a:latin typeface="Noto Serif SC"/>
                          <a:ea typeface="Noto Serif SC"/>
                          <a:cs typeface="Noto Serif SC"/>
                          <a:sym typeface="Noto Serif SC"/>
                        </a:rPr>
                        <a:t>玉龙佩</a:t>
                      </a:r>
                      <a:endParaRPr lang="en-US" sz="2800">
                        <a:solidFill>
                          <a:srgbClr val="1C1C1C"/>
                        </a:solidFill>
                        <a:latin typeface="Noto Serif SC"/>
                        <a:ea typeface="Noto Serif SC"/>
                        <a:cs typeface="Noto Serif SC"/>
                      </a:endParaRPr>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marL="254000" algn="l">
                        <a:lnSpc>
                          <a:spcPct val="100000"/>
                        </a:lnSpc>
                        <a:buSzTx/>
                        <a:defRPr/>
                      </a:pPr>
                      <a:r>
                        <a:rPr lang="en-US" sz="2000" b="0" i="0" u="none" strike="noStrike">
                          <a:solidFill>
                            <a:srgbClr val="1C1C1C"/>
                          </a:solidFill>
                          <a:latin typeface="Noto Serif SC"/>
                          <a:ea typeface="Noto Serif SC"/>
                          <a:cs typeface="Noto Serif SC"/>
                          <a:sym typeface="Noto Serif SC"/>
                        </a:rPr>
                        <a:t>“S”形曲线的切线作图</a:t>
                      </a:r>
                      <a:endParaRPr lang="en-US" sz="2000">
                        <a:solidFill>
                          <a:srgbClr val="1C1C1C"/>
                        </a:solidFill>
                        <a:latin typeface="Noto Serif SC"/>
                        <a:ea typeface="Noto Serif SC"/>
                        <a:cs typeface="Noto Serif SC"/>
                      </a:endParaRPr>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635000">
                <a:tc>
                  <a:txBody>
                    <a:bodyPr rtlCol="0"/>
                    <a:lstStyle/>
                    <a:p>
                      <a:pPr algn="ctr">
                        <a:lnSpc>
                          <a:spcPct val="100000"/>
                        </a:lnSpc>
                        <a:buSzTx/>
                        <a:defRPr/>
                      </a:pPr>
                      <a:r>
                        <a:rPr lang="en-US" sz="2800" b="0" i="0" u="none" strike="noStrike">
                          <a:solidFill>
                            <a:srgbClr val="1C1C1C"/>
                          </a:solidFill>
                          <a:latin typeface="Noto Serif SC"/>
                          <a:ea typeface="Noto Serif SC"/>
                          <a:cs typeface="Noto Serif SC"/>
                          <a:sym typeface="Noto Serif SC"/>
                        </a:rPr>
                        <a:t>金带扣</a:t>
                      </a:r>
                      <a:endParaRPr lang="en-US" sz="2800">
                        <a:solidFill>
                          <a:srgbClr val="1C1C1C"/>
                        </a:solidFill>
                        <a:latin typeface="Noto Serif SC"/>
                        <a:ea typeface="Noto Serif SC"/>
                        <a:cs typeface="Noto Serif SC"/>
                      </a:endParaRPr>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marL="254000" algn="l">
                        <a:lnSpc>
                          <a:spcPct val="100000"/>
                        </a:lnSpc>
                        <a:buSzTx/>
                        <a:defRPr/>
                      </a:pPr>
                      <a:r>
                        <a:rPr lang="en-US" sz="2000" b="0" i="0" u="none" strike="noStrike">
                          <a:solidFill>
                            <a:srgbClr val="1C1C1C"/>
                          </a:solidFill>
                          <a:latin typeface="Noto Serif SC"/>
                          <a:ea typeface="Noto Serif SC"/>
                          <a:cs typeface="Noto Serif SC"/>
                          <a:sym typeface="Noto Serif SC"/>
                        </a:rPr>
                        <a:t>对称变换与等分作图</a:t>
                      </a:r>
                      <a:endParaRPr lang="en-US" sz="2000">
                        <a:solidFill>
                          <a:srgbClr val="1C1C1C"/>
                        </a:solidFill>
                        <a:latin typeface="Noto Serif SC"/>
                        <a:ea typeface="Noto Serif SC"/>
                        <a:cs typeface="Noto Serif SC"/>
                      </a:endParaRPr>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研究方法与计划</a:t>
            </a:r>
            <a:endParaRPr lang="en-US" sz="1100"/>
          </a:p>
        </p:txBody>
      </p:sp>
      <p:sp>
        <p:nvSpPr>
          <p:cNvPr id="3" name="AutoShape 3"/>
          <p:cNvSpPr/>
          <p:nvPr/>
        </p:nvSpPr>
        <p:spPr>
          <a:xfrm>
            <a:off x="762000" y="2032000"/>
            <a:ext cx="5080000" cy="4064000"/>
          </a:xfrm>
          <a:prstGeom prst="roundRect">
            <a:avLst>
              <a:gd name="adj" fmla="val 3125"/>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304800" cy="304800"/>
          </a:xfrm>
          <a:prstGeom prst="rect">
            <a:avLst/>
          </a:prstGeom>
        </p:spPr>
      </p:pic>
      <p:sp>
        <p:nvSpPr>
          <p:cNvPr id="5" name="AutoShape 5"/>
          <p:cNvSpPr/>
          <p:nvPr/>
        </p:nvSpPr>
        <p:spPr>
          <a:xfrm>
            <a:off x="1397000" y="22606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00000"/>
                </a:solidFill>
                <a:latin typeface="Noto Serif SC"/>
                <a:ea typeface="Noto Serif SC"/>
                <a:cs typeface="Noto Serif SC"/>
                <a:sym typeface="Noto Serif SC"/>
              </a:rPr>
              <a:t>研究方法体系</a:t>
            </a:r>
            <a:endParaRPr lang="en-US" sz="1100"/>
          </a:p>
        </p:txBody>
      </p:sp>
      <p:cxnSp>
        <p:nvCxnSpPr>
          <p:cNvPr id="6" name="Connector 6"/>
          <p:cNvCxnSpPr/>
          <p:nvPr/>
        </p:nvCxnSpPr>
        <p:spPr>
          <a:xfrm rot="-9549">
            <a:off x="1016009" y="2660650"/>
            <a:ext cx="4572000" cy="12700"/>
          </a:xfrm>
          <a:prstGeom prst="straightConnector1">
            <a:avLst/>
          </a:prstGeom>
          <a:solidFill>
            <a:srgbClr val="DEE0E3">
              <a:alpha val="100000"/>
            </a:srgbClr>
          </a:solidFill>
          <a:ln w="12700" cap="flat" cmpd="sng">
            <a:solidFill>
              <a:srgbClr val="1C1C1C">
                <a:alpha val="20000"/>
              </a:srgbClr>
            </a:solidFill>
            <a:prstDash val="solid"/>
            <a:round/>
            <a:headEnd type="none" w="med" len="med"/>
            <a:tailEnd type="none" w="med" len="med"/>
          </a:ln>
        </p:spPr>
      </p:cxn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921000"/>
            <a:ext cx="254000" cy="254000"/>
          </a:xfrm>
          <a:prstGeom prst="rect">
            <a:avLst/>
          </a:prstGeom>
        </p:spPr>
      </p:pic>
      <p:sp>
        <p:nvSpPr>
          <p:cNvPr id="8" name="AutoShape 8"/>
          <p:cNvSpPr/>
          <p:nvPr/>
        </p:nvSpPr>
        <p:spPr>
          <a:xfrm>
            <a:off x="1397000" y="2895600"/>
            <a:ext cx="419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1C1C1C"/>
                </a:solidFill>
                <a:latin typeface="Noto Serif SC"/>
                <a:ea typeface="Noto Serif SC"/>
                <a:cs typeface="Noto Serif SC"/>
                <a:sym typeface="Noto Serif SC"/>
              </a:rPr>
              <a:t>文献研究法：梳理理论基础，建立文献综述</a:t>
            </a:r>
            <a:endParaRPr lang="en-US" sz="1100"/>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365500"/>
            <a:ext cx="254000" cy="254000"/>
          </a:xfrm>
          <a:prstGeom prst="rect">
            <a:avLst/>
          </a:prstGeom>
        </p:spPr>
      </p:pic>
      <p:sp>
        <p:nvSpPr>
          <p:cNvPr id="10" name="AutoShape 10"/>
          <p:cNvSpPr/>
          <p:nvPr/>
        </p:nvSpPr>
        <p:spPr>
          <a:xfrm>
            <a:off x="1397000" y="3340100"/>
            <a:ext cx="419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1C1C1C"/>
                </a:solidFill>
                <a:latin typeface="Noto Serif SC"/>
                <a:ea typeface="Noto Serif SC"/>
                <a:cs typeface="Noto Serif SC"/>
                <a:sym typeface="Noto Serif SC"/>
              </a:rPr>
              <a:t>实地考察法：深入现场调研，获取一手数据</a:t>
            </a:r>
            <a:endParaRPr lang="en-US" sz="1100"/>
          </a:p>
        </p:txBody>
      </p:sp>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3810000"/>
            <a:ext cx="254000" cy="254000"/>
          </a:xfrm>
          <a:prstGeom prst="rect">
            <a:avLst/>
          </a:prstGeom>
        </p:spPr>
      </p:pic>
      <p:sp>
        <p:nvSpPr>
          <p:cNvPr id="12" name="AutoShape 12"/>
          <p:cNvSpPr/>
          <p:nvPr/>
        </p:nvSpPr>
        <p:spPr>
          <a:xfrm>
            <a:off x="1397000" y="3784600"/>
            <a:ext cx="419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1C1C1C"/>
                </a:solidFill>
                <a:latin typeface="Noto Serif SC"/>
                <a:ea typeface="Noto Serif SC"/>
                <a:cs typeface="Noto Serif SC"/>
                <a:sym typeface="Noto Serif SC"/>
              </a:rPr>
              <a:t>数学抽象法：构建模型，量化分析关键要素</a:t>
            </a:r>
            <a:endParaRPr lang="en-US" sz="1100"/>
          </a:p>
        </p:txBody>
      </p:sp>
      <p:pic>
        <p:nvPicPr>
          <p:cNvPr id="13" name="Picture 1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4254500"/>
            <a:ext cx="254000" cy="254000"/>
          </a:xfrm>
          <a:prstGeom prst="rect">
            <a:avLst/>
          </a:prstGeom>
        </p:spPr>
      </p:pic>
      <p:sp>
        <p:nvSpPr>
          <p:cNvPr id="14" name="AutoShape 14"/>
          <p:cNvSpPr/>
          <p:nvPr/>
        </p:nvSpPr>
        <p:spPr>
          <a:xfrm>
            <a:off x="1397000" y="4229100"/>
            <a:ext cx="419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1C1C1C"/>
                </a:solidFill>
                <a:latin typeface="Noto Serif SC"/>
                <a:ea typeface="Noto Serif SC"/>
                <a:cs typeface="Noto Serif SC"/>
                <a:sym typeface="Noto Serif SC"/>
              </a:rPr>
              <a:t>作图实验法：模拟推演，验证假设与猜想</a:t>
            </a:r>
            <a:endParaRPr lang="en-US" sz="1100"/>
          </a:p>
        </p:txBody>
      </p:sp>
      <p:pic>
        <p:nvPicPr>
          <p:cNvPr id="15" name="Picture 15"/>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16000" y="4699000"/>
            <a:ext cx="254000" cy="254000"/>
          </a:xfrm>
          <a:prstGeom prst="rect">
            <a:avLst/>
          </a:prstGeom>
        </p:spPr>
      </p:pic>
      <p:sp>
        <p:nvSpPr>
          <p:cNvPr id="16" name="AutoShape 16"/>
          <p:cNvSpPr/>
          <p:nvPr/>
        </p:nvSpPr>
        <p:spPr>
          <a:xfrm>
            <a:off x="1397000" y="4673600"/>
            <a:ext cx="419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1C1C1C"/>
                </a:solidFill>
                <a:latin typeface="Noto Serif SC"/>
                <a:ea typeface="Noto Serif SC"/>
                <a:cs typeface="Noto Serif SC"/>
                <a:sym typeface="Noto Serif SC"/>
              </a:rPr>
              <a:t>中考对接法：结合考点，确保研究的实用性</a:t>
            </a:r>
            <a:endParaRPr lang="en-US" sz="1100"/>
          </a:p>
        </p:txBody>
      </p:sp>
      <p:sp>
        <p:nvSpPr>
          <p:cNvPr id="17" name="AutoShape 17"/>
          <p:cNvSpPr/>
          <p:nvPr/>
        </p:nvSpPr>
        <p:spPr>
          <a:xfrm>
            <a:off x="6096000" y="2032000"/>
            <a:ext cx="5080000" cy="4064000"/>
          </a:xfrm>
          <a:prstGeom prst="roundRect">
            <a:avLst>
              <a:gd name="adj" fmla="val 3125"/>
            </a:avLst>
          </a:prstGeom>
          <a:solidFill>
            <a:srgbClr val="FFFFFF">
              <a:alpha val="7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18" name="Picture 1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350000" y="2286000"/>
            <a:ext cx="304800" cy="304800"/>
          </a:xfrm>
          <a:prstGeom prst="rect">
            <a:avLst/>
          </a:prstGeom>
        </p:spPr>
      </p:pic>
      <p:sp>
        <p:nvSpPr>
          <p:cNvPr id="19" name="AutoShape 19"/>
          <p:cNvSpPr/>
          <p:nvPr/>
        </p:nvSpPr>
        <p:spPr>
          <a:xfrm>
            <a:off x="6731000" y="2260600"/>
            <a:ext cx="381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00000"/>
                </a:solidFill>
                <a:latin typeface="Noto Serif SC"/>
                <a:ea typeface="Noto Serif SC"/>
                <a:cs typeface="Noto Serif SC"/>
                <a:sym typeface="Noto Serif SC"/>
              </a:rPr>
              <a:t>时间进度安排</a:t>
            </a:r>
            <a:endParaRPr lang="en-US" sz="1100"/>
          </a:p>
        </p:txBody>
      </p:sp>
      <p:cxnSp>
        <p:nvCxnSpPr>
          <p:cNvPr id="20" name="Connector 20"/>
          <p:cNvCxnSpPr/>
          <p:nvPr/>
        </p:nvCxnSpPr>
        <p:spPr>
          <a:xfrm rot="-9549">
            <a:off x="6350009" y="2660650"/>
            <a:ext cx="4572000" cy="12700"/>
          </a:xfrm>
          <a:prstGeom prst="straightConnector1">
            <a:avLst/>
          </a:prstGeom>
          <a:solidFill>
            <a:srgbClr val="DEE0E3">
              <a:alpha val="100000"/>
            </a:srgbClr>
          </a:solidFill>
          <a:ln w="12700" cap="flat" cmpd="sng">
            <a:solidFill>
              <a:srgbClr val="1C1C1C">
                <a:alpha val="20000"/>
              </a:srgbClr>
            </a:solidFill>
            <a:prstDash val="solid"/>
            <a:round/>
            <a:headEnd type="none" w="med" len="med"/>
            <a:tailEnd type="none" w="med" len="med"/>
          </a:ln>
        </p:spPr>
      </p:cxnSp>
      <p:graphicFrame>
        <p:nvGraphicFramePr>
          <p:cNvPr id="21" name="Table 21"/>
          <p:cNvGraphicFramePr>
            <a:graphicFrameLocks noGrp="1"/>
          </p:cNvGraphicFramePr>
          <p:nvPr/>
        </p:nvGraphicFramePr>
        <p:xfrm>
          <a:off x="6350000" y="2857500"/>
          <a:ext cx="4572000" cy="2743200"/>
        </p:xfrm>
        <a:graphic>
          <a:graphicData uri="http://schemas.openxmlformats.org/drawingml/2006/table">
            <a:tbl>
              <a:tblPr>
                <a:effectLst/>
              </a:tblPr>
              <a:tblGrid>
                <a:gridCol w="1524000"/>
                <a:gridCol w="3048000"/>
              </a:tblGrid>
              <a:tr h="457200">
                <a:tc>
                  <a:txBody>
                    <a:bodyPr rtlCol="0"/>
                    <a:lstStyle/>
                    <a:p>
                      <a:pPr indent="0" algn="ctr">
                        <a:lnSpc>
                          <a:spcPct val="100000"/>
                        </a:lnSpc>
                        <a:defRPr/>
                      </a:pPr>
                      <a:r>
                        <a:rPr lang="en-US" sz="1400" b="1" i="0" u="none" strike="noStrike">
                          <a:solidFill>
                            <a:srgbClr val="C00000"/>
                          </a:solidFill>
                          <a:latin typeface="Noto Serif SC"/>
                          <a:ea typeface="Noto Serif SC"/>
                          <a:cs typeface="Noto Serif SC"/>
                          <a:sym typeface="Noto Serif SC"/>
                        </a:rPr>
                        <a:t>时间节点</a:t>
                      </a:r>
                      <a:endParaRPr lang="en-US" sz="1100"/>
                    </a:p>
                  </a:txBody>
                  <a:tcPr marL="101600" marR="101600" marT="101600" marB="101600" anchor="t" anchorCtr="0">
                    <a:lnL>
                      <a:noFill/>
                    </a:lnL>
                    <a:lnR>
                      <a:noFill/>
                    </a:lnR>
                    <a:lnT>
                      <a:noFill/>
                    </a:lnT>
                    <a:lnB>
                      <a:noFill/>
                    </a:lnB>
                    <a:solidFill>
                      <a:srgbClr val="C00000">
                        <a:alpha val="10000"/>
                      </a:srgbClr>
                    </a:solidFill>
                  </a:tcPr>
                </a:tc>
                <a:tc>
                  <a:txBody>
                    <a:bodyPr rtlCol="0"/>
                    <a:lstStyle/>
                    <a:p>
                      <a:pPr indent="0" algn="ctr">
                        <a:lnSpc>
                          <a:spcPct val="100000"/>
                        </a:lnSpc>
                        <a:defRPr/>
                      </a:pPr>
                      <a:r>
                        <a:rPr lang="en-US" sz="1400" b="1" i="0" u="none" strike="noStrike">
                          <a:solidFill>
                            <a:srgbClr val="C00000"/>
                          </a:solidFill>
                          <a:latin typeface="Noto Serif SC"/>
                          <a:ea typeface="Noto Serif SC"/>
                          <a:cs typeface="Noto Serif SC"/>
                          <a:sym typeface="Noto Serif SC"/>
                        </a:rPr>
                        <a:t>阶段任务</a:t>
                      </a:r>
                      <a:endParaRPr lang="en-US" sz="1100"/>
                    </a:p>
                  </a:txBody>
                  <a:tcPr marL="101600" marR="101600" marT="101600" marB="101600" anchor="t" anchorCtr="0">
                    <a:lnL>
                      <a:noFill/>
                    </a:lnL>
                    <a:lnR>
                      <a:noFill/>
                    </a:lnR>
                    <a:lnT>
                      <a:noFill/>
                    </a:lnT>
                    <a:lnB>
                      <a:noFill/>
                    </a:lnB>
                    <a:solidFill>
                      <a:srgbClr val="C00000">
                        <a:alpha val="10000"/>
                      </a:srgbClr>
                    </a:solidFill>
                  </a:tcPr>
                </a:tc>
              </a:tr>
              <a:tr h="4572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2月9日</a:t>
                      </a:r>
                      <a:endParaRPr lang="en-US" sz="1100"/>
                    </a:p>
                  </a:txBody>
                  <a:tcPr marL="101600" marR="101600" marT="101600" marB="101600" anchor="t" anchorCtr="0">
                    <a:lnL>
                      <a:noFill/>
                    </a:lnL>
                    <a:lnR>
                      <a:noFill/>
                    </a:lnR>
                    <a:lnT>
                      <a:noFill/>
                    </a:lnT>
                    <a:lnB>
                      <a:noFill/>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准备阶段：确定课题，收集资料</a:t>
                      </a:r>
                      <a:endParaRPr lang="en-US" sz="1100"/>
                    </a:p>
                  </a:txBody>
                  <a:tcPr marL="101600" marR="101600" marT="101600" marB="101600" anchor="t" anchorCtr="0">
                    <a:lnL>
                      <a:noFill/>
                    </a:lnL>
                    <a:lnR>
                      <a:noFill/>
                    </a:lnR>
                    <a:lnT>
                      <a:noFill/>
                    </a:lnT>
                    <a:lnB>
                      <a:noFill/>
                    </a:lnB>
                    <a:noFill/>
                  </a:tcPr>
                </a:tc>
              </a:tr>
              <a:tr h="4572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2月10日</a:t>
                      </a:r>
                      <a:endParaRPr lang="en-US" sz="1100"/>
                    </a:p>
                  </a:txBody>
                  <a:tcPr marL="101600" marR="101600" marT="101600" marB="101600" anchor="t" anchorCtr="0">
                    <a:lnL>
                      <a:noFill/>
                    </a:lnL>
                    <a:lnR>
                      <a:noFill/>
                    </a:lnR>
                    <a:lnT>
                      <a:noFill/>
                    </a:lnT>
                    <a:lnB>
                      <a:noFill/>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实地考察：前往现场，采集数据</a:t>
                      </a:r>
                      <a:endParaRPr lang="en-US" sz="1100"/>
                    </a:p>
                  </a:txBody>
                  <a:tcPr marL="101600" marR="101600" marT="101600" marB="101600" anchor="t" anchorCtr="0">
                    <a:lnL>
                      <a:noFill/>
                    </a:lnL>
                    <a:lnR>
                      <a:noFill/>
                    </a:lnR>
                    <a:lnT>
                      <a:noFill/>
                    </a:lnT>
                    <a:lnB>
                      <a:noFill/>
                    </a:lnB>
                    <a:noFill/>
                  </a:tcPr>
                </a:tc>
              </a:tr>
              <a:tr h="4572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2月11-25日</a:t>
                      </a:r>
                      <a:endParaRPr lang="en-US" sz="1100"/>
                    </a:p>
                  </a:txBody>
                  <a:tcPr marL="101600" marR="101600" marT="101600" marB="101600" anchor="t" anchorCtr="0">
                    <a:lnL>
                      <a:noFill/>
                    </a:lnL>
                    <a:lnR>
                      <a:noFill/>
                    </a:lnR>
                    <a:lnT>
                      <a:noFill/>
                    </a:lnT>
                    <a:lnB>
                      <a:noFill/>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分项探究：数据分析，模型构建</a:t>
                      </a:r>
                      <a:endParaRPr lang="en-US" sz="1100"/>
                    </a:p>
                  </a:txBody>
                  <a:tcPr marL="101600" marR="101600" marT="101600" marB="101600" anchor="t" anchorCtr="0">
                    <a:lnL>
                      <a:noFill/>
                    </a:lnL>
                    <a:lnR>
                      <a:noFill/>
                    </a:lnR>
                    <a:lnT>
                      <a:noFill/>
                    </a:lnT>
                    <a:lnB>
                      <a:noFill/>
                    </a:lnB>
                    <a:noFill/>
                  </a:tcPr>
                </a:tc>
              </a:tr>
              <a:tr h="4572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2月26-28日</a:t>
                      </a:r>
                      <a:endParaRPr lang="en-US" sz="1100"/>
                    </a:p>
                  </a:txBody>
                  <a:tcPr marL="101600" marR="101600" marT="101600" marB="101600" anchor="t" anchorCtr="0">
                    <a:lnL>
                      <a:noFill/>
                    </a:lnL>
                    <a:lnR>
                      <a:noFill/>
                    </a:lnR>
                    <a:lnT>
                      <a:noFill/>
                    </a:lnT>
                    <a:lnB>
                      <a:noFill/>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整合汇总：撰写报告，优化成果</a:t>
                      </a:r>
                      <a:endParaRPr lang="en-US" sz="1100"/>
                    </a:p>
                  </a:txBody>
                  <a:tcPr marL="101600" marR="101600" marT="101600" marB="101600" anchor="t" anchorCtr="0">
                    <a:lnL>
                      <a:noFill/>
                    </a:lnL>
                    <a:lnR>
                      <a:noFill/>
                    </a:lnR>
                    <a:lnT>
                      <a:noFill/>
                    </a:lnT>
                    <a:lnB>
                      <a:noFill/>
                    </a:lnB>
                    <a:noFill/>
                  </a:tcPr>
                </a:tc>
              </a:tr>
              <a:tr h="457200">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3月1-2日</a:t>
                      </a:r>
                      <a:endParaRPr lang="en-US" sz="1100"/>
                    </a:p>
                  </a:txBody>
                  <a:tcPr marL="101600" marR="101600" marT="101600" marB="101600" anchor="t" anchorCtr="0">
                    <a:lnL>
                      <a:noFill/>
                    </a:lnL>
                    <a:lnR>
                      <a:noFill/>
                    </a:lnR>
                    <a:lnT>
                      <a:noFill/>
                    </a:lnT>
                    <a:lnB>
                      <a:noFill/>
                    </a:lnB>
                    <a:noFill/>
                  </a:tcPr>
                </a:tc>
                <a:tc>
                  <a:txBody>
                    <a:bodyPr rtlCol="0"/>
                    <a:lstStyle/>
                    <a:p>
                      <a:pPr indent="0" algn="ctr">
                        <a:lnSpc>
                          <a:spcPct val="100000"/>
                        </a:lnSpc>
                        <a:defRPr/>
                      </a:pPr>
                      <a:r>
                        <a:rPr lang="en-US" sz="1400" b="0" i="0" u="none" strike="noStrike">
                          <a:solidFill>
                            <a:srgbClr val="1C1C1C"/>
                          </a:solidFill>
                          <a:latin typeface="Noto Serif SC"/>
                          <a:ea typeface="Noto Serif SC"/>
                          <a:cs typeface="Noto Serif SC"/>
                          <a:sym typeface="Noto Serif SC"/>
                        </a:rPr>
                        <a:t>结题展示：答辩汇报，成果提交</a:t>
                      </a:r>
                      <a:endParaRPr lang="en-US" sz="1100"/>
                    </a:p>
                  </a:txBody>
                  <a:tcPr marL="101600" marR="101600" marT="101600" marB="101600" anchor="t" anchorCtr="0">
                    <a:lnL>
                      <a:noFill/>
                    </a:lnL>
                    <a:lnR>
                      <a:noFill/>
                    </a:lnR>
                    <a:lnT>
                      <a:noFill/>
                    </a:lnT>
                    <a:lnB>
                      <a:noFill/>
                    </a:lnB>
                    <a:no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研究过程——实地考察</a:t>
            </a:r>
            <a:endParaRPr lang="en-US" sz="1100"/>
          </a:p>
        </p:txBody>
      </p:sp>
      <p:sp>
        <p:nvSpPr>
          <p:cNvPr id="3" name="AutoShape 3"/>
          <p:cNvSpPr/>
          <p:nvPr/>
        </p:nvSpPr>
        <p:spPr>
          <a:xfrm>
            <a:off x="762000" y="1905000"/>
            <a:ext cx="533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00000"/>
                </a:solidFill>
                <a:latin typeface="Noto Serif SC"/>
                <a:ea typeface="Noto Serif SC"/>
                <a:cs typeface="Noto Serif SC"/>
                <a:sym typeface="Noto Serif SC"/>
              </a:rPr>
              <a:t>徐州博物馆考察记录</a:t>
            </a:r>
            <a:endParaRPr lang="en-US" sz="1100"/>
          </a:p>
        </p:txBody>
      </p:sp>
      <p:graphicFrame>
        <p:nvGraphicFramePr>
          <p:cNvPr id="4" name="Table 4"/>
          <p:cNvGraphicFramePr>
            <a:graphicFrameLocks noGrp="1"/>
          </p:cNvGraphicFramePr>
          <p:nvPr/>
        </p:nvGraphicFramePr>
        <p:xfrm>
          <a:off x="762000" y="2349500"/>
          <a:ext cx="5334000" cy="2286000"/>
        </p:xfrm>
        <a:graphic>
          <a:graphicData uri="http://schemas.openxmlformats.org/drawingml/2006/table">
            <a:tbl>
              <a:tblPr>
                <a:effectLst/>
              </a:tblPr>
              <a:tblGrid>
                <a:gridCol w="1143000"/>
                <a:gridCol w="1651000"/>
                <a:gridCol w="2540000"/>
              </a:tblGrid>
              <a:tr h="457200">
                <a:tc>
                  <a:txBody>
                    <a:bodyPr rtlCol="0"/>
                    <a:lstStyle/>
                    <a:p>
                      <a:pPr indent="0" algn="ctr">
                        <a:lnSpc>
                          <a:spcPct val="100000"/>
                        </a:lnSpc>
                        <a:defRPr/>
                      </a:pPr>
                      <a:r>
                        <a:rPr lang="en-US" sz="1400" b="1" i="0" u="none" strike="noStrike">
                          <a:solidFill>
                            <a:srgbClr val="1C1C1C"/>
                          </a:solidFill>
                          <a:latin typeface="Noto Serif SC"/>
                          <a:ea typeface="Noto Serif SC"/>
                          <a:cs typeface="Noto Serif SC"/>
                          <a:sym typeface="Noto Serif SC"/>
                        </a:rPr>
                        <a:t>展厅</a:t>
                      </a:r>
                      <a:endParaRPr lang="en-US" sz="1100"/>
                    </a:p>
                  </a:txBody>
                  <a:tcPr marL="101600" marR="101600" marT="101600" marB="101600" anchor="t" anchorCtr="0">
                    <a:lnL>
                      <a:noFill/>
                    </a:lnL>
                    <a:lnR>
                      <a:noFill/>
                    </a:lnR>
                    <a:lnT>
                      <a:noFill/>
                    </a:lnT>
                    <a:lnB w="12700" cap="flat" cmpd="sng" algn="ctr">
                      <a:solidFill>
                        <a:srgbClr val="C00000"/>
                      </a:solidFill>
                      <a:prstDash val="solid"/>
                      <a:round/>
                      <a:headEnd type="none" w="med" len="med"/>
                      <a:tailEnd type="none" w="med" len="med"/>
                    </a:lnB>
                    <a:solidFill>
                      <a:srgbClr val="C00000">
                        <a:alpha val="10000"/>
                      </a:srgbClr>
                    </a:solidFill>
                  </a:tcPr>
                </a:tc>
                <a:tc>
                  <a:txBody>
                    <a:bodyPr rtlCol="0"/>
                    <a:lstStyle/>
                    <a:p>
                      <a:pPr indent="0" algn="ctr">
                        <a:lnSpc>
                          <a:spcPct val="100000"/>
                        </a:lnSpc>
                        <a:defRPr/>
                      </a:pPr>
                      <a:r>
                        <a:rPr lang="en-US" sz="1400" b="1" i="0" u="none" strike="noStrike">
                          <a:solidFill>
                            <a:srgbClr val="1C1C1C"/>
                          </a:solidFill>
                          <a:latin typeface="Noto Serif SC"/>
                          <a:ea typeface="Noto Serif SC"/>
                          <a:cs typeface="Noto Serif SC"/>
                          <a:sym typeface="Noto Serif SC"/>
                        </a:rPr>
                        <a:t>重点文物</a:t>
                      </a:r>
                      <a:endParaRPr lang="en-US" sz="1100"/>
                    </a:p>
                  </a:txBody>
                  <a:tcPr marL="101600" marR="101600" marT="101600" marB="101600" anchor="t" anchorCtr="0">
                    <a:lnL>
                      <a:noFill/>
                    </a:lnL>
                    <a:lnR>
                      <a:noFill/>
                    </a:lnR>
                    <a:lnT>
                      <a:noFill/>
                    </a:lnT>
                    <a:lnB w="12700" cap="flat" cmpd="sng" algn="ctr">
                      <a:solidFill>
                        <a:srgbClr val="C00000"/>
                      </a:solidFill>
                      <a:prstDash val="solid"/>
                      <a:round/>
                      <a:headEnd type="none" w="med" len="med"/>
                      <a:tailEnd type="none" w="med" len="med"/>
                    </a:lnB>
                    <a:solidFill>
                      <a:srgbClr val="C00000">
                        <a:alpha val="10000"/>
                      </a:srgbClr>
                    </a:solidFill>
                  </a:tcPr>
                </a:tc>
                <a:tc>
                  <a:txBody>
                    <a:bodyPr rtlCol="0"/>
                    <a:lstStyle/>
                    <a:p>
                      <a:pPr indent="0" algn="ctr">
                        <a:lnSpc>
                          <a:spcPct val="100000"/>
                        </a:lnSpc>
                        <a:defRPr/>
                      </a:pPr>
                      <a:r>
                        <a:rPr lang="en-US" sz="1400" b="1" i="0" u="none" strike="noStrike">
                          <a:solidFill>
                            <a:srgbClr val="1C1C1C"/>
                          </a:solidFill>
                          <a:latin typeface="Noto Serif SC"/>
                          <a:ea typeface="Noto Serif SC"/>
                          <a:cs typeface="Noto Serif SC"/>
                          <a:sym typeface="Noto Serif SC"/>
                        </a:rPr>
                        <a:t>观察内容</a:t>
                      </a:r>
                      <a:endParaRPr lang="en-US" sz="1100"/>
                    </a:p>
                  </a:txBody>
                  <a:tcPr marL="101600" marR="101600" marT="101600" marB="101600" anchor="t" anchorCtr="0">
                    <a:lnL>
                      <a:noFill/>
                    </a:lnL>
                    <a:lnR>
                      <a:noFill/>
                    </a:lnR>
                    <a:lnT>
                      <a:noFill/>
                    </a:lnT>
                    <a:lnB w="12700" cap="flat" cmpd="sng" algn="ctr">
                      <a:solidFill>
                        <a:srgbClr val="C00000"/>
                      </a:solidFill>
                      <a:prstDash val="solid"/>
                      <a:round/>
                      <a:headEnd type="none" w="med" len="med"/>
                      <a:tailEnd type="none" w="med" len="med"/>
                    </a:lnB>
                    <a:solidFill>
                      <a:srgbClr val="C00000">
                        <a:alpha val="10000"/>
                      </a:srgbClr>
                    </a:solidFill>
                  </a:tcPr>
                </a:tc>
              </a:tr>
              <a:tr h="457200">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天工汉玉</a:t>
                      </a:r>
                      <a:endParaRPr lang="en-US" sz="1100"/>
                    </a:p>
                  </a:txBody>
                  <a:tcPr marL="101600" marR="101600" marT="101600" marB="101600" anchor="t" anchorCtr="0">
                    <a:lnL>
                      <a:noFill/>
                    </a:lnL>
                    <a:lnR>
                      <a:noFill/>
                    </a:lnR>
                    <a:lnT w="12700" cap="flat" cmpd="sng" algn="ctr">
                      <a:solidFill>
                        <a:srgbClr val="C00000"/>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雷纹玉环</a:t>
                      </a:r>
                      <a:endParaRPr lang="en-US" sz="1100"/>
                    </a:p>
                  </a:txBody>
                  <a:tcPr marL="101600" marR="101600" marT="101600" marB="101600" anchor="t" anchorCtr="0">
                    <a:lnL>
                      <a:noFill/>
                    </a:lnL>
                    <a:lnR>
                      <a:noFill/>
                    </a:lnR>
                    <a:lnT w="12700" cap="flat" cmpd="sng" algn="ctr">
                      <a:solidFill>
                        <a:srgbClr val="C00000"/>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外径、内径测量</a:t>
                      </a:r>
                      <a:endParaRPr lang="en-US" sz="1100"/>
                    </a:p>
                  </a:txBody>
                  <a:tcPr marL="101600" marR="101600" marT="101600" marB="101600" anchor="t" anchorCtr="0">
                    <a:lnL>
                      <a:noFill/>
                    </a:lnL>
                    <a:lnR>
                      <a:noFill/>
                    </a:lnR>
                    <a:lnT w="12700" cap="flat" cmpd="sng" algn="ctr">
                      <a:solidFill>
                        <a:srgbClr val="C00000"/>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57200">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镜彩徐州</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八连弧纹镜</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纹饰结构、弧数</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57200">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俑秀凝华</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兵马俑坑</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阵列布局、尺寸</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r h="457200">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大汉气象</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S形玉龙、金带扣</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c>
                  <a:txBody>
                    <a:bodyPr rtlCol="0"/>
                    <a:lstStyle/>
                    <a:p>
                      <a:pPr indent="0" algn="ctr">
                        <a:lnSpc>
                          <a:spcPct val="100000"/>
                        </a:lnSpc>
                        <a:defRPr/>
                      </a:pPr>
                      <a:r>
                        <a:rPr lang="en-US" sz="1400" b="0" i="0" u="none" strike="noStrike">
                          <a:solidFill>
                            <a:srgbClr val="323232"/>
                          </a:solidFill>
                          <a:latin typeface="Noto Serif SC"/>
                          <a:ea typeface="Noto Serif SC"/>
                          <a:cs typeface="Noto Serif SC"/>
                          <a:sym typeface="Noto Serif SC"/>
                        </a:rPr>
                        <a:t>造型特点、对称性</a:t>
                      </a:r>
                      <a:endParaRPr lang="en-US" sz="1100"/>
                    </a:p>
                  </a:txBody>
                  <a:tcPr marL="101600" marR="101600" marT="101600" marB="101600" anchor="t" anchorCtr="0">
                    <a:lnL>
                      <a:noFill/>
                    </a:lnL>
                    <a:lnR>
                      <a:noFill/>
                    </a:lnR>
                    <a:lnT w="12700" cap="flat" cmpd="sng" algn="ctr">
                      <a:solidFill>
                        <a:srgbClr val="1C1C1C"/>
                      </a:solidFill>
                      <a:prstDash val="solid"/>
                      <a:round/>
                      <a:headEnd type="none" w="med" len="med"/>
                      <a:tailEnd type="none" w="med" len="med"/>
                    </a:lnT>
                    <a:lnB w="12700" cap="flat" cmpd="sng" algn="ctr">
                      <a:solidFill>
                        <a:srgbClr val="1C1C1C"/>
                      </a:solidFill>
                      <a:prstDash val="solid"/>
                      <a:round/>
                      <a:headEnd type="none" w="med" len="med"/>
                      <a:tailEnd type="none" w="med" len="med"/>
                    </a:lnB>
                    <a:noFill/>
                  </a:tcPr>
                </a:tc>
              </a:tr>
            </a:tbl>
          </a:graphicData>
        </a:graphic>
      </p:graphicFrame>
      <p:sp>
        <p:nvSpPr>
          <p:cNvPr id="5" name="AutoShape 5"/>
          <p:cNvSpPr/>
          <p:nvPr/>
        </p:nvSpPr>
        <p:spPr>
          <a:xfrm>
            <a:off x="762000" y="4953000"/>
            <a:ext cx="5334000" cy="1270000"/>
          </a:xfrm>
          <a:prstGeom prst="roundRect">
            <a:avLst>
              <a:gd name="adj" fmla="val 16000"/>
            </a:avLst>
          </a:prstGeom>
          <a:solidFill>
            <a:srgbClr val="FFFFFF">
              <a:alpha val="60000"/>
            </a:srgbClr>
          </a:solidFill>
          <a:ln w="12700" cap="flat" cmpd="sng">
            <a:solidFill>
              <a:srgbClr val="C00000">
                <a:alpha val="100000"/>
              </a:srgbClr>
            </a:solid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2500" y="5143500"/>
            <a:ext cx="304800" cy="304800"/>
          </a:xfrm>
          <a:prstGeom prst="rect">
            <a:avLst/>
          </a:prstGeom>
        </p:spPr>
      </p:pic>
      <p:sp>
        <p:nvSpPr>
          <p:cNvPr id="7" name="AutoShape 7"/>
          <p:cNvSpPr/>
          <p:nvPr/>
        </p:nvSpPr>
        <p:spPr>
          <a:xfrm>
            <a:off x="1333500" y="5105400"/>
            <a:ext cx="4572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C00000"/>
                </a:solidFill>
                <a:latin typeface="Noto Serif SC"/>
                <a:ea typeface="Noto Serif SC"/>
                <a:cs typeface="Noto Serif SC"/>
                <a:sym typeface="Noto Serif SC"/>
              </a:rPr>
              <a:t>考察收获与困难</a:t>
            </a:r>
            <a:endParaRPr lang="en-US" sz="1100"/>
          </a:p>
        </p:txBody>
      </p:sp>
      <p:sp>
        <p:nvSpPr>
          <p:cNvPr id="8" name="AutoShape 8"/>
          <p:cNvSpPr/>
          <p:nvPr/>
        </p:nvSpPr>
        <p:spPr>
          <a:xfrm>
            <a:off x="952500" y="5486400"/>
            <a:ext cx="4953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23232"/>
                </a:solidFill>
                <a:latin typeface="Noto Serif SC"/>
                <a:ea typeface="Noto Serif SC"/>
                <a:cs typeface="Noto Serif SC"/>
                <a:sym typeface="Noto Serif SC"/>
              </a:rPr>
              <a:t>获得第一手文物资料，拍照记录关键细节，但部分数据需查阅考古报告补充。</a:t>
            </a:r>
            <a:endParaRPr lang="en-US" sz="1100"/>
          </a:p>
        </p:txBody>
      </p:sp>
      <p:pic>
        <p:nvPicPr>
          <p:cNvPr id="9" name="Picture 9"/>
          <p:cNvPicPr>
            <a:picLocks noChangeAspect="1"/>
          </p:cNvPicPr>
          <p:nvPr/>
        </p:nvPicPr>
        <p:blipFill>
          <a:blip r:embed="rId4"/>
          <a:srcRect t="17307" b="17307"/>
          <a:stretch>
            <a:fillRect/>
          </a:stretch>
        </p:blipFill>
        <p:spPr>
          <a:xfrm>
            <a:off x="6477000" y="1905000"/>
            <a:ext cx="5066030" cy="2159000"/>
          </a:xfrm>
          <a:prstGeom prst="rect">
            <a:avLst/>
          </a:prstGeom>
          <a:noFill/>
          <a:ln w="12700" cap="flat" cmpd="sng">
            <a:solidFill>
              <a:srgbClr val="C00000">
                <a:alpha val="100000"/>
              </a:srgbClr>
            </a:solidFill>
            <a:prstDash val="solid"/>
            <a:round/>
          </a:ln>
        </p:spPr>
      </p:pic>
      <p:pic>
        <p:nvPicPr>
          <p:cNvPr id="12" name="图片 3"/>
          <p:cNvPicPr>
            <a:picLocks noChangeAspect="1"/>
          </p:cNvPicPr>
          <p:nvPr/>
        </p:nvPicPr>
        <p:blipFill>
          <a:blip r:embed="rId5"/>
          <a:stretch>
            <a:fillRect/>
          </a:stretch>
        </p:blipFill>
        <p:spPr>
          <a:xfrm>
            <a:off x="6322695" y="4108450"/>
            <a:ext cx="1594485" cy="2128520"/>
          </a:xfrm>
          <a:prstGeom prst="rect">
            <a:avLst/>
          </a:prstGeom>
        </p:spPr>
      </p:pic>
      <p:pic>
        <p:nvPicPr>
          <p:cNvPr id="13" name="图片 2"/>
          <p:cNvPicPr>
            <a:picLocks noChangeAspect="1"/>
          </p:cNvPicPr>
          <p:nvPr/>
        </p:nvPicPr>
        <p:blipFill>
          <a:blip r:embed="rId6"/>
          <a:stretch>
            <a:fillRect/>
          </a:stretch>
        </p:blipFill>
        <p:spPr>
          <a:xfrm>
            <a:off x="8071485" y="4108450"/>
            <a:ext cx="3909060" cy="21456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研究过程——玉璧玉环</a:t>
            </a:r>
            <a:endParaRPr lang="en-US" sz="1100"/>
          </a:p>
        </p:txBody>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2000" y="2032000"/>
            <a:ext cx="355600" cy="355600"/>
          </a:xfrm>
          <a:prstGeom prst="rect">
            <a:avLst/>
          </a:prstGeom>
        </p:spPr>
      </p:pic>
      <p:sp>
        <p:nvSpPr>
          <p:cNvPr id="4" name="AutoShape 4"/>
          <p:cNvSpPr/>
          <p:nvPr/>
        </p:nvSpPr>
        <p:spPr>
          <a:xfrm>
            <a:off x="1219200" y="20066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00000"/>
                </a:solidFill>
                <a:latin typeface="Noto Serif SC"/>
                <a:ea typeface="Noto Serif SC"/>
                <a:cs typeface="Noto Serif SC"/>
                <a:sym typeface="Noto Serif SC"/>
              </a:rPr>
              <a:t>核心定义：肉好若一</a:t>
            </a:r>
            <a:endParaRPr lang="en-US" sz="1100"/>
          </a:p>
        </p:txBody>
      </p:sp>
      <p:sp>
        <p:nvSpPr>
          <p:cNvPr id="5" name="AutoShape 5"/>
          <p:cNvSpPr/>
          <p:nvPr/>
        </p:nvSpPr>
        <p:spPr>
          <a:xfrm>
            <a:off x="1219200" y="2413000"/>
            <a:ext cx="482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“肉好若一”指外圆半径 R 与内圆半径 r 满足几何关系：R = √2 r。这是古代玉璧形制的重要数学标准。</a:t>
            </a:r>
            <a:endParaRPr lang="en-US" sz="1100"/>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2000" y="3302000"/>
            <a:ext cx="355600" cy="355600"/>
          </a:xfrm>
          <a:prstGeom prst="rect">
            <a:avLst/>
          </a:prstGeom>
        </p:spPr>
      </p:pic>
      <p:sp>
        <p:nvSpPr>
          <p:cNvPr id="7" name="AutoShape 7"/>
          <p:cNvSpPr/>
          <p:nvPr/>
        </p:nvSpPr>
        <p:spPr>
          <a:xfrm>
            <a:off x="1219200" y="32766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00000"/>
                </a:solidFill>
                <a:latin typeface="Noto Serif SC"/>
                <a:ea typeface="Noto Serif SC"/>
                <a:cs typeface="Noto Serif SC"/>
                <a:sym typeface="Noto Serif SC"/>
              </a:rPr>
              <a:t>尺规作图实践</a:t>
            </a:r>
            <a:endParaRPr lang="en-US" sz="1100"/>
          </a:p>
        </p:txBody>
      </p:sp>
      <p:sp>
        <p:nvSpPr>
          <p:cNvPr id="8" name="AutoShape 8"/>
          <p:cNvSpPr/>
          <p:nvPr/>
        </p:nvSpPr>
        <p:spPr>
          <a:xfrm>
            <a:off x="1219200" y="3683000"/>
            <a:ext cx="4826000" cy="1016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333333"/>
              </a:buClr>
              <a:buChar char="•"/>
              <a:defRPr/>
            </a:pPr>
            <a:r>
              <a:rPr lang="en-US" sz="1400" b="0" i="0" u="none" strike="noStrike">
                <a:solidFill>
                  <a:srgbClr val="333333"/>
                </a:solidFill>
                <a:latin typeface="Noto Serif SC"/>
                <a:ea typeface="Noto Serif SC"/>
                <a:cs typeface="Noto Serif SC"/>
                <a:sym typeface="Noto Serif SC"/>
              </a:rPr>
              <a:t>判断玉环：构造等腰直角三角形，利用斜边长度 √2 r 进行比对。</a:t>
            </a:r>
            <a:endParaRPr lang="en-US" sz="1100"/>
          </a:p>
          <a:p>
            <a:pPr marL="177800" indent="-177800" algn="l">
              <a:lnSpc>
                <a:spcPct val="125000"/>
              </a:lnSpc>
              <a:buClr>
                <a:srgbClr val="333333"/>
              </a:buClr>
              <a:buChar char="•"/>
            </a:pPr>
            <a:r>
              <a:rPr lang="en-US" sz="1400" b="0" i="0" u="none" strike="noStrike">
                <a:solidFill>
                  <a:srgbClr val="333333"/>
                </a:solidFill>
                <a:latin typeface="Noto Serif SC"/>
                <a:ea typeface="Noto Serif SC"/>
                <a:cs typeface="Noto Serif SC"/>
                <a:sym typeface="Noto Serif SC"/>
              </a:rPr>
              <a:t>加工玉坯：将半径三等分，以三分点为内圆半径，制作标准玉璧。</a:t>
            </a:r>
            <a:endParaRPr lang="en-US" sz="1400" b="0" i="0" u="none" strike="noStrike">
              <a:solidFill>
                <a:srgbClr val="333333"/>
              </a:solidFill>
              <a:latin typeface="Noto Serif SC"/>
              <a:ea typeface="Noto Serif SC"/>
              <a:cs typeface="Noto Serif SC"/>
              <a:sym typeface="Noto Serif SC"/>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62000" y="4826000"/>
            <a:ext cx="355600" cy="355600"/>
          </a:xfrm>
          <a:prstGeom prst="rect">
            <a:avLst/>
          </a:prstGeom>
        </p:spPr>
      </p:pic>
      <p:sp>
        <p:nvSpPr>
          <p:cNvPr id="10" name="AutoShape 10"/>
          <p:cNvSpPr/>
          <p:nvPr/>
        </p:nvSpPr>
        <p:spPr>
          <a:xfrm>
            <a:off x="1219200" y="48006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00000"/>
                </a:solidFill>
                <a:latin typeface="Noto Serif SC"/>
                <a:ea typeface="Noto Serif SC"/>
                <a:cs typeface="Noto Serif SC"/>
                <a:sym typeface="Noto Serif SC"/>
              </a:rPr>
              <a:t>核心几何原理</a:t>
            </a:r>
            <a:endParaRPr lang="en-US" sz="1100"/>
          </a:p>
        </p:txBody>
      </p:sp>
      <p:sp>
        <p:nvSpPr>
          <p:cNvPr id="11" name="AutoShape 11"/>
          <p:cNvSpPr/>
          <p:nvPr/>
        </p:nvSpPr>
        <p:spPr>
          <a:xfrm>
            <a:off x="1219200" y="5207000"/>
            <a:ext cx="482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基于勾股定理的等腰直角三角形性质，以及线段的倍长与三等分技术，实现精准的形制设计。</a:t>
            </a:r>
            <a:endParaRPr lang="en-US" sz="1100"/>
          </a:p>
        </p:txBody>
      </p:sp>
      <p:pic>
        <p:nvPicPr>
          <p:cNvPr id="12" name="Picture 12"/>
          <p:cNvPicPr>
            <a:picLocks noChangeAspect="1"/>
          </p:cNvPicPr>
          <p:nvPr/>
        </p:nvPicPr>
        <p:blipFill>
          <a:blip r:embed="rId8"/>
          <a:srcRect t="8333" b="8333"/>
          <a:stretch>
            <a:fillRect/>
          </a:stretch>
        </p:blipFill>
        <p:spPr>
          <a:xfrm>
            <a:off x="6350000" y="2032000"/>
            <a:ext cx="4572000" cy="3810000"/>
          </a:xfrm>
          <a:prstGeom prst="rect">
            <a:avLst/>
          </a:prstGeom>
          <a:noFill/>
          <a:ln w="12700" cap="flat" cmpd="sng">
            <a:solidFill>
              <a:srgbClr val="C00000">
                <a:alpha val="100000"/>
              </a:srgbClr>
            </a:solidFill>
            <a:prstDash val="solid"/>
            <a:round/>
          </a:ln>
          <a:effectLst>
            <a:outerShdw blurRad="127000" dist="63500" dir="2700000" algn="tl" rotWithShape="0">
              <a:srgbClr val="000000">
                <a:alpha val="15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1C1C1C"/>
                </a:solidFill>
                <a:latin typeface="Noto Serif SC"/>
                <a:ea typeface="Noto Serif SC"/>
                <a:cs typeface="Noto Serif SC"/>
                <a:sym typeface="Noto Serif SC"/>
              </a:rPr>
              <a:t>研究过程——连弧纹镜</a:t>
            </a:r>
            <a:endParaRPr lang="en-US" sz="1100"/>
          </a:p>
        </p:txBody>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2000" y="2032000"/>
            <a:ext cx="304800" cy="304800"/>
          </a:xfrm>
          <a:prstGeom prst="rect">
            <a:avLst/>
          </a:prstGeom>
        </p:spPr>
      </p:pic>
      <p:sp>
        <p:nvSpPr>
          <p:cNvPr id="4" name="AutoShape 4"/>
          <p:cNvSpPr/>
          <p:nvPr/>
        </p:nvSpPr>
        <p:spPr>
          <a:xfrm>
            <a:off x="1143000" y="20066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00000"/>
                </a:solidFill>
                <a:latin typeface="Noto Serif SC"/>
                <a:ea typeface="Noto Serif SC"/>
                <a:cs typeface="Noto Serif SC"/>
                <a:sym typeface="Noto Serif SC"/>
              </a:rPr>
              <a:t>核心问题</a:t>
            </a:r>
            <a:endParaRPr lang="en-US" sz="1100"/>
          </a:p>
        </p:txBody>
      </p:sp>
      <p:sp>
        <p:nvSpPr>
          <p:cNvPr id="5" name="AutoShape 5"/>
          <p:cNvSpPr/>
          <p:nvPr/>
        </p:nvSpPr>
        <p:spPr>
          <a:xfrm>
            <a:off x="762000" y="2413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如何从残缺弧段判断完整弧数并进行科学补全。</a:t>
            </a:r>
            <a:endParaRPr lang="en-US" sz="1100"/>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2000" y="3048000"/>
            <a:ext cx="304800" cy="304800"/>
          </a:xfrm>
          <a:prstGeom prst="rect">
            <a:avLst/>
          </a:prstGeom>
        </p:spPr>
      </p:pic>
      <p:sp>
        <p:nvSpPr>
          <p:cNvPr id="7" name="AutoShape 7"/>
          <p:cNvSpPr/>
          <p:nvPr/>
        </p:nvSpPr>
        <p:spPr>
          <a:xfrm>
            <a:off x="1143000" y="30226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00000"/>
                </a:solidFill>
                <a:latin typeface="Noto Serif SC"/>
                <a:ea typeface="Noto Serif SC"/>
                <a:cs typeface="Noto Serif SC"/>
                <a:sym typeface="Noto Serif SC"/>
              </a:rPr>
              <a:t>复原步骤</a:t>
            </a:r>
            <a:endParaRPr lang="en-US" sz="1100"/>
          </a:p>
        </p:txBody>
      </p:sp>
      <p:sp>
        <p:nvSpPr>
          <p:cNvPr id="8" name="AutoShape 8"/>
          <p:cNvSpPr/>
          <p:nvPr/>
        </p:nvSpPr>
        <p:spPr>
          <a:xfrm>
            <a:off x="762000" y="3429000"/>
            <a:ext cx="38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C00000"/>
                </a:solidFill>
                <a:latin typeface="Noto Serif SC"/>
                <a:ea typeface="Noto Serif SC"/>
                <a:cs typeface="Noto Serif SC"/>
                <a:sym typeface="Noto Serif SC"/>
              </a:rPr>
              <a:t>01</a:t>
            </a:r>
            <a:endParaRPr lang="en-US" sz="1100"/>
          </a:p>
        </p:txBody>
      </p:sp>
      <p:sp>
        <p:nvSpPr>
          <p:cNvPr id="9" name="AutoShape 9"/>
          <p:cNvSpPr/>
          <p:nvPr/>
        </p:nvSpPr>
        <p:spPr>
          <a:xfrm>
            <a:off x="1143000" y="3429000"/>
            <a:ext cx="4699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找圆心：在完整弧上取三点，作弦的中垂线。</a:t>
            </a:r>
            <a:endParaRPr lang="en-US" sz="1100"/>
          </a:p>
        </p:txBody>
      </p:sp>
      <p:sp>
        <p:nvSpPr>
          <p:cNvPr id="10" name="AutoShape 10"/>
          <p:cNvSpPr/>
          <p:nvPr/>
        </p:nvSpPr>
        <p:spPr>
          <a:xfrm>
            <a:off x="762000" y="3759200"/>
            <a:ext cx="38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C00000"/>
                </a:solidFill>
                <a:latin typeface="Noto Serif SC"/>
                <a:ea typeface="Noto Serif SC"/>
                <a:cs typeface="Noto Serif SC"/>
                <a:sym typeface="Noto Serif SC"/>
              </a:rPr>
              <a:t>02</a:t>
            </a:r>
            <a:endParaRPr lang="en-US" sz="1100"/>
          </a:p>
        </p:txBody>
      </p:sp>
      <p:sp>
        <p:nvSpPr>
          <p:cNvPr id="11" name="AutoShape 11"/>
          <p:cNvSpPr/>
          <p:nvPr/>
        </p:nvSpPr>
        <p:spPr>
          <a:xfrm>
            <a:off x="1143000" y="3759200"/>
            <a:ext cx="4699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判弧数：量取相邻弧端点的圆心角，在圆周截取。</a:t>
            </a:r>
            <a:endParaRPr lang="en-US" sz="1100"/>
          </a:p>
        </p:txBody>
      </p:sp>
      <p:sp>
        <p:nvSpPr>
          <p:cNvPr id="12" name="AutoShape 12"/>
          <p:cNvSpPr/>
          <p:nvPr/>
        </p:nvSpPr>
        <p:spPr>
          <a:xfrm>
            <a:off x="762000" y="4089400"/>
            <a:ext cx="38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C00000"/>
                </a:solidFill>
                <a:latin typeface="Noto Serif SC"/>
                <a:ea typeface="Noto Serif SC"/>
                <a:cs typeface="Noto Serif SC"/>
                <a:sym typeface="Noto Serif SC"/>
              </a:rPr>
              <a:t>03</a:t>
            </a:r>
            <a:endParaRPr lang="en-US" sz="1100"/>
          </a:p>
        </p:txBody>
      </p:sp>
      <p:sp>
        <p:nvSpPr>
          <p:cNvPr id="13" name="AutoShape 13"/>
          <p:cNvSpPr/>
          <p:nvPr/>
        </p:nvSpPr>
        <p:spPr>
          <a:xfrm>
            <a:off x="1143000" y="4089400"/>
            <a:ext cx="4699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分圆周：先四等分，再作角平分线实现八等分。</a:t>
            </a:r>
            <a:endParaRPr lang="en-US" sz="1100"/>
          </a:p>
        </p:txBody>
      </p:sp>
      <p:sp>
        <p:nvSpPr>
          <p:cNvPr id="14" name="AutoShape 14"/>
          <p:cNvSpPr/>
          <p:nvPr/>
        </p:nvSpPr>
        <p:spPr>
          <a:xfrm>
            <a:off x="762000" y="4419600"/>
            <a:ext cx="38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C00000"/>
                </a:solidFill>
                <a:latin typeface="Noto Serif SC"/>
                <a:ea typeface="Noto Serif SC"/>
                <a:cs typeface="Noto Serif SC"/>
                <a:sym typeface="Noto Serif SC"/>
              </a:rPr>
              <a:t>04</a:t>
            </a:r>
            <a:endParaRPr lang="en-US" sz="1100"/>
          </a:p>
        </p:txBody>
      </p:sp>
      <p:sp>
        <p:nvSpPr>
          <p:cNvPr id="15" name="AutoShape 15"/>
          <p:cNvSpPr/>
          <p:nvPr/>
        </p:nvSpPr>
        <p:spPr>
          <a:xfrm>
            <a:off x="1143000" y="4419600"/>
            <a:ext cx="4699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定弧心：以O为圆心作辅助圆，确定各弧圆心。</a:t>
            </a:r>
            <a:endParaRPr lang="en-US" sz="1100"/>
          </a:p>
        </p:txBody>
      </p:sp>
      <p:sp>
        <p:nvSpPr>
          <p:cNvPr id="16" name="AutoShape 16"/>
          <p:cNvSpPr/>
          <p:nvPr/>
        </p:nvSpPr>
        <p:spPr>
          <a:xfrm>
            <a:off x="762000" y="4749800"/>
            <a:ext cx="381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C00000"/>
                </a:solidFill>
                <a:latin typeface="Noto Serif SC"/>
                <a:ea typeface="Noto Serif SC"/>
                <a:cs typeface="Noto Serif SC"/>
                <a:sym typeface="Noto Serif SC"/>
              </a:rPr>
              <a:t>05</a:t>
            </a:r>
            <a:endParaRPr lang="en-US" sz="1100"/>
          </a:p>
        </p:txBody>
      </p:sp>
      <p:sp>
        <p:nvSpPr>
          <p:cNvPr id="17" name="AutoShape 17"/>
          <p:cNvSpPr/>
          <p:nvPr/>
        </p:nvSpPr>
        <p:spPr>
          <a:xfrm>
            <a:off x="1143000" y="4749800"/>
            <a:ext cx="4699000" cy="304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补弧线：以各弧心为圆心、已知半径作弧。</a:t>
            </a:r>
            <a:endParaRPr lang="en-US" sz="1100"/>
          </a:p>
        </p:txBody>
      </p:sp>
      <p:pic>
        <p:nvPicPr>
          <p:cNvPr id="18" name="Picture 1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62000" y="5207000"/>
            <a:ext cx="304800" cy="304800"/>
          </a:xfrm>
          <a:prstGeom prst="rect">
            <a:avLst/>
          </a:prstGeom>
        </p:spPr>
      </p:pic>
      <p:sp>
        <p:nvSpPr>
          <p:cNvPr id="19" name="AutoShape 19"/>
          <p:cNvSpPr/>
          <p:nvPr/>
        </p:nvSpPr>
        <p:spPr>
          <a:xfrm>
            <a:off x="1143000" y="51816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00000"/>
                </a:solidFill>
                <a:latin typeface="Noto Serif SC"/>
                <a:ea typeface="Noto Serif SC"/>
                <a:cs typeface="Noto Serif SC"/>
                <a:sym typeface="Noto Serif SC"/>
              </a:rPr>
              <a:t>核心原理</a:t>
            </a:r>
            <a:endParaRPr lang="en-US" sz="1100"/>
          </a:p>
        </p:txBody>
      </p:sp>
      <p:sp>
        <p:nvSpPr>
          <p:cNvPr id="20" name="AutoShape 20"/>
          <p:cNvSpPr/>
          <p:nvPr/>
        </p:nvSpPr>
        <p:spPr>
          <a:xfrm>
            <a:off x="762000" y="5588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erif SC"/>
                <a:ea typeface="Noto Serif SC"/>
                <a:cs typeface="Noto Serif SC"/>
                <a:sym typeface="Noto Serif SC"/>
              </a:rPr>
              <a:t>弦的中垂线过圆心、圆周等分原理、圆与圆的位置关系。</a:t>
            </a:r>
            <a:endParaRPr lang="en-US" sz="1100"/>
          </a:p>
        </p:txBody>
      </p:sp>
      <p:sp>
        <p:nvSpPr>
          <p:cNvPr id="21" name="AutoShape 21"/>
          <p:cNvSpPr/>
          <p:nvPr/>
        </p:nvSpPr>
        <p:spPr>
          <a:xfrm>
            <a:off x="6223000" y="2032000"/>
            <a:ext cx="5207000" cy="4064000"/>
          </a:xfrm>
          <a:prstGeom prst="roundRect">
            <a:avLst>
              <a:gd name="adj" fmla="val 0"/>
            </a:avLst>
          </a:prstGeom>
          <a:solidFill>
            <a:srgbClr val="FFFFFF">
              <a:alpha val="60000"/>
            </a:srgbClr>
          </a:solidFill>
          <a:ln w="12700" cap="flat" cmpd="sng">
            <a:solidFill>
              <a:srgbClr val="C00000">
                <a:alpha val="30000"/>
              </a:srgbClr>
            </a:solidFill>
            <a:prstDash val="solid"/>
            <a:round/>
          </a:ln>
        </p:spPr>
        <p:txBody>
          <a:bodyPr vert="horz" wrap="square" lIns="63500" tIns="63500" rIns="63500" bIns="63500" rtlCol="0" anchor="ctr"/>
          <a:lstStyle/>
          <a:p>
            <a:pPr algn="ctr">
              <a:defRPr/>
            </a:pPr>
          </a:p>
        </p:txBody>
      </p:sp>
      <p:pic>
        <p:nvPicPr>
          <p:cNvPr id="22" name="Picture 22"/>
          <p:cNvPicPr>
            <a:picLocks noChangeAspect="1"/>
          </p:cNvPicPr>
          <p:nvPr/>
        </p:nvPicPr>
        <p:blipFill>
          <a:blip r:embed="rId8"/>
          <a:srcRect t="11842" b="11842"/>
          <a:stretch>
            <a:fillRect/>
          </a:stretch>
        </p:blipFill>
        <p:spPr>
          <a:xfrm>
            <a:off x="6413500" y="2222500"/>
            <a:ext cx="4826000" cy="3683000"/>
          </a:xfrm>
          <a:prstGeom prst="rect">
            <a:avLst/>
          </a:prstGeom>
          <a:noFill/>
          <a:ln w="25400" cap="flat" cmpd="sng">
            <a:noFill/>
            <a:prstDash val="solid"/>
            <a:round/>
          </a:ln>
        </p:spPr>
      </p:pic>
    </p:spTree>
  </p:cSld>
  <p:clrMapOvr>
    <a:masterClrMapping/>
  </p:clrMapOvr>
</p:sld>
</file>

<file path=ppt/tags/tag1.xml><?xml version="1.0" encoding="utf-8"?>
<p:tagLst xmlns:p="http://schemas.openxmlformats.org/presentationml/2006/main">
  <p:tag name="KSO_WM_DIAGRAM_VIRTUALLY_FRAME" val="{&quot;height&quot;:100,&quot;left&quot;:360,&quot;top&quot;:302,&quot;width&quot;:430}"/>
</p:tagLst>
</file>

<file path=ppt/tags/tag10.xml><?xml version="1.0" encoding="utf-8"?>
<p:tagLst xmlns:p="http://schemas.openxmlformats.org/presentationml/2006/main">
  <p:tag name="KSO_WM_DIAGRAM_VIRTUALLY_FRAME" val="{&quot;height&quot;:298.5,&quot;left&quot;:60,&quot;top&quot;:147.65,&quot;width&quot;:840}"/>
</p:tagLst>
</file>

<file path=ppt/tags/tag100.xml><?xml version="1.0" encoding="utf-8"?>
<p:tagLst xmlns:p="http://schemas.openxmlformats.org/presentationml/2006/main">
  <p:tag name="KSO_WM_DIAGRAM_VIRTUALLY_FRAME" val="{&quot;height&quot;:280,&quot;left&quot;:60,&quot;top&quot;:170,&quot;width&quot;:840}"/>
</p:tagLst>
</file>

<file path=ppt/tags/tag101.xml><?xml version="1.0" encoding="utf-8"?>
<p:tagLst xmlns:p="http://schemas.openxmlformats.org/presentationml/2006/main">
  <p:tag name="KSO_WM_DIAGRAM_VIRTUALLY_FRAME" val="{&quot;height&quot;:320,&quot;left&quot;:60,&quot;top&quot;:160,&quot;width&quot;:840}"/>
</p:tagLst>
</file>

<file path=ppt/tags/tag102.xml><?xml version="1.0" encoding="utf-8"?>
<p:tagLst xmlns:p="http://schemas.openxmlformats.org/presentationml/2006/main">
  <p:tag name="KSO_WM_DIAGRAM_VIRTUALLY_FRAME" val="{&quot;height&quot;:320,&quot;left&quot;:60,&quot;top&quot;:160,&quot;width&quot;:840}"/>
</p:tagLst>
</file>

<file path=ppt/tags/tag103.xml><?xml version="1.0" encoding="utf-8"?>
<p:tagLst xmlns:p="http://schemas.openxmlformats.org/presentationml/2006/main">
  <p:tag name="KSO_WM_DIAGRAM_VIRTUALLY_FRAME" val="{&quot;height&quot;:320,&quot;left&quot;:60,&quot;top&quot;:160,&quot;width&quot;:840}"/>
</p:tagLst>
</file>

<file path=ppt/tags/tag104.xml><?xml version="1.0" encoding="utf-8"?>
<p:tagLst xmlns:p="http://schemas.openxmlformats.org/presentationml/2006/main">
  <p:tag name="KSO_WM_DIAGRAM_VIRTUALLY_FRAME" val="{&quot;height&quot;:320,&quot;left&quot;:60,&quot;top&quot;:160,&quot;width&quot;:840}"/>
</p:tagLst>
</file>

<file path=ppt/tags/tag105.xml><?xml version="1.0" encoding="utf-8"?>
<p:tagLst xmlns:p="http://schemas.openxmlformats.org/presentationml/2006/main">
  <p:tag name="KSO_WM_DIAGRAM_VIRTUALLY_FRAME" val="{&quot;height&quot;:320,&quot;left&quot;:60,&quot;top&quot;:160,&quot;width&quot;:840}"/>
</p:tagLst>
</file>

<file path=ppt/tags/tag106.xml><?xml version="1.0" encoding="utf-8"?>
<p:tagLst xmlns:p="http://schemas.openxmlformats.org/presentationml/2006/main">
  <p:tag name="KSO_WM_DIAGRAM_VIRTUALLY_FRAME" val="{&quot;height&quot;:320,&quot;left&quot;:60,&quot;top&quot;:160,&quot;width&quot;:840}"/>
</p:tagLst>
</file>

<file path=ppt/tags/tag107.xml><?xml version="1.0" encoding="utf-8"?>
<p:tagLst xmlns:p="http://schemas.openxmlformats.org/presentationml/2006/main">
  <p:tag name="KSO_WM_DIAGRAM_VIRTUALLY_FRAME" val="{&quot;height&quot;:320,&quot;left&quot;:60,&quot;top&quot;:160,&quot;width&quot;:840}"/>
</p:tagLst>
</file>

<file path=ppt/tags/tag108.xml><?xml version="1.0" encoding="utf-8"?>
<p:tagLst xmlns:p="http://schemas.openxmlformats.org/presentationml/2006/main">
  <p:tag name="KSO_WM_DIAGRAM_VIRTUALLY_FRAME" val="{&quot;height&quot;:320,&quot;left&quot;:60,&quot;top&quot;:160,&quot;width&quot;:840}"/>
</p:tagLst>
</file>

<file path=ppt/tags/tag109.xml><?xml version="1.0" encoding="utf-8"?>
<p:tagLst xmlns:p="http://schemas.openxmlformats.org/presentationml/2006/main">
  <p:tag name="KSO_WM_DIAGRAM_VIRTUALLY_FRAME" val="{&quot;height&quot;:320,&quot;left&quot;:60,&quot;top&quot;:160,&quot;width&quot;:840}"/>
</p:tagLst>
</file>

<file path=ppt/tags/tag11.xml><?xml version="1.0" encoding="utf-8"?>
<p:tagLst xmlns:p="http://schemas.openxmlformats.org/presentationml/2006/main">
  <p:tag name="KSO_WM_DIAGRAM_VIRTUALLY_FRAME" val="{&quot;height&quot;:298.5,&quot;left&quot;:60,&quot;top&quot;:147.65,&quot;width&quot;:840}"/>
</p:tagLst>
</file>

<file path=ppt/tags/tag110.xml><?xml version="1.0" encoding="utf-8"?>
<p:tagLst xmlns:p="http://schemas.openxmlformats.org/presentationml/2006/main">
  <p:tag name="KSO_WM_DIAGRAM_VIRTUALLY_FRAME" val="{&quot;height&quot;:320,&quot;left&quot;:60,&quot;top&quot;:160,&quot;width&quot;:840}"/>
</p:tagLst>
</file>

<file path=ppt/tags/tag111.xml><?xml version="1.0" encoding="utf-8"?>
<p:tagLst xmlns:p="http://schemas.openxmlformats.org/presentationml/2006/main">
  <p:tag name="KSO_WM_DIAGRAM_VIRTUALLY_FRAME" val="{&quot;height&quot;:320,&quot;left&quot;:60,&quot;top&quot;:160,&quot;width&quot;:840}"/>
</p:tagLst>
</file>

<file path=ppt/tags/tag112.xml><?xml version="1.0" encoding="utf-8"?>
<p:tagLst xmlns:p="http://schemas.openxmlformats.org/presentationml/2006/main">
  <p:tag name="KSO_WM_DIAGRAM_VIRTUALLY_FRAME" val="{&quot;height&quot;:320,&quot;left&quot;:60,&quot;top&quot;:160,&quot;width&quot;:840}"/>
</p:tagLst>
</file>

<file path=ppt/tags/tag113.xml><?xml version="1.0" encoding="utf-8"?>
<p:tagLst xmlns:p="http://schemas.openxmlformats.org/presentationml/2006/main">
  <p:tag name="KSO_WM_DIAGRAM_VIRTUALLY_FRAME" val="{&quot;height&quot;:320,&quot;left&quot;:60,&quot;top&quot;:160,&quot;width&quot;:840}"/>
</p:tagLst>
</file>

<file path=ppt/tags/tag114.xml><?xml version="1.0" encoding="utf-8"?>
<p:tagLst xmlns:p="http://schemas.openxmlformats.org/presentationml/2006/main">
  <p:tag name="KSO_WM_DIAGRAM_VIRTUALLY_FRAME" val="{&quot;height&quot;:320,&quot;left&quot;:60,&quot;top&quot;:160,&quot;width&quot;:840}"/>
</p:tagLst>
</file>

<file path=ppt/tags/tag115.xml><?xml version="1.0" encoding="utf-8"?>
<p:tagLst xmlns:p="http://schemas.openxmlformats.org/presentationml/2006/main">
  <p:tag name="KSO_WM_DIAGRAM_VIRTUALLY_FRAME" val="{&quot;height&quot;:320,&quot;left&quot;:60,&quot;top&quot;:160,&quot;width&quot;:840}"/>
</p:tagLst>
</file>

<file path=ppt/tags/tag116.xml><?xml version="1.0" encoding="utf-8"?>
<p:tagLst xmlns:p="http://schemas.openxmlformats.org/presentationml/2006/main">
  <p:tag name="KSO_WM_DIAGRAM_VIRTUALLY_FRAME" val="{&quot;height&quot;:320,&quot;left&quot;:60,&quot;top&quot;:160,&quot;width&quot;:840}"/>
</p:tagLst>
</file>

<file path=ppt/tags/tag117.xml><?xml version="1.0" encoding="utf-8"?>
<p:tagLst xmlns:p="http://schemas.openxmlformats.org/presentationml/2006/main">
  <p:tag name="KSO_WM_DIAGRAM_VIRTUALLY_FRAME" val="{&quot;height&quot;:205,&quot;left&quot;:180,&quot;top&quot;:168,&quot;width&quot;:625}"/>
</p:tagLst>
</file>

<file path=ppt/tags/tag118.xml><?xml version="1.0" encoding="utf-8"?>
<p:tagLst xmlns:p="http://schemas.openxmlformats.org/presentationml/2006/main">
  <p:tag name="KSO_WM_DIAGRAM_VIRTUALLY_FRAME" val="{&quot;height&quot;:205,&quot;left&quot;:180,&quot;top&quot;:168,&quot;width&quot;:625}"/>
</p:tagLst>
</file>

<file path=ppt/tags/tag119.xml><?xml version="1.0" encoding="utf-8"?>
<p:tagLst xmlns:p="http://schemas.openxmlformats.org/presentationml/2006/main">
  <p:tag name="KSO_WM_DIAGRAM_VIRTUALLY_FRAME" val="{&quot;height&quot;:205,&quot;left&quot;:180,&quot;top&quot;:168,&quot;width&quot;:625}"/>
</p:tagLst>
</file>

<file path=ppt/tags/tag12.xml><?xml version="1.0" encoding="utf-8"?>
<p:tagLst xmlns:p="http://schemas.openxmlformats.org/presentationml/2006/main">
  <p:tag name="KSO_WM_DIAGRAM_VIRTUALLY_FRAME" val="{&quot;height&quot;:298.5,&quot;left&quot;:60,&quot;top&quot;:147.65,&quot;width&quot;:840}"/>
</p:tagLst>
</file>

<file path=ppt/tags/tag120.xml><?xml version="1.0" encoding="utf-8"?>
<p:tagLst xmlns:p="http://schemas.openxmlformats.org/presentationml/2006/main">
  <p:tag name="KSO_WM_DIAGRAM_VIRTUALLY_FRAME" val="{&quot;height&quot;:205,&quot;left&quot;:180,&quot;top&quot;:168,&quot;width&quot;:625}"/>
</p:tagLst>
</file>

<file path=ppt/tags/tag121.xml><?xml version="1.0" encoding="utf-8"?>
<p:tagLst xmlns:p="http://schemas.openxmlformats.org/presentationml/2006/main">
  <p:tag name="KSO_WM_DIAGRAM_VIRTUALLY_FRAME" val="{&quot;height&quot;:205,&quot;left&quot;:180,&quot;top&quot;:168,&quot;width&quot;:625}"/>
</p:tagLst>
</file>

<file path=ppt/tags/tag122.xml><?xml version="1.0" encoding="utf-8"?>
<p:tagLst xmlns:p="http://schemas.openxmlformats.org/presentationml/2006/main">
  <p:tag name="KSO_WM_DIAGRAM_VIRTUALLY_FRAME" val="{&quot;height&quot;:205,&quot;left&quot;:180,&quot;top&quot;:168,&quot;width&quot;:625}"/>
</p:tagLst>
</file>

<file path=ppt/tags/tag123.xml><?xml version="1.0" encoding="utf-8"?>
<p:tagLst xmlns:p="http://schemas.openxmlformats.org/presentationml/2006/main">
  <p:tag name="KSO_WM_DIAGRAM_VIRTUALLY_FRAME" val="{&quot;height&quot;:205,&quot;left&quot;:180,&quot;top&quot;:168,&quot;width&quot;:625}"/>
</p:tagLst>
</file>

<file path=ppt/tags/tag124.xml><?xml version="1.0" encoding="utf-8"?>
<p:tagLst xmlns:p="http://schemas.openxmlformats.org/presentationml/2006/main">
  <p:tag name="KSO_WM_DIAGRAM_VIRTUALLY_FRAME" val="{&quot;height&quot;:205,&quot;left&quot;:180,&quot;top&quot;:168,&quot;width&quot;:625}"/>
</p:tagLst>
</file>

<file path=ppt/tags/tag13.xml><?xml version="1.0" encoding="utf-8"?>
<p:tagLst xmlns:p="http://schemas.openxmlformats.org/presentationml/2006/main">
  <p:tag name="KSO_WM_DIAGRAM_VIRTUALLY_FRAME" val="{&quot;height&quot;:298.5,&quot;left&quot;:60,&quot;top&quot;:147.65,&quot;width&quot;:840}"/>
</p:tagLst>
</file>

<file path=ppt/tags/tag14.xml><?xml version="1.0" encoding="utf-8"?>
<p:tagLst xmlns:p="http://schemas.openxmlformats.org/presentationml/2006/main">
  <p:tag name="KSO_WM_DIAGRAM_VIRTUALLY_FRAME" val="{&quot;height&quot;:298.5,&quot;left&quot;:60,&quot;top&quot;:147.65,&quot;width&quot;:840}"/>
</p:tagLst>
</file>

<file path=ppt/tags/tag15.xml><?xml version="1.0" encoding="utf-8"?>
<p:tagLst xmlns:p="http://schemas.openxmlformats.org/presentationml/2006/main">
  <p:tag name="KSO_WM_DIAGRAM_VIRTUALLY_FRAME" val="{&quot;height&quot;:298.5,&quot;left&quot;:60,&quot;top&quot;:147.65,&quot;width&quot;:840}"/>
</p:tagLst>
</file>

<file path=ppt/tags/tag16.xml><?xml version="1.0" encoding="utf-8"?>
<p:tagLst xmlns:p="http://schemas.openxmlformats.org/presentationml/2006/main">
  <p:tag name="KSO_WM_DIAGRAM_VIRTUALLY_FRAME" val="{&quot;height&quot;:298.5,&quot;left&quot;:60,&quot;top&quot;:147.65,&quot;width&quot;:840}"/>
</p:tagLst>
</file>

<file path=ppt/tags/tag17.xml><?xml version="1.0" encoding="utf-8"?>
<p:tagLst xmlns:p="http://schemas.openxmlformats.org/presentationml/2006/main">
  <p:tag name="KSO_WM_DIAGRAM_VIRTUALLY_FRAME" val="{&quot;height&quot;:298.5,&quot;left&quot;:60,&quot;top&quot;:147.65,&quot;width&quot;:840}"/>
</p:tagLst>
</file>

<file path=ppt/tags/tag18.xml><?xml version="1.0" encoding="utf-8"?>
<p:tagLst xmlns:p="http://schemas.openxmlformats.org/presentationml/2006/main">
  <p:tag name="KSO_WM_DIAGRAM_VIRTUALLY_FRAME" val="{&quot;height&quot;:298.5,&quot;left&quot;:60,&quot;top&quot;:147.65,&quot;width&quot;:840}"/>
</p:tagLst>
</file>

<file path=ppt/tags/tag19.xml><?xml version="1.0" encoding="utf-8"?>
<p:tagLst xmlns:p="http://schemas.openxmlformats.org/presentationml/2006/main">
  <p:tag name="KSO_WM_DIAGRAM_VIRTUALLY_FRAME" val="{&quot;height&quot;:298.5,&quot;left&quot;:60,&quot;top&quot;:147.65,&quot;width&quot;:840}"/>
</p:tagLst>
</file>

<file path=ppt/tags/tag2.xml><?xml version="1.0" encoding="utf-8"?>
<p:tagLst xmlns:p="http://schemas.openxmlformats.org/presentationml/2006/main">
  <p:tag name="KSO_WM_DIAGRAM_VIRTUALLY_FRAME" val="{&quot;height&quot;:100,&quot;left&quot;:360,&quot;top&quot;:302,&quot;width&quot;:430}"/>
</p:tagLst>
</file>

<file path=ppt/tags/tag20.xml><?xml version="1.0" encoding="utf-8"?>
<p:tagLst xmlns:p="http://schemas.openxmlformats.org/presentationml/2006/main">
  <p:tag name="KSO_WM_DIAGRAM_VIRTUALLY_FRAME" val="{&quot;height&quot;:298.5,&quot;left&quot;:60,&quot;top&quot;:147.65,&quot;width&quot;:840}"/>
</p:tagLst>
</file>

<file path=ppt/tags/tag21.xml><?xml version="1.0" encoding="utf-8"?>
<p:tagLst xmlns:p="http://schemas.openxmlformats.org/presentationml/2006/main">
  <p:tag name="KSO_WM_DIAGRAM_VIRTUALLY_FRAME" val="{&quot;height&quot;:298.5,&quot;left&quot;:60,&quot;top&quot;:147.65,&quot;width&quot;:840}"/>
</p:tagLst>
</file>

<file path=ppt/tags/tag22.xml><?xml version="1.0" encoding="utf-8"?>
<p:tagLst xmlns:p="http://schemas.openxmlformats.org/presentationml/2006/main">
  <p:tag name="KSO_WM_DIAGRAM_VIRTUALLY_FRAME" val="{&quot;height&quot;:280,&quot;left&quot;:60,&quot;top&quot;:160,&quot;width&quot;:840}"/>
</p:tagLst>
</file>

<file path=ppt/tags/tag23.xml><?xml version="1.0" encoding="utf-8"?>
<p:tagLst xmlns:p="http://schemas.openxmlformats.org/presentationml/2006/main">
  <p:tag name="KSO_WM_DIAGRAM_VIRTUALLY_FRAME" val="{&quot;height&quot;:280,&quot;left&quot;:60,&quot;top&quot;:160,&quot;width&quot;:840}"/>
</p:tagLst>
</file>

<file path=ppt/tags/tag24.xml><?xml version="1.0" encoding="utf-8"?>
<p:tagLst xmlns:p="http://schemas.openxmlformats.org/presentationml/2006/main">
  <p:tag name="KSO_WM_DIAGRAM_VIRTUALLY_FRAME" val="{&quot;height&quot;:280,&quot;left&quot;:60,&quot;top&quot;:160,&quot;width&quot;:840}"/>
</p:tagLst>
</file>

<file path=ppt/tags/tag25.xml><?xml version="1.0" encoding="utf-8"?>
<p:tagLst xmlns:p="http://schemas.openxmlformats.org/presentationml/2006/main">
  <p:tag name="KSO_WM_DIAGRAM_VIRTUALLY_FRAME" val="{&quot;height&quot;:280,&quot;left&quot;:60,&quot;top&quot;:160,&quot;width&quot;:840}"/>
</p:tagLst>
</file>

<file path=ppt/tags/tag26.xml><?xml version="1.0" encoding="utf-8"?>
<p:tagLst xmlns:p="http://schemas.openxmlformats.org/presentationml/2006/main">
  <p:tag name="KSO_WM_DIAGRAM_VIRTUALLY_FRAME" val="{&quot;height&quot;:280,&quot;left&quot;:60,&quot;top&quot;:160,&quot;width&quot;:840}"/>
</p:tagLst>
</file>

<file path=ppt/tags/tag27.xml><?xml version="1.0" encoding="utf-8"?>
<p:tagLst xmlns:p="http://schemas.openxmlformats.org/presentationml/2006/main">
  <p:tag name="KSO_WM_DIAGRAM_VIRTUALLY_FRAME" val="{&quot;height&quot;:280,&quot;left&quot;:60,&quot;top&quot;:160,&quot;width&quot;:840}"/>
</p:tagLst>
</file>

<file path=ppt/tags/tag28.xml><?xml version="1.0" encoding="utf-8"?>
<p:tagLst xmlns:p="http://schemas.openxmlformats.org/presentationml/2006/main">
  <p:tag name="KSO_WM_DIAGRAM_VIRTUALLY_FRAME" val="{&quot;height&quot;:280,&quot;left&quot;:60,&quot;top&quot;:160,&quot;width&quot;:840}"/>
</p:tagLst>
</file>

<file path=ppt/tags/tag29.xml><?xml version="1.0" encoding="utf-8"?>
<p:tagLst xmlns:p="http://schemas.openxmlformats.org/presentationml/2006/main">
  <p:tag name="KSO_WM_DIAGRAM_VIRTUALLY_FRAME" val="{&quot;height&quot;:280,&quot;left&quot;:60,&quot;top&quot;:160,&quot;width&quot;:840}"/>
</p:tagLst>
</file>

<file path=ppt/tags/tag3.xml><?xml version="1.0" encoding="utf-8"?>
<p:tagLst xmlns:p="http://schemas.openxmlformats.org/presentationml/2006/main">
  <p:tag name="KSO_WM_DIAGRAM_VIRTUALLY_FRAME" val="{&quot;height&quot;:100,&quot;left&quot;:360,&quot;top&quot;:302,&quot;width&quot;:430}"/>
</p:tagLst>
</file>

<file path=ppt/tags/tag30.xml><?xml version="1.0" encoding="utf-8"?>
<p:tagLst xmlns:p="http://schemas.openxmlformats.org/presentationml/2006/main">
  <p:tag name="KSO_WM_DIAGRAM_VIRTUALLY_FRAME" val="{&quot;height&quot;:280,&quot;left&quot;:60,&quot;top&quot;:160,&quot;width&quot;:840}"/>
</p:tagLst>
</file>

<file path=ppt/tags/tag31.xml><?xml version="1.0" encoding="utf-8"?>
<p:tagLst xmlns:p="http://schemas.openxmlformats.org/presentationml/2006/main">
  <p:tag name="KSO_WM_DIAGRAM_VIRTUALLY_FRAME" val="{&quot;height&quot;:280,&quot;left&quot;:60,&quot;top&quot;:160,&quot;width&quot;:840}"/>
</p:tagLst>
</file>

<file path=ppt/tags/tag32.xml><?xml version="1.0" encoding="utf-8"?>
<p:tagLst xmlns:p="http://schemas.openxmlformats.org/presentationml/2006/main">
  <p:tag name="KSO_WM_DIAGRAM_VIRTUALLY_FRAME" val="{&quot;height&quot;:280,&quot;left&quot;:60,&quot;top&quot;:160,&quot;width&quot;:840}"/>
</p:tagLst>
</file>

<file path=ppt/tags/tag33.xml><?xml version="1.0" encoding="utf-8"?>
<p:tagLst xmlns:p="http://schemas.openxmlformats.org/presentationml/2006/main">
  <p:tag name="KSO_WM_DIAGRAM_VIRTUALLY_FRAME" val="{&quot;height&quot;:280,&quot;left&quot;:60,&quot;top&quot;:160,&quot;width&quot;:840}"/>
</p:tagLst>
</file>

<file path=ppt/tags/tag34.xml><?xml version="1.0" encoding="utf-8"?>
<p:tagLst xmlns:p="http://schemas.openxmlformats.org/presentationml/2006/main">
  <p:tag name="KSO_WM_DIAGRAM_VIRTUALLY_FRAME" val="{&quot;height&quot;:280,&quot;left&quot;:60,&quot;top&quot;:160,&quot;width&quot;:840}"/>
</p:tagLst>
</file>

<file path=ppt/tags/tag35.xml><?xml version="1.0" encoding="utf-8"?>
<p:tagLst xmlns:p="http://schemas.openxmlformats.org/presentationml/2006/main">
  <p:tag name="KSO_WM_DIAGRAM_VIRTUALLY_FRAME" val="{&quot;height&quot;:280,&quot;left&quot;:60,&quot;top&quot;:160,&quot;width&quot;:840}"/>
</p:tagLst>
</file>

<file path=ppt/tags/tag36.xml><?xml version="1.0" encoding="utf-8"?>
<p:tagLst xmlns:p="http://schemas.openxmlformats.org/presentationml/2006/main">
  <p:tag name="KSO_WM_DIAGRAM_VIRTUALLY_FRAME" val="{&quot;height&quot;:280,&quot;left&quot;:60,&quot;top&quot;:160,&quot;width&quot;:840}"/>
</p:tagLst>
</file>

<file path=ppt/tags/tag37.xml><?xml version="1.0" encoding="utf-8"?>
<p:tagLst xmlns:p="http://schemas.openxmlformats.org/presentationml/2006/main">
  <p:tag name="KSO_WM_DIAGRAM_VIRTUALLY_FRAME" val="{&quot;height&quot;:320,&quot;left&quot;:60,&quot;top&quot;:160,&quot;width&quot;:840}"/>
</p:tagLst>
</file>

<file path=ppt/tags/tag38.xml><?xml version="1.0" encoding="utf-8"?>
<p:tagLst xmlns:p="http://schemas.openxmlformats.org/presentationml/2006/main">
  <p:tag name="KSO_WM_DIAGRAM_VIRTUALLY_FRAME" val="{&quot;height&quot;:320,&quot;left&quot;:60,&quot;top&quot;:160,&quot;width&quot;:840}"/>
</p:tagLst>
</file>

<file path=ppt/tags/tag39.xml><?xml version="1.0" encoding="utf-8"?>
<p:tagLst xmlns:p="http://schemas.openxmlformats.org/presentationml/2006/main">
  <p:tag name="KSO_WM_DIAGRAM_VIRTUALLY_FRAME" val="{&quot;height&quot;:320,&quot;left&quot;:60,&quot;top&quot;:160,&quot;width&quot;:840}"/>
</p:tagLst>
</file>

<file path=ppt/tags/tag4.xml><?xml version="1.0" encoding="utf-8"?>
<p:tagLst xmlns:p="http://schemas.openxmlformats.org/presentationml/2006/main">
  <p:tag name="KSO_WM_DIAGRAM_VIRTUALLY_FRAME" val="{&quot;height&quot;:100,&quot;left&quot;:360,&quot;top&quot;:302,&quot;width&quot;:430}"/>
</p:tagLst>
</file>

<file path=ppt/tags/tag40.xml><?xml version="1.0" encoding="utf-8"?>
<p:tagLst xmlns:p="http://schemas.openxmlformats.org/presentationml/2006/main">
  <p:tag name="KSO_WM_DIAGRAM_VIRTUALLY_FRAME" val="{&quot;height&quot;:320,&quot;left&quot;:60,&quot;top&quot;:160,&quot;width&quot;:840}"/>
</p:tagLst>
</file>

<file path=ppt/tags/tag41.xml><?xml version="1.0" encoding="utf-8"?>
<p:tagLst xmlns:p="http://schemas.openxmlformats.org/presentationml/2006/main">
  <p:tag name="KSO_WM_DIAGRAM_VIRTUALLY_FRAME" val="{&quot;height&quot;:320,&quot;left&quot;:60,&quot;top&quot;:160,&quot;width&quot;:840}"/>
</p:tagLst>
</file>

<file path=ppt/tags/tag42.xml><?xml version="1.0" encoding="utf-8"?>
<p:tagLst xmlns:p="http://schemas.openxmlformats.org/presentationml/2006/main">
  <p:tag name="KSO_WM_DIAGRAM_VIRTUALLY_FRAME" val="{&quot;height&quot;:320,&quot;left&quot;:60,&quot;top&quot;:160,&quot;width&quot;:840}"/>
</p:tagLst>
</file>

<file path=ppt/tags/tag43.xml><?xml version="1.0" encoding="utf-8"?>
<p:tagLst xmlns:p="http://schemas.openxmlformats.org/presentationml/2006/main">
  <p:tag name="KSO_WM_DIAGRAM_VIRTUALLY_FRAME" val="{&quot;height&quot;:320,&quot;left&quot;:60,&quot;top&quot;:160,&quot;width&quot;:840}"/>
</p:tagLst>
</file>

<file path=ppt/tags/tag44.xml><?xml version="1.0" encoding="utf-8"?>
<p:tagLst xmlns:p="http://schemas.openxmlformats.org/presentationml/2006/main">
  <p:tag name="KSO_WM_DIAGRAM_VIRTUALLY_FRAME" val="{&quot;height&quot;:320,&quot;left&quot;:60,&quot;top&quot;:160,&quot;width&quot;:840}"/>
</p:tagLst>
</file>

<file path=ppt/tags/tag45.xml><?xml version="1.0" encoding="utf-8"?>
<p:tagLst xmlns:p="http://schemas.openxmlformats.org/presentationml/2006/main">
  <p:tag name="KSO_WM_DIAGRAM_VIRTUALLY_FRAME" val="{&quot;height&quot;:320,&quot;left&quot;:60,&quot;top&quot;:160,&quot;width&quot;:840}"/>
</p:tagLst>
</file>

<file path=ppt/tags/tag46.xml><?xml version="1.0" encoding="utf-8"?>
<p:tagLst xmlns:p="http://schemas.openxmlformats.org/presentationml/2006/main">
  <p:tag name="KSO_WM_DIAGRAM_VIRTUALLY_FRAME" val="{&quot;height&quot;:320,&quot;left&quot;:60,&quot;top&quot;:160,&quot;width&quot;:840}"/>
</p:tagLst>
</file>

<file path=ppt/tags/tag47.xml><?xml version="1.0" encoding="utf-8"?>
<p:tagLst xmlns:p="http://schemas.openxmlformats.org/presentationml/2006/main">
  <p:tag name="KSO_WM_DIAGRAM_VIRTUALLY_FRAME" val="{&quot;height&quot;:320,&quot;left&quot;:60,&quot;top&quot;:160,&quot;width&quot;:840}"/>
</p:tagLst>
</file>

<file path=ppt/tags/tag48.xml><?xml version="1.0" encoding="utf-8"?>
<p:tagLst xmlns:p="http://schemas.openxmlformats.org/presentationml/2006/main">
  <p:tag name="KSO_WM_DIAGRAM_VIRTUALLY_FRAME" val="{&quot;height&quot;:320,&quot;left&quot;:60,&quot;top&quot;:160,&quot;width&quot;:840}"/>
</p:tagLst>
</file>

<file path=ppt/tags/tag49.xml><?xml version="1.0" encoding="utf-8"?>
<p:tagLst xmlns:p="http://schemas.openxmlformats.org/presentationml/2006/main">
  <p:tag name="KSO_WM_DIAGRAM_VIRTUALLY_FRAME" val="{&quot;height&quot;:320,&quot;left&quot;:60,&quot;top&quot;:160,&quot;width&quot;:840}"/>
</p:tagLst>
</file>

<file path=ppt/tags/tag5.xml><?xml version="1.0" encoding="utf-8"?>
<p:tagLst xmlns:p="http://schemas.openxmlformats.org/presentationml/2006/main">
  <p:tag name="KSO_WM_DIAGRAM_VIRTUALLY_FRAME" val="{&quot;height&quot;:100,&quot;left&quot;:360,&quot;top&quot;:302,&quot;width&quot;:430}"/>
</p:tagLst>
</file>

<file path=ppt/tags/tag50.xml><?xml version="1.0" encoding="utf-8"?>
<p:tagLst xmlns:p="http://schemas.openxmlformats.org/presentationml/2006/main">
  <p:tag name="KSO_WM_DIAGRAM_VIRTUALLY_FRAME" val="{&quot;height&quot;:320,&quot;left&quot;:60,&quot;top&quot;:160,&quot;width&quot;:840}"/>
</p:tagLst>
</file>

<file path=ppt/tags/tag51.xml><?xml version="1.0" encoding="utf-8"?>
<p:tagLst xmlns:p="http://schemas.openxmlformats.org/presentationml/2006/main">
  <p:tag name="KSO_WM_DIAGRAM_VIRTUALLY_FRAME" val="{&quot;height&quot;:320,&quot;left&quot;:60,&quot;top&quot;:160,&quot;width&quot;:840}"/>
</p:tagLst>
</file>

<file path=ppt/tags/tag52.xml><?xml version="1.0" encoding="utf-8"?>
<p:tagLst xmlns:p="http://schemas.openxmlformats.org/presentationml/2006/main">
  <p:tag name="KSO_WM_DIAGRAM_VIRTUALLY_FRAME" val="{&quot;height&quot;:320,&quot;left&quot;:60,&quot;top&quot;:160,&quot;width&quot;:840}"/>
</p:tagLst>
</file>

<file path=ppt/tags/tag53.xml><?xml version="1.0" encoding="utf-8"?>
<p:tagLst xmlns:p="http://schemas.openxmlformats.org/presentationml/2006/main">
  <p:tag name="KSO_WM_DIAGRAM_VIRTUALLY_FRAME" val="{&quot;height&quot;:375,&quot;left&quot;:60,&quot;top&quot;:140,&quot;width&quot;:840}"/>
</p:tagLst>
</file>

<file path=ppt/tags/tag54.xml><?xml version="1.0" encoding="utf-8"?>
<p:tagLst xmlns:p="http://schemas.openxmlformats.org/presentationml/2006/main">
  <p:tag name="KSO_WM_DIAGRAM_VIRTUALLY_FRAME" val="{&quot;height&quot;:375,&quot;left&quot;:60,&quot;top&quot;:140,&quot;width&quot;:840}"/>
</p:tagLst>
</file>

<file path=ppt/tags/tag55.xml><?xml version="1.0" encoding="utf-8"?>
<p:tagLst xmlns:p="http://schemas.openxmlformats.org/presentationml/2006/main">
  <p:tag name="KSO_WM_DIAGRAM_VIRTUALLY_FRAME" val="{&quot;height&quot;:375,&quot;left&quot;:60,&quot;top&quot;:140,&quot;width&quot;:840}"/>
</p:tagLst>
</file>

<file path=ppt/tags/tag56.xml><?xml version="1.0" encoding="utf-8"?>
<p:tagLst xmlns:p="http://schemas.openxmlformats.org/presentationml/2006/main">
  <p:tag name="KSO_WM_DIAGRAM_VIRTUALLY_FRAME" val="{&quot;height&quot;:375,&quot;left&quot;:60,&quot;top&quot;:140,&quot;width&quot;:840}"/>
</p:tagLst>
</file>

<file path=ppt/tags/tag57.xml><?xml version="1.0" encoding="utf-8"?>
<p:tagLst xmlns:p="http://schemas.openxmlformats.org/presentationml/2006/main">
  <p:tag name="KSO_WM_DIAGRAM_VIRTUALLY_FRAME" val="{&quot;height&quot;:375,&quot;left&quot;:60,&quot;top&quot;:140,&quot;width&quot;:840}"/>
</p:tagLst>
</file>

<file path=ppt/tags/tag58.xml><?xml version="1.0" encoding="utf-8"?>
<p:tagLst xmlns:p="http://schemas.openxmlformats.org/presentationml/2006/main">
  <p:tag name="KSO_WM_DIAGRAM_VIRTUALLY_FRAME" val="{&quot;height&quot;:375,&quot;left&quot;:60,&quot;top&quot;:140,&quot;width&quot;:840}"/>
</p:tagLst>
</file>

<file path=ppt/tags/tag59.xml><?xml version="1.0" encoding="utf-8"?>
<p:tagLst xmlns:p="http://schemas.openxmlformats.org/presentationml/2006/main">
  <p:tag name="KSO_WM_DIAGRAM_VIRTUALLY_FRAME" val="{&quot;height&quot;:375,&quot;left&quot;:60,&quot;top&quot;:140,&quot;width&quot;:840}"/>
</p:tagLst>
</file>

<file path=ppt/tags/tag6.xml><?xml version="1.0" encoding="utf-8"?>
<p:tagLst xmlns:p="http://schemas.openxmlformats.org/presentationml/2006/main">
  <p:tag name="KSO_WM_DIAGRAM_VIRTUALLY_FRAME" val="{&quot;height&quot;:100,&quot;left&quot;:360,&quot;top&quot;:302,&quot;width&quot;:430}"/>
</p:tagLst>
</file>

<file path=ppt/tags/tag60.xml><?xml version="1.0" encoding="utf-8"?>
<p:tagLst xmlns:p="http://schemas.openxmlformats.org/presentationml/2006/main">
  <p:tag name="KSO_WM_DIAGRAM_VIRTUALLY_FRAME" val="{&quot;height&quot;:375,&quot;left&quot;:60,&quot;top&quot;:140,&quot;width&quot;:840}"/>
</p:tagLst>
</file>

<file path=ppt/tags/tag61.xml><?xml version="1.0" encoding="utf-8"?>
<p:tagLst xmlns:p="http://schemas.openxmlformats.org/presentationml/2006/main">
  <p:tag name="KSO_WM_DIAGRAM_VIRTUALLY_FRAME" val="{&quot;height&quot;:375,&quot;left&quot;:60,&quot;top&quot;:140,&quot;width&quot;:840}"/>
</p:tagLst>
</file>

<file path=ppt/tags/tag62.xml><?xml version="1.0" encoding="utf-8"?>
<p:tagLst xmlns:p="http://schemas.openxmlformats.org/presentationml/2006/main">
  <p:tag name="KSO_WM_DIAGRAM_VIRTUALLY_FRAME" val="{&quot;height&quot;:375,&quot;left&quot;:60,&quot;top&quot;:140,&quot;width&quot;:840}"/>
</p:tagLst>
</file>

<file path=ppt/tags/tag63.xml><?xml version="1.0" encoding="utf-8"?>
<p:tagLst xmlns:p="http://schemas.openxmlformats.org/presentationml/2006/main">
  <p:tag name="KSO_WM_DIAGRAM_VIRTUALLY_FRAME" val="{&quot;height&quot;:375,&quot;left&quot;:60,&quot;top&quot;:140,&quot;width&quot;:840}"/>
</p:tagLst>
</file>

<file path=ppt/tags/tag64.xml><?xml version="1.0" encoding="utf-8"?>
<p:tagLst xmlns:p="http://schemas.openxmlformats.org/presentationml/2006/main">
  <p:tag name="KSO_WM_DIAGRAM_VIRTUALLY_FRAME" val="{&quot;height&quot;:375,&quot;left&quot;:60,&quot;top&quot;:140,&quot;width&quot;:840}"/>
</p:tagLst>
</file>

<file path=ppt/tags/tag65.xml><?xml version="1.0" encoding="utf-8"?>
<p:tagLst xmlns:p="http://schemas.openxmlformats.org/presentationml/2006/main">
  <p:tag name="KSO_WM_DIAGRAM_VIRTUALLY_FRAME" val="{&quot;height&quot;:375,&quot;left&quot;:60,&quot;top&quot;:140,&quot;width&quot;:840}"/>
</p:tagLst>
</file>

<file path=ppt/tags/tag66.xml><?xml version="1.0" encoding="utf-8"?>
<p:tagLst xmlns:p="http://schemas.openxmlformats.org/presentationml/2006/main">
  <p:tag name="KSO_WM_DIAGRAM_VIRTUALLY_FRAME" val="{&quot;height&quot;:375,&quot;left&quot;:60,&quot;top&quot;:140,&quot;width&quot;:840}"/>
</p:tagLst>
</file>

<file path=ppt/tags/tag67.xml><?xml version="1.0" encoding="utf-8"?>
<p:tagLst xmlns:p="http://schemas.openxmlformats.org/presentationml/2006/main">
  <p:tag name="KSO_WM_DIAGRAM_VIRTUALLY_FRAME" val="{&quot;height&quot;:375,&quot;left&quot;:60,&quot;top&quot;:140,&quot;width&quot;:840}"/>
</p:tagLst>
</file>

<file path=ppt/tags/tag68.xml><?xml version="1.0" encoding="utf-8"?>
<p:tagLst xmlns:p="http://schemas.openxmlformats.org/presentationml/2006/main">
  <p:tag name="KSO_WM_DIAGRAM_VIRTUALLY_FRAME" val="{&quot;height&quot;:375,&quot;left&quot;:60,&quot;top&quot;:140,&quot;width&quot;:840}"/>
</p:tagLst>
</file>

<file path=ppt/tags/tag69.xml><?xml version="1.0" encoding="utf-8"?>
<p:tagLst xmlns:p="http://schemas.openxmlformats.org/presentationml/2006/main">
  <p:tag name="KSO_WM_DIAGRAM_VIRTUALLY_FRAME" val="{&quot;height&quot;:375,&quot;left&quot;:60,&quot;top&quot;:140,&quot;width&quot;:840}"/>
</p:tagLst>
</file>

<file path=ppt/tags/tag7.xml><?xml version="1.0" encoding="utf-8"?>
<p:tagLst xmlns:p="http://schemas.openxmlformats.org/presentationml/2006/main">
  <p:tag name="KSO_WM_DIAGRAM_VIRTUALLY_FRAME" val="{&quot;height&quot;:298.5,&quot;left&quot;:60,&quot;top&quot;:147.65,&quot;width&quot;:840}"/>
</p:tagLst>
</file>

<file path=ppt/tags/tag70.xml><?xml version="1.0" encoding="utf-8"?>
<p:tagLst xmlns:p="http://schemas.openxmlformats.org/presentationml/2006/main">
  <p:tag name="KSO_WM_DIAGRAM_VIRTUALLY_FRAME" val="{&quot;height&quot;:375,&quot;left&quot;:60,&quot;top&quot;:140,&quot;width&quot;:840}"/>
</p:tagLst>
</file>

<file path=ppt/tags/tag71.xml><?xml version="1.0" encoding="utf-8"?>
<p:tagLst xmlns:p="http://schemas.openxmlformats.org/presentationml/2006/main">
  <p:tag name="KSO_WM_DIAGRAM_VIRTUALLY_FRAME" val="{&quot;height&quot;:375,&quot;left&quot;:60,&quot;top&quot;:140,&quot;width&quot;:840}"/>
</p:tagLst>
</file>

<file path=ppt/tags/tag72.xml><?xml version="1.0" encoding="utf-8"?>
<p:tagLst xmlns:p="http://schemas.openxmlformats.org/presentationml/2006/main">
  <p:tag name="KSO_WM_DIAGRAM_VIRTUALLY_FRAME" val="{&quot;height&quot;:375,&quot;left&quot;:60,&quot;top&quot;:140,&quot;width&quot;:840}"/>
</p:tagLst>
</file>

<file path=ppt/tags/tag73.xml><?xml version="1.0" encoding="utf-8"?>
<p:tagLst xmlns:p="http://schemas.openxmlformats.org/presentationml/2006/main">
  <p:tag name="KSO_WM_DIAGRAM_VIRTUALLY_FRAME" val="{&quot;height&quot;:340,&quot;left&quot;:60,&quot;top&quot;:160,&quot;width&quot;:891.45}"/>
</p:tagLst>
</file>

<file path=ppt/tags/tag74.xml><?xml version="1.0" encoding="utf-8"?>
<p:tagLst xmlns:p="http://schemas.openxmlformats.org/presentationml/2006/main">
  <p:tag name="KSO_WM_DIAGRAM_VIRTUALLY_FRAME" val="{&quot;height&quot;:340,&quot;left&quot;:60,&quot;top&quot;:160,&quot;width&quot;:891.45}"/>
</p:tagLst>
</file>

<file path=ppt/tags/tag75.xml><?xml version="1.0" encoding="utf-8"?>
<p:tagLst xmlns:p="http://schemas.openxmlformats.org/presentationml/2006/main">
  <p:tag name="KSO_WM_DIAGRAM_VIRTUALLY_FRAME" val="{&quot;height&quot;:340,&quot;left&quot;:60,&quot;top&quot;:160,&quot;width&quot;:891.45}"/>
</p:tagLst>
</file>

<file path=ppt/tags/tag76.xml><?xml version="1.0" encoding="utf-8"?>
<p:tagLst xmlns:p="http://schemas.openxmlformats.org/presentationml/2006/main">
  <p:tag name="KSO_WM_DIAGRAM_VIRTUALLY_FRAME" val="{&quot;height&quot;:340,&quot;left&quot;:60,&quot;top&quot;:160,&quot;width&quot;:891.45}"/>
</p:tagLst>
</file>

<file path=ppt/tags/tag77.xml><?xml version="1.0" encoding="utf-8"?>
<p:tagLst xmlns:p="http://schemas.openxmlformats.org/presentationml/2006/main">
  <p:tag name="KSO_WM_DIAGRAM_VIRTUALLY_FRAME" val="{&quot;height&quot;:340,&quot;left&quot;:60,&quot;top&quot;:160,&quot;width&quot;:891.45}"/>
</p:tagLst>
</file>

<file path=ppt/tags/tag78.xml><?xml version="1.0" encoding="utf-8"?>
<p:tagLst xmlns:p="http://schemas.openxmlformats.org/presentationml/2006/main">
  <p:tag name="KSO_WM_DIAGRAM_VIRTUALLY_FRAME" val="{&quot;height&quot;:340,&quot;left&quot;:60,&quot;top&quot;:160,&quot;width&quot;:891.45}"/>
</p:tagLst>
</file>

<file path=ppt/tags/tag79.xml><?xml version="1.0" encoding="utf-8"?>
<p:tagLst xmlns:p="http://schemas.openxmlformats.org/presentationml/2006/main">
  <p:tag name="KSO_WM_DIAGRAM_VIRTUALLY_FRAME" val="{&quot;height&quot;:340,&quot;left&quot;:60,&quot;top&quot;:160,&quot;width&quot;:891.45}"/>
</p:tagLst>
</file>

<file path=ppt/tags/tag8.xml><?xml version="1.0" encoding="utf-8"?>
<p:tagLst xmlns:p="http://schemas.openxmlformats.org/presentationml/2006/main">
  <p:tag name="KSO_WM_DIAGRAM_VIRTUALLY_FRAME" val="{&quot;height&quot;:298.5,&quot;left&quot;:60,&quot;top&quot;:147.65,&quot;width&quot;:840}"/>
</p:tagLst>
</file>

<file path=ppt/tags/tag80.xml><?xml version="1.0" encoding="utf-8"?>
<p:tagLst xmlns:p="http://schemas.openxmlformats.org/presentationml/2006/main">
  <p:tag name="KSO_WM_DIAGRAM_VIRTUALLY_FRAME" val="{&quot;height&quot;:340,&quot;left&quot;:60,&quot;top&quot;:160,&quot;width&quot;:891.45}"/>
</p:tagLst>
</file>

<file path=ppt/tags/tag81.xml><?xml version="1.0" encoding="utf-8"?>
<p:tagLst xmlns:p="http://schemas.openxmlformats.org/presentationml/2006/main">
  <p:tag name="KSO_WM_DIAGRAM_VIRTUALLY_FRAME" val="{&quot;height&quot;:340,&quot;left&quot;:60,&quot;top&quot;:160,&quot;width&quot;:891.45}"/>
</p:tagLst>
</file>

<file path=ppt/tags/tag82.xml><?xml version="1.0" encoding="utf-8"?>
<p:tagLst xmlns:p="http://schemas.openxmlformats.org/presentationml/2006/main">
  <p:tag name="KSO_WM_DIAGRAM_VIRTUALLY_FRAME" val="{&quot;height&quot;:340,&quot;left&quot;:60,&quot;top&quot;:160,&quot;width&quot;:891.45}"/>
</p:tagLst>
</file>

<file path=ppt/tags/tag83.xml><?xml version="1.0" encoding="utf-8"?>
<p:tagLst xmlns:p="http://schemas.openxmlformats.org/presentationml/2006/main">
  <p:tag name="KSO_WM_DIAGRAM_VIRTUALLY_FRAME" val="{&quot;height&quot;:340,&quot;left&quot;:60,&quot;top&quot;:160,&quot;width&quot;:891.45}"/>
</p:tagLst>
</file>

<file path=ppt/tags/tag84.xml><?xml version="1.0" encoding="utf-8"?>
<p:tagLst xmlns:p="http://schemas.openxmlformats.org/presentationml/2006/main">
  <p:tag name="KSO_WM_DIAGRAM_VIRTUALLY_FRAME" val="{&quot;height&quot;:340,&quot;left&quot;:60,&quot;top&quot;:160,&quot;width&quot;:891.45}"/>
</p:tagLst>
</file>

<file path=ppt/tags/tag85.xml><?xml version="1.0" encoding="utf-8"?>
<p:tagLst xmlns:p="http://schemas.openxmlformats.org/presentationml/2006/main">
  <p:tag name="KSO_WM_DIAGRAM_VIRTUALLY_FRAME" val="{&quot;height&quot;:340,&quot;left&quot;:60,&quot;top&quot;:160,&quot;width&quot;:891.45}"/>
</p:tagLst>
</file>

<file path=ppt/tags/tag86.xml><?xml version="1.0" encoding="utf-8"?>
<p:tagLst xmlns:p="http://schemas.openxmlformats.org/presentationml/2006/main">
  <p:tag name="KSO_WM_DIAGRAM_VIRTUALLY_FRAME" val="{&quot;height&quot;:340,&quot;left&quot;:60,&quot;top&quot;:160,&quot;width&quot;:891.45}"/>
</p:tagLst>
</file>

<file path=ppt/tags/tag87.xml><?xml version="1.0" encoding="utf-8"?>
<p:tagLst xmlns:p="http://schemas.openxmlformats.org/presentationml/2006/main">
  <p:tag name="KSO_WM_DIAGRAM_VIRTUALLY_FRAME" val="{&quot;height&quot;:340,&quot;left&quot;:60,&quot;top&quot;:160,&quot;width&quot;:891.45}"/>
</p:tagLst>
</file>

<file path=ppt/tags/tag88.xml><?xml version="1.0" encoding="utf-8"?>
<p:tagLst xmlns:p="http://schemas.openxmlformats.org/presentationml/2006/main">
  <p:tag name="KSO_WM_DIAGRAM_VIRTUALLY_FRAME" val="{&quot;height&quot;:340,&quot;left&quot;:60,&quot;top&quot;:160,&quot;width&quot;:891.45}"/>
</p:tagLst>
</file>

<file path=ppt/tags/tag89.xml><?xml version="1.0" encoding="utf-8"?>
<p:tagLst xmlns:p="http://schemas.openxmlformats.org/presentationml/2006/main">
  <p:tag name="KSO_WM_DIAGRAM_VIRTUALLY_FRAME" val="{&quot;height&quot;:280,&quot;left&quot;:60,&quot;top&quot;:170,&quot;width&quot;:840}"/>
</p:tagLst>
</file>

<file path=ppt/tags/tag9.xml><?xml version="1.0" encoding="utf-8"?>
<p:tagLst xmlns:p="http://schemas.openxmlformats.org/presentationml/2006/main">
  <p:tag name="KSO_WM_DIAGRAM_VIRTUALLY_FRAME" val="{&quot;height&quot;:298.5,&quot;left&quot;:60,&quot;top&quot;:147.65,&quot;width&quot;:840}"/>
</p:tagLst>
</file>

<file path=ppt/tags/tag90.xml><?xml version="1.0" encoding="utf-8"?>
<p:tagLst xmlns:p="http://schemas.openxmlformats.org/presentationml/2006/main">
  <p:tag name="KSO_WM_DIAGRAM_VIRTUALLY_FRAME" val="{&quot;height&quot;:280,&quot;left&quot;:60,&quot;top&quot;:170,&quot;width&quot;:840}"/>
</p:tagLst>
</file>

<file path=ppt/tags/tag91.xml><?xml version="1.0" encoding="utf-8"?>
<p:tagLst xmlns:p="http://schemas.openxmlformats.org/presentationml/2006/main">
  <p:tag name="KSO_WM_DIAGRAM_VIRTUALLY_FRAME" val="{&quot;height&quot;:280,&quot;left&quot;:60,&quot;top&quot;:170,&quot;width&quot;:840}"/>
</p:tagLst>
</file>

<file path=ppt/tags/tag92.xml><?xml version="1.0" encoding="utf-8"?>
<p:tagLst xmlns:p="http://schemas.openxmlformats.org/presentationml/2006/main">
  <p:tag name="KSO_WM_DIAGRAM_VIRTUALLY_FRAME" val="{&quot;height&quot;:280,&quot;left&quot;:60,&quot;top&quot;:170,&quot;width&quot;:840}"/>
</p:tagLst>
</file>

<file path=ppt/tags/tag93.xml><?xml version="1.0" encoding="utf-8"?>
<p:tagLst xmlns:p="http://schemas.openxmlformats.org/presentationml/2006/main">
  <p:tag name="KSO_WM_DIAGRAM_VIRTUALLY_FRAME" val="{&quot;height&quot;:280,&quot;left&quot;:60,&quot;top&quot;:170,&quot;width&quot;:840}"/>
</p:tagLst>
</file>

<file path=ppt/tags/tag94.xml><?xml version="1.0" encoding="utf-8"?>
<p:tagLst xmlns:p="http://schemas.openxmlformats.org/presentationml/2006/main">
  <p:tag name="KSO_WM_DIAGRAM_VIRTUALLY_FRAME" val="{&quot;height&quot;:280,&quot;left&quot;:60,&quot;top&quot;:170,&quot;width&quot;:840}"/>
</p:tagLst>
</file>

<file path=ppt/tags/tag95.xml><?xml version="1.0" encoding="utf-8"?>
<p:tagLst xmlns:p="http://schemas.openxmlformats.org/presentationml/2006/main">
  <p:tag name="KSO_WM_DIAGRAM_VIRTUALLY_FRAME" val="{&quot;height&quot;:280,&quot;left&quot;:60,&quot;top&quot;:170,&quot;width&quot;:840}"/>
</p:tagLst>
</file>

<file path=ppt/tags/tag96.xml><?xml version="1.0" encoding="utf-8"?>
<p:tagLst xmlns:p="http://schemas.openxmlformats.org/presentationml/2006/main">
  <p:tag name="KSO_WM_DIAGRAM_VIRTUALLY_FRAME" val="{&quot;height&quot;:280,&quot;left&quot;:60,&quot;top&quot;:170,&quot;width&quot;:840}"/>
</p:tagLst>
</file>

<file path=ppt/tags/tag97.xml><?xml version="1.0" encoding="utf-8"?>
<p:tagLst xmlns:p="http://schemas.openxmlformats.org/presentationml/2006/main">
  <p:tag name="KSO_WM_DIAGRAM_VIRTUALLY_FRAME" val="{&quot;height&quot;:280,&quot;left&quot;:60,&quot;top&quot;:170,&quot;width&quot;:840}"/>
</p:tagLst>
</file>

<file path=ppt/tags/tag98.xml><?xml version="1.0" encoding="utf-8"?>
<p:tagLst xmlns:p="http://schemas.openxmlformats.org/presentationml/2006/main">
  <p:tag name="KSO_WM_DIAGRAM_VIRTUALLY_FRAME" val="{&quot;height&quot;:280,&quot;left&quot;:60,&quot;top&quot;:170,&quot;width&quot;:840}"/>
</p:tagLst>
</file>

<file path=ppt/tags/tag99.xml><?xml version="1.0" encoding="utf-8"?>
<p:tagLst xmlns:p="http://schemas.openxmlformats.org/presentationml/2006/main">
  <p:tag name="KSO_WM_DIAGRAM_VIRTUALLY_FRAME" val="{&quot;height&quot;:280,&quot;left&quot;:60,&quot;top&quot;:170,&quot;width&quot;:84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3664</Words>
  <Application>WPS 演示</Application>
  <PresentationFormat/>
  <Paragraphs>507</Paragraphs>
  <Slides>21</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21</vt:i4>
      </vt:variant>
    </vt:vector>
  </HeadingPairs>
  <TitlesOfParts>
    <vt:vector size="33" baseType="lpstr">
      <vt:lpstr>Arial</vt:lpstr>
      <vt:lpstr>宋体</vt:lpstr>
      <vt:lpstr>Wingdings</vt:lpstr>
      <vt:lpstr>Arial</vt:lpstr>
      <vt:lpstr>黑体</vt:lpstr>
      <vt:lpstr>Noto Serif SC</vt:lpstr>
      <vt:lpstr>Segoe Print</vt:lpstr>
      <vt:lpstr>Noto Sans SC</vt:lpstr>
      <vt:lpstr>微软雅黑</vt:lpstr>
      <vt:lpstr>Arial Unicode MS</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马娟</cp:lastModifiedBy>
  <cp:revision>4</cp:revision>
  <dcterms:created xsi:type="dcterms:W3CDTF">2026-03-09T15:11:00Z</dcterms:created>
  <dcterms:modified xsi:type="dcterms:W3CDTF">2026-03-10T13:46:43Z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4C060BB70CD843BEA405CCD0725124FA_13</vt:lpwstr>
  </property>
  <property fmtid="{D5CDD505-2E9C-101B-9397-08002B2CF9AE}" pid="3" name="KSOProductBuildVer">
    <vt:lpwstr>2052-12.1.0.23542</vt:lpwstr>
  </property>
</Properties>
</file>