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2" r:id="rId3"/>
    <p:sldId id="273" r:id="rId4"/>
    <p:sldId id="274" r:id="rId5"/>
    <p:sldId id="275" r:id="rId6"/>
    <p:sldId id="307" r:id="rId7"/>
    <p:sldId id="278" r:id="rId8"/>
    <p:sldId id="279" r:id="rId9"/>
    <p:sldId id="280" r:id="rId10"/>
    <p:sldId id="282" r:id="rId11"/>
    <p:sldId id="283" r:id="rId12"/>
    <p:sldId id="286" r:id="rId13"/>
    <p:sldId id="288" r:id="rId14"/>
    <p:sldId id="290" r:id="rId15"/>
    <p:sldId id="291" r:id="rId16"/>
    <p:sldId id="292" r:id="rId17"/>
    <p:sldId id="293" r:id="rId18"/>
    <p:sldId id="294" r:id="rId19"/>
    <p:sldId id="295" r:id="rId20"/>
    <p:sldId id="309" r:id="rId21"/>
    <p:sldId id="296" r:id="rId22"/>
    <p:sldId id="297" r:id="rId23"/>
    <p:sldId id="298" r:id="rId24"/>
    <p:sldId id="299" r:id="rId25"/>
    <p:sldId id="300" r:id="rId26"/>
    <p:sldId id="301" r:id="rId27"/>
    <p:sldId id="302" r:id="rId28"/>
    <p:sldId id="303" r:id="rId29"/>
    <p:sldId id="304" r:id="rId30"/>
    <p:sldId id="305" r:id="rId31"/>
    <p:sldId id="310" r:id="rId3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085" autoAdjust="0"/>
    <p:restoredTop sz="91865" autoAdjust="0"/>
  </p:normalViewPr>
  <p:slideViewPr>
    <p:cSldViewPr>
      <p:cViewPr varScale="1">
        <p:scale>
          <a:sx n="64" d="100"/>
          <a:sy n="64" d="100"/>
        </p:scale>
        <p:origin x="-1322" y="-5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AC3B856-38EE-4EBE-AF40-653DAAD3838A}" type="datetimeFigureOut">
              <a:rPr lang="zh-CN" altLang="en-US" smtClean="0"/>
              <a:pPr/>
              <a:t>2021/6/15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0A7CEB-A37C-4018-990D-43441ED9B733}"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AC3B856-38EE-4EBE-AF40-653DAAD3838A}" type="datetimeFigureOut">
              <a:rPr lang="zh-CN" altLang="en-US" smtClean="0"/>
              <a:pPr/>
              <a:t>2021/6/15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0A7CEB-A37C-4018-990D-43441ED9B733}"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AC3B856-38EE-4EBE-AF40-653DAAD3838A}" type="datetimeFigureOut">
              <a:rPr lang="zh-CN" altLang="en-US" smtClean="0"/>
              <a:pPr/>
              <a:t>2021/6/15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0A7CEB-A37C-4018-990D-43441ED9B733}"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AC3B856-38EE-4EBE-AF40-653DAAD3838A}" type="datetimeFigureOut">
              <a:rPr lang="zh-CN" altLang="en-US" smtClean="0"/>
              <a:pPr/>
              <a:t>2021/6/15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0A7CEB-A37C-4018-990D-43441ED9B733}"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AC3B856-38EE-4EBE-AF40-653DAAD3838A}" type="datetimeFigureOut">
              <a:rPr lang="zh-CN" altLang="en-US" smtClean="0"/>
              <a:pPr/>
              <a:t>2021/6/15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0A7CEB-A37C-4018-990D-43441ED9B733}"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AC3B856-38EE-4EBE-AF40-653DAAD3838A}" type="datetimeFigureOut">
              <a:rPr lang="zh-CN" altLang="en-US" smtClean="0"/>
              <a:pPr/>
              <a:t>2021/6/15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A0A7CEB-A37C-4018-990D-43441ED9B733}"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AC3B856-38EE-4EBE-AF40-653DAAD3838A}" type="datetimeFigureOut">
              <a:rPr lang="zh-CN" altLang="en-US" smtClean="0"/>
              <a:pPr/>
              <a:t>2021/6/15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A0A7CEB-A37C-4018-990D-43441ED9B733}"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AC3B856-38EE-4EBE-AF40-653DAAD3838A}" type="datetimeFigureOut">
              <a:rPr lang="zh-CN" altLang="en-US" smtClean="0"/>
              <a:pPr/>
              <a:t>2021/6/15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A0A7CEB-A37C-4018-990D-43441ED9B733}"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AC3B856-38EE-4EBE-AF40-653DAAD3838A}" type="datetimeFigureOut">
              <a:rPr lang="zh-CN" altLang="en-US" smtClean="0"/>
              <a:pPr/>
              <a:t>2021/6/15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A0A7CEB-A37C-4018-990D-43441ED9B733}"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AC3B856-38EE-4EBE-AF40-653DAAD3838A}" type="datetimeFigureOut">
              <a:rPr lang="zh-CN" altLang="en-US" smtClean="0"/>
              <a:pPr/>
              <a:t>2021/6/15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A0A7CEB-A37C-4018-990D-43441ED9B733}"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AC3B856-38EE-4EBE-AF40-653DAAD3838A}" type="datetimeFigureOut">
              <a:rPr lang="zh-CN" altLang="en-US" smtClean="0"/>
              <a:pPr/>
              <a:t>2021/6/15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A0A7CEB-A37C-4018-990D-43441ED9B733}"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C3B856-38EE-4EBE-AF40-653DAAD3838A}" type="datetimeFigureOut">
              <a:rPr lang="zh-CN" altLang="en-US" smtClean="0"/>
              <a:pPr/>
              <a:t>2021/6/15</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0A7CEB-A37C-4018-990D-43441ED9B733}"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baike.baidu.com/item/%E5%8D%97%E6%9C%9D%E5%AE%8B%E6%AD%A6%E5%B8%9D/6501925" TargetMode="External"/><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baike.baidu.com/item/%E5%BE%90%E5%B7%9E/6250" TargetMode="External"/><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hyperlink" Target="https://baike.baidu.com/item/%E9%86%8B%E6%BA%9C%E9%B1%BC" TargetMode="External"/><Relationship Id="rId4" Type="http://schemas.openxmlformats.org/officeDocument/2006/relationships/hyperlink" Target="https://baike.baidu.com/item/%E9%B2%A4%E9%B1%BC"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259632" y="1484784"/>
            <a:ext cx="6703058" cy="32932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3400" algn="l" defTabSz="914400" rtl="0" eaLnBrk="1" fontAlgn="base" latinLnBrk="0" hangingPunct="1">
              <a:lnSpc>
                <a:spcPct val="100000"/>
              </a:lnSpc>
              <a:spcBef>
                <a:spcPct val="0"/>
              </a:spcBef>
              <a:spcAft>
                <a:spcPct val="0"/>
              </a:spcAft>
              <a:buClrTx/>
              <a:buSzTx/>
              <a:buFontTx/>
              <a:buNone/>
              <a:tabLst/>
            </a:pPr>
            <a:r>
              <a:rPr kumimoji="0" lang="zh-CN" sz="4000" b="0" i="0" u="none" strike="noStrike" cap="none" normalizeH="0" baseline="0" dirty="0" smtClean="0">
                <a:ln>
                  <a:noFill/>
                </a:ln>
                <a:solidFill>
                  <a:schemeClr val="tx1"/>
                </a:solidFill>
                <a:effectLst/>
                <a:latin typeface="Calibri" pitchFamily="34" charset="0"/>
                <a:ea typeface="宋体" pitchFamily="2" charset="-122"/>
                <a:cs typeface="黑体" pitchFamily="49" charset="-122"/>
              </a:rPr>
              <a:t>楚风汉韵</a:t>
            </a:r>
            <a:r>
              <a:rPr kumimoji="0" lang="zh-CN" altLang="en-US" sz="4000" b="0" i="0" u="none" strike="noStrike" cap="none" normalizeH="0" baseline="0" dirty="0" smtClean="0">
                <a:ln>
                  <a:noFill/>
                </a:ln>
                <a:solidFill>
                  <a:schemeClr val="tx1"/>
                </a:solidFill>
                <a:effectLst/>
                <a:latin typeface="Calibri" pitchFamily="34" charset="0"/>
                <a:ea typeface="宋体" pitchFamily="2" charset="-122"/>
                <a:cs typeface="黑体" pitchFamily="49" charset="-122"/>
              </a:rPr>
              <a:t>    朵颐大快</a:t>
            </a:r>
            <a:endParaRPr kumimoji="0" lang="zh-CN" altLang="en-US" sz="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533400" algn="l" defTabSz="914400" rtl="0" eaLnBrk="0" fontAlgn="base" latinLnBrk="0" hangingPunct="0">
              <a:lnSpc>
                <a:spcPct val="100000"/>
              </a:lnSpc>
              <a:spcBef>
                <a:spcPct val="0"/>
              </a:spcBef>
              <a:spcAft>
                <a:spcPct val="0"/>
              </a:spcAft>
              <a:buClrTx/>
              <a:buSzTx/>
              <a:buFontTx/>
              <a:buNone/>
              <a:tabLst/>
            </a:pPr>
            <a:r>
              <a:rPr kumimoji="0" lang="en-US" altLang="zh-CN" sz="2800" b="0" i="0" u="none" strike="noStrike" cap="none" normalizeH="0" baseline="0" dirty="0" smtClean="0">
                <a:ln>
                  <a:noFill/>
                </a:ln>
                <a:solidFill>
                  <a:schemeClr val="tx1"/>
                </a:solidFill>
                <a:effectLst/>
                <a:latin typeface="Arial"/>
                <a:ea typeface="宋体" pitchFamily="2" charset="-122"/>
                <a:cs typeface="楷体" pitchFamily="49" charset="-122"/>
              </a:rPr>
              <a:t>——“</a:t>
            </a:r>
            <a:r>
              <a:rPr kumimoji="0" lang="zh-CN" altLang="en-US" sz="2800" b="0" i="0" u="none" strike="noStrike" cap="none" normalizeH="0" baseline="0" dirty="0" smtClean="0">
                <a:ln>
                  <a:noFill/>
                </a:ln>
                <a:solidFill>
                  <a:schemeClr val="tx1"/>
                </a:solidFill>
                <a:effectLst/>
                <a:latin typeface="Calibri" pitchFamily="34" charset="0"/>
                <a:ea typeface="宋体" pitchFamily="2" charset="-122"/>
                <a:cs typeface="楷体" pitchFamily="49" charset="-122"/>
              </a:rPr>
              <a:t>徐州传统美食文化调查及研究</a:t>
            </a:r>
            <a:r>
              <a:rPr kumimoji="0" lang="zh-CN" altLang="en-US" sz="2800" b="0" i="0" u="none" strike="noStrike" cap="none" normalizeH="0" baseline="0" dirty="0" smtClean="0">
                <a:ln>
                  <a:noFill/>
                </a:ln>
                <a:solidFill>
                  <a:schemeClr val="tx1"/>
                </a:solidFill>
                <a:effectLst/>
                <a:latin typeface="Arial"/>
                <a:ea typeface="宋体" pitchFamily="2" charset="-122"/>
                <a:cs typeface="楷体" pitchFamily="49" charset="-122"/>
              </a:rPr>
              <a:t>”</a:t>
            </a:r>
            <a:r>
              <a:rPr kumimoji="0" lang="zh-CN" altLang="en-US" sz="2800" b="0" i="0" u="none" strike="noStrike" cap="none" normalizeH="0" baseline="0" dirty="0" smtClean="0">
                <a:ln>
                  <a:noFill/>
                </a:ln>
                <a:solidFill>
                  <a:schemeClr val="tx1"/>
                </a:solidFill>
                <a:effectLst/>
                <a:latin typeface="Calibri" pitchFamily="34" charset="0"/>
                <a:ea typeface="宋体" pitchFamily="2" charset="-122"/>
                <a:cs typeface="楷体" pitchFamily="49" charset="-122"/>
              </a:rPr>
              <a:t>结题报告 </a:t>
            </a:r>
            <a:endParaRPr kumimoji="0" lang="zh-CN" altLang="en-US" sz="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533400" algn="l" defTabSz="914400" rtl="0" eaLnBrk="0" fontAlgn="base" latinLnBrk="0" hangingPunct="0">
              <a:lnSpc>
                <a:spcPct val="100000"/>
              </a:lnSpc>
              <a:spcBef>
                <a:spcPct val="0"/>
              </a:spcBef>
              <a:spcAft>
                <a:spcPct val="0"/>
              </a:spcAft>
              <a:buClrTx/>
              <a:buSzTx/>
              <a:buFontTx/>
              <a:buNone/>
              <a:tabLst/>
            </a:pPr>
            <a:r>
              <a:rPr kumimoji="0" lang="zh-CN" altLang="en-US" sz="2800" b="0" i="0" u="none" strike="noStrike" cap="none" normalizeH="0" baseline="0" dirty="0" smtClean="0">
                <a:ln>
                  <a:noFill/>
                </a:ln>
                <a:solidFill>
                  <a:schemeClr val="tx1"/>
                </a:solidFill>
                <a:effectLst/>
                <a:latin typeface="Calibri" pitchFamily="34" charset="0"/>
                <a:ea typeface="宋体" pitchFamily="2" charset="-122"/>
                <a:cs typeface="楷体" pitchFamily="49" charset="-122"/>
              </a:rPr>
              <a:t>学校：中国矿业大学附属中学</a:t>
            </a:r>
            <a:endParaRPr kumimoji="0" lang="zh-CN" altLang="en-US" sz="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533400" algn="l" defTabSz="914400" rtl="0" eaLnBrk="0" fontAlgn="base" latinLnBrk="0" hangingPunct="0">
              <a:lnSpc>
                <a:spcPct val="100000"/>
              </a:lnSpc>
              <a:spcBef>
                <a:spcPct val="0"/>
              </a:spcBef>
              <a:spcAft>
                <a:spcPct val="0"/>
              </a:spcAft>
              <a:buClrTx/>
              <a:buSzTx/>
              <a:buFontTx/>
              <a:buNone/>
              <a:tabLst/>
            </a:pPr>
            <a:r>
              <a:rPr kumimoji="0" lang="zh-CN" altLang="en-US" sz="2800" b="0" i="0" u="none" strike="noStrike" cap="none" normalizeH="0" baseline="0" dirty="0" smtClean="0">
                <a:ln>
                  <a:noFill/>
                </a:ln>
                <a:solidFill>
                  <a:schemeClr val="tx1"/>
                </a:solidFill>
                <a:effectLst/>
                <a:latin typeface="Calibri" pitchFamily="34" charset="0"/>
                <a:ea typeface="宋体" pitchFamily="2" charset="-122"/>
                <a:cs typeface="楷体" pitchFamily="49" charset="-122"/>
              </a:rPr>
              <a:t>班级</a:t>
            </a:r>
            <a:r>
              <a:rPr kumimoji="0" lang="en-US" altLang="zh-CN" sz="2800" b="0" i="0" u="none" strike="noStrike" cap="none" normalizeH="0" baseline="0" dirty="0" smtClean="0">
                <a:ln>
                  <a:noFill/>
                </a:ln>
                <a:solidFill>
                  <a:schemeClr val="tx1"/>
                </a:solidFill>
                <a:effectLst/>
                <a:latin typeface="Calibri" pitchFamily="34" charset="0"/>
                <a:ea typeface="宋体" pitchFamily="2" charset="-122"/>
                <a:cs typeface="楷体" pitchFamily="49" charset="-122"/>
              </a:rPr>
              <a:t>:</a:t>
            </a:r>
            <a:r>
              <a:rPr kumimoji="0" lang="zh-CN" altLang="en-US" sz="2800" b="0" i="0" u="none" strike="noStrike" cap="none" normalizeH="0" baseline="0" dirty="0" smtClean="0">
                <a:ln>
                  <a:noFill/>
                </a:ln>
                <a:solidFill>
                  <a:schemeClr val="tx1"/>
                </a:solidFill>
                <a:effectLst/>
                <a:latin typeface="Calibri" pitchFamily="34" charset="0"/>
                <a:ea typeface="宋体" pitchFamily="2" charset="-122"/>
                <a:cs typeface="楷体" pitchFamily="49" charset="-122"/>
              </a:rPr>
              <a:t>高二（</a:t>
            </a:r>
            <a:r>
              <a:rPr kumimoji="0" lang="en-US" altLang="zh-CN" sz="2800" b="0" i="0" u="none" strike="noStrike" cap="none" normalizeH="0" baseline="0" dirty="0" smtClean="0">
                <a:ln>
                  <a:noFill/>
                </a:ln>
                <a:solidFill>
                  <a:schemeClr val="tx1"/>
                </a:solidFill>
                <a:effectLst/>
                <a:latin typeface="Calibri" pitchFamily="34" charset="0"/>
                <a:ea typeface="宋体" pitchFamily="2" charset="-122"/>
                <a:cs typeface="楷体" pitchFamily="49" charset="-122"/>
              </a:rPr>
              <a:t>2</a:t>
            </a:r>
            <a:r>
              <a:rPr kumimoji="0" lang="zh-CN" altLang="en-US" sz="2800" b="0" i="0" u="none" strike="noStrike" cap="none" normalizeH="0" baseline="0" dirty="0" smtClean="0">
                <a:ln>
                  <a:noFill/>
                </a:ln>
                <a:solidFill>
                  <a:schemeClr val="tx1"/>
                </a:solidFill>
                <a:effectLst/>
                <a:latin typeface="Calibri" pitchFamily="34" charset="0"/>
                <a:ea typeface="宋体" pitchFamily="2" charset="-122"/>
                <a:cs typeface="楷体" pitchFamily="49" charset="-122"/>
              </a:rPr>
              <a:t>）班</a:t>
            </a:r>
            <a:endParaRPr kumimoji="0" lang="zh-CN" altLang="en-US" sz="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533400" algn="l" defTabSz="914400" rtl="0" eaLnBrk="0" fontAlgn="base" latinLnBrk="0" hangingPunct="0">
              <a:lnSpc>
                <a:spcPct val="100000"/>
              </a:lnSpc>
              <a:spcBef>
                <a:spcPct val="0"/>
              </a:spcBef>
              <a:spcAft>
                <a:spcPct val="0"/>
              </a:spcAft>
              <a:buClrTx/>
              <a:buSzTx/>
              <a:buFontTx/>
              <a:buNone/>
              <a:tabLst/>
            </a:pPr>
            <a:r>
              <a:rPr kumimoji="0" lang="zh-CN" altLang="en-US" sz="2800" b="0" i="0" u="none" strike="noStrike" cap="none" normalizeH="0" baseline="0" dirty="0" smtClean="0">
                <a:ln>
                  <a:noFill/>
                </a:ln>
                <a:solidFill>
                  <a:schemeClr val="tx1"/>
                </a:solidFill>
                <a:effectLst/>
                <a:latin typeface="Calibri" pitchFamily="34" charset="0"/>
                <a:ea typeface="宋体" pitchFamily="2" charset="-122"/>
                <a:cs typeface="楷体" pitchFamily="49" charset="-122"/>
              </a:rPr>
              <a:t>主持人：陈鹏宇</a:t>
            </a:r>
            <a:endParaRPr kumimoji="0" lang="zh-CN" altLang="en-US" sz="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533400" algn="l" defTabSz="914400" rtl="0" eaLnBrk="0" fontAlgn="base" latinLnBrk="0" hangingPunct="0">
              <a:lnSpc>
                <a:spcPct val="100000"/>
              </a:lnSpc>
              <a:spcBef>
                <a:spcPct val="0"/>
              </a:spcBef>
              <a:spcAft>
                <a:spcPct val="0"/>
              </a:spcAft>
              <a:buClrTx/>
              <a:buSzTx/>
              <a:buFontTx/>
              <a:buNone/>
              <a:tabLst/>
            </a:pPr>
            <a:r>
              <a:rPr kumimoji="0" lang="zh-CN" altLang="en-US" sz="2800" b="0" i="0" u="none" strike="noStrike" cap="none" normalizeH="0" baseline="0" dirty="0" smtClean="0">
                <a:ln>
                  <a:noFill/>
                </a:ln>
                <a:solidFill>
                  <a:schemeClr val="tx1"/>
                </a:solidFill>
                <a:effectLst/>
                <a:latin typeface="Calibri" pitchFamily="34" charset="0"/>
                <a:ea typeface="宋体" pitchFamily="2" charset="-122"/>
                <a:cs typeface="楷体" pitchFamily="49" charset="-122"/>
              </a:rPr>
              <a:t>指导老师：朱峥琳</a:t>
            </a:r>
            <a:endParaRPr kumimoji="0" lang="zh-CN" altLang="en-US" sz="36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4578" name="Picture 2" descr="https://gimg2.baidu.com/image_search/src=http%3A%2F%2F5b0988e595225.cdn.sohucs.com%2Fimages%2F20181008%2F53a7aeb5ce7d424cab0bf0a2c9524481.jpeg&amp;refer=http%3A%2F%2F5b0988e595225.cdn.sohucs.com&amp;app=2002&amp;size=f9999,10000&amp;q=a80&amp;n=0&amp;g=0n&amp;fmt=jpeg?sec=1626345046&amp;t=5a0aabbba1228e4703c4dcff6a3934ed"/>
          <p:cNvPicPr>
            <a:picLocks noChangeAspect="1" noChangeArrowheads="1"/>
          </p:cNvPicPr>
          <p:nvPr/>
        </p:nvPicPr>
        <p:blipFill>
          <a:blip r:embed="rId2" cstate="print"/>
          <a:srcRect/>
          <a:stretch>
            <a:fillRect/>
          </a:stretch>
        </p:blipFill>
        <p:spPr bwMode="auto">
          <a:xfrm>
            <a:off x="1115615" y="404664"/>
            <a:ext cx="6922381" cy="4608512"/>
          </a:xfrm>
          <a:prstGeom prst="rect">
            <a:avLst/>
          </a:prstGeom>
          <a:noFill/>
        </p:spPr>
      </p:pic>
      <p:sp>
        <p:nvSpPr>
          <p:cNvPr id="24579" name="Rectangle 3"/>
          <p:cNvSpPr>
            <a:spLocks noChangeArrowheads="1"/>
          </p:cNvSpPr>
          <p:nvPr/>
        </p:nvSpPr>
        <p:spPr bwMode="auto">
          <a:xfrm>
            <a:off x="0" y="1412776"/>
            <a:ext cx="906338" cy="206210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地</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锅</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鸡</a:t>
            </a:r>
            <a:endParaRPr lang="en-US" altLang="zh-CN" sz="3200" b="1" dirty="0" smtClean="0">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菜</a:t>
            </a:r>
            <a:endParaRPr kumimoji="0" lang="zh-CN" sz="4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24580" name="Rectangle 4"/>
          <p:cNvSpPr>
            <a:spLocks noChangeArrowheads="1"/>
          </p:cNvSpPr>
          <p:nvPr/>
        </p:nvSpPr>
        <p:spPr bwMode="auto">
          <a:xfrm>
            <a:off x="899592" y="5229200"/>
            <a:ext cx="7236296"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徐州地锅鸡是一道传统名菜。地锅鸡（菜），起源于苏北和鲁南交界处的微山湖地区。以前，在微山湖上作息的渔民，因船上条件所限，往往取一小泥炉，炉上坐一口铁锅，下面支几块干柴生火，将一只鸡剁成块，加入调料炖，中途加入辅材，常见辅材有土豆、干豆角、蘑菇、萝卜之类，或不配菜，保持鸡的原汁原味。快烧熟时，把不发酵的生面做成的面饼子，贴在锅边，再炖</a:t>
            </a:r>
            <a:r>
              <a:rPr kumimoji="0" lang="en-US"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10</a:t>
            </a:r>
            <a:r>
              <a:rPr kumimoji="0" lang="zh-CN" altLang="en-US"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分钟左右，地锅鸡（菜）就做成了。然后，围炉而坐，席地（船）而吃。这种饭菜合一的烹调方法，以“地锅”为炊具，因此称为“地锅（鸡）”。</a:t>
            </a: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3554" name="Picture 2" descr="https://gimg2.baidu.com/image_search/src=http%3A%2F%2Fimg.jdzj.com%2FUserDocument%2F2014d%2Fchenrfz%2FPicture%2F2014829112858.jpg&amp;refer=http%3A%2F%2Fimg.jdzj.com&amp;app=2002&amp;size=f9999,10000&amp;q=a80&amp;n=0&amp;g=0n&amp;fmt=jpeg?sec=1626345111&amp;t=5e6acd430fd77e790bd1cbabfe03fc3c"/>
          <p:cNvPicPr>
            <a:picLocks noChangeAspect="1" noChangeArrowheads="1"/>
          </p:cNvPicPr>
          <p:nvPr/>
        </p:nvPicPr>
        <p:blipFill>
          <a:blip r:embed="rId2" cstate="print"/>
          <a:srcRect/>
          <a:stretch>
            <a:fillRect/>
          </a:stretch>
        </p:blipFill>
        <p:spPr bwMode="auto">
          <a:xfrm>
            <a:off x="1403648" y="332656"/>
            <a:ext cx="6480720" cy="4236588"/>
          </a:xfrm>
          <a:prstGeom prst="rect">
            <a:avLst/>
          </a:prstGeom>
          <a:noFill/>
        </p:spPr>
      </p:pic>
      <p:sp>
        <p:nvSpPr>
          <p:cNvPr id="23555" name="Rectangle 3"/>
          <p:cNvSpPr>
            <a:spLocks noChangeArrowheads="1"/>
          </p:cNvSpPr>
          <p:nvPr/>
        </p:nvSpPr>
        <p:spPr bwMode="auto">
          <a:xfrm>
            <a:off x="251520" y="1052736"/>
            <a:ext cx="906338" cy="156966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把</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子</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肉</a:t>
            </a:r>
            <a:endParaRPr kumimoji="0" lang="zh-CN" sz="4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23556" name="Rectangle 4"/>
          <p:cNvSpPr>
            <a:spLocks noChangeArrowheads="1"/>
          </p:cNvSpPr>
          <p:nvPr/>
        </p:nvSpPr>
        <p:spPr bwMode="auto">
          <a:xfrm>
            <a:off x="1187624" y="4869160"/>
            <a:ext cx="684076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徐州把子肉，是“中华名小吃”之一，极具徐州特色。是漂泊在外的徐州人念念不忘的“故乡美食”的杰出代表。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23557" name="Rectangle 5"/>
          <p:cNvSpPr>
            <a:spLocks noChangeArrowheads="1"/>
          </p:cNvSpPr>
          <p:nvPr/>
        </p:nvSpPr>
        <p:spPr bwMode="auto">
          <a:xfrm>
            <a:off x="1115616" y="5565338"/>
            <a:ext cx="684076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把子肉，是根据孔子“肉切方正”的方法烹制的，且遵从“无酱不食”的古训。最开始，是把五花猪肉切成正方形进行烹制。大致到了魏晋南北朝时期，正方形块变成了长方形。至明清时，这种长方形肉块又被扎缚上青蒲草或马蔺草，而形成“扎把肉”形式，故称为“把子肉”。（另说，现今徐州大街小巷常见的，并不捆草的把子肉，大小、形、色，极似巴掌，所以叫“把子</a:t>
            </a:r>
            <a:r>
              <a:rPr kumimoji="0" lang="en-US"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&lt;</a:t>
            </a:r>
            <a:r>
              <a:rPr kumimoji="0" lang="zh-CN" altLang="en-US"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大</a:t>
            </a:r>
            <a:r>
              <a:rPr kumimoji="0" lang="en-US"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&gt;</a:t>
            </a:r>
            <a:r>
              <a:rPr kumimoji="0" lang="zh-CN" altLang="en-US"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肉”。）</a:t>
            </a: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482" name="Picture 2" descr="https://gimg2.baidu.com/image_search/src=http%3A%2F%2Fp1.meituan.net%2Fdeal%2F98eb693ecc8521a25f3bf437e0dd78b362744.jpg&amp;refer=http%3A%2F%2Fp1.meituan.net&amp;app=2002&amp;size=f9999,10000&amp;q=a80&amp;n=0&amp;g=0n&amp;fmt=jpeg?sec=1626345290&amp;t=b04094bd7a3dce9f5fe6403f76c53777"/>
          <p:cNvPicPr>
            <a:picLocks noChangeAspect="1" noChangeArrowheads="1"/>
          </p:cNvPicPr>
          <p:nvPr/>
        </p:nvPicPr>
        <p:blipFill>
          <a:blip r:embed="rId2" cstate="print"/>
          <a:srcRect/>
          <a:stretch>
            <a:fillRect/>
          </a:stretch>
        </p:blipFill>
        <p:spPr bwMode="auto">
          <a:xfrm>
            <a:off x="827584" y="692696"/>
            <a:ext cx="7374297" cy="4464496"/>
          </a:xfrm>
          <a:prstGeom prst="rect">
            <a:avLst/>
          </a:prstGeom>
          <a:noFill/>
        </p:spPr>
      </p:pic>
      <p:sp>
        <p:nvSpPr>
          <p:cNvPr id="20483" name="Rectangle 3"/>
          <p:cNvSpPr>
            <a:spLocks noChangeArrowheads="1"/>
          </p:cNvSpPr>
          <p:nvPr/>
        </p:nvSpPr>
        <p:spPr bwMode="auto">
          <a:xfrm>
            <a:off x="827584" y="260648"/>
            <a:ext cx="4365619"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烙馍（烙馍卷馓子、烙馍卷烙馍）</a:t>
            </a:r>
            <a:endParaRPr kumimoji="0" lang="zh-CN" sz="32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20484" name="Rectangle 4"/>
          <p:cNvSpPr>
            <a:spLocks noChangeArrowheads="1"/>
          </p:cNvSpPr>
          <p:nvPr/>
        </p:nvSpPr>
        <p:spPr bwMode="auto">
          <a:xfrm>
            <a:off x="827584" y="5301208"/>
            <a:ext cx="741682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徐州烙馍，凭借其深厚的历史底蕴和柔韧的口感声名远扬。其他地区往往称之为单饼或薄饼。烙馍，作为一种徐州特有的面食，相传起源于楚汉相争时期。刘邦行军途中军纪严明，与民秋毫无犯。为了答谢他们，沿途居民便发明了这种既管饱又易于制作的食物。</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434" name="Picture 2" descr="https://ss2.baidu.com/-vo3dSag_xI4khGko9WTAnF6hhy/baike/pic/item/0e2442a7d933c895c4ad7dbdd41373f083020020.jpg"/>
          <p:cNvPicPr>
            <a:picLocks noChangeAspect="1" noChangeArrowheads="1"/>
          </p:cNvPicPr>
          <p:nvPr/>
        </p:nvPicPr>
        <p:blipFill>
          <a:blip r:embed="rId2" cstate="print"/>
          <a:srcRect/>
          <a:stretch>
            <a:fillRect/>
          </a:stretch>
        </p:blipFill>
        <p:spPr bwMode="auto">
          <a:xfrm>
            <a:off x="251519" y="692696"/>
            <a:ext cx="4355871" cy="2880320"/>
          </a:xfrm>
          <a:prstGeom prst="rect">
            <a:avLst/>
          </a:prstGeom>
          <a:noFill/>
        </p:spPr>
      </p:pic>
      <p:pic>
        <p:nvPicPr>
          <p:cNvPr id="3" name="Picture 2" descr="https://gimg2.baidu.com/image_search/src=http%3A%2F%2Fimg.88tph.com%2Fproduction%2F20180731%2F12756477-0.jpg%21%2Fwatermark%2Furl%2FL3BhdGgvbG9nby5wbmc%2Falign%2Fcenter&amp;refer=http%3A%2F%2Fimg.88tph.com&amp;app=2002&amp;size=f9999,10000&amp;q=a80&amp;n=0&amp;g=0n&amp;fmt=jpeg?sec=1626345370&amp;t=8063d2babed59c42febad2139304f7b7"/>
          <p:cNvPicPr>
            <a:picLocks noChangeAspect="1" noChangeArrowheads="1"/>
          </p:cNvPicPr>
          <p:nvPr/>
        </p:nvPicPr>
        <p:blipFill>
          <a:blip r:embed="rId3" cstate="print"/>
          <a:srcRect/>
          <a:stretch>
            <a:fillRect/>
          </a:stretch>
        </p:blipFill>
        <p:spPr bwMode="auto">
          <a:xfrm>
            <a:off x="4644008" y="3717032"/>
            <a:ext cx="4212467" cy="2808312"/>
          </a:xfrm>
          <a:prstGeom prst="rect">
            <a:avLst/>
          </a:prstGeom>
          <a:noFill/>
        </p:spPr>
      </p:pic>
      <p:sp>
        <p:nvSpPr>
          <p:cNvPr id="18435" name="Rectangle 3"/>
          <p:cNvSpPr>
            <a:spLocks noChangeArrowheads="1"/>
          </p:cNvSpPr>
          <p:nvPr/>
        </p:nvSpPr>
        <p:spPr bwMode="auto">
          <a:xfrm>
            <a:off x="4644008" y="2492896"/>
            <a:ext cx="428396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银鱼，即骆马湖银鱼，是江苏省徐州市新沂市骆马湖的特产。银鱼通体洁白透明如美玉，形状如根根银条，肉质细嫩鲜美，有“水中白银”、“水中人参”的美誉。</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8436" name="Rectangle 4"/>
          <p:cNvSpPr>
            <a:spLocks noChangeArrowheads="1"/>
          </p:cNvSpPr>
          <p:nvPr/>
        </p:nvSpPr>
        <p:spPr bwMode="auto">
          <a:xfrm>
            <a:off x="323528" y="4365104"/>
            <a:ext cx="396044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银鱼营养成分丰富，还富有各种人体必需的微量元素。又因银鱼骨软无刺，可整体食用，无须开膛剖肚，故食用方便。日本人喜吃银鱼，为保护其中营养成分，他们常在卫生处理后凉拌生吃。台湾人爱用银鱼煮粥，给刚断奶的婴儿喂食。所以在我国古代就将其列为贡品。</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8437" name="Rectangle 5"/>
          <p:cNvSpPr>
            <a:spLocks noChangeArrowheads="1"/>
          </p:cNvSpPr>
          <p:nvPr/>
        </p:nvSpPr>
        <p:spPr bwMode="auto">
          <a:xfrm>
            <a:off x="5508104" y="1268760"/>
            <a:ext cx="183569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银鱼</a:t>
            </a:r>
            <a:endParaRPr kumimoji="0" lang="zh-CN" sz="4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386" name="Picture 2" descr="https://gimg2.baidu.com/image_search/src=http%3A%2F%2Fimg.takungpao.com%2F2017%2F0102%2F20170102031531653.jpg&amp;refer=http%3A%2F%2Fimg.takungpao.com&amp;app=2002&amp;size=f9999,10000&amp;q=a80&amp;n=0&amp;g=0n&amp;fmt=jpeg?sec=1626345525&amp;t=2133b7f4c38f5d01667bdcf9e76ea004"/>
          <p:cNvPicPr>
            <a:picLocks noChangeAspect="1" noChangeArrowheads="1"/>
          </p:cNvPicPr>
          <p:nvPr/>
        </p:nvPicPr>
        <p:blipFill>
          <a:blip r:embed="rId2" cstate="print"/>
          <a:srcRect/>
          <a:stretch>
            <a:fillRect/>
          </a:stretch>
        </p:blipFill>
        <p:spPr bwMode="auto">
          <a:xfrm>
            <a:off x="1259631" y="332654"/>
            <a:ext cx="6516133" cy="4968553"/>
          </a:xfrm>
          <a:prstGeom prst="rect">
            <a:avLst/>
          </a:prstGeom>
          <a:noFill/>
        </p:spPr>
      </p:pic>
      <p:sp>
        <p:nvSpPr>
          <p:cNvPr id="3" name="矩形 2"/>
          <p:cNvSpPr/>
          <p:nvPr/>
        </p:nvSpPr>
        <p:spPr>
          <a:xfrm>
            <a:off x="395536" y="1340768"/>
            <a:ext cx="596638" cy="1569660"/>
          </a:xfrm>
          <a:prstGeom prst="rect">
            <a:avLst/>
          </a:prstGeom>
        </p:spPr>
        <p:txBody>
          <a:bodyPr wrap="none">
            <a:spAutoFit/>
          </a:bodyPr>
          <a:lstStyle/>
          <a:p>
            <a:r>
              <a:rPr lang="zh-CN" altLang="zh-CN" sz="3200" b="1" dirty="0" smtClean="0"/>
              <a:t>蜜</a:t>
            </a:r>
            <a:endParaRPr lang="en-US" altLang="zh-CN" sz="3200" b="1" dirty="0" smtClean="0"/>
          </a:p>
          <a:p>
            <a:r>
              <a:rPr lang="zh-CN" altLang="zh-CN" sz="3200" b="1" dirty="0" smtClean="0"/>
              <a:t>三</a:t>
            </a:r>
            <a:endParaRPr lang="en-US" altLang="zh-CN" sz="3200" b="1" dirty="0" smtClean="0"/>
          </a:p>
          <a:p>
            <a:r>
              <a:rPr lang="zh-CN" altLang="zh-CN" sz="3200" b="1" dirty="0" smtClean="0"/>
              <a:t>刀</a:t>
            </a:r>
            <a:endParaRPr lang="zh-CN" altLang="en-US" sz="3200" dirty="0"/>
          </a:p>
        </p:txBody>
      </p:sp>
      <p:sp>
        <p:nvSpPr>
          <p:cNvPr id="16387" name="Rectangle 3"/>
          <p:cNvSpPr>
            <a:spLocks noChangeArrowheads="1"/>
          </p:cNvSpPr>
          <p:nvPr/>
        </p:nvSpPr>
        <p:spPr bwMode="auto">
          <a:xfrm>
            <a:off x="1187624" y="5445224"/>
            <a:ext cx="684076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蜜三刀是徐州本地特色传统风味小吃之一，也是徐州著名特产“八大样”之首。名字来源于，每块点心上面都有三道刀痕。这道小吃，被清朝乾隆皇帝品尝后，钦点为宫廷御点。蜜三刀中的“蜜”，不是蜂蜜，而是饴糖，是由大麦等粮食经发酵糖化而成，有补脾、益气、缓急止痛、润肺止咳的功效。“蜜”调制出的浆料，甜而不腻，味道香甜绵软，再加上芝麻的香味，具有浆亮不粘，味道香甜绵软，芝麻香味浓厚的特色，在徐州极为出名。</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5362" name="Picture 2" descr="https://gimg2.baidu.com/image_search/src=http%3A%2F%2Fg.search1.alicdn.com%2Fimg%2Fbao%2Fuploaded%2Fi4%2Fi2%2F2094725531%2FO1CN01y4Csow1qjFDmh1yEa_%21%212094725531.jpg&amp;refer=http%3A%2F%2Fg.search1.alicdn.com&amp;app=2002&amp;size=f9999,10000&amp;q=a80&amp;n=0&amp;g=0n&amp;fmt=jpeg?sec=1626345584&amp;t=4b312e31fccf14cd6724b57827f1474b"/>
          <p:cNvPicPr>
            <a:picLocks noChangeAspect="1" noChangeArrowheads="1"/>
          </p:cNvPicPr>
          <p:nvPr/>
        </p:nvPicPr>
        <p:blipFill>
          <a:blip r:embed="rId2" cstate="print"/>
          <a:srcRect/>
          <a:stretch>
            <a:fillRect/>
          </a:stretch>
        </p:blipFill>
        <p:spPr bwMode="auto">
          <a:xfrm>
            <a:off x="1043608" y="404664"/>
            <a:ext cx="5328592" cy="5328592"/>
          </a:xfrm>
          <a:prstGeom prst="rect">
            <a:avLst/>
          </a:prstGeom>
          <a:noFill/>
        </p:spPr>
      </p:pic>
      <p:sp>
        <p:nvSpPr>
          <p:cNvPr id="3" name="矩形 2"/>
          <p:cNvSpPr/>
          <p:nvPr/>
        </p:nvSpPr>
        <p:spPr>
          <a:xfrm>
            <a:off x="251520" y="1268760"/>
            <a:ext cx="596638" cy="1569660"/>
          </a:xfrm>
          <a:prstGeom prst="rect">
            <a:avLst/>
          </a:prstGeom>
        </p:spPr>
        <p:txBody>
          <a:bodyPr wrap="none">
            <a:spAutoFit/>
          </a:bodyPr>
          <a:lstStyle/>
          <a:p>
            <a:r>
              <a:rPr lang="zh-CN" altLang="zh-CN" sz="3200" b="1" dirty="0" smtClean="0"/>
              <a:t>羊</a:t>
            </a:r>
            <a:endParaRPr lang="en-US" altLang="zh-CN" sz="3200" b="1" dirty="0" smtClean="0"/>
          </a:p>
          <a:p>
            <a:r>
              <a:rPr lang="zh-CN" altLang="zh-CN" sz="3200" b="1" dirty="0" smtClean="0"/>
              <a:t>角</a:t>
            </a:r>
            <a:endParaRPr lang="en-US" altLang="zh-CN" sz="3200" b="1" dirty="0" smtClean="0"/>
          </a:p>
          <a:p>
            <a:r>
              <a:rPr lang="zh-CN" altLang="zh-CN" sz="3200" b="1" dirty="0" smtClean="0"/>
              <a:t>蜜</a:t>
            </a:r>
            <a:endParaRPr lang="zh-CN" altLang="en-US" sz="3200" dirty="0"/>
          </a:p>
        </p:txBody>
      </p:sp>
      <p:sp>
        <p:nvSpPr>
          <p:cNvPr id="15363" name="Rectangle 3"/>
          <p:cNvSpPr>
            <a:spLocks noChangeArrowheads="1"/>
          </p:cNvSpPr>
          <p:nvPr/>
        </p:nvSpPr>
        <p:spPr bwMode="auto">
          <a:xfrm>
            <a:off x="6660232" y="1484784"/>
            <a:ext cx="216024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羊角蜜是徐州一带的特色点心，又叫梅豆角果子、蜜豆角。因为它的形状，像极了绵羊头顶上的那两只犄角，又加上里面是蜂蜜加糖等料调制的糖稀，味道香香甜甜的，所以叫羊角蜜。</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5364" name="Rectangle 4"/>
          <p:cNvSpPr>
            <a:spLocks noChangeArrowheads="1"/>
          </p:cNvSpPr>
          <p:nvPr/>
        </p:nvSpPr>
        <p:spPr bwMode="auto">
          <a:xfrm>
            <a:off x="6660232" y="3356992"/>
            <a:ext cx="2088232"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它绝对是甜品中的甜品，因为它不仅外面裹的是一层专门做甜点所用的糯米粉加上稍稍脆的外壳，里面就是拉丝的糖稀，咬一口糖丝能拉好远，即好吃又神奇还好玩。</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8" name="Picture 2" descr="https://gimg2.baidu.com/image_search/src=http%3A%2F%2Fimg.alicdn.com%2Fimgextra%2Fi1%2F210006910%2FTB2xHmCbFXXXXaUXXXXXXXXXXXX-210006910.jpg&amp;refer=http%3A%2F%2Fimg.alicdn.com&amp;app=2002&amp;size=f9999,10000&amp;q=a80&amp;n=0&amp;g=0n&amp;fmt=jpeg?sec=1626345658&amp;t=567db863e57309fea9e297a5a30af4b2"/>
          <p:cNvPicPr>
            <a:picLocks noChangeAspect="1" noChangeArrowheads="1"/>
          </p:cNvPicPr>
          <p:nvPr/>
        </p:nvPicPr>
        <p:blipFill>
          <a:blip r:embed="rId2" cstate="print"/>
          <a:srcRect/>
          <a:stretch>
            <a:fillRect/>
          </a:stretch>
        </p:blipFill>
        <p:spPr bwMode="auto">
          <a:xfrm>
            <a:off x="755576" y="476672"/>
            <a:ext cx="4968551" cy="4968552"/>
          </a:xfrm>
          <a:prstGeom prst="rect">
            <a:avLst/>
          </a:prstGeom>
          <a:noFill/>
        </p:spPr>
      </p:pic>
      <p:sp>
        <p:nvSpPr>
          <p:cNvPr id="3" name="矩形 2"/>
          <p:cNvSpPr/>
          <p:nvPr/>
        </p:nvSpPr>
        <p:spPr>
          <a:xfrm>
            <a:off x="1259632" y="5877272"/>
            <a:ext cx="1832553" cy="584775"/>
          </a:xfrm>
          <a:prstGeom prst="rect">
            <a:avLst/>
          </a:prstGeom>
        </p:spPr>
        <p:txBody>
          <a:bodyPr wrap="none">
            <a:spAutoFit/>
          </a:bodyPr>
          <a:lstStyle/>
          <a:p>
            <a:r>
              <a:rPr lang="zh-CN" altLang="zh-CN" sz="3200" b="1" dirty="0" smtClean="0"/>
              <a:t>小孩酥糖</a:t>
            </a:r>
            <a:endParaRPr lang="zh-CN" altLang="en-US" sz="3200" dirty="0"/>
          </a:p>
        </p:txBody>
      </p:sp>
      <p:sp>
        <p:nvSpPr>
          <p:cNvPr id="14339" name="Rectangle 3"/>
          <p:cNvSpPr>
            <a:spLocks noChangeArrowheads="1"/>
          </p:cNvSpPr>
          <p:nvPr/>
        </p:nvSpPr>
        <p:spPr bwMode="auto">
          <a:xfrm>
            <a:off x="6012160" y="1806786"/>
            <a:ext cx="2664296"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小孩酥糖，又名小儿酥、小儿酥糖、小孩酥，是徐州地方传统名点，其特点是“香、酥、甜”三性具备，是老少皆宜之佳品。早在</a:t>
            </a:r>
            <a:r>
              <a:rPr kumimoji="0" lang="en-US"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1980</a:t>
            </a:r>
            <a:r>
              <a:rPr kumimoji="0" lang="zh-CN" altLang="en-US"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年获得（江苏）省优质产品的称号。</a:t>
            </a:r>
            <a:endParaRPr kumimoji="0" lang="zh-CN" altLang="en-US" sz="3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传说，楚汉时期，虞姬爱吃甜食。霸王项羽为博得红颜一笑，四处寻找。一日偶遇一老汉，老汉奉送一物，此物入口即酥，甜而不腻。虞姬吃后开怀大笑，赞不绝口。后来此物即为“贡糖”，也就是今天的“小孩酥”。</a:t>
            </a: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314" name="Picture 2" descr="https://gimg2.baidu.com/image_search/src=http%3A%2F%2Fwww.yinlaodafood.com%2Fphoto%2F20151102101322235.jpg&amp;refer=http%3A%2F%2Fwww.yinlaodafood.com&amp;app=2002&amp;size=f9999,10000&amp;q=a80&amp;n=0&amp;g=0n&amp;fmt=jpeg?sec=1626345702&amp;t=aa220c7c3dcd7e2d2795604f5517146e"/>
          <p:cNvPicPr>
            <a:picLocks noChangeAspect="1" noChangeArrowheads="1"/>
          </p:cNvPicPr>
          <p:nvPr/>
        </p:nvPicPr>
        <p:blipFill>
          <a:blip r:embed="rId2" cstate="print"/>
          <a:srcRect/>
          <a:stretch>
            <a:fillRect/>
          </a:stretch>
        </p:blipFill>
        <p:spPr bwMode="auto">
          <a:xfrm>
            <a:off x="1043608" y="332656"/>
            <a:ext cx="6408713" cy="4806535"/>
          </a:xfrm>
          <a:prstGeom prst="rect">
            <a:avLst/>
          </a:prstGeom>
          <a:noFill/>
        </p:spPr>
      </p:pic>
      <p:sp>
        <p:nvSpPr>
          <p:cNvPr id="13315" name="Rectangle 3"/>
          <p:cNvSpPr>
            <a:spLocks noChangeArrowheads="1"/>
          </p:cNvSpPr>
          <p:nvPr/>
        </p:nvSpPr>
        <p:spPr bwMode="auto">
          <a:xfrm>
            <a:off x="0" y="725218"/>
            <a:ext cx="906338" cy="206210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桂</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花</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山</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糕</a:t>
            </a:r>
            <a:endParaRPr kumimoji="0" lang="zh-CN" sz="4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3316" name="Rectangle 4"/>
          <p:cNvSpPr>
            <a:spLocks noChangeArrowheads="1"/>
          </p:cNvSpPr>
          <p:nvPr/>
        </p:nvSpPr>
        <p:spPr bwMode="auto">
          <a:xfrm>
            <a:off x="1115616" y="5373216"/>
            <a:ext cx="7128792"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（桂花）山楂糕是徐州特产，是以山楂、白糖和桂花酱制成。据徐州</a:t>
            </a:r>
            <a:r>
              <a:rPr kumimoji="0" lang="zh-CN" altLang="zh-CN"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铜山县志</a:t>
            </a:r>
            <a:r>
              <a:rPr kumimoji="0" lang="zh-CN" altLang="zh-CN"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载：“士人磨楂实为糜，和以饴，曰‘楂糕’。”</a:t>
            </a:r>
            <a:r>
              <a:rPr kumimoji="0" lang="zh-CN" altLang="zh-CN"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徐州文史资料</a:t>
            </a:r>
            <a:r>
              <a:rPr kumimoji="0" lang="zh-CN" altLang="zh-CN"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第三辑</a:t>
            </a:r>
            <a:r>
              <a:rPr kumimoji="0" lang="zh-CN" altLang="zh-CN"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咏楂糕诗</a:t>
            </a:r>
            <a:r>
              <a:rPr kumimoji="0" lang="zh-CN" altLang="zh-CN"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云：“红如朱砂透如晶，色似珊瑚质更莹。金桂飘香果酸酽，味回津液两颊生”。</a:t>
            </a:r>
            <a:endParaRPr kumimoji="0" lang="zh-CN" sz="2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290" name="Picture 2" descr="https://gimg2.baidu.com/image_search/src=http%3A%2F%2F5b0988e595225.cdn.sohucs.com%2Fimages%2F20190201%2Fe61547a62c2a4ccc98a0ff8d7e00515a.jpeg&amp;refer=http%3A%2F%2F5b0988e595225.cdn.sohucs.com&amp;app=2002&amp;size=f9999,10000&amp;q=a80&amp;n=0&amp;g=0n&amp;fmt=jpeg?sec=1626345792&amp;t=9b7fdf0532125a91ce2bd31ed2a3f33a"/>
          <p:cNvPicPr>
            <a:picLocks noChangeAspect="1" noChangeArrowheads="1"/>
          </p:cNvPicPr>
          <p:nvPr/>
        </p:nvPicPr>
        <p:blipFill>
          <a:blip r:embed="rId2" cstate="print"/>
          <a:srcRect/>
          <a:stretch>
            <a:fillRect/>
          </a:stretch>
        </p:blipFill>
        <p:spPr bwMode="auto">
          <a:xfrm>
            <a:off x="1115616" y="476672"/>
            <a:ext cx="7116871" cy="3672408"/>
          </a:xfrm>
          <a:prstGeom prst="rect">
            <a:avLst/>
          </a:prstGeom>
          <a:noFill/>
        </p:spPr>
      </p:pic>
      <p:sp>
        <p:nvSpPr>
          <p:cNvPr id="12291" name="Rectangle 3"/>
          <p:cNvSpPr>
            <a:spLocks noChangeArrowheads="1"/>
          </p:cNvSpPr>
          <p:nvPr/>
        </p:nvSpPr>
        <p:spPr bwMode="auto">
          <a:xfrm>
            <a:off x="107504" y="620688"/>
            <a:ext cx="906338" cy="206210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06388" algn="l" defTabSz="914400" rtl="0" eaLnBrk="1" fontAlgn="base" latinLnBrk="0" hangingPunct="1">
              <a:lnSpc>
                <a:spcPct val="100000"/>
              </a:lnSpc>
              <a:spcBef>
                <a:spcPct val="0"/>
              </a:spcBef>
              <a:spcAft>
                <a:spcPct val="0"/>
              </a:spcAft>
              <a:buClrTx/>
              <a:buSzTx/>
              <a:buFontTx/>
              <a:buNone/>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桂</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None/>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花</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None/>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酥</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None/>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糖</a:t>
            </a:r>
            <a:endParaRPr kumimoji="0" lang="zh-CN" sz="4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2292" name="Rectangle 4"/>
          <p:cNvSpPr>
            <a:spLocks noChangeArrowheads="1"/>
          </p:cNvSpPr>
          <p:nvPr/>
        </p:nvSpPr>
        <p:spPr bwMode="auto">
          <a:xfrm>
            <a:off x="1115616" y="4294839"/>
            <a:ext cx="72008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24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桂花酥糖，是古城徐州的著名特产糕点，主要以芝麻，精面粉，蜂蜜，麦芽糖，白砂糖，南桂花等精制而成，可直接食用，也可沸水冲饮。用沸水冲，比较粘稠，味道更佳，可以当粥来喝。因其香气馥郁，营养滋润，是中老年人十分喜爱的甜食。</a:t>
            </a:r>
            <a:endParaRPr kumimoji="0" lang="zh-CN" sz="36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266" name="Picture 2" descr="https://gimg2.baidu.com/image_search/src=http%3A%2F%2F5b0988e595225.cdn.sohucs.com%2Fimages%2F20171123%2Fadf9356d26754c018beb2375892dc21a.jpeg&amp;refer=http%3A%2F%2F5b0988e595225.cdn.sohucs.com&amp;app=2002&amp;size=f9999,10000&amp;q=a80&amp;n=0&amp;g=0n&amp;fmt=jpeg?sec=1626345875&amp;t=a0a617e7ca7e624f589a3fa941544cc9"/>
          <p:cNvPicPr>
            <a:picLocks noChangeAspect="1" noChangeArrowheads="1"/>
          </p:cNvPicPr>
          <p:nvPr/>
        </p:nvPicPr>
        <p:blipFill>
          <a:blip r:embed="rId2" cstate="print"/>
          <a:srcRect/>
          <a:stretch>
            <a:fillRect/>
          </a:stretch>
        </p:blipFill>
        <p:spPr bwMode="auto">
          <a:xfrm>
            <a:off x="1403648" y="332656"/>
            <a:ext cx="6552728" cy="4428492"/>
          </a:xfrm>
          <a:prstGeom prst="rect">
            <a:avLst/>
          </a:prstGeom>
          <a:noFill/>
        </p:spPr>
      </p:pic>
      <p:sp>
        <p:nvSpPr>
          <p:cNvPr id="3" name="矩形 2"/>
          <p:cNvSpPr/>
          <p:nvPr/>
        </p:nvSpPr>
        <p:spPr>
          <a:xfrm>
            <a:off x="539552" y="1772816"/>
            <a:ext cx="596638" cy="1077218"/>
          </a:xfrm>
          <a:prstGeom prst="rect">
            <a:avLst/>
          </a:prstGeom>
        </p:spPr>
        <p:txBody>
          <a:bodyPr wrap="none">
            <a:spAutoFit/>
          </a:bodyPr>
          <a:lstStyle/>
          <a:p>
            <a:r>
              <a:rPr lang="zh-CN" altLang="zh-CN" sz="3200" b="1" dirty="0" smtClean="0"/>
              <a:t>贡</a:t>
            </a:r>
            <a:endParaRPr lang="en-US" altLang="zh-CN" sz="3200" b="1" dirty="0" smtClean="0"/>
          </a:p>
          <a:p>
            <a:r>
              <a:rPr lang="zh-CN" altLang="zh-CN" sz="3200" b="1" dirty="0" smtClean="0"/>
              <a:t>菜</a:t>
            </a:r>
            <a:endParaRPr lang="zh-CN" altLang="en-US" sz="3200" dirty="0"/>
          </a:p>
        </p:txBody>
      </p:sp>
      <p:sp>
        <p:nvSpPr>
          <p:cNvPr id="11267" name="Rectangle 3"/>
          <p:cNvSpPr>
            <a:spLocks noChangeArrowheads="1"/>
          </p:cNvSpPr>
          <p:nvPr/>
        </p:nvSpPr>
        <p:spPr bwMode="auto">
          <a:xfrm>
            <a:off x="1403648" y="5043955"/>
            <a:ext cx="6768752"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贡菜，又名苔干、响菜、山蜇菜，莴苣属。色泽鲜绿、质地爽口、味若海蜇，食用价值极高，是一种纯天然的绿色高档脱水蔬菜。</a:t>
            </a:r>
            <a:endParaRPr kumimoji="0" lang="zh-CN" sz="5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zh-CN" sz="16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贡菜蜚声遐迩，为邳州远销全国及香港等地的大宗商品之一。含多种维生素、糖类、氨基酸及钙、铁、锌、碳水化合物等，具有健胃、利水、补肺、安神、清热解毒、抑脂减肥功效，常食延年益寿，抗癌。</a:t>
            </a:r>
            <a:endParaRPr kumimoji="0" lang="zh-CN" sz="2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4818" name="Picture 2" descr="https://gimg2.baidu.com/image_search/src=http%3A%2F%2Finews.gtimg.com%2Fnewsapp_match%2F0%2F9956151607%2F0.jpg&amp;refer=http%3A%2F%2Finews.gtimg.com&amp;app=2002&amp;size=f9999,10000&amp;q=a80&amp;n=0&amp;g=0n&amp;fmt=jpeg?sec=1626344167&amp;t=94ac442f725fceb13303d4be597b7afe"/>
          <p:cNvPicPr>
            <a:picLocks noChangeAspect="1" noChangeArrowheads="1"/>
          </p:cNvPicPr>
          <p:nvPr/>
        </p:nvPicPr>
        <p:blipFill>
          <a:blip r:embed="rId2" cstate="print"/>
          <a:srcRect/>
          <a:stretch>
            <a:fillRect/>
          </a:stretch>
        </p:blipFill>
        <p:spPr bwMode="auto">
          <a:xfrm>
            <a:off x="1115616" y="332656"/>
            <a:ext cx="7296809" cy="4104456"/>
          </a:xfrm>
          <a:prstGeom prst="rect">
            <a:avLst/>
          </a:prstGeom>
          <a:noFill/>
        </p:spPr>
      </p:pic>
      <p:sp>
        <p:nvSpPr>
          <p:cNvPr id="34819" name="Rectangle 3"/>
          <p:cNvSpPr>
            <a:spLocks noChangeArrowheads="1"/>
          </p:cNvSpPr>
          <p:nvPr/>
        </p:nvSpPr>
        <p:spPr bwMode="auto">
          <a:xfrm>
            <a:off x="107504" y="1628800"/>
            <a:ext cx="1152128"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羊</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方</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藏</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鱼</a:t>
            </a:r>
            <a:endParaRPr kumimoji="0" lang="zh-CN" sz="4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34820" name="Rectangle 4"/>
          <p:cNvSpPr>
            <a:spLocks noChangeArrowheads="1"/>
          </p:cNvSpPr>
          <p:nvPr/>
        </p:nvSpPr>
        <p:spPr bwMode="auto">
          <a:xfrm>
            <a:off x="323528" y="5013176"/>
            <a:ext cx="8136904"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此菜系彭城古典菜，始于彭祖。据</a:t>
            </a:r>
            <a:r>
              <a:rPr kumimoji="0" lang="zh-CN"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大彭烹事录</a:t>
            </a:r>
            <a:r>
              <a:rPr kumimoji="0" lang="zh-CN"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记载：彭祖的小儿子夕丁很喜欢捕鱼摸虾。彭祖恐其溺水，坚决不允。一天，夕丁捕到一条鱼，让母烹制，恰巧家中正炖羊肉，其母趁彭祖不在，把羊肉割开将鱼藏入，与羊肉同炖，至鱼熟取出，与夕丁食之。彭祖回来后吃羊肉时，觉有异香之味，即问其故。经妻子说明，彭祖如法重制，羊肉中放置处理好的鱼，再加上调料进行烹饪，让鱼肉味道和羊肉味道混合在一起，这样做出来的羊方藏鱼鲜美无比，鱼没有腥味，羊也没有膻味，二者结合滋浓味醇，鲜美异常。所以，古人认为：汉字中的“鲜”字，即源于此菜品。另据史载：羊方藏鱼，也是汉高祖刘邦青壮年时所爱吃的菜肴之一。</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2" name="Picture 2" descr="https://gimg2.baidu.com/image_search/src=http%3A%2F%2F5b0988e595225.cdn.sohucs.com%2Fimages%2F20171012%2Fd314065b4660463cb091de942955bb67.jpeg&amp;refer=http%3A%2F%2F5b0988e595225.cdn.sohucs.com&amp;app=2002&amp;size=f9999,10000&amp;q=a80&amp;n=0&amp;g=0n&amp;fmt=jpeg?sec=1626346150&amp;t=a3a251c0ec9bb2f70d57731199eef45e"/>
          <p:cNvPicPr>
            <a:picLocks noChangeAspect="1" noChangeArrowheads="1"/>
          </p:cNvPicPr>
          <p:nvPr/>
        </p:nvPicPr>
        <p:blipFill>
          <a:blip r:embed="rId2" cstate="print"/>
          <a:srcRect/>
          <a:stretch>
            <a:fillRect/>
          </a:stretch>
        </p:blipFill>
        <p:spPr bwMode="auto">
          <a:xfrm>
            <a:off x="1259632" y="692696"/>
            <a:ext cx="6901966" cy="3888432"/>
          </a:xfrm>
          <a:prstGeom prst="rect">
            <a:avLst/>
          </a:prstGeom>
          <a:noFill/>
        </p:spPr>
      </p:pic>
      <p:sp>
        <p:nvSpPr>
          <p:cNvPr id="66561" name="Rectangle 1"/>
          <p:cNvSpPr>
            <a:spLocks noChangeArrowheads="1"/>
          </p:cNvSpPr>
          <p:nvPr/>
        </p:nvSpPr>
        <p:spPr bwMode="auto">
          <a:xfrm>
            <a:off x="179512" y="1484784"/>
            <a:ext cx="906338" cy="107721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06388" algn="l" defTabSz="914400" rtl="0" eaLnBrk="1" fontAlgn="base" latinLnBrk="0" hangingPunct="1">
              <a:lnSpc>
                <a:spcPct val="100000"/>
              </a:lnSpc>
              <a:spcBef>
                <a:spcPct val="0"/>
              </a:spcBef>
              <a:spcAft>
                <a:spcPct val="0"/>
              </a:spcAft>
              <a:buClrTx/>
              <a:buSzTx/>
              <a:buFontTx/>
              <a:buNone/>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馓</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None/>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子</a:t>
            </a:r>
            <a:endParaRPr kumimoji="0" lang="zh-CN" sz="4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66562" name="Rectangle 2"/>
          <p:cNvSpPr>
            <a:spLocks noChangeArrowheads="1"/>
          </p:cNvSpPr>
          <p:nvPr/>
        </p:nvSpPr>
        <p:spPr bwMode="auto">
          <a:xfrm>
            <a:off x="1115616" y="5013176"/>
            <a:ext cx="7128792"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馓子，又称食馓、捻具、寒具，是一种油炸食品，香脆精美。春秋战国时期，寒食节禁火时食用的“寒具”即为馓子。那时候，为纪念春秋时期晋国名臣义士介子推，寒食节（清明节前一两日）要禁火三天，于是人们便提前炸好一些环状面食，作为寒食节期间的快餐。馓子既是为寒食节所具，就被叫做“寒具”。</a:t>
            </a:r>
            <a:endParaRPr kumimoji="0" lang="zh-CN" sz="2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42" name="Picture 2" descr="https://gimg2.baidu.com/image_search/src=http%3A%2F%2Fimg.mp.itc.cn%2Fupload%2F20160520%2Fdbb6d3aada3c4badabb154af8710d1fe_th.jpg&amp;refer=http%3A%2F%2Fimg.mp.itc.cn&amp;app=2002&amp;size=f9999,10000&amp;q=a80&amp;n=0&amp;g=0n&amp;fmt=jpeg?sec=1626345934&amp;t=729c5624e180d75b215ed79062814c41"/>
          <p:cNvPicPr>
            <a:picLocks noChangeAspect="1" noChangeArrowheads="1"/>
          </p:cNvPicPr>
          <p:nvPr/>
        </p:nvPicPr>
        <p:blipFill>
          <a:blip r:embed="rId2" cstate="print"/>
          <a:srcRect/>
          <a:stretch>
            <a:fillRect/>
          </a:stretch>
        </p:blipFill>
        <p:spPr bwMode="auto">
          <a:xfrm>
            <a:off x="1619672" y="620688"/>
            <a:ext cx="6336704" cy="4064430"/>
          </a:xfrm>
          <a:prstGeom prst="rect">
            <a:avLst/>
          </a:prstGeom>
          <a:noFill/>
        </p:spPr>
      </p:pic>
      <p:sp>
        <p:nvSpPr>
          <p:cNvPr id="3" name="矩形 2"/>
          <p:cNvSpPr/>
          <p:nvPr/>
        </p:nvSpPr>
        <p:spPr>
          <a:xfrm>
            <a:off x="395536" y="1340768"/>
            <a:ext cx="596638" cy="1077218"/>
          </a:xfrm>
          <a:prstGeom prst="rect">
            <a:avLst/>
          </a:prstGeom>
        </p:spPr>
        <p:txBody>
          <a:bodyPr wrap="none">
            <a:spAutoFit/>
          </a:bodyPr>
          <a:lstStyle/>
          <a:p>
            <a:r>
              <a:rPr lang="zh-CN" altLang="zh-CN" sz="3200" b="1" dirty="0" smtClean="0"/>
              <a:t>盐</a:t>
            </a:r>
            <a:endParaRPr lang="en-US" altLang="zh-CN" sz="3200" b="1" dirty="0" smtClean="0"/>
          </a:p>
          <a:p>
            <a:r>
              <a:rPr lang="zh-CN" altLang="zh-CN" sz="3200" b="1" dirty="0" smtClean="0"/>
              <a:t>豆</a:t>
            </a:r>
            <a:endParaRPr lang="zh-CN" altLang="en-US" sz="3200" dirty="0"/>
          </a:p>
        </p:txBody>
      </p:sp>
      <p:sp>
        <p:nvSpPr>
          <p:cNvPr id="10243" name="Rectangle 3"/>
          <p:cNvSpPr>
            <a:spLocks noChangeArrowheads="1"/>
          </p:cNvSpPr>
          <p:nvPr/>
        </p:nvSpPr>
        <p:spPr bwMode="auto">
          <a:xfrm>
            <a:off x="1475656" y="4818639"/>
            <a:ext cx="6768752"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盐豆，俗称“老盐豆”，又叫“臭盐豆”“臭豆子”“咸豆”“五香辣豆”等，在超市有售，并美其名曰“梅花豆”，是苏北地区，特别是徐州、新沂、邳州等地人们的家常小菜。</a:t>
            </a:r>
            <a:endParaRPr kumimoji="0" lang="zh-CN" sz="5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zh-CN" sz="16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臭中有香，回味无穷是盐豆的风味特色。一般在冬季来临时，采用当年收获的黄豆为主要原料，经清洗泡浸、煮制成熟、发醇培菌、加料拌味、晾晒至干、密封储存等工序制成，整个过程约需</a:t>
            </a:r>
            <a:r>
              <a:rPr kumimoji="0" lang="en-US" altLang="zh-CN" sz="16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10</a:t>
            </a:r>
            <a:r>
              <a:rPr kumimoji="0" lang="zh-CN" altLang="en-US" sz="16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天的时间。由于制作工艺精细，其成品色泽黑红，质地脆嫩，味道咸鲜香辣，是佐餐下酒的开胃的小菜。</a:t>
            </a:r>
            <a:endParaRPr kumimoji="0" lang="zh-CN" altLang="en-US" sz="2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218" name="Picture 2" descr="https://gimg2.baidu.com/image_search/src=http%3A%2F%2F5b0988e595225.cdn.sohucs.com%2Fimages%2F20171228%2F4a027e4cd0e840cd9b175653ece7e48a.jpeg&amp;refer=http%3A%2F%2F5b0988e595225.cdn.sohucs.com&amp;app=2002&amp;size=f9999,10000&amp;q=a80&amp;n=0&amp;g=0n&amp;fmt=jpeg?sec=1626345975&amp;t=662cc7e33666ada9f468b6c00371a421"/>
          <p:cNvPicPr>
            <a:picLocks noChangeAspect="1" noChangeArrowheads="1"/>
          </p:cNvPicPr>
          <p:nvPr/>
        </p:nvPicPr>
        <p:blipFill>
          <a:blip r:embed="rId2" cstate="print"/>
          <a:srcRect/>
          <a:stretch>
            <a:fillRect/>
          </a:stretch>
        </p:blipFill>
        <p:spPr bwMode="auto">
          <a:xfrm>
            <a:off x="1187624" y="836712"/>
            <a:ext cx="6811717" cy="4248472"/>
          </a:xfrm>
          <a:prstGeom prst="rect">
            <a:avLst/>
          </a:prstGeom>
          <a:noFill/>
        </p:spPr>
      </p:pic>
      <p:sp>
        <p:nvSpPr>
          <p:cNvPr id="9219" name="Rectangle 3"/>
          <p:cNvSpPr>
            <a:spLocks noChangeArrowheads="1"/>
          </p:cNvSpPr>
          <p:nvPr/>
        </p:nvSpPr>
        <p:spPr bwMode="auto">
          <a:xfrm>
            <a:off x="2915816" y="188640"/>
            <a:ext cx="3068469"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菜煎饼（煎饼）</a:t>
            </a:r>
            <a:endParaRPr kumimoji="0" lang="zh-CN" sz="4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9220" name="Rectangle 4"/>
          <p:cNvSpPr>
            <a:spLocks noChangeArrowheads="1"/>
          </p:cNvSpPr>
          <p:nvPr/>
        </p:nvSpPr>
        <p:spPr bwMode="auto">
          <a:xfrm>
            <a:off x="1043608" y="5168227"/>
            <a:ext cx="7272808"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煎饼，在徐州各县区，均是不可或缺的主食。</a:t>
            </a:r>
            <a:endParaRPr kumimoji="0" lang="zh-CN" sz="5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zh-CN" sz="16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煎饼做法很简单，用面粉加水调成糊状（以前是用石磨磨成的糊糊），然后放在专门烙煎饼的（当地人叫“鏊子”）容器上，均匀滚动，使其受热均与，来回几圈，这个大圆状的煎饼就算好了。速度很快的，因为它很薄，所以很容易熟。把烙好的煎饼取下来，然后折成四方的样子，夹卷家常菜，就可以吃了。陈毅元帅对淮海战役支前农民携带大量的煎饼作为干粮，印象非常深刻。</a:t>
            </a:r>
            <a:endParaRPr kumimoji="0" lang="zh-CN" sz="2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194" name="Picture 2" descr="https://img2.baidu.com/it/u=91384712,2170462968&amp;fm=26&amp;fmt=auto&amp;gp=0.jpg"/>
          <p:cNvPicPr>
            <a:picLocks noChangeAspect="1" noChangeArrowheads="1"/>
          </p:cNvPicPr>
          <p:nvPr/>
        </p:nvPicPr>
        <p:blipFill>
          <a:blip r:embed="rId2" cstate="print"/>
          <a:srcRect/>
          <a:stretch>
            <a:fillRect/>
          </a:stretch>
        </p:blipFill>
        <p:spPr bwMode="auto">
          <a:xfrm>
            <a:off x="1187623" y="764704"/>
            <a:ext cx="6946107" cy="4320480"/>
          </a:xfrm>
          <a:prstGeom prst="rect">
            <a:avLst/>
          </a:prstGeom>
          <a:noFill/>
        </p:spPr>
      </p:pic>
      <p:sp>
        <p:nvSpPr>
          <p:cNvPr id="3" name="矩形 2"/>
          <p:cNvSpPr/>
          <p:nvPr/>
        </p:nvSpPr>
        <p:spPr>
          <a:xfrm>
            <a:off x="323528" y="1340768"/>
            <a:ext cx="596638" cy="2062103"/>
          </a:xfrm>
          <a:prstGeom prst="rect">
            <a:avLst/>
          </a:prstGeom>
        </p:spPr>
        <p:txBody>
          <a:bodyPr wrap="none">
            <a:spAutoFit/>
          </a:bodyPr>
          <a:lstStyle/>
          <a:p>
            <a:r>
              <a:rPr lang="zh-CN" altLang="zh-CN" sz="3200" b="1" dirty="0" smtClean="0"/>
              <a:t>八</a:t>
            </a:r>
            <a:endParaRPr lang="en-US" altLang="zh-CN" sz="3200" b="1" dirty="0" smtClean="0"/>
          </a:p>
          <a:p>
            <a:r>
              <a:rPr lang="zh-CN" altLang="zh-CN" sz="3200" b="1" dirty="0" smtClean="0"/>
              <a:t>股</a:t>
            </a:r>
            <a:endParaRPr lang="en-US" altLang="zh-CN" sz="3200" b="1" dirty="0" smtClean="0"/>
          </a:p>
          <a:p>
            <a:r>
              <a:rPr lang="zh-CN" altLang="zh-CN" sz="3200" b="1" dirty="0" smtClean="0"/>
              <a:t>油</a:t>
            </a:r>
            <a:endParaRPr lang="en-US" altLang="zh-CN" sz="3200" b="1" dirty="0" smtClean="0"/>
          </a:p>
          <a:p>
            <a:r>
              <a:rPr lang="zh-CN" altLang="zh-CN" sz="3200" b="1" dirty="0" smtClean="0"/>
              <a:t>条</a:t>
            </a:r>
            <a:endParaRPr lang="zh-CN" altLang="en-US" sz="3200" dirty="0"/>
          </a:p>
        </p:txBody>
      </p:sp>
      <p:sp>
        <p:nvSpPr>
          <p:cNvPr id="8195" name="Rectangle 3"/>
          <p:cNvSpPr>
            <a:spLocks noChangeArrowheads="1"/>
          </p:cNvSpPr>
          <p:nvPr/>
        </p:nvSpPr>
        <p:spPr bwMode="auto">
          <a:xfrm>
            <a:off x="1115616" y="5219328"/>
            <a:ext cx="6984776"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八股油条在徐州拥有两百多年的历史。它是由八条水面合拢然后炸制而成。颜色金黄，吃起来香脆可口，八条均匀分布，分为有车轮形和椭圆形两种。主要材料是：面粉、碱、明矾粉、花生油还有精盐。这道美食，对火候的把控要求较高，需要正好炸至双面金黄色才能出锅。配上当地特产饣它汤，是绝佳的早餐。</a:t>
            </a:r>
            <a:endParaRPr kumimoji="0" lang="zh-CN" sz="2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170" name="Picture 2" descr="https://gimg2.baidu.com/image_search/src=http%3A%2F%2Fimgqn.koudaitong.com%2Fupload_files%2F2015%2F05%2F27%2FFiYNwoFkbU35llRA3WiyZypMRZaT.jpg%21730x0.jpg&amp;refer=http%3A%2F%2Fimgqn.koudaitong.com&amp;app=2002&amp;size=f9999,10000&amp;q=a80&amp;n=0&amp;g=0n&amp;fmt=jpeg?sec=1626346063&amp;t=de6e39c8dbe1507d8a52a1b874bd7e13"/>
          <p:cNvPicPr>
            <a:picLocks noChangeAspect="1" noChangeArrowheads="1"/>
          </p:cNvPicPr>
          <p:nvPr/>
        </p:nvPicPr>
        <p:blipFill>
          <a:blip r:embed="rId2" cstate="print"/>
          <a:srcRect/>
          <a:stretch>
            <a:fillRect/>
          </a:stretch>
        </p:blipFill>
        <p:spPr bwMode="auto">
          <a:xfrm>
            <a:off x="1403648" y="260648"/>
            <a:ext cx="6696744" cy="4469689"/>
          </a:xfrm>
          <a:prstGeom prst="rect">
            <a:avLst/>
          </a:prstGeom>
          <a:noFill/>
        </p:spPr>
      </p:pic>
      <p:sp>
        <p:nvSpPr>
          <p:cNvPr id="3" name="矩形 2"/>
          <p:cNvSpPr/>
          <p:nvPr/>
        </p:nvSpPr>
        <p:spPr>
          <a:xfrm>
            <a:off x="395536" y="980728"/>
            <a:ext cx="596638" cy="1077218"/>
          </a:xfrm>
          <a:prstGeom prst="rect">
            <a:avLst/>
          </a:prstGeom>
        </p:spPr>
        <p:txBody>
          <a:bodyPr wrap="none">
            <a:spAutoFit/>
          </a:bodyPr>
          <a:lstStyle/>
          <a:p>
            <a:r>
              <a:rPr lang="zh-CN" altLang="zh-CN" sz="3200" b="1" dirty="0" smtClean="0"/>
              <a:t>蒸</a:t>
            </a:r>
            <a:endParaRPr lang="en-US" altLang="zh-CN" sz="3200" b="1" dirty="0" smtClean="0"/>
          </a:p>
          <a:p>
            <a:r>
              <a:rPr lang="zh-CN" altLang="zh-CN" sz="3200" b="1" dirty="0" smtClean="0"/>
              <a:t>菜</a:t>
            </a:r>
            <a:endParaRPr lang="zh-CN" altLang="en-US" sz="3200" dirty="0"/>
          </a:p>
        </p:txBody>
      </p:sp>
      <p:sp>
        <p:nvSpPr>
          <p:cNvPr id="7171" name="Rectangle 3"/>
          <p:cNvSpPr>
            <a:spLocks noChangeArrowheads="1"/>
          </p:cNvSpPr>
          <p:nvPr/>
        </p:nvSpPr>
        <p:spPr bwMode="auto">
          <a:xfrm>
            <a:off x="1403648" y="5178679"/>
            <a:ext cx="6768752"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20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蒸菜是利用水沸后产生的水蒸气为传热介质，使食物成熟的烹调方法。在烹饪中，它既能制作主食，也能制作小吃和糕点。在菜品烹调中，既可用于半成品加工的前期热处理，也可用于成品烹调，使之成熟或软熟入味。</a:t>
            </a:r>
            <a:endParaRPr kumimoji="0" lang="zh-CN" sz="32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146" name="Picture 2" descr="https://img2.baidu.com/it/u=3611442832,2480668295&amp;fm=26&amp;fmt=auto&amp;gp=0.jpg"/>
          <p:cNvPicPr>
            <a:picLocks noChangeAspect="1" noChangeArrowheads="1"/>
          </p:cNvPicPr>
          <p:nvPr/>
        </p:nvPicPr>
        <p:blipFill>
          <a:blip r:embed="rId2" cstate="print"/>
          <a:srcRect/>
          <a:stretch>
            <a:fillRect/>
          </a:stretch>
        </p:blipFill>
        <p:spPr bwMode="auto">
          <a:xfrm>
            <a:off x="1331640" y="404664"/>
            <a:ext cx="6048672" cy="4171500"/>
          </a:xfrm>
          <a:prstGeom prst="rect">
            <a:avLst/>
          </a:prstGeom>
          <a:noFill/>
        </p:spPr>
      </p:pic>
      <p:sp>
        <p:nvSpPr>
          <p:cNvPr id="3" name="矩形 2"/>
          <p:cNvSpPr/>
          <p:nvPr/>
        </p:nvSpPr>
        <p:spPr>
          <a:xfrm>
            <a:off x="611560" y="1556792"/>
            <a:ext cx="596638" cy="1077218"/>
          </a:xfrm>
          <a:prstGeom prst="rect">
            <a:avLst/>
          </a:prstGeom>
        </p:spPr>
        <p:txBody>
          <a:bodyPr wrap="none">
            <a:spAutoFit/>
          </a:bodyPr>
          <a:lstStyle/>
          <a:p>
            <a:r>
              <a:rPr lang="zh-CN" altLang="zh-CN" sz="3200" b="1" dirty="0" smtClean="0"/>
              <a:t>牛</a:t>
            </a:r>
            <a:endParaRPr lang="en-US" altLang="zh-CN" sz="3200" b="1" dirty="0" smtClean="0"/>
          </a:p>
          <a:p>
            <a:r>
              <a:rPr lang="zh-CN" altLang="zh-CN" sz="3200" b="1" dirty="0" smtClean="0"/>
              <a:t>蒡</a:t>
            </a:r>
            <a:endParaRPr lang="zh-CN" altLang="en-US" sz="3200" dirty="0"/>
          </a:p>
        </p:txBody>
      </p:sp>
      <p:sp>
        <p:nvSpPr>
          <p:cNvPr id="6147" name="Rectangle 3"/>
          <p:cNvSpPr>
            <a:spLocks noChangeArrowheads="1"/>
          </p:cNvSpPr>
          <p:nvPr/>
        </p:nvSpPr>
        <p:spPr bwMode="auto">
          <a:xfrm>
            <a:off x="1331640" y="4837801"/>
            <a:ext cx="6048672"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牛蒡，别名牛菜、大力子、牛子、蝙蝠刺、东洋萝卜、东洋参、牛鞭菜等。牛蒡的纤维可以促进大肠蠕动，帮助排便，降低体内胆固醇，减少毒素、废物在体内积存，达到预防中风和防治胃癌、子宫癌的功效。</a:t>
            </a:r>
            <a:r>
              <a:rPr kumimoji="0" lang="zh-CN"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本草经疏</a:t>
            </a:r>
            <a:r>
              <a:rPr kumimoji="0" lang="zh-CN"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称其为“散风除热解毒三要药”。</a:t>
            </a:r>
            <a:r>
              <a:rPr kumimoji="0" lang="zh-CN"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本草纲目</a:t>
            </a:r>
            <a:r>
              <a:rPr kumimoji="0" lang="zh-CN"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称其“通十二经脉，洗五脏恶气”“久服轻身耐老”。我国</a:t>
            </a:r>
            <a:r>
              <a:rPr kumimoji="0" lang="zh-CN"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现代中药学大辞典</a:t>
            </a:r>
            <a:r>
              <a:rPr kumimoji="0" lang="zh-CN"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中药大辞典</a:t>
            </a:r>
            <a:r>
              <a:rPr kumimoji="0" lang="zh-CN"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等药典中，把牛蒡的药理作用概括为：有促进生长作用；有抑制肿瘤生长的物质；有抗菌和抗真菌作用。以丰县特产牛蒡为原料，可以制作成数十种牛蒡食品、牛蒡饮品，畅销国内外。</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4" name="Picture 4" descr="https://gimg2.baidu.com/image_search/src=http%3A%2F%2Fwww.liao-zhai.com%2Fwp-content%2Fuploads%2F2018%2F06%2F493.jpg&amp;refer=http%3A%2F%2Fwww.liao-zhai.com&amp;app=2002&amp;size=f9999,10000&amp;q=a80&amp;n=0&amp;g=0n&amp;fmt=jpeg?sec=1626349978&amp;t=452168fc6886bb75fddd023a7059af5b"/>
          <p:cNvPicPr>
            <a:picLocks noChangeAspect="1" noChangeArrowheads="1"/>
          </p:cNvPicPr>
          <p:nvPr/>
        </p:nvPicPr>
        <p:blipFill>
          <a:blip r:embed="rId2" cstate="print"/>
          <a:srcRect/>
          <a:stretch>
            <a:fillRect/>
          </a:stretch>
        </p:blipFill>
        <p:spPr bwMode="auto">
          <a:xfrm>
            <a:off x="1763688" y="260648"/>
            <a:ext cx="5832648" cy="4183112"/>
          </a:xfrm>
          <a:prstGeom prst="rect">
            <a:avLst/>
          </a:prstGeom>
          <a:noFill/>
        </p:spPr>
      </p:pic>
      <p:sp>
        <p:nvSpPr>
          <p:cNvPr id="5125" name="Rectangle 5"/>
          <p:cNvSpPr>
            <a:spLocks noChangeArrowheads="1"/>
          </p:cNvSpPr>
          <p:nvPr/>
        </p:nvSpPr>
        <p:spPr bwMode="auto">
          <a:xfrm>
            <a:off x="467544" y="2204864"/>
            <a:ext cx="2736304"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1</a:t>
            </a:r>
            <a:r>
              <a:rPr kumimoji="0" lang="zh-CN" altLang="en-US"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）雉羹献尧帝，得寿八百年</a:t>
            </a: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7" name="矩形 6"/>
          <p:cNvSpPr/>
          <p:nvPr/>
        </p:nvSpPr>
        <p:spPr>
          <a:xfrm>
            <a:off x="467544" y="1124744"/>
            <a:ext cx="1008609" cy="584775"/>
          </a:xfrm>
          <a:prstGeom prst="rect">
            <a:avLst/>
          </a:prstGeom>
        </p:spPr>
        <p:txBody>
          <a:bodyPr wrap="none">
            <a:spAutoFit/>
          </a:bodyPr>
          <a:lstStyle/>
          <a:p>
            <a:r>
              <a:rPr lang="zh-CN" altLang="zh-CN" sz="3200" b="1" dirty="0" smtClean="0"/>
              <a:t>彭祖</a:t>
            </a:r>
            <a:endParaRPr lang="zh-CN" altLang="en-US" sz="3200" dirty="0"/>
          </a:p>
        </p:txBody>
      </p:sp>
      <p:sp>
        <p:nvSpPr>
          <p:cNvPr id="8" name="矩形 7"/>
          <p:cNvSpPr/>
          <p:nvPr/>
        </p:nvSpPr>
        <p:spPr>
          <a:xfrm>
            <a:off x="539552" y="4797152"/>
            <a:ext cx="8280920" cy="1754326"/>
          </a:xfrm>
          <a:prstGeom prst="rect">
            <a:avLst/>
          </a:prstGeom>
        </p:spPr>
        <p:txBody>
          <a:bodyPr wrap="square">
            <a:spAutoFit/>
          </a:bodyPr>
          <a:lstStyle/>
          <a:p>
            <a:r>
              <a:rPr lang="zh-CN" altLang="zh-CN" dirty="0" smtClean="0"/>
              <a:t>相传在三皇五帝中的尧帝时期，中原地区洪水泛滥成灾。作为当时部落首领的尧帝指挥治水，由于长期心怀部落和部众安危，尧帝积劳成疾，卧病在床。数天滴水未进，生命垂危。就在这危急关头，彭祖根据自己的养生之道，立刻下厨做了一道“雉羹”（即野鸡汤）。汤还没端到跟前，尧帝远远闻见香味，竟然翻身跃起，食指大动，随后一饮而尽，次日容光焕发。尧帝遂对彭祖说：“你去数一数那只野鸡有多少根羽毛，它有多少根羽毛，你就能活多少岁。” </a:t>
            </a:r>
            <a:endParaRPr lang="zh-CN"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2" descr="https://gimg2.baidu.com/image_search/src=http%3A%2F%2Fwww.kxtwz.com%2Fpic%2F003%2F031%2F464%2F00303146436_bd75da5f.jpg&amp;refer=http%3A%2F%2Fwww.kxtwz.com&amp;app=2002&amp;size=f9999,10000&amp;q=a80&amp;n=0&amp;g=0n&amp;fmt=jpeg?sec=1626350092&amp;t=228c63953e3d32f15f02518a5e462f18"/>
          <p:cNvPicPr>
            <a:picLocks noChangeAspect="1" noChangeArrowheads="1"/>
          </p:cNvPicPr>
          <p:nvPr/>
        </p:nvPicPr>
        <p:blipFill>
          <a:blip r:embed="rId2" cstate="print"/>
          <a:srcRect/>
          <a:stretch>
            <a:fillRect/>
          </a:stretch>
        </p:blipFill>
        <p:spPr bwMode="auto">
          <a:xfrm>
            <a:off x="899593" y="548680"/>
            <a:ext cx="4248472" cy="4032448"/>
          </a:xfrm>
          <a:prstGeom prst="rect">
            <a:avLst/>
          </a:prstGeom>
          <a:noFill/>
        </p:spPr>
      </p:pic>
      <p:sp>
        <p:nvSpPr>
          <p:cNvPr id="3" name="矩形 2"/>
          <p:cNvSpPr/>
          <p:nvPr/>
        </p:nvSpPr>
        <p:spPr>
          <a:xfrm>
            <a:off x="251520" y="692696"/>
            <a:ext cx="596638" cy="1077218"/>
          </a:xfrm>
          <a:prstGeom prst="rect">
            <a:avLst/>
          </a:prstGeom>
        </p:spPr>
        <p:txBody>
          <a:bodyPr wrap="none">
            <a:spAutoFit/>
          </a:bodyPr>
          <a:lstStyle/>
          <a:p>
            <a:r>
              <a:rPr lang="zh-CN" altLang="zh-CN" sz="3200" b="1" dirty="0" smtClean="0"/>
              <a:t>苏</a:t>
            </a:r>
            <a:endParaRPr lang="en-US" altLang="zh-CN" sz="3200" b="1" dirty="0" smtClean="0"/>
          </a:p>
          <a:p>
            <a:r>
              <a:rPr lang="zh-CN" altLang="zh-CN" sz="3200" b="1" dirty="0" smtClean="0"/>
              <a:t>轼</a:t>
            </a:r>
            <a:endParaRPr lang="zh-CN" altLang="en-US" sz="3200" dirty="0"/>
          </a:p>
        </p:txBody>
      </p:sp>
      <p:sp>
        <p:nvSpPr>
          <p:cNvPr id="4099" name="Rectangle 3"/>
          <p:cNvSpPr>
            <a:spLocks noChangeArrowheads="1"/>
          </p:cNvSpPr>
          <p:nvPr/>
        </p:nvSpPr>
        <p:spPr bwMode="auto">
          <a:xfrm>
            <a:off x="827584" y="5733256"/>
            <a:ext cx="3906839"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28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8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1</a:t>
            </a:r>
            <a:r>
              <a:rPr kumimoji="0" lang="zh-CN" altLang="en-US" sz="28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）东坡徐州留四珍</a:t>
            </a:r>
            <a:endParaRPr kumimoji="0" lang="zh-CN" altLang="en-US" sz="40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4100" name="Rectangle 4"/>
          <p:cNvSpPr>
            <a:spLocks noChangeArrowheads="1"/>
          </p:cNvSpPr>
          <p:nvPr/>
        </p:nvSpPr>
        <p:spPr bwMode="auto">
          <a:xfrm>
            <a:off x="4716016" y="5733256"/>
            <a:ext cx="2880917"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28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en-US" altLang="zh-CN" sz="28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2</a:t>
            </a:r>
            <a:r>
              <a:rPr kumimoji="0" lang="zh-CN" altLang="en-US" sz="28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）东坡回赠肉</a:t>
            </a:r>
            <a:endParaRPr kumimoji="0" lang="zh-CN" altLang="en-US" sz="40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7" name="矩形 6"/>
          <p:cNvSpPr/>
          <p:nvPr/>
        </p:nvSpPr>
        <p:spPr>
          <a:xfrm>
            <a:off x="5436096" y="764704"/>
            <a:ext cx="3006080" cy="4524315"/>
          </a:xfrm>
          <a:prstGeom prst="rect">
            <a:avLst/>
          </a:prstGeom>
        </p:spPr>
        <p:txBody>
          <a:bodyPr wrap="square">
            <a:spAutoFit/>
          </a:bodyPr>
          <a:lstStyle/>
          <a:p>
            <a:r>
              <a:rPr lang="zh-CN" altLang="zh-CN" sz="2400" dirty="0" smtClean="0"/>
              <a:t>苏东坡字子瞻，号东坡居士，世称苏东坡、苏仙。汉族，北宋眉州眉山（今属四川省眉山市）人，祖籍河北栾城。北宋著名文学家、书法家、画家、美食家。他在历任的地方，都留下了美味佳肴，并且流传至今，在徐州留下来的美味合称“东坡四珍”。</a:t>
            </a:r>
            <a:endParaRPr lang="zh-CN" altLang="en-US"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4" name="Picture 2" descr="https://gimg2.baidu.com/image_search/src=http%3A%2F%2F5b0988e595225.cdn.sohucs.com%2Fq_70%2Cc_zoom%2Cw_640%2Fimages%2F20191211%2F0f539a4713154767bf7e7fd8c713b951.jpeg&amp;refer=http%3A%2F%2F5b0988e595225.cdn.sohucs.com&amp;app=2002&amp;size=f9999,10000&amp;q=a80&amp;n=0&amp;g=0n&amp;fmt=jpeg?sec=1626350179&amp;t=e5621c34b3a403fa12905dac1de3527c"/>
          <p:cNvPicPr>
            <a:picLocks noChangeAspect="1" noChangeArrowheads="1"/>
          </p:cNvPicPr>
          <p:nvPr/>
        </p:nvPicPr>
        <p:blipFill>
          <a:blip r:embed="rId2" cstate="print"/>
          <a:srcRect/>
          <a:stretch>
            <a:fillRect/>
          </a:stretch>
        </p:blipFill>
        <p:spPr bwMode="auto">
          <a:xfrm>
            <a:off x="827584" y="980728"/>
            <a:ext cx="4011748" cy="4968552"/>
          </a:xfrm>
          <a:prstGeom prst="rect">
            <a:avLst/>
          </a:prstGeom>
          <a:noFill/>
        </p:spPr>
      </p:pic>
      <p:sp>
        <p:nvSpPr>
          <p:cNvPr id="3075" name="Rectangle 3"/>
          <p:cNvSpPr>
            <a:spLocks noChangeArrowheads="1"/>
          </p:cNvSpPr>
          <p:nvPr/>
        </p:nvSpPr>
        <p:spPr bwMode="auto">
          <a:xfrm>
            <a:off x="5148064" y="1052736"/>
            <a:ext cx="1318310"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刘裕</a:t>
            </a:r>
            <a:endParaRPr kumimoji="0" lang="zh-CN" sz="4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3076" name="Rectangle 4"/>
          <p:cNvSpPr>
            <a:spLocks noChangeArrowheads="1"/>
          </p:cNvSpPr>
          <p:nvPr/>
        </p:nvSpPr>
        <p:spPr bwMode="auto">
          <a:xfrm>
            <a:off x="5148064" y="1772816"/>
            <a:ext cx="3456384"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刘裕，字德舆，小名寄奴，彭城人，南朝刘宋开国君主，东晋至南北朝时期杰出的政治家、改革家、军事家。</a:t>
            </a:r>
            <a:endParaRPr kumimoji="0" lang="zh-CN" sz="6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zh-CN"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传说，刘裕幼时入学启蒙时，父亲设宴祝贺，做了四道菜：一个是清炖鸡，取百事吉利之意；二是红烧肉，取肉味醇正，希其为人忠厚；三是烩蛋，菜色金黄，望其事业辉煌；四是红烧鲤鱼，冀其富贵有余。刘裕又把四个菜组合起來，使其头、尾、翅皆有跃龙门之势。徐州名菜“龙门鱼”，就此得名。</a:t>
            </a:r>
            <a:endParaRPr kumimoji="0" lang="zh-CN" sz="2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Picture 2" descr="https://gimg2.baidu.com/image_search/src=http%3A%2F%2Fimg.mp.itc.cn%2Fq_70%2Cc_zoom%2Cw_640%2Fupload%2F20160326%2Fbd5aaca02bbd4710a89ebe4376c727eb_th.jpg&amp;refer=http%3A%2F%2Fimg.mp.itc.cn&amp;app=2002&amp;size=f9999,10000&amp;q=a80&amp;n=0&amp;g=0n&amp;fmt=jpeg?sec=1626350236&amp;t=abb3a9fdca861687dcb05b2bb2a2cc66"/>
          <p:cNvPicPr>
            <a:picLocks noChangeAspect="1" noChangeArrowheads="1"/>
          </p:cNvPicPr>
          <p:nvPr/>
        </p:nvPicPr>
        <p:blipFill>
          <a:blip r:embed="rId2" cstate="print"/>
          <a:srcRect/>
          <a:stretch>
            <a:fillRect/>
          </a:stretch>
        </p:blipFill>
        <p:spPr bwMode="auto">
          <a:xfrm>
            <a:off x="755576" y="692696"/>
            <a:ext cx="4104456" cy="4921012"/>
          </a:xfrm>
          <a:prstGeom prst="rect">
            <a:avLst/>
          </a:prstGeom>
          <a:noFill/>
        </p:spPr>
      </p:pic>
      <p:sp>
        <p:nvSpPr>
          <p:cNvPr id="2051" name="Rectangle 3"/>
          <p:cNvSpPr>
            <a:spLocks noChangeArrowheads="1"/>
          </p:cNvSpPr>
          <p:nvPr/>
        </p:nvSpPr>
        <p:spPr bwMode="auto">
          <a:xfrm>
            <a:off x="5076056" y="620688"/>
            <a:ext cx="3923928"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6388" algn="l" defTabSz="914400" rtl="0" eaLnBrk="1" fontAlgn="base" latinLnBrk="0" hangingPunct="1">
              <a:lnSpc>
                <a:spcPct val="100000"/>
              </a:lnSpc>
              <a:spcBef>
                <a:spcPct val="0"/>
              </a:spcBef>
              <a:spcAft>
                <a:spcPct val="0"/>
              </a:spcAft>
              <a:buClrTx/>
              <a:buSzTx/>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刘邦与樊哙</a:t>
            </a:r>
            <a:endParaRPr kumimoji="0" lang="zh-CN" sz="4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2052" name="Rectangle 4"/>
          <p:cNvSpPr>
            <a:spLocks noChangeArrowheads="1"/>
          </p:cNvSpPr>
          <p:nvPr/>
        </p:nvSpPr>
        <p:spPr bwMode="auto">
          <a:xfrm>
            <a:off x="5076056" y="1340768"/>
            <a:ext cx="3635896"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相传秦末时，樊哙以屠狗卖肉为生。刘邦尤其喜食樊哙所售狗肉，脸皮甚厚，手头不宽裕时，常常拖欠樊哙的狗肉钱。樊哙为免受赊欠之苦，渡河另徙它处。不料刘邦得一大鼋相助，也渡河追踪而至。樊哙得知原委后大怒，跑到河边，将那大鼋捉来杀了，扔到狗肉锅里与狗肉一同烹煮。不料狗肉烂熟后，鲜香十倍于初时。“鼋汁狗肉”由此得名。樊哙的连襟和“老板”刘邦，创立汉朝后，衣锦还乡，于歌风台，吃鼋汁狗肉，喝鹿血酒，击筑高歌，留下了千古绝唱</a:t>
            </a:r>
            <a:r>
              <a:rPr kumimoji="0" lang="zh-CN" altLang="zh-CN"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大风歌</a:t>
            </a:r>
            <a:r>
              <a:rPr kumimoji="0" lang="zh-CN" altLang="zh-CN"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endParaRPr kumimoji="0" lang="zh-CN" sz="2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3794" name="Picture 2" descr="https://gimg2.baidu.com/image_search/src=http%3A%2F%2Fimg.022sunny.com%2F2016%2F07%2F1560dac1c6a.jpg&amp;refer=http%3A%2F%2Fimg.022sunny.com&amp;app=2002&amp;size=f9999,10000&amp;q=a80&amp;n=0&amp;g=0n&amp;fmt=jpeg?sec=1626344265&amp;t=959c4d0c181c14e7f53bf5d02fb34800"/>
          <p:cNvPicPr>
            <a:picLocks noChangeAspect="1" noChangeArrowheads="1"/>
          </p:cNvPicPr>
          <p:nvPr/>
        </p:nvPicPr>
        <p:blipFill>
          <a:blip r:embed="rId2" cstate="print"/>
          <a:srcRect/>
          <a:stretch>
            <a:fillRect/>
          </a:stretch>
        </p:blipFill>
        <p:spPr bwMode="auto">
          <a:xfrm>
            <a:off x="1115616" y="404665"/>
            <a:ext cx="6768752" cy="3917384"/>
          </a:xfrm>
          <a:prstGeom prst="rect">
            <a:avLst/>
          </a:prstGeom>
          <a:noFill/>
        </p:spPr>
      </p:pic>
      <p:sp>
        <p:nvSpPr>
          <p:cNvPr id="33795" name="Rectangle 3"/>
          <p:cNvSpPr>
            <a:spLocks noChangeArrowheads="1"/>
          </p:cNvSpPr>
          <p:nvPr/>
        </p:nvSpPr>
        <p:spPr bwMode="auto">
          <a:xfrm>
            <a:off x="107504" y="1052736"/>
            <a:ext cx="906338" cy="206210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鼋</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汁</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狗</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肉</a:t>
            </a:r>
            <a:endParaRPr kumimoji="0" lang="zh-CN" sz="4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33796" name="Rectangle 4"/>
          <p:cNvSpPr>
            <a:spLocks noChangeArrowheads="1"/>
          </p:cNvSpPr>
          <p:nvPr/>
        </p:nvSpPr>
        <p:spPr bwMode="auto">
          <a:xfrm>
            <a:off x="395536" y="4653136"/>
            <a:ext cx="8064896"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徐州）沛县狗肉”，又名鼋汁狗肉，成品色香味独特，别具风味，呈棕红色，色泽鲜亮，气味浓香，味道鲜美，入口韧而不挺，烂而不腻，无腥异味。由于狗肉性温、发热量大、可增强人体的御寒能力，有人形容它是“冬天里的一把火”。徐州人吃狗肉时，喜欢佐以生蒜瓣和花椒，更加鲜香美味，大快朵颐。</a:t>
            </a:r>
            <a:endParaRPr kumimoji="0" lang="zh-CN" sz="3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近年来，徐州推出的“樊哙犬鼋宴”，共有凉莱</a:t>
            </a:r>
            <a:r>
              <a:rPr kumimoji="0" lang="en-US"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8</a:t>
            </a:r>
            <a:r>
              <a:rPr kumimoji="0" lang="zh-CN" altLang="en-US"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道，热莱</a:t>
            </a:r>
            <a:r>
              <a:rPr kumimoji="0" lang="en-US"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12</a:t>
            </a:r>
            <a:r>
              <a:rPr kumimoji="0" lang="zh-CN" altLang="en-US"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道，汤点与小菜</a:t>
            </a:r>
            <a:r>
              <a:rPr kumimoji="0" lang="en-US"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4</a:t>
            </a:r>
            <a:r>
              <a:rPr kumimoji="0" lang="zh-CN" altLang="en-US"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道，主食</a:t>
            </a:r>
            <a:r>
              <a:rPr kumimoji="0" lang="en-US"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4</a:t>
            </a:r>
            <a:r>
              <a:rPr kumimoji="0" lang="zh-CN" altLang="en-US"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道，共计</a:t>
            </a:r>
            <a:r>
              <a:rPr kumimoji="0" lang="en-US"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28</a:t>
            </a:r>
            <a:r>
              <a:rPr kumimoji="0" lang="zh-CN" altLang="en-US"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个品种。凉菜代表为樊哙胃脯、五香狗肉、白切狗肉等。热菜代表为鼋汁狗肉、辣子狗肉、油炸狗排、南乳狗腿。汤点与小菜是：鼋汁大羹、石耳狗肉羹、什锦花生米、甜油青椒。主食一般是：扁食、黄米麻球，汤圆与胡饼等。也算是将“鼋汁狗肉”发扬光大了。</a:t>
            </a: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https://gimg2.baidu.com/image_search/src=http%3A%2F%2F5b0988e595225.cdn.sohucs.com%2Fq_70%2Cc_zoom%2Cw_640%2Fimages%2F20180515%2F99c8f53056a946e99cc24799b306d3dd.jpeg&amp;refer=http%3A%2F%2F5b0988e595225.cdn.sohucs.com&amp;app=2002&amp;size=f9999,10000&amp;q=a80&amp;n=0&amp;g=0n&amp;fmt=jpeg?sec=1626350299&amp;t=0aee2d5610bbf4b1602efe759297e10e"/>
          <p:cNvPicPr>
            <a:picLocks noChangeAspect="1" noChangeArrowheads="1"/>
          </p:cNvPicPr>
          <p:nvPr/>
        </p:nvPicPr>
        <p:blipFill>
          <a:blip r:embed="rId2" cstate="print"/>
          <a:srcRect/>
          <a:stretch>
            <a:fillRect/>
          </a:stretch>
        </p:blipFill>
        <p:spPr bwMode="auto">
          <a:xfrm>
            <a:off x="395536" y="836712"/>
            <a:ext cx="3238009" cy="5363369"/>
          </a:xfrm>
          <a:prstGeom prst="rect">
            <a:avLst/>
          </a:prstGeom>
          <a:noFill/>
        </p:spPr>
      </p:pic>
      <p:sp>
        <p:nvSpPr>
          <p:cNvPr id="1027" name="Rectangle 3"/>
          <p:cNvSpPr>
            <a:spLocks noChangeArrowheads="1"/>
          </p:cNvSpPr>
          <p:nvPr/>
        </p:nvSpPr>
        <p:spPr bwMode="auto">
          <a:xfrm>
            <a:off x="3707904" y="836712"/>
            <a:ext cx="45720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Char char="•"/>
              <a:tabLst/>
            </a:pPr>
            <a:r>
              <a:rPr kumimoji="0" lang="zh-CN" sz="24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彭祖创烹饪，泽被千万载</a:t>
            </a:r>
            <a:endParaRPr kumimoji="0" lang="zh-CN" sz="36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028" name="Rectangle 4"/>
          <p:cNvSpPr>
            <a:spLocks noChangeArrowheads="1"/>
          </p:cNvSpPr>
          <p:nvPr/>
        </p:nvSpPr>
        <p:spPr bwMode="auto">
          <a:xfrm>
            <a:off x="3707904" y="1477234"/>
            <a:ext cx="4355976"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彭祖钱铿，是美食鼻祖，开创烹饪之先河，是时间较早、贡献很大、世系清晰、生日明确，为后世饮食业公认的烹饪创始人，成为烹饪界当之无愧的鼻祖。彭祖菜系，在徐州一带也广为流传。近年来，徐州市旅游局紧扣“烹饪王国游”主题，大打饮食文化牌，收到了良好的经济、社会和环境效益。在彭城美食文化节活动中，向中外游客推出两大菜系，其一为彭祖菜系（另一为金瓶梅菜系）；八大风味，其中有彭祖养生风味等。因此，举世公认：徐州是烹饪的发源地。并且，彭祖发明的美食“稚羹”（今徐州人爱喝的“饣它汤”）自数千年前，流传至今。</a:t>
            </a:r>
            <a:endParaRPr kumimoji="0" lang="zh-CN" sz="2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图片 3" descr="1www.pptbz.jpg"/>
          <p:cNvPicPr>
            <a:picLocks noChangeAspect="1"/>
          </p:cNvPicPr>
          <p:nvPr/>
        </p:nvPicPr>
        <p:blipFill>
          <a:blip r:embed="rId2" cstate="print"/>
          <a:stretch>
            <a:fillRect/>
          </a:stretch>
        </p:blipFill>
        <p:spPr>
          <a:xfrm>
            <a:off x="0" y="857250"/>
            <a:ext cx="9144000" cy="51435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2770" name="Picture 2" descr="https://gimg2.baidu.com/image_search/src=http%3A%2F%2Fdingyue.ws.126.net%2FNtjXmwgg3yXoy0vllwZjEkOFabbPdA3k73LMM%3D6oYhmI21541485333346compressflag.jpg&amp;refer=http%3A%2F%2Fdingyue.ws.126.net&amp;app=2002&amp;size=f9999,10000&amp;q=a80&amp;n=0&amp;g=0n&amp;fmt=jpeg?sec=1626344386&amp;t=d8ad8b5674ea868a34ca2bf363f41b79"/>
          <p:cNvPicPr>
            <a:picLocks noChangeAspect="1" noChangeArrowheads="1"/>
          </p:cNvPicPr>
          <p:nvPr/>
        </p:nvPicPr>
        <p:blipFill>
          <a:blip r:embed="rId2" cstate="print"/>
          <a:srcRect/>
          <a:stretch>
            <a:fillRect/>
          </a:stretch>
        </p:blipFill>
        <p:spPr bwMode="auto">
          <a:xfrm>
            <a:off x="1403648" y="260648"/>
            <a:ext cx="6840760" cy="4532004"/>
          </a:xfrm>
          <a:prstGeom prst="rect">
            <a:avLst/>
          </a:prstGeom>
          <a:noFill/>
        </p:spPr>
      </p:pic>
      <p:sp>
        <p:nvSpPr>
          <p:cNvPr id="32771" name="Rectangle 3"/>
          <p:cNvSpPr>
            <a:spLocks noChangeArrowheads="1"/>
          </p:cNvSpPr>
          <p:nvPr/>
        </p:nvSpPr>
        <p:spPr bwMode="auto">
          <a:xfrm>
            <a:off x="395536" y="908720"/>
            <a:ext cx="906338" cy="206210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霸</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王</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别</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姬</a:t>
            </a:r>
            <a:endParaRPr kumimoji="0" lang="zh-CN" sz="4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32772" name="Rectangle 4"/>
          <p:cNvSpPr>
            <a:spLocks noChangeArrowheads="1"/>
          </p:cNvSpPr>
          <p:nvPr/>
        </p:nvSpPr>
        <p:spPr bwMode="auto">
          <a:xfrm>
            <a:off x="611560" y="5373216"/>
            <a:ext cx="792088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霸王别姬”这道徐州名菜，主要是为了纪念</a:t>
            </a:r>
            <a:r>
              <a:rPr kumimoji="0" lang="zh-CN" sz="1200" b="0" i="0" u="none" strike="noStrike" cap="none" normalizeH="0" baseline="0" dirty="0" smtClean="0">
                <a:ln>
                  <a:noFill/>
                </a:ln>
                <a:solidFill>
                  <a:schemeClr val="tx1"/>
                </a:solidFill>
                <a:effectLst/>
                <a:latin typeface="Calibri" pitchFamily="34" charset="0"/>
                <a:ea typeface="宋体" pitchFamily="2" charset="-122"/>
                <a:cs typeface="宋体" pitchFamily="2" charset="-122"/>
              </a:rPr>
              <a:t>在推翻暴秦统治中立下了汗马功劳的西楚霸王项羽，并怀念他那位心系国运大义凛然的绝代佳人其宠妃虞姬的</a:t>
            </a: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。其主要食材为鸡和甲鱼。鸡同“虞姬”的“姬”谐音，甲鱼又叫“鳖”，与“别”谐音，也暗喻着“霸王”，故此得名“霸王别姬”。</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1746" name="Picture 2" descr="https://gimg2.baidu.com/image_search/src=http%3A%2F%2Fwww.nsmpa.com%2Fd%2Ffile%2Fbigpic%2F2016%2F04%2F01%2F3pbkiujj3h2.jpg&amp;refer=http%3A%2F%2Fwww.nsmpa.com&amp;app=2002&amp;size=f9999,10000&amp;q=a80&amp;n=0&amp;g=0n&amp;fmt=jpeg?sec=1626344386&amp;t=436855ddad6bb487fe4a18370932f8be"/>
          <p:cNvPicPr>
            <a:picLocks noChangeAspect="1" noChangeArrowheads="1"/>
          </p:cNvPicPr>
          <p:nvPr/>
        </p:nvPicPr>
        <p:blipFill>
          <a:blip r:embed="rId2" cstate="print"/>
          <a:srcRect/>
          <a:stretch>
            <a:fillRect/>
          </a:stretch>
        </p:blipFill>
        <p:spPr bwMode="auto">
          <a:xfrm>
            <a:off x="1835696" y="404664"/>
            <a:ext cx="6323856" cy="4189555"/>
          </a:xfrm>
          <a:prstGeom prst="rect">
            <a:avLst/>
          </a:prstGeom>
          <a:noFill/>
        </p:spPr>
      </p:pic>
      <p:sp>
        <p:nvSpPr>
          <p:cNvPr id="3" name="矩形 2"/>
          <p:cNvSpPr/>
          <p:nvPr/>
        </p:nvSpPr>
        <p:spPr>
          <a:xfrm>
            <a:off x="467544" y="1556792"/>
            <a:ext cx="1133872" cy="2062103"/>
          </a:xfrm>
          <a:prstGeom prst="rect">
            <a:avLst/>
          </a:prstGeom>
        </p:spPr>
        <p:txBody>
          <a:bodyPr wrap="square">
            <a:spAutoFit/>
          </a:bodyPr>
          <a:lstStyle/>
          <a:p>
            <a:pPr lvl="0" indent="306388" fontAlgn="base">
              <a:spcBef>
                <a:spcPct val="0"/>
              </a:spcBef>
              <a:spcAft>
                <a:spcPct val="0"/>
              </a:spcAft>
              <a:buFontTx/>
              <a:buChar char="•"/>
            </a:pPr>
            <a:r>
              <a:rPr lang="zh-CN" altLang="zh-CN" sz="3200" b="1" dirty="0" smtClean="0">
                <a:latin typeface="Calibri" pitchFamily="34" charset="0"/>
                <a:ea typeface="宋体" pitchFamily="2" charset="-122"/>
                <a:cs typeface="Times New Roman" pitchFamily="18" charset="0"/>
              </a:rPr>
              <a:t>霸</a:t>
            </a:r>
            <a:endParaRPr lang="en-US" altLang="zh-CN" sz="3200" b="1" dirty="0" smtClean="0">
              <a:latin typeface="Calibri" pitchFamily="34" charset="0"/>
              <a:ea typeface="宋体" pitchFamily="2" charset="-122"/>
              <a:cs typeface="Times New Roman" pitchFamily="18" charset="0"/>
            </a:endParaRPr>
          </a:p>
          <a:p>
            <a:pPr lvl="0" indent="306388" fontAlgn="base">
              <a:spcBef>
                <a:spcPct val="0"/>
              </a:spcBef>
              <a:spcAft>
                <a:spcPct val="0"/>
              </a:spcAft>
              <a:buFontTx/>
              <a:buChar char="•"/>
            </a:pPr>
            <a:r>
              <a:rPr lang="zh-CN" altLang="zh-CN" sz="3200" b="1" dirty="0" smtClean="0">
                <a:latin typeface="Calibri" pitchFamily="34" charset="0"/>
                <a:ea typeface="宋体" pitchFamily="2" charset="-122"/>
                <a:cs typeface="Times New Roman" pitchFamily="18" charset="0"/>
              </a:rPr>
              <a:t>王</a:t>
            </a:r>
            <a:endParaRPr lang="en-US" altLang="zh-CN" sz="3200" b="1" dirty="0" smtClean="0">
              <a:latin typeface="Calibri" pitchFamily="34" charset="0"/>
              <a:ea typeface="宋体" pitchFamily="2" charset="-122"/>
              <a:cs typeface="Times New Roman" pitchFamily="18" charset="0"/>
            </a:endParaRPr>
          </a:p>
          <a:p>
            <a:pPr lvl="0" indent="306388" fontAlgn="base">
              <a:spcBef>
                <a:spcPct val="0"/>
              </a:spcBef>
              <a:spcAft>
                <a:spcPct val="0"/>
              </a:spcAft>
              <a:buFontTx/>
              <a:buChar char="•"/>
            </a:pPr>
            <a:r>
              <a:rPr lang="zh-CN" altLang="zh-CN" sz="3200" b="1" dirty="0" smtClean="0">
                <a:latin typeface="Calibri" pitchFamily="34" charset="0"/>
                <a:ea typeface="宋体" pitchFamily="2" charset="-122"/>
                <a:cs typeface="Times New Roman" pitchFamily="18" charset="0"/>
              </a:rPr>
              <a:t>别</a:t>
            </a:r>
            <a:endParaRPr lang="en-US" altLang="zh-CN" sz="3200" b="1" dirty="0" smtClean="0">
              <a:latin typeface="Calibri" pitchFamily="34" charset="0"/>
              <a:ea typeface="宋体" pitchFamily="2" charset="-122"/>
              <a:cs typeface="Times New Roman" pitchFamily="18" charset="0"/>
            </a:endParaRPr>
          </a:p>
          <a:p>
            <a:pPr lvl="0" indent="306388" fontAlgn="base">
              <a:spcBef>
                <a:spcPct val="0"/>
              </a:spcBef>
              <a:spcAft>
                <a:spcPct val="0"/>
              </a:spcAft>
              <a:buFontTx/>
              <a:buChar char="•"/>
            </a:pPr>
            <a:r>
              <a:rPr lang="zh-CN" altLang="zh-CN" sz="3200" b="1" dirty="0" smtClean="0">
                <a:latin typeface="Calibri" pitchFamily="34" charset="0"/>
                <a:ea typeface="宋体" pitchFamily="2" charset="-122"/>
                <a:cs typeface="Times New Roman" pitchFamily="18" charset="0"/>
              </a:rPr>
              <a:t>姬</a:t>
            </a:r>
            <a:endParaRPr lang="zh-CN" altLang="zh-CN" sz="4400" dirty="0" smtClean="0">
              <a:latin typeface="Arial" pitchFamily="34" charset="0"/>
              <a:ea typeface="宋体" pitchFamily="2" charset="-122"/>
              <a:cs typeface="宋体" pitchFamily="2" charset="-122"/>
            </a:endParaRPr>
          </a:p>
        </p:txBody>
      </p:sp>
      <p:sp>
        <p:nvSpPr>
          <p:cNvPr id="31747" name="Rectangle 3"/>
          <p:cNvSpPr>
            <a:spLocks noChangeArrowheads="1"/>
          </p:cNvSpPr>
          <p:nvPr/>
        </p:nvSpPr>
        <p:spPr bwMode="auto">
          <a:xfrm>
            <a:off x="827584" y="5105509"/>
            <a:ext cx="7632848"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另外，这道菜还有一个名字，叫做“龙凤烩”，甲鱼为龙，鸡为凤。相传是项羽定都徐州，举行“开国大典”时，为虞姬所烹制的“硬菜”。</a:t>
            </a:r>
            <a:endParaRPr kumimoji="0" lang="zh-CN" sz="3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霸王别姬这道菜，将鸡与甲鱼同烧，造型优美，滋味鲜美，谐音曼妙，寓意颇佳，均给食者以绝妙的美感。其做法有两种，分别是红烩和清炖。两种烹饪方式都是咸鲜口味，甲鱼和鸡肉会炖到酥烂，味鲜醇厚，是徐州人招待贵客，喜庆宴会上一道不可缺少的硬菜。</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4514" name="Picture 2" descr="https://gimg2.baidu.com/image_search/src=http%3A%2F%2Fqcloud.dpfile.com%2Fpc%2FdGVkr4SRPGmwzGqxmBYM4Hs2io2R7LCTSkm5fWu9Hrw-qWei53Gil9abJGGAXOm_TYGVDmosZWTLal1WbWRW3A.jpg&amp;refer=http%3A%2F%2Fqcloud.dpfile.com&amp;app=2002&amp;size=f9999,10000&amp;q=a80&amp;n=0&amp;g=0n&amp;fmt=jpeg?sec=1626344524&amp;t=4244cc4b027a523f50d6ffc8372b0a8d"/>
          <p:cNvPicPr>
            <a:picLocks noChangeAspect="1" noChangeArrowheads="1"/>
          </p:cNvPicPr>
          <p:nvPr/>
        </p:nvPicPr>
        <p:blipFill>
          <a:blip r:embed="rId2" cstate="print"/>
          <a:srcRect/>
          <a:stretch>
            <a:fillRect/>
          </a:stretch>
        </p:blipFill>
        <p:spPr bwMode="auto">
          <a:xfrm>
            <a:off x="827584" y="260648"/>
            <a:ext cx="4320480" cy="5760640"/>
          </a:xfrm>
          <a:prstGeom prst="rect">
            <a:avLst/>
          </a:prstGeom>
          <a:noFill/>
        </p:spPr>
      </p:pic>
      <p:sp>
        <p:nvSpPr>
          <p:cNvPr id="64515" name="Rectangle 3"/>
          <p:cNvSpPr>
            <a:spLocks noChangeArrowheads="1"/>
          </p:cNvSpPr>
          <p:nvPr/>
        </p:nvSpPr>
        <p:spPr bwMode="auto">
          <a:xfrm>
            <a:off x="0" y="6021288"/>
            <a:ext cx="5438027"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06388" algn="l" defTabSz="914400" rtl="0" eaLnBrk="1" fontAlgn="base" latinLnBrk="0" hangingPunct="1">
              <a:lnSpc>
                <a:spcPct val="100000"/>
              </a:lnSpc>
              <a:spcBef>
                <a:spcPct val="0"/>
              </a:spcBef>
              <a:spcAft>
                <a:spcPct val="0"/>
              </a:spcAft>
              <a:buClrTx/>
              <a:buSzTx/>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龙门鱼（松鼠鱼，糖醋鱼）</a:t>
            </a:r>
            <a:endParaRPr kumimoji="0" lang="zh-CN" sz="4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64516" name="Rectangle 4"/>
          <p:cNvSpPr>
            <a:spLocks noChangeArrowheads="1"/>
          </p:cNvSpPr>
          <p:nvPr/>
        </p:nvSpPr>
        <p:spPr bwMode="auto">
          <a:xfrm>
            <a:off x="5796136" y="692696"/>
            <a:ext cx="2627784" cy="24929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龙门鱼，是徐州地区的一道美食，相传始于彭城人</a:t>
            </a:r>
            <a:r>
              <a:rPr kumimoji="0" lang="zh-CN" altLang="en-US"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hlinkClick r:id="rId3"/>
              </a:rPr>
              <a:t>南朝宋武帝</a:t>
            </a:r>
            <a:r>
              <a:rPr kumimoji="0" lang="zh-CN" altLang="en-US"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刘裕，已有近</a:t>
            </a:r>
            <a:r>
              <a:rPr kumimoji="0" lang="en-US"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1600</a:t>
            </a:r>
            <a:r>
              <a:rPr kumimoji="0" lang="zh-CN" altLang="en-US"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年的历史了。其做法，是鱼身切花刀，经油炸，鱼肉突出，形似松鼠尾巴，故又叫“松鼠鱼”。龙门鱼通常是酒席最后的一道菜，其所最重视的是外形完整、美观。因此，在做法上，炸鱼的时候要炸两次，第一次要炸熟，第二次则将外皮炸的脆脆的，这样糖醋汁淋下去后，很久都能保持它的酥脆度，吃起来才好吃。又，因其烹制的主要佐料为糖和醋，故亦称“糖醋鱼”。</a:t>
            </a: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pic>
        <p:nvPicPr>
          <p:cNvPr id="5" name="Picture 2" descr="https://gimg2.baidu.com/image_search/src=http%3A%2F%2Fp1.meituan.net%2Fxianfu%2F57c1eae6465b58a4763a9342b7efce13130897.jpg%2540700w_700h_0e_1l%257Cwatermark%3D1%26%26r%3D1%26p%3D9%26x%3D2%26y%3D2%26relative%3D1%26o%3D20&amp;refer=http%3A%2F%2Fp1.meituan.net&amp;app=2002&amp;size=f9999,10000&amp;q=a80&amp;n=0&amp;g=0n&amp;fmt=jpeg?sec=1626344524&amp;t=f7644ed12e06bddab1acfccaa11c3734"/>
          <p:cNvPicPr>
            <a:picLocks noChangeAspect="1" noChangeArrowheads="1"/>
          </p:cNvPicPr>
          <p:nvPr/>
        </p:nvPicPr>
        <p:blipFill>
          <a:blip r:embed="rId4" cstate="print"/>
          <a:srcRect/>
          <a:stretch>
            <a:fillRect/>
          </a:stretch>
        </p:blipFill>
        <p:spPr bwMode="auto">
          <a:xfrm>
            <a:off x="5471592" y="3861048"/>
            <a:ext cx="3672408" cy="275155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4" name="Picture 2" descr="https://gimg2.baidu.com/image_search/src=http%3A%2F%2Fupload-images.jianshu.io%2Fupload_images%2F2864529-f3385dcee6b4dc93.jpg&amp;refer=http%3A%2F%2Fupload-images.jianshu.io&amp;app=2002&amp;size=f9999,10000&amp;q=a80&amp;n=0&amp;g=0n&amp;fmt=jpeg?sec=1626344724&amp;t=2333617cccc6edd45491bfb9709415d3"/>
          <p:cNvPicPr>
            <a:picLocks noChangeAspect="1" noChangeArrowheads="1"/>
          </p:cNvPicPr>
          <p:nvPr/>
        </p:nvPicPr>
        <p:blipFill>
          <a:blip r:embed="rId2" cstate="print"/>
          <a:srcRect/>
          <a:stretch>
            <a:fillRect/>
          </a:stretch>
        </p:blipFill>
        <p:spPr bwMode="auto">
          <a:xfrm>
            <a:off x="1403648" y="332656"/>
            <a:ext cx="4752528" cy="4118859"/>
          </a:xfrm>
          <a:prstGeom prst="rect">
            <a:avLst/>
          </a:prstGeom>
          <a:noFill/>
        </p:spPr>
      </p:pic>
      <p:sp>
        <p:nvSpPr>
          <p:cNvPr id="28675" name="Rectangle 3"/>
          <p:cNvSpPr>
            <a:spLocks noChangeArrowheads="1"/>
          </p:cNvSpPr>
          <p:nvPr/>
        </p:nvSpPr>
        <p:spPr bwMode="auto">
          <a:xfrm>
            <a:off x="251520" y="980728"/>
            <a:ext cx="9716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东</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坡</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肉</a:t>
            </a:r>
            <a:endParaRPr kumimoji="0" lang="zh-CN" sz="4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28676" name="Rectangle 4"/>
          <p:cNvSpPr>
            <a:spLocks noChangeArrowheads="1"/>
          </p:cNvSpPr>
          <p:nvPr/>
        </p:nvSpPr>
        <p:spPr bwMode="auto">
          <a:xfrm>
            <a:off x="1331640" y="4909809"/>
            <a:ext cx="475252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东坡肉，也叫“东坡回赠肉”，是先把“两肥两痩一层皮”的五花肉即猪肋条肉，切成大方块，经焯水刮洗干净后，置砂锅中，配以多种调味料及猪骨、黄豆、鸡架等熬成的鲜汤或高汤，先用旺火烧沸，后转小火焖至酥烂。原汁鲜香醇厚，食之回味无穷。后来，人们沿用此烹饪技法，煮烂肘子，鱼等，亦称为“东坡肘子”“东坡鱼”等。</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7650" name="Picture 2" descr="https://gimg2.baidu.com/image_search/src=http%3A%2F%2Fcp2.douguo.net%2Fupload%2Fcaiku%2F3%2F9%2Fe%2F600x400_399a4b3f9fa57d3baf3db5d42651ad8e.jpg&amp;refer=http%3A%2F%2Fcp2.douguo.net&amp;app=2002&amp;size=f9999,10000&amp;q=a80&amp;n=0&amp;g=0n&amp;fmt=jpeg?sec=1626344828&amp;t=3f7041af617ae8e28993eef0bc510a5a"/>
          <p:cNvPicPr>
            <a:picLocks noChangeAspect="1" noChangeArrowheads="1"/>
          </p:cNvPicPr>
          <p:nvPr/>
        </p:nvPicPr>
        <p:blipFill>
          <a:blip r:embed="rId2" cstate="print"/>
          <a:srcRect/>
          <a:stretch>
            <a:fillRect/>
          </a:stretch>
        </p:blipFill>
        <p:spPr bwMode="auto">
          <a:xfrm>
            <a:off x="1259632" y="188640"/>
            <a:ext cx="7272808" cy="4464496"/>
          </a:xfrm>
          <a:prstGeom prst="rect">
            <a:avLst/>
          </a:prstGeom>
          <a:noFill/>
        </p:spPr>
      </p:pic>
      <p:sp>
        <p:nvSpPr>
          <p:cNvPr id="27651" name="Rectangle 3"/>
          <p:cNvSpPr>
            <a:spLocks noChangeArrowheads="1"/>
          </p:cNvSpPr>
          <p:nvPr/>
        </p:nvSpPr>
        <p:spPr bwMode="auto">
          <a:xfrm>
            <a:off x="251520" y="692696"/>
            <a:ext cx="906338" cy="206210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彭</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城</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鱼</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丸</a:t>
            </a:r>
            <a:endParaRPr kumimoji="0" lang="zh-CN" sz="4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27652" name="Rectangle 4"/>
          <p:cNvSpPr>
            <a:spLocks noChangeArrowheads="1"/>
          </p:cNvSpPr>
          <p:nvPr/>
        </p:nvSpPr>
        <p:spPr bwMode="auto">
          <a:xfrm>
            <a:off x="1187624" y="4941168"/>
            <a:ext cx="727280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hlinkClick r:id="rId3"/>
              </a:rPr>
              <a:t>徐州</a:t>
            </a:r>
            <a:r>
              <a:rPr kumimoji="0" lang="zh-CN" altLang="en-US"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地方传统名菜，为清朝康熙年间“悦来酒家”厨师李自尝所创（一说名厨翟世青所创）。李自尝曾以一尾</a:t>
            </a:r>
            <a:r>
              <a:rPr kumimoji="0" lang="zh-CN" altLang="en-US"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hlinkClick r:id="rId4"/>
              </a:rPr>
              <a:t>鲤鱼</a:t>
            </a:r>
            <a:r>
              <a:rPr kumimoji="0" lang="zh-CN" altLang="en-US"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制四菜：银珠鱼、</a:t>
            </a:r>
            <a:r>
              <a:rPr kumimoji="0" lang="zh-CN" altLang="en-US"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hlinkClick r:id="rId5"/>
              </a:rPr>
              <a:t>醋溜鱼</a:t>
            </a:r>
            <a:r>
              <a:rPr kumimoji="0" lang="zh-CN" altLang="en-US"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丁、多味龙骨、鱼衣羹。其中以“银珠鱼”为最佳。</a:t>
            </a: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6626" name="Picture 2" descr="https://gimg2.baidu.com/image_search/src=http%3A%2F%2Fimg.mp.itc.cn%2Fupload%2F20160716%2F78fac41044a74a25a1ab4b49aff60161_th.jpg&amp;refer=http%3A%2F%2Fimg.mp.itc.cn&amp;app=2002&amp;size=f9999,10000&amp;q=a80&amp;n=0&amp;g=0n&amp;fmt=jpeg?sec=1626344948&amp;t=4384e2a1158c5b8e485720765836b7bb"/>
          <p:cNvPicPr>
            <a:picLocks noChangeAspect="1" noChangeArrowheads="1"/>
          </p:cNvPicPr>
          <p:nvPr/>
        </p:nvPicPr>
        <p:blipFill>
          <a:blip r:embed="rId2" cstate="print"/>
          <a:srcRect/>
          <a:stretch>
            <a:fillRect/>
          </a:stretch>
        </p:blipFill>
        <p:spPr bwMode="auto">
          <a:xfrm>
            <a:off x="1691680" y="692696"/>
            <a:ext cx="5427380" cy="5472608"/>
          </a:xfrm>
          <a:prstGeom prst="rect">
            <a:avLst/>
          </a:prstGeom>
          <a:noFill/>
        </p:spPr>
      </p:pic>
      <p:sp>
        <p:nvSpPr>
          <p:cNvPr id="26627" name="Rectangle 3"/>
          <p:cNvSpPr>
            <a:spLocks noChangeArrowheads="1"/>
          </p:cNvSpPr>
          <p:nvPr/>
        </p:nvSpPr>
        <p:spPr bwMode="auto">
          <a:xfrm>
            <a:off x="1547664" y="188640"/>
            <a:ext cx="590465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6388" algn="l" defTabSz="914400" rtl="0" eaLnBrk="1" fontAlgn="base" latinLnBrk="0" hangingPunct="1">
              <a:lnSpc>
                <a:spcPct val="100000"/>
              </a:lnSpc>
              <a:spcBef>
                <a:spcPct val="0"/>
              </a:spcBef>
              <a:spcAft>
                <a:spcPct val="0"/>
              </a:spcAft>
              <a:buClrTx/>
              <a:buSzTx/>
              <a:buFontTx/>
              <a:buChar char="•"/>
              <a:tabLst/>
            </a:pPr>
            <a:r>
              <a:rPr kumimoji="0" lang="zh-CN" alt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伏羊”（羊肉，全羊宴，烧烤，羊肉串等）</a:t>
            </a:r>
            <a:endParaRPr kumimoji="0" lang="zh-CN" sz="32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26628" name="Rectangle 4"/>
          <p:cNvSpPr>
            <a:spLocks noChangeArrowheads="1"/>
          </p:cNvSpPr>
          <p:nvPr/>
        </p:nvSpPr>
        <p:spPr bwMode="auto">
          <a:xfrm>
            <a:off x="251520" y="1478104"/>
            <a:ext cx="1296144" cy="32316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徐州人常年偏爱食羊肉，历史由来已久，近年来，徐州“彭祖文化</a:t>
            </a:r>
            <a:r>
              <a:rPr kumimoji="0" lang="zh-CN"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伏羊节”极其出名（徐州人坚信：三伏天吃羊肉，大补）。尤其是在夏季伏天，每年都吸引大批的外地食客络绎不绝，来徐州吃“伏羊”，云集多家羊肉馆，甚至每顿都要“翻台”五六次之多。</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26629" name="Rectangle 5"/>
          <p:cNvSpPr>
            <a:spLocks noChangeArrowheads="1"/>
          </p:cNvSpPr>
          <p:nvPr/>
        </p:nvSpPr>
        <p:spPr bwMode="auto">
          <a:xfrm>
            <a:off x="7236296" y="1300118"/>
            <a:ext cx="1512168"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徐州大街小巷遍布羊肉馆、羊肉拉面馆等，羊肉菜肴，古往今来始终亦深获徐州人喜爱。白切羊肉，红烧羊肉，羊芹细（羊肉、芹菜、细粉），羊肉白菜细粉，羊腿，羊脑，羊头，养肝，羊肚，羊杂，羊蹄</a:t>
            </a:r>
            <a:r>
              <a:rPr kumimoji="0" lang="zh-CN"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t>
            </a:r>
            <a:r>
              <a:rPr kumimoji="0" 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以羊肉为主材的徐州“全羊宴”，中外驰名。</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203</TotalTime>
  <Words>5329</Words>
  <Application>Microsoft Office PowerPoint</Application>
  <PresentationFormat>全屏显示(4:3)</PresentationFormat>
  <Paragraphs>119</Paragraphs>
  <Slides>31</Slides>
  <Notes>0</Notes>
  <HiddenSlides>0</HiddenSlides>
  <MMClips>0</MMClips>
  <ScaleCrop>false</ScaleCrop>
  <HeadingPairs>
    <vt:vector size="4" baseType="variant">
      <vt:variant>
        <vt:lpstr>主题</vt:lpstr>
      </vt:variant>
      <vt:variant>
        <vt:i4>1</vt:i4>
      </vt:variant>
      <vt:variant>
        <vt:lpstr>幻灯片标题</vt:lpstr>
      </vt:variant>
      <vt:variant>
        <vt:i4>31</vt:i4>
      </vt:variant>
    </vt:vector>
  </HeadingPairs>
  <TitlesOfParts>
    <vt:vector size="32"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xbany</dc:creator>
  <cp:lastModifiedBy>xbany</cp:lastModifiedBy>
  <cp:revision>49</cp:revision>
  <dcterms:created xsi:type="dcterms:W3CDTF">2021-06-15T09:38:09Z</dcterms:created>
  <dcterms:modified xsi:type="dcterms:W3CDTF">2021-06-15T13:07:28Z</dcterms:modified>
</cp:coreProperties>
</file>