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6" r:id="rId4"/>
    <p:sldId id="279" r:id="rId5"/>
    <p:sldId id="280" r:id="rId6"/>
    <p:sldId id="281" r:id="rId7"/>
    <p:sldId id="273" r:id="rId8"/>
    <p:sldId id="271" r:id="rId9"/>
    <p:sldId id="278" r:id="rId10"/>
    <p:sldId id="282" r:id="rId11"/>
    <p:sldId id="272" r:id="rId12"/>
    <p:sldId id="274" r:id="rId13"/>
    <p:sldId id="277" r:id="rId14"/>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BABA"/>
    <a:srgbClr val="CAAC6E"/>
    <a:srgbClr val="24595A"/>
    <a:srgbClr val="5EBEBD"/>
    <a:srgbClr val="63B69A"/>
    <a:srgbClr val="A9B15A"/>
    <a:srgbClr val="284424"/>
    <a:srgbClr val="5E82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5633" autoAdjust="0"/>
  </p:normalViewPr>
  <p:slideViewPr>
    <p:cSldViewPr>
      <p:cViewPr varScale="1">
        <p:scale>
          <a:sx n="64" d="100"/>
          <a:sy n="64" d="100"/>
        </p:scale>
        <p:origin x="134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B51E56FA-7F66-41F9-94E7-3C2153F612D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34" charset="0"/>
                <a:ea typeface="宋体" pitchFamily="2" charset="-122"/>
              </a:defRPr>
            </a:lvl1pPr>
          </a:lstStyle>
          <a:p>
            <a:pPr>
              <a:defRPr/>
            </a:pPr>
            <a:endParaRPr lang="zh-CN" altLang="en-US"/>
          </a:p>
        </p:txBody>
      </p:sp>
      <p:sp>
        <p:nvSpPr>
          <p:cNvPr id="3" name="日期占位符 2">
            <a:extLst>
              <a:ext uri="{FF2B5EF4-FFF2-40B4-BE49-F238E27FC236}">
                <a16:creationId xmlns:a16="http://schemas.microsoft.com/office/drawing/2014/main" id="{BC40AC70-ECC3-49EC-B648-1B2BC7D98F52}"/>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itchFamily="34" charset="0"/>
                <a:ea typeface="宋体" pitchFamily="2" charset="-122"/>
              </a:defRPr>
            </a:lvl1pPr>
          </a:lstStyle>
          <a:p>
            <a:pPr>
              <a:defRPr/>
            </a:pPr>
            <a:fld id="{54544CAC-A7DD-4B79-81BA-C847BECB856B}" type="datetimeFigureOut">
              <a:rPr lang="zh-CN" altLang="en-US"/>
              <a:pPr>
                <a:defRPr/>
              </a:pPr>
              <a:t>2023/3/13</a:t>
            </a:fld>
            <a:endParaRPr lang="zh-CN" altLang="en-US"/>
          </a:p>
        </p:txBody>
      </p:sp>
      <p:sp>
        <p:nvSpPr>
          <p:cNvPr id="4" name="幻灯片图像占位符 3">
            <a:extLst>
              <a:ext uri="{FF2B5EF4-FFF2-40B4-BE49-F238E27FC236}">
                <a16:creationId xmlns:a16="http://schemas.microsoft.com/office/drawing/2014/main" id="{2F551016-E748-435E-A387-B1AB7E6FA8F6}"/>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16:creationId xmlns:a16="http://schemas.microsoft.com/office/drawing/2014/main" id="{530169E1-703B-4DCA-B877-9AC12630EE8E}"/>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16:creationId xmlns:a16="http://schemas.microsoft.com/office/drawing/2014/main" id="{CE852E5D-680D-4327-805C-EB2C58CC5F9E}"/>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34" charset="0"/>
                <a:ea typeface="宋体" pitchFamily="2" charset="-122"/>
              </a:defRPr>
            </a:lvl1pPr>
          </a:lstStyle>
          <a:p>
            <a:pPr>
              <a:defRPr/>
            </a:pPr>
            <a:endParaRPr lang="zh-CN" altLang="en-US"/>
          </a:p>
        </p:txBody>
      </p:sp>
      <p:sp>
        <p:nvSpPr>
          <p:cNvPr id="7" name="灯片编号占位符 6">
            <a:extLst>
              <a:ext uri="{FF2B5EF4-FFF2-40B4-BE49-F238E27FC236}">
                <a16:creationId xmlns:a16="http://schemas.microsoft.com/office/drawing/2014/main" id="{0B91D8A8-448B-4739-A7F9-92867196EA9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A8BBC68-CB40-40ED-8443-DEC46BFC5A4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a:extLst>
              <a:ext uri="{FF2B5EF4-FFF2-40B4-BE49-F238E27FC236}">
                <a16:creationId xmlns:a16="http://schemas.microsoft.com/office/drawing/2014/main" id="{DC3D376B-F1EB-40D2-A284-21A400504E82}"/>
              </a:ext>
            </a:extLst>
          </p:cNvPr>
          <p:cNvSpPr>
            <a:spLocks noGrp="1"/>
          </p:cNvSpPr>
          <p:nvPr>
            <p:ph type="dt" sz="half" idx="10"/>
          </p:nvPr>
        </p:nvSpPr>
        <p:spPr/>
        <p:txBody>
          <a:bodyPr/>
          <a:lstStyle>
            <a:lvl1pPr>
              <a:defRPr/>
            </a:lvl1pPr>
          </a:lstStyle>
          <a:p>
            <a:pPr>
              <a:defRPr/>
            </a:pPr>
            <a:fld id="{0A9D18A6-7E37-4CDE-BC73-EF4D0DC72976}"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2D6EBDD0-B44B-47FA-8867-44E298968E7D}"/>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B4A56646-D77F-4F12-AAB7-C4C2F5E5EB38}"/>
              </a:ext>
            </a:extLst>
          </p:cNvPr>
          <p:cNvSpPr>
            <a:spLocks noGrp="1"/>
          </p:cNvSpPr>
          <p:nvPr>
            <p:ph type="sldNum" sz="quarter" idx="12"/>
          </p:nvPr>
        </p:nvSpPr>
        <p:spPr/>
        <p:txBody>
          <a:bodyPr/>
          <a:lstStyle>
            <a:lvl1pPr>
              <a:defRPr/>
            </a:lvl1pPr>
          </a:lstStyle>
          <a:p>
            <a:pPr>
              <a:defRPr/>
            </a:pPr>
            <a:fld id="{4F5DA8B0-32B5-4994-93E6-585083094B49}" type="slidenum">
              <a:rPr lang="zh-CN" altLang="en-US"/>
              <a:pPr>
                <a:defRPr/>
              </a:pPr>
              <a:t>‹#›</a:t>
            </a:fld>
            <a:endParaRPr lang="zh-CN" altLang="en-US"/>
          </a:p>
        </p:txBody>
      </p:sp>
    </p:spTree>
    <p:extLst>
      <p:ext uri="{BB962C8B-B14F-4D97-AF65-F5344CB8AC3E}">
        <p14:creationId xmlns:p14="http://schemas.microsoft.com/office/powerpoint/2010/main" val="77886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A4328D4-BFDD-45CC-8520-B96B9640AA06}"/>
              </a:ext>
            </a:extLst>
          </p:cNvPr>
          <p:cNvSpPr>
            <a:spLocks noGrp="1"/>
          </p:cNvSpPr>
          <p:nvPr>
            <p:ph type="dt" sz="half" idx="10"/>
          </p:nvPr>
        </p:nvSpPr>
        <p:spPr/>
        <p:txBody>
          <a:bodyPr/>
          <a:lstStyle>
            <a:lvl1pPr>
              <a:defRPr/>
            </a:lvl1pPr>
          </a:lstStyle>
          <a:p>
            <a:pPr>
              <a:defRPr/>
            </a:pPr>
            <a:fld id="{38BC8742-F17E-4354-8DF5-2045622A8607}"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082B5D40-17DF-41CE-B162-AE7BFD09816C}"/>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5A2808D4-9A80-4025-B6CE-26F372A1A491}"/>
              </a:ext>
            </a:extLst>
          </p:cNvPr>
          <p:cNvSpPr>
            <a:spLocks noGrp="1"/>
          </p:cNvSpPr>
          <p:nvPr>
            <p:ph type="sldNum" sz="quarter" idx="12"/>
          </p:nvPr>
        </p:nvSpPr>
        <p:spPr/>
        <p:txBody>
          <a:bodyPr/>
          <a:lstStyle>
            <a:lvl1pPr>
              <a:defRPr/>
            </a:lvl1pPr>
          </a:lstStyle>
          <a:p>
            <a:pPr>
              <a:defRPr/>
            </a:pPr>
            <a:fld id="{51209E1A-C0C6-4DAB-BC87-0713B512F8AD}" type="slidenum">
              <a:rPr lang="zh-CN" altLang="en-US"/>
              <a:pPr>
                <a:defRPr/>
              </a:pPr>
              <a:t>‹#›</a:t>
            </a:fld>
            <a:endParaRPr lang="zh-CN" altLang="en-US"/>
          </a:p>
        </p:txBody>
      </p:sp>
    </p:spTree>
    <p:extLst>
      <p:ext uri="{BB962C8B-B14F-4D97-AF65-F5344CB8AC3E}">
        <p14:creationId xmlns:p14="http://schemas.microsoft.com/office/powerpoint/2010/main" val="1780292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792028C-F598-4B92-BCF3-90756CB75F3D}"/>
              </a:ext>
            </a:extLst>
          </p:cNvPr>
          <p:cNvSpPr>
            <a:spLocks noGrp="1"/>
          </p:cNvSpPr>
          <p:nvPr>
            <p:ph type="dt" sz="half" idx="10"/>
          </p:nvPr>
        </p:nvSpPr>
        <p:spPr/>
        <p:txBody>
          <a:bodyPr/>
          <a:lstStyle>
            <a:lvl1pPr>
              <a:defRPr/>
            </a:lvl1pPr>
          </a:lstStyle>
          <a:p>
            <a:pPr>
              <a:defRPr/>
            </a:pPr>
            <a:fld id="{95060A07-E9F8-45B5-BB87-65E8E25D7233}"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0B54BA84-83FD-46EF-9AD5-7F02D32B5D28}"/>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2CD37887-7405-4537-BD79-42CCF6A116E7}"/>
              </a:ext>
            </a:extLst>
          </p:cNvPr>
          <p:cNvSpPr>
            <a:spLocks noGrp="1"/>
          </p:cNvSpPr>
          <p:nvPr>
            <p:ph type="sldNum" sz="quarter" idx="12"/>
          </p:nvPr>
        </p:nvSpPr>
        <p:spPr/>
        <p:txBody>
          <a:bodyPr/>
          <a:lstStyle>
            <a:lvl1pPr>
              <a:defRPr/>
            </a:lvl1pPr>
          </a:lstStyle>
          <a:p>
            <a:pPr>
              <a:defRPr/>
            </a:pPr>
            <a:fld id="{EF895CF2-02AB-419B-AF96-3956111CC7A2}" type="slidenum">
              <a:rPr lang="zh-CN" altLang="en-US"/>
              <a:pPr>
                <a:defRPr/>
              </a:pPr>
              <a:t>‹#›</a:t>
            </a:fld>
            <a:endParaRPr lang="zh-CN" altLang="en-US"/>
          </a:p>
        </p:txBody>
      </p:sp>
    </p:spTree>
    <p:extLst>
      <p:ext uri="{BB962C8B-B14F-4D97-AF65-F5344CB8AC3E}">
        <p14:creationId xmlns:p14="http://schemas.microsoft.com/office/powerpoint/2010/main" val="3820111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B94DB01-DB84-468C-A4C5-97070A65CE95}"/>
              </a:ext>
            </a:extLst>
          </p:cNvPr>
          <p:cNvSpPr>
            <a:spLocks noGrp="1"/>
          </p:cNvSpPr>
          <p:nvPr>
            <p:ph type="dt" sz="half" idx="10"/>
          </p:nvPr>
        </p:nvSpPr>
        <p:spPr/>
        <p:txBody>
          <a:bodyPr/>
          <a:lstStyle>
            <a:lvl1pPr>
              <a:defRPr/>
            </a:lvl1pPr>
          </a:lstStyle>
          <a:p>
            <a:pPr>
              <a:defRPr/>
            </a:pPr>
            <a:fld id="{680FA879-2FE3-4BE9-B195-AA936D102D52}"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F9D316AF-77F5-48D3-8C65-64D42310DE6A}"/>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E8AAA6A7-BA4C-4422-83EC-919DB6C2959C}"/>
              </a:ext>
            </a:extLst>
          </p:cNvPr>
          <p:cNvSpPr>
            <a:spLocks noGrp="1"/>
          </p:cNvSpPr>
          <p:nvPr>
            <p:ph type="sldNum" sz="quarter" idx="12"/>
          </p:nvPr>
        </p:nvSpPr>
        <p:spPr/>
        <p:txBody>
          <a:bodyPr/>
          <a:lstStyle>
            <a:lvl1pPr>
              <a:defRPr/>
            </a:lvl1pPr>
          </a:lstStyle>
          <a:p>
            <a:pPr>
              <a:defRPr/>
            </a:pPr>
            <a:fld id="{9D505143-C98A-4C7C-A40F-1B7DC75E5FBB}" type="slidenum">
              <a:rPr lang="zh-CN" altLang="en-US"/>
              <a:pPr>
                <a:defRPr/>
              </a:pPr>
              <a:t>‹#›</a:t>
            </a:fld>
            <a:endParaRPr lang="zh-CN" altLang="en-US"/>
          </a:p>
        </p:txBody>
      </p:sp>
    </p:spTree>
    <p:extLst>
      <p:ext uri="{BB962C8B-B14F-4D97-AF65-F5344CB8AC3E}">
        <p14:creationId xmlns:p14="http://schemas.microsoft.com/office/powerpoint/2010/main" val="3267966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81D6D28-E60E-45D8-91A6-20315C90DBBC}"/>
              </a:ext>
            </a:extLst>
          </p:cNvPr>
          <p:cNvSpPr>
            <a:spLocks noGrp="1"/>
          </p:cNvSpPr>
          <p:nvPr>
            <p:ph type="dt" sz="half" idx="10"/>
          </p:nvPr>
        </p:nvSpPr>
        <p:spPr/>
        <p:txBody>
          <a:bodyPr/>
          <a:lstStyle>
            <a:lvl1pPr>
              <a:defRPr/>
            </a:lvl1pPr>
          </a:lstStyle>
          <a:p>
            <a:pPr>
              <a:defRPr/>
            </a:pPr>
            <a:fld id="{C7C41952-2DCB-48BC-90C6-C171AC6B69BF}"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35B2F810-7F66-4BEC-A563-D561AED6E299}"/>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1A022FA3-38D5-4C08-8BBF-2BEC80026BAC}"/>
              </a:ext>
            </a:extLst>
          </p:cNvPr>
          <p:cNvSpPr>
            <a:spLocks noGrp="1"/>
          </p:cNvSpPr>
          <p:nvPr>
            <p:ph type="sldNum" sz="quarter" idx="12"/>
          </p:nvPr>
        </p:nvSpPr>
        <p:spPr/>
        <p:txBody>
          <a:bodyPr/>
          <a:lstStyle>
            <a:lvl1pPr>
              <a:defRPr/>
            </a:lvl1pPr>
          </a:lstStyle>
          <a:p>
            <a:pPr>
              <a:defRPr/>
            </a:pPr>
            <a:fld id="{652F070E-9795-4A16-855F-CAAED99ABFAF}" type="slidenum">
              <a:rPr lang="zh-CN" altLang="en-US"/>
              <a:pPr>
                <a:defRPr/>
              </a:pPr>
              <a:t>‹#›</a:t>
            </a:fld>
            <a:endParaRPr lang="zh-CN" altLang="en-US"/>
          </a:p>
        </p:txBody>
      </p:sp>
    </p:spTree>
    <p:extLst>
      <p:ext uri="{BB962C8B-B14F-4D97-AF65-F5344CB8AC3E}">
        <p14:creationId xmlns:p14="http://schemas.microsoft.com/office/powerpoint/2010/main" val="1590866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a:extLst>
              <a:ext uri="{FF2B5EF4-FFF2-40B4-BE49-F238E27FC236}">
                <a16:creationId xmlns:a16="http://schemas.microsoft.com/office/drawing/2014/main" id="{0BFD107B-7299-44BC-A13B-213F86D714A2}"/>
              </a:ext>
            </a:extLst>
          </p:cNvPr>
          <p:cNvSpPr>
            <a:spLocks noGrp="1"/>
          </p:cNvSpPr>
          <p:nvPr>
            <p:ph type="dt" sz="half" idx="10"/>
          </p:nvPr>
        </p:nvSpPr>
        <p:spPr/>
        <p:txBody>
          <a:bodyPr/>
          <a:lstStyle>
            <a:lvl1pPr>
              <a:defRPr/>
            </a:lvl1pPr>
          </a:lstStyle>
          <a:p>
            <a:pPr>
              <a:defRPr/>
            </a:pPr>
            <a:fld id="{C7A3FEED-989D-4D8D-B440-38C0616B37AA}" type="datetimeFigureOut">
              <a:rPr lang="zh-CN" altLang="en-US"/>
              <a:pPr>
                <a:defRPr/>
              </a:pPr>
              <a:t>2023/3/13</a:t>
            </a:fld>
            <a:endParaRPr lang="zh-CN" altLang="en-US"/>
          </a:p>
        </p:txBody>
      </p:sp>
      <p:sp>
        <p:nvSpPr>
          <p:cNvPr id="6" name="页脚占位符 4">
            <a:extLst>
              <a:ext uri="{FF2B5EF4-FFF2-40B4-BE49-F238E27FC236}">
                <a16:creationId xmlns:a16="http://schemas.microsoft.com/office/drawing/2014/main" id="{1344574D-E65D-47E2-8EE7-A9C154F34C2F}"/>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05CD4338-1EC4-4CFF-8F29-0F2871983A5E}"/>
              </a:ext>
            </a:extLst>
          </p:cNvPr>
          <p:cNvSpPr>
            <a:spLocks noGrp="1"/>
          </p:cNvSpPr>
          <p:nvPr>
            <p:ph type="sldNum" sz="quarter" idx="12"/>
          </p:nvPr>
        </p:nvSpPr>
        <p:spPr/>
        <p:txBody>
          <a:bodyPr/>
          <a:lstStyle>
            <a:lvl1pPr>
              <a:defRPr/>
            </a:lvl1pPr>
          </a:lstStyle>
          <a:p>
            <a:pPr>
              <a:defRPr/>
            </a:pPr>
            <a:fld id="{57251CE6-D80B-42A9-BA54-75846D641ACA}" type="slidenum">
              <a:rPr lang="zh-CN" altLang="en-US"/>
              <a:pPr>
                <a:defRPr/>
              </a:pPr>
              <a:t>‹#›</a:t>
            </a:fld>
            <a:endParaRPr lang="zh-CN" altLang="en-US"/>
          </a:p>
        </p:txBody>
      </p:sp>
    </p:spTree>
    <p:extLst>
      <p:ext uri="{BB962C8B-B14F-4D97-AF65-F5344CB8AC3E}">
        <p14:creationId xmlns:p14="http://schemas.microsoft.com/office/powerpoint/2010/main" val="677515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a:extLst>
              <a:ext uri="{FF2B5EF4-FFF2-40B4-BE49-F238E27FC236}">
                <a16:creationId xmlns:a16="http://schemas.microsoft.com/office/drawing/2014/main" id="{22BE1657-2F15-4D7D-99CA-691F0070713D}"/>
              </a:ext>
            </a:extLst>
          </p:cNvPr>
          <p:cNvSpPr>
            <a:spLocks noGrp="1"/>
          </p:cNvSpPr>
          <p:nvPr>
            <p:ph type="dt" sz="half" idx="10"/>
          </p:nvPr>
        </p:nvSpPr>
        <p:spPr/>
        <p:txBody>
          <a:bodyPr/>
          <a:lstStyle>
            <a:lvl1pPr>
              <a:defRPr/>
            </a:lvl1pPr>
          </a:lstStyle>
          <a:p>
            <a:pPr>
              <a:defRPr/>
            </a:pPr>
            <a:fld id="{9A9F73E8-D363-4BBA-98BF-BCEA1694DEEE}" type="datetimeFigureOut">
              <a:rPr lang="zh-CN" altLang="en-US"/>
              <a:pPr>
                <a:defRPr/>
              </a:pPr>
              <a:t>2023/3/13</a:t>
            </a:fld>
            <a:endParaRPr lang="zh-CN" altLang="en-US"/>
          </a:p>
        </p:txBody>
      </p:sp>
      <p:sp>
        <p:nvSpPr>
          <p:cNvPr id="8" name="页脚占位符 4">
            <a:extLst>
              <a:ext uri="{FF2B5EF4-FFF2-40B4-BE49-F238E27FC236}">
                <a16:creationId xmlns:a16="http://schemas.microsoft.com/office/drawing/2014/main" id="{1E86D08C-9DE8-4DC2-BE20-9B0EBB3EF5AC}"/>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C78855B3-92AA-4D67-B7DB-84CEB4C90AEC}"/>
              </a:ext>
            </a:extLst>
          </p:cNvPr>
          <p:cNvSpPr>
            <a:spLocks noGrp="1"/>
          </p:cNvSpPr>
          <p:nvPr>
            <p:ph type="sldNum" sz="quarter" idx="12"/>
          </p:nvPr>
        </p:nvSpPr>
        <p:spPr/>
        <p:txBody>
          <a:bodyPr/>
          <a:lstStyle>
            <a:lvl1pPr>
              <a:defRPr/>
            </a:lvl1pPr>
          </a:lstStyle>
          <a:p>
            <a:pPr>
              <a:defRPr/>
            </a:pPr>
            <a:fld id="{38B9478B-87FD-40F1-B6F3-D894DB2C70D2}" type="slidenum">
              <a:rPr lang="zh-CN" altLang="en-US"/>
              <a:pPr>
                <a:defRPr/>
              </a:pPr>
              <a:t>‹#›</a:t>
            </a:fld>
            <a:endParaRPr lang="zh-CN" altLang="en-US"/>
          </a:p>
        </p:txBody>
      </p:sp>
    </p:spTree>
    <p:extLst>
      <p:ext uri="{BB962C8B-B14F-4D97-AF65-F5344CB8AC3E}">
        <p14:creationId xmlns:p14="http://schemas.microsoft.com/office/powerpoint/2010/main" val="2150590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a:extLst>
              <a:ext uri="{FF2B5EF4-FFF2-40B4-BE49-F238E27FC236}">
                <a16:creationId xmlns:a16="http://schemas.microsoft.com/office/drawing/2014/main" id="{347937DD-888B-4DD3-B88A-092FA74A36A6}"/>
              </a:ext>
            </a:extLst>
          </p:cNvPr>
          <p:cNvSpPr>
            <a:spLocks noGrp="1"/>
          </p:cNvSpPr>
          <p:nvPr>
            <p:ph type="dt" sz="half" idx="10"/>
          </p:nvPr>
        </p:nvSpPr>
        <p:spPr/>
        <p:txBody>
          <a:bodyPr/>
          <a:lstStyle>
            <a:lvl1pPr>
              <a:defRPr/>
            </a:lvl1pPr>
          </a:lstStyle>
          <a:p>
            <a:pPr>
              <a:defRPr/>
            </a:pPr>
            <a:fld id="{51461B3D-629A-4C1A-98F1-D2CC89EDAAF6}" type="datetimeFigureOut">
              <a:rPr lang="zh-CN" altLang="en-US"/>
              <a:pPr>
                <a:defRPr/>
              </a:pPr>
              <a:t>2023/3/13</a:t>
            </a:fld>
            <a:endParaRPr lang="zh-CN" altLang="en-US"/>
          </a:p>
        </p:txBody>
      </p:sp>
      <p:sp>
        <p:nvSpPr>
          <p:cNvPr id="4" name="页脚占位符 4">
            <a:extLst>
              <a:ext uri="{FF2B5EF4-FFF2-40B4-BE49-F238E27FC236}">
                <a16:creationId xmlns:a16="http://schemas.microsoft.com/office/drawing/2014/main" id="{51E086C9-8FA8-472D-9B70-17D5A689CF42}"/>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id="{1670D5DF-D3F6-4C11-B428-59CAD52937BA}"/>
              </a:ext>
            </a:extLst>
          </p:cNvPr>
          <p:cNvSpPr>
            <a:spLocks noGrp="1"/>
          </p:cNvSpPr>
          <p:nvPr>
            <p:ph type="sldNum" sz="quarter" idx="12"/>
          </p:nvPr>
        </p:nvSpPr>
        <p:spPr/>
        <p:txBody>
          <a:bodyPr/>
          <a:lstStyle>
            <a:lvl1pPr>
              <a:defRPr/>
            </a:lvl1pPr>
          </a:lstStyle>
          <a:p>
            <a:pPr>
              <a:defRPr/>
            </a:pPr>
            <a:fld id="{70A03A6E-F722-4470-9C2B-453323015C0F}" type="slidenum">
              <a:rPr lang="zh-CN" altLang="en-US"/>
              <a:pPr>
                <a:defRPr/>
              </a:pPr>
              <a:t>‹#›</a:t>
            </a:fld>
            <a:endParaRPr lang="zh-CN" altLang="en-US"/>
          </a:p>
        </p:txBody>
      </p:sp>
    </p:spTree>
    <p:extLst>
      <p:ext uri="{BB962C8B-B14F-4D97-AF65-F5344CB8AC3E}">
        <p14:creationId xmlns:p14="http://schemas.microsoft.com/office/powerpoint/2010/main" val="212268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id="{F4E79A2A-92CD-40B9-B916-C393B574BBEC}"/>
              </a:ext>
            </a:extLst>
          </p:cNvPr>
          <p:cNvSpPr>
            <a:spLocks noGrp="1"/>
          </p:cNvSpPr>
          <p:nvPr>
            <p:ph type="dt" sz="half" idx="10"/>
          </p:nvPr>
        </p:nvSpPr>
        <p:spPr/>
        <p:txBody>
          <a:bodyPr/>
          <a:lstStyle>
            <a:lvl1pPr>
              <a:defRPr/>
            </a:lvl1pPr>
          </a:lstStyle>
          <a:p>
            <a:pPr>
              <a:defRPr/>
            </a:pPr>
            <a:fld id="{25C0C1C7-F8DB-4109-8B29-1C1D78078C42}" type="datetimeFigureOut">
              <a:rPr lang="zh-CN" altLang="en-US"/>
              <a:pPr>
                <a:defRPr/>
              </a:pPr>
              <a:t>2023/3/13</a:t>
            </a:fld>
            <a:endParaRPr lang="zh-CN" altLang="en-US"/>
          </a:p>
        </p:txBody>
      </p:sp>
      <p:sp>
        <p:nvSpPr>
          <p:cNvPr id="3" name="页脚占位符 4">
            <a:extLst>
              <a:ext uri="{FF2B5EF4-FFF2-40B4-BE49-F238E27FC236}">
                <a16:creationId xmlns:a16="http://schemas.microsoft.com/office/drawing/2014/main" id="{BB765917-49E7-4A50-840F-30D6694E30E4}"/>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45638BBE-2F60-403F-B7BD-50208333C033}"/>
              </a:ext>
            </a:extLst>
          </p:cNvPr>
          <p:cNvSpPr>
            <a:spLocks noGrp="1"/>
          </p:cNvSpPr>
          <p:nvPr>
            <p:ph type="sldNum" sz="quarter" idx="12"/>
          </p:nvPr>
        </p:nvSpPr>
        <p:spPr/>
        <p:txBody>
          <a:bodyPr/>
          <a:lstStyle>
            <a:lvl1pPr>
              <a:defRPr/>
            </a:lvl1pPr>
          </a:lstStyle>
          <a:p>
            <a:pPr>
              <a:defRPr/>
            </a:pPr>
            <a:fld id="{CFFC3674-9DCA-41F6-B93B-32EB76135D42}" type="slidenum">
              <a:rPr lang="zh-CN" altLang="en-US"/>
              <a:pPr>
                <a:defRPr/>
              </a:pPr>
              <a:t>‹#›</a:t>
            </a:fld>
            <a:endParaRPr lang="zh-CN" altLang="en-US"/>
          </a:p>
        </p:txBody>
      </p:sp>
    </p:spTree>
    <p:extLst>
      <p:ext uri="{BB962C8B-B14F-4D97-AF65-F5344CB8AC3E}">
        <p14:creationId xmlns:p14="http://schemas.microsoft.com/office/powerpoint/2010/main" val="350061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id="{60F95541-9847-418A-927C-64DEBA587EED}"/>
              </a:ext>
            </a:extLst>
          </p:cNvPr>
          <p:cNvSpPr>
            <a:spLocks noGrp="1"/>
          </p:cNvSpPr>
          <p:nvPr>
            <p:ph type="dt" sz="half" idx="10"/>
          </p:nvPr>
        </p:nvSpPr>
        <p:spPr/>
        <p:txBody>
          <a:bodyPr/>
          <a:lstStyle>
            <a:lvl1pPr>
              <a:defRPr/>
            </a:lvl1pPr>
          </a:lstStyle>
          <a:p>
            <a:pPr>
              <a:defRPr/>
            </a:pPr>
            <a:fld id="{D099FE60-676D-4474-B36D-58782D66C0D1}" type="datetimeFigureOut">
              <a:rPr lang="zh-CN" altLang="en-US"/>
              <a:pPr>
                <a:defRPr/>
              </a:pPr>
              <a:t>2023/3/13</a:t>
            </a:fld>
            <a:endParaRPr lang="zh-CN" altLang="en-US"/>
          </a:p>
        </p:txBody>
      </p:sp>
      <p:sp>
        <p:nvSpPr>
          <p:cNvPr id="6" name="页脚占位符 4">
            <a:extLst>
              <a:ext uri="{FF2B5EF4-FFF2-40B4-BE49-F238E27FC236}">
                <a16:creationId xmlns:a16="http://schemas.microsoft.com/office/drawing/2014/main" id="{320D9EF5-3426-4420-9338-2987547571B7}"/>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91D77D15-89B1-4F8B-A65D-64EAB91CFB3A}"/>
              </a:ext>
            </a:extLst>
          </p:cNvPr>
          <p:cNvSpPr>
            <a:spLocks noGrp="1"/>
          </p:cNvSpPr>
          <p:nvPr>
            <p:ph type="sldNum" sz="quarter" idx="12"/>
          </p:nvPr>
        </p:nvSpPr>
        <p:spPr/>
        <p:txBody>
          <a:bodyPr/>
          <a:lstStyle>
            <a:lvl1pPr>
              <a:defRPr/>
            </a:lvl1pPr>
          </a:lstStyle>
          <a:p>
            <a:pPr>
              <a:defRPr/>
            </a:pPr>
            <a:fld id="{943DD219-823F-42E7-A2E5-4C79FF4CC059}" type="slidenum">
              <a:rPr lang="zh-CN" altLang="en-US"/>
              <a:pPr>
                <a:defRPr/>
              </a:pPr>
              <a:t>‹#›</a:t>
            </a:fld>
            <a:endParaRPr lang="zh-CN" altLang="en-US"/>
          </a:p>
        </p:txBody>
      </p:sp>
    </p:spTree>
    <p:extLst>
      <p:ext uri="{BB962C8B-B14F-4D97-AF65-F5344CB8AC3E}">
        <p14:creationId xmlns:p14="http://schemas.microsoft.com/office/powerpoint/2010/main" val="2162541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id="{258C3726-2840-46C9-945A-A69F23962742}"/>
              </a:ext>
            </a:extLst>
          </p:cNvPr>
          <p:cNvSpPr>
            <a:spLocks noGrp="1"/>
          </p:cNvSpPr>
          <p:nvPr>
            <p:ph type="dt" sz="half" idx="10"/>
          </p:nvPr>
        </p:nvSpPr>
        <p:spPr/>
        <p:txBody>
          <a:bodyPr/>
          <a:lstStyle>
            <a:lvl1pPr>
              <a:defRPr/>
            </a:lvl1pPr>
          </a:lstStyle>
          <a:p>
            <a:pPr>
              <a:defRPr/>
            </a:pPr>
            <a:fld id="{CFED4269-51A1-483E-8BD5-7F26E5323BC8}" type="datetimeFigureOut">
              <a:rPr lang="zh-CN" altLang="en-US"/>
              <a:pPr>
                <a:defRPr/>
              </a:pPr>
              <a:t>2023/3/13</a:t>
            </a:fld>
            <a:endParaRPr lang="zh-CN" altLang="en-US"/>
          </a:p>
        </p:txBody>
      </p:sp>
      <p:sp>
        <p:nvSpPr>
          <p:cNvPr id="6" name="页脚占位符 4">
            <a:extLst>
              <a:ext uri="{FF2B5EF4-FFF2-40B4-BE49-F238E27FC236}">
                <a16:creationId xmlns:a16="http://schemas.microsoft.com/office/drawing/2014/main" id="{656149F3-B9EB-499C-A923-DB8FF4125956}"/>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8EF7863A-A8EB-48BD-BB2F-C5FFE8E4E6C0}"/>
              </a:ext>
            </a:extLst>
          </p:cNvPr>
          <p:cNvSpPr>
            <a:spLocks noGrp="1"/>
          </p:cNvSpPr>
          <p:nvPr>
            <p:ph type="sldNum" sz="quarter" idx="12"/>
          </p:nvPr>
        </p:nvSpPr>
        <p:spPr/>
        <p:txBody>
          <a:bodyPr/>
          <a:lstStyle>
            <a:lvl1pPr>
              <a:defRPr/>
            </a:lvl1pPr>
          </a:lstStyle>
          <a:p>
            <a:pPr>
              <a:defRPr/>
            </a:pPr>
            <a:fld id="{77680E6F-4764-4E72-AFA6-62821F49498A}" type="slidenum">
              <a:rPr lang="zh-CN" altLang="en-US"/>
              <a:pPr>
                <a:defRPr/>
              </a:pPr>
              <a:t>‹#›</a:t>
            </a:fld>
            <a:endParaRPr lang="zh-CN" altLang="en-US"/>
          </a:p>
        </p:txBody>
      </p:sp>
    </p:spTree>
    <p:extLst>
      <p:ext uri="{BB962C8B-B14F-4D97-AF65-F5344CB8AC3E}">
        <p14:creationId xmlns:p14="http://schemas.microsoft.com/office/powerpoint/2010/main" val="1407223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a16="http://schemas.microsoft.com/office/drawing/2014/main" id="{93C33801-BE68-4975-BD5A-8871C85ECFE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id="{AB0908B4-0E87-489F-ABFB-6DAD6503C3E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3173670F-5558-41D4-A2B5-2AB9B09B075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2186F10A-F622-4878-B1AB-C9EF669B4573}" type="datetimeFigureOut">
              <a:rPr lang="zh-CN" altLang="en-US"/>
              <a:pPr>
                <a:defRPr/>
              </a:pPr>
              <a:t>2023/3/13</a:t>
            </a:fld>
            <a:endParaRPr lang="zh-CN" altLang="en-US"/>
          </a:p>
        </p:txBody>
      </p:sp>
      <p:sp>
        <p:nvSpPr>
          <p:cNvPr id="5" name="页脚占位符 4">
            <a:extLst>
              <a:ext uri="{FF2B5EF4-FFF2-40B4-BE49-F238E27FC236}">
                <a16:creationId xmlns:a16="http://schemas.microsoft.com/office/drawing/2014/main" id="{59C48FCD-D460-4277-AD08-FEC702B27E08}"/>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a:extLst>
              <a:ext uri="{FF2B5EF4-FFF2-40B4-BE49-F238E27FC236}">
                <a16:creationId xmlns:a16="http://schemas.microsoft.com/office/drawing/2014/main" id="{A3C0D1F4-C2DB-4B7E-B3E9-6CC1C8234E54}"/>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85FB86E6-7CB2-4462-AE38-A8CF8901D87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099" name="组合 21">
            <a:extLst>
              <a:ext uri="{FF2B5EF4-FFF2-40B4-BE49-F238E27FC236}">
                <a16:creationId xmlns:a16="http://schemas.microsoft.com/office/drawing/2014/main" id="{5A7DC2CD-3677-49EE-B9C4-A23BED29AD50}"/>
              </a:ext>
            </a:extLst>
          </p:cNvPr>
          <p:cNvGrpSpPr>
            <a:grpSpLocks/>
          </p:cNvGrpSpPr>
          <p:nvPr/>
        </p:nvGrpSpPr>
        <p:grpSpPr bwMode="auto">
          <a:xfrm>
            <a:off x="3130550" y="5877272"/>
            <a:ext cx="2882900" cy="369887"/>
            <a:chOff x="1811867" y="3185013"/>
            <a:chExt cx="4035239" cy="416455"/>
          </a:xfrm>
        </p:grpSpPr>
        <p:sp>
          <p:nvSpPr>
            <p:cNvPr id="13" name="圆角矩形 6">
              <a:extLst>
                <a:ext uri="{FF2B5EF4-FFF2-40B4-BE49-F238E27FC236}">
                  <a16:creationId xmlns:a16="http://schemas.microsoft.com/office/drawing/2014/main" id="{8C954486-411B-4BBF-B8FA-A2562CCFB3D4}"/>
                </a:ext>
              </a:extLst>
            </p:cNvPr>
            <p:cNvSpPr/>
            <p:nvPr/>
          </p:nvSpPr>
          <p:spPr bwMode="auto">
            <a:xfrm>
              <a:off x="1835696" y="3213522"/>
              <a:ext cx="4011410" cy="387946"/>
            </a:xfrm>
            <a:prstGeom prst="roundRect">
              <a:avLst>
                <a:gd name="adj" fmla="val 42270"/>
              </a:avLst>
            </a:prstGeom>
            <a:solidFill>
              <a:schemeClr val="tx1">
                <a:lumMod val="50000"/>
                <a:lumOff val="50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304F63"/>
                </a:solidFill>
              </a:endParaRPr>
            </a:p>
          </p:txBody>
        </p:sp>
        <p:grpSp>
          <p:nvGrpSpPr>
            <p:cNvPr id="15" name="组合 106">
              <a:extLst>
                <a:ext uri="{FF2B5EF4-FFF2-40B4-BE49-F238E27FC236}">
                  <a16:creationId xmlns:a16="http://schemas.microsoft.com/office/drawing/2014/main" id="{484FC483-447B-4B00-95AB-8BBB43C56CC3}"/>
                </a:ext>
              </a:extLst>
            </p:cNvPr>
            <p:cNvGrpSpPr/>
            <p:nvPr/>
          </p:nvGrpSpPr>
          <p:grpSpPr bwMode="auto">
            <a:xfrm>
              <a:off x="1811867" y="3185013"/>
              <a:ext cx="559645" cy="416455"/>
              <a:chOff x="899592" y="2377261"/>
              <a:chExt cx="720079" cy="574619"/>
            </a:xfrm>
            <a:effectLst>
              <a:outerShdw blurRad="50800" dist="38100" dir="2700000" algn="tl" rotWithShape="0">
                <a:prstClr val="black">
                  <a:alpha val="40000"/>
                </a:prstClr>
              </a:outerShdw>
            </a:effectLst>
          </p:grpSpPr>
          <p:sp>
            <p:nvSpPr>
              <p:cNvPr id="17" name="圆角矩形 8">
                <a:extLst>
                  <a:ext uri="{FF2B5EF4-FFF2-40B4-BE49-F238E27FC236}">
                    <a16:creationId xmlns:a16="http://schemas.microsoft.com/office/drawing/2014/main" id="{E2571B01-941D-4344-8424-23AAD5FAA503}"/>
                  </a:ext>
                </a:extLst>
              </p:cNvPr>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304F63"/>
                  </a:solidFill>
                  <a:ea typeface="微软雅黑" pitchFamily="34" charset="-122"/>
                </a:endParaRPr>
              </a:p>
            </p:txBody>
          </p:sp>
          <p:sp>
            <p:nvSpPr>
              <p:cNvPr id="18" name="圆角矩形 9">
                <a:extLst>
                  <a:ext uri="{FF2B5EF4-FFF2-40B4-BE49-F238E27FC236}">
                    <a16:creationId xmlns:a16="http://schemas.microsoft.com/office/drawing/2014/main" id="{192E7A79-2FE4-4BD8-8CD4-5B7CC8D34DC9}"/>
                  </a:ext>
                </a:extLst>
              </p:cNvPr>
              <p:cNvSpPr/>
              <p:nvPr/>
            </p:nvSpPr>
            <p:spPr>
              <a:xfrm>
                <a:off x="920239" y="2397813"/>
                <a:ext cx="681257" cy="533517"/>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304F63"/>
                  </a:solidFill>
                  <a:ea typeface="微软雅黑" pitchFamily="34" charset="-122"/>
                </a:endParaRPr>
              </a:p>
            </p:txBody>
          </p:sp>
        </p:grpSp>
      </p:grpSp>
      <p:sp>
        <p:nvSpPr>
          <p:cNvPr id="19" name="Shape 74">
            <a:extLst>
              <a:ext uri="{FF2B5EF4-FFF2-40B4-BE49-F238E27FC236}">
                <a16:creationId xmlns:a16="http://schemas.microsoft.com/office/drawing/2014/main" id="{9F44016D-7107-40C9-987C-35693993D762}"/>
              </a:ext>
            </a:extLst>
          </p:cNvPr>
          <p:cNvSpPr txBox="1">
            <a:spLocks/>
          </p:cNvSpPr>
          <p:nvPr/>
        </p:nvSpPr>
        <p:spPr>
          <a:xfrm>
            <a:off x="656076" y="1955881"/>
            <a:ext cx="7848872" cy="730250"/>
          </a:xfrm>
          <a:prstGeom prst="rect">
            <a:avLst/>
          </a:prstGeom>
          <a:ln w="3175">
            <a:miter lim="400000"/>
          </a:ln>
        </p:spPr>
        <p:txBody>
          <a:bodyPr lIns="38100" tIns="38100" rIns="38100" bIns="38100">
            <a:noAutofit/>
          </a:bodyPr>
          <a:lstStyle>
            <a:lvl1pPr marL="0" marR="0" indent="0" algn="l" defTabSz="825500" rtl="0" latinLnBrk="0">
              <a:lnSpc>
                <a:spcPct val="100000"/>
              </a:lnSpc>
              <a:spcBef>
                <a:spcPts val="0"/>
              </a:spcBef>
              <a:spcAft>
                <a:spcPts val="0"/>
              </a:spcAft>
              <a:buClrTx/>
              <a:buSzTx/>
              <a:buFontTx/>
              <a:buNone/>
              <a:tabLst/>
              <a:defRPr sz="8400" b="0" i="0" u="none" strike="noStrike" cap="none" spc="0" baseline="0">
                <a:ln>
                  <a:noFill/>
                </a:ln>
                <a:solidFill>
                  <a:srgbClr val="FFFFFF"/>
                </a:solidFill>
                <a:uFillTx/>
                <a:latin typeface="Roboto Bold"/>
                <a:ea typeface="Roboto Bold"/>
                <a:cs typeface="Roboto Bold"/>
                <a:sym typeface="Roboto Bold"/>
              </a:defRPr>
            </a:lvl1pPr>
            <a:lvl2pPr marL="0" marR="0" indent="2286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2pPr>
            <a:lvl3pPr marL="0" marR="0" indent="4572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3pPr>
            <a:lvl4pPr marL="0" marR="0" indent="6858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4pPr>
            <a:lvl5pPr marL="0" marR="0" indent="9144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5pPr>
            <a:lvl6pPr marL="0" marR="0" indent="11430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6pPr>
            <a:lvl7pPr marL="0" marR="0" indent="13716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7pPr>
            <a:lvl8pPr marL="0" marR="0" indent="16002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8pPr>
            <a:lvl9pPr marL="0" marR="0" indent="18288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9pPr>
          </a:lstStyle>
          <a:p>
            <a:pPr eaLnBrk="1" fontAlgn="auto" hangingPunct="1">
              <a:defRPr/>
            </a:pPr>
            <a:r>
              <a:rPr lang="zh-CN" altLang="zh-CN" sz="3200" b="1" kern="0" dirty="0">
                <a:solidFill>
                  <a:schemeClr val="tx1"/>
                </a:solidFill>
                <a:effectLst>
                  <a:outerShdw blurRad="38100" dist="38100" dir="2700000" algn="tl">
                    <a:srgbClr val="000000">
                      <a:alpha val="43137"/>
                    </a:srgbClr>
                  </a:outerShdw>
                </a:effectLst>
              </a:rPr>
              <a:t>英文有声小说对真实英语语境中听力的提升</a:t>
            </a:r>
            <a:endParaRPr lang="en-US" sz="3200" b="1" kern="0" dirty="0">
              <a:solidFill>
                <a:schemeClr val="tx1"/>
              </a:solidFill>
              <a:effectLst>
                <a:outerShdw blurRad="38100" dist="38100" dir="2700000" algn="tl">
                  <a:srgbClr val="000000">
                    <a:alpha val="43137"/>
                  </a:srgbClr>
                </a:outerShdw>
              </a:effectLst>
            </a:endParaRPr>
          </a:p>
        </p:txBody>
      </p:sp>
      <p:sp>
        <p:nvSpPr>
          <p:cNvPr id="21" name="TextBox 12">
            <a:extLst>
              <a:ext uri="{FF2B5EF4-FFF2-40B4-BE49-F238E27FC236}">
                <a16:creationId xmlns:a16="http://schemas.microsoft.com/office/drawing/2014/main" id="{E0508AEC-9D54-47CF-A8BF-597BBBCD9E9C}"/>
              </a:ext>
            </a:extLst>
          </p:cNvPr>
          <p:cNvSpPr txBox="1">
            <a:spLocks noChangeArrowheads="1"/>
          </p:cNvSpPr>
          <p:nvPr/>
        </p:nvSpPr>
        <p:spPr bwMode="auto">
          <a:xfrm>
            <a:off x="3152380" y="3429000"/>
            <a:ext cx="2887329" cy="1705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zh-CN" altLang="en-US" sz="1800" b="1" dirty="0">
                <a:latin typeface="微软雅黑" panose="020B0503020204020204" pitchFamily="34" charset="-122"/>
                <a:ea typeface="微软雅黑" panose="020B0503020204020204" pitchFamily="34" charset="-122"/>
              </a:rPr>
              <a:t>班       级：八（二）班</a:t>
            </a:r>
            <a:endParaRPr lang="en-US" altLang="zh-CN" sz="1800" b="1" dirty="0">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pPr>
            <a:r>
              <a:rPr lang="zh-CN" altLang="en-US" sz="1800" b="1" dirty="0">
                <a:latin typeface="微软雅黑" panose="020B0503020204020204" pitchFamily="34" charset="-122"/>
                <a:ea typeface="微软雅黑" panose="020B0503020204020204" pitchFamily="34" charset="-122"/>
              </a:rPr>
              <a:t>姓       名：江 乐 陶</a:t>
            </a:r>
            <a:endParaRPr lang="en-US" altLang="zh-CN" sz="1800" b="1" dirty="0">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pPr>
            <a:r>
              <a:rPr lang="zh-CN" altLang="en-US" sz="1800" b="1" dirty="0">
                <a:latin typeface="微软雅黑" panose="020B0503020204020204" pitchFamily="34" charset="-122"/>
                <a:ea typeface="微软雅黑" panose="020B0503020204020204" pitchFamily="34" charset="-122"/>
              </a:rPr>
              <a:t>指导老师：王      惠</a:t>
            </a:r>
            <a:endParaRPr lang="en-US" altLang="zh-CN" sz="1800" b="1" dirty="0">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pPr>
            <a:r>
              <a:rPr lang="zh-CN" altLang="en-US" sz="1800" b="1" dirty="0">
                <a:latin typeface="微软雅黑" panose="020B0503020204020204" pitchFamily="34" charset="-122"/>
                <a:ea typeface="微软雅黑" panose="020B0503020204020204" pitchFamily="34" charset="-122"/>
              </a:rPr>
              <a:t>报告日期：</a:t>
            </a:r>
            <a:r>
              <a:rPr lang="en-US" altLang="zh-CN" sz="1800" b="1" dirty="0">
                <a:latin typeface="微软雅黑" panose="020B0503020204020204" pitchFamily="34" charset="-122"/>
                <a:ea typeface="微软雅黑" panose="020B0503020204020204" pitchFamily="34" charset="-122"/>
              </a:rPr>
              <a:t>2023</a:t>
            </a:r>
            <a:r>
              <a:rPr lang="zh-CN" altLang="en-US" sz="1800" b="1" dirty="0">
                <a:latin typeface="微软雅黑" panose="020B0503020204020204" pitchFamily="34" charset="-122"/>
                <a:ea typeface="微软雅黑" panose="020B0503020204020204" pitchFamily="34" charset="-122"/>
              </a:rPr>
              <a:t>年</a:t>
            </a:r>
            <a:r>
              <a:rPr lang="en-US" altLang="zh-CN" sz="1800" b="1" dirty="0">
                <a:latin typeface="微软雅黑" panose="020B0503020204020204" pitchFamily="34" charset="-122"/>
                <a:ea typeface="微软雅黑" panose="020B0503020204020204" pitchFamily="34" charset="-122"/>
              </a:rPr>
              <a:t>3</a:t>
            </a:r>
            <a:r>
              <a:rPr lang="zh-CN" altLang="en-US" sz="1800" b="1" dirty="0">
                <a:latin typeface="微软雅黑" panose="020B0503020204020204" pitchFamily="34" charset="-122"/>
                <a:ea typeface="微软雅黑" panose="020B0503020204020204" pitchFamily="34" charset="-122"/>
              </a:rPr>
              <a:t>月</a:t>
            </a:r>
            <a:r>
              <a:rPr lang="en-US" altLang="zh-CN" sz="1800" b="1" dirty="0">
                <a:latin typeface="微软雅黑" panose="020B0503020204020204" pitchFamily="34" charset="-122"/>
                <a:ea typeface="微软雅黑" panose="020B0503020204020204" pitchFamily="34" charset="-122"/>
              </a:rPr>
              <a:t>5</a:t>
            </a:r>
            <a:r>
              <a:rPr lang="zh-CN" altLang="en-US" sz="1800" b="1" dirty="0">
                <a:latin typeface="微软雅黑" panose="020B0503020204020204" pitchFamily="34" charset="-122"/>
                <a:ea typeface="微软雅黑" panose="020B0503020204020204" pitchFamily="34" charset="-122"/>
              </a:rPr>
              <a:t>日</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5" hidden="1">
            <a:extLst>
              <a:ext uri="{FF2B5EF4-FFF2-40B4-BE49-F238E27FC236}">
                <a16:creationId xmlns:a16="http://schemas.microsoft.com/office/drawing/2014/main" id="{C0AD066D-C369-4A29-9D3A-EEAFE8C460FC}"/>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5363" name="矩形 6" hidden="1">
            <a:extLst>
              <a:ext uri="{FF2B5EF4-FFF2-40B4-BE49-F238E27FC236}">
                <a16:creationId xmlns:a16="http://schemas.microsoft.com/office/drawing/2014/main" id="{F9768507-350E-488E-8150-D1074B6C8783}"/>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5364" name="矩形 7" hidden="1">
            <a:extLst>
              <a:ext uri="{FF2B5EF4-FFF2-40B4-BE49-F238E27FC236}">
                <a16:creationId xmlns:a16="http://schemas.microsoft.com/office/drawing/2014/main" id="{108636B8-89CF-45E5-AB33-6AF1670273A7}"/>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5365" name="矩形 8" hidden="1">
            <a:extLst>
              <a:ext uri="{FF2B5EF4-FFF2-40B4-BE49-F238E27FC236}">
                <a16:creationId xmlns:a16="http://schemas.microsoft.com/office/drawing/2014/main" id="{1FD7B4A3-1B31-4C52-8554-A9E09EEF4F7D}"/>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cxnSp>
        <p:nvCxnSpPr>
          <p:cNvPr id="11" name="直接连接符 10">
            <a:extLst>
              <a:ext uri="{FF2B5EF4-FFF2-40B4-BE49-F238E27FC236}">
                <a16:creationId xmlns:a16="http://schemas.microsoft.com/office/drawing/2014/main" id="{B2695EB9-E1C7-416A-BC5B-CC980481B5A1}"/>
              </a:ext>
            </a:extLst>
          </p:cNvPr>
          <p:cNvCxnSpPr/>
          <p:nvPr/>
        </p:nvCxnSpPr>
        <p:spPr>
          <a:xfrm rot="5400000">
            <a:off x="1809750" y="3327401"/>
            <a:ext cx="267652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3022F709-8158-4D19-9723-916E4F12E6FA}"/>
              </a:ext>
            </a:extLst>
          </p:cNvPr>
          <p:cNvCxnSpPr/>
          <p:nvPr/>
        </p:nvCxnSpPr>
        <p:spPr>
          <a:xfrm rot="5400000">
            <a:off x="4652962" y="3327401"/>
            <a:ext cx="267652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21">
            <a:extLst>
              <a:ext uri="{FF2B5EF4-FFF2-40B4-BE49-F238E27FC236}">
                <a16:creationId xmlns:a16="http://schemas.microsoft.com/office/drawing/2014/main" id="{638219F8-9FAE-4239-8FE7-A6C7B3FD54A0}"/>
              </a:ext>
            </a:extLst>
          </p:cNvPr>
          <p:cNvSpPr>
            <a:spLocks noChangeArrowheads="1"/>
          </p:cNvSpPr>
          <p:nvPr/>
        </p:nvSpPr>
        <p:spPr bwMode="auto">
          <a:xfrm>
            <a:off x="2743733" y="260648"/>
            <a:ext cx="3672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四、听力提升的具体方法</a:t>
            </a:r>
          </a:p>
        </p:txBody>
      </p:sp>
      <p:sp>
        <p:nvSpPr>
          <p:cNvPr id="17" name="文本框 16">
            <a:extLst>
              <a:ext uri="{FF2B5EF4-FFF2-40B4-BE49-F238E27FC236}">
                <a16:creationId xmlns:a16="http://schemas.microsoft.com/office/drawing/2014/main" id="{5CFC09D3-88EF-4096-A81D-146605AE95BB}"/>
              </a:ext>
            </a:extLst>
          </p:cNvPr>
          <p:cNvSpPr txBox="1"/>
          <p:nvPr/>
        </p:nvSpPr>
        <p:spPr>
          <a:xfrm>
            <a:off x="1260965" y="748448"/>
            <a:ext cx="7555724" cy="1273875"/>
          </a:xfrm>
          <a:prstGeom prst="rect">
            <a:avLst/>
          </a:prstGeom>
          <a:noFill/>
        </p:spPr>
        <p:txBody>
          <a:bodyPr wrap="square">
            <a:spAutoFit/>
          </a:bodyPr>
          <a:lstStyle/>
          <a:p>
            <a:pPr indent="304800"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由此可见，在听力训练的初期，需要老师的帮助和引导，合理安排听力训练的难度和内容。当学生的听力能力达到一定水平时，便可赋予学生更多的选择自由，但仍要遵循一下几个原则：</a:t>
            </a:r>
            <a:endParaRPr lang="zh-CN" altLang="zh-CN" sz="1400" kern="100" dirty="0">
              <a:effectLst/>
              <a:latin typeface="楷体" panose="02010609060101010101" pitchFamily="49" charset="-122"/>
              <a:ea typeface="楷体" panose="02010609060101010101" pitchFamily="49" charset="-122"/>
            </a:endParaRPr>
          </a:p>
        </p:txBody>
      </p:sp>
      <p:cxnSp>
        <p:nvCxnSpPr>
          <p:cNvPr id="18" name="直接连接符 17">
            <a:extLst>
              <a:ext uri="{FF2B5EF4-FFF2-40B4-BE49-F238E27FC236}">
                <a16:creationId xmlns:a16="http://schemas.microsoft.com/office/drawing/2014/main" id="{BF868E65-1B2E-4166-ADB8-77C209012944}"/>
              </a:ext>
            </a:extLst>
          </p:cNvPr>
          <p:cNvCxnSpPr/>
          <p:nvPr/>
        </p:nvCxnSpPr>
        <p:spPr>
          <a:xfrm rot="5400000">
            <a:off x="1809749" y="5127303"/>
            <a:ext cx="267652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65FE832B-9C10-42C6-B14F-884CD60C1F3A}"/>
              </a:ext>
            </a:extLst>
          </p:cNvPr>
          <p:cNvCxnSpPr/>
          <p:nvPr/>
        </p:nvCxnSpPr>
        <p:spPr>
          <a:xfrm rot="5400000">
            <a:off x="4652960" y="5127304"/>
            <a:ext cx="267652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a:extLst>
              <a:ext uri="{FF2B5EF4-FFF2-40B4-BE49-F238E27FC236}">
                <a16:creationId xmlns:a16="http://schemas.microsoft.com/office/drawing/2014/main" id="{9DD2BB3A-C0F6-46A7-8E29-33BB72213171}"/>
              </a:ext>
            </a:extLst>
          </p:cNvPr>
          <p:cNvSpPr/>
          <p:nvPr/>
        </p:nvSpPr>
        <p:spPr>
          <a:xfrm>
            <a:off x="520700" y="2125064"/>
            <a:ext cx="2373312" cy="946150"/>
          </a:xfrm>
          <a:prstGeom prst="rect">
            <a:avLst/>
          </a:prstGeom>
          <a:solidFill>
            <a:srgbClr val="6CBABA"/>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816159">
              <a:defRPr/>
            </a:pPr>
            <a:r>
              <a:rPr lang="zh-CN" altLang="zh-CN" sz="2400" b="1" kern="0" dirty="0">
                <a:solidFill>
                  <a:prstClr val="white"/>
                </a:solidFill>
                <a:latin typeface="微软雅黑" panose="020B0503020204020204" pitchFamily="34" charset="-122"/>
                <a:ea typeface="微软雅黑" panose="020B0503020204020204" pitchFamily="34" charset="-122"/>
              </a:rPr>
              <a:t>难易适度原则</a:t>
            </a:r>
            <a:endParaRPr lang="en-US" altLang="zh-CN" sz="2400" b="1" kern="0" dirty="0">
              <a:solidFill>
                <a:prstClr val="white"/>
              </a:solidFill>
              <a:latin typeface="微软雅黑" panose="020B0503020204020204" pitchFamily="34" charset="-122"/>
              <a:ea typeface="微软雅黑" panose="020B0503020204020204" pitchFamily="34" charset="-122"/>
            </a:endParaRPr>
          </a:p>
        </p:txBody>
      </p:sp>
      <p:sp>
        <p:nvSpPr>
          <p:cNvPr id="21" name="42 Rectángulo">
            <a:extLst>
              <a:ext uri="{FF2B5EF4-FFF2-40B4-BE49-F238E27FC236}">
                <a16:creationId xmlns:a16="http://schemas.microsoft.com/office/drawing/2014/main" id="{45E86E58-9AF9-4BD4-A818-CFEBD8429967}"/>
              </a:ext>
            </a:extLst>
          </p:cNvPr>
          <p:cNvSpPr/>
          <p:nvPr/>
        </p:nvSpPr>
        <p:spPr>
          <a:xfrm>
            <a:off x="3279196" y="2122220"/>
            <a:ext cx="2695127" cy="946150"/>
          </a:xfrm>
          <a:prstGeom prst="rect">
            <a:avLst/>
          </a:prstGeom>
          <a:solidFill>
            <a:srgbClr val="CAAC6E"/>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816159">
              <a:defRPr/>
            </a:pPr>
            <a:r>
              <a:rPr lang="zh-CN" altLang="zh-CN" sz="2400" b="1" kern="0" dirty="0">
                <a:solidFill>
                  <a:prstClr val="white"/>
                </a:solidFill>
                <a:latin typeface="微软雅黑" panose="020B0503020204020204" pitchFamily="34" charset="-122"/>
                <a:ea typeface="微软雅黑" panose="020B0503020204020204" pitchFamily="34" charset="-122"/>
              </a:rPr>
              <a:t>真实英语语境下的听力训练方法</a:t>
            </a:r>
            <a:endParaRPr lang="en-US" altLang="zh-CN" sz="2400" b="1" kern="0" dirty="0">
              <a:solidFill>
                <a:prstClr val="white"/>
              </a:solidFill>
              <a:latin typeface="微软雅黑" panose="020B0503020204020204" pitchFamily="34" charset="-122"/>
              <a:ea typeface="微软雅黑" panose="020B0503020204020204" pitchFamily="34" charset="-122"/>
            </a:endParaRPr>
          </a:p>
        </p:txBody>
      </p:sp>
      <p:sp>
        <p:nvSpPr>
          <p:cNvPr id="22" name="51 Rectángulo">
            <a:extLst>
              <a:ext uri="{FF2B5EF4-FFF2-40B4-BE49-F238E27FC236}">
                <a16:creationId xmlns:a16="http://schemas.microsoft.com/office/drawing/2014/main" id="{B61F78F5-2EB8-4215-A27D-796A6A9F1FBB}"/>
              </a:ext>
            </a:extLst>
          </p:cNvPr>
          <p:cNvSpPr/>
          <p:nvPr/>
        </p:nvSpPr>
        <p:spPr>
          <a:xfrm>
            <a:off x="6249987" y="2122220"/>
            <a:ext cx="2426469" cy="946150"/>
          </a:xfrm>
          <a:prstGeom prst="rect">
            <a:avLst/>
          </a:prstGeom>
          <a:solidFill>
            <a:srgbClr val="6CBABA"/>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816159">
              <a:defRPr/>
            </a:pPr>
            <a:r>
              <a:rPr lang="zh-CN" altLang="zh-CN" sz="2400" b="1" kern="0" dirty="0">
                <a:solidFill>
                  <a:prstClr val="white"/>
                </a:solidFill>
                <a:latin typeface="微软雅黑" panose="020B0503020204020204" pitchFamily="34" charset="-122"/>
                <a:ea typeface="微软雅黑" panose="020B0503020204020204" pitchFamily="34" charset="-122"/>
              </a:rPr>
              <a:t>听力水平的检测</a:t>
            </a:r>
            <a:endParaRPr lang="en-US" altLang="zh-CN" sz="2400" b="1" kern="0" dirty="0">
              <a:solidFill>
                <a:prstClr val="white"/>
              </a:solidFill>
              <a:latin typeface="微软雅黑" panose="020B0503020204020204" pitchFamily="34" charset="-122"/>
              <a:ea typeface="微软雅黑" panose="020B0503020204020204" pitchFamily="34" charset="-122"/>
            </a:endParaRPr>
          </a:p>
        </p:txBody>
      </p:sp>
      <p:sp>
        <p:nvSpPr>
          <p:cNvPr id="25" name="文本框 24">
            <a:extLst>
              <a:ext uri="{FF2B5EF4-FFF2-40B4-BE49-F238E27FC236}">
                <a16:creationId xmlns:a16="http://schemas.microsoft.com/office/drawing/2014/main" id="{7EBCA31E-70D3-4F44-BE47-3104A84920DF}"/>
              </a:ext>
            </a:extLst>
          </p:cNvPr>
          <p:cNvSpPr txBox="1"/>
          <p:nvPr/>
        </p:nvSpPr>
        <p:spPr>
          <a:xfrm>
            <a:off x="160540" y="3033667"/>
            <a:ext cx="2988316" cy="3766865"/>
          </a:xfrm>
          <a:prstGeom prst="rect">
            <a:avLst/>
          </a:prstGeom>
          <a:noFill/>
        </p:spPr>
        <p:txBody>
          <a:bodyPr wrap="square">
            <a:spAutoFit/>
          </a:bodyPr>
          <a:lstStyle/>
          <a:p>
            <a:pPr>
              <a:lnSpc>
                <a:spcPct val="150000"/>
              </a:lnSpc>
            </a:pPr>
            <a:r>
              <a:rPr lang="en-US" altLang="zh-CN" sz="1800"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sz="1800" dirty="0">
                <a:effectLst/>
                <a:latin typeface="楷体" panose="02010609060101010101" pitchFamily="49" charset="-122"/>
                <a:ea typeface="楷体" panose="02010609060101010101" pitchFamily="49" charset="-122"/>
                <a:cs typeface="Times New Roman" panose="02020603050405020304" pitchFamily="18" charset="0"/>
              </a:rPr>
              <a:t>学生选择适合自身难度的听力语料，也就是选择那些总体难度不超过自身当前的语言学习能力，但又包含了略高于自身现有语言能力的语料。只有这样，英语学习者才能不断实现语言的有效输入，逐步提高自身的听力水平</a:t>
            </a:r>
            <a:r>
              <a:rPr lang="zh-CN" altLang="en-US" sz="18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29" name="文本框 28">
            <a:extLst>
              <a:ext uri="{FF2B5EF4-FFF2-40B4-BE49-F238E27FC236}">
                <a16:creationId xmlns:a16="http://schemas.microsoft.com/office/drawing/2014/main" id="{C4F753A6-897C-404F-B776-3235D8B5BD11}"/>
              </a:ext>
            </a:extLst>
          </p:cNvPr>
          <p:cNvSpPr txBox="1"/>
          <p:nvPr/>
        </p:nvSpPr>
        <p:spPr>
          <a:xfrm>
            <a:off x="3118975" y="2932596"/>
            <a:ext cx="3068772" cy="3786871"/>
          </a:xfrm>
          <a:prstGeom prst="rect">
            <a:avLst/>
          </a:prstGeom>
          <a:noFill/>
        </p:spPr>
        <p:txBody>
          <a:bodyPr wrap="square">
            <a:spAutoFit/>
          </a:bodyPr>
          <a:lstStyle/>
          <a:p>
            <a:pPr indent="304800">
              <a:lnSpc>
                <a:spcPct val="150000"/>
              </a:lnSpc>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听力训练中，最常用的策略，莫过于精听、泛听相结合。</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indent="304800">
              <a:lnSpc>
                <a:spcPct val="150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泛听时间在二十到三十分钟不等</a:t>
            </a:r>
            <a:r>
              <a:rPr lang="zh-CN" altLang="en-US" dirty="0">
                <a:latin typeface="楷体" panose="02010609060101010101" pitchFamily="49" charset="-122"/>
                <a:ea typeface="楷体" panose="02010609060101010101" pitchFamily="49" charset="-122"/>
                <a:cs typeface="Times New Roman" panose="02020603050405020304" pitchFamily="18" charset="0"/>
              </a:rPr>
              <a:t>，</a:t>
            </a:r>
            <a:r>
              <a:rPr lang="zh-CN" altLang="zh-CN" dirty="0">
                <a:latin typeface="楷体" panose="02010609060101010101" pitchFamily="49" charset="-122"/>
                <a:ea typeface="楷体" panose="02010609060101010101" pitchFamily="49" charset="-122"/>
                <a:cs typeface="Times New Roman" panose="02020603050405020304" pitchFamily="18" charset="0"/>
              </a:rPr>
              <a:t>而精听对细节把控的要求较高</a:t>
            </a:r>
            <a:r>
              <a:rPr lang="zh-CN" altLang="en-US" dirty="0">
                <a:latin typeface="楷体" panose="02010609060101010101" pitchFamily="49" charset="-122"/>
                <a:ea typeface="楷体" panose="02010609060101010101" pitchFamily="49" charset="-122"/>
                <a:cs typeface="Times New Roman" panose="02020603050405020304" pitchFamily="18" charset="0"/>
              </a:rPr>
              <a:t>。</a:t>
            </a:r>
            <a:r>
              <a:rPr lang="zh-CN" altLang="zh-CN" dirty="0">
                <a:latin typeface="楷体" panose="02010609060101010101" pitchFamily="49" charset="-122"/>
                <a:ea typeface="楷体" panose="02010609060101010101" pitchFamily="49" charset="-122"/>
                <a:cs typeface="Times New Roman" panose="02020603050405020304" pitchFamily="18" charset="0"/>
              </a:rPr>
              <a:t>因此，一周进行两到三次的精听。同时，每周可以针对难度较大的短篇听力语料进行一次听写</a:t>
            </a:r>
            <a:r>
              <a:rPr lang="zh-CN" altLang="en-US" kern="100" dirty="0">
                <a:latin typeface="Times New Roman" panose="02020603050405020304" pitchFamily="18" charset="0"/>
                <a:ea typeface="华文宋体" panose="02010600040101010101" pitchFamily="2" charset="-122"/>
                <a:cs typeface="Times New Roman" panose="02020603050405020304" pitchFamily="18" charset="0"/>
              </a:rPr>
              <a:t>。</a:t>
            </a:r>
            <a:endParaRPr lang="zh-CN" altLang="zh-CN" sz="1400" kern="100" dirty="0">
              <a:effectLst/>
              <a:latin typeface="Times New Roman" panose="02020603050405020304" pitchFamily="18" charset="0"/>
              <a:ea typeface="宋体" panose="02010600030101010101" pitchFamily="2" charset="-122"/>
            </a:endParaRPr>
          </a:p>
        </p:txBody>
      </p:sp>
      <p:sp>
        <p:nvSpPr>
          <p:cNvPr id="33" name="文本框 32">
            <a:extLst>
              <a:ext uri="{FF2B5EF4-FFF2-40B4-BE49-F238E27FC236}">
                <a16:creationId xmlns:a16="http://schemas.microsoft.com/office/drawing/2014/main" id="{3BC9995A-3D10-4647-A8C7-78A59D449C6E}"/>
              </a:ext>
            </a:extLst>
          </p:cNvPr>
          <p:cNvSpPr txBox="1"/>
          <p:nvPr/>
        </p:nvSpPr>
        <p:spPr>
          <a:xfrm>
            <a:off x="6031184" y="2952602"/>
            <a:ext cx="2785505" cy="3766865"/>
          </a:xfrm>
          <a:prstGeom prst="rect">
            <a:avLst/>
          </a:prstGeom>
          <a:noFill/>
        </p:spPr>
        <p:txBody>
          <a:bodyPr wrap="square">
            <a:spAutoFit/>
          </a:bodyPr>
          <a:lstStyle/>
          <a:p>
            <a:pPr indent="304800" algn="just">
              <a:lnSpc>
                <a:spcPct val="150000"/>
              </a:lnSpc>
            </a:pPr>
            <a:r>
              <a:rPr lang="zh-CN" altLang="zh-CN" sz="1800" kern="100" dirty="0">
                <a:effectLst/>
                <a:latin typeface="楷体" panose="02010609060101010101" pitchFamily="49" charset="-122"/>
                <a:ea typeface="楷体" panose="02010609060101010101" pitchFamily="49" charset="-122"/>
              </a:rPr>
              <a:t>老师可以利用课堂，或以作业的形式，给学生布置听力任务。建议老师采纳了以剑桥英语水平测试中的听力部分</a:t>
            </a:r>
            <a:r>
              <a:rPr lang="zh-CN" altLang="en-US" sz="1800" kern="100" dirty="0">
                <a:effectLst/>
                <a:latin typeface="楷体" panose="02010609060101010101" pitchFamily="49" charset="-122"/>
                <a:ea typeface="楷体" panose="02010609060101010101" pitchFamily="49" charset="-122"/>
              </a:rPr>
              <a:t>以及</a:t>
            </a:r>
            <a:r>
              <a:rPr lang="en-US" altLang="zh-CN" sz="1800" kern="100" dirty="0">
                <a:effectLst/>
                <a:latin typeface="楷体" panose="02010609060101010101" pitchFamily="49" charset="-122"/>
                <a:ea typeface="楷体" panose="02010609060101010101" pitchFamily="49" charset="-122"/>
              </a:rPr>
              <a:t>FCE</a:t>
            </a:r>
            <a:r>
              <a:rPr lang="zh-CN" altLang="zh-CN" sz="1800" kern="100" dirty="0">
                <a:effectLst/>
                <a:latin typeface="楷体" panose="02010609060101010101" pitchFamily="49" charset="-122"/>
                <a:ea typeface="楷体" panose="02010609060101010101" pitchFamily="49" charset="-122"/>
              </a:rPr>
              <a:t>听力试题为蓝本。</a:t>
            </a:r>
            <a:endParaRPr lang="en-US" altLang="zh-CN" sz="1800" kern="100" dirty="0">
              <a:effectLst/>
              <a:latin typeface="楷体" panose="02010609060101010101" pitchFamily="49" charset="-122"/>
              <a:ea typeface="楷体" panose="02010609060101010101" pitchFamily="49" charset="-122"/>
            </a:endParaRPr>
          </a:p>
          <a:p>
            <a:pPr indent="304800" algn="just">
              <a:lnSpc>
                <a:spcPct val="150000"/>
              </a:lnSpc>
            </a:pPr>
            <a:r>
              <a:rPr lang="zh-CN" altLang="zh-CN" sz="1800" kern="100" dirty="0">
                <a:effectLst/>
                <a:latin typeface="楷体" panose="02010609060101010101" pitchFamily="49" charset="-122"/>
                <a:ea typeface="楷体" panose="02010609060101010101" pitchFamily="49" charset="-122"/>
              </a:rPr>
              <a:t>而同学之间主要以检测泛听的能力为主，力求简单，便捷。</a:t>
            </a:r>
            <a:endParaRPr lang="zh-CN" altLang="zh-CN" sz="1400" kern="100" dirty="0">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6063319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5" hidden="1">
            <a:extLst>
              <a:ext uri="{FF2B5EF4-FFF2-40B4-BE49-F238E27FC236}">
                <a16:creationId xmlns:a16="http://schemas.microsoft.com/office/drawing/2014/main" id="{883AE811-4184-468F-A78C-9DFF1A986B21}"/>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3317" name="矩形 6" hidden="1">
            <a:extLst>
              <a:ext uri="{FF2B5EF4-FFF2-40B4-BE49-F238E27FC236}">
                <a16:creationId xmlns:a16="http://schemas.microsoft.com/office/drawing/2014/main" id="{34F39E2C-596D-4F84-BBED-818FC630BC4C}"/>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3318" name="矩形 7" hidden="1">
            <a:extLst>
              <a:ext uri="{FF2B5EF4-FFF2-40B4-BE49-F238E27FC236}">
                <a16:creationId xmlns:a16="http://schemas.microsoft.com/office/drawing/2014/main" id="{6736109F-384F-449C-9E91-E16D5555B564}"/>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3319" name="矩形 8" hidden="1">
            <a:extLst>
              <a:ext uri="{FF2B5EF4-FFF2-40B4-BE49-F238E27FC236}">
                <a16:creationId xmlns:a16="http://schemas.microsoft.com/office/drawing/2014/main" id="{65448254-62DF-4AA0-BA10-18A64F73AAC1}"/>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pic>
        <p:nvPicPr>
          <p:cNvPr id="8" name="图片 7">
            <a:extLst>
              <a:ext uri="{FF2B5EF4-FFF2-40B4-BE49-F238E27FC236}">
                <a16:creationId xmlns:a16="http://schemas.microsoft.com/office/drawing/2014/main" id="{AE1DD141-6BA0-4C17-8429-2380A5090999}"/>
              </a:ext>
            </a:extLst>
          </p:cNvPr>
          <p:cNvPicPr>
            <a:picLocks noChangeAspect="1"/>
          </p:cNvPicPr>
          <p:nvPr/>
        </p:nvPicPr>
        <p:blipFill>
          <a:blip r:embed="rId2"/>
          <a:stretch>
            <a:fillRect/>
          </a:stretch>
        </p:blipFill>
        <p:spPr>
          <a:xfrm>
            <a:off x="251520" y="1671271"/>
            <a:ext cx="3456384" cy="38633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矩形 21">
            <a:extLst>
              <a:ext uri="{FF2B5EF4-FFF2-40B4-BE49-F238E27FC236}">
                <a16:creationId xmlns:a16="http://schemas.microsoft.com/office/drawing/2014/main" id="{AC9E98CC-A9FD-4EA7-AF20-406F76B5D7CE}"/>
              </a:ext>
            </a:extLst>
          </p:cNvPr>
          <p:cNvSpPr>
            <a:spLocks noChangeArrowheads="1"/>
          </p:cNvSpPr>
          <p:nvPr/>
        </p:nvSpPr>
        <p:spPr bwMode="auto">
          <a:xfrm>
            <a:off x="4139952" y="548680"/>
            <a:ext cx="23042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五、</a:t>
            </a:r>
            <a:r>
              <a:rPr lang="zh-CN" altLang="en-US" sz="2400" dirty="0" smtClean="0">
                <a:latin typeface="微软雅黑" panose="020B0503020204020204" pitchFamily="34" charset="-122"/>
                <a:ea typeface="微软雅黑" panose="020B0503020204020204" pitchFamily="34" charset="-122"/>
              </a:rPr>
              <a:t>结语</a:t>
            </a:r>
            <a:endParaRPr lang="zh-CN" altLang="en-US" sz="2400"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3079531A-37B0-4D68-8474-0DB469FBAB4C}"/>
              </a:ext>
            </a:extLst>
          </p:cNvPr>
          <p:cNvSpPr txBox="1"/>
          <p:nvPr/>
        </p:nvSpPr>
        <p:spPr>
          <a:xfrm>
            <a:off x="4139952" y="1469167"/>
            <a:ext cx="4572000" cy="4267515"/>
          </a:xfrm>
          <a:prstGeom prst="rect">
            <a:avLst/>
          </a:prstGeom>
          <a:noFill/>
        </p:spPr>
        <p:txBody>
          <a:bodyPr wrap="square">
            <a:spAutoFit/>
          </a:bodyPr>
          <a:lstStyle/>
          <a:p>
            <a:pPr algn="just">
              <a:lnSpc>
                <a:spcPct val="150000"/>
              </a:lnSpc>
            </a:pPr>
            <a:r>
              <a:rPr lang="en-US" altLang="zh-CN" sz="2400" kern="100" dirty="0">
                <a:effectLst/>
                <a:latin typeface="楷体" panose="02010609060101010101" pitchFamily="49" charset="-122"/>
                <a:ea typeface="楷体" panose="02010609060101010101" pitchFamily="49" charset="-122"/>
              </a:rPr>
              <a:t>    </a:t>
            </a:r>
            <a:r>
              <a:rPr lang="zh-CN" altLang="zh-CN" sz="2000" kern="100" dirty="0">
                <a:effectLst/>
                <a:latin typeface="楷体" panose="02010609060101010101" pitchFamily="49" charset="-122"/>
                <a:ea typeface="楷体" panose="02010609060101010101" pitchFamily="49" charset="-122"/>
              </a:rPr>
              <a:t>随着国家文化战略朝纵深方向发展，也对我们的英语听力能力做出了更高的要求：它不仅是满足应试需求的手段，更是我们与当今世界接轨，高速发展的重要策略。</a:t>
            </a:r>
            <a:endParaRPr lang="zh-CN" altLang="zh-CN" sz="1600" kern="100" dirty="0">
              <a:effectLst/>
              <a:latin typeface="楷体" panose="02010609060101010101" pitchFamily="49" charset="-122"/>
              <a:ea typeface="楷体" panose="02010609060101010101" pitchFamily="49" charset="-122"/>
            </a:endParaRPr>
          </a:p>
          <a:p>
            <a:pPr indent="304800" algn="just">
              <a:lnSpc>
                <a:spcPct val="150000"/>
              </a:lnSpc>
            </a:pPr>
            <a:r>
              <a:rPr lang="en-US" altLang="zh-CN" sz="2000" kern="100" dirty="0">
                <a:effectLst/>
                <a:latin typeface="楷体" panose="02010609060101010101" pitchFamily="49" charset="-122"/>
                <a:ea typeface="楷体" panose="02010609060101010101" pitchFamily="49" charset="-122"/>
              </a:rPr>
              <a:t>  </a:t>
            </a:r>
            <a:r>
              <a:rPr lang="zh-CN" altLang="zh-CN" sz="2000" kern="100" dirty="0">
                <a:effectLst/>
                <a:latin typeface="楷体" panose="02010609060101010101" pitchFamily="49" charset="-122"/>
                <a:ea typeface="楷体" panose="02010609060101010101" pitchFamily="49" charset="-122"/>
              </a:rPr>
              <a:t>本文通过对英文小说的分析，深入探究了在真实英语语境下听力提升的多方面的策略，包括听力语料的选取，听力训练和评测方法的探究。</a:t>
            </a:r>
            <a:endParaRPr lang="zh-CN" altLang="zh-CN" sz="1600" kern="100" dirty="0">
              <a:effectLst/>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5" hidden="1">
            <a:extLst>
              <a:ext uri="{FF2B5EF4-FFF2-40B4-BE49-F238E27FC236}">
                <a16:creationId xmlns:a16="http://schemas.microsoft.com/office/drawing/2014/main" id="{723479AE-310A-41E4-BA39-CCE2B8985BE7}"/>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1267" name="矩形 6" hidden="1">
            <a:extLst>
              <a:ext uri="{FF2B5EF4-FFF2-40B4-BE49-F238E27FC236}">
                <a16:creationId xmlns:a16="http://schemas.microsoft.com/office/drawing/2014/main" id="{F67BF957-D061-44D6-9E38-1BA363FE4F9D}"/>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1268" name="矩形 7" hidden="1">
            <a:extLst>
              <a:ext uri="{FF2B5EF4-FFF2-40B4-BE49-F238E27FC236}">
                <a16:creationId xmlns:a16="http://schemas.microsoft.com/office/drawing/2014/main" id="{0760F435-A0B3-4C40-9C64-4FDD9BB38CB3}"/>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1269" name="矩形 8" hidden="1">
            <a:extLst>
              <a:ext uri="{FF2B5EF4-FFF2-40B4-BE49-F238E27FC236}">
                <a16:creationId xmlns:a16="http://schemas.microsoft.com/office/drawing/2014/main" id="{120E9C9C-2236-4F44-AC30-B2597B0357AD}"/>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pic>
        <p:nvPicPr>
          <p:cNvPr id="11273" name="Рисунок 17">
            <a:extLst>
              <a:ext uri="{FF2B5EF4-FFF2-40B4-BE49-F238E27FC236}">
                <a16:creationId xmlns:a16="http://schemas.microsoft.com/office/drawing/2014/main" id="{26CBE153-CE8E-4AC6-BA91-49F51431AD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365104"/>
            <a:ext cx="41402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图片 16">
            <a:extLst>
              <a:ext uri="{FF2B5EF4-FFF2-40B4-BE49-F238E27FC236}">
                <a16:creationId xmlns:a16="http://schemas.microsoft.com/office/drawing/2014/main" id="{3D7C66DD-5709-4C1E-8F2D-0A2B7A354F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287" y="4437112"/>
            <a:ext cx="316865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21">
            <a:extLst>
              <a:ext uri="{FF2B5EF4-FFF2-40B4-BE49-F238E27FC236}">
                <a16:creationId xmlns:a16="http://schemas.microsoft.com/office/drawing/2014/main" id="{89B0E1EE-05CB-4BA5-8885-F9D1E1B65010}"/>
              </a:ext>
            </a:extLst>
          </p:cNvPr>
          <p:cNvSpPr>
            <a:spLocks noChangeArrowheads="1"/>
          </p:cNvSpPr>
          <p:nvPr/>
        </p:nvSpPr>
        <p:spPr bwMode="auto">
          <a:xfrm>
            <a:off x="3837886" y="620688"/>
            <a:ext cx="14682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参考文献</a:t>
            </a:r>
          </a:p>
        </p:txBody>
      </p:sp>
      <p:sp>
        <p:nvSpPr>
          <p:cNvPr id="19" name="文本框 18">
            <a:extLst>
              <a:ext uri="{FF2B5EF4-FFF2-40B4-BE49-F238E27FC236}">
                <a16:creationId xmlns:a16="http://schemas.microsoft.com/office/drawing/2014/main" id="{25F5E389-1BB5-47BE-9389-76D15724AF41}"/>
              </a:ext>
            </a:extLst>
          </p:cNvPr>
          <p:cNvSpPr txBox="1"/>
          <p:nvPr/>
        </p:nvSpPr>
        <p:spPr>
          <a:xfrm>
            <a:off x="395536" y="1484784"/>
            <a:ext cx="8496944" cy="2585323"/>
          </a:xfrm>
          <a:prstGeom prst="rect">
            <a:avLst/>
          </a:prstGeom>
          <a:solidFill>
            <a:schemeClr val="bg1"/>
          </a:solidFill>
        </p:spPr>
        <p:txBody>
          <a:bodyPr wrap="square">
            <a:spAutoFit/>
          </a:bodyPr>
          <a:lstStyle/>
          <a:p>
            <a:pPr algn="just"/>
            <a:r>
              <a:rPr lang="en-US" altLang="zh-CN" kern="100" dirty="0">
                <a:latin typeface="楷体" panose="02010609060101010101" pitchFamily="49" charset="-122"/>
                <a:ea typeface="楷体" panose="02010609060101010101" pitchFamily="49" charset="-122"/>
              </a:rPr>
              <a:t>[1]</a:t>
            </a:r>
            <a:r>
              <a:rPr lang="zh-CN" altLang="zh-CN" kern="100" dirty="0">
                <a:latin typeface="楷体" panose="02010609060101010101" pitchFamily="49" charset="-122"/>
                <a:ea typeface="楷体" panose="02010609060101010101" pitchFamily="49" charset="-122"/>
              </a:rPr>
              <a:t>岳杰</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新媒体英语新闻在专业英语听力训练中的应用</a:t>
            </a:r>
            <a:r>
              <a:rPr lang="en-US" altLang="zh-CN" kern="100" dirty="0">
                <a:latin typeface="楷体" panose="02010609060101010101" pitchFamily="49" charset="-122"/>
                <a:ea typeface="楷体" panose="02010609060101010101" pitchFamily="49" charset="-122"/>
              </a:rPr>
              <a:t>[J].</a:t>
            </a:r>
            <a:r>
              <a:rPr lang="zh-CN" altLang="zh-CN" kern="100" dirty="0">
                <a:latin typeface="楷体" panose="02010609060101010101" pitchFamily="49" charset="-122"/>
                <a:ea typeface="楷体" panose="02010609060101010101" pitchFamily="49" charset="-122"/>
              </a:rPr>
              <a:t>记者摇篮</a:t>
            </a:r>
            <a:r>
              <a:rPr lang="en-US" altLang="zh-CN" kern="100" dirty="0">
                <a:latin typeface="楷体" panose="02010609060101010101" pitchFamily="49" charset="-122"/>
                <a:ea typeface="楷体" panose="02010609060101010101" pitchFamily="49" charset="-122"/>
              </a:rPr>
              <a:t>,2022(10):42-44.</a:t>
            </a:r>
            <a:endParaRPr lang="zh-CN" altLang="zh-CN" kern="100" dirty="0">
              <a:latin typeface="楷体" panose="02010609060101010101" pitchFamily="49" charset="-122"/>
              <a:ea typeface="楷体" panose="02010609060101010101" pitchFamily="49" charset="-122"/>
            </a:endParaRPr>
          </a:p>
          <a:p>
            <a:pPr algn="just"/>
            <a:r>
              <a:rPr lang="en-US" altLang="zh-CN" kern="100" dirty="0">
                <a:latin typeface="楷体" panose="02010609060101010101" pitchFamily="49" charset="-122"/>
                <a:ea typeface="楷体" panose="02010609060101010101" pitchFamily="49" charset="-122"/>
              </a:rPr>
              <a:t>[2]</a:t>
            </a:r>
            <a:r>
              <a:rPr lang="zh-CN" altLang="zh-CN" kern="100" dirty="0">
                <a:latin typeface="楷体" panose="02010609060101010101" pitchFamily="49" charset="-122"/>
                <a:ea typeface="楷体" panose="02010609060101010101" pitchFamily="49" charset="-122"/>
              </a:rPr>
              <a:t>苏海燕</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自主学习环境下英语听力语料的选择原则</a:t>
            </a:r>
            <a:r>
              <a:rPr lang="en-US" altLang="zh-CN" kern="100" dirty="0">
                <a:latin typeface="楷体" panose="02010609060101010101" pitchFamily="49" charset="-122"/>
                <a:ea typeface="楷体" panose="02010609060101010101" pitchFamily="49" charset="-122"/>
              </a:rPr>
              <a:t>[J].</a:t>
            </a:r>
            <a:r>
              <a:rPr lang="zh-CN" altLang="zh-CN" kern="100" dirty="0">
                <a:latin typeface="楷体" panose="02010609060101010101" pitchFamily="49" charset="-122"/>
                <a:ea typeface="楷体" panose="02010609060101010101" pitchFamily="49" charset="-122"/>
              </a:rPr>
              <a:t>中国西部科技</a:t>
            </a:r>
            <a:r>
              <a:rPr lang="en-US" altLang="zh-CN" kern="100" dirty="0">
                <a:latin typeface="楷体" panose="02010609060101010101" pitchFamily="49" charset="-122"/>
                <a:ea typeface="楷体" panose="02010609060101010101" pitchFamily="49" charset="-122"/>
              </a:rPr>
              <a:t>,2014,13(10):87-88.</a:t>
            </a:r>
            <a:endParaRPr lang="zh-CN" altLang="zh-CN" kern="100" dirty="0">
              <a:latin typeface="楷体" panose="02010609060101010101" pitchFamily="49" charset="-122"/>
              <a:ea typeface="楷体" panose="02010609060101010101" pitchFamily="49" charset="-122"/>
            </a:endParaRPr>
          </a:p>
          <a:p>
            <a:pPr algn="just"/>
            <a:r>
              <a:rPr lang="en-US" altLang="zh-CN" kern="100" dirty="0">
                <a:latin typeface="楷体" panose="02010609060101010101" pitchFamily="49" charset="-122"/>
                <a:ea typeface="楷体" panose="02010609060101010101" pitchFamily="49" charset="-122"/>
              </a:rPr>
              <a:t>[3]</a:t>
            </a:r>
            <a:r>
              <a:rPr lang="zh-CN" altLang="zh-CN" kern="100" dirty="0">
                <a:latin typeface="楷体" panose="02010609060101010101" pitchFamily="49" charset="-122"/>
                <a:ea typeface="楷体" panose="02010609060101010101" pitchFamily="49" charset="-122"/>
              </a:rPr>
              <a:t>郝建军</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刘婕</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跨文化真实语境视角下大学英语听力教学模型研究</a:t>
            </a:r>
            <a:r>
              <a:rPr lang="en-US" altLang="zh-CN" kern="100" dirty="0">
                <a:latin typeface="楷体" panose="02010609060101010101" pitchFamily="49" charset="-122"/>
                <a:ea typeface="楷体" panose="02010609060101010101" pitchFamily="49" charset="-122"/>
              </a:rPr>
              <a:t>[J].</a:t>
            </a:r>
            <a:r>
              <a:rPr lang="zh-CN" altLang="zh-CN" kern="100" dirty="0">
                <a:latin typeface="楷体" panose="02010609060101010101" pitchFamily="49" charset="-122"/>
                <a:ea typeface="楷体" panose="02010609060101010101" pitchFamily="49" charset="-122"/>
              </a:rPr>
              <a:t>海外英语</a:t>
            </a:r>
            <a:r>
              <a:rPr lang="en-US" altLang="zh-CN" kern="100" dirty="0">
                <a:latin typeface="楷体" panose="02010609060101010101" pitchFamily="49" charset="-122"/>
                <a:ea typeface="楷体" panose="02010609060101010101" pitchFamily="49" charset="-122"/>
              </a:rPr>
              <a:t>,2022(19):6-8+13.</a:t>
            </a:r>
            <a:endParaRPr lang="zh-CN" altLang="zh-CN" kern="100" dirty="0">
              <a:latin typeface="楷体" panose="02010609060101010101" pitchFamily="49" charset="-122"/>
              <a:ea typeface="楷体" panose="02010609060101010101" pitchFamily="49" charset="-122"/>
            </a:endParaRPr>
          </a:p>
          <a:p>
            <a:pPr algn="just"/>
            <a:r>
              <a:rPr lang="en-US" altLang="zh-CN" kern="100" dirty="0">
                <a:latin typeface="楷体" panose="02010609060101010101" pitchFamily="49" charset="-122"/>
                <a:ea typeface="楷体" panose="02010609060101010101" pitchFamily="49" charset="-122"/>
              </a:rPr>
              <a:t>[4]</a:t>
            </a:r>
            <a:r>
              <a:rPr lang="zh-CN" altLang="zh-CN" kern="100" dirty="0">
                <a:latin typeface="楷体" panose="02010609060101010101" pitchFamily="49" charset="-122"/>
                <a:ea typeface="楷体" panose="02010609060101010101" pitchFamily="49" charset="-122"/>
              </a:rPr>
              <a:t>李春梅</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享受英语听力过程</a:t>
            </a:r>
            <a:r>
              <a:rPr lang="en-US" altLang="zh-CN" kern="100" dirty="0">
                <a:latin typeface="楷体" panose="02010609060101010101" pitchFamily="49" charset="-122"/>
                <a:ea typeface="楷体" panose="02010609060101010101" pitchFamily="49" charset="-122"/>
              </a:rPr>
              <a:t>[J].</a:t>
            </a:r>
            <a:r>
              <a:rPr lang="zh-CN" altLang="zh-CN" kern="100" dirty="0">
                <a:latin typeface="楷体" panose="02010609060101010101" pitchFamily="49" charset="-122"/>
                <a:ea typeface="楷体" panose="02010609060101010101" pitchFamily="49" charset="-122"/>
              </a:rPr>
              <a:t>文理导航</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上旬</a:t>
            </a:r>
            <a:r>
              <a:rPr lang="en-US" altLang="zh-CN" kern="100" dirty="0">
                <a:latin typeface="楷体" panose="02010609060101010101" pitchFamily="49" charset="-122"/>
                <a:ea typeface="楷体" panose="02010609060101010101" pitchFamily="49" charset="-122"/>
              </a:rPr>
              <a:t>),2012(10):34.</a:t>
            </a:r>
            <a:endParaRPr lang="zh-CN" altLang="zh-CN" kern="100" dirty="0">
              <a:latin typeface="楷体" panose="02010609060101010101" pitchFamily="49" charset="-122"/>
              <a:ea typeface="楷体" panose="02010609060101010101" pitchFamily="49" charset="-122"/>
            </a:endParaRPr>
          </a:p>
          <a:p>
            <a:pPr algn="just"/>
            <a:r>
              <a:rPr lang="en-US" altLang="zh-CN" kern="100" dirty="0">
                <a:latin typeface="楷体" panose="02010609060101010101" pitchFamily="49" charset="-122"/>
                <a:ea typeface="楷体" panose="02010609060101010101" pitchFamily="49" charset="-122"/>
              </a:rPr>
              <a:t>[5]</a:t>
            </a:r>
            <a:r>
              <a:rPr lang="zh-CN" altLang="zh-CN" kern="100" dirty="0">
                <a:latin typeface="楷体" panose="02010609060101010101" pitchFamily="49" charset="-122"/>
                <a:ea typeface="楷体" panose="02010609060101010101" pitchFamily="49" charset="-122"/>
              </a:rPr>
              <a:t>苏丽</a:t>
            </a:r>
            <a:r>
              <a:rPr lang="en-US" altLang="zh-CN" kern="100" dirty="0">
                <a:latin typeface="楷体" panose="02010609060101010101" pitchFamily="49" charset="-122"/>
                <a:ea typeface="楷体" panose="02010609060101010101" pitchFamily="49" charset="-122"/>
              </a:rPr>
              <a:t>.</a:t>
            </a:r>
            <a:r>
              <a:rPr lang="zh-CN" altLang="zh-CN" kern="100" dirty="0">
                <a:latin typeface="楷体" panose="02010609060101010101" pitchFamily="49" charset="-122"/>
                <a:ea typeface="楷体" panose="02010609060101010101" pitchFamily="49" charset="-122"/>
              </a:rPr>
              <a:t>浅谈非英语专业学生课后如何提高英语听力水平</a:t>
            </a:r>
            <a:r>
              <a:rPr lang="en-US" altLang="zh-CN" kern="100" dirty="0">
                <a:latin typeface="楷体" panose="02010609060101010101" pitchFamily="49" charset="-122"/>
                <a:ea typeface="楷体" panose="02010609060101010101" pitchFamily="49" charset="-122"/>
              </a:rPr>
              <a:t>[J].</a:t>
            </a:r>
            <a:r>
              <a:rPr lang="zh-CN" altLang="zh-CN" kern="100" dirty="0">
                <a:latin typeface="楷体" panose="02010609060101010101" pitchFamily="49" charset="-122"/>
                <a:ea typeface="楷体" panose="02010609060101010101" pitchFamily="49" charset="-122"/>
              </a:rPr>
              <a:t>大众文艺</a:t>
            </a:r>
            <a:r>
              <a:rPr lang="en-US" altLang="zh-CN" kern="100" dirty="0">
                <a:latin typeface="楷体" panose="02010609060101010101" pitchFamily="49" charset="-122"/>
                <a:ea typeface="楷体" panose="02010609060101010101" pitchFamily="49" charset="-122"/>
              </a:rPr>
              <a:t>,2012(04):251.</a:t>
            </a:r>
            <a:endParaRPr lang="zh-CN" altLang="zh-CN" kern="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0" name="Picture 5">
            <a:extLst>
              <a:ext uri="{FF2B5EF4-FFF2-40B4-BE49-F238E27FC236}">
                <a16:creationId xmlns:a16="http://schemas.microsoft.com/office/drawing/2014/main" id="{B907CC04-9BFD-4B51-95B6-F3E6F9B5C9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88740"/>
            <a:ext cx="6336704"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Box 5" hidden="1">
            <a:extLst>
              <a:ext uri="{FF2B5EF4-FFF2-40B4-BE49-F238E27FC236}">
                <a16:creationId xmlns:a16="http://schemas.microsoft.com/office/drawing/2014/main" id="{31E07794-9168-4588-9807-35489A0EEB40}"/>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7174" name="矩形 6" hidden="1">
            <a:extLst>
              <a:ext uri="{FF2B5EF4-FFF2-40B4-BE49-F238E27FC236}">
                <a16:creationId xmlns:a16="http://schemas.microsoft.com/office/drawing/2014/main" id="{F9A8CAFE-B128-49DB-91C8-A6A164A7D9A0}"/>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7175" name="矩形 7" hidden="1">
            <a:extLst>
              <a:ext uri="{FF2B5EF4-FFF2-40B4-BE49-F238E27FC236}">
                <a16:creationId xmlns:a16="http://schemas.microsoft.com/office/drawing/2014/main" id="{0F0DD819-63BB-472D-B126-90E7220B9CBC}"/>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7176" name="矩形 8" hidden="1">
            <a:extLst>
              <a:ext uri="{FF2B5EF4-FFF2-40B4-BE49-F238E27FC236}">
                <a16:creationId xmlns:a16="http://schemas.microsoft.com/office/drawing/2014/main" id="{F1E02F23-B438-4C3C-A20B-96DFA53844FB}"/>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5" name="Shape 74">
            <a:extLst>
              <a:ext uri="{FF2B5EF4-FFF2-40B4-BE49-F238E27FC236}">
                <a16:creationId xmlns:a16="http://schemas.microsoft.com/office/drawing/2014/main" id="{8692B375-DCD9-4BEE-9E6F-9B926E3B587B}"/>
              </a:ext>
            </a:extLst>
          </p:cNvPr>
          <p:cNvSpPr txBox="1">
            <a:spLocks/>
          </p:cNvSpPr>
          <p:nvPr/>
        </p:nvSpPr>
        <p:spPr>
          <a:xfrm>
            <a:off x="2512899" y="2060848"/>
            <a:ext cx="4118202" cy="1368152"/>
          </a:xfrm>
          <a:prstGeom prst="rect">
            <a:avLst/>
          </a:prstGeom>
          <a:ln w="3175">
            <a:miter lim="400000"/>
          </a:ln>
        </p:spPr>
        <p:txBody>
          <a:bodyPr lIns="38100" tIns="38100" rIns="38100" bIns="38100">
            <a:noAutofit/>
          </a:bodyPr>
          <a:lstStyle>
            <a:lvl1pPr marL="0" marR="0" indent="0" algn="l" defTabSz="825500" rtl="0" latinLnBrk="0">
              <a:lnSpc>
                <a:spcPct val="100000"/>
              </a:lnSpc>
              <a:spcBef>
                <a:spcPts val="0"/>
              </a:spcBef>
              <a:spcAft>
                <a:spcPts val="0"/>
              </a:spcAft>
              <a:buClrTx/>
              <a:buSzTx/>
              <a:buFontTx/>
              <a:buNone/>
              <a:tabLst/>
              <a:defRPr sz="8400" b="0" i="0" u="none" strike="noStrike" cap="none" spc="0" baseline="0">
                <a:ln>
                  <a:noFill/>
                </a:ln>
                <a:solidFill>
                  <a:srgbClr val="FFFFFF"/>
                </a:solidFill>
                <a:uFillTx/>
                <a:latin typeface="Roboto Bold"/>
                <a:ea typeface="Roboto Bold"/>
                <a:cs typeface="Roboto Bold"/>
                <a:sym typeface="Roboto Bold"/>
              </a:defRPr>
            </a:lvl1pPr>
            <a:lvl2pPr marL="0" marR="0" indent="2286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2pPr>
            <a:lvl3pPr marL="0" marR="0" indent="4572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3pPr>
            <a:lvl4pPr marL="0" marR="0" indent="6858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4pPr>
            <a:lvl5pPr marL="0" marR="0" indent="9144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5pPr>
            <a:lvl6pPr marL="0" marR="0" indent="11430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6pPr>
            <a:lvl7pPr marL="0" marR="0" indent="13716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7pPr>
            <a:lvl8pPr marL="0" marR="0" indent="16002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8pPr>
            <a:lvl9pPr marL="0" marR="0" indent="1828800" algn="l" defTabSz="825500" rtl="0" latinLnBrk="0">
              <a:lnSpc>
                <a:spcPct val="100000"/>
              </a:lnSpc>
              <a:spcBef>
                <a:spcPts val="0"/>
              </a:spcBef>
              <a:spcAft>
                <a:spcPts val="0"/>
              </a:spcAft>
              <a:buClrTx/>
              <a:buSzTx/>
              <a:buFontTx/>
              <a:buNone/>
              <a:tabLst/>
              <a:defRPr sz="2400" b="0" i="0" u="none" strike="noStrike" cap="none" spc="0" baseline="0">
                <a:ln>
                  <a:noFill/>
                </a:ln>
                <a:solidFill>
                  <a:srgbClr val="525860"/>
                </a:solidFill>
                <a:uFillTx/>
                <a:latin typeface="+mj-lt"/>
                <a:ea typeface="+mj-ea"/>
                <a:cs typeface="+mj-cs"/>
                <a:sym typeface="Roboto Regular"/>
              </a:defRPr>
            </a:lvl9pPr>
          </a:lstStyle>
          <a:p>
            <a:pPr algn="ctr" eaLnBrk="1" fontAlgn="auto" hangingPunct="1">
              <a:defRPr/>
            </a:pPr>
            <a:r>
              <a:rPr lang="zh-CN" altLang="en-US" sz="4000" b="1" kern="0" dirty="0">
                <a:solidFill>
                  <a:schemeClr val="tx1"/>
                </a:solidFill>
                <a:effectLst>
                  <a:outerShdw blurRad="38100" dist="38100" dir="2700000" algn="tl">
                    <a:srgbClr val="000000">
                      <a:alpha val="43137"/>
                    </a:srgbClr>
                  </a:outerShdw>
                </a:effectLst>
              </a:rPr>
              <a:t>感谢各位老师</a:t>
            </a:r>
            <a:endParaRPr lang="en-US" altLang="zh-CN" sz="4000" b="1" kern="0" dirty="0">
              <a:solidFill>
                <a:schemeClr val="tx1"/>
              </a:solidFill>
              <a:effectLst>
                <a:outerShdw blurRad="38100" dist="38100" dir="2700000" algn="tl">
                  <a:srgbClr val="000000">
                    <a:alpha val="43137"/>
                  </a:srgbClr>
                </a:outerShdw>
              </a:effectLst>
            </a:endParaRPr>
          </a:p>
          <a:p>
            <a:pPr algn="ctr" eaLnBrk="1" fontAlgn="auto" hangingPunct="1">
              <a:defRPr/>
            </a:pPr>
            <a:r>
              <a:rPr lang="zh-CN" altLang="en-US" sz="4000" b="1" kern="0" dirty="0">
                <a:solidFill>
                  <a:schemeClr val="tx1"/>
                </a:solidFill>
                <a:effectLst>
                  <a:outerShdw blurRad="38100" dist="38100" dir="2700000" algn="tl">
                    <a:srgbClr val="000000">
                      <a:alpha val="43137"/>
                    </a:srgbClr>
                  </a:outerShdw>
                </a:effectLst>
              </a:rPr>
              <a:t>同学聆听</a:t>
            </a:r>
            <a:endParaRPr lang="en-US" sz="4000" b="1" kern="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 name="Freeform 6">
            <a:extLst>
              <a:ext uri="{FF2B5EF4-FFF2-40B4-BE49-F238E27FC236}">
                <a16:creationId xmlns:a16="http://schemas.microsoft.com/office/drawing/2014/main" id="{231D1C88-FD9F-4F43-B47B-AF6763AE97C9}"/>
              </a:ext>
            </a:extLst>
          </p:cNvPr>
          <p:cNvSpPr/>
          <p:nvPr/>
        </p:nvSpPr>
        <p:spPr>
          <a:xfrm>
            <a:off x="1925702" y="4365625"/>
            <a:ext cx="5166575" cy="474663"/>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rgbClr val="CAAC6E"/>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sym typeface="阿里巴巴普惠体 2.0 55 Regular" panose="00020600040101010101" pitchFamily="18" charset="-122"/>
            </a:endParaRPr>
          </a:p>
        </p:txBody>
      </p:sp>
      <p:sp>
        <p:nvSpPr>
          <p:cNvPr id="20" name="Freeform 6">
            <a:extLst>
              <a:ext uri="{FF2B5EF4-FFF2-40B4-BE49-F238E27FC236}">
                <a16:creationId xmlns:a16="http://schemas.microsoft.com/office/drawing/2014/main" id="{5A6BEC2D-9354-42F7-B290-A48A3D0DF5A3}"/>
              </a:ext>
            </a:extLst>
          </p:cNvPr>
          <p:cNvSpPr/>
          <p:nvPr/>
        </p:nvSpPr>
        <p:spPr>
          <a:xfrm>
            <a:off x="1925705" y="3595172"/>
            <a:ext cx="5166575" cy="474662"/>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rgbClr val="6CBABA"/>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sym typeface="阿里巴巴普惠体 2.0 55 Regular" panose="00020600040101010101" pitchFamily="18" charset="-122"/>
            </a:endParaRPr>
          </a:p>
        </p:txBody>
      </p:sp>
      <p:sp>
        <p:nvSpPr>
          <p:cNvPr id="18" name="Freeform 6">
            <a:extLst>
              <a:ext uri="{FF2B5EF4-FFF2-40B4-BE49-F238E27FC236}">
                <a16:creationId xmlns:a16="http://schemas.microsoft.com/office/drawing/2014/main" id="{104B738B-153E-477F-8B40-0A2473F8DC02}"/>
              </a:ext>
            </a:extLst>
          </p:cNvPr>
          <p:cNvSpPr/>
          <p:nvPr/>
        </p:nvSpPr>
        <p:spPr>
          <a:xfrm>
            <a:off x="1925704" y="2708275"/>
            <a:ext cx="5166573" cy="476250"/>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rgbClr val="CAAC6E"/>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sym typeface="阿里巴巴普惠体 2.0 55 Regular" panose="00020600040101010101" pitchFamily="18" charset="-122"/>
            </a:endParaRPr>
          </a:p>
        </p:txBody>
      </p:sp>
      <p:sp>
        <p:nvSpPr>
          <p:cNvPr id="17" name="Freeform 6">
            <a:extLst>
              <a:ext uri="{FF2B5EF4-FFF2-40B4-BE49-F238E27FC236}">
                <a16:creationId xmlns:a16="http://schemas.microsoft.com/office/drawing/2014/main" id="{DA8AB1D0-05C2-4741-8618-D1A3450544A0}"/>
              </a:ext>
            </a:extLst>
          </p:cNvPr>
          <p:cNvSpPr/>
          <p:nvPr/>
        </p:nvSpPr>
        <p:spPr>
          <a:xfrm>
            <a:off x="1925703" y="1895991"/>
            <a:ext cx="5166573" cy="476250"/>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rgbClr val="6CBABA"/>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sym typeface="阿里巴巴普惠体 2.0 55 Regular" panose="00020600040101010101" pitchFamily="18" charset="-122"/>
            </a:endParaRPr>
          </a:p>
        </p:txBody>
      </p:sp>
      <p:sp>
        <p:nvSpPr>
          <p:cNvPr id="5126" name="TextBox 5" hidden="1">
            <a:extLst>
              <a:ext uri="{FF2B5EF4-FFF2-40B4-BE49-F238E27FC236}">
                <a16:creationId xmlns:a16="http://schemas.microsoft.com/office/drawing/2014/main" id="{E2B16FDC-7E3F-4345-BD29-2354E83CA8D8}"/>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5127" name="矩形 6" hidden="1">
            <a:extLst>
              <a:ext uri="{FF2B5EF4-FFF2-40B4-BE49-F238E27FC236}">
                <a16:creationId xmlns:a16="http://schemas.microsoft.com/office/drawing/2014/main" id="{3B7058B7-8F85-4460-AE20-7D40DE019804}"/>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5128" name="矩形 7" hidden="1">
            <a:extLst>
              <a:ext uri="{FF2B5EF4-FFF2-40B4-BE49-F238E27FC236}">
                <a16:creationId xmlns:a16="http://schemas.microsoft.com/office/drawing/2014/main" id="{DE89A6A4-786C-4482-80B4-A620B4BED618}"/>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5129" name="矩形 8" hidden="1">
            <a:extLst>
              <a:ext uri="{FF2B5EF4-FFF2-40B4-BE49-F238E27FC236}">
                <a16:creationId xmlns:a16="http://schemas.microsoft.com/office/drawing/2014/main" id="{C91F16FD-2302-4752-B353-99B10C7624FF}"/>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5130" name="TextBox 12">
            <a:extLst>
              <a:ext uri="{FF2B5EF4-FFF2-40B4-BE49-F238E27FC236}">
                <a16:creationId xmlns:a16="http://schemas.microsoft.com/office/drawing/2014/main" id="{006EC191-D884-47DE-A835-CE75279864B2}"/>
              </a:ext>
            </a:extLst>
          </p:cNvPr>
          <p:cNvSpPr txBox="1">
            <a:spLocks noChangeArrowheads="1"/>
          </p:cNvSpPr>
          <p:nvPr/>
        </p:nvSpPr>
        <p:spPr bwMode="auto">
          <a:xfrm>
            <a:off x="4071930" y="814109"/>
            <a:ext cx="1000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dirty="0">
                <a:latin typeface="微软雅黑" panose="020B0503020204020204" pitchFamily="34" charset="-122"/>
                <a:ea typeface="微软雅黑" panose="020B0503020204020204" pitchFamily="34" charset="-122"/>
              </a:rPr>
              <a:t>目录</a:t>
            </a:r>
          </a:p>
        </p:txBody>
      </p:sp>
      <p:sp>
        <p:nvSpPr>
          <p:cNvPr id="5131" name="矩形 21">
            <a:extLst>
              <a:ext uri="{FF2B5EF4-FFF2-40B4-BE49-F238E27FC236}">
                <a16:creationId xmlns:a16="http://schemas.microsoft.com/office/drawing/2014/main" id="{7083FAA4-AE9D-47FC-9566-17EC4BF3071A}"/>
              </a:ext>
            </a:extLst>
          </p:cNvPr>
          <p:cNvSpPr>
            <a:spLocks noChangeArrowheads="1"/>
          </p:cNvSpPr>
          <p:nvPr/>
        </p:nvSpPr>
        <p:spPr bwMode="auto">
          <a:xfrm>
            <a:off x="4017998" y="194945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dirty="0">
                <a:latin typeface="微软雅黑" panose="020B0503020204020204" pitchFamily="34" charset="-122"/>
                <a:ea typeface="微软雅黑" panose="020B0503020204020204" pitchFamily="34" charset="-122"/>
              </a:rPr>
              <a:t>提出问题</a:t>
            </a:r>
          </a:p>
        </p:txBody>
      </p:sp>
      <p:sp>
        <p:nvSpPr>
          <p:cNvPr id="5132" name="矩形 21">
            <a:extLst>
              <a:ext uri="{FF2B5EF4-FFF2-40B4-BE49-F238E27FC236}">
                <a16:creationId xmlns:a16="http://schemas.microsoft.com/office/drawing/2014/main" id="{53110EB2-77CE-421E-A5F7-6D0B70E48A6D}"/>
              </a:ext>
            </a:extLst>
          </p:cNvPr>
          <p:cNvSpPr>
            <a:spLocks noChangeArrowheads="1"/>
          </p:cNvSpPr>
          <p:nvPr/>
        </p:nvSpPr>
        <p:spPr bwMode="auto">
          <a:xfrm>
            <a:off x="3440919" y="2761734"/>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dirty="0">
                <a:latin typeface="微软雅黑" panose="020B0503020204020204" pitchFamily="34" charset="-122"/>
                <a:ea typeface="微软雅黑" panose="020B0503020204020204" pitchFamily="34" charset="-122"/>
              </a:rPr>
              <a:t>英文有声小说的优势</a:t>
            </a:r>
          </a:p>
        </p:txBody>
      </p:sp>
      <p:sp>
        <p:nvSpPr>
          <p:cNvPr id="5133" name="矩形 21">
            <a:extLst>
              <a:ext uri="{FF2B5EF4-FFF2-40B4-BE49-F238E27FC236}">
                <a16:creationId xmlns:a16="http://schemas.microsoft.com/office/drawing/2014/main" id="{EB70B07E-AEE7-43E9-82FD-579DCAF10FDB}"/>
              </a:ext>
            </a:extLst>
          </p:cNvPr>
          <p:cNvSpPr>
            <a:spLocks noChangeArrowheads="1"/>
          </p:cNvSpPr>
          <p:nvPr/>
        </p:nvSpPr>
        <p:spPr bwMode="auto">
          <a:xfrm>
            <a:off x="2517585" y="3647837"/>
            <a:ext cx="41088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dirty="0">
                <a:latin typeface="微软雅黑" panose="020B0503020204020204" pitchFamily="34" charset="-122"/>
                <a:ea typeface="微软雅黑" panose="020B0503020204020204" pitchFamily="34" charset="-122"/>
              </a:rPr>
              <a:t>提高真实英语语境中听力水平的重要性</a:t>
            </a:r>
          </a:p>
        </p:txBody>
      </p:sp>
      <p:sp>
        <p:nvSpPr>
          <p:cNvPr id="5134" name="矩形 21">
            <a:extLst>
              <a:ext uri="{FF2B5EF4-FFF2-40B4-BE49-F238E27FC236}">
                <a16:creationId xmlns:a16="http://schemas.microsoft.com/office/drawing/2014/main" id="{AB19FA8A-C5E3-455C-922F-61F399EB038A}"/>
              </a:ext>
            </a:extLst>
          </p:cNvPr>
          <p:cNvSpPr>
            <a:spLocks noChangeArrowheads="1"/>
          </p:cNvSpPr>
          <p:nvPr/>
        </p:nvSpPr>
        <p:spPr bwMode="auto">
          <a:xfrm>
            <a:off x="3556332" y="4418290"/>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dirty="0">
                <a:latin typeface="微软雅黑" panose="020B0503020204020204" pitchFamily="34" charset="-122"/>
                <a:ea typeface="微软雅黑" panose="020B0503020204020204" pitchFamily="34" charset="-122"/>
              </a:rPr>
              <a:t>听力提升的重要性</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1">
            <a:extLst>
              <a:ext uri="{FF2B5EF4-FFF2-40B4-BE49-F238E27FC236}">
                <a16:creationId xmlns:a16="http://schemas.microsoft.com/office/drawing/2014/main" id="{F1962BC5-9D75-4D9B-BFEC-3F678979F2AB}"/>
              </a:ext>
            </a:extLst>
          </p:cNvPr>
          <p:cNvGrpSpPr>
            <a:grpSpLocks/>
          </p:cNvGrpSpPr>
          <p:nvPr/>
        </p:nvGrpSpPr>
        <p:grpSpPr bwMode="auto">
          <a:xfrm>
            <a:off x="7164288" y="182253"/>
            <a:ext cx="1824881" cy="1800200"/>
            <a:chOff x="6930440" y="549274"/>
            <a:chExt cx="4566235" cy="5564294"/>
          </a:xfrm>
        </p:grpSpPr>
        <p:sp>
          <p:nvSpPr>
            <p:cNvPr id="37" name="矩形 36">
              <a:extLst>
                <a:ext uri="{FF2B5EF4-FFF2-40B4-BE49-F238E27FC236}">
                  <a16:creationId xmlns:a16="http://schemas.microsoft.com/office/drawing/2014/main" id="{E5157551-1071-4596-8922-6B75CE606A6E}"/>
                </a:ext>
              </a:extLst>
            </p:cNvPr>
            <p:cNvSpPr/>
            <p:nvPr/>
          </p:nvSpPr>
          <p:spPr>
            <a:xfrm>
              <a:off x="6930440" y="1446066"/>
              <a:ext cx="3855518" cy="4667502"/>
            </a:xfrm>
            <a:prstGeom prst="rect">
              <a:avLst/>
            </a:prstGeom>
            <a:noFill/>
            <a:ln w="25400">
              <a:solidFill>
                <a:srgbClr val="3F403E"/>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9" name="图片 38">
              <a:extLst>
                <a:ext uri="{FF2B5EF4-FFF2-40B4-BE49-F238E27FC236}">
                  <a16:creationId xmlns:a16="http://schemas.microsoft.com/office/drawing/2014/main" id="{0C3EB8D2-7DAA-44D8-BE03-34DC83528D7F}"/>
                </a:ext>
              </a:extLst>
            </p:cNvPr>
            <p:cNvPicPr>
              <a:picLocks noChangeAspect="1"/>
            </p:cNvPicPr>
            <p:nvPr/>
          </p:nvPicPr>
          <p:blipFill rotWithShape="1">
            <a:blip r:embed="rId2" cstate="screen"/>
            <a:srcRect/>
            <a:stretch/>
          </p:blipFill>
          <p:spPr>
            <a:xfrm>
              <a:off x="7199862" y="549274"/>
              <a:ext cx="4296813" cy="5369137"/>
            </a:xfrm>
            <a:prstGeom prst="rect">
              <a:avLst/>
            </a:prstGeom>
            <a:solidFill>
              <a:srgbClr val="FCFCFD"/>
            </a:solidFill>
            <a:ln>
              <a:noFill/>
            </a:ln>
            <a:effectLst>
              <a:outerShdw blurRad="127000" dist="38100" dir="5400000" algn="t" rotWithShape="0">
                <a:srgbClr val="969F98">
                  <a:alpha val="40000"/>
                </a:srgbClr>
              </a:outerShdw>
            </a:effectLst>
          </p:spPr>
        </p:pic>
      </p:grpSp>
      <p:sp>
        <p:nvSpPr>
          <p:cNvPr id="6147" name="TextBox 5" hidden="1">
            <a:extLst>
              <a:ext uri="{FF2B5EF4-FFF2-40B4-BE49-F238E27FC236}">
                <a16:creationId xmlns:a16="http://schemas.microsoft.com/office/drawing/2014/main" id="{80D12749-E0F9-4ED5-8801-5B1BFCFD4657}"/>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48" name="矩形 6" hidden="1">
            <a:extLst>
              <a:ext uri="{FF2B5EF4-FFF2-40B4-BE49-F238E27FC236}">
                <a16:creationId xmlns:a16="http://schemas.microsoft.com/office/drawing/2014/main" id="{ED185FD0-9397-4A58-906E-C01B59E2456E}"/>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49" name="矩形 7" hidden="1">
            <a:extLst>
              <a:ext uri="{FF2B5EF4-FFF2-40B4-BE49-F238E27FC236}">
                <a16:creationId xmlns:a16="http://schemas.microsoft.com/office/drawing/2014/main" id="{C4C457B1-1513-4EF9-9E2B-7C65BCE367FD}"/>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50" name="矩形 8" hidden="1">
            <a:extLst>
              <a:ext uri="{FF2B5EF4-FFF2-40B4-BE49-F238E27FC236}">
                <a16:creationId xmlns:a16="http://schemas.microsoft.com/office/drawing/2014/main" id="{6603FC23-46DA-4F72-9DCB-0A9591D368DF}"/>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20" name="矩形 21">
            <a:extLst>
              <a:ext uri="{FF2B5EF4-FFF2-40B4-BE49-F238E27FC236}">
                <a16:creationId xmlns:a16="http://schemas.microsoft.com/office/drawing/2014/main" id="{2C7308F8-AE76-4681-9A09-82DEBBE8E968}"/>
              </a:ext>
            </a:extLst>
          </p:cNvPr>
          <p:cNvSpPr>
            <a:spLocks noChangeArrowheads="1"/>
          </p:cNvSpPr>
          <p:nvPr/>
        </p:nvSpPr>
        <p:spPr bwMode="auto">
          <a:xfrm>
            <a:off x="3275856" y="1225259"/>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一、提出问题</a:t>
            </a:r>
          </a:p>
        </p:txBody>
      </p:sp>
      <p:sp>
        <p:nvSpPr>
          <p:cNvPr id="23" name="文本框 22">
            <a:extLst>
              <a:ext uri="{FF2B5EF4-FFF2-40B4-BE49-F238E27FC236}">
                <a16:creationId xmlns:a16="http://schemas.microsoft.com/office/drawing/2014/main" id="{719695F6-8D7D-46D6-B681-30A541C69C7D}"/>
              </a:ext>
            </a:extLst>
          </p:cNvPr>
          <p:cNvSpPr txBox="1"/>
          <p:nvPr/>
        </p:nvSpPr>
        <p:spPr>
          <a:xfrm>
            <a:off x="827584" y="2209451"/>
            <a:ext cx="7704856" cy="3251852"/>
          </a:xfrm>
          <a:prstGeom prst="rect">
            <a:avLst/>
          </a:prstGeom>
          <a:noFill/>
        </p:spPr>
        <p:txBody>
          <a:bodyPr wrap="square">
            <a:spAutoFit/>
          </a:bodyPr>
          <a:lstStyle/>
          <a:p>
            <a:pPr algn="just">
              <a:lnSpc>
                <a:spcPct val="150000"/>
              </a:lnSpc>
            </a:pPr>
            <a:r>
              <a:rPr lang="en-US" altLang="zh-CN" kern="100" dirty="0">
                <a:effectLst/>
                <a:latin typeface="Times New Roman" panose="02020603050405020304" pitchFamily="18" charset="0"/>
                <a:ea typeface="华文宋体" panose="02010600040101010101" pitchFamily="2" charset="-122"/>
              </a:rPr>
              <a:t>         </a:t>
            </a:r>
            <a:r>
              <a:rPr lang="zh-CN" altLang="zh-CN" sz="2000" kern="100" dirty="0">
                <a:effectLst/>
                <a:latin typeface="楷体" panose="02010609060101010101" pitchFamily="49" charset="-122"/>
                <a:ea typeface="楷体" panose="02010609060101010101" pitchFamily="49" charset="-122"/>
              </a:rPr>
              <a:t>在越发国际化的今天，多会一种语言，就意味着多一种与世界交流的方式。而英语，作为世界上最通用的语言之一，更体现出了它的重要性。</a:t>
            </a:r>
            <a:endParaRPr lang="en-US" altLang="zh-CN" sz="2000" kern="100" dirty="0">
              <a:effectLst/>
              <a:latin typeface="楷体" panose="02010609060101010101" pitchFamily="49" charset="-122"/>
              <a:ea typeface="楷体" panose="02010609060101010101" pitchFamily="49" charset="-122"/>
            </a:endParaRPr>
          </a:p>
          <a:p>
            <a:pPr algn="just">
              <a:lnSpc>
                <a:spcPct val="150000"/>
              </a:lnSpc>
            </a:pPr>
            <a:r>
              <a:rPr lang="en-US" altLang="zh-CN" sz="2000" kern="100" dirty="0">
                <a:effectLst/>
                <a:latin typeface="楷体" panose="02010609060101010101" pitchFamily="49" charset="-122"/>
                <a:ea typeface="楷体" panose="02010609060101010101" pitchFamily="49" charset="-122"/>
              </a:rPr>
              <a:t>    </a:t>
            </a:r>
            <a:r>
              <a:rPr lang="zh-CN" altLang="zh-CN" sz="2000" kern="100" dirty="0">
                <a:effectLst/>
                <a:latin typeface="楷体" panose="02010609060101010101" pitchFamily="49" charset="-122"/>
                <a:ea typeface="楷体" panose="02010609060101010101" pitchFamily="49" charset="-122"/>
              </a:rPr>
              <a:t>听力</a:t>
            </a:r>
            <a:r>
              <a:rPr lang="zh-CN" altLang="en-US" sz="2000" kern="100" dirty="0">
                <a:effectLst/>
                <a:latin typeface="楷体" panose="02010609060101010101" pitchFamily="49" charset="-122"/>
                <a:ea typeface="楷体" panose="02010609060101010101" pitchFamily="49" charset="-122"/>
              </a:rPr>
              <a:t>能力作为</a:t>
            </a:r>
            <a:r>
              <a:rPr lang="zh-CN" altLang="zh-CN" sz="2000" kern="100" dirty="0">
                <a:effectLst/>
                <a:latin typeface="楷体" panose="02010609060101010101" pitchFamily="49" charset="-122"/>
                <a:ea typeface="楷体" panose="02010609060101010101" pitchFamily="49" charset="-122"/>
              </a:rPr>
              <a:t>口语表达的基石</a:t>
            </a:r>
            <a:r>
              <a:rPr lang="zh-CN" altLang="en-US" sz="2000" kern="100" dirty="0">
                <a:effectLst/>
                <a:latin typeface="楷体" panose="02010609060101010101" pitchFamily="49" charset="-122"/>
                <a:ea typeface="楷体" panose="02010609060101010101" pitchFamily="49" charset="-122"/>
              </a:rPr>
              <a:t>，也是</a:t>
            </a:r>
            <a:r>
              <a:rPr lang="zh-CN" altLang="zh-CN" sz="2000" kern="100" dirty="0">
                <a:effectLst/>
                <a:latin typeface="楷体" panose="02010609060101010101" pitchFamily="49" charset="-122"/>
                <a:ea typeface="楷体" panose="02010609060101010101" pitchFamily="49" charset="-122"/>
              </a:rPr>
              <a:t>英语走向实际应用的第一步</a:t>
            </a:r>
            <a:r>
              <a:rPr lang="en-US" altLang="zh-CN" sz="2000" kern="100" dirty="0">
                <a:latin typeface="楷体" panose="02010609060101010101" pitchFamily="49" charset="-122"/>
                <a:ea typeface="楷体" panose="02010609060101010101" pitchFamily="49" charset="-122"/>
              </a:rPr>
              <a:t>,</a:t>
            </a:r>
            <a:r>
              <a:rPr lang="zh-CN" altLang="en-US" sz="2000" kern="100" dirty="0">
                <a:latin typeface="楷体" panose="02010609060101010101" pitchFamily="49" charset="-122"/>
                <a:ea typeface="楷体" panose="02010609060101010101" pitchFamily="49" charset="-122"/>
              </a:rPr>
              <a:t>对于听力能力的提升不能仅靠课堂的学习。</a:t>
            </a:r>
            <a:r>
              <a:rPr lang="zh-CN" altLang="zh-CN" sz="2000" kern="100" dirty="0">
                <a:latin typeface="楷体" panose="02010609060101010101" pitchFamily="49" charset="-122"/>
                <a:ea typeface="楷体" panose="02010609060101010101" pitchFamily="49" charset="-122"/>
              </a:rPr>
              <a:t>随着科技的发展，</a:t>
            </a:r>
            <a:r>
              <a:rPr lang="zh-CN" altLang="en-US" sz="2000" kern="100" dirty="0">
                <a:latin typeface="楷体" panose="02010609060101010101" pitchFamily="49" charset="-122"/>
                <a:ea typeface="楷体" panose="02010609060101010101" pitchFamily="49" charset="-122"/>
              </a:rPr>
              <a:t>网络上</a:t>
            </a:r>
            <a:r>
              <a:rPr lang="zh-CN" altLang="zh-CN" sz="2000" kern="100" dirty="0">
                <a:latin typeface="楷体" panose="02010609060101010101" pitchFamily="49" charset="-122"/>
                <a:ea typeface="楷体" panose="02010609060101010101" pitchFamily="49" charset="-122"/>
              </a:rPr>
              <a:t>大量的英文有声小说，便极大程度上满足了学生的听力提升的的需要。</a:t>
            </a:r>
            <a:endParaRPr lang="en-US" altLang="zh-CN" sz="2000" kern="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1">
            <a:extLst>
              <a:ext uri="{FF2B5EF4-FFF2-40B4-BE49-F238E27FC236}">
                <a16:creationId xmlns:a16="http://schemas.microsoft.com/office/drawing/2014/main" id="{F1962BC5-9D75-4D9B-BFEC-3F678979F2AB}"/>
              </a:ext>
            </a:extLst>
          </p:cNvPr>
          <p:cNvGrpSpPr>
            <a:grpSpLocks/>
          </p:cNvGrpSpPr>
          <p:nvPr/>
        </p:nvGrpSpPr>
        <p:grpSpPr bwMode="auto">
          <a:xfrm>
            <a:off x="7380312" y="-6113"/>
            <a:ext cx="1763688" cy="1778929"/>
            <a:chOff x="6930440" y="549274"/>
            <a:chExt cx="4566235" cy="5564294"/>
          </a:xfrm>
        </p:grpSpPr>
        <p:sp>
          <p:nvSpPr>
            <p:cNvPr id="37" name="矩形 36">
              <a:extLst>
                <a:ext uri="{FF2B5EF4-FFF2-40B4-BE49-F238E27FC236}">
                  <a16:creationId xmlns:a16="http://schemas.microsoft.com/office/drawing/2014/main" id="{E5157551-1071-4596-8922-6B75CE606A6E}"/>
                </a:ext>
              </a:extLst>
            </p:cNvPr>
            <p:cNvSpPr/>
            <p:nvPr/>
          </p:nvSpPr>
          <p:spPr>
            <a:xfrm>
              <a:off x="6930440" y="1446066"/>
              <a:ext cx="3855518" cy="4667502"/>
            </a:xfrm>
            <a:prstGeom prst="rect">
              <a:avLst/>
            </a:prstGeom>
            <a:noFill/>
            <a:ln w="25400">
              <a:solidFill>
                <a:srgbClr val="3F403E"/>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9" name="图片 38">
              <a:extLst>
                <a:ext uri="{FF2B5EF4-FFF2-40B4-BE49-F238E27FC236}">
                  <a16:creationId xmlns:a16="http://schemas.microsoft.com/office/drawing/2014/main" id="{0C3EB8D2-7DAA-44D8-BE03-34DC83528D7F}"/>
                </a:ext>
              </a:extLst>
            </p:cNvPr>
            <p:cNvPicPr>
              <a:picLocks noChangeAspect="1"/>
            </p:cNvPicPr>
            <p:nvPr/>
          </p:nvPicPr>
          <p:blipFill rotWithShape="1">
            <a:blip r:embed="rId2" cstate="screen"/>
            <a:srcRect/>
            <a:stretch/>
          </p:blipFill>
          <p:spPr>
            <a:xfrm>
              <a:off x="7199862" y="549274"/>
              <a:ext cx="4296813" cy="5369137"/>
            </a:xfrm>
            <a:prstGeom prst="rect">
              <a:avLst/>
            </a:prstGeom>
            <a:solidFill>
              <a:srgbClr val="FCFCFD"/>
            </a:solidFill>
            <a:ln>
              <a:noFill/>
            </a:ln>
            <a:effectLst>
              <a:outerShdw blurRad="127000" dist="38100" dir="5400000" algn="t" rotWithShape="0">
                <a:srgbClr val="969F98">
                  <a:alpha val="40000"/>
                </a:srgbClr>
              </a:outerShdw>
            </a:effectLst>
          </p:spPr>
        </p:pic>
      </p:grpSp>
      <p:sp>
        <p:nvSpPr>
          <p:cNvPr id="6147" name="TextBox 5" hidden="1">
            <a:extLst>
              <a:ext uri="{FF2B5EF4-FFF2-40B4-BE49-F238E27FC236}">
                <a16:creationId xmlns:a16="http://schemas.microsoft.com/office/drawing/2014/main" id="{80D12749-E0F9-4ED5-8801-5B1BFCFD4657}"/>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48" name="矩形 6" hidden="1">
            <a:extLst>
              <a:ext uri="{FF2B5EF4-FFF2-40B4-BE49-F238E27FC236}">
                <a16:creationId xmlns:a16="http://schemas.microsoft.com/office/drawing/2014/main" id="{ED185FD0-9397-4A58-906E-C01B59E2456E}"/>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49" name="矩形 7" hidden="1">
            <a:extLst>
              <a:ext uri="{FF2B5EF4-FFF2-40B4-BE49-F238E27FC236}">
                <a16:creationId xmlns:a16="http://schemas.microsoft.com/office/drawing/2014/main" id="{C4C457B1-1513-4EF9-9E2B-7C65BCE367FD}"/>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6150" name="矩形 8" hidden="1">
            <a:extLst>
              <a:ext uri="{FF2B5EF4-FFF2-40B4-BE49-F238E27FC236}">
                <a16:creationId xmlns:a16="http://schemas.microsoft.com/office/drawing/2014/main" id="{6603FC23-46DA-4F72-9DCB-0A9591D368DF}"/>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20" name="矩形 21">
            <a:extLst>
              <a:ext uri="{FF2B5EF4-FFF2-40B4-BE49-F238E27FC236}">
                <a16:creationId xmlns:a16="http://schemas.microsoft.com/office/drawing/2014/main" id="{2C7308F8-AE76-4681-9A09-82DEBBE8E968}"/>
              </a:ext>
            </a:extLst>
          </p:cNvPr>
          <p:cNvSpPr>
            <a:spLocks noChangeArrowheads="1"/>
          </p:cNvSpPr>
          <p:nvPr/>
        </p:nvSpPr>
        <p:spPr bwMode="auto">
          <a:xfrm>
            <a:off x="3527884" y="1248758"/>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一、提出问题</a:t>
            </a:r>
          </a:p>
        </p:txBody>
      </p:sp>
      <p:sp>
        <p:nvSpPr>
          <p:cNvPr id="23" name="文本框 22">
            <a:extLst>
              <a:ext uri="{FF2B5EF4-FFF2-40B4-BE49-F238E27FC236}">
                <a16:creationId xmlns:a16="http://schemas.microsoft.com/office/drawing/2014/main" id="{719695F6-8D7D-46D6-B681-30A541C69C7D}"/>
              </a:ext>
            </a:extLst>
          </p:cNvPr>
          <p:cNvSpPr txBox="1"/>
          <p:nvPr/>
        </p:nvSpPr>
        <p:spPr>
          <a:xfrm>
            <a:off x="382016" y="2420888"/>
            <a:ext cx="8761984" cy="3130665"/>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zh-CN" altLang="zh-CN" sz="2800" kern="100" dirty="0">
                <a:effectLst/>
                <a:latin typeface="楷体" panose="02010609060101010101" pitchFamily="49" charset="-122"/>
                <a:ea typeface="楷体" panose="02010609060101010101" pitchFamily="49" charset="-122"/>
              </a:rPr>
              <a:t>英文小说相较于传统的的听力语料究竟有何优势？</a:t>
            </a:r>
            <a:endParaRPr lang="en-US" altLang="zh-CN" sz="2800" kern="100" dirty="0">
              <a:effectLst/>
              <a:latin typeface="楷体" panose="02010609060101010101" pitchFamily="49" charset="-122"/>
              <a:ea typeface="楷体" panose="02010609060101010101" pitchFamily="49" charset="-122"/>
            </a:endParaRPr>
          </a:p>
          <a:p>
            <a:pPr marL="342900" indent="-342900" algn="just">
              <a:lnSpc>
                <a:spcPct val="150000"/>
              </a:lnSpc>
              <a:buFont typeface="Wingdings" panose="05000000000000000000" pitchFamily="2" charset="2"/>
              <a:buChar char="Ø"/>
            </a:pPr>
            <a:r>
              <a:rPr lang="zh-CN" altLang="zh-CN" sz="2800" kern="100" dirty="0">
                <a:effectLst/>
                <a:latin typeface="楷体" panose="02010609060101010101" pitchFamily="49" charset="-122"/>
                <a:ea typeface="楷体" panose="02010609060101010101" pitchFamily="49" charset="-122"/>
              </a:rPr>
              <a:t>听力小说具体能提升学生哪方面的听力能力？</a:t>
            </a:r>
            <a:endParaRPr lang="en-US" altLang="zh-CN" sz="2800" kern="100" dirty="0">
              <a:effectLst/>
              <a:latin typeface="楷体" panose="02010609060101010101" pitchFamily="49" charset="-122"/>
              <a:ea typeface="楷体" panose="02010609060101010101" pitchFamily="49" charset="-122"/>
            </a:endParaRPr>
          </a:p>
          <a:p>
            <a:pPr marL="342900" indent="-342900" algn="just">
              <a:lnSpc>
                <a:spcPct val="150000"/>
              </a:lnSpc>
              <a:buFont typeface="Wingdings" panose="05000000000000000000" pitchFamily="2" charset="2"/>
              <a:buChar char="Ø"/>
            </a:pPr>
            <a:r>
              <a:rPr lang="zh-CN" altLang="zh-CN" sz="2800" kern="100" dirty="0">
                <a:effectLst/>
                <a:latin typeface="楷体" panose="02010609060101010101" pitchFamily="49" charset="-122"/>
                <a:ea typeface="楷体" panose="02010609060101010101" pitchFamily="49" charset="-122"/>
              </a:rPr>
              <a:t>学生应如何利用英文有声小说提升自己的听力水平？</a:t>
            </a:r>
            <a:endParaRPr lang="en-US" altLang="zh-CN" sz="2800" kern="100" dirty="0">
              <a:effectLst/>
              <a:latin typeface="楷体" panose="02010609060101010101" pitchFamily="49" charset="-122"/>
              <a:ea typeface="楷体" panose="02010609060101010101" pitchFamily="49" charset="-122"/>
            </a:endParaRPr>
          </a:p>
          <a:p>
            <a:pPr indent="304800" algn="just">
              <a:lnSpc>
                <a:spcPct val="150000"/>
              </a:lnSpc>
            </a:pPr>
            <a:endParaRPr lang="en-US" altLang="zh-CN" sz="2400" kern="100" dirty="0">
              <a:latin typeface="楷体" panose="02010609060101010101" pitchFamily="49" charset="-122"/>
              <a:ea typeface="楷体" panose="02010609060101010101" pitchFamily="49" charset="-122"/>
            </a:endParaRPr>
          </a:p>
          <a:p>
            <a:pPr indent="304800" algn="just">
              <a:lnSpc>
                <a:spcPct val="150000"/>
              </a:lnSpc>
            </a:pPr>
            <a:r>
              <a:rPr lang="zh-CN" altLang="zh-CN" sz="2800" kern="100" dirty="0" smtClean="0">
                <a:effectLst/>
                <a:latin typeface="楷体" panose="02010609060101010101" pitchFamily="49" charset="-122"/>
                <a:ea typeface="楷体" panose="02010609060101010101" pitchFamily="49" charset="-122"/>
              </a:rPr>
              <a:t>我们将</a:t>
            </a:r>
            <a:r>
              <a:rPr lang="zh-CN" altLang="zh-CN" sz="2800" kern="100" dirty="0">
                <a:effectLst/>
                <a:latin typeface="楷体" panose="02010609060101010101" pitchFamily="49" charset="-122"/>
                <a:ea typeface="楷体" panose="02010609060101010101" pitchFamily="49" charset="-122"/>
              </a:rPr>
              <a:t>会系统的的分析以上几个问题。</a:t>
            </a:r>
            <a:endParaRPr lang="zh-CN" altLang="zh-CN" sz="2000" kern="100" dirty="0">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542527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5" hidden="1">
            <a:extLst>
              <a:ext uri="{FF2B5EF4-FFF2-40B4-BE49-F238E27FC236}">
                <a16:creationId xmlns:a16="http://schemas.microsoft.com/office/drawing/2014/main" id="{82E4D0BA-DAB7-444E-B8DC-F744F6D1FEB2}"/>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5" name="矩形 6" hidden="1">
            <a:extLst>
              <a:ext uri="{FF2B5EF4-FFF2-40B4-BE49-F238E27FC236}">
                <a16:creationId xmlns:a16="http://schemas.microsoft.com/office/drawing/2014/main" id="{EE19BC51-4281-4C4A-82C5-86DCFABE509A}"/>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6" name="矩形 7" hidden="1">
            <a:extLst>
              <a:ext uri="{FF2B5EF4-FFF2-40B4-BE49-F238E27FC236}">
                <a16:creationId xmlns:a16="http://schemas.microsoft.com/office/drawing/2014/main" id="{24E2A96B-DCDF-4186-B1C9-B072730CDD00}"/>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7" name="矩形 8" hidden="1">
            <a:extLst>
              <a:ext uri="{FF2B5EF4-FFF2-40B4-BE49-F238E27FC236}">
                <a16:creationId xmlns:a16="http://schemas.microsoft.com/office/drawing/2014/main" id="{907823A5-6F08-4CED-8A0D-950CE4EA1947}"/>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34" name="矩形 21">
            <a:extLst>
              <a:ext uri="{FF2B5EF4-FFF2-40B4-BE49-F238E27FC236}">
                <a16:creationId xmlns:a16="http://schemas.microsoft.com/office/drawing/2014/main" id="{E6C4E14C-553F-4354-BF06-C43DDABE7875}"/>
              </a:ext>
            </a:extLst>
          </p:cNvPr>
          <p:cNvSpPr>
            <a:spLocks noChangeArrowheads="1"/>
          </p:cNvSpPr>
          <p:nvPr/>
        </p:nvSpPr>
        <p:spPr bwMode="auto">
          <a:xfrm>
            <a:off x="2868295" y="286889"/>
            <a:ext cx="34036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dirty="0">
                <a:latin typeface="微软雅黑" panose="020B0503020204020204" pitchFamily="34" charset="-122"/>
                <a:ea typeface="微软雅黑" panose="020B0503020204020204" pitchFamily="34" charset="-122"/>
              </a:rPr>
              <a:t>二、英文小说的优势</a:t>
            </a:r>
          </a:p>
        </p:txBody>
      </p:sp>
      <p:grpSp>
        <p:nvGrpSpPr>
          <p:cNvPr id="21" name="组合 1">
            <a:extLst>
              <a:ext uri="{FF2B5EF4-FFF2-40B4-BE49-F238E27FC236}">
                <a16:creationId xmlns:a16="http://schemas.microsoft.com/office/drawing/2014/main" id="{C64E99B8-9675-44E5-80A3-CFA8E0B09F66}"/>
              </a:ext>
            </a:extLst>
          </p:cNvPr>
          <p:cNvGrpSpPr>
            <a:grpSpLocks/>
          </p:cNvGrpSpPr>
          <p:nvPr/>
        </p:nvGrpSpPr>
        <p:grpSpPr bwMode="auto">
          <a:xfrm>
            <a:off x="89756" y="803888"/>
            <a:ext cx="9211492" cy="6107738"/>
            <a:chOff x="487100" y="1215710"/>
            <a:chExt cx="7640061" cy="4981164"/>
          </a:xfrm>
        </p:grpSpPr>
        <p:grpSp>
          <p:nvGrpSpPr>
            <p:cNvPr id="22" name="组合 8">
              <a:extLst>
                <a:ext uri="{FF2B5EF4-FFF2-40B4-BE49-F238E27FC236}">
                  <a16:creationId xmlns:a16="http://schemas.microsoft.com/office/drawing/2014/main" id="{F8EC178F-E7D4-499C-ABB3-16B21DF59236}"/>
                </a:ext>
              </a:extLst>
            </p:cNvPr>
            <p:cNvGrpSpPr>
              <a:grpSpLocks/>
            </p:cNvGrpSpPr>
            <p:nvPr/>
          </p:nvGrpSpPr>
          <p:grpSpPr bwMode="auto">
            <a:xfrm>
              <a:off x="487100" y="1503453"/>
              <a:ext cx="3719140" cy="4693421"/>
              <a:chOff x="655912" y="2105133"/>
              <a:chExt cx="2607791" cy="4693421"/>
            </a:xfrm>
          </p:grpSpPr>
          <p:sp>
            <p:nvSpPr>
              <p:cNvPr id="45" name="直角三角形 69">
                <a:extLst>
                  <a:ext uri="{FF2B5EF4-FFF2-40B4-BE49-F238E27FC236}">
                    <a16:creationId xmlns:a16="http://schemas.microsoft.com/office/drawing/2014/main" id="{C8A8908F-6539-4FFA-9487-805E17E204BD}"/>
                  </a:ext>
                </a:extLst>
              </p:cNvPr>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直角三角形 69">
                <a:extLst>
                  <a:ext uri="{FF2B5EF4-FFF2-40B4-BE49-F238E27FC236}">
                    <a16:creationId xmlns:a16="http://schemas.microsoft.com/office/drawing/2014/main" id="{3C33CA4E-91FF-4747-BDB9-C277D21E9D5B}"/>
                  </a:ext>
                </a:extLst>
              </p:cNvPr>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8" name="矩形 47">
                <a:extLst>
                  <a:ext uri="{FF2B5EF4-FFF2-40B4-BE49-F238E27FC236}">
                    <a16:creationId xmlns:a16="http://schemas.microsoft.com/office/drawing/2014/main" id="{C0E1CA19-6DA3-4674-A1E1-F8011904D5DC}"/>
                  </a:ext>
                </a:extLst>
              </p:cNvPr>
              <p:cNvSpPr/>
              <p:nvPr/>
            </p:nvSpPr>
            <p:spPr>
              <a:xfrm>
                <a:off x="1037883" y="2561860"/>
                <a:ext cx="1894636" cy="581677"/>
              </a:xfrm>
              <a:prstGeom prst="rect">
                <a:avLst/>
              </a:prstGeom>
              <a:solidFill>
                <a:srgbClr val="6CBA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3" name="组合 13">
              <a:extLst>
                <a:ext uri="{FF2B5EF4-FFF2-40B4-BE49-F238E27FC236}">
                  <a16:creationId xmlns:a16="http://schemas.microsoft.com/office/drawing/2014/main" id="{E31BF2A5-674D-417A-BE2E-9FF89FA146D2}"/>
                </a:ext>
              </a:extLst>
            </p:cNvPr>
            <p:cNvGrpSpPr>
              <a:grpSpLocks/>
            </p:cNvGrpSpPr>
            <p:nvPr/>
          </p:nvGrpSpPr>
          <p:grpSpPr bwMode="auto">
            <a:xfrm>
              <a:off x="1770024" y="1220784"/>
              <a:ext cx="1135085" cy="907757"/>
              <a:chOff x="6581178" y="2086199"/>
              <a:chExt cx="829231" cy="663157"/>
            </a:xfrm>
          </p:grpSpPr>
          <p:sp>
            <p:nvSpPr>
              <p:cNvPr id="43" name="任意多边形 51">
                <a:extLst>
                  <a:ext uri="{FF2B5EF4-FFF2-40B4-BE49-F238E27FC236}">
                    <a16:creationId xmlns:a16="http://schemas.microsoft.com/office/drawing/2014/main" id="{58938973-AD96-414D-93A3-C1E62CF3799D}"/>
                  </a:ext>
                </a:extLst>
              </p:cNvPr>
              <p:cNvSpPr/>
              <p:nvPr/>
            </p:nvSpPr>
            <p:spPr>
              <a:xfrm>
                <a:off x="6581178" y="2419858"/>
                <a:ext cx="829231" cy="329498"/>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 name="任意多边形 52">
                <a:extLst>
                  <a:ext uri="{FF2B5EF4-FFF2-40B4-BE49-F238E27FC236}">
                    <a16:creationId xmlns:a16="http://schemas.microsoft.com/office/drawing/2014/main" id="{285C55AD-0879-4DA5-9A52-74C6D1291AA4}"/>
                  </a:ext>
                </a:extLst>
              </p:cNvPr>
              <p:cNvSpPr/>
              <p:nvPr/>
            </p:nvSpPr>
            <p:spPr>
              <a:xfrm>
                <a:off x="6779315" y="2086199"/>
                <a:ext cx="432956" cy="630347"/>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nvGrpSpPr>
            <p:cNvPr id="24" name="组合 16">
              <a:extLst>
                <a:ext uri="{FF2B5EF4-FFF2-40B4-BE49-F238E27FC236}">
                  <a16:creationId xmlns:a16="http://schemas.microsoft.com/office/drawing/2014/main" id="{3CBE79C4-B77B-4E09-9766-8BC2D13D1131}"/>
                </a:ext>
              </a:extLst>
            </p:cNvPr>
            <p:cNvGrpSpPr>
              <a:grpSpLocks/>
            </p:cNvGrpSpPr>
            <p:nvPr/>
          </p:nvGrpSpPr>
          <p:grpSpPr bwMode="auto">
            <a:xfrm>
              <a:off x="4443592" y="1503453"/>
              <a:ext cx="3683569" cy="4693421"/>
              <a:chOff x="824503" y="2105133"/>
              <a:chExt cx="2582850" cy="4693421"/>
            </a:xfrm>
          </p:grpSpPr>
          <p:sp>
            <p:nvSpPr>
              <p:cNvPr id="39" name="直角三角形 69">
                <a:extLst>
                  <a:ext uri="{FF2B5EF4-FFF2-40B4-BE49-F238E27FC236}">
                    <a16:creationId xmlns:a16="http://schemas.microsoft.com/office/drawing/2014/main" id="{CAFDEA13-4DA9-424A-B4A0-FBC64E6CCE70}"/>
                  </a:ext>
                </a:extLst>
              </p:cNvPr>
              <p:cNvSpPr/>
              <p:nvPr/>
            </p:nvSpPr>
            <p:spPr>
              <a:xfrm rot="5400000" flipH="1">
                <a:off x="87896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直角三角形 69">
                <a:extLst>
                  <a:ext uri="{FF2B5EF4-FFF2-40B4-BE49-F238E27FC236}">
                    <a16:creationId xmlns:a16="http://schemas.microsoft.com/office/drawing/2014/main" id="{97A06983-43B6-4328-A252-93513EA3D9EB}"/>
                  </a:ext>
                </a:extLst>
              </p:cNvPr>
              <p:cNvSpPr/>
              <p:nvPr/>
            </p:nvSpPr>
            <p:spPr>
              <a:xfrm flipH="1" flipV="1">
                <a:off x="824503" y="6409654"/>
                <a:ext cx="2554511"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矩形 41">
                <a:extLst>
                  <a:ext uri="{FF2B5EF4-FFF2-40B4-BE49-F238E27FC236}">
                    <a16:creationId xmlns:a16="http://schemas.microsoft.com/office/drawing/2014/main" id="{C7389181-FF6B-43BF-A003-10DCEAFB2B1B}"/>
                  </a:ext>
                </a:extLst>
              </p:cNvPr>
              <p:cNvSpPr/>
              <p:nvPr/>
            </p:nvSpPr>
            <p:spPr>
              <a:xfrm>
                <a:off x="875864" y="2561860"/>
                <a:ext cx="2189671" cy="581677"/>
              </a:xfrm>
              <a:prstGeom prst="rect">
                <a:avLst/>
              </a:prstGeom>
              <a:solidFill>
                <a:srgbClr val="CA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5" name="组合 21">
              <a:extLst>
                <a:ext uri="{FF2B5EF4-FFF2-40B4-BE49-F238E27FC236}">
                  <a16:creationId xmlns:a16="http://schemas.microsoft.com/office/drawing/2014/main" id="{8C3E76A4-1BD4-4F64-B831-F35DEAD87CFD}"/>
                </a:ext>
              </a:extLst>
            </p:cNvPr>
            <p:cNvGrpSpPr>
              <a:grpSpLocks/>
            </p:cNvGrpSpPr>
            <p:nvPr/>
          </p:nvGrpSpPr>
          <p:grpSpPr bwMode="auto">
            <a:xfrm>
              <a:off x="5507148" y="1215710"/>
              <a:ext cx="1137255" cy="912831"/>
              <a:chOff x="6596568" y="2082492"/>
              <a:chExt cx="830816" cy="666864"/>
            </a:xfrm>
          </p:grpSpPr>
          <p:sp>
            <p:nvSpPr>
              <p:cNvPr id="37" name="任意多边形 60">
                <a:extLst>
                  <a:ext uri="{FF2B5EF4-FFF2-40B4-BE49-F238E27FC236}">
                    <a16:creationId xmlns:a16="http://schemas.microsoft.com/office/drawing/2014/main" id="{10BF7D4E-5CBD-42BD-8F7C-88BD9C317B07}"/>
                  </a:ext>
                </a:extLst>
              </p:cNvPr>
              <p:cNvSpPr/>
              <p:nvPr/>
            </p:nvSpPr>
            <p:spPr>
              <a:xfrm>
                <a:off x="6596568" y="2419858"/>
                <a:ext cx="830816" cy="329498"/>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任意多边形 61">
                <a:extLst>
                  <a:ext uri="{FF2B5EF4-FFF2-40B4-BE49-F238E27FC236}">
                    <a16:creationId xmlns:a16="http://schemas.microsoft.com/office/drawing/2014/main" id="{6594FBB0-A16F-4D4A-8D07-30A2FCC169FD}"/>
                  </a:ext>
                </a:extLst>
              </p:cNvPr>
              <p:cNvSpPr/>
              <p:nvPr/>
            </p:nvSpPr>
            <p:spPr>
              <a:xfrm>
                <a:off x="6795497" y="2082492"/>
                <a:ext cx="432956" cy="630347"/>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sp>
        <p:nvSpPr>
          <p:cNvPr id="49" name="矩形 21">
            <a:extLst>
              <a:ext uri="{FF2B5EF4-FFF2-40B4-BE49-F238E27FC236}">
                <a16:creationId xmlns:a16="http://schemas.microsoft.com/office/drawing/2014/main" id="{8DED0490-9BBE-4673-8B97-26732CA2CBCD}"/>
              </a:ext>
            </a:extLst>
          </p:cNvPr>
          <p:cNvSpPr>
            <a:spLocks noChangeArrowheads="1"/>
          </p:cNvSpPr>
          <p:nvPr/>
        </p:nvSpPr>
        <p:spPr bwMode="auto">
          <a:xfrm>
            <a:off x="679174" y="1890665"/>
            <a:ext cx="3315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eaLnBrk="1" hangingPunct="1">
              <a:spcBef>
                <a:spcPct val="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内容丰富极具趣味性</a:t>
            </a:r>
          </a:p>
        </p:txBody>
      </p:sp>
      <p:sp>
        <p:nvSpPr>
          <p:cNvPr id="51" name="文本框 50">
            <a:extLst>
              <a:ext uri="{FF2B5EF4-FFF2-40B4-BE49-F238E27FC236}">
                <a16:creationId xmlns:a16="http://schemas.microsoft.com/office/drawing/2014/main" id="{36FCD4AE-1A74-4ACD-A591-59DC9E7A980F}"/>
              </a:ext>
            </a:extLst>
          </p:cNvPr>
          <p:cNvSpPr txBox="1"/>
          <p:nvPr/>
        </p:nvSpPr>
        <p:spPr>
          <a:xfrm>
            <a:off x="679174" y="2481350"/>
            <a:ext cx="3315573" cy="3766865"/>
          </a:xfrm>
          <a:prstGeom prst="rect">
            <a:avLst/>
          </a:prstGeom>
          <a:noFill/>
        </p:spPr>
        <p:txBody>
          <a:bodyPr wrap="square">
            <a:spAutoFit/>
          </a:bodyPr>
          <a:lstStyle/>
          <a:p>
            <a:pPr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英语有声小说则内容较为丰富</a:t>
            </a:r>
            <a:r>
              <a:rPr lang="zh-CN" altLang="en-US" sz="1800" kern="100" dirty="0">
                <a:effectLst/>
                <a:latin typeface="楷体" panose="02010609060101010101" pitchFamily="49" charset="-122"/>
                <a:ea typeface="楷体" panose="02010609060101010101" pitchFamily="49" charset="-122"/>
              </a:rPr>
              <a:t>，</a:t>
            </a:r>
            <a:r>
              <a:rPr lang="zh-CN" altLang="zh-CN" sz="1800" kern="100" dirty="0">
                <a:effectLst/>
                <a:latin typeface="楷体" panose="02010609060101010101" pitchFamily="49" charset="-122"/>
                <a:ea typeface="楷体" panose="02010609060101010101" pitchFamily="49" charset="-122"/>
              </a:rPr>
              <a:t>广泛涵盖了从儿童文学到英文名著等各类不同的内容，相对而言更有趣味性，避免学生因长期听相同的听力语料而产生对英语学习的倦怠感，可以在轻松的学习氛围中培养学生的英语学习兴趣，从而养成听英文小说的习惯。</a:t>
            </a:r>
            <a:endParaRPr lang="zh-CN" altLang="zh-CN" sz="1400" kern="100" dirty="0">
              <a:effectLst/>
              <a:latin typeface="楷体" panose="02010609060101010101" pitchFamily="49" charset="-122"/>
              <a:ea typeface="楷体" panose="02010609060101010101" pitchFamily="49" charset="-122"/>
            </a:endParaRPr>
          </a:p>
        </p:txBody>
      </p:sp>
      <p:sp>
        <p:nvSpPr>
          <p:cNvPr id="52" name="矩形 21">
            <a:extLst>
              <a:ext uri="{FF2B5EF4-FFF2-40B4-BE49-F238E27FC236}">
                <a16:creationId xmlns:a16="http://schemas.microsoft.com/office/drawing/2014/main" id="{3AF92119-A807-483D-9302-3DEA2D66DE8A}"/>
              </a:ext>
            </a:extLst>
          </p:cNvPr>
          <p:cNvSpPr>
            <a:spLocks noChangeArrowheads="1"/>
          </p:cNvSpPr>
          <p:nvPr/>
        </p:nvSpPr>
        <p:spPr bwMode="auto">
          <a:xfrm>
            <a:off x="5078903" y="1861878"/>
            <a:ext cx="3634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eaLnBrk="1" hangingPunct="1">
              <a:spcBef>
                <a:spcPct val="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发音纯正接近真实语境</a:t>
            </a:r>
          </a:p>
        </p:txBody>
      </p:sp>
      <p:sp>
        <p:nvSpPr>
          <p:cNvPr id="55" name="文本框 54">
            <a:extLst>
              <a:ext uri="{FF2B5EF4-FFF2-40B4-BE49-F238E27FC236}">
                <a16:creationId xmlns:a16="http://schemas.microsoft.com/office/drawing/2014/main" id="{283315C3-363F-4031-B1DA-20A11E7BB875}"/>
              </a:ext>
            </a:extLst>
          </p:cNvPr>
          <p:cNvSpPr txBox="1"/>
          <p:nvPr/>
        </p:nvSpPr>
        <p:spPr>
          <a:xfrm>
            <a:off x="4991850" y="2665388"/>
            <a:ext cx="3634587" cy="2520370"/>
          </a:xfrm>
          <a:prstGeom prst="rect">
            <a:avLst/>
          </a:prstGeom>
          <a:noFill/>
        </p:spPr>
        <p:txBody>
          <a:bodyPr wrap="square">
            <a:spAutoFit/>
          </a:bodyPr>
          <a:lstStyle/>
          <a:p>
            <a:pPr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英文有声小说的作者大多是英语母语者，书中所使用的一些表达和语言习惯也会更贴近真实的英语语境；它的发音，语调变化，重读和连读等都会尽力和小说中的人物特点和情节保持一致</a:t>
            </a:r>
            <a:r>
              <a:rPr lang="zh-CN" altLang="en-US" kern="100" dirty="0">
                <a:latin typeface="楷体" panose="02010609060101010101" pitchFamily="49" charset="-122"/>
                <a:ea typeface="楷体" panose="02010609060101010101" pitchFamily="49" charset="-122"/>
              </a:rPr>
              <a:t>。</a:t>
            </a:r>
            <a:endParaRPr lang="zh-CN" altLang="zh-CN" sz="1400" kern="100" dirty="0">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880707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5" hidden="1">
            <a:extLst>
              <a:ext uri="{FF2B5EF4-FFF2-40B4-BE49-F238E27FC236}">
                <a16:creationId xmlns:a16="http://schemas.microsoft.com/office/drawing/2014/main" id="{82E4D0BA-DAB7-444E-B8DC-F744F6D1FEB2}"/>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5" name="矩形 6" hidden="1">
            <a:extLst>
              <a:ext uri="{FF2B5EF4-FFF2-40B4-BE49-F238E27FC236}">
                <a16:creationId xmlns:a16="http://schemas.microsoft.com/office/drawing/2014/main" id="{EE19BC51-4281-4C4A-82C5-86DCFABE509A}"/>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6" name="矩形 7" hidden="1">
            <a:extLst>
              <a:ext uri="{FF2B5EF4-FFF2-40B4-BE49-F238E27FC236}">
                <a16:creationId xmlns:a16="http://schemas.microsoft.com/office/drawing/2014/main" id="{24E2A96B-DCDF-4186-B1C9-B072730CDD00}"/>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7" name="矩形 8" hidden="1">
            <a:extLst>
              <a:ext uri="{FF2B5EF4-FFF2-40B4-BE49-F238E27FC236}">
                <a16:creationId xmlns:a16="http://schemas.microsoft.com/office/drawing/2014/main" id="{907823A5-6F08-4CED-8A0D-950CE4EA1947}"/>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34" name="矩形 21">
            <a:extLst>
              <a:ext uri="{FF2B5EF4-FFF2-40B4-BE49-F238E27FC236}">
                <a16:creationId xmlns:a16="http://schemas.microsoft.com/office/drawing/2014/main" id="{E6C4E14C-553F-4354-BF06-C43DDABE7875}"/>
              </a:ext>
            </a:extLst>
          </p:cNvPr>
          <p:cNvSpPr>
            <a:spLocks noChangeArrowheads="1"/>
          </p:cNvSpPr>
          <p:nvPr/>
        </p:nvSpPr>
        <p:spPr bwMode="auto">
          <a:xfrm>
            <a:off x="3062210" y="241490"/>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二、英文小说的优势</a:t>
            </a:r>
          </a:p>
        </p:txBody>
      </p:sp>
      <p:grpSp>
        <p:nvGrpSpPr>
          <p:cNvPr id="21" name="组合 1">
            <a:extLst>
              <a:ext uri="{FF2B5EF4-FFF2-40B4-BE49-F238E27FC236}">
                <a16:creationId xmlns:a16="http://schemas.microsoft.com/office/drawing/2014/main" id="{C64E99B8-9675-44E5-80A3-CFA8E0B09F66}"/>
              </a:ext>
            </a:extLst>
          </p:cNvPr>
          <p:cNvGrpSpPr>
            <a:grpSpLocks/>
          </p:cNvGrpSpPr>
          <p:nvPr/>
        </p:nvGrpSpPr>
        <p:grpSpPr bwMode="auto">
          <a:xfrm>
            <a:off x="89756" y="696930"/>
            <a:ext cx="8964487" cy="6214695"/>
            <a:chOff x="487100" y="1128481"/>
            <a:chExt cx="7435194" cy="5068393"/>
          </a:xfrm>
        </p:grpSpPr>
        <p:grpSp>
          <p:nvGrpSpPr>
            <p:cNvPr id="22" name="组合 8">
              <a:extLst>
                <a:ext uri="{FF2B5EF4-FFF2-40B4-BE49-F238E27FC236}">
                  <a16:creationId xmlns:a16="http://schemas.microsoft.com/office/drawing/2014/main" id="{F8EC178F-E7D4-499C-ABB3-16B21DF59236}"/>
                </a:ext>
              </a:extLst>
            </p:cNvPr>
            <p:cNvGrpSpPr>
              <a:grpSpLocks/>
            </p:cNvGrpSpPr>
            <p:nvPr/>
          </p:nvGrpSpPr>
          <p:grpSpPr bwMode="auto">
            <a:xfrm>
              <a:off x="487100" y="1503453"/>
              <a:ext cx="3719140" cy="4693421"/>
              <a:chOff x="655912" y="2105133"/>
              <a:chExt cx="2607791" cy="4693421"/>
            </a:xfrm>
          </p:grpSpPr>
          <p:sp>
            <p:nvSpPr>
              <p:cNvPr id="45" name="直角三角形 69">
                <a:extLst>
                  <a:ext uri="{FF2B5EF4-FFF2-40B4-BE49-F238E27FC236}">
                    <a16:creationId xmlns:a16="http://schemas.microsoft.com/office/drawing/2014/main" id="{C8A8908F-6539-4FFA-9487-805E17E204BD}"/>
                  </a:ext>
                </a:extLst>
              </p:cNvPr>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直角三角形 69">
                <a:extLst>
                  <a:ext uri="{FF2B5EF4-FFF2-40B4-BE49-F238E27FC236}">
                    <a16:creationId xmlns:a16="http://schemas.microsoft.com/office/drawing/2014/main" id="{3C33CA4E-91FF-4747-BDB9-C277D21E9D5B}"/>
                  </a:ext>
                </a:extLst>
              </p:cNvPr>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8" name="矩形 47">
                <a:extLst>
                  <a:ext uri="{FF2B5EF4-FFF2-40B4-BE49-F238E27FC236}">
                    <a16:creationId xmlns:a16="http://schemas.microsoft.com/office/drawing/2014/main" id="{C0E1CA19-6DA3-4674-A1E1-F8011904D5DC}"/>
                  </a:ext>
                </a:extLst>
              </p:cNvPr>
              <p:cNvSpPr/>
              <p:nvPr/>
            </p:nvSpPr>
            <p:spPr>
              <a:xfrm>
                <a:off x="1037883" y="2561860"/>
                <a:ext cx="1894636" cy="581677"/>
              </a:xfrm>
              <a:prstGeom prst="rect">
                <a:avLst/>
              </a:prstGeom>
              <a:solidFill>
                <a:srgbClr val="6CBA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3" name="组合 13">
              <a:extLst>
                <a:ext uri="{FF2B5EF4-FFF2-40B4-BE49-F238E27FC236}">
                  <a16:creationId xmlns:a16="http://schemas.microsoft.com/office/drawing/2014/main" id="{E31BF2A5-674D-417A-BE2E-9FF89FA146D2}"/>
                </a:ext>
              </a:extLst>
            </p:cNvPr>
            <p:cNvGrpSpPr>
              <a:grpSpLocks/>
            </p:cNvGrpSpPr>
            <p:nvPr/>
          </p:nvGrpSpPr>
          <p:grpSpPr bwMode="auto">
            <a:xfrm>
              <a:off x="1770024" y="1133556"/>
              <a:ext cx="1135085" cy="994983"/>
              <a:chOff x="6581178" y="2022476"/>
              <a:chExt cx="829231" cy="726880"/>
            </a:xfrm>
          </p:grpSpPr>
          <p:sp>
            <p:nvSpPr>
              <p:cNvPr id="43" name="任意多边形 51">
                <a:extLst>
                  <a:ext uri="{FF2B5EF4-FFF2-40B4-BE49-F238E27FC236}">
                    <a16:creationId xmlns:a16="http://schemas.microsoft.com/office/drawing/2014/main" id="{58938973-AD96-414D-93A3-C1E62CF3799D}"/>
                  </a:ext>
                </a:extLst>
              </p:cNvPr>
              <p:cNvSpPr/>
              <p:nvPr/>
            </p:nvSpPr>
            <p:spPr>
              <a:xfrm>
                <a:off x="6581178" y="2392297"/>
                <a:ext cx="829231" cy="357059"/>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 name="任意多边形 52">
                <a:extLst>
                  <a:ext uri="{FF2B5EF4-FFF2-40B4-BE49-F238E27FC236}">
                    <a16:creationId xmlns:a16="http://schemas.microsoft.com/office/drawing/2014/main" id="{285C55AD-0879-4DA5-9A52-74C6D1291AA4}"/>
                  </a:ext>
                </a:extLst>
              </p:cNvPr>
              <p:cNvSpPr/>
              <p:nvPr/>
            </p:nvSpPr>
            <p:spPr>
              <a:xfrm>
                <a:off x="6779315" y="2022476"/>
                <a:ext cx="432956" cy="694070"/>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nvGrpSpPr>
            <p:cNvPr id="24" name="组合 16">
              <a:extLst>
                <a:ext uri="{FF2B5EF4-FFF2-40B4-BE49-F238E27FC236}">
                  <a16:creationId xmlns:a16="http://schemas.microsoft.com/office/drawing/2014/main" id="{3CBE79C4-B77B-4E09-9766-8BC2D13D1131}"/>
                </a:ext>
              </a:extLst>
            </p:cNvPr>
            <p:cNvGrpSpPr>
              <a:grpSpLocks/>
            </p:cNvGrpSpPr>
            <p:nvPr/>
          </p:nvGrpSpPr>
          <p:grpSpPr bwMode="auto">
            <a:xfrm>
              <a:off x="4203154" y="1503453"/>
              <a:ext cx="3719140" cy="4693421"/>
              <a:chOff x="655912" y="2105133"/>
              <a:chExt cx="2607791" cy="4693421"/>
            </a:xfrm>
          </p:grpSpPr>
          <p:sp>
            <p:nvSpPr>
              <p:cNvPr id="39" name="直角三角形 69">
                <a:extLst>
                  <a:ext uri="{FF2B5EF4-FFF2-40B4-BE49-F238E27FC236}">
                    <a16:creationId xmlns:a16="http://schemas.microsoft.com/office/drawing/2014/main" id="{CAFDEA13-4DA9-424A-B4A0-FBC64E6CCE70}"/>
                  </a:ext>
                </a:extLst>
              </p:cNvPr>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直角三角形 69">
                <a:extLst>
                  <a:ext uri="{FF2B5EF4-FFF2-40B4-BE49-F238E27FC236}">
                    <a16:creationId xmlns:a16="http://schemas.microsoft.com/office/drawing/2014/main" id="{97A06983-43B6-4328-A252-93513EA3D9EB}"/>
                  </a:ext>
                </a:extLst>
              </p:cNvPr>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矩形 41">
                <a:extLst>
                  <a:ext uri="{FF2B5EF4-FFF2-40B4-BE49-F238E27FC236}">
                    <a16:creationId xmlns:a16="http://schemas.microsoft.com/office/drawing/2014/main" id="{C7389181-FF6B-43BF-A003-10DCEAFB2B1B}"/>
                  </a:ext>
                </a:extLst>
              </p:cNvPr>
              <p:cNvSpPr/>
              <p:nvPr/>
            </p:nvSpPr>
            <p:spPr>
              <a:xfrm>
                <a:off x="1037573" y="2561860"/>
                <a:ext cx="1894636" cy="581677"/>
              </a:xfrm>
              <a:prstGeom prst="rect">
                <a:avLst/>
              </a:prstGeom>
              <a:solidFill>
                <a:srgbClr val="CA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5" name="组合 21">
              <a:extLst>
                <a:ext uri="{FF2B5EF4-FFF2-40B4-BE49-F238E27FC236}">
                  <a16:creationId xmlns:a16="http://schemas.microsoft.com/office/drawing/2014/main" id="{8C3E76A4-1BD4-4F64-B831-F35DEAD87CFD}"/>
                </a:ext>
              </a:extLst>
            </p:cNvPr>
            <p:cNvGrpSpPr>
              <a:grpSpLocks/>
            </p:cNvGrpSpPr>
            <p:nvPr/>
          </p:nvGrpSpPr>
          <p:grpSpPr bwMode="auto">
            <a:xfrm>
              <a:off x="5507148" y="1128481"/>
              <a:ext cx="1137255" cy="1000057"/>
              <a:chOff x="6596568" y="2018769"/>
              <a:chExt cx="830816" cy="730587"/>
            </a:xfrm>
          </p:grpSpPr>
          <p:sp>
            <p:nvSpPr>
              <p:cNvPr id="37" name="任意多边形 60">
                <a:extLst>
                  <a:ext uri="{FF2B5EF4-FFF2-40B4-BE49-F238E27FC236}">
                    <a16:creationId xmlns:a16="http://schemas.microsoft.com/office/drawing/2014/main" id="{10BF7D4E-5CBD-42BD-8F7C-88BD9C317B07}"/>
                  </a:ext>
                </a:extLst>
              </p:cNvPr>
              <p:cNvSpPr/>
              <p:nvPr/>
            </p:nvSpPr>
            <p:spPr>
              <a:xfrm>
                <a:off x="6596568" y="2392297"/>
                <a:ext cx="830816" cy="357059"/>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任意多边形 61">
                <a:extLst>
                  <a:ext uri="{FF2B5EF4-FFF2-40B4-BE49-F238E27FC236}">
                    <a16:creationId xmlns:a16="http://schemas.microsoft.com/office/drawing/2014/main" id="{6594FBB0-A16F-4D4A-8D07-30A2FCC169FD}"/>
                  </a:ext>
                </a:extLst>
              </p:cNvPr>
              <p:cNvSpPr/>
              <p:nvPr/>
            </p:nvSpPr>
            <p:spPr>
              <a:xfrm>
                <a:off x="6795497" y="2018769"/>
                <a:ext cx="432956" cy="694070"/>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sp>
        <p:nvSpPr>
          <p:cNvPr id="49" name="矩形 21">
            <a:extLst>
              <a:ext uri="{FF2B5EF4-FFF2-40B4-BE49-F238E27FC236}">
                <a16:creationId xmlns:a16="http://schemas.microsoft.com/office/drawing/2014/main" id="{8DED0490-9BBE-4673-8B97-26732CA2CBCD}"/>
              </a:ext>
            </a:extLst>
          </p:cNvPr>
          <p:cNvSpPr>
            <a:spLocks noChangeArrowheads="1"/>
          </p:cNvSpPr>
          <p:nvPr/>
        </p:nvSpPr>
        <p:spPr bwMode="auto">
          <a:xfrm>
            <a:off x="679174" y="1890665"/>
            <a:ext cx="3315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eaLnBrk="1" hangingPunct="1">
              <a:spcBef>
                <a:spcPct val="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方便携带，便于使用</a:t>
            </a:r>
          </a:p>
        </p:txBody>
      </p:sp>
      <p:sp>
        <p:nvSpPr>
          <p:cNvPr id="51" name="文本框 50">
            <a:extLst>
              <a:ext uri="{FF2B5EF4-FFF2-40B4-BE49-F238E27FC236}">
                <a16:creationId xmlns:a16="http://schemas.microsoft.com/office/drawing/2014/main" id="{36FCD4AE-1A74-4ACD-A591-59DC9E7A980F}"/>
              </a:ext>
            </a:extLst>
          </p:cNvPr>
          <p:cNvSpPr txBox="1"/>
          <p:nvPr/>
        </p:nvSpPr>
        <p:spPr>
          <a:xfrm>
            <a:off x="730244" y="2533727"/>
            <a:ext cx="3254199" cy="3351367"/>
          </a:xfrm>
          <a:prstGeom prst="rect">
            <a:avLst/>
          </a:prstGeom>
          <a:noFill/>
        </p:spPr>
        <p:txBody>
          <a:bodyPr wrap="square">
            <a:spAutoFit/>
          </a:bodyPr>
          <a:lstStyle/>
          <a:p>
            <a:pPr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英文有声小说对设备的要求不高，仅需要一部手机，每天拿出二十分钟左右的碎片化时间即可完成必要的听力训练。且听小说可以让学生产生一种“练听力也是放松”的感觉，增加学生练习听力的积极性，从而形成一个良性循环。</a:t>
            </a:r>
          </a:p>
        </p:txBody>
      </p:sp>
      <p:sp>
        <p:nvSpPr>
          <p:cNvPr id="52" name="矩形 21">
            <a:extLst>
              <a:ext uri="{FF2B5EF4-FFF2-40B4-BE49-F238E27FC236}">
                <a16:creationId xmlns:a16="http://schemas.microsoft.com/office/drawing/2014/main" id="{3AF92119-A807-483D-9302-3DEA2D66DE8A}"/>
              </a:ext>
            </a:extLst>
          </p:cNvPr>
          <p:cNvSpPr>
            <a:spLocks noChangeArrowheads="1"/>
          </p:cNvSpPr>
          <p:nvPr/>
        </p:nvSpPr>
        <p:spPr bwMode="auto">
          <a:xfrm>
            <a:off x="5517818" y="1861878"/>
            <a:ext cx="25894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342900" indent="-342900" eaLnBrk="1" hangingPunct="1">
              <a:spcBef>
                <a:spcPct val="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了解外国文化</a:t>
            </a:r>
          </a:p>
        </p:txBody>
      </p:sp>
      <p:sp>
        <p:nvSpPr>
          <p:cNvPr id="30" name="文本框 29">
            <a:extLst>
              <a:ext uri="{FF2B5EF4-FFF2-40B4-BE49-F238E27FC236}">
                <a16:creationId xmlns:a16="http://schemas.microsoft.com/office/drawing/2014/main" id="{1C0469B8-CE9B-451B-96A0-CD52A72697CB}"/>
              </a:ext>
            </a:extLst>
          </p:cNvPr>
          <p:cNvSpPr txBox="1"/>
          <p:nvPr/>
        </p:nvSpPr>
        <p:spPr>
          <a:xfrm>
            <a:off x="5212043" y="2533727"/>
            <a:ext cx="3196574" cy="3351367"/>
          </a:xfrm>
          <a:prstGeom prst="rect">
            <a:avLst/>
          </a:prstGeom>
          <a:noFill/>
        </p:spPr>
        <p:txBody>
          <a:bodyPr wrap="square">
            <a:spAutoFit/>
          </a:bodyPr>
          <a:lstStyle/>
          <a:p>
            <a:pPr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英文小说的作者大多是英语母语者，这意味着他们处在一个与我们不同的语言和文化环境，可以让我们对英语文化有更深刻的认识，并让我们有机会深入探究语言现象背后的文化差异，从而让学生全方位地提升英语的综合素养。</a:t>
            </a:r>
            <a:endParaRPr lang="zh-CN" altLang="zh-CN" sz="1400" kern="100" dirty="0">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468385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EB3EE953-D1B0-4684-A6EA-A010758D285F}"/>
              </a:ext>
            </a:extLst>
          </p:cNvPr>
          <p:cNvSpPr/>
          <p:nvPr/>
        </p:nvSpPr>
        <p:spPr bwMode="auto">
          <a:xfrm>
            <a:off x="3275858" y="1484784"/>
            <a:ext cx="5616624" cy="4752528"/>
          </a:xfrm>
          <a:prstGeom prst="rect">
            <a:avLst/>
          </a:prstGeom>
          <a:solidFill>
            <a:srgbClr val="6CBABA"/>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sz="2399" dirty="0">
              <a:solidFill>
                <a:schemeClr val="tx1">
                  <a:lumMod val="75000"/>
                  <a:lumOff val="25000"/>
                </a:schemeClr>
              </a:solidFill>
              <a:latin typeface="幼圆" panose="02010509060101010101" pitchFamily="49" charset="-122"/>
              <a:ea typeface="幼圆" panose="02010509060101010101" pitchFamily="49" charset="-122"/>
              <a:sym typeface="FZHei-B01S" panose="02010601030101010101" pitchFamily="2" charset="-122"/>
            </a:endParaRPr>
          </a:p>
        </p:txBody>
      </p:sp>
      <p:sp>
        <p:nvSpPr>
          <p:cNvPr id="9219" name="TextBox 5" hidden="1">
            <a:extLst>
              <a:ext uri="{FF2B5EF4-FFF2-40B4-BE49-F238E27FC236}">
                <a16:creationId xmlns:a16="http://schemas.microsoft.com/office/drawing/2014/main" id="{EA025E70-839B-4D77-A6A6-4460601B29E5}"/>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9220" name="矩形 6" hidden="1">
            <a:extLst>
              <a:ext uri="{FF2B5EF4-FFF2-40B4-BE49-F238E27FC236}">
                <a16:creationId xmlns:a16="http://schemas.microsoft.com/office/drawing/2014/main" id="{7841B890-8748-4DCC-8177-7D89DE0E8C93}"/>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9221" name="矩形 7" hidden="1">
            <a:extLst>
              <a:ext uri="{FF2B5EF4-FFF2-40B4-BE49-F238E27FC236}">
                <a16:creationId xmlns:a16="http://schemas.microsoft.com/office/drawing/2014/main" id="{1283127D-5B78-44A8-B2C1-862404BAB406}"/>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9222" name="矩形 8" hidden="1">
            <a:extLst>
              <a:ext uri="{FF2B5EF4-FFF2-40B4-BE49-F238E27FC236}">
                <a16:creationId xmlns:a16="http://schemas.microsoft.com/office/drawing/2014/main" id="{D8A41D57-C203-4EF7-98FF-3E2A2919B5FC}"/>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2" name="矩形 11">
            <a:extLst>
              <a:ext uri="{FF2B5EF4-FFF2-40B4-BE49-F238E27FC236}">
                <a16:creationId xmlns:a16="http://schemas.microsoft.com/office/drawing/2014/main" id="{320DE82D-C496-4E1E-815A-B19D035B0BF5}"/>
              </a:ext>
            </a:extLst>
          </p:cNvPr>
          <p:cNvSpPr/>
          <p:nvPr/>
        </p:nvSpPr>
        <p:spPr>
          <a:xfrm>
            <a:off x="269533" y="1501589"/>
            <a:ext cx="2736304" cy="4735723"/>
          </a:xfrm>
          <a:prstGeom prst="rect">
            <a:avLst/>
          </a:prstGeom>
          <a:blipFill dpi="0" rotWithShape="1">
            <a:blip r:embed="rId2" cstate="screen"/>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矩形 21">
            <a:extLst>
              <a:ext uri="{FF2B5EF4-FFF2-40B4-BE49-F238E27FC236}">
                <a16:creationId xmlns:a16="http://schemas.microsoft.com/office/drawing/2014/main" id="{899AA1EA-7FAC-4A85-BFCB-19DD94130E39}"/>
              </a:ext>
            </a:extLst>
          </p:cNvPr>
          <p:cNvSpPr>
            <a:spLocks noChangeArrowheads="1"/>
          </p:cNvSpPr>
          <p:nvPr/>
        </p:nvSpPr>
        <p:spPr bwMode="auto">
          <a:xfrm>
            <a:off x="1907704" y="620688"/>
            <a:ext cx="60486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三、</a:t>
            </a:r>
            <a:r>
              <a:rPr lang="zh-CN" altLang="zh-CN" sz="2400" dirty="0">
                <a:latin typeface="微软雅黑" panose="020B0503020204020204" pitchFamily="34" charset="-122"/>
                <a:ea typeface="微软雅黑" panose="020B0503020204020204" pitchFamily="34" charset="-122"/>
              </a:rPr>
              <a:t>高真实英语语境中的听力水平的必要性</a:t>
            </a:r>
            <a:endParaRPr lang="zh-CN" altLang="en-US" sz="2400" dirty="0">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id="{DBE82C96-9442-4AA7-A67E-EF98179FDB40}"/>
              </a:ext>
            </a:extLst>
          </p:cNvPr>
          <p:cNvSpPr txBox="1"/>
          <p:nvPr/>
        </p:nvSpPr>
        <p:spPr>
          <a:xfrm>
            <a:off x="3279191" y="1628800"/>
            <a:ext cx="5616624" cy="4182363"/>
          </a:xfrm>
          <a:prstGeom prst="rect">
            <a:avLst/>
          </a:prstGeom>
          <a:noFill/>
        </p:spPr>
        <p:txBody>
          <a:bodyPr wrap="square">
            <a:spAutoFit/>
          </a:bodyPr>
          <a:lstStyle/>
          <a:p>
            <a:pPr indent="304800"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近几年来，学校也开始重视听力能力的提升，但其本质还是为了应试的需要</a:t>
            </a:r>
            <a:r>
              <a:rPr lang="zh-CN" altLang="en-US" kern="100" dirty="0">
                <a:latin typeface="楷体" panose="02010609060101010101" pitchFamily="49" charset="-122"/>
                <a:ea typeface="楷体" panose="02010609060101010101" pitchFamily="49" charset="-122"/>
              </a:rPr>
              <a:t>，但</a:t>
            </a:r>
            <a:r>
              <a:rPr lang="zh-CN" altLang="zh-CN" sz="1800" kern="100" dirty="0">
                <a:effectLst/>
                <a:latin typeface="楷体" panose="02010609060101010101" pitchFamily="49" charset="-122"/>
                <a:ea typeface="楷体" panose="02010609060101010101" pitchFamily="49" charset="-122"/>
              </a:rPr>
              <a:t>能够使用英语才是我们学习英语的真正目的。</a:t>
            </a:r>
            <a:endParaRPr lang="zh-CN" altLang="zh-CN" sz="1400" kern="100" dirty="0">
              <a:effectLst/>
              <a:latin typeface="楷体" panose="02010609060101010101" pitchFamily="49" charset="-122"/>
              <a:ea typeface="楷体" panose="02010609060101010101" pitchFamily="49" charset="-122"/>
            </a:endParaRPr>
          </a:p>
          <a:p>
            <a:pPr indent="304800" algn="l">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而能够使用英语，对学生在真实英语语境下的听力水平具有一定要求。日常生活中难以营造出这种真实的语境，更何况学校和教师对英语听力水平的不重视，导致了学生英语听力水平不高，且大多无法在真实语境中明确对方的表达意图。</a:t>
            </a:r>
            <a:endParaRPr lang="zh-CN" altLang="zh-CN" sz="1400" kern="100" dirty="0">
              <a:effectLst/>
              <a:latin typeface="楷体" panose="02010609060101010101" pitchFamily="49" charset="-122"/>
              <a:ea typeface="楷体" panose="02010609060101010101" pitchFamily="49" charset="-122"/>
            </a:endParaRPr>
          </a:p>
          <a:p>
            <a:pPr indent="304800"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sz="1800" kern="100" dirty="0">
                <a:effectLst/>
                <a:latin typeface="楷体" panose="02010609060101010101" pitchFamily="49" charset="-122"/>
                <a:ea typeface="楷体" panose="02010609060101010101" pitchFamily="49" charset="-122"/>
              </a:rPr>
              <a:t>因此，提升学生的真实英语语境下的听力水平至关重要。</a:t>
            </a:r>
            <a:endParaRPr lang="zh-CN" altLang="zh-CN" sz="1400" kern="100" dirty="0">
              <a:effectLst/>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图片 1">
            <a:extLst>
              <a:ext uri="{FF2B5EF4-FFF2-40B4-BE49-F238E27FC236}">
                <a16:creationId xmlns:a16="http://schemas.microsoft.com/office/drawing/2014/main" id="{516BB45E-5BA0-4030-8718-E38979290C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593850"/>
            <a:ext cx="4029274"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a:extLst>
              <a:ext uri="{FF2B5EF4-FFF2-40B4-BE49-F238E27FC236}">
                <a16:creationId xmlns:a16="http://schemas.microsoft.com/office/drawing/2014/main" id="{B5F1B457-70FA-435B-BBC9-1D1A4BA531BB}"/>
              </a:ext>
            </a:extLst>
          </p:cNvPr>
          <p:cNvSpPr/>
          <p:nvPr/>
        </p:nvSpPr>
        <p:spPr>
          <a:xfrm>
            <a:off x="5724128" y="1773238"/>
            <a:ext cx="3453210" cy="289401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endParaRPr lang="zh-CN" altLang="en-US" sz="2399">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295" name="TextBox 5" hidden="1">
            <a:extLst>
              <a:ext uri="{FF2B5EF4-FFF2-40B4-BE49-F238E27FC236}">
                <a16:creationId xmlns:a16="http://schemas.microsoft.com/office/drawing/2014/main" id="{1349EF19-1D5D-4380-9225-B4417CAA3DA4}"/>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2296" name="矩形 6" hidden="1">
            <a:extLst>
              <a:ext uri="{FF2B5EF4-FFF2-40B4-BE49-F238E27FC236}">
                <a16:creationId xmlns:a16="http://schemas.microsoft.com/office/drawing/2014/main" id="{E34B7094-2E99-4A50-B54A-E289F5F2D84E}"/>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2297" name="矩形 7" hidden="1">
            <a:extLst>
              <a:ext uri="{FF2B5EF4-FFF2-40B4-BE49-F238E27FC236}">
                <a16:creationId xmlns:a16="http://schemas.microsoft.com/office/drawing/2014/main" id="{A9A9183C-17D8-46DF-AC26-71687DA36507}"/>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2298" name="矩形 8" hidden="1">
            <a:extLst>
              <a:ext uri="{FF2B5EF4-FFF2-40B4-BE49-F238E27FC236}">
                <a16:creationId xmlns:a16="http://schemas.microsoft.com/office/drawing/2014/main" id="{209F1D8A-FB69-4DA2-A697-DA3FE8E0E944}"/>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18" name="矩形 21">
            <a:extLst>
              <a:ext uri="{FF2B5EF4-FFF2-40B4-BE49-F238E27FC236}">
                <a16:creationId xmlns:a16="http://schemas.microsoft.com/office/drawing/2014/main" id="{5C0D64BB-B929-44D5-8CB3-F10556678FF2}"/>
              </a:ext>
            </a:extLst>
          </p:cNvPr>
          <p:cNvSpPr>
            <a:spLocks noChangeArrowheads="1"/>
          </p:cNvSpPr>
          <p:nvPr/>
        </p:nvSpPr>
        <p:spPr bwMode="auto">
          <a:xfrm>
            <a:off x="2743733" y="260648"/>
            <a:ext cx="3672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四、听力提升的具体方法</a:t>
            </a:r>
          </a:p>
        </p:txBody>
      </p:sp>
      <p:sp>
        <p:nvSpPr>
          <p:cNvPr id="21" name="文本框 20">
            <a:extLst>
              <a:ext uri="{FF2B5EF4-FFF2-40B4-BE49-F238E27FC236}">
                <a16:creationId xmlns:a16="http://schemas.microsoft.com/office/drawing/2014/main" id="{B0E2AF02-DF85-46E2-9233-27BF0214AE92}"/>
              </a:ext>
            </a:extLst>
          </p:cNvPr>
          <p:cNvSpPr txBox="1"/>
          <p:nvPr/>
        </p:nvSpPr>
        <p:spPr>
          <a:xfrm>
            <a:off x="1199686" y="1277017"/>
            <a:ext cx="3088093" cy="461665"/>
          </a:xfrm>
          <a:prstGeom prst="rect">
            <a:avLst/>
          </a:prstGeom>
          <a:noFill/>
        </p:spPr>
        <p:txBody>
          <a:bodyPr wrap="square">
            <a:spAutoFit/>
          </a:bodyPr>
          <a:lstStyle/>
          <a:p>
            <a:pPr marL="342900" indent="-342900">
              <a:buFont typeface="Wingdings" panose="05000000000000000000" pitchFamily="2" charset="2"/>
              <a:buChar char="Ø"/>
            </a:pPr>
            <a:r>
              <a:rPr lang="zh-CN" altLang="zh-CN" sz="2400" b="1" dirty="0">
                <a:effectLst/>
                <a:latin typeface="楷体" panose="02010609060101010101" pitchFamily="49" charset="-122"/>
                <a:ea typeface="楷体" panose="02010609060101010101" pitchFamily="49" charset="-122"/>
                <a:cs typeface="Times New Roman" panose="02020603050405020304" pitchFamily="18" charset="0"/>
              </a:rPr>
              <a:t>听力材料的选取</a:t>
            </a:r>
            <a:endParaRPr lang="zh-CN" altLang="en-US" sz="2400" b="1" dirty="0">
              <a:latin typeface="楷体" panose="02010609060101010101" pitchFamily="49" charset="-122"/>
              <a:ea typeface="楷体" panose="02010609060101010101" pitchFamily="49" charset="-122"/>
            </a:endParaRPr>
          </a:p>
        </p:txBody>
      </p:sp>
      <p:sp>
        <p:nvSpPr>
          <p:cNvPr id="24" name="文本框 23">
            <a:extLst>
              <a:ext uri="{FF2B5EF4-FFF2-40B4-BE49-F238E27FC236}">
                <a16:creationId xmlns:a16="http://schemas.microsoft.com/office/drawing/2014/main" id="{D201BE8D-1ADB-4C75-ADFC-A54E195B1097}"/>
              </a:ext>
            </a:extLst>
          </p:cNvPr>
          <p:cNvSpPr txBox="1"/>
          <p:nvPr/>
        </p:nvSpPr>
        <p:spPr>
          <a:xfrm>
            <a:off x="251520" y="1988840"/>
            <a:ext cx="5256584" cy="4182363"/>
          </a:xfrm>
          <a:prstGeom prst="rect">
            <a:avLst/>
          </a:prstGeom>
          <a:noFill/>
        </p:spPr>
        <p:txBody>
          <a:bodyPr wrap="square">
            <a:spAutoFit/>
          </a:bodyPr>
          <a:lstStyle/>
          <a:p>
            <a:pPr algn="just">
              <a:lnSpc>
                <a:spcPct val="150000"/>
              </a:lnSpc>
            </a:pPr>
            <a:r>
              <a:rPr lang="en-US" altLang="zh-CN" sz="1400" kern="100" dirty="0">
                <a:effectLst/>
                <a:latin typeface="楷体" panose="02010609060101010101" pitchFamily="49" charset="-122"/>
                <a:ea typeface="楷体" panose="02010609060101010101" pitchFamily="49" charset="-122"/>
              </a:rPr>
              <a:t>  </a:t>
            </a:r>
            <a:r>
              <a:rPr lang="en-US" altLang="zh-CN" sz="1600" kern="100" dirty="0">
                <a:effectLst/>
                <a:latin typeface="楷体" panose="02010609060101010101" pitchFamily="49" charset="-122"/>
                <a:ea typeface="楷体" panose="02010609060101010101" pitchFamily="49" charset="-122"/>
              </a:rPr>
              <a:t>  </a:t>
            </a:r>
            <a:r>
              <a:rPr lang="zh-CN" altLang="zh-CN" kern="100" dirty="0">
                <a:effectLst/>
                <a:latin typeface="楷体" panose="02010609060101010101" pitchFamily="49" charset="-122"/>
                <a:ea typeface="楷体" panose="02010609060101010101" pitchFamily="49" charset="-122"/>
              </a:rPr>
              <a:t>使用英文小说进行听力训练，小说内容和题材至关重要。我们从班级中抽取了二十位听力水平不等的学生，分成两个十人小组，一组让学生自行选择听力素材，另一组学生则在他们选择的基础上，有由英语老师负责根据他们的水平，进行了相应的以英文新闻，天气预报等内容为主的听力辅助训练。一个星期后，通过测试检测其听力水平，发现第二组，也就是老师对他们的听力内容进行干涉的那一组，普遍听力水平进步更大，得分相较于第一组而言略高。</a:t>
            </a:r>
            <a:endParaRPr lang="zh-CN" altLang="zh-CN" sz="1200" kern="100" dirty="0">
              <a:effectLst/>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5" hidden="1">
            <a:extLst>
              <a:ext uri="{FF2B5EF4-FFF2-40B4-BE49-F238E27FC236}">
                <a16:creationId xmlns:a16="http://schemas.microsoft.com/office/drawing/2014/main" id="{82E4D0BA-DAB7-444E-B8DC-F744F6D1FEB2}"/>
              </a:ext>
            </a:extLst>
          </p:cNvPr>
          <p:cNvSpPr txBox="1">
            <a:spLocks noChangeArrowheads="1"/>
          </p:cNvSpPr>
          <p:nvPr/>
        </p:nvSpPr>
        <p:spPr bwMode="auto">
          <a:xfrm>
            <a:off x="1939925" y="1954213"/>
            <a:ext cx="194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5" name="矩形 6" hidden="1">
            <a:extLst>
              <a:ext uri="{FF2B5EF4-FFF2-40B4-BE49-F238E27FC236}">
                <a16:creationId xmlns:a16="http://schemas.microsoft.com/office/drawing/2014/main" id="{EE19BC51-4281-4C4A-82C5-86DCFABE509A}"/>
              </a:ext>
            </a:extLst>
          </p:cNvPr>
          <p:cNvSpPr>
            <a:spLocks noChangeArrowheads="1"/>
          </p:cNvSpPr>
          <p:nvPr/>
        </p:nvSpPr>
        <p:spPr bwMode="auto">
          <a:xfrm>
            <a:off x="1939925" y="3025775"/>
            <a:ext cx="147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6" name="矩形 7" hidden="1">
            <a:extLst>
              <a:ext uri="{FF2B5EF4-FFF2-40B4-BE49-F238E27FC236}">
                <a16:creationId xmlns:a16="http://schemas.microsoft.com/office/drawing/2014/main" id="{24E2A96B-DCDF-4186-B1C9-B072730CDD00}"/>
              </a:ext>
            </a:extLst>
          </p:cNvPr>
          <p:cNvSpPr>
            <a:spLocks noChangeArrowheads="1"/>
          </p:cNvSpPr>
          <p:nvPr/>
        </p:nvSpPr>
        <p:spPr bwMode="auto">
          <a:xfrm>
            <a:off x="2011363" y="4240213"/>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sp>
        <p:nvSpPr>
          <p:cNvPr id="8197" name="矩形 8" hidden="1">
            <a:extLst>
              <a:ext uri="{FF2B5EF4-FFF2-40B4-BE49-F238E27FC236}">
                <a16:creationId xmlns:a16="http://schemas.microsoft.com/office/drawing/2014/main" id="{907823A5-6F08-4CED-8A0D-950CE4EA1947}"/>
              </a:ext>
            </a:extLst>
          </p:cNvPr>
          <p:cNvSpPr>
            <a:spLocks noChangeArrowheads="1"/>
          </p:cNvSpPr>
          <p:nvPr/>
        </p:nvSpPr>
        <p:spPr bwMode="auto">
          <a:xfrm>
            <a:off x="2011363" y="5526088"/>
            <a:ext cx="14716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ea typeface="微软雅黑" panose="020B0503020204020204" pitchFamily="34" charset="-122"/>
              </a:rPr>
              <a:t>点击添加文本</a:t>
            </a:r>
          </a:p>
        </p:txBody>
      </p:sp>
      <p:grpSp>
        <p:nvGrpSpPr>
          <p:cNvPr id="8201" name="Group 1">
            <a:extLst>
              <a:ext uri="{FF2B5EF4-FFF2-40B4-BE49-F238E27FC236}">
                <a16:creationId xmlns:a16="http://schemas.microsoft.com/office/drawing/2014/main" id="{8BF77BD9-DC57-471A-887E-52BD4F145F78}"/>
              </a:ext>
            </a:extLst>
          </p:cNvPr>
          <p:cNvGrpSpPr>
            <a:grpSpLocks/>
          </p:cNvGrpSpPr>
          <p:nvPr/>
        </p:nvGrpSpPr>
        <p:grpSpPr bwMode="auto">
          <a:xfrm rot="10800000">
            <a:off x="7092279" y="4797152"/>
            <a:ext cx="1936701" cy="2060740"/>
            <a:chOff x="3540125" y="266700"/>
            <a:chExt cx="4241800" cy="5524500"/>
          </a:xfrm>
        </p:grpSpPr>
        <p:sp>
          <p:nvSpPr>
            <p:cNvPr id="10" name="Freeform 7">
              <a:extLst>
                <a:ext uri="{FF2B5EF4-FFF2-40B4-BE49-F238E27FC236}">
                  <a16:creationId xmlns:a16="http://schemas.microsoft.com/office/drawing/2014/main" id="{DAC70C6D-FF49-40BE-8FFA-F8DE2FD5B258}"/>
                </a:ext>
              </a:extLst>
            </p:cNvPr>
            <p:cNvSpPr>
              <a:spLocks/>
            </p:cNvSpPr>
            <p:nvPr/>
          </p:nvSpPr>
          <p:spPr bwMode="auto">
            <a:xfrm>
              <a:off x="3965448" y="1167633"/>
              <a:ext cx="3816477" cy="2810270"/>
            </a:xfrm>
            <a:custGeom>
              <a:avLst/>
              <a:gdLst>
                <a:gd name="T0" fmla="*/ 2396 w 2404"/>
                <a:gd name="T1" fmla="*/ 392 h 1770"/>
                <a:gd name="T2" fmla="*/ 2392 w 2404"/>
                <a:gd name="T3" fmla="*/ 356 h 1770"/>
                <a:gd name="T4" fmla="*/ 2374 w 2404"/>
                <a:gd name="T5" fmla="*/ 328 h 1770"/>
                <a:gd name="T6" fmla="*/ 2346 w 2404"/>
                <a:gd name="T7" fmla="*/ 306 h 1770"/>
                <a:gd name="T8" fmla="*/ 2308 w 2404"/>
                <a:gd name="T9" fmla="*/ 292 h 1770"/>
                <a:gd name="T10" fmla="*/ 2262 w 2404"/>
                <a:gd name="T11" fmla="*/ 284 h 1770"/>
                <a:gd name="T12" fmla="*/ 2206 w 2404"/>
                <a:gd name="T13" fmla="*/ 284 h 1770"/>
                <a:gd name="T14" fmla="*/ 2144 w 2404"/>
                <a:gd name="T15" fmla="*/ 288 h 1770"/>
                <a:gd name="T16" fmla="*/ 2072 w 2404"/>
                <a:gd name="T17" fmla="*/ 300 h 1770"/>
                <a:gd name="T18" fmla="*/ 1912 w 2404"/>
                <a:gd name="T19" fmla="*/ 342 h 1770"/>
                <a:gd name="T20" fmla="*/ 1732 w 2404"/>
                <a:gd name="T21" fmla="*/ 404 h 1770"/>
                <a:gd name="T22" fmla="*/ 1538 w 2404"/>
                <a:gd name="T23" fmla="*/ 488 h 1770"/>
                <a:gd name="T24" fmla="*/ 1334 w 2404"/>
                <a:gd name="T25" fmla="*/ 588 h 1770"/>
                <a:gd name="T26" fmla="*/ 1128 w 2404"/>
                <a:gd name="T27" fmla="*/ 702 h 1770"/>
                <a:gd name="T28" fmla="*/ 922 w 2404"/>
                <a:gd name="T29" fmla="*/ 832 h 1770"/>
                <a:gd name="T30" fmla="*/ 726 w 2404"/>
                <a:gd name="T31" fmla="*/ 972 h 1770"/>
                <a:gd name="T32" fmla="*/ 542 w 2404"/>
                <a:gd name="T33" fmla="*/ 1122 h 1770"/>
                <a:gd name="T34" fmla="*/ 416 w 2404"/>
                <a:gd name="T35" fmla="*/ 1238 h 1770"/>
                <a:gd name="T36" fmla="*/ 340 w 2404"/>
                <a:gd name="T37" fmla="*/ 1318 h 1770"/>
                <a:gd name="T38" fmla="*/ 270 w 2404"/>
                <a:gd name="T39" fmla="*/ 1400 h 1770"/>
                <a:gd name="T40" fmla="*/ 206 w 2404"/>
                <a:gd name="T41" fmla="*/ 1480 h 1770"/>
                <a:gd name="T42" fmla="*/ 152 w 2404"/>
                <a:gd name="T43" fmla="*/ 1564 h 1770"/>
                <a:gd name="T44" fmla="*/ 106 w 2404"/>
                <a:gd name="T45" fmla="*/ 1646 h 1770"/>
                <a:gd name="T46" fmla="*/ 68 w 2404"/>
                <a:gd name="T47" fmla="*/ 1730 h 1770"/>
                <a:gd name="T48" fmla="*/ 2 w 2404"/>
                <a:gd name="T49" fmla="*/ 1540 h 1770"/>
                <a:gd name="T50" fmla="*/ 0 w 2404"/>
                <a:gd name="T51" fmla="*/ 1510 h 1770"/>
                <a:gd name="T52" fmla="*/ 4 w 2404"/>
                <a:gd name="T53" fmla="*/ 1448 h 1770"/>
                <a:gd name="T54" fmla="*/ 24 w 2404"/>
                <a:gd name="T55" fmla="*/ 1384 h 1770"/>
                <a:gd name="T56" fmla="*/ 54 w 2404"/>
                <a:gd name="T57" fmla="*/ 1316 h 1770"/>
                <a:gd name="T58" fmla="*/ 98 w 2404"/>
                <a:gd name="T59" fmla="*/ 1246 h 1770"/>
                <a:gd name="T60" fmla="*/ 154 w 2404"/>
                <a:gd name="T61" fmla="*/ 1174 h 1770"/>
                <a:gd name="T62" fmla="*/ 218 w 2404"/>
                <a:gd name="T63" fmla="*/ 1100 h 1770"/>
                <a:gd name="T64" fmla="*/ 292 w 2404"/>
                <a:gd name="T65" fmla="*/ 1026 h 1770"/>
                <a:gd name="T66" fmla="*/ 418 w 2404"/>
                <a:gd name="T67" fmla="*/ 914 h 1770"/>
                <a:gd name="T68" fmla="*/ 610 w 2404"/>
                <a:gd name="T69" fmla="*/ 764 h 1770"/>
                <a:gd name="T70" fmla="*/ 822 w 2404"/>
                <a:gd name="T71" fmla="*/ 618 h 1770"/>
                <a:gd name="T72" fmla="*/ 1046 w 2404"/>
                <a:gd name="T73" fmla="*/ 480 h 1770"/>
                <a:gd name="T74" fmla="*/ 1274 w 2404"/>
                <a:gd name="T75" fmla="*/ 352 h 1770"/>
                <a:gd name="T76" fmla="*/ 1502 w 2404"/>
                <a:gd name="T77" fmla="*/ 238 h 1770"/>
                <a:gd name="T78" fmla="*/ 1718 w 2404"/>
                <a:gd name="T79" fmla="*/ 144 h 1770"/>
                <a:gd name="T80" fmla="*/ 1918 w 2404"/>
                <a:gd name="T81" fmla="*/ 70 h 1770"/>
                <a:gd name="T82" fmla="*/ 2052 w 2404"/>
                <a:gd name="T83" fmla="*/ 30 h 1770"/>
                <a:gd name="T84" fmla="*/ 2132 w 2404"/>
                <a:gd name="T85" fmla="*/ 12 h 1770"/>
                <a:gd name="T86" fmla="*/ 2204 w 2404"/>
                <a:gd name="T87" fmla="*/ 2 h 1770"/>
                <a:gd name="T88" fmla="*/ 2266 w 2404"/>
                <a:gd name="T89" fmla="*/ 0 h 1770"/>
                <a:gd name="T90" fmla="*/ 2318 w 2404"/>
                <a:gd name="T91" fmla="*/ 6 h 1770"/>
                <a:gd name="T92" fmla="*/ 2358 w 2404"/>
                <a:gd name="T93" fmla="*/ 20 h 1770"/>
                <a:gd name="T94" fmla="*/ 2386 w 2404"/>
                <a:gd name="T95" fmla="*/ 42 h 1770"/>
                <a:gd name="T96" fmla="*/ 2402 w 2404"/>
                <a:gd name="T97" fmla="*/ 76 h 1770"/>
                <a:gd name="T98" fmla="*/ 2396 w 2404"/>
                <a:gd name="T99" fmla="*/ 392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4" h="1770">
                  <a:moveTo>
                    <a:pt x="2396" y="392"/>
                  </a:moveTo>
                  <a:lnTo>
                    <a:pt x="2396" y="392"/>
                  </a:lnTo>
                  <a:lnTo>
                    <a:pt x="2396" y="374"/>
                  </a:lnTo>
                  <a:lnTo>
                    <a:pt x="2392" y="356"/>
                  </a:lnTo>
                  <a:lnTo>
                    <a:pt x="2384" y="340"/>
                  </a:lnTo>
                  <a:lnTo>
                    <a:pt x="2374" y="328"/>
                  </a:lnTo>
                  <a:lnTo>
                    <a:pt x="2362" y="316"/>
                  </a:lnTo>
                  <a:lnTo>
                    <a:pt x="2346" y="306"/>
                  </a:lnTo>
                  <a:lnTo>
                    <a:pt x="2328" y="298"/>
                  </a:lnTo>
                  <a:lnTo>
                    <a:pt x="2308" y="292"/>
                  </a:lnTo>
                  <a:lnTo>
                    <a:pt x="2286" y="286"/>
                  </a:lnTo>
                  <a:lnTo>
                    <a:pt x="2262" y="284"/>
                  </a:lnTo>
                  <a:lnTo>
                    <a:pt x="2236" y="282"/>
                  </a:lnTo>
                  <a:lnTo>
                    <a:pt x="2206" y="284"/>
                  </a:lnTo>
                  <a:lnTo>
                    <a:pt x="2176" y="286"/>
                  </a:lnTo>
                  <a:lnTo>
                    <a:pt x="2144" y="288"/>
                  </a:lnTo>
                  <a:lnTo>
                    <a:pt x="2108" y="294"/>
                  </a:lnTo>
                  <a:lnTo>
                    <a:pt x="2072" y="300"/>
                  </a:lnTo>
                  <a:lnTo>
                    <a:pt x="1996" y="318"/>
                  </a:lnTo>
                  <a:lnTo>
                    <a:pt x="1912" y="342"/>
                  </a:lnTo>
                  <a:lnTo>
                    <a:pt x="1826" y="370"/>
                  </a:lnTo>
                  <a:lnTo>
                    <a:pt x="1732" y="404"/>
                  </a:lnTo>
                  <a:lnTo>
                    <a:pt x="1636" y="444"/>
                  </a:lnTo>
                  <a:lnTo>
                    <a:pt x="1538" y="488"/>
                  </a:lnTo>
                  <a:lnTo>
                    <a:pt x="1438" y="536"/>
                  </a:lnTo>
                  <a:lnTo>
                    <a:pt x="1334" y="588"/>
                  </a:lnTo>
                  <a:lnTo>
                    <a:pt x="1230" y="644"/>
                  </a:lnTo>
                  <a:lnTo>
                    <a:pt x="1128" y="702"/>
                  </a:lnTo>
                  <a:lnTo>
                    <a:pt x="1024" y="766"/>
                  </a:lnTo>
                  <a:lnTo>
                    <a:pt x="922" y="832"/>
                  </a:lnTo>
                  <a:lnTo>
                    <a:pt x="822" y="900"/>
                  </a:lnTo>
                  <a:lnTo>
                    <a:pt x="726" y="972"/>
                  </a:lnTo>
                  <a:lnTo>
                    <a:pt x="632" y="1046"/>
                  </a:lnTo>
                  <a:lnTo>
                    <a:pt x="542" y="1122"/>
                  </a:lnTo>
                  <a:lnTo>
                    <a:pt x="456" y="1198"/>
                  </a:lnTo>
                  <a:lnTo>
                    <a:pt x="416" y="1238"/>
                  </a:lnTo>
                  <a:lnTo>
                    <a:pt x="378" y="1278"/>
                  </a:lnTo>
                  <a:lnTo>
                    <a:pt x="340" y="1318"/>
                  </a:lnTo>
                  <a:lnTo>
                    <a:pt x="304" y="1358"/>
                  </a:lnTo>
                  <a:lnTo>
                    <a:pt x="270" y="1400"/>
                  </a:lnTo>
                  <a:lnTo>
                    <a:pt x="238" y="1440"/>
                  </a:lnTo>
                  <a:lnTo>
                    <a:pt x="206" y="1480"/>
                  </a:lnTo>
                  <a:lnTo>
                    <a:pt x="178" y="1522"/>
                  </a:lnTo>
                  <a:lnTo>
                    <a:pt x="152" y="1564"/>
                  </a:lnTo>
                  <a:lnTo>
                    <a:pt x="128" y="1604"/>
                  </a:lnTo>
                  <a:lnTo>
                    <a:pt x="106" y="1646"/>
                  </a:lnTo>
                  <a:lnTo>
                    <a:pt x="86" y="1688"/>
                  </a:lnTo>
                  <a:lnTo>
                    <a:pt x="68" y="1730"/>
                  </a:lnTo>
                  <a:lnTo>
                    <a:pt x="54" y="1770"/>
                  </a:lnTo>
                  <a:lnTo>
                    <a:pt x="2" y="1540"/>
                  </a:lnTo>
                  <a:lnTo>
                    <a:pt x="2" y="1540"/>
                  </a:lnTo>
                  <a:lnTo>
                    <a:pt x="0" y="1510"/>
                  </a:lnTo>
                  <a:lnTo>
                    <a:pt x="0" y="1480"/>
                  </a:lnTo>
                  <a:lnTo>
                    <a:pt x="4" y="1448"/>
                  </a:lnTo>
                  <a:lnTo>
                    <a:pt x="12" y="1416"/>
                  </a:lnTo>
                  <a:lnTo>
                    <a:pt x="24" y="1384"/>
                  </a:lnTo>
                  <a:lnTo>
                    <a:pt x="38" y="1350"/>
                  </a:lnTo>
                  <a:lnTo>
                    <a:pt x="54" y="1316"/>
                  </a:lnTo>
                  <a:lnTo>
                    <a:pt x="76" y="1282"/>
                  </a:lnTo>
                  <a:lnTo>
                    <a:pt x="98" y="1246"/>
                  </a:lnTo>
                  <a:lnTo>
                    <a:pt x="124" y="1210"/>
                  </a:lnTo>
                  <a:lnTo>
                    <a:pt x="154" y="1174"/>
                  </a:lnTo>
                  <a:lnTo>
                    <a:pt x="184" y="1138"/>
                  </a:lnTo>
                  <a:lnTo>
                    <a:pt x="218" y="1100"/>
                  </a:lnTo>
                  <a:lnTo>
                    <a:pt x="254" y="1064"/>
                  </a:lnTo>
                  <a:lnTo>
                    <a:pt x="292" y="1026"/>
                  </a:lnTo>
                  <a:lnTo>
                    <a:pt x="332" y="988"/>
                  </a:lnTo>
                  <a:lnTo>
                    <a:pt x="418" y="914"/>
                  </a:lnTo>
                  <a:lnTo>
                    <a:pt x="512" y="838"/>
                  </a:lnTo>
                  <a:lnTo>
                    <a:pt x="610" y="764"/>
                  </a:lnTo>
                  <a:lnTo>
                    <a:pt x="714" y="690"/>
                  </a:lnTo>
                  <a:lnTo>
                    <a:pt x="822" y="618"/>
                  </a:lnTo>
                  <a:lnTo>
                    <a:pt x="932" y="548"/>
                  </a:lnTo>
                  <a:lnTo>
                    <a:pt x="1046" y="480"/>
                  </a:lnTo>
                  <a:lnTo>
                    <a:pt x="1160" y="414"/>
                  </a:lnTo>
                  <a:lnTo>
                    <a:pt x="1274" y="352"/>
                  </a:lnTo>
                  <a:lnTo>
                    <a:pt x="1390" y="294"/>
                  </a:lnTo>
                  <a:lnTo>
                    <a:pt x="1502" y="238"/>
                  </a:lnTo>
                  <a:lnTo>
                    <a:pt x="1612" y="188"/>
                  </a:lnTo>
                  <a:lnTo>
                    <a:pt x="1718" y="144"/>
                  </a:lnTo>
                  <a:lnTo>
                    <a:pt x="1822" y="104"/>
                  </a:lnTo>
                  <a:lnTo>
                    <a:pt x="1918" y="70"/>
                  </a:lnTo>
                  <a:lnTo>
                    <a:pt x="2010" y="42"/>
                  </a:lnTo>
                  <a:lnTo>
                    <a:pt x="2052" y="30"/>
                  </a:lnTo>
                  <a:lnTo>
                    <a:pt x="2094" y="20"/>
                  </a:lnTo>
                  <a:lnTo>
                    <a:pt x="2132" y="12"/>
                  </a:lnTo>
                  <a:lnTo>
                    <a:pt x="2170" y="6"/>
                  </a:lnTo>
                  <a:lnTo>
                    <a:pt x="2204" y="2"/>
                  </a:lnTo>
                  <a:lnTo>
                    <a:pt x="2236" y="0"/>
                  </a:lnTo>
                  <a:lnTo>
                    <a:pt x="2266" y="0"/>
                  </a:lnTo>
                  <a:lnTo>
                    <a:pt x="2294" y="2"/>
                  </a:lnTo>
                  <a:lnTo>
                    <a:pt x="2318" y="6"/>
                  </a:lnTo>
                  <a:lnTo>
                    <a:pt x="2340" y="12"/>
                  </a:lnTo>
                  <a:lnTo>
                    <a:pt x="2358" y="20"/>
                  </a:lnTo>
                  <a:lnTo>
                    <a:pt x="2374" y="30"/>
                  </a:lnTo>
                  <a:lnTo>
                    <a:pt x="2386" y="42"/>
                  </a:lnTo>
                  <a:lnTo>
                    <a:pt x="2396" y="58"/>
                  </a:lnTo>
                  <a:lnTo>
                    <a:pt x="2402" y="76"/>
                  </a:lnTo>
                  <a:lnTo>
                    <a:pt x="2404" y="96"/>
                  </a:lnTo>
                  <a:lnTo>
                    <a:pt x="2396" y="392"/>
                  </a:lnTo>
                  <a:close/>
                </a:path>
              </a:pathLst>
            </a:custGeom>
            <a:solidFill>
              <a:srgbClr val="CAAC6E"/>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1" name="Freeform 8">
              <a:extLst>
                <a:ext uri="{FF2B5EF4-FFF2-40B4-BE49-F238E27FC236}">
                  <a16:creationId xmlns:a16="http://schemas.microsoft.com/office/drawing/2014/main" id="{B2DCE5DD-E3CA-4938-A629-D8B81ECFE3FB}"/>
                </a:ext>
              </a:extLst>
            </p:cNvPr>
            <p:cNvSpPr>
              <a:spLocks/>
            </p:cNvSpPr>
            <p:nvPr/>
          </p:nvSpPr>
          <p:spPr bwMode="auto">
            <a:xfrm>
              <a:off x="3965448" y="1163059"/>
              <a:ext cx="3816477" cy="2446695"/>
            </a:xfrm>
            <a:custGeom>
              <a:avLst/>
              <a:gdLst>
                <a:gd name="T0" fmla="*/ 0 w 2404"/>
                <a:gd name="T1" fmla="*/ 1518 h 1542"/>
                <a:gd name="T2" fmla="*/ 4 w 2404"/>
                <a:gd name="T3" fmla="*/ 1448 h 1542"/>
                <a:gd name="T4" fmla="*/ 24 w 2404"/>
                <a:gd name="T5" fmla="*/ 1378 h 1542"/>
                <a:gd name="T6" fmla="*/ 54 w 2404"/>
                <a:gd name="T7" fmla="*/ 1314 h 1542"/>
                <a:gd name="T8" fmla="*/ 134 w 2404"/>
                <a:gd name="T9" fmla="*/ 1194 h 1542"/>
                <a:gd name="T10" fmla="*/ 196 w 2404"/>
                <a:gd name="T11" fmla="*/ 1120 h 1542"/>
                <a:gd name="T12" fmla="*/ 330 w 2404"/>
                <a:gd name="T13" fmla="*/ 986 h 1542"/>
                <a:gd name="T14" fmla="*/ 476 w 2404"/>
                <a:gd name="T15" fmla="*/ 860 h 1542"/>
                <a:gd name="T16" fmla="*/ 706 w 2404"/>
                <a:gd name="T17" fmla="*/ 690 h 1542"/>
                <a:gd name="T18" fmla="*/ 864 w 2404"/>
                <a:gd name="T19" fmla="*/ 584 h 1542"/>
                <a:gd name="T20" fmla="*/ 1028 w 2404"/>
                <a:gd name="T21" fmla="*/ 484 h 1542"/>
                <a:gd name="T22" fmla="*/ 1278 w 2404"/>
                <a:gd name="T23" fmla="*/ 344 h 1542"/>
                <a:gd name="T24" fmla="*/ 1450 w 2404"/>
                <a:gd name="T25" fmla="*/ 258 h 1542"/>
                <a:gd name="T26" fmla="*/ 1712 w 2404"/>
                <a:gd name="T27" fmla="*/ 142 h 1542"/>
                <a:gd name="T28" fmla="*/ 1890 w 2404"/>
                <a:gd name="T29" fmla="*/ 76 h 1542"/>
                <a:gd name="T30" fmla="*/ 2074 w 2404"/>
                <a:gd name="T31" fmla="*/ 24 h 1542"/>
                <a:gd name="T32" fmla="*/ 2168 w 2404"/>
                <a:gd name="T33" fmla="*/ 6 h 1542"/>
                <a:gd name="T34" fmla="*/ 2264 w 2404"/>
                <a:gd name="T35" fmla="*/ 0 h 1542"/>
                <a:gd name="T36" fmla="*/ 2334 w 2404"/>
                <a:gd name="T37" fmla="*/ 10 h 1542"/>
                <a:gd name="T38" fmla="*/ 2368 w 2404"/>
                <a:gd name="T39" fmla="*/ 26 h 1542"/>
                <a:gd name="T40" fmla="*/ 2392 w 2404"/>
                <a:gd name="T41" fmla="*/ 52 h 1542"/>
                <a:gd name="T42" fmla="*/ 2402 w 2404"/>
                <a:gd name="T43" fmla="*/ 74 h 1542"/>
                <a:gd name="T44" fmla="*/ 2404 w 2404"/>
                <a:gd name="T45" fmla="*/ 98 h 1542"/>
                <a:gd name="T46" fmla="*/ 2396 w 2404"/>
                <a:gd name="T47" fmla="*/ 62 h 1542"/>
                <a:gd name="T48" fmla="*/ 2384 w 2404"/>
                <a:gd name="T49" fmla="*/ 42 h 1542"/>
                <a:gd name="T50" fmla="*/ 2356 w 2404"/>
                <a:gd name="T51" fmla="*/ 22 h 1542"/>
                <a:gd name="T52" fmla="*/ 2312 w 2404"/>
                <a:gd name="T53" fmla="*/ 8 h 1542"/>
                <a:gd name="T54" fmla="*/ 2264 w 2404"/>
                <a:gd name="T55" fmla="*/ 4 h 1542"/>
                <a:gd name="T56" fmla="*/ 2122 w 2404"/>
                <a:gd name="T57" fmla="*/ 20 h 1542"/>
                <a:gd name="T58" fmla="*/ 2030 w 2404"/>
                <a:gd name="T59" fmla="*/ 42 h 1542"/>
                <a:gd name="T60" fmla="*/ 1804 w 2404"/>
                <a:gd name="T61" fmla="*/ 118 h 1542"/>
                <a:gd name="T62" fmla="*/ 1628 w 2404"/>
                <a:gd name="T63" fmla="*/ 190 h 1542"/>
                <a:gd name="T64" fmla="*/ 1370 w 2404"/>
                <a:gd name="T65" fmla="*/ 312 h 1542"/>
                <a:gd name="T66" fmla="*/ 1118 w 2404"/>
                <a:gd name="T67" fmla="*/ 448 h 1542"/>
                <a:gd name="T68" fmla="*/ 954 w 2404"/>
                <a:gd name="T69" fmla="*/ 546 h 1542"/>
                <a:gd name="T70" fmla="*/ 714 w 2404"/>
                <a:gd name="T71" fmla="*/ 700 h 1542"/>
                <a:gd name="T72" fmla="*/ 484 w 2404"/>
                <a:gd name="T73" fmla="*/ 870 h 1542"/>
                <a:gd name="T74" fmla="*/ 338 w 2404"/>
                <a:gd name="T75" fmla="*/ 992 h 1542"/>
                <a:gd name="T76" fmla="*/ 202 w 2404"/>
                <a:gd name="T77" fmla="*/ 1126 h 1542"/>
                <a:gd name="T78" fmla="*/ 140 w 2404"/>
                <a:gd name="T79" fmla="*/ 1198 h 1542"/>
                <a:gd name="T80" fmla="*/ 58 w 2404"/>
                <a:gd name="T81" fmla="*/ 1316 h 1542"/>
                <a:gd name="T82" fmla="*/ 28 w 2404"/>
                <a:gd name="T83" fmla="*/ 1380 h 1542"/>
                <a:gd name="T84" fmla="*/ 6 w 2404"/>
                <a:gd name="T85" fmla="*/ 1448 h 1542"/>
                <a:gd name="T86" fmla="*/ 0 w 2404"/>
                <a:gd name="T87" fmla="*/ 1518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4" h="1542">
                  <a:moveTo>
                    <a:pt x="2" y="1542"/>
                  </a:moveTo>
                  <a:lnTo>
                    <a:pt x="2" y="1542"/>
                  </a:lnTo>
                  <a:lnTo>
                    <a:pt x="0" y="1518"/>
                  </a:lnTo>
                  <a:lnTo>
                    <a:pt x="0" y="1494"/>
                  </a:lnTo>
                  <a:lnTo>
                    <a:pt x="0" y="1472"/>
                  </a:lnTo>
                  <a:lnTo>
                    <a:pt x="4" y="1448"/>
                  </a:lnTo>
                  <a:lnTo>
                    <a:pt x="10" y="1424"/>
                  </a:lnTo>
                  <a:lnTo>
                    <a:pt x="16" y="1402"/>
                  </a:lnTo>
                  <a:lnTo>
                    <a:pt x="24" y="1378"/>
                  </a:lnTo>
                  <a:lnTo>
                    <a:pt x="34" y="1356"/>
                  </a:lnTo>
                  <a:lnTo>
                    <a:pt x="34" y="1356"/>
                  </a:lnTo>
                  <a:lnTo>
                    <a:pt x="54" y="1314"/>
                  </a:lnTo>
                  <a:lnTo>
                    <a:pt x="80" y="1272"/>
                  </a:lnTo>
                  <a:lnTo>
                    <a:pt x="106" y="1232"/>
                  </a:lnTo>
                  <a:lnTo>
                    <a:pt x="134" y="1194"/>
                  </a:lnTo>
                  <a:lnTo>
                    <a:pt x="134" y="1194"/>
                  </a:lnTo>
                  <a:lnTo>
                    <a:pt x="164" y="1156"/>
                  </a:lnTo>
                  <a:lnTo>
                    <a:pt x="196" y="1120"/>
                  </a:lnTo>
                  <a:lnTo>
                    <a:pt x="228" y="1086"/>
                  </a:lnTo>
                  <a:lnTo>
                    <a:pt x="262" y="1052"/>
                  </a:lnTo>
                  <a:lnTo>
                    <a:pt x="330" y="986"/>
                  </a:lnTo>
                  <a:lnTo>
                    <a:pt x="402" y="922"/>
                  </a:lnTo>
                  <a:lnTo>
                    <a:pt x="402" y="922"/>
                  </a:lnTo>
                  <a:lnTo>
                    <a:pt x="476" y="860"/>
                  </a:lnTo>
                  <a:lnTo>
                    <a:pt x="550" y="802"/>
                  </a:lnTo>
                  <a:lnTo>
                    <a:pt x="628" y="744"/>
                  </a:lnTo>
                  <a:lnTo>
                    <a:pt x="706" y="690"/>
                  </a:lnTo>
                  <a:lnTo>
                    <a:pt x="706" y="690"/>
                  </a:lnTo>
                  <a:lnTo>
                    <a:pt x="784" y="636"/>
                  </a:lnTo>
                  <a:lnTo>
                    <a:pt x="864" y="584"/>
                  </a:lnTo>
                  <a:lnTo>
                    <a:pt x="946" y="532"/>
                  </a:lnTo>
                  <a:lnTo>
                    <a:pt x="1028" y="484"/>
                  </a:lnTo>
                  <a:lnTo>
                    <a:pt x="1028" y="484"/>
                  </a:lnTo>
                  <a:lnTo>
                    <a:pt x="1110" y="436"/>
                  </a:lnTo>
                  <a:lnTo>
                    <a:pt x="1194" y="390"/>
                  </a:lnTo>
                  <a:lnTo>
                    <a:pt x="1278" y="344"/>
                  </a:lnTo>
                  <a:lnTo>
                    <a:pt x="1364" y="300"/>
                  </a:lnTo>
                  <a:lnTo>
                    <a:pt x="1364" y="300"/>
                  </a:lnTo>
                  <a:lnTo>
                    <a:pt x="1450" y="258"/>
                  </a:lnTo>
                  <a:lnTo>
                    <a:pt x="1536" y="218"/>
                  </a:lnTo>
                  <a:lnTo>
                    <a:pt x="1624" y="180"/>
                  </a:lnTo>
                  <a:lnTo>
                    <a:pt x="1712" y="142"/>
                  </a:lnTo>
                  <a:lnTo>
                    <a:pt x="1712" y="142"/>
                  </a:lnTo>
                  <a:lnTo>
                    <a:pt x="1800" y="108"/>
                  </a:lnTo>
                  <a:lnTo>
                    <a:pt x="1890" y="76"/>
                  </a:lnTo>
                  <a:lnTo>
                    <a:pt x="1982" y="48"/>
                  </a:lnTo>
                  <a:lnTo>
                    <a:pt x="2028" y="34"/>
                  </a:lnTo>
                  <a:lnTo>
                    <a:pt x="2074" y="24"/>
                  </a:lnTo>
                  <a:lnTo>
                    <a:pt x="2074" y="24"/>
                  </a:lnTo>
                  <a:lnTo>
                    <a:pt x="2122" y="14"/>
                  </a:lnTo>
                  <a:lnTo>
                    <a:pt x="2168" y="6"/>
                  </a:lnTo>
                  <a:lnTo>
                    <a:pt x="2216" y="2"/>
                  </a:lnTo>
                  <a:lnTo>
                    <a:pt x="2264" y="0"/>
                  </a:lnTo>
                  <a:lnTo>
                    <a:pt x="2264" y="0"/>
                  </a:lnTo>
                  <a:lnTo>
                    <a:pt x="2288" y="2"/>
                  </a:lnTo>
                  <a:lnTo>
                    <a:pt x="2312" y="4"/>
                  </a:lnTo>
                  <a:lnTo>
                    <a:pt x="2334" y="10"/>
                  </a:lnTo>
                  <a:lnTo>
                    <a:pt x="2358" y="20"/>
                  </a:lnTo>
                  <a:lnTo>
                    <a:pt x="2358" y="20"/>
                  </a:lnTo>
                  <a:lnTo>
                    <a:pt x="2368" y="26"/>
                  </a:lnTo>
                  <a:lnTo>
                    <a:pt x="2376" y="34"/>
                  </a:lnTo>
                  <a:lnTo>
                    <a:pt x="2386" y="42"/>
                  </a:lnTo>
                  <a:lnTo>
                    <a:pt x="2392" y="52"/>
                  </a:lnTo>
                  <a:lnTo>
                    <a:pt x="2392" y="52"/>
                  </a:lnTo>
                  <a:lnTo>
                    <a:pt x="2398" y="62"/>
                  </a:lnTo>
                  <a:lnTo>
                    <a:pt x="2402" y="74"/>
                  </a:lnTo>
                  <a:lnTo>
                    <a:pt x="2404" y="86"/>
                  </a:lnTo>
                  <a:lnTo>
                    <a:pt x="2404" y="98"/>
                  </a:lnTo>
                  <a:lnTo>
                    <a:pt x="2404" y="98"/>
                  </a:lnTo>
                  <a:lnTo>
                    <a:pt x="2402" y="86"/>
                  </a:lnTo>
                  <a:lnTo>
                    <a:pt x="2400" y="74"/>
                  </a:lnTo>
                  <a:lnTo>
                    <a:pt x="2396" y="62"/>
                  </a:lnTo>
                  <a:lnTo>
                    <a:pt x="2392" y="52"/>
                  </a:lnTo>
                  <a:lnTo>
                    <a:pt x="2392" y="52"/>
                  </a:lnTo>
                  <a:lnTo>
                    <a:pt x="2384" y="42"/>
                  </a:lnTo>
                  <a:lnTo>
                    <a:pt x="2376" y="34"/>
                  </a:lnTo>
                  <a:lnTo>
                    <a:pt x="2366" y="28"/>
                  </a:lnTo>
                  <a:lnTo>
                    <a:pt x="2356" y="22"/>
                  </a:lnTo>
                  <a:lnTo>
                    <a:pt x="2356" y="22"/>
                  </a:lnTo>
                  <a:lnTo>
                    <a:pt x="2334" y="12"/>
                  </a:lnTo>
                  <a:lnTo>
                    <a:pt x="2312" y="8"/>
                  </a:lnTo>
                  <a:lnTo>
                    <a:pt x="2288" y="4"/>
                  </a:lnTo>
                  <a:lnTo>
                    <a:pt x="2264" y="4"/>
                  </a:lnTo>
                  <a:lnTo>
                    <a:pt x="2264" y="4"/>
                  </a:lnTo>
                  <a:lnTo>
                    <a:pt x="2216" y="6"/>
                  </a:lnTo>
                  <a:lnTo>
                    <a:pt x="2170" y="12"/>
                  </a:lnTo>
                  <a:lnTo>
                    <a:pt x="2122" y="20"/>
                  </a:lnTo>
                  <a:lnTo>
                    <a:pt x="2076" y="30"/>
                  </a:lnTo>
                  <a:lnTo>
                    <a:pt x="2076" y="30"/>
                  </a:lnTo>
                  <a:lnTo>
                    <a:pt x="2030" y="42"/>
                  </a:lnTo>
                  <a:lnTo>
                    <a:pt x="1984" y="56"/>
                  </a:lnTo>
                  <a:lnTo>
                    <a:pt x="1894" y="84"/>
                  </a:lnTo>
                  <a:lnTo>
                    <a:pt x="1804" y="118"/>
                  </a:lnTo>
                  <a:lnTo>
                    <a:pt x="1716" y="152"/>
                  </a:lnTo>
                  <a:lnTo>
                    <a:pt x="1716" y="152"/>
                  </a:lnTo>
                  <a:lnTo>
                    <a:pt x="1628" y="190"/>
                  </a:lnTo>
                  <a:lnTo>
                    <a:pt x="1540" y="230"/>
                  </a:lnTo>
                  <a:lnTo>
                    <a:pt x="1454" y="270"/>
                  </a:lnTo>
                  <a:lnTo>
                    <a:pt x="1370" y="312"/>
                  </a:lnTo>
                  <a:lnTo>
                    <a:pt x="1284" y="356"/>
                  </a:lnTo>
                  <a:lnTo>
                    <a:pt x="1200" y="402"/>
                  </a:lnTo>
                  <a:lnTo>
                    <a:pt x="1118" y="448"/>
                  </a:lnTo>
                  <a:lnTo>
                    <a:pt x="1036" y="496"/>
                  </a:lnTo>
                  <a:lnTo>
                    <a:pt x="1036" y="496"/>
                  </a:lnTo>
                  <a:lnTo>
                    <a:pt x="954" y="546"/>
                  </a:lnTo>
                  <a:lnTo>
                    <a:pt x="872" y="596"/>
                  </a:lnTo>
                  <a:lnTo>
                    <a:pt x="792" y="648"/>
                  </a:lnTo>
                  <a:lnTo>
                    <a:pt x="714" y="700"/>
                  </a:lnTo>
                  <a:lnTo>
                    <a:pt x="636" y="756"/>
                  </a:lnTo>
                  <a:lnTo>
                    <a:pt x="558" y="812"/>
                  </a:lnTo>
                  <a:lnTo>
                    <a:pt x="484" y="870"/>
                  </a:lnTo>
                  <a:lnTo>
                    <a:pt x="410" y="930"/>
                  </a:lnTo>
                  <a:lnTo>
                    <a:pt x="410" y="930"/>
                  </a:lnTo>
                  <a:lnTo>
                    <a:pt x="338" y="992"/>
                  </a:lnTo>
                  <a:lnTo>
                    <a:pt x="268" y="1058"/>
                  </a:lnTo>
                  <a:lnTo>
                    <a:pt x="234" y="1092"/>
                  </a:lnTo>
                  <a:lnTo>
                    <a:pt x="202" y="1126"/>
                  </a:lnTo>
                  <a:lnTo>
                    <a:pt x="170" y="1162"/>
                  </a:lnTo>
                  <a:lnTo>
                    <a:pt x="140" y="1198"/>
                  </a:lnTo>
                  <a:lnTo>
                    <a:pt x="140" y="1198"/>
                  </a:lnTo>
                  <a:lnTo>
                    <a:pt x="110" y="1236"/>
                  </a:lnTo>
                  <a:lnTo>
                    <a:pt x="84" y="1276"/>
                  </a:lnTo>
                  <a:lnTo>
                    <a:pt x="58" y="1316"/>
                  </a:lnTo>
                  <a:lnTo>
                    <a:pt x="36" y="1358"/>
                  </a:lnTo>
                  <a:lnTo>
                    <a:pt x="36" y="1358"/>
                  </a:lnTo>
                  <a:lnTo>
                    <a:pt x="28" y="1380"/>
                  </a:lnTo>
                  <a:lnTo>
                    <a:pt x="18" y="1402"/>
                  </a:lnTo>
                  <a:lnTo>
                    <a:pt x="12" y="1424"/>
                  </a:lnTo>
                  <a:lnTo>
                    <a:pt x="6" y="1448"/>
                  </a:lnTo>
                  <a:lnTo>
                    <a:pt x="2" y="1472"/>
                  </a:lnTo>
                  <a:lnTo>
                    <a:pt x="0" y="1494"/>
                  </a:lnTo>
                  <a:lnTo>
                    <a:pt x="0" y="1518"/>
                  </a:lnTo>
                  <a:lnTo>
                    <a:pt x="2" y="1542"/>
                  </a:lnTo>
                  <a:lnTo>
                    <a:pt x="2" y="1542"/>
                  </a:lnTo>
                  <a:close/>
                </a:path>
              </a:pathLst>
            </a:custGeom>
            <a:solidFill>
              <a:srgbClr val="A8CDD7"/>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2" name="Freeform 9">
              <a:extLst>
                <a:ext uri="{FF2B5EF4-FFF2-40B4-BE49-F238E27FC236}">
                  <a16:creationId xmlns:a16="http://schemas.microsoft.com/office/drawing/2014/main" id="{6D8467CE-B8E6-46EB-97BE-D27004C3938A}"/>
                </a:ext>
              </a:extLst>
            </p:cNvPr>
            <p:cNvSpPr>
              <a:spLocks/>
            </p:cNvSpPr>
            <p:nvPr/>
          </p:nvSpPr>
          <p:spPr bwMode="auto">
            <a:xfrm>
              <a:off x="3540125" y="271273"/>
              <a:ext cx="4113746" cy="2778257"/>
            </a:xfrm>
            <a:custGeom>
              <a:avLst/>
              <a:gdLst>
                <a:gd name="T0" fmla="*/ 2586 w 2592"/>
                <a:gd name="T1" fmla="*/ 392 h 1750"/>
                <a:gd name="T2" fmla="*/ 2576 w 2592"/>
                <a:gd name="T3" fmla="*/ 342 h 1750"/>
                <a:gd name="T4" fmla="*/ 2554 w 2592"/>
                <a:gd name="T5" fmla="*/ 302 h 1750"/>
                <a:gd name="T6" fmla="*/ 2518 w 2592"/>
                <a:gd name="T7" fmla="*/ 276 h 1750"/>
                <a:gd name="T8" fmla="*/ 2470 w 2592"/>
                <a:gd name="T9" fmla="*/ 258 h 1750"/>
                <a:gd name="T10" fmla="*/ 2410 w 2592"/>
                <a:gd name="T11" fmla="*/ 252 h 1750"/>
                <a:gd name="T12" fmla="*/ 2340 w 2592"/>
                <a:gd name="T13" fmla="*/ 254 h 1750"/>
                <a:gd name="T14" fmla="*/ 2262 w 2592"/>
                <a:gd name="T15" fmla="*/ 266 h 1750"/>
                <a:gd name="T16" fmla="*/ 2174 w 2592"/>
                <a:gd name="T17" fmla="*/ 286 h 1750"/>
                <a:gd name="T18" fmla="*/ 2078 w 2592"/>
                <a:gd name="T19" fmla="*/ 314 h 1750"/>
                <a:gd name="T20" fmla="*/ 1870 w 2592"/>
                <a:gd name="T21" fmla="*/ 390 h 1750"/>
                <a:gd name="T22" fmla="*/ 1642 w 2592"/>
                <a:gd name="T23" fmla="*/ 490 h 1750"/>
                <a:gd name="T24" fmla="*/ 1404 w 2592"/>
                <a:gd name="T25" fmla="*/ 608 h 1750"/>
                <a:gd name="T26" fmla="*/ 1164 w 2592"/>
                <a:gd name="T27" fmla="*/ 742 h 1750"/>
                <a:gd name="T28" fmla="*/ 930 w 2592"/>
                <a:gd name="T29" fmla="*/ 888 h 1750"/>
                <a:gd name="T30" fmla="*/ 706 w 2592"/>
                <a:gd name="T31" fmla="*/ 1036 h 1750"/>
                <a:gd name="T32" fmla="*/ 504 w 2592"/>
                <a:gd name="T33" fmla="*/ 1188 h 1750"/>
                <a:gd name="T34" fmla="*/ 330 w 2592"/>
                <a:gd name="T35" fmla="*/ 1334 h 1750"/>
                <a:gd name="T36" fmla="*/ 256 w 2592"/>
                <a:gd name="T37" fmla="*/ 1404 h 1750"/>
                <a:gd name="T38" fmla="*/ 192 w 2592"/>
                <a:gd name="T39" fmla="*/ 1472 h 1750"/>
                <a:gd name="T40" fmla="*/ 138 w 2592"/>
                <a:gd name="T41" fmla="*/ 1536 h 1750"/>
                <a:gd name="T42" fmla="*/ 96 w 2592"/>
                <a:gd name="T43" fmla="*/ 1596 h 1750"/>
                <a:gd name="T44" fmla="*/ 68 w 2592"/>
                <a:gd name="T45" fmla="*/ 1652 h 1750"/>
                <a:gd name="T46" fmla="*/ 54 w 2592"/>
                <a:gd name="T47" fmla="*/ 1704 h 1750"/>
                <a:gd name="T48" fmla="*/ 54 w 2592"/>
                <a:gd name="T49" fmla="*/ 1750 h 1750"/>
                <a:gd name="T50" fmla="*/ 2 w 2592"/>
                <a:gd name="T51" fmla="*/ 1524 h 1750"/>
                <a:gd name="T52" fmla="*/ 4 w 2592"/>
                <a:gd name="T53" fmla="*/ 1464 h 1750"/>
                <a:gd name="T54" fmla="*/ 18 w 2592"/>
                <a:gd name="T55" fmla="*/ 1400 h 1750"/>
                <a:gd name="T56" fmla="*/ 48 w 2592"/>
                <a:gd name="T57" fmla="*/ 1334 h 1750"/>
                <a:gd name="T58" fmla="*/ 90 w 2592"/>
                <a:gd name="T59" fmla="*/ 1266 h 1750"/>
                <a:gd name="T60" fmla="*/ 144 w 2592"/>
                <a:gd name="T61" fmla="*/ 1194 h 1750"/>
                <a:gd name="T62" fmla="*/ 210 w 2592"/>
                <a:gd name="T63" fmla="*/ 1122 h 1750"/>
                <a:gd name="T64" fmla="*/ 286 w 2592"/>
                <a:gd name="T65" fmla="*/ 1048 h 1750"/>
                <a:gd name="T66" fmla="*/ 372 w 2592"/>
                <a:gd name="T67" fmla="*/ 974 h 1750"/>
                <a:gd name="T68" fmla="*/ 564 w 2592"/>
                <a:gd name="T69" fmla="*/ 826 h 1750"/>
                <a:gd name="T70" fmla="*/ 782 w 2592"/>
                <a:gd name="T71" fmla="*/ 678 h 1750"/>
                <a:gd name="T72" fmla="*/ 1018 w 2592"/>
                <a:gd name="T73" fmla="*/ 538 h 1750"/>
                <a:gd name="T74" fmla="*/ 1260 w 2592"/>
                <a:gd name="T75" fmla="*/ 406 h 1750"/>
                <a:gd name="T76" fmla="*/ 1506 w 2592"/>
                <a:gd name="T77" fmla="*/ 288 h 1750"/>
                <a:gd name="T78" fmla="*/ 1744 w 2592"/>
                <a:gd name="T79" fmla="*/ 184 h 1750"/>
                <a:gd name="T80" fmla="*/ 1968 w 2592"/>
                <a:gd name="T81" fmla="*/ 100 h 1750"/>
                <a:gd name="T82" fmla="*/ 2168 w 2592"/>
                <a:gd name="T83" fmla="*/ 40 h 1750"/>
                <a:gd name="T84" fmla="*/ 2258 w 2592"/>
                <a:gd name="T85" fmla="*/ 20 h 1750"/>
                <a:gd name="T86" fmla="*/ 2340 w 2592"/>
                <a:gd name="T87" fmla="*/ 6 h 1750"/>
                <a:gd name="T88" fmla="*/ 2412 w 2592"/>
                <a:gd name="T89" fmla="*/ 0 h 1750"/>
                <a:gd name="T90" fmla="*/ 2472 w 2592"/>
                <a:gd name="T91" fmla="*/ 2 h 1750"/>
                <a:gd name="T92" fmla="*/ 2522 w 2592"/>
                <a:gd name="T93" fmla="*/ 10 h 1750"/>
                <a:gd name="T94" fmla="*/ 2560 w 2592"/>
                <a:gd name="T95" fmla="*/ 30 h 1750"/>
                <a:gd name="T96" fmla="*/ 2584 w 2592"/>
                <a:gd name="T97" fmla="*/ 58 h 1750"/>
                <a:gd name="T98" fmla="*/ 2592 w 2592"/>
                <a:gd name="T99" fmla="*/ 94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2" h="1750">
                  <a:moveTo>
                    <a:pt x="2586" y="392"/>
                  </a:moveTo>
                  <a:lnTo>
                    <a:pt x="2586" y="392"/>
                  </a:lnTo>
                  <a:lnTo>
                    <a:pt x="2582" y="364"/>
                  </a:lnTo>
                  <a:lnTo>
                    <a:pt x="2576" y="342"/>
                  </a:lnTo>
                  <a:lnTo>
                    <a:pt x="2568" y="320"/>
                  </a:lnTo>
                  <a:lnTo>
                    <a:pt x="2554" y="302"/>
                  </a:lnTo>
                  <a:lnTo>
                    <a:pt x="2538" y="288"/>
                  </a:lnTo>
                  <a:lnTo>
                    <a:pt x="2518" y="276"/>
                  </a:lnTo>
                  <a:lnTo>
                    <a:pt x="2496" y="266"/>
                  </a:lnTo>
                  <a:lnTo>
                    <a:pt x="2470" y="258"/>
                  </a:lnTo>
                  <a:lnTo>
                    <a:pt x="2442" y="254"/>
                  </a:lnTo>
                  <a:lnTo>
                    <a:pt x="2410" y="252"/>
                  </a:lnTo>
                  <a:lnTo>
                    <a:pt x="2376" y="252"/>
                  </a:lnTo>
                  <a:lnTo>
                    <a:pt x="2340" y="254"/>
                  </a:lnTo>
                  <a:lnTo>
                    <a:pt x="2302" y="258"/>
                  </a:lnTo>
                  <a:lnTo>
                    <a:pt x="2262" y="266"/>
                  </a:lnTo>
                  <a:lnTo>
                    <a:pt x="2218" y="274"/>
                  </a:lnTo>
                  <a:lnTo>
                    <a:pt x="2174" y="286"/>
                  </a:lnTo>
                  <a:lnTo>
                    <a:pt x="2126" y="298"/>
                  </a:lnTo>
                  <a:lnTo>
                    <a:pt x="2078" y="314"/>
                  </a:lnTo>
                  <a:lnTo>
                    <a:pt x="1976" y="348"/>
                  </a:lnTo>
                  <a:lnTo>
                    <a:pt x="1870" y="390"/>
                  </a:lnTo>
                  <a:lnTo>
                    <a:pt x="1758" y="436"/>
                  </a:lnTo>
                  <a:lnTo>
                    <a:pt x="1642" y="490"/>
                  </a:lnTo>
                  <a:lnTo>
                    <a:pt x="1524" y="548"/>
                  </a:lnTo>
                  <a:lnTo>
                    <a:pt x="1404" y="608"/>
                  </a:lnTo>
                  <a:lnTo>
                    <a:pt x="1284" y="674"/>
                  </a:lnTo>
                  <a:lnTo>
                    <a:pt x="1164" y="742"/>
                  </a:lnTo>
                  <a:lnTo>
                    <a:pt x="1046" y="814"/>
                  </a:lnTo>
                  <a:lnTo>
                    <a:pt x="930" y="888"/>
                  </a:lnTo>
                  <a:lnTo>
                    <a:pt x="816" y="962"/>
                  </a:lnTo>
                  <a:lnTo>
                    <a:pt x="706" y="1036"/>
                  </a:lnTo>
                  <a:lnTo>
                    <a:pt x="602" y="1112"/>
                  </a:lnTo>
                  <a:lnTo>
                    <a:pt x="504" y="1188"/>
                  </a:lnTo>
                  <a:lnTo>
                    <a:pt x="412" y="1262"/>
                  </a:lnTo>
                  <a:lnTo>
                    <a:pt x="330" y="1334"/>
                  </a:lnTo>
                  <a:lnTo>
                    <a:pt x="292" y="1370"/>
                  </a:lnTo>
                  <a:lnTo>
                    <a:pt x="256" y="1404"/>
                  </a:lnTo>
                  <a:lnTo>
                    <a:pt x="222" y="1438"/>
                  </a:lnTo>
                  <a:lnTo>
                    <a:pt x="192" y="1472"/>
                  </a:lnTo>
                  <a:lnTo>
                    <a:pt x="164" y="1504"/>
                  </a:lnTo>
                  <a:lnTo>
                    <a:pt x="138" y="1536"/>
                  </a:lnTo>
                  <a:lnTo>
                    <a:pt x="116" y="1568"/>
                  </a:lnTo>
                  <a:lnTo>
                    <a:pt x="96" y="1596"/>
                  </a:lnTo>
                  <a:lnTo>
                    <a:pt x="80" y="1626"/>
                  </a:lnTo>
                  <a:lnTo>
                    <a:pt x="68" y="1652"/>
                  </a:lnTo>
                  <a:lnTo>
                    <a:pt x="60" y="1680"/>
                  </a:lnTo>
                  <a:lnTo>
                    <a:pt x="54" y="1704"/>
                  </a:lnTo>
                  <a:lnTo>
                    <a:pt x="52" y="1728"/>
                  </a:lnTo>
                  <a:lnTo>
                    <a:pt x="54" y="1750"/>
                  </a:lnTo>
                  <a:lnTo>
                    <a:pt x="2" y="1524"/>
                  </a:lnTo>
                  <a:lnTo>
                    <a:pt x="2" y="1524"/>
                  </a:lnTo>
                  <a:lnTo>
                    <a:pt x="0" y="1496"/>
                  </a:lnTo>
                  <a:lnTo>
                    <a:pt x="4" y="1464"/>
                  </a:lnTo>
                  <a:lnTo>
                    <a:pt x="8" y="1434"/>
                  </a:lnTo>
                  <a:lnTo>
                    <a:pt x="18" y="1400"/>
                  </a:lnTo>
                  <a:lnTo>
                    <a:pt x="32" y="1368"/>
                  </a:lnTo>
                  <a:lnTo>
                    <a:pt x="48" y="1334"/>
                  </a:lnTo>
                  <a:lnTo>
                    <a:pt x="68" y="1300"/>
                  </a:lnTo>
                  <a:lnTo>
                    <a:pt x="90" y="1266"/>
                  </a:lnTo>
                  <a:lnTo>
                    <a:pt x="116" y="1230"/>
                  </a:lnTo>
                  <a:lnTo>
                    <a:pt x="144" y="1194"/>
                  </a:lnTo>
                  <a:lnTo>
                    <a:pt x="176" y="1158"/>
                  </a:lnTo>
                  <a:lnTo>
                    <a:pt x="210" y="1122"/>
                  </a:lnTo>
                  <a:lnTo>
                    <a:pt x="248" y="1086"/>
                  </a:lnTo>
                  <a:lnTo>
                    <a:pt x="286" y="1048"/>
                  </a:lnTo>
                  <a:lnTo>
                    <a:pt x="328" y="1012"/>
                  </a:lnTo>
                  <a:lnTo>
                    <a:pt x="372" y="974"/>
                  </a:lnTo>
                  <a:lnTo>
                    <a:pt x="464" y="900"/>
                  </a:lnTo>
                  <a:lnTo>
                    <a:pt x="564" y="826"/>
                  </a:lnTo>
                  <a:lnTo>
                    <a:pt x="670" y="752"/>
                  </a:lnTo>
                  <a:lnTo>
                    <a:pt x="782" y="678"/>
                  </a:lnTo>
                  <a:lnTo>
                    <a:pt x="898" y="608"/>
                  </a:lnTo>
                  <a:lnTo>
                    <a:pt x="1018" y="538"/>
                  </a:lnTo>
                  <a:lnTo>
                    <a:pt x="1138" y="470"/>
                  </a:lnTo>
                  <a:lnTo>
                    <a:pt x="1260" y="406"/>
                  </a:lnTo>
                  <a:lnTo>
                    <a:pt x="1384" y="344"/>
                  </a:lnTo>
                  <a:lnTo>
                    <a:pt x="1506" y="288"/>
                  </a:lnTo>
                  <a:lnTo>
                    <a:pt x="1626" y="234"/>
                  </a:lnTo>
                  <a:lnTo>
                    <a:pt x="1744" y="184"/>
                  </a:lnTo>
                  <a:lnTo>
                    <a:pt x="1858" y="140"/>
                  </a:lnTo>
                  <a:lnTo>
                    <a:pt x="1968" y="100"/>
                  </a:lnTo>
                  <a:lnTo>
                    <a:pt x="2072" y="68"/>
                  </a:lnTo>
                  <a:lnTo>
                    <a:pt x="2168" y="40"/>
                  </a:lnTo>
                  <a:lnTo>
                    <a:pt x="2214" y="28"/>
                  </a:lnTo>
                  <a:lnTo>
                    <a:pt x="2258" y="20"/>
                  </a:lnTo>
                  <a:lnTo>
                    <a:pt x="2300" y="12"/>
                  </a:lnTo>
                  <a:lnTo>
                    <a:pt x="2340" y="6"/>
                  </a:lnTo>
                  <a:lnTo>
                    <a:pt x="2376" y="2"/>
                  </a:lnTo>
                  <a:lnTo>
                    <a:pt x="2412" y="0"/>
                  </a:lnTo>
                  <a:lnTo>
                    <a:pt x="2444" y="0"/>
                  </a:lnTo>
                  <a:lnTo>
                    <a:pt x="2472" y="2"/>
                  </a:lnTo>
                  <a:lnTo>
                    <a:pt x="2498" y="4"/>
                  </a:lnTo>
                  <a:lnTo>
                    <a:pt x="2522" y="10"/>
                  </a:lnTo>
                  <a:lnTo>
                    <a:pt x="2542" y="20"/>
                  </a:lnTo>
                  <a:lnTo>
                    <a:pt x="2560" y="30"/>
                  </a:lnTo>
                  <a:lnTo>
                    <a:pt x="2572" y="42"/>
                  </a:lnTo>
                  <a:lnTo>
                    <a:pt x="2584" y="58"/>
                  </a:lnTo>
                  <a:lnTo>
                    <a:pt x="2590" y="74"/>
                  </a:lnTo>
                  <a:lnTo>
                    <a:pt x="2592" y="94"/>
                  </a:lnTo>
                  <a:lnTo>
                    <a:pt x="2586" y="392"/>
                  </a:lnTo>
                  <a:close/>
                </a:path>
              </a:pathLst>
            </a:custGeom>
            <a:solidFill>
              <a:srgbClr val="CAAC6E"/>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3" name="Freeform 10">
              <a:extLst>
                <a:ext uri="{FF2B5EF4-FFF2-40B4-BE49-F238E27FC236}">
                  <a16:creationId xmlns:a16="http://schemas.microsoft.com/office/drawing/2014/main" id="{D8FE4DE1-F2DE-4F8C-9AE9-36A494686F30}"/>
                </a:ext>
              </a:extLst>
            </p:cNvPr>
            <p:cNvSpPr>
              <a:spLocks/>
            </p:cNvSpPr>
            <p:nvPr/>
          </p:nvSpPr>
          <p:spPr bwMode="auto">
            <a:xfrm>
              <a:off x="3540125" y="268987"/>
              <a:ext cx="4113746" cy="2421541"/>
            </a:xfrm>
            <a:custGeom>
              <a:avLst/>
              <a:gdLst>
                <a:gd name="T0" fmla="*/ 0 w 2592"/>
                <a:gd name="T1" fmla="*/ 1502 h 1526"/>
                <a:gd name="T2" fmla="*/ 10 w 2592"/>
                <a:gd name="T3" fmla="*/ 1428 h 1526"/>
                <a:gd name="T4" fmla="*/ 26 w 2592"/>
                <a:gd name="T5" fmla="*/ 1380 h 1526"/>
                <a:gd name="T6" fmla="*/ 46 w 2592"/>
                <a:gd name="T7" fmla="*/ 1334 h 1526"/>
                <a:gd name="T8" fmla="*/ 130 w 2592"/>
                <a:gd name="T9" fmla="*/ 1210 h 1526"/>
                <a:gd name="T10" fmla="*/ 196 w 2592"/>
                <a:gd name="T11" fmla="*/ 1134 h 1526"/>
                <a:gd name="T12" fmla="*/ 304 w 2592"/>
                <a:gd name="T13" fmla="*/ 1028 h 1526"/>
                <a:gd name="T14" fmla="*/ 456 w 2592"/>
                <a:gd name="T15" fmla="*/ 900 h 1526"/>
                <a:gd name="T16" fmla="*/ 702 w 2592"/>
                <a:gd name="T17" fmla="*/ 726 h 1526"/>
                <a:gd name="T18" fmla="*/ 870 w 2592"/>
                <a:gd name="T19" fmla="*/ 618 h 1526"/>
                <a:gd name="T20" fmla="*/ 1130 w 2592"/>
                <a:gd name="T21" fmla="*/ 468 h 1526"/>
                <a:gd name="T22" fmla="*/ 1308 w 2592"/>
                <a:gd name="T23" fmla="*/ 376 h 1526"/>
                <a:gd name="T24" fmla="*/ 1488 w 2592"/>
                <a:gd name="T25" fmla="*/ 290 h 1526"/>
                <a:gd name="T26" fmla="*/ 1764 w 2592"/>
                <a:gd name="T27" fmla="*/ 172 h 1526"/>
                <a:gd name="T28" fmla="*/ 1952 w 2592"/>
                <a:gd name="T29" fmla="*/ 102 h 1526"/>
                <a:gd name="T30" fmla="*/ 2192 w 2592"/>
                <a:gd name="T31" fmla="*/ 32 h 1526"/>
                <a:gd name="T32" fmla="*/ 2292 w 2592"/>
                <a:gd name="T33" fmla="*/ 12 h 1526"/>
                <a:gd name="T34" fmla="*/ 2440 w 2592"/>
                <a:gd name="T35" fmla="*/ 0 h 1526"/>
                <a:gd name="T36" fmla="*/ 2490 w 2592"/>
                <a:gd name="T37" fmla="*/ 4 h 1526"/>
                <a:gd name="T38" fmla="*/ 2538 w 2592"/>
                <a:gd name="T39" fmla="*/ 18 h 1526"/>
                <a:gd name="T40" fmla="*/ 2570 w 2592"/>
                <a:gd name="T41" fmla="*/ 40 h 1526"/>
                <a:gd name="T42" fmla="*/ 2584 w 2592"/>
                <a:gd name="T43" fmla="*/ 60 h 1526"/>
                <a:gd name="T44" fmla="*/ 2592 w 2592"/>
                <a:gd name="T45" fmla="*/ 96 h 1526"/>
                <a:gd name="T46" fmla="*/ 2588 w 2592"/>
                <a:gd name="T47" fmla="*/ 72 h 1526"/>
                <a:gd name="T48" fmla="*/ 2576 w 2592"/>
                <a:gd name="T49" fmla="*/ 50 h 1526"/>
                <a:gd name="T50" fmla="*/ 2550 w 2592"/>
                <a:gd name="T51" fmla="*/ 26 h 1526"/>
                <a:gd name="T52" fmla="*/ 2514 w 2592"/>
                <a:gd name="T53" fmla="*/ 12 h 1526"/>
                <a:gd name="T54" fmla="*/ 2440 w 2592"/>
                <a:gd name="T55" fmla="*/ 2 h 1526"/>
                <a:gd name="T56" fmla="*/ 2342 w 2592"/>
                <a:gd name="T57" fmla="*/ 10 h 1526"/>
                <a:gd name="T58" fmla="*/ 2244 w 2592"/>
                <a:gd name="T59" fmla="*/ 28 h 1526"/>
                <a:gd name="T60" fmla="*/ 2050 w 2592"/>
                <a:gd name="T61" fmla="*/ 80 h 1526"/>
                <a:gd name="T62" fmla="*/ 1862 w 2592"/>
                <a:gd name="T63" fmla="*/ 146 h 1526"/>
                <a:gd name="T64" fmla="*/ 1586 w 2592"/>
                <a:gd name="T65" fmla="*/ 260 h 1526"/>
                <a:gd name="T66" fmla="*/ 1314 w 2592"/>
                <a:gd name="T67" fmla="*/ 388 h 1526"/>
                <a:gd name="T68" fmla="*/ 1138 w 2592"/>
                <a:gd name="T69" fmla="*/ 482 h 1526"/>
                <a:gd name="T70" fmla="*/ 878 w 2592"/>
                <a:gd name="T71" fmla="*/ 630 h 1526"/>
                <a:gd name="T72" fmla="*/ 626 w 2592"/>
                <a:gd name="T73" fmla="*/ 792 h 1526"/>
                <a:gd name="T74" fmla="*/ 464 w 2592"/>
                <a:gd name="T75" fmla="*/ 910 h 1526"/>
                <a:gd name="T76" fmla="*/ 272 w 2592"/>
                <a:gd name="T77" fmla="*/ 1070 h 1526"/>
                <a:gd name="T78" fmla="*/ 168 w 2592"/>
                <a:gd name="T79" fmla="*/ 1176 h 1526"/>
                <a:gd name="T80" fmla="*/ 104 w 2592"/>
                <a:gd name="T81" fmla="*/ 1252 h 1526"/>
                <a:gd name="T82" fmla="*/ 50 w 2592"/>
                <a:gd name="T83" fmla="*/ 1336 h 1526"/>
                <a:gd name="T84" fmla="*/ 20 w 2592"/>
                <a:gd name="T85" fmla="*/ 1404 h 1526"/>
                <a:gd name="T86" fmla="*/ 2 w 2592"/>
                <a:gd name="T87" fmla="*/ 1478 h 1526"/>
                <a:gd name="T88" fmla="*/ 2 w 2592"/>
                <a:gd name="T89"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92" h="1526">
                  <a:moveTo>
                    <a:pt x="2" y="1526"/>
                  </a:moveTo>
                  <a:lnTo>
                    <a:pt x="2" y="1526"/>
                  </a:lnTo>
                  <a:lnTo>
                    <a:pt x="0" y="1502"/>
                  </a:lnTo>
                  <a:lnTo>
                    <a:pt x="2" y="1476"/>
                  </a:lnTo>
                  <a:lnTo>
                    <a:pt x="4" y="1452"/>
                  </a:lnTo>
                  <a:lnTo>
                    <a:pt x="10" y="1428"/>
                  </a:lnTo>
                  <a:lnTo>
                    <a:pt x="10" y="1428"/>
                  </a:lnTo>
                  <a:lnTo>
                    <a:pt x="18" y="1404"/>
                  </a:lnTo>
                  <a:lnTo>
                    <a:pt x="26" y="1380"/>
                  </a:lnTo>
                  <a:lnTo>
                    <a:pt x="36" y="1358"/>
                  </a:lnTo>
                  <a:lnTo>
                    <a:pt x="46" y="1334"/>
                  </a:lnTo>
                  <a:lnTo>
                    <a:pt x="46" y="1334"/>
                  </a:lnTo>
                  <a:lnTo>
                    <a:pt x="72" y="1292"/>
                  </a:lnTo>
                  <a:lnTo>
                    <a:pt x="100" y="1250"/>
                  </a:lnTo>
                  <a:lnTo>
                    <a:pt x="130" y="1210"/>
                  </a:lnTo>
                  <a:lnTo>
                    <a:pt x="162" y="1172"/>
                  </a:lnTo>
                  <a:lnTo>
                    <a:pt x="162" y="1172"/>
                  </a:lnTo>
                  <a:lnTo>
                    <a:pt x="196" y="1134"/>
                  </a:lnTo>
                  <a:lnTo>
                    <a:pt x="230" y="1098"/>
                  </a:lnTo>
                  <a:lnTo>
                    <a:pt x="266" y="1062"/>
                  </a:lnTo>
                  <a:lnTo>
                    <a:pt x="304" y="1028"/>
                  </a:lnTo>
                  <a:lnTo>
                    <a:pt x="378" y="964"/>
                  </a:lnTo>
                  <a:lnTo>
                    <a:pt x="456" y="900"/>
                  </a:lnTo>
                  <a:lnTo>
                    <a:pt x="456" y="900"/>
                  </a:lnTo>
                  <a:lnTo>
                    <a:pt x="536" y="840"/>
                  </a:lnTo>
                  <a:lnTo>
                    <a:pt x="618" y="782"/>
                  </a:lnTo>
                  <a:lnTo>
                    <a:pt x="702" y="726"/>
                  </a:lnTo>
                  <a:lnTo>
                    <a:pt x="786" y="672"/>
                  </a:lnTo>
                  <a:lnTo>
                    <a:pt x="786" y="672"/>
                  </a:lnTo>
                  <a:lnTo>
                    <a:pt x="870" y="618"/>
                  </a:lnTo>
                  <a:lnTo>
                    <a:pt x="956" y="568"/>
                  </a:lnTo>
                  <a:lnTo>
                    <a:pt x="1044" y="518"/>
                  </a:lnTo>
                  <a:lnTo>
                    <a:pt x="1130" y="468"/>
                  </a:lnTo>
                  <a:lnTo>
                    <a:pt x="1130" y="468"/>
                  </a:lnTo>
                  <a:lnTo>
                    <a:pt x="1220" y="422"/>
                  </a:lnTo>
                  <a:lnTo>
                    <a:pt x="1308" y="376"/>
                  </a:lnTo>
                  <a:lnTo>
                    <a:pt x="1398" y="332"/>
                  </a:lnTo>
                  <a:lnTo>
                    <a:pt x="1488" y="290"/>
                  </a:lnTo>
                  <a:lnTo>
                    <a:pt x="1488" y="290"/>
                  </a:lnTo>
                  <a:lnTo>
                    <a:pt x="1580" y="248"/>
                  </a:lnTo>
                  <a:lnTo>
                    <a:pt x="1672" y="210"/>
                  </a:lnTo>
                  <a:lnTo>
                    <a:pt x="1764" y="172"/>
                  </a:lnTo>
                  <a:lnTo>
                    <a:pt x="1858" y="136"/>
                  </a:lnTo>
                  <a:lnTo>
                    <a:pt x="1858" y="136"/>
                  </a:lnTo>
                  <a:lnTo>
                    <a:pt x="1952" y="102"/>
                  </a:lnTo>
                  <a:lnTo>
                    <a:pt x="2048" y="72"/>
                  </a:lnTo>
                  <a:lnTo>
                    <a:pt x="2144" y="44"/>
                  </a:lnTo>
                  <a:lnTo>
                    <a:pt x="2192" y="32"/>
                  </a:lnTo>
                  <a:lnTo>
                    <a:pt x="2242" y="22"/>
                  </a:lnTo>
                  <a:lnTo>
                    <a:pt x="2242" y="22"/>
                  </a:lnTo>
                  <a:lnTo>
                    <a:pt x="2292" y="12"/>
                  </a:lnTo>
                  <a:lnTo>
                    <a:pt x="2340" y="4"/>
                  </a:lnTo>
                  <a:lnTo>
                    <a:pt x="2390" y="0"/>
                  </a:lnTo>
                  <a:lnTo>
                    <a:pt x="2440" y="0"/>
                  </a:lnTo>
                  <a:lnTo>
                    <a:pt x="2440" y="0"/>
                  </a:lnTo>
                  <a:lnTo>
                    <a:pt x="2466" y="0"/>
                  </a:lnTo>
                  <a:lnTo>
                    <a:pt x="2490" y="4"/>
                  </a:lnTo>
                  <a:lnTo>
                    <a:pt x="2516" y="10"/>
                  </a:lnTo>
                  <a:lnTo>
                    <a:pt x="2538" y="18"/>
                  </a:lnTo>
                  <a:lnTo>
                    <a:pt x="2538" y="18"/>
                  </a:lnTo>
                  <a:lnTo>
                    <a:pt x="2550" y="24"/>
                  </a:lnTo>
                  <a:lnTo>
                    <a:pt x="2560" y="32"/>
                  </a:lnTo>
                  <a:lnTo>
                    <a:pt x="2570" y="40"/>
                  </a:lnTo>
                  <a:lnTo>
                    <a:pt x="2578" y="50"/>
                  </a:lnTo>
                  <a:lnTo>
                    <a:pt x="2578" y="50"/>
                  </a:lnTo>
                  <a:lnTo>
                    <a:pt x="2584" y="60"/>
                  </a:lnTo>
                  <a:lnTo>
                    <a:pt x="2588" y="72"/>
                  </a:lnTo>
                  <a:lnTo>
                    <a:pt x="2592" y="84"/>
                  </a:lnTo>
                  <a:lnTo>
                    <a:pt x="2592" y="96"/>
                  </a:lnTo>
                  <a:lnTo>
                    <a:pt x="2592" y="96"/>
                  </a:lnTo>
                  <a:lnTo>
                    <a:pt x="2590" y="84"/>
                  </a:lnTo>
                  <a:lnTo>
                    <a:pt x="2588" y="72"/>
                  </a:lnTo>
                  <a:lnTo>
                    <a:pt x="2584" y="60"/>
                  </a:lnTo>
                  <a:lnTo>
                    <a:pt x="2576" y="50"/>
                  </a:lnTo>
                  <a:lnTo>
                    <a:pt x="2576" y="50"/>
                  </a:lnTo>
                  <a:lnTo>
                    <a:pt x="2568" y="40"/>
                  </a:lnTo>
                  <a:lnTo>
                    <a:pt x="2560" y="32"/>
                  </a:lnTo>
                  <a:lnTo>
                    <a:pt x="2550" y="26"/>
                  </a:lnTo>
                  <a:lnTo>
                    <a:pt x="2538" y="20"/>
                  </a:lnTo>
                  <a:lnTo>
                    <a:pt x="2538" y="20"/>
                  </a:lnTo>
                  <a:lnTo>
                    <a:pt x="2514" y="12"/>
                  </a:lnTo>
                  <a:lnTo>
                    <a:pt x="2490" y="6"/>
                  </a:lnTo>
                  <a:lnTo>
                    <a:pt x="2466" y="4"/>
                  </a:lnTo>
                  <a:lnTo>
                    <a:pt x="2440" y="2"/>
                  </a:lnTo>
                  <a:lnTo>
                    <a:pt x="2440" y="2"/>
                  </a:lnTo>
                  <a:lnTo>
                    <a:pt x="2390" y="4"/>
                  </a:lnTo>
                  <a:lnTo>
                    <a:pt x="2342" y="10"/>
                  </a:lnTo>
                  <a:lnTo>
                    <a:pt x="2292" y="18"/>
                  </a:lnTo>
                  <a:lnTo>
                    <a:pt x="2244" y="28"/>
                  </a:lnTo>
                  <a:lnTo>
                    <a:pt x="2244" y="28"/>
                  </a:lnTo>
                  <a:lnTo>
                    <a:pt x="2194" y="40"/>
                  </a:lnTo>
                  <a:lnTo>
                    <a:pt x="2146" y="52"/>
                  </a:lnTo>
                  <a:lnTo>
                    <a:pt x="2050" y="80"/>
                  </a:lnTo>
                  <a:lnTo>
                    <a:pt x="1956" y="112"/>
                  </a:lnTo>
                  <a:lnTo>
                    <a:pt x="1862" y="146"/>
                  </a:lnTo>
                  <a:lnTo>
                    <a:pt x="1862" y="146"/>
                  </a:lnTo>
                  <a:lnTo>
                    <a:pt x="1770" y="182"/>
                  </a:lnTo>
                  <a:lnTo>
                    <a:pt x="1676" y="220"/>
                  </a:lnTo>
                  <a:lnTo>
                    <a:pt x="1586" y="260"/>
                  </a:lnTo>
                  <a:lnTo>
                    <a:pt x="1494" y="302"/>
                  </a:lnTo>
                  <a:lnTo>
                    <a:pt x="1404" y="344"/>
                  </a:lnTo>
                  <a:lnTo>
                    <a:pt x="1314" y="388"/>
                  </a:lnTo>
                  <a:lnTo>
                    <a:pt x="1226" y="434"/>
                  </a:lnTo>
                  <a:lnTo>
                    <a:pt x="1138" y="482"/>
                  </a:lnTo>
                  <a:lnTo>
                    <a:pt x="1138" y="482"/>
                  </a:lnTo>
                  <a:lnTo>
                    <a:pt x="1050" y="530"/>
                  </a:lnTo>
                  <a:lnTo>
                    <a:pt x="964" y="580"/>
                  </a:lnTo>
                  <a:lnTo>
                    <a:pt x="878" y="630"/>
                  </a:lnTo>
                  <a:lnTo>
                    <a:pt x="792" y="682"/>
                  </a:lnTo>
                  <a:lnTo>
                    <a:pt x="708" y="736"/>
                  </a:lnTo>
                  <a:lnTo>
                    <a:pt x="626" y="792"/>
                  </a:lnTo>
                  <a:lnTo>
                    <a:pt x="544" y="850"/>
                  </a:lnTo>
                  <a:lnTo>
                    <a:pt x="464" y="910"/>
                  </a:lnTo>
                  <a:lnTo>
                    <a:pt x="464" y="910"/>
                  </a:lnTo>
                  <a:lnTo>
                    <a:pt x="386" y="972"/>
                  </a:lnTo>
                  <a:lnTo>
                    <a:pt x="310" y="1036"/>
                  </a:lnTo>
                  <a:lnTo>
                    <a:pt x="272" y="1070"/>
                  </a:lnTo>
                  <a:lnTo>
                    <a:pt x="236" y="1104"/>
                  </a:lnTo>
                  <a:lnTo>
                    <a:pt x="202" y="1140"/>
                  </a:lnTo>
                  <a:lnTo>
                    <a:pt x="168" y="1176"/>
                  </a:lnTo>
                  <a:lnTo>
                    <a:pt x="168" y="1176"/>
                  </a:lnTo>
                  <a:lnTo>
                    <a:pt x="134" y="1214"/>
                  </a:lnTo>
                  <a:lnTo>
                    <a:pt x="104" y="1252"/>
                  </a:lnTo>
                  <a:lnTo>
                    <a:pt x="76" y="1294"/>
                  </a:lnTo>
                  <a:lnTo>
                    <a:pt x="50" y="1336"/>
                  </a:lnTo>
                  <a:lnTo>
                    <a:pt x="50" y="1336"/>
                  </a:lnTo>
                  <a:lnTo>
                    <a:pt x="38" y="1358"/>
                  </a:lnTo>
                  <a:lnTo>
                    <a:pt x="28" y="1382"/>
                  </a:lnTo>
                  <a:lnTo>
                    <a:pt x="20" y="1404"/>
                  </a:lnTo>
                  <a:lnTo>
                    <a:pt x="12" y="1428"/>
                  </a:lnTo>
                  <a:lnTo>
                    <a:pt x="6" y="1452"/>
                  </a:lnTo>
                  <a:lnTo>
                    <a:pt x="2" y="1478"/>
                  </a:lnTo>
                  <a:lnTo>
                    <a:pt x="2" y="1502"/>
                  </a:lnTo>
                  <a:lnTo>
                    <a:pt x="2" y="1526"/>
                  </a:lnTo>
                  <a:lnTo>
                    <a:pt x="2" y="1526"/>
                  </a:lnTo>
                  <a:close/>
                </a:path>
              </a:pathLst>
            </a:custGeom>
            <a:solidFill>
              <a:srgbClr val="A8CDD7"/>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4" name="Freeform 11">
              <a:extLst>
                <a:ext uri="{FF2B5EF4-FFF2-40B4-BE49-F238E27FC236}">
                  <a16:creationId xmlns:a16="http://schemas.microsoft.com/office/drawing/2014/main" id="{E0E0322A-6325-41EF-8049-D9463A793517}"/>
                </a:ext>
              </a:extLst>
            </p:cNvPr>
            <p:cNvSpPr>
              <a:spLocks/>
            </p:cNvSpPr>
            <p:nvPr/>
          </p:nvSpPr>
          <p:spPr bwMode="auto">
            <a:xfrm>
              <a:off x="3540125" y="1318550"/>
              <a:ext cx="4241800" cy="1888757"/>
            </a:xfrm>
            <a:custGeom>
              <a:avLst/>
              <a:gdLst>
                <a:gd name="T0" fmla="*/ 2666 w 2672"/>
                <a:gd name="T1" fmla="*/ 290 h 1190"/>
                <a:gd name="T2" fmla="*/ 2660 w 2672"/>
                <a:gd name="T3" fmla="*/ 330 h 1190"/>
                <a:gd name="T4" fmla="*/ 2638 w 2672"/>
                <a:gd name="T5" fmla="*/ 372 h 1190"/>
                <a:gd name="T6" fmla="*/ 2606 w 2672"/>
                <a:gd name="T7" fmla="*/ 416 h 1190"/>
                <a:gd name="T8" fmla="*/ 2560 w 2672"/>
                <a:gd name="T9" fmla="*/ 460 h 1190"/>
                <a:gd name="T10" fmla="*/ 2502 w 2672"/>
                <a:gd name="T11" fmla="*/ 506 h 1190"/>
                <a:gd name="T12" fmla="*/ 2434 w 2672"/>
                <a:gd name="T13" fmla="*/ 552 h 1190"/>
                <a:gd name="T14" fmla="*/ 2274 w 2672"/>
                <a:gd name="T15" fmla="*/ 646 h 1190"/>
                <a:gd name="T16" fmla="*/ 2080 w 2672"/>
                <a:gd name="T17" fmla="*/ 738 h 1190"/>
                <a:gd name="T18" fmla="*/ 1866 w 2672"/>
                <a:gd name="T19" fmla="*/ 826 h 1190"/>
                <a:gd name="T20" fmla="*/ 1636 w 2672"/>
                <a:gd name="T21" fmla="*/ 910 h 1190"/>
                <a:gd name="T22" fmla="*/ 1396 w 2672"/>
                <a:gd name="T23" fmla="*/ 988 h 1190"/>
                <a:gd name="T24" fmla="*/ 1156 w 2672"/>
                <a:gd name="T25" fmla="*/ 1056 h 1190"/>
                <a:gd name="T26" fmla="*/ 922 w 2672"/>
                <a:gd name="T27" fmla="*/ 1112 h 1190"/>
                <a:gd name="T28" fmla="*/ 702 w 2672"/>
                <a:gd name="T29" fmla="*/ 1154 h 1190"/>
                <a:gd name="T30" fmla="*/ 502 w 2672"/>
                <a:gd name="T31" fmla="*/ 1182 h 1190"/>
                <a:gd name="T32" fmla="*/ 330 w 2672"/>
                <a:gd name="T33" fmla="*/ 1190 h 1190"/>
                <a:gd name="T34" fmla="*/ 256 w 2672"/>
                <a:gd name="T35" fmla="*/ 1188 h 1190"/>
                <a:gd name="T36" fmla="*/ 192 w 2672"/>
                <a:gd name="T37" fmla="*/ 1180 h 1190"/>
                <a:gd name="T38" fmla="*/ 140 w 2672"/>
                <a:gd name="T39" fmla="*/ 1166 h 1190"/>
                <a:gd name="T40" fmla="*/ 98 w 2672"/>
                <a:gd name="T41" fmla="*/ 1146 h 1190"/>
                <a:gd name="T42" fmla="*/ 70 w 2672"/>
                <a:gd name="T43" fmla="*/ 1122 h 1190"/>
                <a:gd name="T44" fmla="*/ 54 w 2672"/>
                <a:gd name="T45" fmla="*/ 1090 h 1190"/>
                <a:gd name="T46" fmla="*/ 0 w 2672"/>
                <a:gd name="T47" fmla="*/ 850 h 1190"/>
                <a:gd name="T48" fmla="*/ 18 w 2672"/>
                <a:gd name="T49" fmla="*/ 882 h 1190"/>
                <a:gd name="T50" fmla="*/ 48 w 2672"/>
                <a:gd name="T51" fmla="*/ 910 h 1190"/>
                <a:gd name="T52" fmla="*/ 88 w 2672"/>
                <a:gd name="T53" fmla="*/ 932 h 1190"/>
                <a:gd name="T54" fmla="*/ 142 w 2672"/>
                <a:gd name="T55" fmla="*/ 946 h 1190"/>
                <a:gd name="T56" fmla="*/ 204 w 2672"/>
                <a:gd name="T57" fmla="*/ 958 h 1190"/>
                <a:gd name="T58" fmla="*/ 274 w 2672"/>
                <a:gd name="T59" fmla="*/ 962 h 1190"/>
                <a:gd name="T60" fmla="*/ 354 w 2672"/>
                <a:gd name="T61" fmla="*/ 962 h 1190"/>
                <a:gd name="T62" fmla="*/ 536 w 2672"/>
                <a:gd name="T63" fmla="*/ 950 h 1190"/>
                <a:gd name="T64" fmla="*/ 740 w 2672"/>
                <a:gd name="T65" fmla="*/ 918 h 1190"/>
                <a:gd name="T66" fmla="*/ 962 w 2672"/>
                <a:gd name="T67" fmla="*/ 874 h 1190"/>
                <a:gd name="T68" fmla="*/ 1194 w 2672"/>
                <a:gd name="T69" fmla="*/ 814 h 1190"/>
                <a:gd name="T70" fmla="*/ 1430 w 2672"/>
                <a:gd name="T71" fmla="*/ 742 h 1190"/>
                <a:gd name="T72" fmla="*/ 1664 w 2672"/>
                <a:gd name="T73" fmla="*/ 660 h 1190"/>
                <a:gd name="T74" fmla="*/ 1888 w 2672"/>
                <a:gd name="T75" fmla="*/ 570 h 1190"/>
                <a:gd name="T76" fmla="*/ 2096 w 2672"/>
                <a:gd name="T77" fmla="*/ 474 h 1190"/>
                <a:gd name="T78" fmla="*/ 2284 w 2672"/>
                <a:gd name="T79" fmla="*/ 372 h 1190"/>
                <a:gd name="T80" fmla="*/ 2406 w 2672"/>
                <a:gd name="T81" fmla="*/ 292 h 1190"/>
                <a:gd name="T82" fmla="*/ 2476 w 2672"/>
                <a:gd name="T83" fmla="*/ 240 h 1190"/>
                <a:gd name="T84" fmla="*/ 2538 w 2672"/>
                <a:gd name="T85" fmla="*/ 186 h 1190"/>
                <a:gd name="T86" fmla="*/ 2590 w 2672"/>
                <a:gd name="T87" fmla="*/ 132 h 1190"/>
                <a:gd name="T88" fmla="*/ 2632 w 2672"/>
                <a:gd name="T89" fmla="*/ 78 h 1190"/>
                <a:gd name="T90" fmla="*/ 2662 w 2672"/>
                <a:gd name="T91" fmla="*/ 26 h 1190"/>
                <a:gd name="T92" fmla="*/ 2666 w 2672"/>
                <a:gd name="T93" fmla="*/ 29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72" h="1190">
                  <a:moveTo>
                    <a:pt x="2666" y="290"/>
                  </a:moveTo>
                  <a:lnTo>
                    <a:pt x="2666" y="290"/>
                  </a:lnTo>
                  <a:lnTo>
                    <a:pt x="2664" y="310"/>
                  </a:lnTo>
                  <a:lnTo>
                    <a:pt x="2660" y="330"/>
                  </a:lnTo>
                  <a:lnTo>
                    <a:pt x="2652" y="350"/>
                  </a:lnTo>
                  <a:lnTo>
                    <a:pt x="2638" y="372"/>
                  </a:lnTo>
                  <a:lnTo>
                    <a:pt x="2624" y="394"/>
                  </a:lnTo>
                  <a:lnTo>
                    <a:pt x="2606" y="416"/>
                  </a:lnTo>
                  <a:lnTo>
                    <a:pt x="2584" y="438"/>
                  </a:lnTo>
                  <a:lnTo>
                    <a:pt x="2560" y="460"/>
                  </a:lnTo>
                  <a:lnTo>
                    <a:pt x="2532" y="484"/>
                  </a:lnTo>
                  <a:lnTo>
                    <a:pt x="2502" y="506"/>
                  </a:lnTo>
                  <a:lnTo>
                    <a:pt x="2470" y="530"/>
                  </a:lnTo>
                  <a:lnTo>
                    <a:pt x="2434" y="552"/>
                  </a:lnTo>
                  <a:lnTo>
                    <a:pt x="2358" y="598"/>
                  </a:lnTo>
                  <a:lnTo>
                    <a:pt x="2274" y="646"/>
                  </a:lnTo>
                  <a:lnTo>
                    <a:pt x="2180" y="692"/>
                  </a:lnTo>
                  <a:lnTo>
                    <a:pt x="2080" y="738"/>
                  </a:lnTo>
                  <a:lnTo>
                    <a:pt x="1976" y="782"/>
                  </a:lnTo>
                  <a:lnTo>
                    <a:pt x="1866" y="826"/>
                  </a:lnTo>
                  <a:lnTo>
                    <a:pt x="1752" y="870"/>
                  </a:lnTo>
                  <a:lnTo>
                    <a:pt x="1636" y="910"/>
                  </a:lnTo>
                  <a:lnTo>
                    <a:pt x="1516" y="950"/>
                  </a:lnTo>
                  <a:lnTo>
                    <a:pt x="1396" y="988"/>
                  </a:lnTo>
                  <a:lnTo>
                    <a:pt x="1276" y="1022"/>
                  </a:lnTo>
                  <a:lnTo>
                    <a:pt x="1156" y="1056"/>
                  </a:lnTo>
                  <a:lnTo>
                    <a:pt x="1038" y="1086"/>
                  </a:lnTo>
                  <a:lnTo>
                    <a:pt x="922" y="1112"/>
                  </a:lnTo>
                  <a:lnTo>
                    <a:pt x="810" y="1134"/>
                  </a:lnTo>
                  <a:lnTo>
                    <a:pt x="702" y="1154"/>
                  </a:lnTo>
                  <a:lnTo>
                    <a:pt x="598" y="1170"/>
                  </a:lnTo>
                  <a:lnTo>
                    <a:pt x="502" y="1182"/>
                  </a:lnTo>
                  <a:lnTo>
                    <a:pt x="412" y="1188"/>
                  </a:lnTo>
                  <a:lnTo>
                    <a:pt x="330" y="1190"/>
                  </a:lnTo>
                  <a:lnTo>
                    <a:pt x="292" y="1190"/>
                  </a:lnTo>
                  <a:lnTo>
                    <a:pt x="256" y="1188"/>
                  </a:lnTo>
                  <a:lnTo>
                    <a:pt x="222" y="1184"/>
                  </a:lnTo>
                  <a:lnTo>
                    <a:pt x="192" y="1180"/>
                  </a:lnTo>
                  <a:lnTo>
                    <a:pt x="164" y="1174"/>
                  </a:lnTo>
                  <a:lnTo>
                    <a:pt x="140" y="1166"/>
                  </a:lnTo>
                  <a:lnTo>
                    <a:pt x="118" y="1158"/>
                  </a:lnTo>
                  <a:lnTo>
                    <a:pt x="98" y="1146"/>
                  </a:lnTo>
                  <a:lnTo>
                    <a:pt x="82" y="1134"/>
                  </a:lnTo>
                  <a:lnTo>
                    <a:pt x="70" y="1122"/>
                  </a:lnTo>
                  <a:lnTo>
                    <a:pt x="60" y="1106"/>
                  </a:lnTo>
                  <a:lnTo>
                    <a:pt x="54" y="1090"/>
                  </a:lnTo>
                  <a:lnTo>
                    <a:pt x="0" y="850"/>
                  </a:lnTo>
                  <a:lnTo>
                    <a:pt x="0" y="850"/>
                  </a:lnTo>
                  <a:lnTo>
                    <a:pt x="6" y="866"/>
                  </a:lnTo>
                  <a:lnTo>
                    <a:pt x="18" y="882"/>
                  </a:lnTo>
                  <a:lnTo>
                    <a:pt x="30" y="896"/>
                  </a:lnTo>
                  <a:lnTo>
                    <a:pt x="48" y="910"/>
                  </a:lnTo>
                  <a:lnTo>
                    <a:pt x="66" y="922"/>
                  </a:lnTo>
                  <a:lnTo>
                    <a:pt x="88" y="932"/>
                  </a:lnTo>
                  <a:lnTo>
                    <a:pt x="114" y="940"/>
                  </a:lnTo>
                  <a:lnTo>
                    <a:pt x="142" y="946"/>
                  </a:lnTo>
                  <a:lnTo>
                    <a:pt x="172" y="952"/>
                  </a:lnTo>
                  <a:lnTo>
                    <a:pt x="204" y="958"/>
                  </a:lnTo>
                  <a:lnTo>
                    <a:pt x="238" y="960"/>
                  </a:lnTo>
                  <a:lnTo>
                    <a:pt x="274" y="962"/>
                  </a:lnTo>
                  <a:lnTo>
                    <a:pt x="314" y="964"/>
                  </a:lnTo>
                  <a:lnTo>
                    <a:pt x="354" y="962"/>
                  </a:lnTo>
                  <a:lnTo>
                    <a:pt x="442" y="958"/>
                  </a:lnTo>
                  <a:lnTo>
                    <a:pt x="536" y="950"/>
                  </a:lnTo>
                  <a:lnTo>
                    <a:pt x="636" y="936"/>
                  </a:lnTo>
                  <a:lnTo>
                    <a:pt x="740" y="918"/>
                  </a:lnTo>
                  <a:lnTo>
                    <a:pt x="850" y="898"/>
                  </a:lnTo>
                  <a:lnTo>
                    <a:pt x="962" y="874"/>
                  </a:lnTo>
                  <a:lnTo>
                    <a:pt x="1076" y="844"/>
                  </a:lnTo>
                  <a:lnTo>
                    <a:pt x="1194" y="814"/>
                  </a:lnTo>
                  <a:lnTo>
                    <a:pt x="1312" y="780"/>
                  </a:lnTo>
                  <a:lnTo>
                    <a:pt x="1430" y="742"/>
                  </a:lnTo>
                  <a:lnTo>
                    <a:pt x="1548" y="702"/>
                  </a:lnTo>
                  <a:lnTo>
                    <a:pt x="1664" y="660"/>
                  </a:lnTo>
                  <a:lnTo>
                    <a:pt x="1776" y="616"/>
                  </a:lnTo>
                  <a:lnTo>
                    <a:pt x="1888" y="570"/>
                  </a:lnTo>
                  <a:lnTo>
                    <a:pt x="1994" y="522"/>
                  </a:lnTo>
                  <a:lnTo>
                    <a:pt x="2096" y="474"/>
                  </a:lnTo>
                  <a:lnTo>
                    <a:pt x="2194" y="422"/>
                  </a:lnTo>
                  <a:lnTo>
                    <a:pt x="2284" y="372"/>
                  </a:lnTo>
                  <a:lnTo>
                    <a:pt x="2368" y="318"/>
                  </a:lnTo>
                  <a:lnTo>
                    <a:pt x="2406" y="292"/>
                  </a:lnTo>
                  <a:lnTo>
                    <a:pt x="2442" y="266"/>
                  </a:lnTo>
                  <a:lnTo>
                    <a:pt x="2476" y="240"/>
                  </a:lnTo>
                  <a:lnTo>
                    <a:pt x="2510" y="212"/>
                  </a:lnTo>
                  <a:lnTo>
                    <a:pt x="2538" y="186"/>
                  </a:lnTo>
                  <a:lnTo>
                    <a:pt x="2566" y="160"/>
                  </a:lnTo>
                  <a:lnTo>
                    <a:pt x="2590" y="132"/>
                  </a:lnTo>
                  <a:lnTo>
                    <a:pt x="2612" y="106"/>
                  </a:lnTo>
                  <a:lnTo>
                    <a:pt x="2632" y="78"/>
                  </a:lnTo>
                  <a:lnTo>
                    <a:pt x="2648" y="52"/>
                  </a:lnTo>
                  <a:lnTo>
                    <a:pt x="2662" y="26"/>
                  </a:lnTo>
                  <a:lnTo>
                    <a:pt x="2672" y="0"/>
                  </a:lnTo>
                  <a:lnTo>
                    <a:pt x="2666" y="290"/>
                  </a:lnTo>
                  <a:close/>
                </a:path>
              </a:pathLst>
            </a:custGeom>
            <a:solidFill>
              <a:srgbClr val="6CBABA"/>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5" name="Freeform 12">
              <a:extLst>
                <a:ext uri="{FF2B5EF4-FFF2-40B4-BE49-F238E27FC236}">
                  <a16:creationId xmlns:a16="http://schemas.microsoft.com/office/drawing/2014/main" id="{043284F4-D0F8-44C8-AFCA-40B6C6AB8DE8}"/>
                </a:ext>
              </a:extLst>
            </p:cNvPr>
            <p:cNvSpPr>
              <a:spLocks/>
            </p:cNvSpPr>
            <p:nvPr/>
          </p:nvSpPr>
          <p:spPr bwMode="auto">
            <a:xfrm>
              <a:off x="3540125" y="1318550"/>
              <a:ext cx="4241800" cy="1532043"/>
            </a:xfrm>
            <a:custGeom>
              <a:avLst/>
              <a:gdLst>
                <a:gd name="T0" fmla="*/ 0 w 2672"/>
                <a:gd name="T1" fmla="*/ 850 h 966"/>
                <a:gd name="T2" fmla="*/ 10 w 2672"/>
                <a:gd name="T3" fmla="*/ 870 h 966"/>
                <a:gd name="T4" fmla="*/ 24 w 2672"/>
                <a:gd name="T5" fmla="*/ 888 h 966"/>
                <a:gd name="T6" fmla="*/ 60 w 2672"/>
                <a:gd name="T7" fmla="*/ 916 h 966"/>
                <a:gd name="T8" fmla="*/ 80 w 2672"/>
                <a:gd name="T9" fmla="*/ 926 h 966"/>
                <a:gd name="T10" fmla="*/ 124 w 2672"/>
                <a:gd name="T11" fmla="*/ 942 h 966"/>
                <a:gd name="T12" fmla="*/ 148 w 2672"/>
                <a:gd name="T13" fmla="*/ 946 h 966"/>
                <a:gd name="T14" fmla="*/ 240 w 2672"/>
                <a:gd name="T15" fmla="*/ 958 h 966"/>
                <a:gd name="T16" fmla="*/ 332 w 2672"/>
                <a:gd name="T17" fmla="*/ 960 h 966"/>
                <a:gd name="T18" fmla="*/ 378 w 2672"/>
                <a:gd name="T19" fmla="*/ 958 h 966"/>
                <a:gd name="T20" fmla="*/ 516 w 2672"/>
                <a:gd name="T21" fmla="*/ 946 h 966"/>
                <a:gd name="T22" fmla="*/ 700 w 2672"/>
                <a:gd name="T23" fmla="*/ 920 h 966"/>
                <a:gd name="T24" fmla="*/ 792 w 2672"/>
                <a:gd name="T25" fmla="*/ 904 h 966"/>
                <a:gd name="T26" fmla="*/ 974 w 2672"/>
                <a:gd name="T27" fmla="*/ 864 h 966"/>
                <a:gd name="T28" fmla="*/ 1154 w 2672"/>
                <a:gd name="T29" fmla="*/ 818 h 966"/>
                <a:gd name="T30" fmla="*/ 1332 w 2672"/>
                <a:gd name="T31" fmla="*/ 766 h 966"/>
                <a:gd name="T32" fmla="*/ 1420 w 2672"/>
                <a:gd name="T33" fmla="*/ 738 h 966"/>
                <a:gd name="T34" fmla="*/ 1596 w 2672"/>
                <a:gd name="T35" fmla="*/ 678 h 966"/>
                <a:gd name="T36" fmla="*/ 1770 w 2672"/>
                <a:gd name="T37" fmla="*/ 612 h 966"/>
                <a:gd name="T38" fmla="*/ 1940 w 2672"/>
                <a:gd name="T39" fmla="*/ 540 h 966"/>
                <a:gd name="T40" fmla="*/ 2108 w 2672"/>
                <a:gd name="T41" fmla="*/ 460 h 966"/>
                <a:gd name="T42" fmla="*/ 2192 w 2672"/>
                <a:gd name="T43" fmla="*/ 418 h 966"/>
                <a:gd name="T44" fmla="*/ 2352 w 2672"/>
                <a:gd name="T45" fmla="*/ 324 h 966"/>
                <a:gd name="T46" fmla="*/ 2428 w 2672"/>
                <a:gd name="T47" fmla="*/ 272 h 966"/>
                <a:gd name="T48" fmla="*/ 2466 w 2672"/>
                <a:gd name="T49" fmla="*/ 244 h 966"/>
                <a:gd name="T50" fmla="*/ 2536 w 2672"/>
                <a:gd name="T51" fmla="*/ 186 h 966"/>
                <a:gd name="T52" fmla="*/ 2570 w 2672"/>
                <a:gd name="T53" fmla="*/ 152 h 966"/>
                <a:gd name="T54" fmla="*/ 2630 w 2672"/>
                <a:gd name="T55" fmla="*/ 82 h 966"/>
                <a:gd name="T56" fmla="*/ 2654 w 2672"/>
                <a:gd name="T57" fmla="*/ 42 h 966"/>
                <a:gd name="T58" fmla="*/ 2672 w 2672"/>
                <a:gd name="T59" fmla="*/ 0 h 966"/>
                <a:gd name="T60" fmla="*/ 2664 w 2672"/>
                <a:gd name="T61" fmla="*/ 22 h 966"/>
                <a:gd name="T62" fmla="*/ 2644 w 2672"/>
                <a:gd name="T63" fmla="*/ 64 h 966"/>
                <a:gd name="T64" fmla="*/ 2602 w 2672"/>
                <a:gd name="T65" fmla="*/ 120 h 966"/>
                <a:gd name="T66" fmla="*/ 2572 w 2672"/>
                <a:gd name="T67" fmla="*/ 156 h 966"/>
                <a:gd name="T68" fmla="*/ 2504 w 2672"/>
                <a:gd name="T69" fmla="*/ 220 h 966"/>
                <a:gd name="T70" fmla="*/ 2432 w 2672"/>
                <a:gd name="T71" fmla="*/ 278 h 966"/>
                <a:gd name="T72" fmla="*/ 2394 w 2672"/>
                <a:gd name="T73" fmla="*/ 306 h 966"/>
                <a:gd name="T74" fmla="*/ 2276 w 2672"/>
                <a:gd name="T75" fmla="*/ 380 h 966"/>
                <a:gd name="T76" fmla="*/ 2114 w 2672"/>
                <a:gd name="T77" fmla="*/ 470 h 966"/>
                <a:gd name="T78" fmla="*/ 2030 w 2672"/>
                <a:gd name="T79" fmla="*/ 512 h 966"/>
                <a:gd name="T80" fmla="*/ 1860 w 2672"/>
                <a:gd name="T81" fmla="*/ 588 h 966"/>
                <a:gd name="T82" fmla="*/ 1774 w 2672"/>
                <a:gd name="T83" fmla="*/ 624 h 966"/>
                <a:gd name="T84" fmla="*/ 1600 w 2672"/>
                <a:gd name="T85" fmla="*/ 690 h 966"/>
                <a:gd name="T86" fmla="*/ 1424 w 2672"/>
                <a:gd name="T87" fmla="*/ 752 h 966"/>
                <a:gd name="T88" fmla="*/ 1336 w 2672"/>
                <a:gd name="T89" fmla="*/ 780 h 966"/>
                <a:gd name="T90" fmla="*/ 1156 w 2672"/>
                <a:gd name="T91" fmla="*/ 830 h 966"/>
                <a:gd name="T92" fmla="*/ 1066 w 2672"/>
                <a:gd name="T93" fmla="*/ 854 h 966"/>
                <a:gd name="T94" fmla="*/ 886 w 2672"/>
                <a:gd name="T95" fmla="*/ 896 h 966"/>
                <a:gd name="T96" fmla="*/ 702 w 2672"/>
                <a:gd name="T97" fmla="*/ 932 h 966"/>
                <a:gd name="T98" fmla="*/ 610 w 2672"/>
                <a:gd name="T99" fmla="*/ 944 h 966"/>
                <a:gd name="T100" fmla="*/ 426 w 2672"/>
                <a:gd name="T101" fmla="*/ 964 h 966"/>
                <a:gd name="T102" fmla="*/ 332 w 2672"/>
                <a:gd name="T103" fmla="*/ 966 h 966"/>
                <a:gd name="T104" fmla="*/ 286 w 2672"/>
                <a:gd name="T105" fmla="*/ 966 h 966"/>
                <a:gd name="T106" fmla="*/ 192 w 2672"/>
                <a:gd name="T107" fmla="*/ 958 h 966"/>
                <a:gd name="T108" fmla="*/ 146 w 2672"/>
                <a:gd name="T109" fmla="*/ 950 h 966"/>
                <a:gd name="T110" fmla="*/ 102 w 2672"/>
                <a:gd name="T111" fmla="*/ 938 h 966"/>
                <a:gd name="T112" fmla="*/ 60 w 2672"/>
                <a:gd name="T113" fmla="*/ 918 h 966"/>
                <a:gd name="T114" fmla="*/ 40 w 2672"/>
                <a:gd name="T115" fmla="*/ 906 h 966"/>
                <a:gd name="T116" fmla="*/ 16 w 2672"/>
                <a:gd name="T117" fmla="*/ 880 h 966"/>
                <a:gd name="T118" fmla="*/ 4 w 2672"/>
                <a:gd name="T119" fmla="*/ 860 h 966"/>
                <a:gd name="T120" fmla="*/ 0 w 2672"/>
                <a:gd name="T121" fmla="*/ 85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72" h="966">
                  <a:moveTo>
                    <a:pt x="0" y="850"/>
                  </a:moveTo>
                  <a:lnTo>
                    <a:pt x="0" y="850"/>
                  </a:lnTo>
                  <a:lnTo>
                    <a:pt x="4" y="860"/>
                  </a:lnTo>
                  <a:lnTo>
                    <a:pt x="10" y="870"/>
                  </a:lnTo>
                  <a:lnTo>
                    <a:pt x="16" y="880"/>
                  </a:lnTo>
                  <a:lnTo>
                    <a:pt x="24" y="888"/>
                  </a:lnTo>
                  <a:lnTo>
                    <a:pt x="40" y="904"/>
                  </a:lnTo>
                  <a:lnTo>
                    <a:pt x="60" y="916"/>
                  </a:lnTo>
                  <a:lnTo>
                    <a:pt x="60" y="916"/>
                  </a:lnTo>
                  <a:lnTo>
                    <a:pt x="80" y="926"/>
                  </a:lnTo>
                  <a:lnTo>
                    <a:pt x="102" y="934"/>
                  </a:lnTo>
                  <a:lnTo>
                    <a:pt x="124" y="942"/>
                  </a:lnTo>
                  <a:lnTo>
                    <a:pt x="148" y="946"/>
                  </a:lnTo>
                  <a:lnTo>
                    <a:pt x="148" y="946"/>
                  </a:lnTo>
                  <a:lnTo>
                    <a:pt x="194" y="954"/>
                  </a:lnTo>
                  <a:lnTo>
                    <a:pt x="240" y="958"/>
                  </a:lnTo>
                  <a:lnTo>
                    <a:pt x="286" y="960"/>
                  </a:lnTo>
                  <a:lnTo>
                    <a:pt x="332" y="960"/>
                  </a:lnTo>
                  <a:lnTo>
                    <a:pt x="332" y="960"/>
                  </a:lnTo>
                  <a:lnTo>
                    <a:pt x="378" y="958"/>
                  </a:lnTo>
                  <a:lnTo>
                    <a:pt x="424" y="956"/>
                  </a:lnTo>
                  <a:lnTo>
                    <a:pt x="516" y="946"/>
                  </a:lnTo>
                  <a:lnTo>
                    <a:pt x="610" y="934"/>
                  </a:lnTo>
                  <a:lnTo>
                    <a:pt x="700" y="920"/>
                  </a:lnTo>
                  <a:lnTo>
                    <a:pt x="700" y="920"/>
                  </a:lnTo>
                  <a:lnTo>
                    <a:pt x="792" y="904"/>
                  </a:lnTo>
                  <a:lnTo>
                    <a:pt x="882" y="884"/>
                  </a:lnTo>
                  <a:lnTo>
                    <a:pt x="974" y="864"/>
                  </a:lnTo>
                  <a:lnTo>
                    <a:pt x="1064" y="842"/>
                  </a:lnTo>
                  <a:lnTo>
                    <a:pt x="1154" y="818"/>
                  </a:lnTo>
                  <a:lnTo>
                    <a:pt x="1242" y="792"/>
                  </a:lnTo>
                  <a:lnTo>
                    <a:pt x="1332" y="766"/>
                  </a:lnTo>
                  <a:lnTo>
                    <a:pt x="1420" y="738"/>
                  </a:lnTo>
                  <a:lnTo>
                    <a:pt x="1420" y="738"/>
                  </a:lnTo>
                  <a:lnTo>
                    <a:pt x="1508" y="708"/>
                  </a:lnTo>
                  <a:lnTo>
                    <a:pt x="1596" y="678"/>
                  </a:lnTo>
                  <a:lnTo>
                    <a:pt x="1684" y="646"/>
                  </a:lnTo>
                  <a:lnTo>
                    <a:pt x="1770" y="612"/>
                  </a:lnTo>
                  <a:lnTo>
                    <a:pt x="1856" y="576"/>
                  </a:lnTo>
                  <a:lnTo>
                    <a:pt x="1940" y="540"/>
                  </a:lnTo>
                  <a:lnTo>
                    <a:pt x="2026" y="502"/>
                  </a:lnTo>
                  <a:lnTo>
                    <a:pt x="2108" y="460"/>
                  </a:lnTo>
                  <a:lnTo>
                    <a:pt x="2108" y="460"/>
                  </a:lnTo>
                  <a:lnTo>
                    <a:pt x="2192" y="418"/>
                  </a:lnTo>
                  <a:lnTo>
                    <a:pt x="2272" y="372"/>
                  </a:lnTo>
                  <a:lnTo>
                    <a:pt x="2352" y="324"/>
                  </a:lnTo>
                  <a:lnTo>
                    <a:pt x="2390" y="298"/>
                  </a:lnTo>
                  <a:lnTo>
                    <a:pt x="2428" y="272"/>
                  </a:lnTo>
                  <a:lnTo>
                    <a:pt x="2428" y="272"/>
                  </a:lnTo>
                  <a:lnTo>
                    <a:pt x="2466" y="244"/>
                  </a:lnTo>
                  <a:lnTo>
                    <a:pt x="2502" y="216"/>
                  </a:lnTo>
                  <a:lnTo>
                    <a:pt x="2536" y="186"/>
                  </a:lnTo>
                  <a:lnTo>
                    <a:pt x="2570" y="152"/>
                  </a:lnTo>
                  <a:lnTo>
                    <a:pt x="2570" y="152"/>
                  </a:lnTo>
                  <a:lnTo>
                    <a:pt x="2600" y="118"/>
                  </a:lnTo>
                  <a:lnTo>
                    <a:pt x="2630" y="82"/>
                  </a:lnTo>
                  <a:lnTo>
                    <a:pt x="2642" y="62"/>
                  </a:lnTo>
                  <a:lnTo>
                    <a:pt x="2654" y="42"/>
                  </a:lnTo>
                  <a:lnTo>
                    <a:pt x="2664" y="22"/>
                  </a:lnTo>
                  <a:lnTo>
                    <a:pt x="2672" y="0"/>
                  </a:lnTo>
                  <a:lnTo>
                    <a:pt x="2672" y="0"/>
                  </a:lnTo>
                  <a:lnTo>
                    <a:pt x="2664" y="22"/>
                  </a:lnTo>
                  <a:lnTo>
                    <a:pt x="2654" y="42"/>
                  </a:lnTo>
                  <a:lnTo>
                    <a:pt x="2644" y="64"/>
                  </a:lnTo>
                  <a:lnTo>
                    <a:pt x="2630" y="82"/>
                  </a:lnTo>
                  <a:lnTo>
                    <a:pt x="2602" y="120"/>
                  </a:lnTo>
                  <a:lnTo>
                    <a:pt x="2572" y="156"/>
                  </a:lnTo>
                  <a:lnTo>
                    <a:pt x="2572" y="156"/>
                  </a:lnTo>
                  <a:lnTo>
                    <a:pt x="2540" y="188"/>
                  </a:lnTo>
                  <a:lnTo>
                    <a:pt x="2504" y="220"/>
                  </a:lnTo>
                  <a:lnTo>
                    <a:pt x="2470" y="250"/>
                  </a:lnTo>
                  <a:lnTo>
                    <a:pt x="2432" y="278"/>
                  </a:lnTo>
                  <a:lnTo>
                    <a:pt x="2432" y="278"/>
                  </a:lnTo>
                  <a:lnTo>
                    <a:pt x="2394" y="306"/>
                  </a:lnTo>
                  <a:lnTo>
                    <a:pt x="2356" y="332"/>
                  </a:lnTo>
                  <a:lnTo>
                    <a:pt x="2276" y="380"/>
                  </a:lnTo>
                  <a:lnTo>
                    <a:pt x="2196" y="426"/>
                  </a:lnTo>
                  <a:lnTo>
                    <a:pt x="2114" y="470"/>
                  </a:lnTo>
                  <a:lnTo>
                    <a:pt x="2114" y="470"/>
                  </a:lnTo>
                  <a:lnTo>
                    <a:pt x="2030" y="512"/>
                  </a:lnTo>
                  <a:lnTo>
                    <a:pt x="1946" y="552"/>
                  </a:lnTo>
                  <a:lnTo>
                    <a:pt x="1860" y="588"/>
                  </a:lnTo>
                  <a:lnTo>
                    <a:pt x="1774" y="624"/>
                  </a:lnTo>
                  <a:lnTo>
                    <a:pt x="1774" y="624"/>
                  </a:lnTo>
                  <a:lnTo>
                    <a:pt x="1688" y="658"/>
                  </a:lnTo>
                  <a:lnTo>
                    <a:pt x="1600" y="690"/>
                  </a:lnTo>
                  <a:lnTo>
                    <a:pt x="1512" y="722"/>
                  </a:lnTo>
                  <a:lnTo>
                    <a:pt x="1424" y="752"/>
                  </a:lnTo>
                  <a:lnTo>
                    <a:pt x="1424" y="752"/>
                  </a:lnTo>
                  <a:lnTo>
                    <a:pt x="1336" y="780"/>
                  </a:lnTo>
                  <a:lnTo>
                    <a:pt x="1246" y="806"/>
                  </a:lnTo>
                  <a:lnTo>
                    <a:pt x="1156" y="830"/>
                  </a:lnTo>
                  <a:lnTo>
                    <a:pt x="1066" y="854"/>
                  </a:lnTo>
                  <a:lnTo>
                    <a:pt x="1066" y="854"/>
                  </a:lnTo>
                  <a:lnTo>
                    <a:pt x="976" y="876"/>
                  </a:lnTo>
                  <a:lnTo>
                    <a:pt x="886" y="896"/>
                  </a:lnTo>
                  <a:lnTo>
                    <a:pt x="794" y="916"/>
                  </a:lnTo>
                  <a:lnTo>
                    <a:pt x="702" y="932"/>
                  </a:lnTo>
                  <a:lnTo>
                    <a:pt x="702" y="932"/>
                  </a:lnTo>
                  <a:lnTo>
                    <a:pt x="610" y="944"/>
                  </a:lnTo>
                  <a:lnTo>
                    <a:pt x="518" y="956"/>
                  </a:lnTo>
                  <a:lnTo>
                    <a:pt x="426" y="964"/>
                  </a:lnTo>
                  <a:lnTo>
                    <a:pt x="378" y="966"/>
                  </a:lnTo>
                  <a:lnTo>
                    <a:pt x="332" y="966"/>
                  </a:lnTo>
                  <a:lnTo>
                    <a:pt x="332" y="966"/>
                  </a:lnTo>
                  <a:lnTo>
                    <a:pt x="286" y="966"/>
                  </a:lnTo>
                  <a:lnTo>
                    <a:pt x="238" y="964"/>
                  </a:lnTo>
                  <a:lnTo>
                    <a:pt x="192" y="958"/>
                  </a:lnTo>
                  <a:lnTo>
                    <a:pt x="146" y="950"/>
                  </a:lnTo>
                  <a:lnTo>
                    <a:pt x="146" y="950"/>
                  </a:lnTo>
                  <a:lnTo>
                    <a:pt x="124" y="944"/>
                  </a:lnTo>
                  <a:lnTo>
                    <a:pt x="102" y="938"/>
                  </a:lnTo>
                  <a:lnTo>
                    <a:pt x="80" y="928"/>
                  </a:lnTo>
                  <a:lnTo>
                    <a:pt x="60" y="918"/>
                  </a:lnTo>
                  <a:lnTo>
                    <a:pt x="60" y="918"/>
                  </a:lnTo>
                  <a:lnTo>
                    <a:pt x="40" y="906"/>
                  </a:lnTo>
                  <a:lnTo>
                    <a:pt x="22" y="890"/>
                  </a:lnTo>
                  <a:lnTo>
                    <a:pt x="16" y="880"/>
                  </a:lnTo>
                  <a:lnTo>
                    <a:pt x="8" y="870"/>
                  </a:lnTo>
                  <a:lnTo>
                    <a:pt x="4" y="860"/>
                  </a:lnTo>
                  <a:lnTo>
                    <a:pt x="0" y="850"/>
                  </a:lnTo>
                  <a:lnTo>
                    <a:pt x="0" y="850"/>
                  </a:lnTo>
                  <a:close/>
                </a:path>
              </a:pathLst>
            </a:custGeom>
            <a:solidFill>
              <a:srgbClr val="A8CDD7">
                <a:lumMod val="75000"/>
              </a:srgbClr>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6" name="Freeform 13">
              <a:extLst>
                <a:ext uri="{FF2B5EF4-FFF2-40B4-BE49-F238E27FC236}">
                  <a16:creationId xmlns:a16="http://schemas.microsoft.com/office/drawing/2014/main" id="{B16C0432-421D-4AF6-BBB8-9902E07595D6}"/>
                </a:ext>
              </a:extLst>
            </p:cNvPr>
            <p:cNvSpPr>
              <a:spLocks/>
            </p:cNvSpPr>
            <p:nvPr/>
          </p:nvSpPr>
          <p:spPr bwMode="auto">
            <a:xfrm>
              <a:off x="4331318" y="419905"/>
              <a:ext cx="3320266" cy="1426858"/>
            </a:xfrm>
            <a:custGeom>
              <a:avLst/>
              <a:gdLst>
                <a:gd name="T0" fmla="*/ 22 w 2092"/>
                <a:gd name="T1" fmla="*/ 544 h 900"/>
                <a:gd name="T2" fmla="*/ 62 w 2092"/>
                <a:gd name="T3" fmla="*/ 568 h 900"/>
                <a:gd name="T4" fmla="*/ 108 w 2092"/>
                <a:gd name="T5" fmla="*/ 588 h 900"/>
                <a:gd name="T6" fmla="*/ 162 w 2092"/>
                <a:gd name="T7" fmla="*/ 604 h 900"/>
                <a:gd name="T8" fmla="*/ 220 w 2092"/>
                <a:gd name="T9" fmla="*/ 614 h 900"/>
                <a:gd name="T10" fmla="*/ 354 w 2092"/>
                <a:gd name="T11" fmla="*/ 624 h 900"/>
                <a:gd name="T12" fmla="*/ 506 w 2092"/>
                <a:gd name="T13" fmla="*/ 618 h 900"/>
                <a:gd name="T14" fmla="*/ 670 w 2092"/>
                <a:gd name="T15" fmla="*/ 600 h 900"/>
                <a:gd name="T16" fmla="*/ 844 w 2092"/>
                <a:gd name="T17" fmla="*/ 568 h 900"/>
                <a:gd name="T18" fmla="*/ 1020 w 2092"/>
                <a:gd name="T19" fmla="*/ 528 h 900"/>
                <a:gd name="T20" fmla="*/ 1198 w 2092"/>
                <a:gd name="T21" fmla="*/ 480 h 900"/>
                <a:gd name="T22" fmla="*/ 1370 w 2092"/>
                <a:gd name="T23" fmla="*/ 424 h 900"/>
                <a:gd name="T24" fmla="*/ 1534 w 2092"/>
                <a:gd name="T25" fmla="*/ 364 h 900"/>
                <a:gd name="T26" fmla="*/ 1686 w 2092"/>
                <a:gd name="T27" fmla="*/ 300 h 900"/>
                <a:gd name="T28" fmla="*/ 1820 w 2092"/>
                <a:gd name="T29" fmla="*/ 236 h 900"/>
                <a:gd name="T30" fmla="*/ 1930 w 2092"/>
                <a:gd name="T31" fmla="*/ 172 h 900"/>
                <a:gd name="T32" fmla="*/ 2016 w 2092"/>
                <a:gd name="T33" fmla="*/ 110 h 900"/>
                <a:gd name="T34" fmla="*/ 2062 w 2092"/>
                <a:gd name="T35" fmla="*/ 66 h 900"/>
                <a:gd name="T36" fmla="*/ 2080 w 2092"/>
                <a:gd name="T37" fmla="*/ 40 h 900"/>
                <a:gd name="T38" fmla="*/ 2090 w 2092"/>
                <a:gd name="T39" fmla="*/ 14 h 900"/>
                <a:gd name="T40" fmla="*/ 2086 w 2092"/>
                <a:gd name="T41" fmla="*/ 298 h 900"/>
                <a:gd name="T42" fmla="*/ 2084 w 2092"/>
                <a:gd name="T43" fmla="*/ 310 h 900"/>
                <a:gd name="T44" fmla="*/ 2072 w 2092"/>
                <a:gd name="T45" fmla="*/ 338 h 900"/>
                <a:gd name="T46" fmla="*/ 2052 w 2092"/>
                <a:gd name="T47" fmla="*/ 366 h 900"/>
                <a:gd name="T48" fmla="*/ 2006 w 2092"/>
                <a:gd name="T49" fmla="*/ 410 h 900"/>
                <a:gd name="T50" fmla="*/ 1916 w 2092"/>
                <a:gd name="T51" fmla="*/ 472 h 900"/>
                <a:gd name="T52" fmla="*/ 1800 w 2092"/>
                <a:gd name="T53" fmla="*/ 536 h 900"/>
                <a:gd name="T54" fmla="*/ 1662 w 2092"/>
                <a:gd name="T55" fmla="*/ 600 h 900"/>
                <a:gd name="T56" fmla="*/ 1506 w 2092"/>
                <a:gd name="T57" fmla="*/ 662 h 900"/>
                <a:gd name="T58" fmla="*/ 1338 w 2092"/>
                <a:gd name="T59" fmla="*/ 720 h 900"/>
                <a:gd name="T60" fmla="*/ 1160 w 2092"/>
                <a:gd name="T61" fmla="*/ 774 h 900"/>
                <a:gd name="T62" fmla="*/ 980 w 2092"/>
                <a:gd name="T63" fmla="*/ 820 h 900"/>
                <a:gd name="T64" fmla="*/ 800 w 2092"/>
                <a:gd name="T65" fmla="*/ 858 h 900"/>
                <a:gd name="T66" fmla="*/ 626 w 2092"/>
                <a:gd name="T67" fmla="*/ 884 h 900"/>
                <a:gd name="T68" fmla="*/ 462 w 2092"/>
                <a:gd name="T69" fmla="*/ 898 h 900"/>
                <a:gd name="T70" fmla="*/ 312 w 2092"/>
                <a:gd name="T71" fmla="*/ 898 h 900"/>
                <a:gd name="T72" fmla="*/ 212 w 2092"/>
                <a:gd name="T73" fmla="*/ 888 h 900"/>
                <a:gd name="T74" fmla="*/ 154 w 2092"/>
                <a:gd name="T75" fmla="*/ 876 h 900"/>
                <a:gd name="T76" fmla="*/ 100 w 2092"/>
                <a:gd name="T77" fmla="*/ 858 h 900"/>
                <a:gd name="T78" fmla="*/ 56 w 2092"/>
                <a:gd name="T79" fmla="*/ 838 h 900"/>
                <a:gd name="T80" fmla="*/ 16 w 2092"/>
                <a:gd name="T81" fmla="*/ 810 h 900"/>
                <a:gd name="T82" fmla="*/ 104 w 2092"/>
                <a:gd name="T83" fmla="*/ 74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2" h="900">
                  <a:moveTo>
                    <a:pt x="22" y="544"/>
                  </a:moveTo>
                  <a:lnTo>
                    <a:pt x="22" y="544"/>
                  </a:lnTo>
                  <a:lnTo>
                    <a:pt x="40" y="558"/>
                  </a:lnTo>
                  <a:lnTo>
                    <a:pt x="62" y="568"/>
                  </a:lnTo>
                  <a:lnTo>
                    <a:pt x="84" y="580"/>
                  </a:lnTo>
                  <a:lnTo>
                    <a:pt x="108" y="588"/>
                  </a:lnTo>
                  <a:lnTo>
                    <a:pt x="134" y="596"/>
                  </a:lnTo>
                  <a:lnTo>
                    <a:pt x="162" y="604"/>
                  </a:lnTo>
                  <a:lnTo>
                    <a:pt x="190" y="610"/>
                  </a:lnTo>
                  <a:lnTo>
                    <a:pt x="220" y="614"/>
                  </a:lnTo>
                  <a:lnTo>
                    <a:pt x="286" y="622"/>
                  </a:lnTo>
                  <a:lnTo>
                    <a:pt x="354" y="624"/>
                  </a:lnTo>
                  <a:lnTo>
                    <a:pt x="428" y="622"/>
                  </a:lnTo>
                  <a:lnTo>
                    <a:pt x="506" y="618"/>
                  </a:lnTo>
                  <a:lnTo>
                    <a:pt x="586" y="610"/>
                  </a:lnTo>
                  <a:lnTo>
                    <a:pt x="670" y="600"/>
                  </a:lnTo>
                  <a:lnTo>
                    <a:pt x="756" y="586"/>
                  </a:lnTo>
                  <a:lnTo>
                    <a:pt x="844" y="568"/>
                  </a:lnTo>
                  <a:lnTo>
                    <a:pt x="932" y="550"/>
                  </a:lnTo>
                  <a:lnTo>
                    <a:pt x="1020" y="528"/>
                  </a:lnTo>
                  <a:lnTo>
                    <a:pt x="1110" y="504"/>
                  </a:lnTo>
                  <a:lnTo>
                    <a:pt x="1198" y="480"/>
                  </a:lnTo>
                  <a:lnTo>
                    <a:pt x="1286" y="452"/>
                  </a:lnTo>
                  <a:lnTo>
                    <a:pt x="1370" y="424"/>
                  </a:lnTo>
                  <a:lnTo>
                    <a:pt x="1454" y="394"/>
                  </a:lnTo>
                  <a:lnTo>
                    <a:pt x="1534" y="364"/>
                  </a:lnTo>
                  <a:lnTo>
                    <a:pt x="1612" y="332"/>
                  </a:lnTo>
                  <a:lnTo>
                    <a:pt x="1686" y="300"/>
                  </a:lnTo>
                  <a:lnTo>
                    <a:pt x="1754" y="268"/>
                  </a:lnTo>
                  <a:lnTo>
                    <a:pt x="1820" y="236"/>
                  </a:lnTo>
                  <a:lnTo>
                    <a:pt x="1878" y="204"/>
                  </a:lnTo>
                  <a:lnTo>
                    <a:pt x="1930" y="172"/>
                  </a:lnTo>
                  <a:lnTo>
                    <a:pt x="1978" y="142"/>
                  </a:lnTo>
                  <a:lnTo>
                    <a:pt x="2016" y="110"/>
                  </a:lnTo>
                  <a:lnTo>
                    <a:pt x="2048" y="82"/>
                  </a:lnTo>
                  <a:lnTo>
                    <a:pt x="2062" y="66"/>
                  </a:lnTo>
                  <a:lnTo>
                    <a:pt x="2072" y="52"/>
                  </a:lnTo>
                  <a:lnTo>
                    <a:pt x="2080" y="40"/>
                  </a:lnTo>
                  <a:lnTo>
                    <a:pt x="2086" y="26"/>
                  </a:lnTo>
                  <a:lnTo>
                    <a:pt x="2090" y="14"/>
                  </a:lnTo>
                  <a:lnTo>
                    <a:pt x="2092" y="0"/>
                  </a:lnTo>
                  <a:lnTo>
                    <a:pt x="2086" y="298"/>
                  </a:lnTo>
                  <a:lnTo>
                    <a:pt x="2086" y="298"/>
                  </a:lnTo>
                  <a:lnTo>
                    <a:pt x="2084" y="310"/>
                  </a:lnTo>
                  <a:lnTo>
                    <a:pt x="2080" y="324"/>
                  </a:lnTo>
                  <a:lnTo>
                    <a:pt x="2072" y="338"/>
                  </a:lnTo>
                  <a:lnTo>
                    <a:pt x="2064" y="352"/>
                  </a:lnTo>
                  <a:lnTo>
                    <a:pt x="2052" y="366"/>
                  </a:lnTo>
                  <a:lnTo>
                    <a:pt x="2040" y="380"/>
                  </a:lnTo>
                  <a:lnTo>
                    <a:pt x="2006" y="410"/>
                  </a:lnTo>
                  <a:lnTo>
                    <a:pt x="1966" y="440"/>
                  </a:lnTo>
                  <a:lnTo>
                    <a:pt x="1916" y="472"/>
                  </a:lnTo>
                  <a:lnTo>
                    <a:pt x="1862" y="504"/>
                  </a:lnTo>
                  <a:lnTo>
                    <a:pt x="1800" y="536"/>
                  </a:lnTo>
                  <a:lnTo>
                    <a:pt x="1734" y="568"/>
                  </a:lnTo>
                  <a:lnTo>
                    <a:pt x="1662" y="600"/>
                  </a:lnTo>
                  <a:lnTo>
                    <a:pt x="1586" y="632"/>
                  </a:lnTo>
                  <a:lnTo>
                    <a:pt x="1506" y="662"/>
                  </a:lnTo>
                  <a:lnTo>
                    <a:pt x="1424" y="692"/>
                  </a:lnTo>
                  <a:lnTo>
                    <a:pt x="1338" y="720"/>
                  </a:lnTo>
                  <a:lnTo>
                    <a:pt x="1250" y="748"/>
                  </a:lnTo>
                  <a:lnTo>
                    <a:pt x="1160" y="774"/>
                  </a:lnTo>
                  <a:lnTo>
                    <a:pt x="1070" y="798"/>
                  </a:lnTo>
                  <a:lnTo>
                    <a:pt x="980" y="820"/>
                  </a:lnTo>
                  <a:lnTo>
                    <a:pt x="888" y="840"/>
                  </a:lnTo>
                  <a:lnTo>
                    <a:pt x="800" y="858"/>
                  </a:lnTo>
                  <a:lnTo>
                    <a:pt x="712" y="872"/>
                  </a:lnTo>
                  <a:lnTo>
                    <a:pt x="626" y="884"/>
                  </a:lnTo>
                  <a:lnTo>
                    <a:pt x="542" y="892"/>
                  </a:lnTo>
                  <a:lnTo>
                    <a:pt x="462" y="898"/>
                  </a:lnTo>
                  <a:lnTo>
                    <a:pt x="384" y="900"/>
                  </a:lnTo>
                  <a:lnTo>
                    <a:pt x="312" y="898"/>
                  </a:lnTo>
                  <a:lnTo>
                    <a:pt x="244" y="892"/>
                  </a:lnTo>
                  <a:lnTo>
                    <a:pt x="212" y="888"/>
                  </a:lnTo>
                  <a:lnTo>
                    <a:pt x="182" y="882"/>
                  </a:lnTo>
                  <a:lnTo>
                    <a:pt x="154" y="876"/>
                  </a:lnTo>
                  <a:lnTo>
                    <a:pt x="126" y="868"/>
                  </a:lnTo>
                  <a:lnTo>
                    <a:pt x="100" y="858"/>
                  </a:lnTo>
                  <a:lnTo>
                    <a:pt x="78" y="848"/>
                  </a:lnTo>
                  <a:lnTo>
                    <a:pt x="56" y="838"/>
                  </a:lnTo>
                  <a:lnTo>
                    <a:pt x="36" y="824"/>
                  </a:lnTo>
                  <a:lnTo>
                    <a:pt x="16" y="810"/>
                  </a:lnTo>
                  <a:lnTo>
                    <a:pt x="0" y="796"/>
                  </a:lnTo>
                  <a:lnTo>
                    <a:pt x="104" y="740"/>
                  </a:lnTo>
                  <a:lnTo>
                    <a:pt x="22" y="544"/>
                  </a:lnTo>
                  <a:close/>
                </a:path>
              </a:pathLst>
            </a:custGeom>
            <a:solidFill>
              <a:srgbClr val="6CBABA"/>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7" name="Freeform 14">
              <a:extLst>
                <a:ext uri="{FF2B5EF4-FFF2-40B4-BE49-F238E27FC236}">
                  <a16:creationId xmlns:a16="http://schemas.microsoft.com/office/drawing/2014/main" id="{7560A20B-4119-4197-93A0-9F416D6888B9}"/>
                </a:ext>
              </a:extLst>
            </p:cNvPr>
            <p:cNvSpPr>
              <a:spLocks/>
            </p:cNvSpPr>
            <p:nvPr/>
          </p:nvSpPr>
          <p:spPr bwMode="auto">
            <a:xfrm>
              <a:off x="4367905" y="419905"/>
              <a:ext cx="3285966" cy="996971"/>
            </a:xfrm>
            <a:custGeom>
              <a:avLst/>
              <a:gdLst>
                <a:gd name="T0" fmla="*/ 0 w 2070"/>
                <a:gd name="T1" fmla="*/ 544 h 628"/>
                <a:gd name="T2" fmla="*/ 60 w 2070"/>
                <a:gd name="T3" fmla="*/ 578 h 628"/>
                <a:gd name="T4" fmla="*/ 128 w 2070"/>
                <a:gd name="T5" fmla="*/ 600 h 628"/>
                <a:gd name="T6" fmla="*/ 162 w 2070"/>
                <a:gd name="T7" fmla="*/ 606 h 628"/>
                <a:gd name="T8" fmla="*/ 230 w 2070"/>
                <a:gd name="T9" fmla="*/ 616 h 628"/>
                <a:gd name="T10" fmla="*/ 266 w 2070"/>
                <a:gd name="T11" fmla="*/ 618 h 628"/>
                <a:gd name="T12" fmla="*/ 406 w 2070"/>
                <a:gd name="T13" fmla="*/ 618 h 628"/>
                <a:gd name="T14" fmla="*/ 546 w 2070"/>
                <a:gd name="T15" fmla="*/ 608 h 628"/>
                <a:gd name="T16" fmla="*/ 614 w 2070"/>
                <a:gd name="T17" fmla="*/ 598 h 628"/>
                <a:gd name="T18" fmla="*/ 752 w 2070"/>
                <a:gd name="T19" fmla="*/ 576 h 628"/>
                <a:gd name="T20" fmla="*/ 890 w 2070"/>
                <a:gd name="T21" fmla="*/ 546 h 628"/>
                <a:gd name="T22" fmla="*/ 1094 w 2070"/>
                <a:gd name="T23" fmla="*/ 496 h 628"/>
                <a:gd name="T24" fmla="*/ 1228 w 2070"/>
                <a:gd name="T25" fmla="*/ 456 h 628"/>
                <a:gd name="T26" fmla="*/ 1494 w 2070"/>
                <a:gd name="T27" fmla="*/ 364 h 628"/>
                <a:gd name="T28" fmla="*/ 1624 w 2070"/>
                <a:gd name="T29" fmla="*/ 312 h 628"/>
                <a:gd name="T30" fmla="*/ 1688 w 2070"/>
                <a:gd name="T31" fmla="*/ 284 h 628"/>
                <a:gd name="T32" fmla="*/ 1814 w 2070"/>
                <a:gd name="T33" fmla="*/ 224 h 628"/>
                <a:gd name="T34" fmla="*/ 1874 w 2070"/>
                <a:gd name="T35" fmla="*/ 190 h 628"/>
                <a:gd name="T36" fmla="*/ 1964 w 2070"/>
                <a:gd name="T37" fmla="*/ 132 h 628"/>
                <a:gd name="T38" fmla="*/ 1992 w 2070"/>
                <a:gd name="T39" fmla="*/ 112 h 628"/>
                <a:gd name="T40" fmla="*/ 2042 w 2070"/>
                <a:gd name="T41" fmla="*/ 64 h 628"/>
                <a:gd name="T42" fmla="*/ 2052 w 2070"/>
                <a:gd name="T43" fmla="*/ 50 h 628"/>
                <a:gd name="T44" fmla="*/ 2068 w 2070"/>
                <a:gd name="T45" fmla="*/ 18 h 628"/>
                <a:gd name="T46" fmla="*/ 2070 w 2070"/>
                <a:gd name="T47" fmla="*/ 0 h 628"/>
                <a:gd name="T48" fmla="*/ 2062 w 2070"/>
                <a:gd name="T49" fmla="*/ 34 h 628"/>
                <a:gd name="T50" fmla="*/ 2042 w 2070"/>
                <a:gd name="T51" fmla="*/ 64 h 628"/>
                <a:gd name="T52" fmla="*/ 2020 w 2070"/>
                <a:gd name="T53" fmla="*/ 90 h 628"/>
                <a:gd name="T54" fmla="*/ 1994 w 2070"/>
                <a:gd name="T55" fmla="*/ 114 h 628"/>
                <a:gd name="T56" fmla="*/ 1938 w 2070"/>
                <a:gd name="T57" fmla="*/ 158 h 628"/>
                <a:gd name="T58" fmla="*/ 1878 w 2070"/>
                <a:gd name="T59" fmla="*/ 196 h 628"/>
                <a:gd name="T60" fmla="*/ 1756 w 2070"/>
                <a:gd name="T61" fmla="*/ 264 h 628"/>
                <a:gd name="T62" fmla="*/ 1628 w 2070"/>
                <a:gd name="T63" fmla="*/ 322 h 628"/>
                <a:gd name="T64" fmla="*/ 1562 w 2070"/>
                <a:gd name="T65" fmla="*/ 350 h 628"/>
                <a:gd name="T66" fmla="*/ 1432 w 2070"/>
                <a:gd name="T67" fmla="*/ 402 h 628"/>
                <a:gd name="T68" fmla="*/ 1232 w 2070"/>
                <a:gd name="T69" fmla="*/ 470 h 628"/>
                <a:gd name="T70" fmla="*/ 1098 w 2070"/>
                <a:gd name="T71" fmla="*/ 510 h 628"/>
                <a:gd name="T72" fmla="*/ 892 w 2070"/>
                <a:gd name="T73" fmla="*/ 560 h 628"/>
                <a:gd name="T74" fmla="*/ 756 w 2070"/>
                <a:gd name="T75" fmla="*/ 588 h 628"/>
                <a:gd name="T76" fmla="*/ 616 w 2070"/>
                <a:gd name="T77" fmla="*/ 610 h 628"/>
                <a:gd name="T78" fmla="*/ 546 w 2070"/>
                <a:gd name="T79" fmla="*/ 618 h 628"/>
                <a:gd name="T80" fmla="*/ 406 w 2070"/>
                <a:gd name="T81" fmla="*/ 628 h 628"/>
                <a:gd name="T82" fmla="*/ 266 w 2070"/>
                <a:gd name="T83" fmla="*/ 626 h 628"/>
                <a:gd name="T84" fmla="*/ 230 w 2070"/>
                <a:gd name="T85" fmla="*/ 622 h 628"/>
                <a:gd name="T86" fmla="*/ 160 w 2070"/>
                <a:gd name="T87" fmla="*/ 610 h 628"/>
                <a:gd name="T88" fmla="*/ 126 w 2070"/>
                <a:gd name="T89" fmla="*/ 602 h 628"/>
                <a:gd name="T90" fmla="*/ 60 w 2070"/>
                <a:gd name="T91" fmla="*/ 580 h 628"/>
                <a:gd name="T92" fmla="*/ 0 w 2070"/>
                <a:gd name="T93" fmla="*/ 5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0" h="628">
                  <a:moveTo>
                    <a:pt x="0" y="544"/>
                  </a:moveTo>
                  <a:lnTo>
                    <a:pt x="0" y="544"/>
                  </a:lnTo>
                  <a:lnTo>
                    <a:pt x="30" y="562"/>
                  </a:lnTo>
                  <a:lnTo>
                    <a:pt x="60" y="578"/>
                  </a:lnTo>
                  <a:lnTo>
                    <a:pt x="94" y="590"/>
                  </a:lnTo>
                  <a:lnTo>
                    <a:pt x="128" y="600"/>
                  </a:lnTo>
                  <a:lnTo>
                    <a:pt x="128" y="600"/>
                  </a:lnTo>
                  <a:lnTo>
                    <a:pt x="162" y="606"/>
                  </a:lnTo>
                  <a:lnTo>
                    <a:pt x="196" y="612"/>
                  </a:lnTo>
                  <a:lnTo>
                    <a:pt x="230" y="616"/>
                  </a:lnTo>
                  <a:lnTo>
                    <a:pt x="266" y="618"/>
                  </a:lnTo>
                  <a:lnTo>
                    <a:pt x="266" y="618"/>
                  </a:lnTo>
                  <a:lnTo>
                    <a:pt x="336" y="620"/>
                  </a:lnTo>
                  <a:lnTo>
                    <a:pt x="406" y="618"/>
                  </a:lnTo>
                  <a:lnTo>
                    <a:pt x="476" y="614"/>
                  </a:lnTo>
                  <a:lnTo>
                    <a:pt x="546" y="608"/>
                  </a:lnTo>
                  <a:lnTo>
                    <a:pt x="546" y="608"/>
                  </a:lnTo>
                  <a:lnTo>
                    <a:pt x="614" y="598"/>
                  </a:lnTo>
                  <a:lnTo>
                    <a:pt x="684" y="588"/>
                  </a:lnTo>
                  <a:lnTo>
                    <a:pt x="752" y="576"/>
                  </a:lnTo>
                  <a:lnTo>
                    <a:pt x="822" y="562"/>
                  </a:lnTo>
                  <a:lnTo>
                    <a:pt x="890" y="546"/>
                  </a:lnTo>
                  <a:lnTo>
                    <a:pt x="958" y="530"/>
                  </a:lnTo>
                  <a:lnTo>
                    <a:pt x="1094" y="496"/>
                  </a:lnTo>
                  <a:lnTo>
                    <a:pt x="1094" y="496"/>
                  </a:lnTo>
                  <a:lnTo>
                    <a:pt x="1228" y="456"/>
                  </a:lnTo>
                  <a:lnTo>
                    <a:pt x="1362" y="412"/>
                  </a:lnTo>
                  <a:lnTo>
                    <a:pt x="1494" y="364"/>
                  </a:lnTo>
                  <a:lnTo>
                    <a:pt x="1558" y="340"/>
                  </a:lnTo>
                  <a:lnTo>
                    <a:pt x="1624" y="312"/>
                  </a:lnTo>
                  <a:lnTo>
                    <a:pt x="1624" y="312"/>
                  </a:lnTo>
                  <a:lnTo>
                    <a:pt x="1688" y="284"/>
                  </a:lnTo>
                  <a:lnTo>
                    <a:pt x="1752" y="254"/>
                  </a:lnTo>
                  <a:lnTo>
                    <a:pt x="1814" y="224"/>
                  </a:lnTo>
                  <a:lnTo>
                    <a:pt x="1874" y="190"/>
                  </a:lnTo>
                  <a:lnTo>
                    <a:pt x="1874" y="190"/>
                  </a:lnTo>
                  <a:lnTo>
                    <a:pt x="1934" y="152"/>
                  </a:lnTo>
                  <a:lnTo>
                    <a:pt x="1964" y="132"/>
                  </a:lnTo>
                  <a:lnTo>
                    <a:pt x="1992" y="112"/>
                  </a:lnTo>
                  <a:lnTo>
                    <a:pt x="1992" y="112"/>
                  </a:lnTo>
                  <a:lnTo>
                    <a:pt x="2018" y="88"/>
                  </a:lnTo>
                  <a:lnTo>
                    <a:pt x="2042" y="64"/>
                  </a:lnTo>
                  <a:lnTo>
                    <a:pt x="2042" y="64"/>
                  </a:lnTo>
                  <a:lnTo>
                    <a:pt x="2052" y="50"/>
                  </a:lnTo>
                  <a:lnTo>
                    <a:pt x="2060" y="34"/>
                  </a:lnTo>
                  <a:lnTo>
                    <a:pt x="2068" y="18"/>
                  </a:lnTo>
                  <a:lnTo>
                    <a:pt x="2070" y="0"/>
                  </a:lnTo>
                  <a:lnTo>
                    <a:pt x="2070" y="0"/>
                  </a:lnTo>
                  <a:lnTo>
                    <a:pt x="2068" y="18"/>
                  </a:lnTo>
                  <a:lnTo>
                    <a:pt x="2062" y="34"/>
                  </a:lnTo>
                  <a:lnTo>
                    <a:pt x="2052" y="50"/>
                  </a:lnTo>
                  <a:lnTo>
                    <a:pt x="2042" y="64"/>
                  </a:lnTo>
                  <a:lnTo>
                    <a:pt x="2042" y="64"/>
                  </a:lnTo>
                  <a:lnTo>
                    <a:pt x="2020" y="90"/>
                  </a:lnTo>
                  <a:lnTo>
                    <a:pt x="1994" y="114"/>
                  </a:lnTo>
                  <a:lnTo>
                    <a:pt x="1994" y="114"/>
                  </a:lnTo>
                  <a:lnTo>
                    <a:pt x="1966" y="136"/>
                  </a:lnTo>
                  <a:lnTo>
                    <a:pt x="1938" y="158"/>
                  </a:lnTo>
                  <a:lnTo>
                    <a:pt x="1878" y="196"/>
                  </a:lnTo>
                  <a:lnTo>
                    <a:pt x="1878" y="196"/>
                  </a:lnTo>
                  <a:lnTo>
                    <a:pt x="1818" y="230"/>
                  </a:lnTo>
                  <a:lnTo>
                    <a:pt x="1756" y="264"/>
                  </a:lnTo>
                  <a:lnTo>
                    <a:pt x="1692" y="294"/>
                  </a:lnTo>
                  <a:lnTo>
                    <a:pt x="1628" y="322"/>
                  </a:lnTo>
                  <a:lnTo>
                    <a:pt x="1628" y="322"/>
                  </a:lnTo>
                  <a:lnTo>
                    <a:pt x="1562" y="350"/>
                  </a:lnTo>
                  <a:lnTo>
                    <a:pt x="1498" y="376"/>
                  </a:lnTo>
                  <a:lnTo>
                    <a:pt x="1432" y="402"/>
                  </a:lnTo>
                  <a:lnTo>
                    <a:pt x="1366" y="424"/>
                  </a:lnTo>
                  <a:lnTo>
                    <a:pt x="1232" y="470"/>
                  </a:lnTo>
                  <a:lnTo>
                    <a:pt x="1098" y="510"/>
                  </a:lnTo>
                  <a:lnTo>
                    <a:pt x="1098" y="510"/>
                  </a:lnTo>
                  <a:lnTo>
                    <a:pt x="962" y="544"/>
                  </a:lnTo>
                  <a:lnTo>
                    <a:pt x="892" y="560"/>
                  </a:lnTo>
                  <a:lnTo>
                    <a:pt x="824" y="574"/>
                  </a:lnTo>
                  <a:lnTo>
                    <a:pt x="756" y="588"/>
                  </a:lnTo>
                  <a:lnTo>
                    <a:pt x="686" y="600"/>
                  </a:lnTo>
                  <a:lnTo>
                    <a:pt x="616" y="610"/>
                  </a:lnTo>
                  <a:lnTo>
                    <a:pt x="546" y="618"/>
                  </a:lnTo>
                  <a:lnTo>
                    <a:pt x="546" y="618"/>
                  </a:lnTo>
                  <a:lnTo>
                    <a:pt x="476" y="624"/>
                  </a:lnTo>
                  <a:lnTo>
                    <a:pt x="406" y="628"/>
                  </a:lnTo>
                  <a:lnTo>
                    <a:pt x="336" y="628"/>
                  </a:lnTo>
                  <a:lnTo>
                    <a:pt x="266" y="626"/>
                  </a:lnTo>
                  <a:lnTo>
                    <a:pt x="266" y="626"/>
                  </a:lnTo>
                  <a:lnTo>
                    <a:pt x="230" y="622"/>
                  </a:lnTo>
                  <a:lnTo>
                    <a:pt x="196" y="616"/>
                  </a:lnTo>
                  <a:lnTo>
                    <a:pt x="160" y="610"/>
                  </a:lnTo>
                  <a:lnTo>
                    <a:pt x="126" y="602"/>
                  </a:lnTo>
                  <a:lnTo>
                    <a:pt x="126" y="602"/>
                  </a:lnTo>
                  <a:lnTo>
                    <a:pt x="92" y="592"/>
                  </a:lnTo>
                  <a:lnTo>
                    <a:pt x="60" y="580"/>
                  </a:lnTo>
                  <a:lnTo>
                    <a:pt x="28" y="564"/>
                  </a:lnTo>
                  <a:lnTo>
                    <a:pt x="0" y="544"/>
                  </a:lnTo>
                  <a:lnTo>
                    <a:pt x="0" y="544"/>
                  </a:lnTo>
                  <a:close/>
                </a:path>
              </a:pathLst>
            </a:custGeom>
            <a:solidFill>
              <a:srgbClr val="A8CDD7">
                <a:lumMod val="75000"/>
              </a:srgbClr>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8" name="Freeform 15">
              <a:extLst>
                <a:ext uri="{FF2B5EF4-FFF2-40B4-BE49-F238E27FC236}">
                  <a16:creationId xmlns:a16="http://schemas.microsoft.com/office/drawing/2014/main" id="{E905D4DC-7F3B-41D4-88F6-66692B284752}"/>
                </a:ext>
              </a:extLst>
            </p:cNvPr>
            <p:cNvSpPr>
              <a:spLocks/>
            </p:cNvSpPr>
            <p:nvPr/>
          </p:nvSpPr>
          <p:spPr bwMode="auto">
            <a:xfrm>
              <a:off x="3963162" y="3307919"/>
              <a:ext cx="2593100" cy="2485568"/>
            </a:xfrm>
            <a:custGeom>
              <a:avLst/>
              <a:gdLst>
                <a:gd name="T0" fmla="*/ 1504 w 1634"/>
                <a:gd name="T1" fmla="*/ 1044 h 1566"/>
                <a:gd name="T2" fmla="*/ 1508 w 1634"/>
                <a:gd name="T3" fmla="*/ 850 h 1566"/>
                <a:gd name="T4" fmla="*/ 1506 w 1634"/>
                <a:gd name="T5" fmla="*/ 678 h 1566"/>
                <a:gd name="T6" fmla="*/ 1496 w 1634"/>
                <a:gd name="T7" fmla="*/ 556 h 1566"/>
                <a:gd name="T8" fmla="*/ 1476 w 1634"/>
                <a:gd name="T9" fmla="*/ 434 h 1566"/>
                <a:gd name="T10" fmla="*/ 1444 w 1634"/>
                <a:gd name="T11" fmla="*/ 316 h 1566"/>
                <a:gd name="T12" fmla="*/ 1410 w 1634"/>
                <a:gd name="T13" fmla="*/ 232 h 1566"/>
                <a:gd name="T14" fmla="*/ 1382 w 1634"/>
                <a:gd name="T15" fmla="*/ 180 h 1566"/>
                <a:gd name="T16" fmla="*/ 1366 w 1634"/>
                <a:gd name="T17" fmla="*/ 154 h 1566"/>
                <a:gd name="T18" fmla="*/ 1334 w 1634"/>
                <a:gd name="T19" fmla="*/ 112 h 1566"/>
                <a:gd name="T20" fmla="*/ 1298 w 1634"/>
                <a:gd name="T21" fmla="*/ 78 h 1566"/>
                <a:gd name="T22" fmla="*/ 1260 w 1634"/>
                <a:gd name="T23" fmla="*/ 52 h 1566"/>
                <a:gd name="T24" fmla="*/ 1218 w 1634"/>
                <a:gd name="T25" fmla="*/ 30 h 1566"/>
                <a:gd name="T26" fmla="*/ 1174 w 1634"/>
                <a:gd name="T27" fmla="*/ 16 h 1566"/>
                <a:gd name="T28" fmla="*/ 1126 w 1634"/>
                <a:gd name="T29" fmla="*/ 6 h 1566"/>
                <a:gd name="T30" fmla="*/ 1078 w 1634"/>
                <a:gd name="T31" fmla="*/ 0 h 1566"/>
                <a:gd name="T32" fmla="*/ 974 w 1634"/>
                <a:gd name="T33" fmla="*/ 4 h 1566"/>
                <a:gd name="T34" fmla="*/ 864 w 1634"/>
                <a:gd name="T35" fmla="*/ 22 h 1566"/>
                <a:gd name="T36" fmla="*/ 754 w 1634"/>
                <a:gd name="T37" fmla="*/ 52 h 1566"/>
                <a:gd name="T38" fmla="*/ 586 w 1634"/>
                <a:gd name="T39" fmla="*/ 108 h 1566"/>
                <a:gd name="T40" fmla="*/ 280 w 1634"/>
                <a:gd name="T41" fmla="*/ 220 h 1566"/>
                <a:gd name="T42" fmla="*/ 194 w 1634"/>
                <a:gd name="T43" fmla="*/ 244 h 1566"/>
                <a:gd name="T44" fmla="*/ 122 w 1634"/>
                <a:gd name="T45" fmla="*/ 256 h 1566"/>
                <a:gd name="T46" fmla="*/ 76 w 1634"/>
                <a:gd name="T47" fmla="*/ 254 h 1566"/>
                <a:gd name="T48" fmla="*/ 52 w 1634"/>
                <a:gd name="T49" fmla="*/ 248 h 1566"/>
                <a:gd name="T50" fmla="*/ 32 w 1634"/>
                <a:gd name="T51" fmla="*/ 234 h 1566"/>
                <a:gd name="T52" fmla="*/ 16 w 1634"/>
                <a:gd name="T53" fmla="*/ 216 h 1566"/>
                <a:gd name="T54" fmla="*/ 4 w 1634"/>
                <a:gd name="T55" fmla="*/ 192 h 1566"/>
                <a:gd name="T56" fmla="*/ 54 w 1634"/>
                <a:gd name="T57" fmla="*/ 418 h 1566"/>
                <a:gd name="T58" fmla="*/ 58 w 1634"/>
                <a:gd name="T59" fmla="*/ 432 h 1566"/>
                <a:gd name="T60" fmla="*/ 66 w 1634"/>
                <a:gd name="T61" fmla="*/ 458 h 1566"/>
                <a:gd name="T62" fmla="*/ 80 w 1634"/>
                <a:gd name="T63" fmla="*/ 480 h 1566"/>
                <a:gd name="T64" fmla="*/ 96 w 1634"/>
                <a:gd name="T65" fmla="*/ 496 h 1566"/>
                <a:gd name="T66" fmla="*/ 130 w 1634"/>
                <a:gd name="T67" fmla="*/ 516 h 1566"/>
                <a:gd name="T68" fmla="*/ 186 w 1634"/>
                <a:gd name="T69" fmla="*/ 528 h 1566"/>
                <a:gd name="T70" fmla="*/ 254 w 1634"/>
                <a:gd name="T71" fmla="*/ 530 h 1566"/>
                <a:gd name="T72" fmla="*/ 330 w 1634"/>
                <a:gd name="T73" fmla="*/ 524 h 1566"/>
                <a:gd name="T74" fmla="*/ 456 w 1634"/>
                <a:gd name="T75" fmla="*/ 500 h 1566"/>
                <a:gd name="T76" fmla="*/ 720 w 1634"/>
                <a:gd name="T77" fmla="*/ 428 h 1566"/>
                <a:gd name="T78" fmla="*/ 882 w 1634"/>
                <a:gd name="T79" fmla="*/ 386 h 1566"/>
                <a:gd name="T80" fmla="*/ 950 w 1634"/>
                <a:gd name="T81" fmla="*/ 372 h 1566"/>
                <a:gd name="T82" fmla="*/ 1008 w 1634"/>
                <a:gd name="T83" fmla="*/ 366 h 1566"/>
                <a:gd name="T84" fmla="*/ 1054 w 1634"/>
                <a:gd name="T85" fmla="*/ 370 h 1566"/>
                <a:gd name="T86" fmla="*/ 1078 w 1634"/>
                <a:gd name="T87" fmla="*/ 380 h 1566"/>
                <a:gd name="T88" fmla="*/ 1084 w 1634"/>
                <a:gd name="T89" fmla="*/ 386 h 1566"/>
                <a:gd name="T90" fmla="*/ 1098 w 1634"/>
                <a:gd name="T91" fmla="*/ 406 h 1566"/>
                <a:gd name="T92" fmla="*/ 1106 w 1634"/>
                <a:gd name="T93" fmla="*/ 432 h 1566"/>
                <a:gd name="T94" fmla="*/ 1114 w 1634"/>
                <a:gd name="T95" fmla="*/ 500 h 1566"/>
                <a:gd name="T96" fmla="*/ 1108 w 1634"/>
                <a:gd name="T97" fmla="*/ 584 h 1566"/>
                <a:gd name="T98" fmla="*/ 1094 w 1634"/>
                <a:gd name="T99" fmla="*/ 678 h 1566"/>
                <a:gd name="T100" fmla="*/ 1072 w 1634"/>
                <a:gd name="T101" fmla="*/ 776 h 1566"/>
                <a:gd name="T102" fmla="*/ 1020 w 1634"/>
                <a:gd name="T103" fmla="*/ 966 h 1566"/>
                <a:gd name="T104" fmla="*/ 854 w 1634"/>
                <a:gd name="T105" fmla="*/ 1044 h 1566"/>
                <a:gd name="T106" fmla="*/ 1634 w 1634"/>
                <a:gd name="T107" fmla="*/ 1044 h 1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4" h="1566">
                  <a:moveTo>
                    <a:pt x="1504" y="1044"/>
                  </a:moveTo>
                  <a:lnTo>
                    <a:pt x="1504" y="1044"/>
                  </a:lnTo>
                  <a:lnTo>
                    <a:pt x="1506" y="954"/>
                  </a:lnTo>
                  <a:lnTo>
                    <a:pt x="1508" y="850"/>
                  </a:lnTo>
                  <a:lnTo>
                    <a:pt x="1508" y="736"/>
                  </a:lnTo>
                  <a:lnTo>
                    <a:pt x="1506" y="678"/>
                  </a:lnTo>
                  <a:lnTo>
                    <a:pt x="1502" y="616"/>
                  </a:lnTo>
                  <a:lnTo>
                    <a:pt x="1496" y="556"/>
                  </a:lnTo>
                  <a:lnTo>
                    <a:pt x="1488" y="494"/>
                  </a:lnTo>
                  <a:lnTo>
                    <a:pt x="1476" y="434"/>
                  </a:lnTo>
                  <a:lnTo>
                    <a:pt x="1462" y="374"/>
                  </a:lnTo>
                  <a:lnTo>
                    <a:pt x="1444" y="316"/>
                  </a:lnTo>
                  <a:lnTo>
                    <a:pt x="1422" y="260"/>
                  </a:lnTo>
                  <a:lnTo>
                    <a:pt x="1410" y="232"/>
                  </a:lnTo>
                  <a:lnTo>
                    <a:pt x="1396" y="206"/>
                  </a:lnTo>
                  <a:lnTo>
                    <a:pt x="1382" y="180"/>
                  </a:lnTo>
                  <a:lnTo>
                    <a:pt x="1366" y="154"/>
                  </a:lnTo>
                  <a:lnTo>
                    <a:pt x="1366" y="154"/>
                  </a:lnTo>
                  <a:lnTo>
                    <a:pt x="1350" y="132"/>
                  </a:lnTo>
                  <a:lnTo>
                    <a:pt x="1334" y="112"/>
                  </a:lnTo>
                  <a:lnTo>
                    <a:pt x="1316" y="94"/>
                  </a:lnTo>
                  <a:lnTo>
                    <a:pt x="1298" y="78"/>
                  </a:lnTo>
                  <a:lnTo>
                    <a:pt x="1280" y="64"/>
                  </a:lnTo>
                  <a:lnTo>
                    <a:pt x="1260" y="52"/>
                  </a:lnTo>
                  <a:lnTo>
                    <a:pt x="1240" y="40"/>
                  </a:lnTo>
                  <a:lnTo>
                    <a:pt x="1218" y="30"/>
                  </a:lnTo>
                  <a:lnTo>
                    <a:pt x="1196" y="22"/>
                  </a:lnTo>
                  <a:lnTo>
                    <a:pt x="1174" y="16"/>
                  </a:lnTo>
                  <a:lnTo>
                    <a:pt x="1150" y="10"/>
                  </a:lnTo>
                  <a:lnTo>
                    <a:pt x="1126" y="6"/>
                  </a:lnTo>
                  <a:lnTo>
                    <a:pt x="1102" y="2"/>
                  </a:lnTo>
                  <a:lnTo>
                    <a:pt x="1078" y="0"/>
                  </a:lnTo>
                  <a:lnTo>
                    <a:pt x="1026" y="0"/>
                  </a:lnTo>
                  <a:lnTo>
                    <a:pt x="974" y="4"/>
                  </a:lnTo>
                  <a:lnTo>
                    <a:pt x="920" y="12"/>
                  </a:lnTo>
                  <a:lnTo>
                    <a:pt x="864" y="22"/>
                  </a:lnTo>
                  <a:lnTo>
                    <a:pt x="810" y="36"/>
                  </a:lnTo>
                  <a:lnTo>
                    <a:pt x="754" y="52"/>
                  </a:lnTo>
                  <a:lnTo>
                    <a:pt x="698" y="70"/>
                  </a:lnTo>
                  <a:lnTo>
                    <a:pt x="586" y="108"/>
                  </a:lnTo>
                  <a:lnTo>
                    <a:pt x="374" y="188"/>
                  </a:lnTo>
                  <a:lnTo>
                    <a:pt x="280" y="220"/>
                  </a:lnTo>
                  <a:lnTo>
                    <a:pt x="236" y="234"/>
                  </a:lnTo>
                  <a:lnTo>
                    <a:pt x="194" y="244"/>
                  </a:lnTo>
                  <a:lnTo>
                    <a:pt x="156" y="252"/>
                  </a:lnTo>
                  <a:lnTo>
                    <a:pt x="122" y="256"/>
                  </a:lnTo>
                  <a:lnTo>
                    <a:pt x="90" y="256"/>
                  </a:lnTo>
                  <a:lnTo>
                    <a:pt x="76" y="254"/>
                  </a:lnTo>
                  <a:lnTo>
                    <a:pt x="64" y="252"/>
                  </a:lnTo>
                  <a:lnTo>
                    <a:pt x="52" y="248"/>
                  </a:lnTo>
                  <a:lnTo>
                    <a:pt x="40" y="242"/>
                  </a:lnTo>
                  <a:lnTo>
                    <a:pt x="32" y="234"/>
                  </a:lnTo>
                  <a:lnTo>
                    <a:pt x="22" y="226"/>
                  </a:lnTo>
                  <a:lnTo>
                    <a:pt x="16" y="216"/>
                  </a:lnTo>
                  <a:lnTo>
                    <a:pt x="10" y="206"/>
                  </a:lnTo>
                  <a:lnTo>
                    <a:pt x="4" y="192"/>
                  </a:lnTo>
                  <a:lnTo>
                    <a:pt x="0" y="178"/>
                  </a:lnTo>
                  <a:lnTo>
                    <a:pt x="54" y="418"/>
                  </a:lnTo>
                  <a:lnTo>
                    <a:pt x="54" y="418"/>
                  </a:lnTo>
                  <a:lnTo>
                    <a:pt x="58" y="432"/>
                  </a:lnTo>
                  <a:lnTo>
                    <a:pt x="62" y="446"/>
                  </a:lnTo>
                  <a:lnTo>
                    <a:pt x="66" y="458"/>
                  </a:lnTo>
                  <a:lnTo>
                    <a:pt x="72" y="470"/>
                  </a:lnTo>
                  <a:lnTo>
                    <a:pt x="80" y="480"/>
                  </a:lnTo>
                  <a:lnTo>
                    <a:pt x="88" y="488"/>
                  </a:lnTo>
                  <a:lnTo>
                    <a:pt x="96" y="496"/>
                  </a:lnTo>
                  <a:lnTo>
                    <a:pt x="106" y="504"/>
                  </a:lnTo>
                  <a:lnTo>
                    <a:pt x="130" y="516"/>
                  </a:lnTo>
                  <a:lnTo>
                    <a:pt x="156" y="524"/>
                  </a:lnTo>
                  <a:lnTo>
                    <a:pt x="186" y="528"/>
                  </a:lnTo>
                  <a:lnTo>
                    <a:pt x="218" y="532"/>
                  </a:lnTo>
                  <a:lnTo>
                    <a:pt x="254" y="530"/>
                  </a:lnTo>
                  <a:lnTo>
                    <a:pt x="290" y="528"/>
                  </a:lnTo>
                  <a:lnTo>
                    <a:pt x="330" y="524"/>
                  </a:lnTo>
                  <a:lnTo>
                    <a:pt x="370" y="516"/>
                  </a:lnTo>
                  <a:lnTo>
                    <a:pt x="456" y="500"/>
                  </a:lnTo>
                  <a:lnTo>
                    <a:pt x="544" y="478"/>
                  </a:lnTo>
                  <a:lnTo>
                    <a:pt x="720" y="428"/>
                  </a:lnTo>
                  <a:lnTo>
                    <a:pt x="804" y="404"/>
                  </a:lnTo>
                  <a:lnTo>
                    <a:pt x="882" y="386"/>
                  </a:lnTo>
                  <a:lnTo>
                    <a:pt x="918" y="378"/>
                  </a:lnTo>
                  <a:lnTo>
                    <a:pt x="950" y="372"/>
                  </a:lnTo>
                  <a:lnTo>
                    <a:pt x="982" y="368"/>
                  </a:lnTo>
                  <a:lnTo>
                    <a:pt x="1008" y="366"/>
                  </a:lnTo>
                  <a:lnTo>
                    <a:pt x="1034" y="366"/>
                  </a:lnTo>
                  <a:lnTo>
                    <a:pt x="1054" y="370"/>
                  </a:lnTo>
                  <a:lnTo>
                    <a:pt x="1070" y="376"/>
                  </a:lnTo>
                  <a:lnTo>
                    <a:pt x="1078" y="380"/>
                  </a:lnTo>
                  <a:lnTo>
                    <a:pt x="1084" y="386"/>
                  </a:lnTo>
                  <a:lnTo>
                    <a:pt x="1084" y="386"/>
                  </a:lnTo>
                  <a:lnTo>
                    <a:pt x="1090" y="396"/>
                  </a:lnTo>
                  <a:lnTo>
                    <a:pt x="1098" y="406"/>
                  </a:lnTo>
                  <a:lnTo>
                    <a:pt x="1102" y="418"/>
                  </a:lnTo>
                  <a:lnTo>
                    <a:pt x="1106" y="432"/>
                  </a:lnTo>
                  <a:lnTo>
                    <a:pt x="1112" y="464"/>
                  </a:lnTo>
                  <a:lnTo>
                    <a:pt x="1114" y="500"/>
                  </a:lnTo>
                  <a:lnTo>
                    <a:pt x="1112" y="540"/>
                  </a:lnTo>
                  <a:lnTo>
                    <a:pt x="1108" y="584"/>
                  </a:lnTo>
                  <a:lnTo>
                    <a:pt x="1102" y="630"/>
                  </a:lnTo>
                  <a:lnTo>
                    <a:pt x="1094" y="678"/>
                  </a:lnTo>
                  <a:lnTo>
                    <a:pt x="1084" y="726"/>
                  </a:lnTo>
                  <a:lnTo>
                    <a:pt x="1072" y="776"/>
                  </a:lnTo>
                  <a:lnTo>
                    <a:pt x="1046" y="874"/>
                  </a:lnTo>
                  <a:lnTo>
                    <a:pt x="1020" y="966"/>
                  </a:lnTo>
                  <a:lnTo>
                    <a:pt x="996" y="1044"/>
                  </a:lnTo>
                  <a:lnTo>
                    <a:pt x="854" y="1044"/>
                  </a:lnTo>
                  <a:lnTo>
                    <a:pt x="1252" y="1566"/>
                  </a:lnTo>
                  <a:lnTo>
                    <a:pt x="1634" y="1044"/>
                  </a:lnTo>
                  <a:lnTo>
                    <a:pt x="1504" y="1044"/>
                  </a:lnTo>
                  <a:close/>
                </a:path>
              </a:pathLst>
            </a:custGeom>
            <a:solidFill>
              <a:srgbClr val="6CBABA"/>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19" name="Freeform 16">
              <a:extLst>
                <a:ext uri="{FF2B5EF4-FFF2-40B4-BE49-F238E27FC236}">
                  <a16:creationId xmlns:a16="http://schemas.microsoft.com/office/drawing/2014/main" id="{0D3249A6-DB85-41ED-A87E-74A6E88889E4}"/>
                </a:ext>
              </a:extLst>
            </p:cNvPr>
            <p:cNvSpPr>
              <a:spLocks/>
            </p:cNvSpPr>
            <p:nvPr/>
          </p:nvSpPr>
          <p:spPr bwMode="auto">
            <a:xfrm>
              <a:off x="3963162" y="3301060"/>
              <a:ext cx="2593100" cy="1666953"/>
            </a:xfrm>
            <a:custGeom>
              <a:avLst/>
              <a:gdLst>
                <a:gd name="T0" fmla="*/ 1502 w 1634"/>
                <a:gd name="T1" fmla="*/ 1050 h 1050"/>
                <a:gd name="T2" fmla="*/ 1506 w 1634"/>
                <a:gd name="T3" fmla="*/ 898 h 1050"/>
                <a:gd name="T4" fmla="*/ 1506 w 1634"/>
                <a:gd name="T5" fmla="*/ 746 h 1050"/>
                <a:gd name="T6" fmla="*/ 1488 w 1634"/>
                <a:gd name="T7" fmla="*/ 522 h 1050"/>
                <a:gd name="T8" fmla="*/ 1466 w 1634"/>
                <a:gd name="T9" fmla="*/ 412 h 1050"/>
                <a:gd name="T10" fmla="*/ 1434 w 1634"/>
                <a:gd name="T11" fmla="*/ 304 h 1050"/>
                <a:gd name="T12" fmla="*/ 1388 w 1634"/>
                <a:gd name="T13" fmla="*/ 202 h 1050"/>
                <a:gd name="T14" fmla="*/ 1346 w 1634"/>
                <a:gd name="T15" fmla="*/ 138 h 1050"/>
                <a:gd name="T16" fmla="*/ 1266 w 1634"/>
                <a:gd name="T17" fmla="*/ 64 h 1050"/>
                <a:gd name="T18" fmla="*/ 1198 w 1634"/>
                <a:gd name="T19" fmla="*/ 32 h 1050"/>
                <a:gd name="T20" fmla="*/ 1126 w 1634"/>
                <a:gd name="T21" fmla="*/ 14 h 1050"/>
                <a:gd name="T22" fmla="*/ 1014 w 1634"/>
                <a:gd name="T23" fmla="*/ 10 h 1050"/>
                <a:gd name="T24" fmla="*/ 940 w 1634"/>
                <a:gd name="T25" fmla="*/ 16 h 1050"/>
                <a:gd name="T26" fmla="*/ 830 w 1634"/>
                <a:gd name="T27" fmla="*/ 38 h 1050"/>
                <a:gd name="T28" fmla="*/ 614 w 1634"/>
                <a:gd name="T29" fmla="*/ 106 h 1050"/>
                <a:gd name="T30" fmla="*/ 402 w 1634"/>
                <a:gd name="T31" fmla="*/ 184 h 1050"/>
                <a:gd name="T32" fmla="*/ 260 w 1634"/>
                <a:gd name="T33" fmla="*/ 234 h 1050"/>
                <a:gd name="T34" fmla="*/ 150 w 1634"/>
                <a:gd name="T35" fmla="*/ 258 h 1050"/>
                <a:gd name="T36" fmla="*/ 92 w 1634"/>
                <a:gd name="T37" fmla="*/ 262 h 1050"/>
                <a:gd name="T38" fmla="*/ 38 w 1634"/>
                <a:gd name="T39" fmla="*/ 244 h 1050"/>
                <a:gd name="T40" fmla="*/ 14 w 1634"/>
                <a:gd name="T41" fmla="*/ 218 h 1050"/>
                <a:gd name="T42" fmla="*/ 0 w 1634"/>
                <a:gd name="T43" fmla="*/ 182 h 1050"/>
                <a:gd name="T44" fmla="*/ 14 w 1634"/>
                <a:gd name="T45" fmla="*/ 218 h 1050"/>
                <a:gd name="T46" fmla="*/ 40 w 1634"/>
                <a:gd name="T47" fmla="*/ 244 h 1050"/>
                <a:gd name="T48" fmla="*/ 74 w 1634"/>
                <a:gd name="T49" fmla="*/ 256 h 1050"/>
                <a:gd name="T50" fmla="*/ 112 w 1634"/>
                <a:gd name="T51" fmla="*/ 260 h 1050"/>
                <a:gd name="T52" fmla="*/ 222 w 1634"/>
                <a:gd name="T53" fmla="*/ 240 h 1050"/>
                <a:gd name="T54" fmla="*/ 330 w 1634"/>
                <a:gd name="T55" fmla="*/ 204 h 1050"/>
                <a:gd name="T56" fmla="*/ 540 w 1634"/>
                <a:gd name="T57" fmla="*/ 126 h 1050"/>
                <a:gd name="T58" fmla="*/ 754 w 1634"/>
                <a:gd name="T59" fmla="*/ 52 h 1050"/>
                <a:gd name="T60" fmla="*/ 902 w 1634"/>
                <a:gd name="T61" fmla="*/ 16 h 1050"/>
                <a:gd name="T62" fmla="*/ 976 w 1634"/>
                <a:gd name="T63" fmla="*/ 4 h 1050"/>
                <a:gd name="T64" fmla="*/ 1090 w 1634"/>
                <a:gd name="T65" fmla="*/ 0 h 1050"/>
                <a:gd name="T66" fmla="*/ 1164 w 1634"/>
                <a:gd name="T67" fmla="*/ 12 h 1050"/>
                <a:gd name="T68" fmla="*/ 1270 w 1634"/>
                <a:gd name="T69" fmla="*/ 56 h 1050"/>
                <a:gd name="T70" fmla="*/ 1300 w 1634"/>
                <a:gd name="T71" fmla="*/ 78 h 1050"/>
                <a:gd name="T72" fmla="*/ 1374 w 1634"/>
                <a:gd name="T73" fmla="*/ 166 h 1050"/>
                <a:gd name="T74" fmla="*/ 1412 w 1634"/>
                <a:gd name="T75" fmla="*/ 232 h 1050"/>
                <a:gd name="T76" fmla="*/ 1454 w 1634"/>
                <a:gd name="T77" fmla="*/ 336 h 1050"/>
                <a:gd name="T78" fmla="*/ 1482 w 1634"/>
                <a:gd name="T79" fmla="*/ 446 h 1050"/>
                <a:gd name="T80" fmla="*/ 1502 w 1634"/>
                <a:gd name="T81" fmla="*/ 596 h 1050"/>
                <a:gd name="T82" fmla="*/ 1510 w 1634"/>
                <a:gd name="T83" fmla="*/ 746 h 1050"/>
                <a:gd name="T84" fmla="*/ 1504 w 1634"/>
                <a:gd name="T85" fmla="*/ 1048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4" h="1050">
                  <a:moveTo>
                    <a:pt x="1634" y="1048"/>
                  </a:moveTo>
                  <a:lnTo>
                    <a:pt x="1504" y="1050"/>
                  </a:lnTo>
                  <a:lnTo>
                    <a:pt x="1502" y="1050"/>
                  </a:lnTo>
                  <a:lnTo>
                    <a:pt x="1502" y="1048"/>
                  </a:lnTo>
                  <a:lnTo>
                    <a:pt x="1502" y="1048"/>
                  </a:lnTo>
                  <a:lnTo>
                    <a:pt x="1506" y="898"/>
                  </a:lnTo>
                  <a:lnTo>
                    <a:pt x="1506" y="822"/>
                  </a:lnTo>
                  <a:lnTo>
                    <a:pt x="1506" y="746"/>
                  </a:lnTo>
                  <a:lnTo>
                    <a:pt x="1506" y="746"/>
                  </a:lnTo>
                  <a:lnTo>
                    <a:pt x="1502" y="672"/>
                  </a:lnTo>
                  <a:lnTo>
                    <a:pt x="1496" y="596"/>
                  </a:lnTo>
                  <a:lnTo>
                    <a:pt x="1488" y="522"/>
                  </a:lnTo>
                  <a:lnTo>
                    <a:pt x="1474" y="448"/>
                  </a:lnTo>
                  <a:lnTo>
                    <a:pt x="1474" y="448"/>
                  </a:lnTo>
                  <a:lnTo>
                    <a:pt x="1466" y="412"/>
                  </a:lnTo>
                  <a:lnTo>
                    <a:pt x="1456" y="376"/>
                  </a:lnTo>
                  <a:lnTo>
                    <a:pt x="1446" y="340"/>
                  </a:lnTo>
                  <a:lnTo>
                    <a:pt x="1434" y="304"/>
                  </a:lnTo>
                  <a:lnTo>
                    <a:pt x="1420" y="268"/>
                  </a:lnTo>
                  <a:lnTo>
                    <a:pt x="1404" y="234"/>
                  </a:lnTo>
                  <a:lnTo>
                    <a:pt x="1388" y="202"/>
                  </a:lnTo>
                  <a:lnTo>
                    <a:pt x="1368" y="170"/>
                  </a:lnTo>
                  <a:lnTo>
                    <a:pt x="1368" y="170"/>
                  </a:lnTo>
                  <a:lnTo>
                    <a:pt x="1346" y="138"/>
                  </a:lnTo>
                  <a:lnTo>
                    <a:pt x="1322" y="110"/>
                  </a:lnTo>
                  <a:lnTo>
                    <a:pt x="1296" y="86"/>
                  </a:lnTo>
                  <a:lnTo>
                    <a:pt x="1266" y="64"/>
                  </a:lnTo>
                  <a:lnTo>
                    <a:pt x="1266" y="64"/>
                  </a:lnTo>
                  <a:lnTo>
                    <a:pt x="1232" y="46"/>
                  </a:lnTo>
                  <a:lnTo>
                    <a:pt x="1198" y="32"/>
                  </a:lnTo>
                  <a:lnTo>
                    <a:pt x="1162" y="22"/>
                  </a:lnTo>
                  <a:lnTo>
                    <a:pt x="1126" y="14"/>
                  </a:lnTo>
                  <a:lnTo>
                    <a:pt x="1126" y="14"/>
                  </a:lnTo>
                  <a:lnTo>
                    <a:pt x="1090" y="10"/>
                  </a:lnTo>
                  <a:lnTo>
                    <a:pt x="1052" y="8"/>
                  </a:lnTo>
                  <a:lnTo>
                    <a:pt x="1014" y="10"/>
                  </a:lnTo>
                  <a:lnTo>
                    <a:pt x="976" y="12"/>
                  </a:lnTo>
                  <a:lnTo>
                    <a:pt x="976" y="12"/>
                  </a:lnTo>
                  <a:lnTo>
                    <a:pt x="940" y="16"/>
                  </a:lnTo>
                  <a:lnTo>
                    <a:pt x="902" y="22"/>
                  </a:lnTo>
                  <a:lnTo>
                    <a:pt x="830" y="38"/>
                  </a:lnTo>
                  <a:lnTo>
                    <a:pt x="830" y="38"/>
                  </a:lnTo>
                  <a:lnTo>
                    <a:pt x="756" y="58"/>
                  </a:lnTo>
                  <a:lnTo>
                    <a:pt x="686" y="80"/>
                  </a:lnTo>
                  <a:lnTo>
                    <a:pt x="614" y="106"/>
                  </a:lnTo>
                  <a:lnTo>
                    <a:pt x="544" y="132"/>
                  </a:lnTo>
                  <a:lnTo>
                    <a:pt x="544" y="132"/>
                  </a:lnTo>
                  <a:lnTo>
                    <a:pt x="402" y="184"/>
                  </a:lnTo>
                  <a:lnTo>
                    <a:pt x="332" y="210"/>
                  </a:lnTo>
                  <a:lnTo>
                    <a:pt x="260" y="234"/>
                  </a:lnTo>
                  <a:lnTo>
                    <a:pt x="260" y="234"/>
                  </a:lnTo>
                  <a:lnTo>
                    <a:pt x="224" y="244"/>
                  </a:lnTo>
                  <a:lnTo>
                    <a:pt x="186" y="252"/>
                  </a:lnTo>
                  <a:lnTo>
                    <a:pt x="150" y="258"/>
                  </a:lnTo>
                  <a:lnTo>
                    <a:pt x="112" y="262"/>
                  </a:lnTo>
                  <a:lnTo>
                    <a:pt x="112" y="262"/>
                  </a:lnTo>
                  <a:lnTo>
                    <a:pt x="92" y="262"/>
                  </a:lnTo>
                  <a:lnTo>
                    <a:pt x="74" y="258"/>
                  </a:lnTo>
                  <a:lnTo>
                    <a:pt x="56" y="254"/>
                  </a:lnTo>
                  <a:lnTo>
                    <a:pt x="38" y="244"/>
                  </a:lnTo>
                  <a:lnTo>
                    <a:pt x="38" y="244"/>
                  </a:lnTo>
                  <a:lnTo>
                    <a:pt x="24" y="232"/>
                  </a:lnTo>
                  <a:lnTo>
                    <a:pt x="14" y="218"/>
                  </a:lnTo>
                  <a:lnTo>
                    <a:pt x="14" y="218"/>
                  </a:lnTo>
                  <a:lnTo>
                    <a:pt x="6" y="200"/>
                  </a:lnTo>
                  <a:lnTo>
                    <a:pt x="0" y="182"/>
                  </a:lnTo>
                  <a:lnTo>
                    <a:pt x="0" y="182"/>
                  </a:lnTo>
                  <a:lnTo>
                    <a:pt x="6" y="200"/>
                  </a:lnTo>
                  <a:lnTo>
                    <a:pt x="14" y="218"/>
                  </a:lnTo>
                  <a:lnTo>
                    <a:pt x="14" y="218"/>
                  </a:lnTo>
                  <a:lnTo>
                    <a:pt x="24" y="232"/>
                  </a:lnTo>
                  <a:lnTo>
                    <a:pt x="40" y="244"/>
                  </a:lnTo>
                  <a:lnTo>
                    <a:pt x="40" y="244"/>
                  </a:lnTo>
                  <a:lnTo>
                    <a:pt x="56" y="252"/>
                  </a:lnTo>
                  <a:lnTo>
                    <a:pt x="74" y="256"/>
                  </a:lnTo>
                  <a:lnTo>
                    <a:pt x="92" y="260"/>
                  </a:lnTo>
                  <a:lnTo>
                    <a:pt x="112" y="260"/>
                  </a:lnTo>
                  <a:lnTo>
                    <a:pt x="112" y="260"/>
                  </a:lnTo>
                  <a:lnTo>
                    <a:pt x="148" y="256"/>
                  </a:lnTo>
                  <a:lnTo>
                    <a:pt x="186" y="250"/>
                  </a:lnTo>
                  <a:lnTo>
                    <a:pt x="222" y="240"/>
                  </a:lnTo>
                  <a:lnTo>
                    <a:pt x="258" y="228"/>
                  </a:lnTo>
                  <a:lnTo>
                    <a:pt x="258" y="228"/>
                  </a:lnTo>
                  <a:lnTo>
                    <a:pt x="330" y="204"/>
                  </a:lnTo>
                  <a:lnTo>
                    <a:pt x="400" y="178"/>
                  </a:lnTo>
                  <a:lnTo>
                    <a:pt x="540" y="126"/>
                  </a:lnTo>
                  <a:lnTo>
                    <a:pt x="540" y="126"/>
                  </a:lnTo>
                  <a:lnTo>
                    <a:pt x="612" y="100"/>
                  </a:lnTo>
                  <a:lnTo>
                    <a:pt x="682" y="74"/>
                  </a:lnTo>
                  <a:lnTo>
                    <a:pt x="754" y="52"/>
                  </a:lnTo>
                  <a:lnTo>
                    <a:pt x="828" y="32"/>
                  </a:lnTo>
                  <a:lnTo>
                    <a:pt x="828" y="32"/>
                  </a:lnTo>
                  <a:lnTo>
                    <a:pt x="902" y="16"/>
                  </a:lnTo>
                  <a:lnTo>
                    <a:pt x="938" y="8"/>
                  </a:lnTo>
                  <a:lnTo>
                    <a:pt x="976" y="4"/>
                  </a:lnTo>
                  <a:lnTo>
                    <a:pt x="976" y="4"/>
                  </a:lnTo>
                  <a:lnTo>
                    <a:pt x="1014" y="0"/>
                  </a:lnTo>
                  <a:lnTo>
                    <a:pt x="1052" y="0"/>
                  </a:lnTo>
                  <a:lnTo>
                    <a:pt x="1090" y="0"/>
                  </a:lnTo>
                  <a:lnTo>
                    <a:pt x="1128" y="4"/>
                  </a:lnTo>
                  <a:lnTo>
                    <a:pt x="1128" y="4"/>
                  </a:lnTo>
                  <a:lnTo>
                    <a:pt x="1164" y="12"/>
                  </a:lnTo>
                  <a:lnTo>
                    <a:pt x="1202" y="22"/>
                  </a:lnTo>
                  <a:lnTo>
                    <a:pt x="1236" y="38"/>
                  </a:lnTo>
                  <a:lnTo>
                    <a:pt x="1270" y="56"/>
                  </a:lnTo>
                  <a:lnTo>
                    <a:pt x="1270" y="56"/>
                  </a:lnTo>
                  <a:lnTo>
                    <a:pt x="1286" y="68"/>
                  </a:lnTo>
                  <a:lnTo>
                    <a:pt x="1300" y="78"/>
                  </a:lnTo>
                  <a:lnTo>
                    <a:pt x="1328" y="104"/>
                  </a:lnTo>
                  <a:lnTo>
                    <a:pt x="1354" y="134"/>
                  </a:lnTo>
                  <a:lnTo>
                    <a:pt x="1374" y="166"/>
                  </a:lnTo>
                  <a:lnTo>
                    <a:pt x="1374" y="166"/>
                  </a:lnTo>
                  <a:lnTo>
                    <a:pt x="1394" y="198"/>
                  </a:lnTo>
                  <a:lnTo>
                    <a:pt x="1412" y="232"/>
                  </a:lnTo>
                  <a:lnTo>
                    <a:pt x="1428" y="266"/>
                  </a:lnTo>
                  <a:lnTo>
                    <a:pt x="1440" y="302"/>
                  </a:lnTo>
                  <a:lnTo>
                    <a:pt x="1454" y="336"/>
                  </a:lnTo>
                  <a:lnTo>
                    <a:pt x="1464" y="374"/>
                  </a:lnTo>
                  <a:lnTo>
                    <a:pt x="1474" y="410"/>
                  </a:lnTo>
                  <a:lnTo>
                    <a:pt x="1482" y="446"/>
                  </a:lnTo>
                  <a:lnTo>
                    <a:pt x="1482" y="446"/>
                  </a:lnTo>
                  <a:lnTo>
                    <a:pt x="1494" y="522"/>
                  </a:lnTo>
                  <a:lnTo>
                    <a:pt x="1502" y="596"/>
                  </a:lnTo>
                  <a:lnTo>
                    <a:pt x="1508" y="672"/>
                  </a:lnTo>
                  <a:lnTo>
                    <a:pt x="1510" y="746"/>
                  </a:lnTo>
                  <a:lnTo>
                    <a:pt x="1510" y="746"/>
                  </a:lnTo>
                  <a:lnTo>
                    <a:pt x="1512" y="822"/>
                  </a:lnTo>
                  <a:lnTo>
                    <a:pt x="1510" y="898"/>
                  </a:lnTo>
                  <a:lnTo>
                    <a:pt x="1504" y="1048"/>
                  </a:lnTo>
                  <a:lnTo>
                    <a:pt x="1504" y="1048"/>
                  </a:lnTo>
                  <a:lnTo>
                    <a:pt x="1634" y="1048"/>
                  </a:lnTo>
                  <a:close/>
                </a:path>
              </a:pathLst>
            </a:custGeom>
            <a:solidFill>
              <a:srgbClr val="A8CDD7">
                <a:lumMod val="75000"/>
              </a:srgbClr>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sp>
          <p:nvSpPr>
            <p:cNvPr id="20" name="Freeform 17">
              <a:extLst>
                <a:ext uri="{FF2B5EF4-FFF2-40B4-BE49-F238E27FC236}">
                  <a16:creationId xmlns:a16="http://schemas.microsoft.com/office/drawing/2014/main" id="{FA28D7DD-ECA5-4413-8917-03AC459B2192}"/>
                </a:ext>
              </a:extLst>
            </p:cNvPr>
            <p:cNvSpPr>
              <a:spLocks/>
            </p:cNvSpPr>
            <p:nvPr/>
          </p:nvSpPr>
          <p:spPr bwMode="auto">
            <a:xfrm>
              <a:off x="5321453" y="4057934"/>
              <a:ext cx="1234809" cy="1733266"/>
            </a:xfrm>
            <a:custGeom>
              <a:avLst/>
              <a:gdLst>
                <a:gd name="T0" fmla="*/ 630 w 778"/>
                <a:gd name="T1" fmla="*/ 0 h 1092"/>
                <a:gd name="T2" fmla="*/ 244 w 778"/>
                <a:gd name="T3" fmla="*/ 184 h 1092"/>
                <a:gd name="T4" fmla="*/ 244 w 778"/>
                <a:gd name="T5" fmla="*/ 184 h 1092"/>
                <a:gd name="T6" fmla="*/ 234 w 778"/>
                <a:gd name="T7" fmla="*/ 234 h 1092"/>
                <a:gd name="T8" fmla="*/ 222 w 778"/>
                <a:gd name="T9" fmla="*/ 286 h 1092"/>
                <a:gd name="T10" fmla="*/ 196 w 778"/>
                <a:gd name="T11" fmla="*/ 390 h 1092"/>
                <a:gd name="T12" fmla="*/ 168 w 778"/>
                <a:gd name="T13" fmla="*/ 486 h 1092"/>
                <a:gd name="T14" fmla="*/ 140 w 778"/>
                <a:gd name="T15" fmla="*/ 570 h 1092"/>
                <a:gd name="T16" fmla="*/ 0 w 778"/>
                <a:gd name="T17" fmla="*/ 570 h 1092"/>
                <a:gd name="T18" fmla="*/ 398 w 778"/>
                <a:gd name="T19" fmla="*/ 1092 h 1092"/>
                <a:gd name="T20" fmla="*/ 778 w 778"/>
                <a:gd name="T21" fmla="*/ 570 h 1092"/>
                <a:gd name="T22" fmla="*/ 650 w 778"/>
                <a:gd name="T23" fmla="*/ 570 h 1092"/>
                <a:gd name="T24" fmla="*/ 650 w 778"/>
                <a:gd name="T25" fmla="*/ 570 h 1092"/>
                <a:gd name="T26" fmla="*/ 652 w 778"/>
                <a:gd name="T27" fmla="*/ 452 h 1092"/>
                <a:gd name="T28" fmla="*/ 654 w 778"/>
                <a:gd name="T29" fmla="*/ 384 h 1092"/>
                <a:gd name="T30" fmla="*/ 654 w 778"/>
                <a:gd name="T31" fmla="*/ 312 h 1092"/>
                <a:gd name="T32" fmla="*/ 652 w 778"/>
                <a:gd name="T33" fmla="*/ 236 h 1092"/>
                <a:gd name="T34" fmla="*/ 648 w 778"/>
                <a:gd name="T35" fmla="*/ 158 h 1092"/>
                <a:gd name="T36" fmla="*/ 640 w 778"/>
                <a:gd name="T37" fmla="*/ 80 h 1092"/>
                <a:gd name="T38" fmla="*/ 630 w 778"/>
                <a:gd name="T39"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8" h="1092">
                  <a:moveTo>
                    <a:pt x="630" y="0"/>
                  </a:moveTo>
                  <a:lnTo>
                    <a:pt x="244" y="184"/>
                  </a:lnTo>
                  <a:lnTo>
                    <a:pt x="244" y="184"/>
                  </a:lnTo>
                  <a:lnTo>
                    <a:pt x="234" y="234"/>
                  </a:lnTo>
                  <a:lnTo>
                    <a:pt x="222" y="286"/>
                  </a:lnTo>
                  <a:lnTo>
                    <a:pt x="196" y="390"/>
                  </a:lnTo>
                  <a:lnTo>
                    <a:pt x="168" y="486"/>
                  </a:lnTo>
                  <a:lnTo>
                    <a:pt x="140" y="570"/>
                  </a:lnTo>
                  <a:lnTo>
                    <a:pt x="0" y="570"/>
                  </a:lnTo>
                  <a:lnTo>
                    <a:pt x="398" y="1092"/>
                  </a:lnTo>
                  <a:lnTo>
                    <a:pt x="778" y="570"/>
                  </a:lnTo>
                  <a:lnTo>
                    <a:pt x="650" y="570"/>
                  </a:lnTo>
                  <a:lnTo>
                    <a:pt x="650" y="570"/>
                  </a:lnTo>
                  <a:lnTo>
                    <a:pt x="652" y="452"/>
                  </a:lnTo>
                  <a:lnTo>
                    <a:pt x="654" y="384"/>
                  </a:lnTo>
                  <a:lnTo>
                    <a:pt x="654" y="312"/>
                  </a:lnTo>
                  <a:lnTo>
                    <a:pt x="652" y="236"/>
                  </a:lnTo>
                  <a:lnTo>
                    <a:pt x="648" y="158"/>
                  </a:lnTo>
                  <a:lnTo>
                    <a:pt x="640" y="80"/>
                  </a:lnTo>
                  <a:lnTo>
                    <a:pt x="630" y="0"/>
                  </a:lnTo>
                  <a:close/>
                </a:path>
              </a:pathLst>
            </a:custGeom>
            <a:solidFill>
              <a:srgbClr val="6CBABA"/>
            </a:solidFill>
            <a:ln>
              <a:noFill/>
            </a:ln>
          </p:spPr>
          <p:txBody>
            <a:bodyPr/>
            <a:lstStyle/>
            <a:p>
              <a:pPr eaLnBrk="1" fontAlgn="auto" hangingPunct="1">
                <a:spcBef>
                  <a:spcPts val="0"/>
                </a:spcBef>
                <a:spcAft>
                  <a:spcPts val="0"/>
                </a:spcAft>
                <a:defRPr/>
              </a:pPr>
              <a:endParaRPr lang="en-AU" kern="0">
                <a:solidFill>
                  <a:prstClr val="black"/>
                </a:solidFill>
                <a:cs typeface="+mn-ea"/>
                <a:sym typeface="+mn-lt"/>
              </a:endParaRPr>
            </a:p>
          </p:txBody>
        </p:sp>
      </p:grpSp>
      <p:pic>
        <p:nvPicPr>
          <p:cNvPr id="8208" name="图片占位符 3">
            <a:extLst>
              <a:ext uri="{FF2B5EF4-FFF2-40B4-BE49-F238E27FC236}">
                <a16:creationId xmlns:a16="http://schemas.microsoft.com/office/drawing/2014/main" id="{CC324E91-97CF-47A8-AB34-98C729C9BDBC}"/>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6641520" y="0"/>
            <a:ext cx="2502479" cy="1484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矩形 21">
            <a:extLst>
              <a:ext uri="{FF2B5EF4-FFF2-40B4-BE49-F238E27FC236}">
                <a16:creationId xmlns:a16="http://schemas.microsoft.com/office/drawing/2014/main" id="{95A523DC-15E5-4F9F-AF9D-B228996C004C}"/>
              </a:ext>
            </a:extLst>
          </p:cNvPr>
          <p:cNvSpPr>
            <a:spLocks noChangeArrowheads="1"/>
          </p:cNvSpPr>
          <p:nvPr/>
        </p:nvSpPr>
        <p:spPr bwMode="auto">
          <a:xfrm>
            <a:off x="2743733" y="260648"/>
            <a:ext cx="3672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dirty="0">
                <a:latin typeface="微软雅黑" panose="020B0503020204020204" pitchFamily="34" charset="-122"/>
                <a:ea typeface="微软雅黑" panose="020B0503020204020204" pitchFamily="34" charset="-122"/>
              </a:rPr>
              <a:t>四、听力提升的具体方法</a:t>
            </a:r>
          </a:p>
        </p:txBody>
      </p:sp>
      <p:sp>
        <p:nvSpPr>
          <p:cNvPr id="36" name="文本框 35">
            <a:extLst>
              <a:ext uri="{FF2B5EF4-FFF2-40B4-BE49-F238E27FC236}">
                <a16:creationId xmlns:a16="http://schemas.microsoft.com/office/drawing/2014/main" id="{9E000EB9-D207-4112-BF9C-E848124777D9}"/>
              </a:ext>
            </a:extLst>
          </p:cNvPr>
          <p:cNvSpPr txBox="1"/>
          <p:nvPr/>
        </p:nvSpPr>
        <p:spPr>
          <a:xfrm>
            <a:off x="395536" y="1675430"/>
            <a:ext cx="7990662" cy="4182363"/>
          </a:xfrm>
          <a:prstGeom prst="rect">
            <a:avLst/>
          </a:prstGeom>
          <a:noFill/>
        </p:spPr>
        <p:txBody>
          <a:bodyPr wrap="square">
            <a:spAutoFit/>
          </a:bodyPr>
          <a:lstStyle/>
          <a:p>
            <a:pPr indent="304800" algn="just">
              <a:lnSpc>
                <a:spcPct val="150000"/>
              </a:lnSpc>
            </a:pPr>
            <a:r>
              <a:rPr lang="en-US" altLang="zh-CN" sz="1800" kern="100" dirty="0">
                <a:effectLst/>
                <a:latin typeface="楷体" panose="02010609060101010101" pitchFamily="49" charset="-122"/>
                <a:ea typeface="楷体" panose="02010609060101010101" pitchFamily="49" charset="-122"/>
              </a:rPr>
              <a:t> </a:t>
            </a:r>
            <a:r>
              <a:rPr lang="zh-CN" altLang="zh-CN" kern="100" dirty="0">
                <a:effectLst/>
                <a:latin typeface="楷体" panose="02010609060101010101" pitchFamily="49" charset="-122"/>
                <a:ea typeface="楷体" panose="02010609060101010101" pitchFamily="49" charset="-122"/>
              </a:rPr>
              <a:t>通过对结果的分析，我们发现第一组的学生普遍存在一个共同的问题，即听力的内容和难度几乎没有任何变化，一直局限于同一题材的小说。这样看来，第一组的学生把听英文小说的目的本末倒置了，听小说本来是为了满足听力提升的需要，但现在却仅仅是为了放松和娱乐。</a:t>
            </a:r>
            <a:endParaRPr lang="zh-CN" altLang="zh-CN" sz="1400" kern="100" dirty="0">
              <a:effectLst/>
              <a:latin typeface="楷体" panose="02010609060101010101" pitchFamily="49" charset="-122"/>
              <a:ea typeface="楷体" panose="02010609060101010101" pitchFamily="49" charset="-122"/>
            </a:endParaRPr>
          </a:p>
          <a:p>
            <a:pPr indent="304800" algn="just">
              <a:lnSpc>
                <a:spcPct val="150000"/>
              </a:lnSpc>
            </a:pPr>
            <a:r>
              <a:rPr lang="en-US" altLang="zh-CN" kern="100" dirty="0">
                <a:effectLst/>
                <a:latin typeface="楷体" panose="02010609060101010101" pitchFamily="49" charset="-122"/>
                <a:ea typeface="楷体" panose="02010609060101010101" pitchFamily="49" charset="-122"/>
              </a:rPr>
              <a:t>  </a:t>
            </a:r>
            <a:r>
              <a:rPr lang="zh-CN" altLang="zh-CN" kern="100" dirty="0">
                <a:effectLst/>
                <a:latin typeface="楷体" panose="02010609060101010101" pitchFamily="49" charset="-122"/>
                <a:ea typeface="楷体" panose="02010609060101010101" pitchFamily="49" charset="-122"/>
              </a:rPr>
              <a:t>我们同样也从此次实验中发现了英文小说的不足：</a:t>
            </a:r>
            <a:endParaRPr lang="en-US" altLang="zh-CN" kern="100" dirty="0">
              <a:effectLst/>
              <a:latin typeface="楷体" panose="02010609060101010101" pitchFamily="49" charset="-122"/>
              <a:ea typeface="楷体" panose="02010609060101010101" pitchFamily="49" charset="-122"/>
            </a:endParaRPr>
          </a:p>
          <a:p>
            <a:pPr indent="304800" algn="just">
              <a:lnSpc>
                <a:spcPct val="150000"/>
              </a:lnSpc>
            </a:pPr>
            <a:r>
              <a:rPr lang="en-US" altLang="zh-CN" kern="100" dirty="0">
                <a:latin typeface="楷体" panose="02010609060101010101" pitchFamily="49" charset="-122"/>
                <a:ea typeface="楷体" panose="02010609060101010101" pitchFamily="49" charset="-122"/>
              </a:rPr>
              <a:t>  </a:t>
            </a:r>
            <a:r>
              <a:rPr lang="zh-CN" altLang="zh-CN" kern="100" dirty="0">
                <a:effectLst/>
                <a:latin typeface="楷体" panose="02010609060101010101" pitchFamily="49" charset="-122"/>
                <a:ea typeface="楷体" panose="02010609060101010101" pitchFamily="49" charset="-122"/>
              </a:rPr>
              <a:t>除少数特定题材的小说外，英文小说的语言还存在这较为书面化的特征，其语速相较于日常交流还是较慢，所以我们也选择了一些以街头采访为主要内容较为日常的听力材料给学生进行辅助训练。同时我们还发现部分英文小说中存在用语不规范的情况，为了避免对学生产生误导，我们会定期安排一些英语新闻一类的较正式的文体进行精听，以保证学生的语法不受影响。</a:t>
            </a:r>
            <a:endParaRPr lang="zh-CN" altLang="zh-CN" sz="1400" kern="100" dirty="0">
              <a:effectLst/>
              <a:latin typeface="楷体" panose="02010609060101010101" pitchFamily="49" charset="-122"/>
              <a:ea typeface="楷体" panose="02010609060101010101" pitchFamily="49" charset="-122"/>
            </a:endParaRPr>
          </a:p>
        </p:txBody>
      </p:sp>
      <p:sp>
        <p:nvSpPr>
          <p:cNvPr id="37" name="文本框 36">
            <a:extLst>
              <a:ext uri="{FF2B5EF4-FFF2-40B4-BE49-F238E27FC236}">
                <a16:creationId xmlns:a16="http://schemas.microsoft.com/office/drawing/2014/main" id="{44D4B930-126B-4111-A01E-17CEC9DC261A}"/>
              </a:ext>
            </a:extLst>
          </p:cNvPr>
          <p:cNvSpPr txBox="1"/>
          <p:nvPr/>
        </p:nvSpPr>
        <p:spPr>
          <a:xfrm>
            <a:off x="845344" y="1037616"/>
            <a:ext cx="3088093" cy="461665"/>
          </a:xfrm>
          <a:prstGeom prst="rect">
            <a:avLst/>
          </a:prstGeom>
          <a:noFill/>
        </p:spPr>
        <p:txBody>
          <a:bodyPr wrap="square">
            <a:spAutoFit/>
          </a:bodyPr>
          <a:lstStyle/>
          <a:p>
            <a:pPr marL="342900" indent="-342900">
              <a:buFont typeface="Wingdings" panose="05000000000000000000" pitchFamily="2" charset="2"/>
              <a:buChar char="Ø"/>
            </a:pPr>
            <a:r>
              <a:rPr lang="zh-CN" altLang="zh-CN" sz="2400" b="1" dirty="0">
                <a:effectLst/>
                <a:latin typeface="楷体" panose="02010609060101010101" pitchFamily="49" charset="-122"/>
                <a:ea typeface="楷体" panose="02010609060101010101" pitchFamily="49" charset="-122"/>
                <a:cs typeface="Times New Roman" panose="02020603050405020304" pitchFamily="18" charset="0"/>
              </a:rPr>
              <a:t>听力材料的选取</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4005</TotalTime>
  <Words>1600</Words>
  <Application>Microsoft Office PowerPoint</Application>
  <PresentationFormat>全屏显示(4:3)</PresentationFormat>
  <Paragraphs>110</Paragraphs>
  <Slides>13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13</vt:i4>
      </vt:variant>
    </vt:vector>
  </HeadingPairs>
  <TitlesOfParts>
    <vt:vector size="26" baseType="lpstr">
      <vt:lpstr>FZHei-B01S</vt:lpstr>
      <vt:lpstr>Roboto Bold</vt:lpstr>
      <vt:lpstr>阿里巴巴普惠体 2.0 55 Regular</vt:lpstr>
      <vt:lpstr>华文宋体</vt:lpstr>
      <vt:lpstr>楷体</vt:lpstr>
      <vt:lpstr>宋体</vt:lpstr>
      <vt:lpstr>微软雅黑</vt:lpstr>
      <vt:lpstr>幼圆</vt:lpstr>
      <vt:lpstr>Arial</vt:lpstr>
      <vt:lpstr>Calibri</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jhfengcumt@outlook.com</cp:lastModifiedBy>
  <cp:revision>337</cp:revision>
  <dcterms:created xsi:type="dcterms:W3CDTF">2013-10-30T09:04:50Z</dcterms:created>
  <dcterms:modified xsi:type="dcterms:W3CDTF">2023-03-13T12:56:16Z</dcterms:modified>
</cp:coreProperties>
</file>