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75" r:id="rId11"/>
    <p:sldId id="262" r:id="rId12"/>
    <p:sldId id="263" r:id="rId13"/>
    <p:sldId id="276" r:id="rId14"/>
    <p:sldId id="277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</p:sld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rgbClr val="1B2F5E"/>
                </a:solidFill>
                <a:latin typeface="Arial" panose="020B0604020202020204"/>
                <a:ea typeface="+mn-ea"/>
                <a:cs typeface="+mn-cs"/>
              </a:defRPr>
            </a:pPr>
            <a:r>
              <a:rPr sz="1100" b="0" i="0" u="none" strike="noStrike">
                <a:solidFill>
                  <a:srgbClr val="1B2F5E"/>
                </a:solidFill>
                <a:latin typeface="Arial" panose="020B0604020202020204"/>
              </a:rPr>
              <a:t>PISA 2022 各科成绩对比</a:t>
            </a:r>
            <a:endParaRPr sz="1100" b="0" i="0" u="none" strike="noStrike">
              <a:solidFill>
                <a:srgbClr val="1B2F5E"/>
              </a:solidFill>
              <a:latin typeface="Arial" panose="020B0604020202020204"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数学 Mathematics</c:v>
                </c:pt>
              </c:strCache>
            </c:strRef>
          </c:tx>
          <c:spPr>
            <a:solidFill>
              <a:srgbClr val="C0392B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rgbClr val="1E293B"/>
                    </a:solidFill>
                    <a:latin typeface="Arial" panose="020B0604020202020204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Sheet1!$A$2:$A$4</c:f>
              <c:strCache>
                <c:ptCount val="3"/>
                <c:pt idx="0">
                  <c:v>中国（沪浙京苏）</c:v>
                </c:pt>
                <c:pt idx="1">
                  <c:v>英国</c:v>
                </c:pt>
                <c:pt idx="2">
                  <c:v>OECD平均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591</c:v>
                </c:pt>
                <c:pt idx="1">
                  <c:v>489</c:v>
                </c:pt>
                <c:pt idx="2">
                  <c:v>472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阅读 Reading</c:v>
                </c:pt>
              </c:strCache>
            </c:strRef>
          </c:tx>
          <c:spPr>
            <a:solidFill>
              <a:srgbClr val="1A6BAE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rgbClr val="1E293B"/>
                    </a:solidFill>
                    <a:latin typeface="Arial" panose="020B0604020202020204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Sheet1!$A$2:$A$4</c:f>
              <c:strCache>
                <c:ptCount val="3"/>
                <c:pt idx="0">
                  <c:v>中国（沪浙京苏）</c:v>
                </c:pt>
                <c:pt idx="1">
                  <c:v>英国</c:v>
                </c:pt>
                <c:pt idx="2">
                  <c:v>OECD平均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574</c:v>
                </c:pt>
                <c:pt idx="1">
                  <c:v>494</c:v>
                </c:pt>
                <c:pt idx="2">
                  <c:v>476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科学 Science</c:v>
                </c:pt>
              </c:strCache>
            </c:strRef>
          </c:tx>
          <c:spPr>
            <a:solidFill>
              <a:srgbClr val="B0BEC5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rgbClr val="1E293B"/>
                    </a:solidFill>
                    <a:latin typeface="Arial" panose="020B0604020202020204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Sheet1!$A$2:$A$4</c:f>
              <c:strCache>
                <c:ptCount val="3"/>
                <c:pt idx="0">
                  <c:v>中国（沪浙京苏）</c:v>
                </c:pt>
                <c:pt idx="1">
                  <c:v>英国</c:v>
                </c:pt>
                <c:pt idx="2">
                  <c:v>OECD平均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590</c:v>
                </c:pt>
                <c:pt idx="1">
                  <c:v>503</c:v>
                </c:pt>
                <c:pt idx="2">
                  <c:v>485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 cmpd="sng" algn="ctr">
            <a:solidFill>
              <a:srgbClr val="888888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rgbClr val="64748B"/>
                </a:solidFill>
                <a:latin typeface="Arial" panose="020B0604020202020204"/>
                <a:ea typeface="+mn-ea"/>
                <a:cs typeface="+mn-cs"/>
              </a:defRPr>
            </a:pPr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in val="400"/>
        </c:scaling>
        <c:delete val="0"/>
        <c:axPos val="l"/>
        <c:majorGridlines>
          <c:spPr>
            <a:ln w="6350" cap="flat" cmpd="sng" algn="ctr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 cmpd="sng" algn="ctr">
            <a:solidFill>
              <a:srgbClr val="888888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rgbClr val="64748B"/>
                </a:solidFill>
                <a:latin typeface="Arial" panose="020B0604020202020204"/>
                <a:ea typeface="+mn-ea"/>
                <a:cs typeface="+mn-cs"/>
              </a:defRPr>
            </a:pPr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span"/>
    <c:showDLblsOverMax val="0"/>
    <c:extLst>
      <c:ext uri="{0b15fc19-7d7d-44ad-8c2d-2c3a37ce22c3}">
        <chartProps xmlns="https://web.wps.cn/et/2018/main" chartId="{24b016bb-4587-4618-9126-c8bd0973a119}"/>
      </c:ext>
    </c:extLst>
  </c:chart>
  <c:spPr>
    <a:solidFill>
      <a:srgbClr val="FFFFFF"/>
    </a:solidFill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notesSlide" Target="../notesSlides/notesSlide17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0" Type="http://schemas.openxmlformats.org/officeDocument/2006/relationships/notesSlide" Target="../notesSlides/notesSlide3.xml"/><Relationship Id="rId2" Type="http://schemas.openxmlformats.org/officeDocument/2006/relationships/tags" Target="../tags/tag2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572000"/>
            <a:ext cx="9144000" cy="57150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4507992"/>
            <a:ext cx="9144000" cy="64008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57200" y="731520"/>
            <a:ext cx="109728" cy="3108960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7498080" y="274320"/>
            <a:ext cx="1371600" cy="54864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8165592" y="73152"/>
            <a:ext cx="54864" cy="457200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31520" y="685800"/>
            <a:ext cx="7772400" cy="8229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-122"/>
                <a:cs typeface="Calibri" panose="020F0502020204030204" pitchFamily="34" charset="-120"/>
              </a:rPr>
              <a:t>中国与英国</a:t>
            </a:r>
            <a:endParaRPr lang="en-US" sz="3800" dirty="0"/>
          </a:p>
        </p:txBody>
      </p:sp>
      <p:sp>
        <p:nvSpPr>
          <p:cNvPr id="8" name="Text 6"/>
          <p:cNvSpPr/>
          <p:nvPr/>
        </p:nvSpPr>
        <p:spPr>
          <a:xfrm>
            <a:off x="731520" y="1463040"/>
            <a:ext cx="7772400" cy="7772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D4AC3A"/>
                </a:solidFill>
                <a:latin typeface="Calibri" panose="020F0502020204030204" pitchFamily="34" charset="0"/>
                <a:ea typeface="Calibri" panose="020F0502020204030204" pitchFamily="34" charset="-122"/>
                <a:cs typeface="Calibri" panose="020F0502020204030204" pitchFamily="34" charset="-120"/>
              </a:rPr>
              <a:t>中学生课程表对比研究</a:t>
            </a:r>
            <a:endParaRPr lang="en-US" sz="3400" dirty="0"/>
          </a:p>
        </p:txBody>
      </p:sp>
      <p:sp>
        <p:nvSpPr>
          <p:cNvPr id="9" name="Text 7"/>
          <p:cNvSpPr/>
          <p:nvPr/>
        </p:nvSpPr>
        <p:spPr>
          <a:xfrm>
            <a:off x="731520" y="2331720"/>
            <a:ext cx="7315200" cy="7772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A8BBDC"/>
                </a:solidFill>
                <a:latin typeface="Calibri" panose="020F0502020204030204" pitchFamily="34" charset="0"/>
                <a:ea typeface="Calibri" panose="020F0502020204030204" pitchFamily="34" charset="-122"/>
                <a:cs typeface="Calibri" panose="020F0502020204030204" pitchFamily="34" charset="-120"/>
              </a:rPr>
              <a:t>A Comparative Study of Middle School Curricula</a:t>
            </a:r>
            <a:endParaRPr lang="en-US" sz="1400" dirty="0"/>
          </a:p>
          <a:p>
            <a:pPr marL="0" indent="0">
              <a:buNone/>
            </a:pPr>
            <a:r>
              <a:rPr lang="en-US" sz="1400" i="1" dirty="0">
                <a:solidFill>
                  <a:srgbClr val="A8BBDC"/>
                </a:solidFill>
                <a:latin typeface="Calibri" panose="020F0502020204030204" pitchFamily="34" charset="0"/>
                <a:ea typeface="Calibri" panose="020F0502020204030204" pitchFamily="34" charset="-122"/>
                <a:cs typeface="Calibri" panose="020F0502020204030204" pitchFamily="34" charset="-120"/>
              </a:rPr>
              <a:t>between China and the United Kingdom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731520" y="3200400"/>
            <a:ext cx="5029200" cy="36576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31520" y="3337560"/>
            <a:ext cx="7315200" cy="3657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D4AC3A"/>
                </a:solidFill>
              </a:rPr>
              <a:t>作者：</a:t>
            </a:r>
            <a:r>
              <a:rPr lang="en-US" sz="1300" dirty="0">
                <a:solidFill>
                  <a:srgbClr val="FFFFFF"/>
                </a:solidFill>
              </a:rPr>
              <a:t>周礼殊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731520" y="3703320"/>
            <a:ext cx="7772400" cy="3657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D4AC3A"/>
                </a:solidFill>
              </a:rPr>
              <a:t>单位：</a:t>
            </a:r>
            <a:r>
              <a:rPr lang="en-US" sz="1300" dirty="0">
                <a:solidFill>
                  <a:srgbClr val="FFFFFF"/>
                </a:solidFill>
              </a:rPr>
              <a:t>中国矿业大学附属中学  八年级（1）班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731520" y="4069080"/>
            <a:ext cx="777240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D4AC3A"/>
                </a:solidFill>
              </a:rPr>
              <a:t>研究方法：</a:t>
            </a:r>
            <a:r>
              <a:rPr lang="en-US" sz="1300" dirty="0">
                <a:solidFill>
                  <a:srgbClr val="FFFFFF"/>
                </a:solidFill>
              </a:rPr>
              <a:t>文献研究法 · 对比分析法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2.6</a:t>
            </a: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中英教育体系对比</a:t>
            </a:r>
            <a:r>
              <a:rPr lang="en-US" altLang="zh-CN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教学方式对比</a:t>
            </a:r>
            <a:endParaRPr lang="en-US" b="1" kern="0" spc="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漏洞"/>
          <p:cNvPicPr>
            <a:picLocks noChangeAspect="1"/>
          </p:cNvPicPr>
          <p:nvPr/>
        </p:nvPicPr>
        <p:blipFill>
          <a:blip r:embed="rId1"/>
          <a:srcRect b="3957"/>
          <a:stretch>
            <a:fillRect/>
          </a:stretch>
        </p:blipFill>
        <p:spPr>
          <a:xfrm>
            <a:off x="595630" y="762635"/>
            <a:ext cx="7952740" cy="42691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  </a:t>
            </a:r>
            <a:r>
              <a:rPr lang="zh-CN" alt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中英教育体系对比</a:t>
            </a:r>
            <a:r>
              <a:rPr lang="en-US" altLang="zh-CN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教学方式对比 </a:t>
            </a:r>
            <a:endParaRPr lang="en-US" b="1" kern="0" spc="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 descr="集体主义"/>
          <p:cNvPicPr>
            <a:picLocks noChangeAspect="1"/>
          </p:cNvPicPr>
          <p:nvPr/>
        </p:nvPicPr>
        <p:blipFill>
          <a:blip r:embed="rId1"/>
          <a:srcRect b="5789"/>
          <a:stretch>
            <a:fillRect/>
          </a:stretch>
        </p:blipFill>
        <p:spPr>
          <a:xfrm>
            <a:off x="393700" y="762635"/>
            <a:ext cx="8384540" cy="42367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2.7  </a:t>
            </a:r>
            <a:r>
              <a:rPr lang="zh-CN" alt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中英教育体系对比</a:t>
            </a:r>
            <a:r>
              <a:rPr lang="en-US" altLang="zh-CN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课外活动对比 </a:t>
            </a:r>
            <a:endParaRPr lang="en-US" b="1" kern="0" spc="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Shape 2"/>
          <p:cNvSpPr/>
          <p:nvPr/>
        </p:nvSpPr>
        <p:spPr>
          <a:xfrm>
            <a:off x="274320" y="804672"/>
            <a:ext cx="4160520" cy="41148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274320" y="804672"/>
            <a:ext cx="4160520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🇨🇳 中国课外活动</a:t>
            </a:r>
            <a:endParaRPr lang="en-US" sz="13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Shape 4"/>
          <p:cNvSpPr/>
          <p:nvPr/>
        </p:nvSpPr>
        <p:spPr>
          <a:xfrm>
            <a:off x="4709160" y="804672"/>
            <a:ext cx="4160520" cy="411480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4709160" y="804672"/>
            <a:ext cx="4160520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🇬🇧 英国课外活动</a:t>
            </a:r>
            <a:endParaRPr lang="en-US" sz="13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Shape 6"/>
          <p:cNvSpPr/>
          <p:nvPr/>
        </p:nvSpPr>
        <p:spPr>
          <a:xfrm>
            <a:off x="274320" y="1298448"/>
            <a:ext cx="4160520" cy="548640"/>
          </a:xfrm>
          <a:prstGeom prst="rect">
            <a:avLst/>
          </a:prstGeom>
          <a:solidFill>
            <a:srgbClr val="FFF7F7"/>
          </a:solidFill>
          <a:ln w="12700">
            <a:solidFill>
              <a:srgbClr val="E8ECF4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11480" y="1325880"/>
            <a:ext cx="10972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0392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⏱ 时间有限</a:t>
            </a:r>
            <a:endParaRPr lang="en-US" sz="1000" b="1" dirty="0">
              <a:solidFill>
                <a:srgbClr val="C0392B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 8"/>
          <p:cNvSpPr/>
          <p:nvPr/>
        </p:nvSpPr>
        <p:spPr>
          <a:xfrm>
            <a:off x="411480" y="1554480"/>
            <a:ext cx="38404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学业压力大，课外活动时间明显受限，晚自习占用大量时间</a:t>
            </a:r>
            <a:endParaRPr lang="en-US" sz="95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274320" y="1911096"/>
            <a:ext cx="4160520" cy="5486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11480" y="1938528"/>
            <a:ext cx="10972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0392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🏆 学科竞赛</a:t>
            </a:r>
            <a:endParaRPr lang="en-US" sz="1000" b="1" dirty="0">
              <a:solidFill>
                <a:srgbClr val="C0392B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411480" y="2167128"/>
            <a:ext cx="38404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数学、物理、化学等学科竞赛是主流，可加分或保送</a:t>
            </a:r>
            <a:endParaRPr lang="en-US" sz="95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274320" y="2523744"/>
            <a:ext cx="4160520" cy="548640"/>
          </a:xfrm>
          <a:prstGeom prst="rect">
            <a:avLst/>
          </a:prstGeom>
          <a:solidFill>
            <a:srgbClr val="FFF7F7"/>
          </a:solidFill>
          <a:ln w="12700">
            <a:solidFill>
              <a:srgbClr val="E8ECF4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411480" y="2551176"/>
            <a:ext cx="10972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0392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📚 补习主导</a:t>
            </a:r>
            <a:endParaRPr lang="en-US" sz="1000" b="1" dirty="0">
              <a:solidFill>
                <a:srgbClr val="C0392B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411480" y="2779776"/>
            <a:ext cx="38404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课余时间多用于参加补习班、刷题备考</a:t>
            </a:r>
            <a:endParaRPr lang="en-US" sz="95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Shape 15"/>
          <p:cNvSpPr/>
          <p:nvPr/>
        </p:nvSpPr>
        <p:spPr>
          <a:xfrm>
            <a:off x="274320" y="3136392"/>
            <a:ext cx="4160520" cy="5486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411480" y="3163824"/>
            <a:ext cx="10972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0392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🎨 兴趣发展</a:t>
            </a:r>
            <a:endParaRPr lang="en-US" sz="1000" b="1" dirty="0">
              <a:solidFill>
                <a:srgbClr val="C0392B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411480" y="3392424"/>
            <a:ext cx="38404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音乐、美术等兴趣班多在校外，家长自行安排</a:t>
            </a:r>
            <a:endParaRPr lang="en-US" sz="95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Shape 18"/>
          <p:cNvSpPr/>
          <p:nvPr/>
        </p:nvSpPr>
        <p:spPr>
          <a:xfrm>
            <a:off x="274320" y="3749040"/>
            <a:ext cx="4160520" cy="548640"/>
          </a:xfrm>
          <a:prstGeom prst="rect">
            <a:avLst/>
          </a:prstGeom>
          <a:solidFill>
            <a:srgbClr val="FFF7F7"/>
          </a:solidFill>
          <a:ln w="12700">
            <a:solidFill>
              <a:srgbClr val="E8ECF4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411480" y="3776472"/>
            <a:ext cx="10972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0392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🏃 体育活动</a:t>
            </a:r>
            <a:endParaRPr lang="en-US" sz="1000" b="1" dirty="0">
              <a:solidFill>
                <a:srgbClr val="C0392B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411480" y="4005072"/>
            <a:ext cx="38404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以学校体育课为主，体育俱乐部发展相对有限</a:t>
            </a:r>
            <a:endParaRPr lang="en-US" sz="95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Shape 21"/>
          <p:cNvSpPr/>
          <p:nvPr/>
        </p:nvSpPr>
        <p:spPr>
          <a:xfrm>
            <a:off x="274320" y="4361688"/>
            <a:ext cx="4160520" cy="5486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411480" y="4389120"/>
            <a:ext cx="10972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0392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📊 评价权重</a:t>
            </a:r>
            <a:endParaRPr lang="en-US" sz="1000" b="1" dirty="0">
              <a:solidFill>
                <a:srgbClr val="C0392B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411480" y="4617720"/>
            <a:ext cx="38404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课外活动计入综合素质评价，但权重有限</a:t>
            </a:r>
            <a:endParaRPr lang="en-US" sz="95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Shape 24"/>
          <p:cNvSpPr/>
          <p:nvPr/>
        </p:nvSpPr>
        <p:spPr>
          <a:xfrm>
            <a:off x="4709160" y="1298448"/>
            <a:ext cx="4160520" cy="548640"/>
          </a:xfrm>
          <a:prstGeom prst="rect">
            <a:avLst/>
          </a:prstGeom>
          <a:solidFill>
            <a:srgbClr val="F0F4FF"/>
          </a:solidFill>
          <a:ln w="12700">
            <a:solidFill>
              <a:srgbClr val="E8ECF4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4846320" y="1325880"/>
            <a:ext cx="137160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A6BA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⚽ 体育俱乐部</a:t>
            </a:r>
            <a:endParaRPr lang="en-US" sz="1000" b="1" dirty="0">
              <a:solidFill>
                <a:srgbClr val="1A6BA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Text 26"/>
          <p:cNvSpPr/>
          <p:nvPr/>
        </p:nvSpPr>
        <p:spPr>
          <a:xfrm>
            <a:off x="4846320" y="1554480"/>
            <a:ext cx="38404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学校提供大量体育俱乐部（足球、网球、游泳等），参与度高</a:t>
            </a:r>
            <a:endParaRPr lang="en-US" sz="95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Shape 27"/>
          <p:cNvSpPr/>
          <p:nvPr/>
        </p:nvSpPr>
        <p:spPr>
          <a:xfrm>
            <a:off x="4709160" y="1911096"/>
            <a:ext cx="4160520" cy="5486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4846320" y="1938528"/>
            <a:ext cx="137160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A6BA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🎭 艺术表演</a:t>
            </a:r>
            <a:endParaRPr lang="en-US" sz="1000" b="1" dirty="0">
              <a:solidFill>
                <a:srgbClr val="1A6BA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Text 29"/>
          <p:cNvSpPr/>
          <p:nvPr/>
        </p:nvSpPr>
        <p:spPr>
          <a:xfrm>
            <a:off x="4846320" y="2167128"/>
            <a:ext cx="38404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戏剧、音乐、舞蹈表演融入学校日常，演出频繁</a:t>
            </a:r>
            <a:endParaRPr lang="en-US" sz="95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Shape 30"/>
          <p:cNvSpPr/>
          <p:nvPr/>
        </p:nvSpPr>
        <p:spPr>
          <a:xfrm>
            <a:off x="4709160" y="2523744"/>
            <a:ext cx="4160520" cy="548640"/>
          </a:xfrm>
          <a:prstGeom prst="rect">
            <a:avLst/>
          </a:prstGeom>
          <a:solidFill>
            <a:srgbClr val="F0F4FF"/>
          </a:solidFill>
          <a:ln w="12700">
            <a:solidFill>
              <a:srgbClr val="E8ECF4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4846320" y="2551176"/>
            <a:ext cx="137160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A6BA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🤝 社会服务</a:t>
            </a:r>
            <a:endParaRPr lang="en-US" sz="1000" b="1" dirty="0">
              <a:solidFill>
                <a:srgbClr val="1A6BA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Text 32"/>
          <p:cNvSpPr/>
          <p:nvPr/>
        </p:nvSpPr>
        <p:spPr>
          <a:xfrm>
            <a:off x="4846320" y="2779776"/>
            <a:ext cx="38404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义工活动、社区服务计入个人陈述，影响大学申请</a:t>
            </a:r>
            <a:endParaRPr lang="en-US" sz="95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Shape 33"/>
          <p:cNvSpPr/>
          <p:nvPr/>
        </p:nvSpPr>
        <p:spPr>
          <a:xfrm>
            <a:off x="4709160" y="3136392"/>
            <a:ext cx="4160520" cy="5486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4846320" y="3163824"/>
            <a:ext cx="137160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A6BA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🔬 STEM社团</a:t>
            </a:r>
            <a:endParaRPr lang="en-US" sz="1000" b="1" dirty="0">
              <a:solidFill>
                <a:srgbClr val="1A6BA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Text 35"/>
          <p:cNvSpPr/>
          <p:nvPr/>
        </p:nvSpPr>
        <p:spPr>
          <a:xfrm>
            <a:off x="4846320" y="3392424"/>
            <a:ext cx="38404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机器人、编程、科学社等STEAM活动丰富</a:t>
            </a:r>
            <a:endParaRPr lang="en-US" sz="95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Shape 36"/>
          <p:cNvSpPr/>
          <p:nvPr/>
        </p:nvSpPr>
        <p:spPr>
          <a:xfrm>
            <a:off x="4709160" y="3749040"/>
            <a:ext cx="4160520" cy="548640"/>
          </a:xfrm>
          <a:prstGeom prst="rect">
            <a:avLst/>
          </a:prstGeom>
          <a:solidFill>
            <a:srgbClr val="F0F4FF"/>
          </a:solidFill>
          <a:ln w="12700">
            <a:solidFill>
              <a:srgbClr val="E8ECF4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4846320" y="3776472"/>
            <a:ext cx="137160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A6BA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🏅 重要权重</a:t>
            </a:r>
            <a:endParaRPr lang="en-US" sz="1000" b="1" dirty="0">
              <a:solidFill>
                <a:srgbClr val="1A6BA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Text 38"/>
          <p:cNvSpPr/>
          <p:nvPr/>
        </p:nvSpPr>
        <p:spPr>
          <a:xfrm>
            <a:off x="4846320" y="4005072"/>
            <a:ext cx="38404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Duke of Edinburgh奖等课外成就直接提升大学申请竞争力</a:t>
            </a:r>
            <a:endParaRPr lang="en-US" sz="95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Shape 39"/>
          <p:cNvSpPr/>
          <p:nvPr/>
        </p:nvSpPr>
        <p:spPr>
          <a:xfrm>
            <a:off x="4709160" y="4361688"/>
            <a:ext cx="4160520" cy="5486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4846320" y="4389120"/>
            <a:ext cx="137160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A6BA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📝 记录档案</a:t>
            </a:r>
            <a:endParaRPr lang="en-US" sz="1000" b="1" dirty="0">
              <a:solidFill>
                <a:srgbClr val="1A6BA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Text 41"/>
          <p:cNvSpPr/>
          <p:nvPr/>
        </p:nvSpPr>
        <p:spPr>
          <a:xfrm>
            <a:off x="4846320" y="4617720"/>
            <a:ext cx="384048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课外活动表现纳入综合评估体系，受学校重视</a:t>
            </a:r>
            <a:endParaRPr lang="en-US" sz="95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2.8  </a:t>
            </a:r>
            <a:r>
              <a:rPr lang="zh-CN" alt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中英教育体系对比</a:t>
            </a:r>
            <a:r>
              <a:rPr lang="en-US" altLang="zh-CN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评估与考试对比</a:t>
            </a:r>
            <a:endParaRPr lang="en-US" b="1" kern="0" spc="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1" name="Table 0"/>
          <p:cNvGraphicFramePr>
            <a:graphicFrameLocks noGrp="1"/>
          </p:cNvGraphicFramePr>
          <p:nvPr/>
        </p:nvGraphicFramePr>
        <p:xfrm>
          <a:off x="274320" y="822960"/>
          <a:ext cx="8595360" cy="4114800"/>
        </p:xfrm>
        <a:graphic>
          <a:graphicData uri="http://schemas.openxmlformats.org/drawingml/2006/table">
            <a:tbl>
              <a:tblPr/>
              <a:tblGrid>
                <a:gridCol w="2011680"/>
                <a:gridCol w="3291840"/>
                <a:gridCol w="3291840"/>
              </a:tblGrid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评估维度</a:t>
                      </a:r>
                      <a:endParaRPr lang="en-US" sz="1400" b="1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F5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🇨🇳 中国</a:t>
                      </a:r>
                      <a:endParaRPr lang="en-US" sz="1400" b="1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392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🇬🇧 英国</a:t>
                      </a:r>
                      <a:endParaRPr lang="en-US" sz="1400" b="1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6BAE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核心考试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中考（各省统一命题）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GCSE（全国统一，16岁）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成绩表示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百分制，总分决定分流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9-1等级制，分科等级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考试形式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笔试为主（选择+填空+大题）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笔试+课程作业+口试多元组合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评估频率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期中、期末考试+月考+周测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形成性评价贯穿全程+终结考试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评估主体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教师评价为主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教师+同伴+自评多元主体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课外成绩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学科竞赛奖项可加分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项目作品、课外活动计入档案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国际认可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高考成绩逐渐获部分海外认可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GCSE/A-Level全球通用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升学决定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高考成绩 "一考定终身"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分散在GCSE+A-Level+个人陈述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82880"/>
            <a:ext cx="82296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2.9  </a:t>
            </a:r>
            <a:r>
              <a:rPr lang="zh-CN" alt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中英教育体系对比</a:t>
            </a:r>
            <a:r>
              <a:rPr lang="en-US" altLang="zh-CN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en-US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录取路径对比</a:t>
            </a:r>
            <a:endParaRPr 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 1"/>
          <p:cNvSpPr/>
          <p:nvPr/>
        </p:nvSpPr>
        <p:spPr>
          <a:xfrm>
            <a:off x="457200" y="621792"/>
            <a:ext cx="822960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A8BBDC"/>
                </a:solidFill>
              </a:rPr>
              <a:t>University Admission Pathways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1005840"/>
            <a:ext cx="4023360" cy="3840480"/>
          </a:xfrm>
          <a:prstGeom prst="rect">
            <a:avLst/>
          </a:prstGeom>
          <a:solidFill>
            <a:srgbClr val="23213A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74320" y="1005840"/>
            <a:ext cx="4023360" cy="41148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74320" y="1005840"/>
            <a:ext cx="4023360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🇨🇳 中国升学路径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Shape 5"/>
          <p:cNvSpPr/>
          <p:nvPr/>
        </p:nvSpPr>
        <p:spPr>
          <a:xfrm>
            <a:off x="457200" y="1508760"/>
            <a:ext cx="914400" cy="45720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57200" y="1508760"/>
            <a:ext cx="9144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初中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7"/>
          <p:cNvSpPr/>
          <p:nvPr/>
        </p:nvSpPr>
        <p:spPr>
          <a:xfrm>
            <a:off x="1508760" y="1581912"/>
            <a:ext cx="256032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D0D8F0"/>
                </a:solidFill>
                <a:latin typeface="微软雅黑" panose="020B0503020204020204" charset="-122"/>
                <a:ea typeface="微软雅黑" panose="020B0503020204020204" charset="-122"/>
              </a:rPr>
              <a:t>中考（决定高中入学）</a:t>
            </a:r>
            <a:endParaRPr lang="en-US" sz="1400" dirty="0">
              <a:solidFill>
                <a:srgbClr val="D0D8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8"/>
          <p:cNvSpPr/>
          <p:nvPr/>
        </p:nvSpPr>
        <p:spPr>
          <a:xfrm>
            <a:off x="777240" y="1984248"/>
            <a:ext cx="36576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▼</a:t>
            </a:r>
            <a:endParaRPr lang="en-US" sz="1400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457200" y="2313432"/>
            <a:ext cx="914400" cy="457200"/>
          </a:xfrm>
          <a:prstGeom prst="rect">
            <a:avLst/>
          </a:prstGeom>
          <a:solidFill>
            <a:srgbClr val="8B1A1A"/>
          </a:solidFill>
          <a:ln w="12700">
            <a:solidFill>
              <a:srgbClr val="8B1A1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57200" y="2313432"/>
            <a:ext cx="9144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高中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1508760" y="2386584"/>
            <a:ext cx="256032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D0D8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三年学习+模拟考试备考</a:t>
            </a:r>
            <a:endParaRPr lang="en-US" sz="1400" dirty="0">
              <a:solidFill>
                <a:srgbClr val="D0D8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777240" y="2788920"/>
            <a:ext cx="36576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▼</a:t>
            </a:r>
            <a:endParaRPr lang="en-US" sz="1400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Shape 13"/>
          <p:cNvSpPr/>
          <p:nvPr/>
        </p:nvSpPr>
        <p:spPr>
          <a:xfrm>
            <a:off x="457200" y="3118104"/>
            <a:ext cx="914400" cy="457200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457200" y="3118104"/>
            <a:ext cx="9144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高考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1508760" y="3191256"/>
            <a:ext cx="256032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D0D8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全国/省统一考试（"一考定终身"）</a:t>
            </a:r>
            <a:endParaRPr lang="en-US" sz="1400" dirty="0">
              <a:solidFill>
                <a:srgbClr val="D0D8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777240" y="3593592"/>
            <a:ext cx="36576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▼</a:t>
            </a:r>
            <a:endParaRPr lang="en-US" sz="1400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Shape 17"/>
          <p:cNvSpPr/>
          <p:nvPr/>
        </p:nvSpPr>
        <p:spPr>
          <a:xfrm>
            <a:off x="457200" y="3922776"/>
            <a:ext cx="914400" cy="457200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57200" y="3922776"/>
            <a:ext cx="9144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大学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1508760" y="3995928"/>
            <a:ext cx="256032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D0D8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按成绩+志愿录取（分数线制）</a:t>
            </a:r>
            <a:endParaRPr lang="en-US" sz="1400" dirty="0">
              <a:solidFill>
                <a:srgbClr val="D0D8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Shape 20"/>
          <p:cNvSpPr/>
          <p:nvPr/>
        </p:nvSpPr>
        <p:spPr>
          <a:xfrm>
            <a:off x="4846320" y="1005840"/>
            <a:ext cx="4023360" cy="3840480"/>
          </a:xfrm>
          <a:prstGeom prst="rect">
            <a:avLst/>
          </a:prstGeom>
          <a:solidFill>
            <a:srgbClr val="1A2142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4846320" y="1005840"/>
            <a:ext cx="4023360" cy="411480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4846320" y="1005840"/>
            <a:ext cx="4023360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🇬🇧 英国升学路径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Shape 23"/>
          <p:cNvSpPr/>
          <p:nvPr/>
        </p:nvSpPr>
        <p:spPr>
          <a:xfrm>
            <a:off x="5029200" y="1508760"/>
            <a:ext cx="960120" cy="457200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029200" y="1508760"/>
            <a:ext cx="96012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GCSE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6126480" y="1581912"/>
            <a:ext cx="256032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D0D8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16岁，8-10门学科，9-1等级</a:t>
            </a:r>
            <a:endParaRPr lang="en-US" sz="1400" dirty="0">
              <a:solidFill>
                <a:srgbClr val="D0D8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Text 26"/>
          <p:cNvSpPr/>
          <p:nvPr/>
        </p:nvSpPr>
        <p:spPr>
          <a:xfrm>
            <a:off x="5349240" y="1984248"/>
            <a:ext cx="36576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▼</a:t>
            </a:r>
            <a:endParaRPr lang="en-US" sz="1400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Shape 27"/>
          <p:cNvSpPr/>
          <p:nvPr/>
        </p:nvSpPr>
        <p:spPr>
          <a:xfrm>
            <a:off x="5029200" y="2313432"/>
            <a:ext cx="960120" cy="457200"/>
          </a:xfrm>
          <a:prstGeom prst="rect">
            <a:avLst/>
          </a:prstGeom>
          <a:solidFill>
            <a:srgbClr val="1A3A6E"/>
          </a:solidFill>
          <a:ln w="12700">
            <a:solidFill>
              <a:srgbClr val="1A3A6E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5029200" y="2313432"/>
            <a:ext cx="96012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A-Level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 29"/>
          <p:cNvSpPr/>
          <p:nvPr/>
        </p:nvSpPr>
        <p:spPr>
          <a:xfrm>
            <a:off x="6126480" y="2386584"/>
            <a:ext cx="256032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D0D8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选3-4门深学，2年（AS+A2）</a:t>
            </a:r>
            <a:endParaRPr lang="en-US" sz="1400" dirty="0">
              <a:solidFill>
                <a:srgbClr val="D0D8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Text 30"/>
          <p:cNvSpPr/>
          <p:nvPr/>
        </p:nvSpPr>
        <p:spPr>
          <a:xfrm>
            <a:off x="5349240" y="2788920"/>
            <a:ext cx="36576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▼</a:t>
            </a:r>
            <a:endParaRPr lang="en-US" sz="1400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Shape 31"/>
          <p:cNvSpPr/>
          <p:nvPr/>
        </p:nvSpPr>
        <p:spPr>
          <a:xfrm>
            <a:off x="5029200" y="3118104"/>
            <a:ext cx="960120" cy="457200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5029200" y="3118104"/>
            <a:ext cx="96012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UCAS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 33"/>
          <p:cNvSpPr/>
          <p:nvPr/>
        </p:nvSpPr>
        <p:spPr>
          <a:xfrm>
            <a:off x="6126480" y="3191256"/>
            <a:ext cx="256032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D0D8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个人陈述+推荐信+预测成绩</a:t>
            </a:r>
            <a:endParaRPr lang="en-US" sz="1400" dirty="0">
              <a:solidFill>
                <a:srgbClr val="D0D8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Text 34"/>
          <p:cNvSpPr/>
          <p:nvPr/>
        </p:nvSpPr>
        <p:spPr>
          <a:xfrm>
            <a:off x="5349240" y="3593592"/>
            <a:ext cx="36576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▼</a:t>
            </a:r>
            <a:endParaRPr lang="en-US" sz="1400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Shape 35"/>
          <p:cNvSpPr/>
          <p:nvPr/>
        </p:nvSpPr>
        <p:spPr>
          <a:xfrm>
            <a:off x="5029200" y="3922776"/>
            <a:ext cx="960120" cy="45720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5029200" y="3922776"/>
            <a:ext cx="96012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大学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Text 37"/>
          <p:cNvSpPr/>
          <p:nvPr/>
        </p:nvSpPr>
        <p:spPr>
          <a:xfrm>
            <a:off x="6126480" y="3995928"/>
            <a:ext cx="256032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D0D8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综合录取（成绩+面试+软实力）</a:t>
            </a:r>
            <a:endParaRPr lang="en-US" sz="1400" dirty="0">
              <a:solidFill>
                <a:srgbClr val="D0D8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  </a:t>
            </a:r>
            <a:r>
              <a:rPr lang="zh-CN" alt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教育体系差异分析</a:t>
            </a:r>
            <a:r>
              <a:rPr lang="en-US" altLang="zh-CN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教育理念差异 </a:t>
            </a:r>
            <a:endParaRPr 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3" name="Table 0"/>
          <p:cNvGraphicFramePr>
            <a:graphicFrameLocks noGrp="1"/>
          </p:cNvGraphicFramePr>
          <p:nvPr/>
        </p:nvGraphicFramePr>
        <p:xfrm>
          <a:off x="274320" y="822960"/>
          <a:ext cx="8595360" cy="4114800"/>
        </p:xfrm>
        <a:graphic>
          <a:graphicData uri="http://schemas.openxmlformats.org/drawingml/2006/table">
            <a:tbl>
              <a:tblPr/>
              <a:tblGrid>
                <a:gridCol w="2103120"/>
                <a:gridCol w="3246120"/>
                <a:gridCol w="3246120"/>
              </a:tblGrid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理念维度</a:t>
                      </a:r>
                      <a:endParaRPr lang="en-US" sz="1400" b="1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F5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🇨🇳 中国</a:t>
                      </a:r>
                      <a:endParaRPr lang="en-US" sz="1400" b="1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392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🇬🇧 英国</a:t>
                      </a:r>
                      <a:endParaRPr lang="en-US" sz="1400" b="1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6BAE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核心教育目标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学科知识掌握＋应试能力培养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全面发展＋独立思考＋社会责任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学生自主权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课程固定，自主选择空间有限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GCSE阶段起即可自主选课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师生关系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权威式，教师主导知识传授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平等式，教师引导学生探究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课堂氛围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结构严谨，注重纪律与秩序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开放活跃，鼓励质疑表达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知识观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知识系统性＋深度记忆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知识应用性＋批判性反思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人才观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以学业成就筛选精英人才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多元人才观，尊重个体差异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评价导向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终结性评价为主（考试分数）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形成性+终结性评价并重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文化底蕴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儒学传统：集体主义、勤学苦读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启蒙传统：个人主义、独立精神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  </a:t>
            </a:r>
            <a:r>
              <a:rPr lang="zh-CN" alt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教育体系差异分析</a:t>
            </a:r>
            <a:r>
              <a:rPr lang="en-US" altLang="zh-CN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课程差异影响因素分析 </a:t>
            </a:r>
            <a:endParaRPr lang="en-US" b="1" kern="0" spc="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6" name="图片 35" descr="对比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794385"/>
            <a:ext cx="9143365" cy="40716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3.3  </a:t>
            </a:r>
            <a:r>
              <a:rPr lang="zh-CN" alt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教育体系差异分析</a:t>
            </a:r>
            <a:r>
              <a:rPr lang="en-US" altLang="zh-CN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国际视野 / PISA</a:t>
            </a:r>
            <a:endParaRPr 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320040" y="868680"/>
            <a:ext cx="8229600" cy="3657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B2F5E"/>
                </a:solidFill>
              </a:rPr>
              <a:t>PISA（国际学生评估项目）视角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320040" y="1207008"/>
            <a:ext cx="8229600" cy="2377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6B7280"/>
                </a:solidFill>
              </a:rPr>
              <a:t>Programme for International Student Assessment — OECD</a:t>
            </a:r>
            <a:endParaRPr lang="en-US" sz="1000" dirty="0"/>
          </a:p>
        </p:txBody>
      </p:sp>
      <p:graphicFrame>
        <p:nvGraphicFramePr>
          <p:cNvPr id="6" name="Chart 0"/>
          <p:cNvGraphicFramePr/>
          <p:nvPr/>
        </p:nvGraphicFramePr>
        <p:xfrm>
          <a:off x="274320" y="1508760"/>
          <a:ext cx="5303520" cy="3337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Shape 4"/>
          <p:cNvSpPr/>
          <p:nvPr>
            <p:custDataLst>
              <p:tags r:id="rId2"/>
            </p:custDataLst>
          </p:nvPr>
        </p:nvSpPr>
        <p:spPr>
          <a:xfrm>
            <a:off x="5806440" y="1508760"/>
            <a:ext cx="3017520" cy="749808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8" name="Shape 5"/>
          <p:cNvSpPr/>
          <p:nvPr>
            <p:custDataLst>
              <p:tags r:id="rId3"/>
            </p:custDataLst>
          </p:nvPr>
        </p:nvSpPr>
        <p:spPr>
          <a:xfrm>
            <a:off x="5806440" y="1508760"/>
            <a:ext cx="45720" cy="749808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5943600" y="1545336"/>
            <a:ext cx="2743200" cy="2377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📊 数学领先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 7"/>
          <p:cNvSpPr/>
          <p:nvPr>
            <p:custDataLst>
              <p:tags r:id="rId4"/>
            </p:custDataLst>
          </p:nvPr>
        </p:nvSpPr>
        <p:spPr>
          <a:xfrm>
            <a:off x="5943600" y="1783080"/>
            <a:ext cx="2743200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中国（参测省市）数学成绩全球领先，体现基础教育强项</a:t>
            </a:r>
            <a:endParaRPr lang="en-US" sz="12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Shape 8"/>
          <p:cNvSpPr/>
          <p:nvPr>
            <p:custDataLst>
              <p:tags r:id="rId5"/>
            </p:custDataLst>
          </p:nvPr>
        </p:nvSpPr>
        <p:spPr>
          <a:xfrm>
            <a:off x="5806440" y="2331720"/>
            <a:ext cx="3017520" cy="749808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2" name="Shape 9"/>
          <p:cNvSpPr/>
          <p:nvPr>
            <p:custDataLst>
              <p:tags r:id="rId6"/>
            </p:custDataLst>
          </p:nvPr>
        </p:nvSpPr>
        <p:spPr>
          <a:xfrm>
            <a:off x="5806440" y="2331720"/>
            <a:ext cx="45720" cy="749808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5943600" y="2368296"/>
            <a:ext cx="2743200" cy="2377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📖 阅读差距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 11"/>
          <p:cNvSpPr/>
          <p:nvPr>
            <p:custDataLst>
              <p:tags r:id="rId7"/>
            </p:custDataLst>
          </p:nvPr>
        </p:nvSpPr>
        <p:spPr>
          <a:xfrm>
            <a:off x="5943600" y="2606040"/>
            <a:ext cx="2743200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英国阅读与批判性思维成绩在欧洲表现优异</a:t>
            </a:r>
            <a:endParaRPr lang="en-US" sz="12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Shape 12"/>
          <p:cNvSpPr/>
          <p:nvPr>
            <p:custDataLst>
              <p:tags r:id="rId8"/>
            </p:custDataLst>
          </p:nvPr>
        </p:nvSpPr>
        <p:spPr>
          <a:xfrm>
            <a:off x="5806440" y="3154680"/>
            <a:ext cx="3017520" cy="749808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6" name="Shape 13"/>
          <p:cNvSpPr/>
          <p:nvPr>
            <p:custDataLst>
              <p:tags r:id="rId9"/>
            </p:custDataLst>
          </p:nvPr>
        </p:nvSpPr>
        <p:spPr>
          <a:xfrm>
            <a:off x="5806440" y="3154680"/>
            <a:ext cx="45720" cy="749808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5943600" y="3191256"/>
            <a:ext cx="2743200" cy="2377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🔬 科学创新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 15"/>
          <p:cNvSpPr/>
          <p:nvPr>
            <p:custDataLst>
              <p:tags r:id="rId10"/>
            </p:custDataLst>
          </p:nvPr>
        </p:nvSpPr>
        <p:spPr>
          <a:xfrm>
            <a:off x="5943600" y="3429000"/>
            <a:ext cx="2743200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中国科学成绩高，但探究实验能力评价相对薄弱</a:t>
            </a:r>
            <a:endParaRPr lang="en-US" sz="12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Shape 16"/>
          <p:cNvSpPr/>
          <p:nvPr>
            <p:custDataLst>
              <p:tags r:id="rId11"/>
            </p:custDataLst>
          </p:nvPr>
        </p:nvSpPr>
        <p:spPr>
          <a:xfrm>
            <a:off x="5806440" y="3977640"/>
            <a:ext cx="3017520" cy="749808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20" name="Shape 17"/>
          <p:cNvSpPr/>
          <p:nvPr>
            <p:custDataLst>
              <p:tags r:id="rId12"/>
            </p:custDataLst>
          </p:nvPr>
        </p:nvSpPr>
        <p:spPr>
          <a:xfrm>
            <a:off x="5806440" y="3977640"/>
            <a:ext cx="45720" cy="749808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5943600" y="4014216"/>
            <a:ext cx="2743200" cy="2377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🔄 改革启示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 19"/>
          <p:cNvSpPr/>
          <p:nvPr>
            <p:custDataLst>
              <p:tags r:id="rId13"/>
            </p:custDataLst>
          </p:nvPr>
        </p:nvSpPr>
        <p:spPr>
          <a:xfrm>
            <a:off x="5943600" y="4251960"/>
            <a:ext cx="2743200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PISA促使各国在保持学术优势同时加强创新与实践能力培养</a:t>
            </a:r>
            <a:endParaRPr lang="en-US" sz="12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3.4  </a:t>
            </a:r>
            <a:r>
              <a:rPr lang="zh-CN" alt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教育体系差异分析</a:t>
            </a:r>
            <a:r>
              <a:rPr lang="en-US" altLang="zh-CN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两国优势与局限</a:t>
            </a:r>
            <a:endParaRPr 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Shape 2"/>
          <p:cNvSpPr/>
          <p:nvPr/>
        </p:nvSpPr>
        <p:spPr>
          <a:xfrm>
            <a:off x="274320" y="822960"/>
            <a:ext cx="4206240" cy="1920240"/>
          </a:xfrm>
          <a:prstGeom prst="rect">
            <a:avLst/>
          </a:prstGeom>
          <a:solidFill>
            <a:srgbClr val="FFF5F5"/>
          </a:solidFill>
          <a:ln w="12700">
            <a:solidFill>
              <a:srgbClr val="C0392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274320" y="822960"/>
            <a:ext cx="4206240" cy="36576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74320" y="822960"/>
            <a:ext cx="4206240" cy="3657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🇨🇳 中国优势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 5"/>
          <p:cNvSpPr/>
          <p:nvPr/>
        </p:nvSpPr>
        <p:spPr>
          <a:xfrm>
            <a:off x="411480" y="1261872"/>
            <a:ext cx="3931920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数理基础扎实，学术成绩突出（PISA高分）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 6"/>
          <p:cNvSpPr/>
          <p:nvPr/>
        </p:nvSpPr>
        <p:spPr>
          <a:xfrm>
            <a:off x="411480" y="1627632"/>
            <a:ext cx="3931920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公共教育成本低，覆盖面广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 7"/>
          <p:cNvSpPr/>
          <p:nvPr/>
        </p:nvSpPr>
        <p:spPr>
          <a:xfrm>
            <a:off x="411480" y="1993392"/>
            <a:ext cx="3931920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课程体系系统严谨，逻辑性强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 8"/>
          <p:cNvSpPr/>
          <p:nvPr/>
        </p:nvSpPr>
        <p:spPr>
          <a:xfrm>
            <a:off x="411480" y="2359152"/>
            <a:ext cx="3931920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文化认同感强，集体协作意识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4754880" y="822960"/>
            <a:ext cx="4206240" cy="1920240"/>
          </a:xfrm>
          <a:prstGeom prst="rect">
            <a:avLst/>
          </a:prstGeom>
          <a:solidFill>
            <a:srgbClr val="EFF4FF"/>
          </a:solidFill>
          <a:ln w="12700">
            <a:solidFill>
              <a:srgbClr val="1A6BAE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754880" y="822960"/>
            <a:ext cx="4206240" cy="365760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754880" y="822960"/>
            <a:ext cx="4206240" cy="3657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🇬🇧 英国优势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4892040" y="1261872"/>
            <a:ext cx="3931920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批判性思维与创新能力培养出色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4892040" y="1627632"/>
            <a:ext cx="3931920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课程灵活多元，尊重学生个性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4892040" y="1993392"/>
            <a:ext cx="3931920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小班教学，个性化关注充分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4892040" y="2359152"/>
            <a:ext cx="3931920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课外活动丰富，综合素质均衡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Shape 16"/>
          <p:cNvSpPr/>
          <p:nvPr/>
        </p:nvSpPr>
        <p:spPr>
          <a:xfrm>
            <a:off x="274320" y="2880360"/>
            <a:ext cx="4206240" cy="1920240"/>
          </a:xfrm>
          <a:prstGeom prst="rect">
            <a:avLst/>
          </a:prstGeom>
          <a:solidFill>
            <a:srgbClr val="FFF0EE"/>
          </a:solidFill>
          <a:ln w="12700">
            <a:solidFill>
              <a:srgbClr val="8B1A1A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274320" y="2880360"/>
            <a:ext cx="4206240" cy="365760"/>
          </a:xfrm>
          <a:prstGeom prst="rect">
            <a:avLst/>
          </a:prstGeom>
          <a:solidFill>
            <a:srgbClr val="8B1A1A"/>
          </a:solidFill>
          <a:ln w="12700">
            <a:solidFill>
              <a:srgbClr val="8B1A1A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274320" y="2880360"/>
            <a:ext cx="4206240" cy="3657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🇨🇳 中国局限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411480" y="3319272"/>
            <a:ext cx="3931920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应试压力大，"唯分数论"倾向明显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411480" y="3685032"/>
            <a:ext cx="3931920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探究式学习与实践能力培养不足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411480" y="4050792"/>
            <a:ext cx="3931920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课外活动时间受限，全面发展受制约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411480" y="4416552"/>
            <a:ext cx="3931920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选修课程有限，个性化发展空间小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Shape 23"/>
          <p:cNvSpPr/>
          <p:nvPr/>
        </p:nvSpPr>
        <p:spPr>
          <a:xfrm>
            <a:off x="4754880" y="2880360"/>
            <a:ext cx="4206240" cy="1920240"/>
          </a:xfrm>
          <a:prstGeom prst="rect">
            <a:avLst/>
          </a:prstGeom>
          <a:solidFill>
            <a:srgbClr val="EAF0F8"/>
          </a:solidFill>
          <a:ln w="12700">
            <a:solidFill>
              <a:srgbClr val="1A4A7E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26" name="Shape 24"/>
          <p:cNvSpPr/>
          <p:nvPr/>
        </p:nvSpPr>
        <p:spPr>
          <a:xfrm>
            <a:off x="4754880" y="2880360"/>
            <a:ext cx="4206240" cy="365760"/>
          </a:xfrm>
          <a:prstGeom prst="rect">
            <a:avLst/>
          </a:prstGeom>
          <a:solidFill>
            <a:srgbClr val="1A4A7E"/>
          </a:solidFill>
          <a:ln w="12700">
            <a:solidFill>
              <a:srgbClr val="1A4A7E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4754880" y="2880360"/>
            <a:ext cx="4206240" cy="3657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🇬🇧 英国局限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Text 26"/>
          <p:cNvSpPr/>
          <p:nvPr/>
        </p:nvSpPr>
        <p:spPr>
          <a:xfrm>
            <a:off x="4892040" y="3319272"/>
            <a:ext cx="3931920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对学生自主管理能力要求较高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Text 27"/>
          <p:cNvSpPr/>
          <p:nvPr/>
        </p:nvSpPr>
        <p:spPr>
          <a:xfrm>
            <a:off x="4892040" y="3685032"/>
            <a:ext cx="3931920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优质教育资源分布不均衡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Text 28"/>
          <p:cNvSpPr/>
          <p:nvPr/>
        </p:nvSpPr>
        <p:spPr>
          <a:xfrm>
            <a:off x="4892040" y="4050792"/>
            <a:ext cx="3931920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私立学校费用高昂，教育公平存在争议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Text 29"/>
          <p:cNvSpPr/>
          <p:nvPr/>
        </p:nvSpPr>
        <p:spPr>
          <a:xfrm>
            <a:off x="4892040" y="4416552"/>
            <a:ext cx="3931920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知识深度与系统性有待加强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Text 30"/>
          <p:cNvSpPr/>
          <p:nvPr/>
        </p:nvSpPr>
        <p:spPr>
          <a:xfrm>
            <a:off x="4206240" y="1645920"/>
            <a:ext cx="73152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VS</a:t>
            </a:r>
            <a:endParaRPr lang="en-US" sz="1400" b="1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82880"/>
            <a:ext cx="8229600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3.5  </a:t>
            </a:r>
            <a:r>
              <a:rPr lang="zh-CN" alt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教育体系差异分析</a:t>
            </a:r>
            <a:r>
              <a:rPr lang="en-US" altLang="zh-CN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en-US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互鉴建议</a:t>
            </a:r>
            <a:endParaRPr 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 1"/>
          <p:cNvSpPr/>
          <p:nvPr/>
        </p:nvSpPr>
        <p:spPr>
          <a:xfrm>
            <a:off x="457200" y="576072"/>
            <a:ext cx="822960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A8BBDC"/>
                </a:solidFill>
              </a:rPr>
              <a:t>Policy Recommendations — Learning from Each Other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74320" y="960120"/>
            <a:ext cx="4023360" cy="3913632"/>
          </a:xfrm>
          <a:prstGeom prst="rect">
            <a:avLst/>
          </a:prstGeom>
          <a:solidFill>
            <a:srgbClr val="23213A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74320" y="960120"/>
            <a:ext cx="4023360" cy="41148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74320" y="960120"/>
            <a:ext cx="4023360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🇨🇳 中国可借鉴</a:t>
            </a:r>
            <a:endParaRPr lang="en-US" sz="12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Shape 5"/>
          <p:cNvSpPr/>
          <p:nvPr/>
        </p:nvSpPr>
        <p:spPr>
          <a:xfrm>
            <a:off x="411480" y="1444752"/>
            <a:ext cx="256032" cy="256032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11480" y="1444752"/>
            <a:ext cx="256032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sz="12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7"/>
          <p:cNvSpPr/>
          <p:nvPr/>
        </p:nvSpPr>
        <p:spPr>
          <a:xfrm>
            <a:off x="777240" y="1444752"/>
            <a:ext cx="3383280" cy="2377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增强课程弹性</a:t>
            </a:r>
            <a:endParaRPr lang="en-US" sz="1200" b="1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8"/>
          <p:cNvSpPr/>
          <p:nvPr/>
        </p:nvSpPr>
        <p:spPr>
          <a:xfrm>
            <a:off x="777240" y="1682496"/>
            <a:ext cx="338328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C8D0E8"/>
                </a:solidFill>
                <a:latin typeface="微软雅黑" panose="020B0503020204020204" charset="-122"/>
                <a:ea typeface="微软雅黑" panose="020B0503020204020204" charset="-122"/>
              </a:rPr>
              <a:t>适度扩大选修科目空间，尊重学生兴趣特长</a:t>
            </a:r>
            <a:endParaRPr lang="en-US" sz="1200" dirty="0">
              <a:solidFill>
                <a:srgbClr val="C8D0E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411480" y="2103120"/>
            <a:ext cx="256032" cy="256032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11480" y="2103120"/>
            <a:ext cx="256032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sz="12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777240" y="2103120"/>
            <a:ext cx="3383280" cy="2377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强化探究学习</a:t>
            </a:r>
            <a:endParaRPr lang="en-US" sz="1200" b="1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777240" y="2340864"/>
            <a:ext cx="338328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C8D0E8"/>
                </a:solidFill>
                <a:latin typeface="微软雅黑" panose="020B0503020204020204" charset="-122"/>
                <a:ea typeface="微软雅黑" panose="020B0503020204020204" charset="-122"/>
              </a:rPr>
              <a:t>借鉴英国项目制学习，补强实践与探究能力</a:t>
            </a:r>
            <a:endParaRPr lang="en-US" sz="1200" dirty="0">
              <a:solidFill>
                <a:srgbClr val="C8D0E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Shape 13"/>
          <p:cNvSpPr/>
          <p:nvPr/>
        </p:nvSpPr>
        <p:spPr>
          <a:xfrm>
            <a:off x="411480" y="2761488"/>
            <a:ext cx="256032" cy="256032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411480" y="2761488"/>
            <a:ext cx="256032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sz="12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777240" y="2761488"/>
            <a:ext cx="3383280" cy="2377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丰富课外活动</a:t>
            </a:r>
            <a:endParaRPr lang="en-US" sz="1200" b="1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777240" y="2999232"/>
            <a:ext cx="338328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C8D0E8"/>
                </a:solidFill>
                <a:latin typeface="微软雅黑" panose="020B0503020204020204" charset="-122"/>
                <a:ea typeface="微软雅黑" panose="020B0503020204020204" charset="-122"/>
              </a:rPr>
              <a:t>将体育、艺术、社团活动纳入综合素质评价核心</a:t>
            </a:r>
            <a:endParaRPr lang="en-US" sz="1200" dirty="0">
              <a:solidFill>
                <a:srgbClr val="C8D0E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Shape 17"/>
          <p:cNvSpPr/>
          <p:nvPr/>
        </p:nvSpPr>
        <p:spPr>
          <a:xfrm>
            <a:off x="411480" y="3419856"/>
            <a:ext cx="256032" cy="256032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11480" y="3419856"/>
            <a:ext cx="256032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sz="12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777240" y="3419856"/>
            <a:ext cx="3383280" cy="2377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多元评价体系</a:t>
            </a:r>
            <a:endParaRPr lang="en-US" sz="1200" b="1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777240" y="3657600"/>
            <a:ext cx="338328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C8D0E8"/>
                </a:solidFill>
                <a:latin typeface="微软雅黑" panose="020B0503020204020204" charset="-122"/>
                <a:ea typeface="微软雅黑" panose="020B0503020204020204" charset="-122"/>
              </a:rPr>
              <a:t>健全形成性评价，减少对单一终结性考试依赖</a:t>
            </a:r>
            <a:endParaRPr lang="en-US" sz="1200" dirty="0">
              <a:solidFill>
                <a:srgbClr val="C8D0E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Shape 21"/>
          <p:cNvSpPr/>
          <p:nvPr/>
        </p:nvSpPr>
        <p:spPr>
          <a:xfrm>
            <a:off x="411480" y="4078224"/>
            <a:ext cx="256032" cy="256032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411480" y="4078224"/>
            <a:ext cx="256032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sz="12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777240" y="4078224"/>
            <a:ext cx="3383280" cy="2377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跨学科整合</a:t>
            </a:r>
            <a:endParaRPr lang="en-US" sz="1200" b="1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 24"/>
          <p:cNvSpPr/>
          <p:nvPr/>
        </p:nvSpPr>
        <p:spPr>
          <a:xfrm>
            <a:off x="777240" y="4315968"/>
            <a:ext cx="338328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C8D0E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推动STEM等跨学科主题学习课程建设</a:t>
            </a:r>
            <a:endParaRPr lang="en-US" sz="1200" dirty="0">
              <a:solidFill>
                <a:srgbClr val="C8D0E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Shape 25"/>
          <p:cNvSpPr/>
          <p:nvPr/>
        </p:nvSpPr>
        <p:spPr>
          <a:xfrm>
            <a:off x="4846320" y="960120"/>
            <a:ext cx="4023360" cy="3913632"/>
          </a:xfrm>
          <a:prstGeom prst="rect">
            <a:avLst/>
          </a:prstGeom>
          <a:solidFill>
            <a:srgbClr val="1A2142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4846320" y="960120"/>
            <a:ext cx="4023360" cy="411480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4846320" y="960120"/>
            <a:ext cx="4023360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🇬🇧 英国可借鉴</a:t>
            </a:r>
            <a:endParaRPr lang="en-US" sz="12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Shape 28"/>
          <p:cNvSpPr/>
          <p:nvPr/>
        </p:nvSpPr>
        <p:spPr>
          <a:xfrm>
            <a:off x="4983480" y="1444752"/>
            <a:ext cx="256032" cy="256032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4983480" y="1444752"/>
            <a:ext cx="256032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sz="12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Text 30"/>
          <p:cNvSpPr/>
          <p:nvPr/>
        </p:nvSpPr>
        <p:spPr>
          <a:xfrm>
            <a:off x="5349240" y="1444752"/>
            <a:ext cx="3383280" cy="2377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加强知识系统性</a:t>
            </a:r>
            <a:endParaRPr lang="en-US" sz="1200" b="1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 31"/>
          <p:cNvSpPr/>
          <p:nvPr/>
        </p:nvSpPr>
        <p:spPr>
          <a:xfrm>
            <a:off x="5349240" y="1682496"/>
            <a:ext cx="338328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C8D0E8"/>
                </a:solidFill>
                <a:latin typeface="微软雅黑" panose="020B0503020204020204" charset="-122"/>
                <a:ea typeface="微软雅黑" panose="020B0503020204020204" charset="-122"/>
              </a:rPr>
              <a:t>借鉴中国核心学科逻辑体系，提升知识连贯深度</a:t>
            </a:r>
            <a:endParaRPr lang="en-US" sz="1200" dirty="0">
              <a:solidFill>
                <a:srgbClr val="C8D0E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Shape 32"/>
          <p:cNvSpPr/>
          <p:nvPr/>
        </p:nvSpPr>
        <p:spPr>
          <a:xfrm>
            <a:off x="4983480" y="2103120"/>
            <a:ext cx="256032" cy="256032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4983480" y="2103120"/>
            <a:ext cx="256032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sz="12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Text 34"/>
          <p:cNvSpPr/>
          <p:nvPr/>
        </p:nvSpPr>
        <p:spPr>
          <a:xfrm>
            <a:off x="5349240" y="2103120"/>
            <a:ext cx="3383280" cy="2377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优化教学效率</a:t>
            </a:r>
            <a:endParaRPr lang="en-US" sz="1200" b="1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Text 35"/>
          <p:cNvSpPr/>
          <p:nvPr/>
        </p:nvSpPr>
        <p:spPr>
          <a:xfrm>
            <a:off x="5349240" y="2340864"/>
            <a:ext cx="338328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C8D0E8"/>
                </a:solidFill>
                <a:latin typeface="微软雅黑" panose="020B0503020204020204" charset="-122"/>
                <a:ea typeface="微软雅黑" panose="020B0503020204020204" charset="-122"/>
              </a:rPr>
              <a:t>学习中国高效课堂组织经验，提升基础能力落实</a:t>
            </a:r>
            <a:endParaRPr lang="en-US" sz="1200" dirty="0">
              <a:solidFill>
                <a:srgbClr val="C8D0E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Shape 36"/>
          <p:cNvSpPr/>
          <p:nvPr/>
        </p:nvSpPr>
        <p:spPr>
          <a:xfrm>
            <a:off x="4983480" y="2761488"/>
            <a:ext cx="256032" cy="256032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4983480" y="2761488"/>
            <a:ext cx="256032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sz="12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Text 38"/>
          <p:cNvSpPr/>
          <p:nvPr/>
        </p:nvSpPr>
        <p:spPr>
          <a:xfrm>
            <a:off x="5349240" y="2761488"/>
            <a:ext cx="3383280" cy="2377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强化数学基础</a:t>
            </a:r>
            <a:endParaRPr lang="en-US" sz="1200" b="1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Text 39"/>
          <p:cNvSpPr/>
          <p:nvPr/>
        </p:nvSpPr>
        <p:spPr>
          <a:xfrm>
            <a:off x="5349240" y="2999232"/>
            <a:ext cx="338328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C8D0E8"/>
                </a:solidFill>
                <a:latin typeface="微软雅黑" panose="020B0503020204020204" charset="-122"/>
                <a:ea typeface="微软雅黑" panose="020B0503020204020204" charset="-122"/>
              </a:rPr>
              <a:t>加强数学基础教学，补足与亚洲领先国家的差距</a:t>
            </a:r>
            <a:endParaRPr lang="en-US" sz="1200" dirty="0">
              <a:solidFill>
                <a:srgbClr val="C8D0E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Shape 40"/>
          <p:cNvSpPr/>
          <p:nvPr/>
        </p:nvSpPr>
        <p:spPr>
          <a:xfrm>
            <a:off x="4983480" y="3419856"/>
            <a:ext cx="256032" cy="256032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4983480" y="3419856"/>
            <a:ext cx="256032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sz="12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Text 42"/>
          <p:cNvSpPr/>
          <p:nvPr/>
        </p:nvSpPr>
        <p:spPr>
          <a:xfrm>
            <a:off x="5349240" y="3419856"/>
            <a:ext cx="3383280" cy="2377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重视基础训练</a:t>
            </a:r>
            <a:endParaRPr lang="en-US" sz="1200" b="1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Text 43"/>
          <p:cNvSpPr/>
          <p:nvPr/>
        </p:nvSpPr>
        <p:spPr>
          <a:xfrm>
            <a:off x="5349240" y="3657600"/>
            <a:ext cx="338328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C8D0E8"/>
                </a:solidFill>
                <a:latin typeface="微软雅黑" panose="020B0503020204020204" charset="-122"/>
                <a:ea typeface="微软雅黑" panose="020B0503020204020204" charset="-122"/>
              </a:rPr>
              <a:t>引入适量分层练习，巩固基础知识掌握</a:t>
            </a:r>
            <a:endParaRPr lang="en-US" sz="1200" dirty="0">
              <a:solidFill>
                <a:srgbClr val="C8D0E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Shape 44"/>
          <p:cNvSpPr/>
          <p:nvPr/>
        </p:nvSpPr>
        <p:spPr>
          <a:xfrm>
            <a:off x="4983480" y="4078224"/>
            <a:ext cx="256032" cy="256032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47" name="Text 45"/>
          <p:cNvSpPr/>
          <p:nvPr/>
        </p:nvSpPr>
        <p:spPr>
          <a:xfrm>
            <a:off x="4983480" y="4078224"/>
            <a:ext cx="256032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sz="12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Text 46"/>
          <p:cNvSpPr/>
          <p:nvPr/>
        </p:nvSpPr>
        <p:spPr>
          <a:xfrm>
            <a:off x="5349240" y="4078224"/>
            <a:ext cx="3383280" cy="2377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教学评价平衡</a:t>
            </a:r>
            <a:endParaRPr lang="en-US" sz="1200" b="1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Text 47"/>
          <p:cNvSpPr/>
          <p:nvPr/>
        </p:nvSpPr>
        <p:spPr>
          <a:xfrm>
            <a:off x="5349240" y="4315968"/>
            <a:ext cx="338328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C8D0E8"/>
                </a:solidFill>
                <a:latin typeface="微软雅黑" panose="020B0503020204020204" charset="-122"/>
                <a:ea typeface="微软雅黑" panose="020B0503020204020204" charset="-122"/>
              </a:rPr>
              <a:t>适当增加标准化评估，为学生提供清晰学业基准</a:t>
            </a:r>
            <a:endParaRPr lang="en-US" sz="1200" dirty="0">
              <a:solidFill>
                <a:srgbClr val="C8D0E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57200" y="228600"/>
            <a:ext cx="8229600" cy="5943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1B2F5E"/>
                </a:solidFill>
                <a:latin typeface="Calibri" panose="020F0502020204030204" pitchFamily="34" charset="0"/>
                <a:ea typeface="Calibri" panose="020F0502020204030204" pitchFamily="34" charset="-122"/>
                <a:cs typeface="Calibri" panose="020F0502020204030204" pitchFamily="34" charset="-120"/>
              </a:rPr>
              <a:t>目  录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457200" y="804672"/>
            <a:ext cx="822960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B7280"/>
                </a:solidFill>
              </a:rPr>
              <a:t>Table of Contents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320040" y="1234440"/>
            <a:ext cx="384048" cy="32004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320040" y="1234440"/>
            <a:ext cx="384048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sz="11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 5"/>
          <p:cNvSpPr/>
          <p:nvPr/>
        </p:nvSpPr>
        <p:spPr>
          <a:xfrm>
            <a:off x="777240" y="1234440"/>
            <a:ext cx="32004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研究背景与意义</a:t>
            </a:r>
            <a:endParaRPr lang="en-US" sz="13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 6"/>
          <p:cNvSpPr/>
          <p:nvPr/>
        </p:nvSpPr>
        <p:spPr>
          <a:xfrm>
            <a:off x="777240" y="1435608"/>
            <a:ext cx="3200400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B7280"/>
                </a:solidFill>
                <a:latin typeface="微软雅黑" panose="020B0503020204020204" charset="-122"/>
                <a:ea typeface="微软雅黑" panose="020B0503020204020204" charset="-122"/>
              </a:rPr>
              <a:t>Research Background &amp; Significance</a:t>
            </a:r>
            <a:endParaRPr lang="en-US" sz="900" i="1" dirty="0">
              <a:solidFill>
                <a:srgbClr val="6B72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Shape 7"/>
          <p:cNvSpPr/>
          <p:nvPr/>
        </p:nvSpPr>
        <p:spPr>
          <a:xfrm>
            <a:off x="320040" y="1709928"/>
            <a:ext cx="384048" cy="32004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320040" y="1709928"/>
            <a:ext cx="384048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sz="11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 9"/>
          <p:cNvSpPr/>
          <p:nvPr/>
        </p:nvSpPr>
        <p:spPr>
          <a:xfrm>
            <a:off x="777240" y="1709928"/>
            <a:ext cx="32004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13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英</a:t>
            </a:r>
            <a:r>
              <a:rPr lang="en-US" sz="13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教育体系</a:t>
            </a:r>
            <a:r>
              <a:rPr lang="zh-CN" altLang="en-US" sz="13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对比</a:t>
            </a:r>
            <a:endParaRPr lang="zh-CN" altLang="en-US" sz="13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777240" y="1911096"/>
            <a:ext cx="3200400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B7280"/>
                </a:solidFill>
                <a:latin typeface="微软雅黑" panose="020B0503020204020204" charset="-122"/>
                <a:ea typeface="微软雅黑" panose="020B0503020204020204" charset="-122"/>
              </a:rPr>
              <a:t>Chinese Middle School System</a:t>
            </a:r>
            <a:endParaRPr lang="en-US" sz="900" i="1" dirty="0">
              <a:solidFill>
                <a:srgbClr val="6B72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825500" y="2106930"/>
            <a:ext cx="3200400" cy="1230630"/>
          </a:xfrm>
          <a:prstGeom prst="rect">
            <a:avLst/>
          </a:prstGeom>
          <a:noFill/>
        </p:spPr>
        <p:txBody>
          <a:bodyPr wrap="square" lIns="0" tIns="0" rIns="0" bIns="0" rtlCol="0" anchor="t" anchorCtr="0"/>
          <a:lstStyle/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en-US" sz="10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英国教育体系</a:t>
            </a:r>
            <a:r>
              <a:rPr lang="zh-CN" altLang="en-US" sz="10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分析</a:t>
            </a:r>
            <a:endParaRPr lang="zh-CN" alt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学制结构对比</a:t>
            </a: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课程广度对比</a:t>
            </a: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教学方式对比</a:t>
            </a: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课外活动对比</a:t>
            </a: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评估与考试对比</a:t>
            </a: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录取路径对比</a:t>
            </a: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777240" y="3611880"/>
            <a:ext cx="32004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 33"/>
          <p:cNvSpPr/>
          <p:nvPr/>
        </p:nvSpPr>
        <p:spPr>
          <a:xfrm>
            <a:off x="777240" y="4562856"/>
            <a:ext cx="32004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Text 37"/>
          <p:cNvSpPr/>
          <p:nvPr/>
        </p:nvSpPr>
        <p:spPr>
          <a:xfrm>
            <a:off x="5166360" y="1234440"/>
            <a:ext cx="36576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3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Text 41"/>
          <p:cNvSpPr/>
          <p:nvPr/>
        </p:nvSpPr>
        <p:spPr>
          <a:xfrm>
            <a:off x="5166360" y="1709928"/>
            <a:ext cx="36576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3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Text 45"/>
          <p:cNvSpPr/>
          <p:nvPr/>
        </p:nvSpPr>
        <p:spPr>
          <a:xfrm>
            <a:off x="5166360" y="2185416"/>
            <a:ext cx="36576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3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Text 49"/>
          <p:cNvSpPr/>
          <p:nvPr/>
        </p:nvSpPr>
        <p:spPr>
          <a:xfrm>
            <a:off x="5166360" y="2660904"/>
            <a:ext cx="36576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3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Text 53"/>
          <p:cNvSpPr/>
          <p:nvPr/>
        </p:nvSpPr>
        <p:spPr>
          <a:xfrm>
            <a:off x="5166360" y="3136392"/>
            <a:ext cx="36576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3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Text 57"/>
          <p:cNvSpPr/>
          <p:nvPr/>
        </p:nvSpPr>
        <p:spPr>
          <a:xfrm>
            <a:off x="5166360" y="3611880"/>
            <a:ext cx="36576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3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Text 61"/>
          <p:cNvSpPr/>
          <p:nvPr/>
        </p:nvSpPr>
        <p:spPr>
          <a:xfrm>
            <a:off x="5082540" y="2999613"/>
            <a:ext cx="36576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研究结论</a:t>
            </a:r>
            <a:endParaRPr lang="en-US" sz="13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Text 62"/>
          <p:cNvSpPr/>
          <p:nvPr/>
        </p:nvSpPr>
        <p:spPr>
          <a:xfrm>
            <a:off x="5082540" y="3200781"/>
            <a:ext cx="3657600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B7280"/>
                </a:solidFill>
                <a:latin typeface="微软雅黑" panose="020B0503020204020204" charset="-122"/>
                <a:ea typeface="微软雅黑" panose="020B0503020204020204" charset="-122"/>
              </a:rPr>
              <a:t>Conclusions</a:t>
            </a:r>
            <a:endParaRPr lang="en-US" sz="900" i="1" dirty="0">
              <a:solidFill>
                <a:srgbClr val="6B72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Shape 63"/>
          <p:cNvSpPr/>
          <p:nvPr/>
        </p:nvSpPr>
        <p:spPr>
          <a:xfrm>
            <a:off x="4480560" y="1188720"/>
            <a:ext cx="0" cy="3749040"/>
          </a:xfrm>
          <a:prstGeom prst="line">
            <a:avLst/>
          </a:prstGeom>
          <a:noFill/>
          <a:ln w="19050">
            <a:solidFill>
              <a:srgbClr val="E8ECF4"/>
            </a:solidFill>
            <a:prstDash val="solid"/>
          </a:ln>
        </p:spPr>
      </p:sp>
      <p:sp>
        <p:nvSpPr>
          <p:cNvPr id="69" name="Shape 7"/>
          <p:cNvSpPr/>
          <p:nvPr/>
        </p:nvSpPr>
        <p:spPr>
          <a:xfrm>
            <a:off x="4625340" y="1188593"/>
            <a:ext cx="384048" cy="32004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70" name="Text 8"/>
          <p:cNvSpPr/>
          <p:nvPr/>
        </p:nvSpPr>
        <p:spPr>
          <a:xfrm>
            <a:off x="4625340" y="1188593"/>
            <a:ext cx="384048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sz="11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Text 9"/>
          <p:cNvSpPr/>
          <p:nvPr/>
        </p:nvSpPr>
        <p:spPr>
          <a:xfrm>
            <a:off x="5082540" y="1188593"/>
            <a:ext cx="32004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教育体系</a:t>
            </a:r>
            <a:r>
              <a:rPr lang="zh-CN" altLang="en-US" sz="13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差异分析</a:t>
            </a:r>
            <a:endParaRPr lang="zh-CN" altLang="en-US" sz="13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Text 10"/>
          <p:cNvSpPr/>
          <p:nvPr/>
        </p:nvSpPr>
        <p:spPr>
          <a:xfrm>
            <a:off x="5082540" y="1389761"/>
            <a:ext cx="3200400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altLang="zh-CN" sz="900" i="1" dirty="0">
                <a:solidFill>
                  <a:srgbClr val="6B7280"/>
                </a:solidFill>
                <a:latin typeface="微软雅黑" panose="020B0503020204020204" charset="-122"/>
                <a:ea typeface="微软雅黑" panose="020B0503020204020204" charset="-122"/>
              </a:rPr>
              <a:t>Comparative Analysis of Educational Systems</a:t>
            </a:r>
            <a:endParaRPr lang="en-US" altLang="zh-CN" sz="900" i="1" dirty="0">
              <a:solidFill>
                <a:srgbClr val="6B72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Shape 7"/>
          <p:cNvSpPr/>
          <p:nvPr/>
        </p:nvSpPr>
        <p:spPr>
          <a:xfrm>
            <a:off x="4624070" y="2999613"/>
            <a:ext cx="384048" cy="32004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74" name="Text 8"/>
          <p:cNvSpPr/>
          <p:nvPr/>
        </p:nvSpPr>
        <p:spPr>
          <a:xfrm>
            <a:off x="4624070" y="2999613"/>
            <a:ext cx="384048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sz="11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Text 13"/>
          <p:cNvSpPr/>
          <p:nvPr/>
        </p:nvSpPr>
        <p:spPr>
          <a:xfrm>
            <a:off x="5009515" y="1572895"/>
            <a:ext cx="3200400" cy="1230630"/>
          </a:xfrm>
          <a:prstGeom prst="rect">
            <a:avLst/>
          </a:prstGeom>
          <a:noFill/>
        </p:spPr>
        <p:txBody>
          <a:bodyPr wrap="square" lIns="0" tIns="0" rIns="0" bIns="0" rtlCol="0" anchor="t" anchorCtr="0"/>
          <a:lstStyle/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录取路径对比</a:t>
            </a: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教育理念差异</a:t>
            </a: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影响因素分析</a:t>
            </a: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国际视野 / PISA</a:t>
            </a: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两国优势与局限</a:t>
            </a: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互鉴建议</a:t>
            </a: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0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  研究结论 </a:t>
            </a:r>
            <a:endParaRPr 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320040" y="868680"/>
            <a:ext cx="850392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核心发现</a:t>
            </a:r>
            <a:endParaRPr lang="en-US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Shape 3"/>
          <p:cNvSpPr/>
          <p:nvPr/>
        </p:nvSpPr>
        <p:spPr>
          <a:xfrm>
            <a:off x="274320" y="1280160"/>
            <a:ext cx="8595360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274320" y="1280160"/>
            <a:ext cx="54864" cy="86868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463040"/>
            <a:ext cx="384048" cy="384048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57200" y="1463040"/>
            <a:ext cx="384048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7"/>
          <p:cNvSpPr/>
          <p:nvPr/>
        </p:nvSpPr>
        <p:spPr>
          <a:xfrm>
            <a:off x="1005840" y="1371600"/>
            <a:ext cx="7315200" cy="29260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体系差异显著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8"/>
          <p:cNvSpPr/>
          <p:nvPr/>
        </p:nvSpPr>
        <p:spPr>
          <a:xfrm>
            <a:off x="1005840" y="1664208"/>
            <a:ext cx="7589520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中英中学课程在学制结构、课程设置、教学方式与评估体系上存在系统性、深层次的差异，本质上映射了两国迥异的教育哲学与文化传统。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274320" y="2221992"/>
            <a:ext cx="8595360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274320" y="2221992"/>
            <a:ext cx="54864" cy="868680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" y="2404872"/>
            <a:ext cx="384048" cy="384048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57200" y="2404872"/>
            <a:ext cx="384048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1005840" y="2313432"/>
            <a:ext cx="7315200" cy="29260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各有优势互补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1005840" y="2606040"/>
            <a:ext cx="7589520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中国教育在数理基础与知识系统性方面领先（PISA数学全球第一），英国教育在批判性思维、个性发展与综合素质培养方面更为突出，两者具有显著互补性。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Shape 15"/>
          <p:cNvSpPr/>
          <p:nvPr/>
        </p:nvSpPr>
        <p:spPr>
          <a:xfrm>
            <a:off x="274320" y="3163824"/>
            <a:ext cx="8595360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274320" y="3163824"/>
            <a:ext cx="54864" cy="868680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457200" y="3346704"/>
            <a:ext cx="384048" cy="384048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57200" y="3346704"/>
            <a:ext cx="384048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1005840" y="3255264"/>
            <a:ext cx="7315200" cy="29260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深层因素驱动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1005840" y="3547872"/>
            <a:ext cx="7589520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课程差异的形成受文化背景（儒学 vs. 启蒙传统）、教育传统（科举制 vs. 精英教育）及社会发展需求三重因素深层驱动，非短期政策调整可根本改变。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Shape 21"/>
          <p:cNvSpPr/>
          <p:nvPr/>
        </p:nvSpPr>
        <p:spPr>
          <a:xfrm>
            <a:off x="274320" y="4105656"/>
            <a:ext cx="8595360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24" name="Shape 22"/>
          <p:cNvSpPr/>
          <p:nvPr/>
        </p:nvSpPr>
        <p:spPr>
          <a:xfrm>
            <a:off x="274320" y="4105656"/>
            <a:ext cx="54864" cy="86868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457200" y="4288536"/>
            <a:ext cx="384048" cy="384048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457200" y="4288536"/>
            <a:ext cx="384048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1005840" y="4197096"/>
            <a:ext cx="7315200" cy="29260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互鉴方向明确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 26"/>
          <p:cNvSpPr/>
          <p:nvPr/>
        </p:nvSpPr>
        <p:spPr>
          <a:xfrm>
            <a:off x="1005840" y="4489704"/>
            <a:ext cx="7589520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两国教育亟需在保持文化特色前提下互鉴共进：中国增强课程弹性与探究能力培养，英国提升知识系统性与基础训练深度，在"夯实根基"与"激发潜能"间寻求动态平衡。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F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389120"/>
            <a:ext cx="9144000" cy="75438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4325112"/>
            <a:ext cx="9144000" cy="64008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57200" y="548640"/>
            <a:ext cx="91440" cy="3200400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595360" y="548640"/>
            <a:ext cx="91440" cy="3200400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31520" y="731520"/>
            <a:ext cx="7680960" cy="10058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8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-122"/>
                <a:cs typeface="Calibri" panose="020F0502020204030204" pitchFamily="34" charset="-120"/>
              </a:rPr>
              <a:t>感谢聆听</a:t>
            </a:r>
            <a:endParaRPr lang="en-US" sz="4800" dirty="0"/>
          </a:p>
        </p:txBody>
      </p:sp>
      <p:sp>
        <p:nvSpPr>
          <p:cNvPr id="7" name="Text 5"/>
          <p:cNvSpPr/>
          <p:nvPr/>
        </p:nvSpPr>
        <p:spPr>
          <a:xfrm>
            <a:off x="731520" y="1737360"/>
            <a:ext cx="7680960" cy="6400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i="1" dirty="0">
                <a:solidFill>
                  <a:srgbClr val="D4AC3A"/>
                </a:solidFill>
                <a:latin typeface="Calibri" panose="020F0502020204030204" pitchFamily="34" charset="0"/>
                <a:ea typeface="Calibri" panose="020F0502020204030204" pitchFamily="34" charset="-122"/>
                <a:cs typeface="Calibri" panose="020F0502020204030204" pitchFamily="34" charset="-120"/>
              </a:rPr>
              <a:t>Thank You</a:t>
            </a:r>
            <a:endParaRPr lang="en-US" sz="2800" dirty="0"/>
          </a:p>
        </p:txBody>
      </p:sp>
      <p:sp>
        <p:nvSpPr>
          <p:cNvPr id="8" name="Shape 6"/>
          <p:cNvSpPr/>
          <p:nvPr/>
        </p:nvSpPr>
        <p:spPr>
          <a:xfrm>
            <a:off x="2286000" y="2468880"/>
            <a:ext cx="4572000" cy="36576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31520" y="2606040"/>
            <a:ext cx="7680960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A8BBDC"/>
                </a:solidFill>
              </a:rPr>
              <a:t>中国与英国中学生课程表对比研究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731520" y="2971800"/>
            <a:ext cx="768096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i="1" dirty="0">
                <a:solidFill>
                  <a:srgbClr val="7090B8"/>
                </a:solidFill>
              </a:rPr>
              <a:t>A Comparative Study of Middle School Curricula between China and the United Kingdom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731520" y="3429000"/>
            <a:ext cx="768096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D4AC3A"/>
                </a:solidFill>
              </a:rPr>
              <a:t>作者：</a:t>
            </a:r>
            <a:r>
              <a:rPr lang="en-US" sz="1200" dirty="0">
                <a:solidFill>
                  <a:srgbClr val="FFFFFF"/>
                </a:solidFill>
              </a:rPr>
              <a:t>周礼殊  |  中国矿业大学附属中学  |  八年级（1）班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731520" y="4480560"/>
            <a:ext cx="7680960" cy="5029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</a:rPr>
              <a:t>期待与您交流探讨  ·  Welcome for Discussion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  研究背景与意义 </a:t>
            </a:r>
            <a:endParaRPr lang="en-US" b="1" kern="0" spc="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Shape 2"/>
          <p:cNvSpPr/>
          <p:nvPr>
            <p:custDataLst>
              <p:tags r:id="rId1"/>
            </p:custDataLst>
          </p:nvPr>
        </p:nvSpPr>
        <p:spPr>
          <a:xfrm>
            <a:off x="274320" y="822960"/>
            <a:ext cx="2743200" cy="402336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>
            <p:custDataLst>
              <p:tags r:id="rId2"/>
            </p:custDataLst>
          </p:nvPr>
        </p:nvSpPr>
        <p:spPr>
          <a:xfrm>
            <a:off x="274320" y="822960"/>
            <a:ext cx="2743200" cy="64008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365760" y="960120"/>
            <a:ext cx="54864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dirty="0">
                <a:solidFill>
                  <a:srgbClr val="000000"/>
                </a:solidFill>
              </a:rPr>
              <a:t>🌐</a:t>
            </a:r>
            <a:endParaRPr lang="en-US" sz="2200" dirty="0"/>
          </a:p>
        </p:txBody>
      </p:sp>
      <p:sp>
        <p:nvSpPr>
          <p:cNvPr id="7" name="Text 5"/>
          <p:cNvSpPr/>
          <p:nvPr>
            <p:custDataLst>
              <p:tags r:id="rId3"/>
            </p:custDataLst>
          </p:nvPr>
        </p:nvSpPr>
        <p:spPr>
          <a:xfrm>
            <a:off x="411480" y="1463040"/>
            <a:ext cx="246888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全球化背景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 6"/>
          <p:cNvSpPr/>
          <p:nvPr>
            <p:custDataLst>
              <p:tags r:id="rId4"/>
            </p:custDataLst>
          </p:nvPr>
        </p:nvSpPr>
        <p:spPr>
          <a:xfrm>
            <a:off x="411480" y="1764792"/>
            <a:ext cx="246888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B7280"/>
                </a:solidFill>
              </a:rPr>
              <a:t>Globalization Context</a:t>
            </a:r>
            <a:endParaRPr lang="en-US" sz="900" dirty="0"/>
          </a:p>
        </p:txBody>
      </p:sp>
      <p:sp>
        <p:nvSpPr>
          <p:cNvPr id="9" name="Shape 7"/>
          <p:cNvSpPr/>
          <p:nvPr>
            <p:custDataLst>
              <p:tags r:id="rId5"/>
            </p:custDataLst>
          </p:nvPr>
        </p:nvSpPr>
        <p:spPr>
          <a:xfrm>
            <a:off x="411480" y="2029968"/>
            <a:ext cx="2377440" cy="18288"/>
          </a:xfrm>
          <a:prstGeom prst="rect">
            <a:avLst/>
          </a:prstGeom>
          <a:solidFill>
            <a:srgbClr val="E8ECF4"/>
          </a:solidFill>
          <a:ln w="12700">
            <a:solidFill>
              <a:srgbClr val="E8ECF4"/>
            </a:solidFill>
            <a:prstDash val="solid"/>
          </a:ln>
        </p:spPr>
      </p:sp>
      <p:sp>
        <p:nvSpPr>
          <p:cNvPr id="10" name="Text 8"/>
          <p:cNvSpPr/>
          <p:nvPr>
            <p:custDataLst>
              <p:tags r:id="rId6"/>
            </p:custDataLst>
          </p:nvPr>
        </p:nvSpPr>
        <p:spPr>
          <a:xfrm>
            <a:off x="411480" y="2103120"/>
            <a:ext cx="2468880" cy="2560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在全球教育深度互鉴与协同发展的时代背景下，课程作为教育理念的实践载体，日益成为跨国比较研究的重要切入点。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Shape 9"/>
          <p:cNvSpPr/>
          <p:nvPr>
            <p:custDataLst>
              <p:tags r:id="rId7"/>
            </p:custDataLst>
          </p:nvPr>
        </p:nvSpPr>
        <p:spPr>
          <a:xfrm>
            <a:off x="3200400" y="822960"/>
            <a:ext cx="2743200" cy="402336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2" name="Shape 10"/>
          <p:cNvSpPr/>
          <p:nvPr>
            <p:custDataLst>
              <p:tags r:id="rId8"/>
            </p:custDataLst>
          </p:nvPr>
        </p:nvSpPr>
        <p:spPr>
          <a:xfrm>
            <a:off x="3200400" y="822960"/>
            <a:ext cx="2743200" cy="64008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291840" y="960120"/>
            <a:ext cx="54864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dirty="0">
                <a:solidFill>
                  <a:srgbClr val="000000"/>
                </a:solidFill>
              </a:rPr>
              <a:t>📚</a:t>
            </a:r>
            <a:endParaRPr lang="en-US" sz="2200" dirty="0"/>
          </a:p>
        </p:txBody>
      </p:sp>
      <p:sp>
        <p:nvSpPr>
          <p:cNvPr id="14" name="Text 12"/>
          <p:cNvSpPr/>
          <p:nvPr>
            <p:custDataLst>
              <p:tags r:id="rId9"/>
            </p:custDataLst>
          </p:nvPr>
        </p:nvSpPr>
        <p:spPr>
          <a:xfrm>
            <a:off x="3337560" y="1463040"/>
            <a:ext cx="246888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研究价值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13"/>
          <p:cNvSpPr/>
          <p:nvPr>
            <p:custDataLst>
              <p:tags r:id="rId10"/>
            </p:custDataLst>
          </p:nvPr>
        </p:nvSpPr>
        <p:spPr>
          <a:xfrm>
            <a:off x="3337560" y="1764792"/>
            <a:ext cx="246888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B7280"/>
                </a:solidFill>
              </a:rPr>
              <a:t>Research Value</a:t>
            </a:r>
            <a:endParaRPr lang="en-US" sz="900" dirty="0"/>
          </a:p>
        </p:txBody>
      </p:sp>
      <p:sp>
        <p:nvSpPr>
          <p:cNvPr id="16" name="Shape 14"/>
          <p:cNvSpPr/>
          <p:nvPr>
            <p:custDataLst>
              <p:tags r:id="rId11"/>
            </p:custDataLst>
          </p:nvPr>
        </p:nvSpPr>
        <p:spPr>
          <a:xfrm>
            <a:off x="3337560" y="2029968"/>
            <a:ext cx="2377440" cy="18288"/>
          </a:xfrm>
          <a:prstGeom prst="rect">
            <a:avLst/>
          </a:prstGeom>
          <a:solidFill>
            <a:srgbClr val="E8ECF4"/>
          </a:solidFill>
          <a:ln w="12700">
            <a:solidFill>
              <a:srgbClr val="E8ECF4"/>
            </a:solidFill>
            <a:prstDash val="solid"/>
          </a:ln>
        </p:spPr>
      </p:sp>
      <p:sp>
        <p:nvSpPr>
          <p:cNvPr id="17" name="Text 15"/>
          <p:cNvSpPr/>
          <p:nvPr>
            <p:custDataLst>
              <p:tags r:id="rId12"/>
            </p:custDataLst>
          </p:nvPr>
        </p:nvSpPr>
        <p:spPr>
          <a:xfrm>
            <a:off x="3337560" y="2103120"/>
            <a:ext cx="2468880" cy="2560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中国与英国分属东亚儒学传统与欧洲启蒙传统两大教育谱系，中学阶段课程结构差异显著，系统对比具有重要理论与实践意义。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Shape 16"/>
          <p:cNvSpPr/>
          <p:nvPr>
            <p:custDataLst>
              <p:tags r:id="rId13"/>
            </p:custDataLst>
          </p:nvPr>
        </p:nvSpPr>
        <p:spPr>
          <a:xfrm>
            <a:off x="6126480" y="822960"/>
            <a:ext cx="2743200" cy="402336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9" name="Shape 17"/>
          <p:cNvSpPr/>
          <p:nvPr>
            <p:custDataLst>
              <p:tags r:id="rId14"/>
            </p:custDataLst>
          </p:nvPr>
        </p:nvSpPr>
        <p:spPr>
          <a:xfrm>
            <a:off x="6126480" y="822960"/>
            <a:ext cx="2743200" cy="64008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217920" y="960120"/>
            <a:ext cx="54864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dirty="0">
                <a:solidFill>
                  <a:srgbClr val="000000"/>
                </a:solidFill>
              </a:rPr>
              <a:t>🎯</a:t>
            </a:r>
            <a:endParaRPr lang="en-US" sz="2200" dirty="0"/>
          </a:p>
        </p:txBody>
      </p:sp>
      <p:sp>
        <p:nvSpPr>
          <p:cNvPr id="21" name="Text 19"/>
          <p:cNvSpPr/>
          <p:nvPr>
            <p:custDataLst>
              <p:tags r:id="rId15"/>
            </p:custDataLst>
          </p:nvPr>
        </p:nvSpPr>
        <p:spPr>
          <a:xfrm>
            <a:off x="6263640" y="1463040"/>
            <a:ext cx="246888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研究目标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 20"/>
          <p:cNvSpPr/>
          <p:nvPr>
            <p:custDataLst>
              <p:tags r:id="rId16"/>
            </p:custDataLst>
          </p:nvPr>
        </p:nvSpPr>
        <p:spPr>
          <a:xfrm>
            <a:off x="6263640" y="1764792"/>
            <a:ext cx="246888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B7280"/>
                </a:solidFill>
              </a:rPr>
              <a:t>Research Objectives</a:t>
            </a:r>
            <a:endParaRPr lang="en-US" sz="900" dirty="0"/>
          </a:p>
        </p:txBody>
      </p:sp>
      <p:sp>
        <p:nvSpPr>
          <p:cNvPr id="23" name="Shape 21"/>
          <p:cNvSpPr/>
          <p:nvPr>
            <p:custDataLst>
              <p:tags r:id="rId17"/>
            </p:custDataLst>
          </p:nvPr>
        </p:nvSpPr>
        <p:spPr>
          <a:xfrm>
            <a:off x="6263640" y="2029968"/>
            <a:ext cx="2377440" cy="18288"/>
          </a:xfrm>
          <a:prstGeom prst="rect">
            <a:avLst/>
          </a:prstGeom>
          <a:solidFill>
            <a:srgbClr val="E8ECF4"/>
          </a:solidFill>
          <a:ln w="12700">
            <a:solidFill>
              <a:srgbClr val="E8ECF4"/>
            </a:solidFill>
            <a:prstDash val="solid"/>
          </a:ln>
        </p:spPr>
      </p:sp>
      <p:sp>
        <p:nvSpPr>
          <p:cNvPr id="24" name="Text 22"/>
          <p:cNvSpPr/>
          <p:nvPr>
            <p:custDataLst>
              <p:tags r:id="rId18"/>
            </p:custDataLst>
          </p:nvPr>
        </p:nvSpPr>
        <p:spPr>
          <a:xfrm>
            <a:off x="6263640" y="2103120"/>
            <a:ext cx="2468880" cy="2560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聚焦课程门类构成、课时分配逻辑、学科融合机制及隐性课程安排四个维度，开展实证性比较研究，为教育决策提供依据。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274320" y="4800600"/>
            <a:ext cx="859536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6B7280"/>
                </a:solidFill>
              </a:rPr>
              <a:t>研究方法：文献研究法 · 对比分析法 · 案例分析法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2.1  </a:t>
            </a:r>
            <a:r>
              <a:rPr lang="zh-CN" alt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中英教育体系对比</a:t>
            </a:r>
            <a:r>
              <a:rPr lang="en-US" altLang="zh-CN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中国中学教育体系概述</a:t>
            </a:r>
            <a:endParaRPr lang="en-US" b="1" kern="0" spc="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Shape 2"/>
          <p:cNvSpPr/>
          <p:nvPr/>
        </p:nvSpPr>
        <p:spPr>
          <a:xfrm>
            <a:off x="274320" y="822960"/>
            <a:ext cx="3931920" cy="4114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457200" y="914400"/>
            <a:ext cx="3474720" cy="3657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C0392B"/>
                </a:solidFill>
                <a:latin typeface="微软雅黑" panose="020B0503020204020204" charset="-122"/>
                <a:ea typeface="微软雅黑" panose="020B0503020204020204" charset="-122"/>
              </a:rPr>
              <a:t>学制结构</a:t>
            </a:r>
            <a:endParaRPr lang="en-US" sz="1400" b="1" dirty="0">
              <a:solidFill>
                <a:srgbClr val="C0392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 4"/>
          <p:cNvSpPr/>
          <p:nvPr/>
        </p:nvSpPr>
        <p:spPr>
          <a:xfrm>
            <a:off x="457200" y="1261872"/>
            <a:ext cx="347472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B7280"/>
                </a:solidFill>
              </a:rPr>
              <a:t>Academic Structure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411480" y="1554480"/>
            <a:ext cx="1188720" cy="347472"/>
          </a:xfrm>
          <a:prstGeom prst="rect">
            <a:avLst/>
          </a:prstGeom>
          <a:solidFill>
            <a:srgbClr val="FFF0EE"/>
          </a:solidFill>
          <a:ln w="12700">
            <a:solidFill>
              <a:srgbClr val="FFF0EE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11480" y="1554480"/>
            <a:ext cx="118872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C0392B"/>
                </a:solidFill>
                <a:latin typeface="微软雅黑" panose="020B0503020204020204" charset="-122"/>
                <a:ea typeface="微软雅黑" panose="020B0503020204020204" charset="-122"/>
              </a:rPr>
              <a:t>学段</a:t>
            </a:r>
            <a:endParaRPr lang="en-US" sz="1400" b="1" dirty="0">
              <a:solidFill>
                <a:srgbClr val="C0392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7"/>
          <p:cNvSpPr/>
          <p:nvPr/>
        </p:nvSpPr>
        <p:spPr>
          <a:xfrm>
            <a:off x="1691640" y="1600200"/>
            <a:ext cx="237744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初一至初三（3年）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411480" y="2029968"/>
            <a:ext cx="1188720" cy="347472"/>
          </a:xfrm>
          <a:prstGeom prst="rect">
            <a:avLst/>
          </a:prstGeom>
          <a:solidFill>
            <a:srgbClr val="FFF0EE"/>
          </a:solidFill>
          <a:ln w="12700">
            <a:solidFill>
              <a:srgbClr val="FFF0EE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11480" y="2029968"/>
            <a:ext cx="118872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C0392B"/>
                </a:solidFill>
                <a:latin typeface="微软雅黑" panose="020B0503020204020204" charset="-122"/>
                <a:ea typeface="微软雅黑" panose="020B0503020204020204" charset="-122"/>
              </a:rPr>
              <a:t>入学年龄</a:t>
            </a:r>
            <a:endParaRPr lang="en-US" sz="1400" b="1" dirty="0">
              <a:solidFill>
                <a:srgbClr val="C0392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1691640" y="2075688"/>
            <a:ext cx="237744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约12岁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Shape 11"/>
          <p:cNvSpPr/>
          <p:nvPr/>
        </p:nvSpPr>
        <p:spPr>
          <a:xfrm>
            <a:off x="411480" y="2505456"/>
            <a:ext cx="1188720" cy="347472"/>
          </a:xfrm>
          <a:prstGeom prst="rect">
            <a:avLst/>
          </a:prstGeom>
          <a:solidFill>
            <a:srgbClr val="FFF0EE"/>
          </a:solidFill>
          <a:ln w="12700">
            <a:solidFill>
              <a:srgbClr val="FFF0EE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11480" y="2505456"/>
            <a:ext cx="118872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C0392B"/>
                </a:solidFill>
                <a:latin typeface="微软雅黑" panose="020B0503020204020204" charset="-122"/>
                <a:ea typeface="微软雅黑" panose="020B0503020204020204" charset="-122"/>
              </a:rPr>
              <a:t>结业考试</a:t>
            </a:r>
            <a:endParaRPr lang="en-US" sz="1400" b="1" dirty="0">
              <a:solidFill>
                <a:srgbClr val="C0392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1691640" y="2551176"/>
            <a:ext cx="237744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中考（初中学业水平考试）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411480" y="2980944"/>
            <a:ext cx="1188720" cy="347472"/>
          </a:xfrm>
          <a:prstGeom prst="rect">
            <a:avLst/>
          </a:prstGeom>
          <a:solidFill>
            <a:srgbClr val="FFF0EE"/>
          </a:solidFill>
          <a:ln w="12700">
            <a:solidFill>
              <a:srgbClr val="FFF0EE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11480" y="2980944"/>
            <a:ext cx="118872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C0392B"/>
                </a:solidFill>
                <a:latin typeface="微软雅黑" panose="020B0503020204020204" charset="-122"/>
                <a:ea typeface="微软雅黑" panose="020B0503020204020204" charset="-122"/>
              </a:rPr>
              <a:t>核心功能</a:t>
            </a:r>
            <a:endParaRPr lang="en-US" sz="1400" b="1" dirty="0">
              <a:solidFill>
                <a:srgbClr val="C0392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1691640" y="3026664"/>
            <a:ext cx="237744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中考成绩决定高中入学资格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Shape 17"/>
          <p:cNvSpPr/>
          <p:nvPr/>
        </p:nvSpPr>
        <p:spPr>
          <a:xfrm>
            <a:off x="411480" y="3456432"/>
            <a:ext cx="1188720" cy="347472"/>
          </a:xfrm>
          <a:prstGeom prst="rect">
            <a:avLst/>
          </a:prstGeom>
          <a:solidFill>
            <a:srgbClr val="FFF0EE"/>
          </a:solidFill>
          <a:ln w="12700">
            <a:solidFill>
              <a:srgbClr val="FFF0E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11480" y="3456432"/>
            <a:ext cx="118872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C0392B"/>
                </a:solidFill>
                <a:latin typeface="微软雅黑" panose="020B0503020204020204" charset="-122"/>
                <a:ea typeface="微软雅黑" panose="020B0503020204020204" charset="-122"/>
              </a:rPr>
              <a:t>班级规模</a:t>
            </a:r>
            <a:endParaRPr lang="en-US" sz="1400" b="1" dirty="0">
              <a:solidFill>
                <a:srgbClr val="C0392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1691640" y="3502152"/>
            <a:ext cx="237744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大班制，约40～50人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Shape 20"/>
          <p:cNvSpPr/>
          <p:nvPr/>
        </p:nvSpPr>
        <p:spPr>
          <a:xfrm>
            <a:off x="411480" y="3931920"/>
            <a:ext cx="1188720" cy="347472"/>
          </a:xfrm>
          <a:prstGeom prst="rect">
            <a:avLst/>
          </a:prstGeom>
          <a:solidFill>
            <a:srgbClr val="FFF0EE"/>
          </a:solidFill>
          <a:ln w="12700">
            <a:solidFill>
              <a:srgbClr val="FFF0EE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11480" y="3931920"/>
            <a:ext cx="118872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C0392B"/>
                </a:solidFill>
                <a:latin typeface="微软雅黑" panose="020B0503020204020204" charset="-122"/>
                <a:ea typeface="微软雅黑" panose="020B0503020204020204" charset="-122"/>
              </a:rPr>
              <a:t>学年制度</a:t>
            </a:r>
            <a:endParaRPr lang="en-US" sz="1400" b="1" dirty="0">
              <a:solidFill>
                <a:srgbClr val="C0392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1691640" y="3977640"/>
            <a:ext cx="237744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春秋两学期制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Shape 23"/>
          <p:cNvSpPr/>
          <p:nvPr/>
        </p:nvSpPr>
        <p:spPr>
          <a:xfrm>
            <a:off x="4434840" y="822960"/>
            <a:ext cx="4434840" cy="4114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26" name="Text 24"/>
          <p:cNvSpPr/>
          <p:nvPr/>
        </p:nvSpPr>
        <p:spPr>
          <a:xfrm>
            <a:off x="4617720" y="914400"/>
            <a:ext cx="4023360" cy="3657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C0392B"/>
                </a:solidFill>
                <a:latin typeface="微软雅黑" panose="020B0503020204020204" charset="-122"/>
                <a:ea typeface="微软雅黑" panose="020B0503020204020204" charset="-122"/>
              </a:rPr>
              <a:t>课程设置</a:t>
            </a:r>
            <a:endParaRPr lang="en-US" sz="1400" b="1" dirty="0">
              <a:solidFill>
                <a:srgbClr val="C0392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4617720" y="1261872"/>
            <a:ext cx="402336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B7280"/>
                </a:solidFill>
              </a:rPr>
              <a:t>Curriculum Overview</a:t>
            </a:r>
            <a:endParaRPr lang="en-US" sz="900" dirty="0"/>
          </a:p>
        </p:txBody>
      </p:sp>
      <p:sp>
        <p:nvSpPr>
          <p:cNvPr id="28" name="Shape 26"/>
          <p:cNvSpPr/>
          <p:nvPr/>
        </p:nvSpPr>
        <p:spPr>
          <a:xfrm>
            <a:off x="4617720" y="1554480"/>
            <a:ext cx="54864" cy="59436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4773168" y="1554480"/>
            <a:ext cx="393192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核心学科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 28"/>
          <p:cNvSpPr/>
          <p:nvPr/>
        </p:nvSpPr>
        <p:spPr>
          <a:xfrm>
            <a:off x="4773168" y="1810512"/>
            <a:ext cx="393192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语文、数学、英语、物理、化学、生物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Shape 29"/>
          <p:cNvSpPr/>
          <p:nvPr/>
        </p:nvSpPr>
        <p:spPr>
          <a:xfrm>
            <a:off x="4617720" y="2331720"/>
            <a:ext cx="54864" cy="59436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4773168" y="2331720"/>
            <a:ext cx="393192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人文社科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 31"/>
          <p:cNvSpPr/>
          <p:nvPr/>
        </p:nvSpPr>
        <p:spPr>
          <a:xfrm>
            <a:off x="4773168" y="2587752"/>
            <a:ext cx="393192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道德与法治、历史、地理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Shape 32"/>
          <p:cNvSpPr/>
          <p:nvPr/>
        </p:nvSpPr>
        <p:spPr>
          <a:xfrm>
            <a:off x="4617720" y="3108960"/>
            <a:ext cx="54864" cy="594360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4773168" y="3108960"/>
            <a:ext cx="393192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素质课程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Text 34"/>
          <p:cNvSpPr/>
          <p:nvPr/>
        </p:nvSpPr>
        <p:spPr>
          <a:xfrm>
            <a:off x="4773168" y="3364992"/>
            <a:ext cx="393192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体育、艺术（音乐/美术）、信息技术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Shape 35"/>
          <p:cNvSpPr/>
          <p:nvPr/>
        </p:nvSpPr>
        <p:spPr>
          <a:xfrm>
            <a:off x="4617720" y="3886200"/>
            <a:ext cx="54864" cy="594360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4773168" y="3886200"/>
            <a:ext cx="393192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劳动教育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Text 37"/>
          <p:cNvSpPr/>
          <p:nvPr/>
        </p:nvSpPr>
        <p:spPr>
          <a:xfrm>
            <a:off x="4773168" y="4142232"/>
            <a:ext cx="393192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劳动实践课程（新课标要求）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Shape 38"/>
          <p:cNvSpPr/>
          <p:nvPr/>
        </p:nvSpPr>
        <p:spPr>
          <a:xfrm>
            <a:off x="4617720" y="4645152"/>
            <a:ext cx="4114800" cy="201168"/>
          </a:xfrm>
          <a:prstGeom prst="rect">
            <a:avLst/>
          </a:prstGeom>
          <a:solidFill>
            <a:srgbClr val="FFF5F5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4663440" y="4645152"/>
            <a:ext cx="402336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C0392B"/>
                </a:solidFill>
              </a:rPr>
              <a:t>⚠  实际教学受升学导向影响，考试科目占据主要教学资源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2.2  </a:t>
            </a:r>
            <a:r>
              <a:rPr lang="zh-CN" alt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中英教育体系对比</a:t>
            </a:r>
            <a:r>
              <a:rPr lang="en-US" altLang="zh-CN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英国中学教育体系概述 </a:t>
            </a:r>
            <a:endParaRPr lang="en-US" b="1" kern="0" spc="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Shape 2"/>
          <p:cNvSpPr/>
          <p:nvPr/>
        </p:nvSpPr>
        <p:spPr>
          <a:xfrm>
            <a:off x="274320" y="822960"/>
            <a:ext cx="3931920" cy="4114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457200" y="914400"/>
            <a:ext cx="3474720" cy="3657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6BAE"/>
                </a:solidFill>
                <a:latin typeface="微软雅黑" panose="020B0503020204020204" charset="-122"/>
                <a:ea typeface="微软雅黑" panose="020B0503020204020204" charset="-122"/>
              </a:rPr>
              <a:t>学制结构</a:t>
            </a:r>
            <a:endParaRPr lang="en-US" sz="1400" b="1" dirty="0">
              <a:solidFill>
                <a:srgbClr val="1A6BA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 4"/>
          <p:cNvSpPr/>
          <p:nvPr/>
        </p:nvSpPr>
        <p:spPr>
          <a:xfrm>
            <a:off x="457200" y="1261872"/>
            <a:ext cx="347472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6B7280"/>
                </a:solidFill>
                <a:latin typeface="微软雅黑" panose="020B0503020204020204" charset="-122"/>
                <a:ea typeface="微软雅黑" panose="020B0503020204020204" charset="-122"/>
              </a:rPr>
              <a:t>Academic Structure</a:t>
            </a:r>
            <a:endParaRPr lang="en-US" sz="1400" i="1" dirty="0">
              <a:solidFill>
                <a:srgbClr val="6B72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Shape 5"/>
          <p:cNvSpPr/>
          <p:nvPr/>
        </p:nvSpPr>
        <p:spPr>
          <a:xfrm>
            <a:off x="411480" y="1554480"/>
            <a:ext cx="1280160" cy="347472"/>
          </a:xfrm>
          <a:prstGeom prst="rect">
            <a:avLst/>
          </a:prstGeom>
          <a:solidFill>
            <a:srgbClr val="EFF4FF"/>
          </a:solidFill>
          <a:ln w="12700">
            <a:solidFill>
              <a:srgbClr val="EFF4F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11480" y="1554480"/>
            <a:ext cx="128016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A6BAE"/>
                </a:solidFill>
                <a:latin typeface="微软雅黑" panose="020B0503020204020204" charset="-122"/>
                <a:ea typeface="微软雅黑" panose="020B0503020204020204" charset="-122"/>
              </a:rPr>
              <a:t>学段</a:t>
            </a:r>
            <a:endParaRPr lang="en-US" sz="1400" b="1" dirty="0">
              <a:solidFill>
                <a:srgbClr val="1A6BA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7"/>
          <p:cNvSpPr/>
          <p:nvPr/>
        </p:nvSpPr>
        <p:spPr>
          <a:xfrm>
            <a:off x="1783080" y="1600200"/>
            <a:ext cx="228600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Year 7 – Year 11（5年）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411480" y="2029968"/>
            <a:ext cx="1280160" cy="347472"/>
          </a:xfrm>
          <a:prstGeom prst="rect">
            <a:avLst/>
          </a:prstGeom>
          <a:solidFill>
            <a:srgbClr val="EFF4FF"/>
          </a:solidFill>
          <a:ln w="12700">
            <a:solidFill>
              <a:srgbClr val="EFF4F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11480" y="2029968"/>
            <a:ext cx="128016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A6BAE"/>
                </a:solidFill>
                <a:latin typeface="微软雅黑" panose="020B0503020204020204" charset="-122"/>
                <a:ea typeface="微软雅黑" panose="020B0503020204020204" charset="-122"/>
              </a:rPr>
              <a:t>入学年龄</a:t>
            </a:r>
            <a:endParaRPr lang="en-US" sz="1400" b="1" dirty="0">
              <a:solidFill>
                <a:srgbClr val="1A6BA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1783080" y="2075688"/>
            <a:ext cx="228600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约11岁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Shape 11"/>
          <p:cNvSpPr/>
          <p:nvPr/>
        </p:nvSpPr>
        <p:spPr>
          <a:xfrm>
            <a:off x="411480" y="2505456"/>
            <a:ext cx="1280160" cy="347472"/>
          </a:xfrm>
          <a:prstGeom prst="rect">
            <a:avLst/>
          </a:prstGeom>
          <a:solidFill>
            <a:srgbClr val="EFF4FF"/>
          </a:solidFill>
          <a:ln w="12700">
            <a:solidFill>
              <a:srgbClr val="EFF4F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11480" y="2505456"/>
            <a:ext cx="128016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A6BAE"/>
                </a:solidFill>
                <a:latin typeface="微软雅黑" panose="020B0503020204020204" charset="-122"/>
                <a:ea typeface="微软雅黑" panose="020B0503020204020204" charset="-122"/>
              </a:rPr>
              <a:t>关键阶段</a:t>
            </a:r>
            <a:endParaRPr lang="en-US" sz="1400" b="1" dirty="0">
              <a:solidFill>
                <a:srgbClr val="1A6BA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1783080" y="2551176"/>
            <a:ext cx="228600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Key Stage 3（Y7-9）+ Key Stage 4（Y10-11）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411480" y="2980944"/>
            <a:ext cx="1280160" cy="347472"/>
          </a:xfrm>
          <a:prstGeom prst="rect">
            <a:avLst/>
          </a:prstGeom>
          <a:solidFill>
            <a:srgbClr val="EFF4FF"/>
          </a:solidFill>
          <a:ln w="12700">
            <a:solidFill>
              <a:srgbClr val="EFF4F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11480" y="2980944"/>
            <a:ext cx="128016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A6BAE"/>
                </a:solidFill>
                <a:latin typeface="微软雅黑" panose="020B0503020204020204" charset="-122"/>
                <a:ea typeface="微软雅黑" panose="020B0503020204020204" charset="-122"/>
              </a:rPr>
              <a:t>结业考试</a:t>
            </a:r>
            <a:endParaRPr lang="en-US" sz="1400" b="1" dirty="0">
              <a:solidFill>
                <a:srgbClr val="1A6BA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1783080" y="3026664"/>
            <a:ext cx="228600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GCSE（普通中等教育证书）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Shape 17"/>
          <p:cNvSpPr/>
          <p:nvPr/>
        </p:nvSpPr>
        <p:spPr>
          <a:xfrm>
            <a:off x="411480" y="3456432"/>
            <a:ext cx="1280160" cy="347472"/>
          </a:xfrm>
          <a:prstGeom prst="rect">
            <a:avLst/>
          </a:prstGeom>
          <a:solidFill>
            <a:srgbClr val="EFF4FF"/>
          </a:solidFill>
          <a:ln w="12700">
            <a:solidFill>
              <a:srgbClr val="EFF4F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11480" y="3456432"/>
            <a:ext cx="128016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A6BAE"/>
                </a:solidFill>
                <a:latin typeface="微软雅黑" panose="020B0503020204020204" charset="-122"/>
                <a:ea typeface="微软雅黑" panose="020B0503020204020204" charset="-122"/>
              </a:rPr>
              <a:t>班级规模</a:t>
            </a:r>
            <a:endParaRPr lang="en-US" sz="1400" b="1" dirty="0">
              <a:solidFill>
                <a:srgbClr val="1A6BA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1783080" y="3502152"/>
            <a:ext cx="228600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小班制，约15～20人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Shape 20"/>
          <p:cNvSpPr/>
          <p:nvPr/>
        </p:nvSpPr>
        <p:spPr>
          <a:xfrm>
            <a:off x="411480" y="3931920"/>
            <a:ext cx="1280160" cy="347472"/>
          </a:xfrm>
          <a:prstGeom prst="rect">
            <a:avLst/>
          </a:prstGeom>
          <a:solidFill>
            <a:srgbClr val="EFF4FF"/>
          </a:solidFill>
          <a:ln w="12700">
            <a:solidFill>
              <a:srgbClr val="EFF4F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11480" y="3931920"/>
            <a:ext cx="128016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A6BAE"/>
                </a:solidFill>
                <a:latin typeface="微软雅黑" panose="020B0503020204020204" charset="-122"/>
                <a:ea typeface="微软雅黑" panose="020B0503020204020204" charset="-122"/>
              </a:rPr>
              <a:t>选课机会</a:t>
            </a:r>
            <a:endParaRPr lang="en-US" sz="1400" b="1" dirty="0">
              <a:solidFill>
                <a:srgbClr val="1A6BA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1783080" y="3977640"/>
            <a:ext cx="228600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GCSE阶段可自主选择部分科目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Shape 23"/>
          <p:cNvSpPr/>
          <p:nvPr/>
        </p:nvSpPr>
        <p:spPr>
          <a:xfrm>
            <a:off x="4434840" y="822960"/>
            <a:ext cx="4434840" cy="4114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26" name="Text 24"/>
          <p:cNvSpPr/>
          <p:nvPr/>
        </p:nvSpPr>
        <p:spPr>
          <a:xfrm>
            <a:off x="4617720" y="914400"/>
            <a:ext cx="4023360" cy="3657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6BAE"/>
                </a:solidFill>
                <a:latin typeface="微软雅黑" panose="020B0503020204020204" charset="-122"/>
                <a:ea typeface="微软雅黑" panose="020B0503020204020204" charset="-122"/>
              </a:rPr>
              <a:t>课程设置</a:t>
            </a:r>
            <a:endParaRPr lang="en-US" sz="1400" b="1" dirty="0">
              <a:solidFill>
                <a:srgbClr val="1A6BA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4617720" y="1261872"/>
            <a:ext cx="402336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6B7280"/>
                </a:solidFill>
                <a:latin typeface="微软雅黑" panose="020B0503020204020204" charset="-122"/>
                <a:ea typeface="微软雅黑" panose="020B0503020204020204" charset="-122"/>
              </a:rPr>
              <a:t>Curriculum Overview</a:t>
            </a:r>
            <a:endParaRPr lang="en-US" sz="1400" i="1" dirty="0">
              <a:solidFill>
                <a:srgbClr val="6B72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Shape 26"/>
          <p:cNvSpPr/>
          <p:nvPr/>
        </p:nvSpPr>
        <p:spPr>
          <a:xfrm>
            <a:off x="4617720" y="1554480"/>
            <a:ext cx="54864" cy="594360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4773168" y="1554480"/>
            <a:ext cx="393192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必修核心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 28"/>
          <p:cNvSpPr/>
          <p:nvPr/>
        </p:nvSpPr>
        <p:spPr>
          <a:xfrm>
            <a:off x="4773168" y="1810512"/>
            <a:ext cx="393192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英语、数学、综合科学、体育、公民教育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Shape 29"/>
          <p:cNvSpPr/>
          <p:nvPr/>
        </p:nvSpPr>
        <p:spPr>
          <a:xfrm>
            <a:off x="4617720" y="2331720"/>
            <a:ext cx="54864" cy="59436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4773168" y="2331720"/>
            <a:ext cx="393192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人文选修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 31"/>
          <p:cNvSpPr/>
          <p:nvPr/>
        </p:nvSpPr>
        <p:spPr>
          <a:xfrm>
            <a:off x="4773168" y="2587752"/>
            <a:ext cx="393192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历史、地理、现代外语、宗教教育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Shape 32"/>
          <p:cNvSpPr/>
          <p:nvPr/>
        </p:nvSpPr>
        <p:spPr>
          <a:xfrm>
            <a:off x="4617720" y="3108960"/>
            <a:ext cx="54864" cy="59436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4773168" y="3108960"/>
            <a:ext cx="393192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艺术创意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Text 34"/>
          <p:cNvSpPr/>
          <p:nvPr/>
        </p:nvSpPr>
        <p:spPr>
          <a:xfrm>
            <a:off x="4773168" y="3364992"/>
            <a:ext cx="393192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</a:rPr>
              <a:t>艺术与设计、音乐、戏剧、舞蹈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Shape 35"/>
          <p:cNvSpPr/>
          <p:nvPr/>
        </p:nvSpPr>
        <p:spPr>
          <a:xfrm>
            <a:off x="4617720" y="3886200"/>
            <a:ext cx="54864" cy="594360"/>
          </a:xfrm>
          <a:prstGeom prst="rect">
            <a:avLst/>
          </a:prstGeom>
          <a:solidFill>
            <a:srgbClr val="D4AC3A"/>
          </a:solidFill>
          <a:ln w="12700">
            <a:solidFill>
              <a:srgbClr val="D4AC3A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4773168" y="3886200"/>
            <a:ext cx="3931920" cy="2560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2F5E"/>
                </a:solidFill>
                <a:latin typeface="微软雅黑" panose="020B0503020204020204" charset="-122"/>
                <a:ea typeface="微软雅黑" panose="020B0503020204020204" charset="-122"/>
              </a:rPr>
              <a:t>技术类</a:t>
            </a:r>
            <a:endParaRPr lang="en-US" sz="1400" b="1" dirty="0">
              <a:solidFill>
                <a:srgbClr val="1B2F5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Text 37"/>
          <p:cNvSpPr/>
          <p:nvPr/>
        </p:nvSpPr>
        <p:spPr>
          <a:xfrm>
            <a:off x="4773168" y="4142232"/>
            <a:ext cx="393192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设计与技术、信息与通信技术（ICT）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Shape 38"/>
          <p:cNvSpPr/>
          <p:nvPr/>
        </p:nvSpPr>
        <p:spPr>
          <a:xfrm>
            <a:off x="4617720" y="4645152"/>
            <a:ext cx="4114800" cy="201168"/>
          </a:xfrm>
          <a:prstGeom prst="rect">
            <a:avLst/>
          </a:prstGeom>
          <a:solidFill>
            <a:srgbClr val="EFF4FF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4663440" y="4645152"/>
            <a:ext cx="402336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1A6BAE"/>
                </a:solidFill>
              </a:rPr>
              <a:t>✅  国家课程框架提供基础，学校享有较大课程开发自主权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2.3  </a:t>
            </a:r>
            <a:r>
              <a:rPr lang="zh-CN" alt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中英教育体系对比</a:t>
            </a:r>
            <a:r>
              <a:rPr lang="en-US" altLang="zh-CN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学制结构对比</a:t>
            </a:r>
            <a:endParaRPr lang="en-US" b="1" kern="0" spc="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7" name="Table 0"/>
          <p:cNvGraphicFramePr>
            <a:graphicFrameLocks noGrp="1"/>
          </p:cNvGraphicFramePr>
          <p:nvPr/>
        </p:nvGraphicFramePr>
        <p:xfrm>
          <a:off x="274320" y="822960"/>
          <a:ext cx="8595360" cy="4114800"/>
        </p:xfrm>
        <a:graphic>
          <a:graphicData uri="http://schemas.openxmlformats.org/drawingml/2006/table">
            <a:tbl>
              <a:tblPr/>
              <a:tblGrid>
                <a:gridCol w="2194560"/>
                <a:gridCol w="3108960"/>
                <a:gridCol w="3291840"/>
              </a:tblGrid>
              <a:tr h="4114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对比维度</a:t>
                      </a:r>
                      <a:endParaRPr lang="en-US" sz="1400" b="1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F5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🇨🇳 中国</a:t>
                      </a:r>
                      <a:endParaRPr lang="en-US" sz="1400" b="1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392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🇬🇧 英国</a:t>
                      </a:r>
                      <a:endParaRPr lang="en-US" sz="1400" b="1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6BAE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学段名称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初中（初一至初三）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Year 7 – Year 11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学制年限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3年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入学年龄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约12岁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约11岁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关键阶段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义务教育阶段（6-9年级）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Key Stage 3 + Key Stage 4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结业考试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中考（各省统一）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GCSE（国家统一）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班级规模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40～50人（大班制）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15～20人（小班制）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课时安排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每节课45分钟，每周约30节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每节课约50-60分钟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学年制度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春秋两学期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三学期制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选课权利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国家统一课程，选修空间有限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GCSE阶段可自主选科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2.4  </a:t>
            </a:r>
            <a:r>
              <a:rPr lang="zh-CN" alt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中英教育体系对比</a:t>
            </a:r>
            <a:r>
              <a:rPr lang="en-US" altLang="zh-CN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课程广度对比 </a:t>
            </a:r>
            <a:endParaRPr lang="en-US" b="1" kern="0" spc="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5" name="图片 34" descr="体系对比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4235" y="839470"/>
            <a:ext cx="7621270" cy="41573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2.5  </a:t>
            </a:r>
            <a:r>
              <a:rPr lang="zh-CN" alt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中英教育体系对比</a:t>
            </a:r>
            <a:r>
              <a:rPr lang="en-US" altLang="zh-CN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课程广度对比 </a:t>
            </a:r>
            <a:endParaRPr lang="en-US" b="1" kern="0" spc="200" dirty="0">
              <a:solidFill>
                <a:srgbClr val="FFFFFF"/>
              </a:solidFill>
            </a:endParaRPr>
          </a:p>
        </p:txBody>
      </p:sp>
      <p:sp>
        <p:nvSpPr>
          <p:cNvPr id="4" name="Shape 2"/>
          <p:cNvSpPr/>
          <p:nvPr/>
        </p:nvSpPr>
        <p:spPr>
          <a:xfrm>
            <a:off x="274320" y="822960"/>
            <a:ext cx="4114800" cy="4114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274320" y="822960"/>
            <a:ext cx="4114800" cy="45720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74320" y="822960"/>
            <a:ext cx="41148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🇨🇳 中国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457200" y="1371600"/>
            <a:ext cx="365760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语文（每周5节，占比最高）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 6"/>
          <p:cNvSpPr/>
          <p:nvPr/>
        </p:nvSpPr>
        <p:spPr>
          <a:xfrm>
            <a:off x="457200" y="1673352"/>
            <a:ext cx="365760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数学（每周4-5节）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 7"/>
          <p:cNvSpPr/>
          <p:nvPr/>
        </p:nvSpPr>
        <p:spPr>
          <a:xfrm>
            <a:off x="457200" y="1975104"/>
            <a:ext cx="365760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英语（每周4节）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 8"/>
          <p:cNvSpPr/>
          <p:nvPr/>
        </p:nvSpPr>
        <p:spPr>
          <a:xfrm>
            <a:off x="457200" y="2276856"/>
            <a:ext cx="365760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物理 · 化学 · 生物（分科）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 9"/>
          <p:cNvSpPr/>
          <p:nvPr/>
        </p:nvSpPr>
        <p:spPr>
          <a:xfrm>
            <a:off x="457200" y="2578608"/>
            <a:ext cx="365760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历史 · 地理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457200" y="2880360"/>
            <a:ext cx="365760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道德与法治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457200" y="3182112"/>
            <a:ext cx="365760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体育（每周2-3节）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457200" y="3483864"/>
            <a:ext cx="365760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音乐 · 美术（每周各1节）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457200" y="3785616"/>
            <a:ext cx="365760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信息技术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457200" y="4087368"/>
            <a:ext cx="365760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C0392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✗ 选修课程极少</a:t>
            </a:r>
            <a:endParaRPr lang="en-US" sz="1400" b="1" dirty="0">
              <a:solidFill>
                <a:srgbClr val="C0392B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457200" y="4389120"/>
            <a:ext cx="365760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C0392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✗ 跨学科课程有限</a:t>
            </a:r>
            <a:endParaRPr lang="en-US" sz="1400" b="1" dirty="0">
              <a:solidFill>
                <a:srgbClr val="C0392B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Shape 16"/>
          <p:cNvSpPr/>
          <p:nvPr/>
        </p:nvSpPr>
        <p:spPr>
          <a:xfrm>
            <a:off x="4754880" y="822960"/>
            <a:ext cx="4114800" cy="4114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CF4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4754880" y="822960"/>
            <a:ext cx="4114800" cy="457200"/>
          </a:xfrm>
          <a:prstGeom prst="rect">
            <a:avLst/>
          </a:prstGeom>
          <a:solidFill>
            <a:srgbClr val="1A6BAE"/>
          </a:solidFill>
          <a:ln w="12700">
            <a:solidFill>
              <a:srgbClr val="1A6BA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754880" y="822960"/>
            <a:ext cx="41148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🇬🇧 英国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4937760" y="1371600"/>
            <a:ext cx="374904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英语（每周4-5节）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4937760" y="1673352"/>
            <a:ext cx="374904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数学（每周4节）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4937760" y="1975104"/>
            <a:ext cx="374904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综合科学（物化生融合）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4937760" y="2276856"/>
            <a:ext cx="374904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现代外语（法/西/德等选择）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4937760" y="2578608"/>
            <a:ext cx="374904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历史 · 地理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Text 24"/>
          <p:cNvSpPr/>
          <p:nvPr/>
        </p:nvSpPr>
        <p:spPr>
          <a:xfrm>
            <a:off x="4937760" y="2880360"/>
            <a:ext cx="374904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设计与技术（STEM整合）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4937760" y="3182112"/>
            <a:ext cx="374904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ICT / 计算机科学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Text 26"/>
          <p:cNvSpPr/>
          <p:nvPr/>
        </p:nvSpPr>
        <p:spPr>
          <a:xfrm>
            <a:off x="4937760" y="3483864"/>
            <a:ext cx="374904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艺术 · 音乐 · 体育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Text 27"/>
          <p:cNvSpPr/>
          <p:nvPr/>
        </p:nvSpPr>
        <p:spPr>
          <a:xfrm>
            <a:off x="4937760" y="3785616"/>
            <a:ext cx="374904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公民教育 · 宗教教育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Text 28"/>
          <p:cNvSpPr/>
          <p:nvPr/>
        </p:nvSpPr>
        <p:spPr>
          <a:xfrm>
            <a:off x="4937760" y="4087368"/>
            <a:ext cx="374904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GCSE阶段自选3-4门选修科目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Text 29"/>
          <p:cNvSpPr/>
          <p:nvPr/>
        </p:nvSpPr>
        <p:spPr>
          <a:xfrm>
            <a:off x="4937760" y="4389120"/>
            <a:ext cx="374904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✔ 戏剧 · 舞蹈等艺术选项</a:t>
            </a:r>
            <a:endParaRPr lang="en-US" sz="1400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Text 30"/>
          <p:cNvSpPr/>
          <p:nvPr/>
        </p:nvSpPr>
        <p:spPr>
          <a:xfrm>
            <a:off x="4160520" y="2468880"/>
            <a:ext cx="82296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D4AC3A"/>
                </a:solidFill>
                <a:latin typeface="微软雅黑" panose="020B0503020204020204" charset="-122"/>
                <a:ea typeface="微软雅黑" panose="020B0503020204020204" charset="-122"/>
              </a:rPr>
              <a:t>VS</a:t>
            </a:r>
            <a:endParaRPr lang="en-US" sz="1400" b="1" dirty="0">
              <a:solidFill>
                <a:srgbClr val="D4A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1B2F5E"/>
          </a:solidFill>
          <a:ln w="12700">
            <a:solidFill>
              <a:srgbClr val="1B2F5E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2.6  </a:t>
            </a:r>
            <a:r>
              <a:rPr lang="zh-CN" alt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中英教育体系对比</a:t>
            </a:r>
            <a:r>
              <a:rPr lang="en-US" altLang="zh-CN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en-US" b="1" kern="0" spc="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教学方式对比 </a:t>
            </a:r>
            <a:endParaRPr lang="en-US" b="1" kern="0" spc="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9" name="Table 0"/>
          <p:cNvGraphicFramePr>
            <a:graphicFrameLocks noGrp="1"/>
          </p:cNvGraphicFramePr>
          <p:nvPr/>
        </p:nvGraphicFramePr>
        <p:xfrm>
          <a:off x="274320" y="822960"/>
          <a:ext cx="8595360" cy="4114800"/>
        </p:xfrm>
        <a:graphic>
          <a:graphicData uri="http://schemas.openxmlformats.org/drawingml/2006/table">
            <a:tbl>
              <a:tblPr/>
              <a:tblGrid>
                <a:gridCol w="2011680"/>
                <a:gridCol w="3291840"/>
                <a:gridCol w="3291840"/>
              </a:tblGrid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维度</a:t>
                      </a:r>
                      <a:endParaRPr lang="en-US" sz="1400" b="1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F5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🇨🇳 中国</a:t>
                      </a:r>
                      <a:endParaRPr lang="en-US" sz="1400" b="1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392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🇬🇧 英国</a:t>
                      </a:r>
                      <a:endParaRPr lang="en-US" sz="1400" b="1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6BAE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主导模式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教师讲授为主，知识传递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探究式、项目制学习为主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课堂角色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教师：知识传授者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学生：被动接收者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教师：引导者与启发者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学生：主动探究者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互动形式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教师提问 → 学生答题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小组讨论、辩论、角色扮演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学习资源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统编教材为主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多元资料：教材+网络+实地调研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作业形式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大量练习题、模拟试卷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研究报告、项目展示、论文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差异化教学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班级统一进度，个性化有限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分层次、个性化关注（小班）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批判性思维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相对薄弱，侧重记忆理解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贯穿全程，鼓励质疑与创新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1B2F5E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跨学科整合</a:t>
                      </a:r>
                      <a:endParaRPr lang="en-US" sz="1400" b="1" dirty="0">
                        <a:solidFill>
                          <a:srgbClr val="1B2F5E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学科界限较明确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C2C2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跨学科主题学习（STEM等）</a:t>
                      </a:r>
                      <a:endParaRPr lang="en-US" sz="1400" dirty="0">
                        <a:solidFill>
                          <a:srgbClr val="2C2C2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63500" marB="63500">
                    <a:lnL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ags/tag10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ags/tag11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ags/tag12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ags/tag13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ags/tag14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ags/tag15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ags/tag16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ags/tag17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ags/tag18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ags/tag19.xml><?xml version="1.0" encoding="utf-8"?>
<p:tagLst xmlns:p="http://schemas.openxmlformats.org/presentationml/2006/main">
  <p:tag name="KSO_WM_DIAGRAM_VIRTUALLY_FRAME" val="{&quot;height&quot;:253.44,&quot;left&quot;:457.2,&quot;top&quot;:118.8,&quot;width&quot;:237.6}"/>
</p:tagLst>
</file>

<file path=ppt/tags/tag2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ags/tag20.xml><?xml version="1.0" encoding="utf-8"?>
<p:tagLst xmlns:p="http://schemas.openxmlformats.org/presentationml/2006/main">
  <p:tag name="KSO_WM_DIAGRAM_VIRTUALLY_FRAME" val="{&quot;height&quot;:253.44,&quot;left&quot;:457.2,&quot;top&quot;:118.8,&quot;width&quot;:237.6}"/>
</p:tagLst>
</file>

<file path=ppt/tags/tag21.xml><?xml version="1.0" encoding="utf-8"?>
<p:tagLst xmlns:p="http://schemas.openxmlformats.org/presentationml/2006/main">
  <p:tag name="KSO_WM_DIAGRAM_VIRTUALLY_FRAME" val="{&quot;height&quot;:253.44,&quot;left&quot;:457.2,&quot;top&quot;:118.8,&quot;width&quot;:237.6}"/>
</p:tagLst>
</file>

<file path=ppt/tags/tag22.xml><?xml version="1.0" encoding="utf-8"?>
<p:tagLst xmlns:p="http://schemas.openxmlformats.org/presentationml/2006/main">
  <p:tag name="KSO_WM_DIAGRAM_VIRTUALLY_FRAME" val="{&quot;height&quot;:253.44,&quot;left&quot;:457.2,&quot;top&quot;:118.8,&quot;width&quot;:237.6}"/>
</p:tagLst>
</file>

<file path=ppt/tags/tag23.xml><?xml version="1.0" encoding="utf-8"?>
<p:tagLst xmlns:p="http://schemas.openxmlformats.org/presentationml/2006/main">
  <p:tag name="KSO_WM_DIAGRAM_VIRTUALLY_FRAME" val="{&quot;height&quot;:253.44,&quot;left&quot;:457.2,&quot;top&quot;:118.8,&quot;width&quot;:237.6}"/>
</p:tagLst>
</file>

<file path=ppt/tags/tag24.xml><?xml version="1.0" encoding="utf-8"?>
<p:tagLst xmlns:p="http://schemas.openxmlformats.org/presentationml/2006/main">
  <p:tag name="KSO_WM_DIAGRAM_VIRTUALLY_FRAME" val="{&quot;height&quot;:253.44,&quot;left&quot;:457.2,&quot;top&quot;:118.8,&quot;width&quot;:237.6}"/>
</p:tagLst>
</file>

<file path=ppt/tags/tag25.xml><?xml version="1.0" encoding="utf-8"?>
<p:tagLst xmlns:p="http://schemas.openxmlformats.org/presentationml/2006/main">
  <p:tag name="KSO_WM_DIAGRAM_VIRTUALLY_FRAME" val="{&quot;height&quot;:253.44,&quot;left&quot;:457.2,&quot;top&quot;:118.8,&quot;width&quot;:237.6}"/>
</p:tagLst>
</file>

<file path=ppt/tags/tag26.xml><?xml version="1.0" encoding="utf-8"?>
<p:tagLst xmlns:p="http://schemas.openxmlformats.org/presentationml/2006/main">
  <p:tag name="KSO_WM_DIAGRAM_VIRTUALLY_FRAME" val="{&quot;height&quot;:253.44,&quot;left&quot;:457.2,&quot;top&quot;:118.8,&quot;width&quot;:237.6}"/>
</p:tagLst>
</file>

<file path=ppt/tags/tag27.xml><?xml version="1.0" encoding="utf-8"?>
<p:tagLst xmlns:p="http://schemas.openxmlformats.org/presentationml/2006/main">
  <p:tag name="KSO_WM_DIAGRAM_VIRTUALLY_FRAME" val="{&quot;height&quot;:253.44,&quot;left&quot;:457.2,&quot;top&quot;:118.8,&quot;width&quot;:237.6}"/>
</p:tagLst>
</file>

<file path=ppt/tags/tag28.xml><?xml version="1.0" encoding="utf-8"?>
<p:tagLst xmlns:p="http://schemas.openxmlformats.org/presentationml/2006/main">
  <p:tag name="KSO_WM_DIAGRAM_VIRTUALLY_FRAME" val="{&quot;height&quot;:253.44,&quot;left&quot;:457.2,&quot;top&quot;:118.8,&quot;width&quot;:237.6}"/>
</p:tagLst>
</file>

<file path=ppt/tags/tag29.xml><?xml version="1.0" encoding="utf-8"?>
<p:tagLst xmlns:p="http://schemas.openxmlformats.org/presentationml/2006/main">
  <p:tag name="KSO_WM_DIAGRAM_VIRTUALLY_FRAME" val="{&quot;height&quot;:253.44,&quot;left&quot;:457.2,&quot;top&quot;:118.8,&quot;width&quot;:237.6}"/>
</p:tagLst>
</file>

<file path=ppt/tags/tag3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ags/tag30.xml><?xml version="1.0" encoding="utf-8"?>
<p:tagLst xmlns:p="http://schemas.openxmlformats.org/presentationml/2006/main">
  <p:tag name="KSO_WM_DIAGRAM_VIRTUALLY_FRAME" val="{&quot;height&quot;:253.44,&quot;left&quot;:457.2,&quot;top&quot;:118.8,&quot;width&quot;:237.6}"/>
</p:tagLst>
</file>

<file path=ppt/tags/tag4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ags/tag5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ags/tag6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ags/tag7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ags/tag8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ags/tag9.xml><?xml version="1.0" encoding="utf-8"?>
<p:tagLst xmlns:p="http://schemas.openxmlformats.org/presentationml/2006/main">
  <p:tag name="KSO_WM_DIAGRAM_VIRTUALLY_FRAME" val="{&quot;height&quot;:316.8,&quot;left&quot;:21.6,&quot;top&quot;:64.8,&quot;width&quot;:676.8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4663</Words>
  <Application>WPS 演示</Application>
  <PresentationFormat>On-screen Show (16:9)</PresentationFormat>
  <Paragraphs>770</Paragraphs>
  <Slides>21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Calibri</vt:lpstr>
      <vt:lpstr>Calibri</vt:lpstr>
      <vt:lpstr>Arial</vt:lpstr>
      <vt:lpstr>微软雅黑</vt:lpstr>
      <vt:lpstr>Arial Unicode MS</vt:lpstr>
      <vt:lpstr>等线</vt:lpstr>
      <vt:lpstr>Times New Roman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中国与英国中学生课程表对比研究</dc:title>
  <dc:creator>周礼殊</dc:creator>
  <dc:subject>PptxGenJS Presentation</dc:subject>
  <cp:lastModifiedBy>by</cp:lastModifiedBy>
  <cp:revision>12</cp:revision>
  <dcterms:created xsi:type="dcterms:W3CDTF">2026-03-17T05:30:00Z</dcterms:created>
  <dcterms:modified xsi:type="dcterms:W3CDTF">2026-03-17T08:46:00Z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BECCCF6FC0674BD0A108D72623403ACA_13</vt:lpwstr>
  </property>
  <property fmtid="{D5CDD505-2E9C-101B-9397-08002B2CF9AE}" pid="3" name="KSOProductBuildVer">
    <vt:lpwstr>2052-12.1.0.25225</vt:lpwstr>
  </property>
</Properties>
</file>