
<file path=[Content_Types].xml><?xml version="1.0" encoding="utf-8"?>
<Types xmlns="http://schemas.openxmlformats.org/package/2006/content-types">
  <Default Extension="jpeg" ContentType="image/jpeg"/>
  <Default Extension="JPG" ContentType="image/.jpg"/>
  <Default Extension="bin" ContentType="application/vnd.openxmlformats-officedocument.oleObjec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36"/>
  </p:handoutMasterIdLst>
  <p:sldIdLst>
    <p:sldId id="317" r:id="rId4"/>
    <p:sldId id="264" r:id="rId6"/>
    <p:sldId id="309" r:id="rId7"/>
    <p:sldId id="377" r:id="rId8"/>
    <p:sldId id="483" r:id="rId9"/>
    <p:sldId id="484" r:id="rId10"/>
    <p:sldId id="310" r:id="rId11"/>
    <p:sldId id="290" r:id="rId12"/>
    <p:sldId id="485" r:id="rId13"/>
    <p:sldId id="486" r:id="rId14"/>
    <p:sldId id="488" r:id="rId15"/>
    <p:sldId id="559" r:id="rId16"/>
    <p:sldId id="274" r:id="rId17"/>
    <p:sldId id="489" r:id="rId18"/>
    <p:sldId id="490" r:id="rId19"/>
    <p:sldId id="491" r:id="rId20"/>
    <p:sldId id="492" r:id="rId21"/>
    <p:sldId id="493" r:id="rId22"/>
    <p:sldId id="494" r:id="rId23"/>
    <p:sldId id="554" r:id="rId24"/>
    <p:sldId id="555" r:id="rId25"/>
    <p:sldId id="556" r:id="rId26"/>
    <p:sldId id="557" r:id="rId27"/>
    <p:sldId id="558" r:id="rId28"/>
    <p:sldId id="560" r:id="rId29"/>
    <p:sldId id="561" r:id="rId30"/>
    <p:sldId id="562" r:id="rId31"/>
    <p:sldId id="473" r:id="rId32"/>
    <p:sldId id="563" r:id="rId33"/>
    <p:sldId id="565" r:id="rId34"/>
    <p:sldId id="441" r:id="rId35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CCFF"/>
    <a:srgbClr val="005DA2"/>
    <a:srgbClr val="9C7F7B"/>
    <a:srgbClr val="AB8C62"/>
    <a:srgbClr val="404040"/>
    <a:srgbClr val="584B3F"/>
    <a:srgbClr val="766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/>
    <p:restoredTop sz="94660"/>
  </p:normalViewPr>
  <p:slideViewPr>
    <p:cSldViewPr showGuides="1">
      <p:cViewPr varScale="1">
        <p:scale>
          <a:sx n="97" d="100"/>
          <a:sy n="97" d="100"/>
        </p:scale>
        <p:origin x="-756" y="-90"/>
      </p:cViewPr>
      <p:guideLst>
        <p:guide orient="horz" pos="174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3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Administrator\Desktop\&#26032;&#24314;%20XLSX%20&#24037;&#20316;&#34920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Administrator\Desktop\&#26032;&#24314;%20XLSX%20&#24037;&#20316;&#34920;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C:\Users\Administrator\Desktop\&#26032;&#24314;%20XLSX%20&#24037;&#20316;&#34920;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oleObject" Target="file:///C:\Users\Administrator\Desktop\&#26032;&#24314;%20XLSX%20&#24037;&#20316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HPMC</a:t>
            </a:r>
            <a:r>
              <a:rPr lang="zh-CN" altLang="en-US" sz="1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黏度对药物释放度影响</a:t>
            </a:r>
            <a:endParaRPr lang="zh-CN" altLang="en-US" sz="1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c:rich>
      </c:tx>
      <c:layout>
        <c:manualLayout>
          <c:xMode val="edge"/>
          <c:yMode val="edge"/>
          <c:x val="0.260894495527924"/>
          <c:y val="0.90582409308715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280863246688"/>
          <c:y val="0.115027468778018"/>
          <c:w val="0.665886683317996"/>
          <c:h val="0.605748447919062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工作表.xlsx]Sheet1'!$C$7</c:f>
              <c:strCache>
                <c:ptCount val="1"/>
                <c:pt idx="0">
                  <c:v>K4M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工作表.20231127002135368.xlsx]Sheet1'!$D$6:$J$6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工作表.20231127002135368.xlsx]Sheet1'!$D$7:$J$7</c:f>
              <c:numCache>
                <c:formatCode>General</c:formatCode>
                <c:ptCount val="7"/>
                <c:pt idx="0">
                  <c:v>8</c:v>
                </c:pt>
                <c:pt idx="1">
                  <c:v>43</c:v>
                </c:pt>
                <c:pt idx="2">
                  <c:v>64</c:v>
                </c:pt>
                <c:pt idx="3">
                  <c:v>79</c:v>
                </c:pt>
                <c:pt idx="4">
                  <c:v>85</c:v>
                </c:pt>
                <c:pt idx="5">
                  <c:v>90</c:v>
                </c:pt>
                <c:pt idx="6">
                  <c:v>91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工作表.xlsx]Sheet1'!$C$8</c:f>
              <c:strCache>
                <c:ptCount val="1"/>
                <c:pt idx="0">
                  <c:v>K15M</c:v>
                </c:pt>
              </c:strCache>
            </c:strRef>
          </c:tx>
          <c:spPr>
            <a:ln w="28575" cap="rnd" cmpd="sng" algn="ctr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工作表.20231127002135368.xlsx]Sheet1'!$D$6:$J$6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工作表.20231127002135368.xlsx]Sheet1'!$D$8:$J$8</c:f>
              <c:numCache>
                <c:formatCode>General</c:formatCode>
                <c:ptCount val="7"/>
                <c:pt idx="0">
                  <c:v>6</c:v>
                </c:pt>
                <c:pt idx="1">
                  <c:v>31</c:v>
                </c:pt>
                <c:pt idx="2">
                  <c:v>49</c:v>
                </c:pt>
                <c:pt idx="3">
                  <c:v>62</c:v>
                </c:pt>
                <c:pt idx="4">
                  <c:v>72</c:v>
                </c:pt>
                <c:pt idx="5">
                  <c:v>79</c:v>
                </c:pt>
                <c:pt idx="6">
                  <c:v>82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'[新建 XLSX 工作表.xlsx]Sheet1'!$C$9</c:f>
              <c:strCache>
                <c:ptCount val="1"/>
                <c:pt idx="0">
                  <c:v>K100M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工作表.20231127002135368.xlsx]Sheet1'!$D$6:$J$6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工作表.20231127002135368.xlsx]Sheet1'!$D$9:$J$9</c:f>
              <c:numCache>
                <c:formatCode>General</c:formatCode>
                <c:ptCount val="7"/>
                <c:pt idx="0">
                  <c:v>3</c:v>
                </c:pt>
                <c:pt idx="1">
                  <c:v>23</c:v>
                </c:pt>
                <c:pt idx="2">
                  <c:v>35</c:v>
                </c:pt>
                <c:pt idx="3">
                  <c:v>44</c:v>
                </c:pt>
                <c:pt idx="4">
                  <c:v>54</c:v>
                </c:pt>
                <c:pt idx="5">
                  <c:v>58</c:v>
                </c:pt>
                <c:pt idx="6">
                  <c:v>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32815360"/>
        <c:axId val="188140352"/>
      </c:lineChart>
      <c:catAx>
        <c:axId val="332815360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t/h</a:t>
                </a:r>
                <a:endParaRPr lang="en-US" altLang="zh-CN"/>
              </a:p>
            </c:rich>
          </c:tx>
          <c:layout>
            <c:manualLayout>
              <c:xMode val="edge"/>
              <c:yMode val="edge"/>
              <c:x val="0.428622090742054"/>
              <c:y val="0.82261984140505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8140352"/>
        <c:crosses val="autoZero"/>
        <c:auto val="0"/>
        <c:lblAlgn val="ctr"/>
        <c:lblOffset val="100"/>
        <c:tickMarkSkip val="2"/>
        <c:noMultiLvlLbl val="0"/>
      </c:catAx>
      <c:valAx>
        <c:axId val="188140352"/>
        <c:scaling>
          <c:orientation val="minMax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Release/%</a:t>
                </a:r>
                <a:endParaRPr lang="en-US" altLang="zh-CN"/>
              </a:p>
            </c:rich>
          </c:tx>
          <c:layout>
            <c:manualLayout>
              <c:xMode val="edge"/>
              <c:yMode val="edge"/>
              <c:x val="0.0246452393687212"/>
              <c:y val="0.33074265975820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0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32815360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7552254502432"/>
          <c:y val="0.397332720165555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80b20c08-bb86-4bc9-929b-7fdddf20a79b}"/>
      </c:ext>
    </c:extLst>
  </c:chart>
  <c:spPr>
    <a:solidFill>
      <a:schemeClr val="bg1"/>
    </a:solidFill>
    <a:ln w="3175" cap="flat" cmpd="sng" algn="ctr">
      <a:solidFill>
        <a:sysClr val="window" lastClr="FFFFFF"/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200" b="1" i="0" u="none" strike="noStrike" kern="1200" baseline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/>
              <a:t>图</a:t>
            </a:r>
            <a:r>
              <a:rPr lang="en-US" altLang="zh-CN" sz="1200"/>
              <a:t>2  HPMC</a:t>
            </a:r>
            <a:r>
              <a:rPr lang="zh-CN" altLang="en-US" sz="1200"/>
              <a:t>用量对药物释放影响</a:t>
            </a:r>
            <a:endParaRPr lang="zh-CN" altLang="en-US" sz="1200"/>
          </a:p>
        </c:rich>
      </c:tx>
      <c:layout>
        <c:manualLayout>
          <c:xMode val="edge"/>
          <c:yMode val="edge"/>
          <c:x val="0.26"/>
          <c:y val="0.875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3552631578947"/>
          <c:y val="0.0666666666666667"/>
          <c:w val="0.6775"/>
          <c:h val="0.615277777777778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工作表.xlsx]Sheet2'!$C$3</c:f>
              <c:strCache>
                <c:ptCount val="1"/>
                <c:pt idx="0">
                  <c:v>0.75:1</c:v>
                </c:pt>
              </c:strCache>
            </c:strRef>
          </c:tx>
          <c:spPr>
            <a:ln w="28575" cap="rnd" cmpd="sng" algn="ctr">
              <a:solidFill>
                <a:srgbClr val="4874CB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工作表.xlsx]Sheet2'!$D$2:$J$2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工作表.xlsx]Sheet2'!$D$3:$J$3</c:f>
              <c:numCache>
                <c:formatCode>General</c:formatCode>
                <c:ptCount val="7"/>
                <c:pt idx="0">
                  <c:v>13</c:v>
                </c:pt>
                <c:pt idx="1">
                  <c:v>49</c:v>
                </c:pt>
                <c:pt idx="2">
                  <c:v>64</c:v>
                </c:pt>
                <c:pt idx="3">
                  <c:v>80</c:v>
                </c:pt>
                <c:pt idx="4">
                  <c:v>84</c:v>
                </c:pt>
                <c:pt idx="5">
                  <c:v>90</c:v>
                </c:pt>
                <c:pt idx="6">
                  <c:v>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工作表.xlsx]Sheet2'!$C$4</c:f>
              <c:strCache>
                <c:ptCount val="1"/>
                <c:pt idx="0">
                  <c:v>1.5:1</c:v>
                </c:pt>
              </c:strCache>
            </c:strRef>
          </c:tx>
          <c:spPr>
            <a:ln w="28575" cap="rnd" cmpd="sng" algn="ctr">
              <a:solidFill>
                <a:srgbClr val="EE822F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工作表.xlsx]Sheet2'!$D$2:$J$2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工作表.xlsx]Sheet2'!$D$4:$J$4</c:f>
              <c:numCache>
                <c:formatCode>General</c:formatCode>
                <c:ptCount val="7"/>
                <c:pt idx="0">
                  <c:v>9</c:v>
                </c:pt>
                <c:pt idx="1">
                  <c:v>32</c:v>
                </c:pt>
                <c:pt idx="2">
                  <c:v>51</c:v>
                </c:pt>
                <c:pt idx="3">
                  <c:v>62</c:v>
                </c:pt>
                <c:pt idx="4">
                  <c:v>72</c:v>
                </c:pt>
                <c:pt idx="5">
                  <c:v>79</c:v>
                </c:pt>
                <c:pt idx="6">
                  <c:v>89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'[新建 XLSX 工作表.xlsx]Sheet2'!$C$5</c:f>
              <c:strCache>
                <c:ptCount val="1"/>
                <c:pt idx="0">
                  <c:v>2.25:1</c:v>
                </c:pt>
              </c:strCache>
            </c:strRef>
          </c:tx>
          <c:spPr>
            <a:ln w="28575" cap="rnd" cmpd="sng" algn="ctr">
              <a:solidFill>
                <a:srgbClr val="F2BA02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工作表.xlsx]Sheet2'!$D$2:$J$2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工作表.xlsx]Sheet2'!$D$5:$J$5</c:f>
              <c:numCache>
                <c:formatCode>General</c:formatCode>
                <c:ptCount val="7"/>
                <c:pt idx="0">
                  <c:v>4</c:v>
                </c:pt>
                <c:pt idx="1">
                  <c:v>22</c:v>
                </c:pt>
                <c:pt idx="2">
                  <c:v>34</c:v>
                </c:pt>
                <c:pt idx="3">
                  <c:v>49</c:v>
                </c:pt>
                <c:pt idx="4">
                  <c:v>62</c:v>
                </c:pt>
                <c:pt idx="5">
                  <c:v>69</c:v>
                </c:pt>
                <c:pt idx="6">
                  <c:v>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28306944"/>
        <c:axId val="188144384"/>
      </c:lineChart>
      <c:catAx>
        <c:axId val="228306944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/>
                  <a:t>t/h</a:t>
                </a:r>
                <a:endParaRPr lang="en-US" altLang="zh-CN" sz="10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</a:p>
        </c:txPr>
        <c:crossAx val="188144384"/>
        <c:crosses val="autoZero"/>
        <c:auto val="1"/>
        <c:lblAlgn val="ctr"/>
        <c:lblOffset val="100"/>
        <c:noMultiLvlLbl val="0"/>
      </c:catAx>
      <c:valAx>
        <c:axId val="188144384"/>
        <c:scaling>
          <c:orientation val="minMax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/>
                  <a:t>Q  %</a:t>
                </a:r>
                <a:endParaRPr lang="en-US" altLang="zh-CN" sz="10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ysClr val="windowText" lastClr="000000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</a:p>
        </c:txPr>
        <c:crossAx val="22830694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20526315789474"/>
          <c:y val="0.308564814814815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80cab9d3-c2ee-4a5f-8f60-c70b4aa589e0}"/>
      </c:ext>
    </c:extLst>
  </c:chart>
  <c:spPr>
    <a:solidFill>
      <a:sysClr val="window" lastClr="FFFFFF"/>
    </a:solidFill>
    <a:ln w="9525" cap="flat" cmpd="sng" algn="ctr">
      <a:noFill/>
      <a:round/>
    </a:ln>
    <a:effectLst/>
  </c:spPr>
  <c:txPr>
    <a:bodyPr rot="0" vert="horz" anchor="b" anchorCtr="1"/>
    <a:lstStyle/>
    <a:p>
      <a:pPr>
        <a:defRPr lang="zh-CN" sz="10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/>
              <a:t>图</a:t>
            </a:r>
            <a:r>
              <a:rPr lang="en-US" altLang="zh-CN" sz="1200"/>
              <a:t>3  </a:t>
            </a:r>
            <a:r>
              <a:rPr lang="zh-CN" altLang="en-US" sz="1200"/>
              <a:t>填充剂种类对药物释放影响</a:t>
            </a:r>
            <a:endParaRPr lang="zh-CN" altLang="en-US" sz="1200"/>
          </a:p>
        </c:rich>
      </c:tx>
      <c:layout>
        <c:manualLayout>
          <c:xMode val="edge"/>
          <c:yMode val="edge"/>
          <c:x val="0.233815789473684"/>
          <c:y val="0.90162037037037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9815789473684"/>
          <c:y val="0.109953703703704"/>
          <c:w val="0.706105263157895"/>
          <c:h val="0.614212962962963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工作表.xlsx]Sheet3'!$C$4</c:f>
              <c:strCache>
                <c:ptCount val="1"/>
                <c:pt idx="0">
                  <c:v>淀粉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工作表.xlsx]Sheet3'!$D$3:$J$3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工作表.xlsx]Sheet3'!$D$4:$J$4</c:f>
              <c:numCache>
                <c:formatCode>General</c:formatCode>
                <c:ptCount val="7"/>
                <c:pt idx="0">
                  <c:v>6</c:v>
                </c:pt>
                <c:pt idx="1">
                  <c:v>19</c:v>
                </c:pt>
                <c:pt idx="2">
                  <c:v>30</c:v>
                </c:pt>
                <c:pt idx="3">
                  <c:v>48</c:v>
                </c:pt>
                <c:pt idx="4">
                  <c:v>68</c:v>
                </c:pt>
                <c:pt idx="5">
                  <c:v>72</c:v>
                </c:pt>
                <c:pt idx="6">
                  <c:v>86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工作表.xlsx]Sheet3'!$C$5</c:f>
              <c:strCache>
                <c:ptCount val="1"/>
                <c:pt idx="0">
                  <c:v>乳糖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工作表.xlsx]Sheet3'!$D$3:$J$3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工作表.xlsx]Sheet3'!$D$5:$J$5</c:f>
              <c:numCache>
                <c:formatCode>General</c:formatCode>
                <c:ptCount val="7"/>
                <c:pt idx="0">
                  <c:v>7</c:v>
                </c:pt>
                <c:pt idx="1">
                  <c:v>36</c:v>
                </c:pt>
                <c:pt idx="2">
                  <c:v>51</c:v>
                </c:pt>
                <c:pt idx="3">
                  <c:v>62</c:v>
                </c:pt>
                <c:pt idx="4">
                  <c:v>78</c:v>
                </c:pt>
                <c:pt idx="5">
                  <c:v>81</c:v>
                </c:pt>
                <c:pt idx="6">
                  <c:v>90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'[新建 XLSX 工作表.xlsx]Sheet3'!$C$6</c:f>
              <c:strCache>
                <c:ptCount val="1"/>
                <c:pt idx="0">
                  <c:v>MCC</c:v>
                </c:pt>
              </c:strCache>
            </c:strRef>
          </c:tx>
          <c:spPr>
            <a:ln w="28575" cap="rnd" cmpd="sng" algn="ctr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工作表.xlsx]Sheet3'!$D$3:$J$3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工作表.xlsx]Sheet3'!$D$6:$J$6</c:f>
              <c:numCache>
                <c:formatCode>General</c:formatCode>
                <c:ptCount val="7"/>
                <c:pt idx="0">
                  <c:v>6.5</c:v>
                </c:pt>
                <c:pt idx="1">
                  <c:v>31</c:v>
                </c:pt>
                <c:pt idx="2">
                  <c:v>47</c:v>
                </c:pt>
                <c:pt idx="3">
                  <c:v>58</c:v>
                </c:pt>
                <c:pt idx="4">
                  <c:v>79</c:v>
                </c:pt>
                <c:pt idx="5">
                  <c:v>83</c:v>
                </c:pt>
                <c:pt idx="6">
                  <c:v>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27992576"/>
        <c:axId val="228337344"/>
      </c:lineChart>
      <c:catAx>
        <c:axId val="227992576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/>
                  <a:t>t/h</a:t>
                </a:r>
                <a:endParaRPr lang="en-US" altLang="zh-CN" sz="10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cross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c:spPr>
        <c:txPr>
          <a:bodyPr rot="-60000000" spcFirstLastPara="0" vertOverflow="ellipsis" vert="horz" wrap="square" anchor="ctr" anchorCtr="0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8337344"/>
        <c:crosses val="autoZero"/>
        <c:auto val="1"/>
        <c:lblAlgn val="ctr"/>
        <c:lblOffset val="100"/>
        <c:noMultiLvlLbl val="0"/>
      </c:catAx>
      <c:valAx>
        <c:axId val="228337344"/>
        <c:scaling>
          <c:orientation val="minMax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/>
                  <a:t>Release/%</a:t>
                </a:r>
                <a:endParaRPr lang="en-US" altLang="zh-CN" sz="10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27992576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43684210526316"/>
          <c:y val="0.34699074074074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b1c93eef-d46b-45f7-beb8-dd430df5466a}"/>
      </c:ext>
    </c:extLst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lang="zh-CN" sz="10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080"/>
              <a:t>图</a:t>
            </a:r>
            <a:r>
              <a:rPr lang="en-US" altLang="zh-CN" sz="1080"/>
              <a:t>4 </a:t>
            </a:r>
            <a:r>
              <a:rPr lang="zh-CN" altLang="en-US" sz="1080"/>
              <a:t>填充剂用量对药物释放度影响</a:t>
            </a:r>
            <a:endParaRPr lang="zh-CN" altLang="en-US" sz="1080"/>
          </a:p>
        </c:rich>
      </c:tx>
      <c:layout>
        <c:manualLayout>
          <c:xMode val="edge"/>
          <c:yMode val="edge"/>
          <c:x val="0.290263157894737"/>
          <c:y val="0.88888888888888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7973684210526"/>
          <c:y val="0.062037037037037"/>
          <c:w val="0.708473684210526"/>
          <c:h val="0.639907407407407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工作表.xlsx]Sheet4'!$D$3</c:f>
              <c:strCache>
                <c:ptCount val="1"/>
                <c:pt idx="0">
                  <c:v>1.5:1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工作表.xlsx]Sheet4'!$E$2:$K$2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工作表.xlsx]Sheet4'!$E$3:$K$3</c:f>
              <c:numCache>
                <c:formatCode>General</c:formatCode>
                <c:ptCount val="7"/>
                <c:pt idx="0">
                  <c:v>11</c:v>
                </c:pt>
                <c:pt idx="1">
                  <c:v>38</c:v>
                </c:pt>
                <c:pt idx="2">
                  <c:v>54</c:v>
                </c:pt>
                <c:pt idx="3">
                  <c:v>63</c:v>
                </c:pt>
                <c:pt idx="4">
                  <c:v>78</c:v>
                </c:pt>
                <c:pt idx="5">
                  <c:v>83</c:v>
                </c:pt>
                <c:pt idx="6">
                  <c:v>92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工作表.xlsx]Sheet4'!$D$4</c:f>
              <c:strCache>
                <c:ptCount val="1"/>
                <c:pt idx="0">
                  <c:v>2.5:1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工作表.xlsx]Sheet4'!$E$2:$K$2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工作表.xlsx]Sheet4'!$E$4:$K$4</c:f>
              <c:numCache>
                <c:formatCode>General</c:formatCode>
                <c:ptCount val="7"/>
                <c:pt idx="0">
                  <c:v>16</c:v>
                </c:pt>
                <c:pt idx="1">
                  <c:v>34</c:v>
                </c:pt>
                <c:pt idx="2">
                  <c:v>51</c:v>
                </c:pt>
                <c:pt idx="3">
                  <c:v>62</c:v>
                </c:pt>
                <c:pt idx="4">
                  <c:v>79</c:v>
                </c:pt>
                <c:pt idx="5">
                  <c:v>84</c:v>
                </c:pt>
                <c:pt idx="6">
                  <c:v>93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'[新建 XLSX 工作表.xlsx]Sheet4'!$D$5</c:f>
              <c:strCache>
                <c:ptCount val="1"/>
                <c:pt idx="0">
                  <c:v>3.5:1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工作表.xlsx]Sheet4'!$E$2:$K$2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工作表.xlsx]Sheet4'!$E$5:$K$5</c:f>
              <c:numCache>
                <c:formatCode>General</c:formatCode>
                <c:ptCount val="7"/>
                <c:pt idx="0">
                  <c:v>13</c:v>
                </c:pt>
                <c:pt idx="1">
                  <c:v>30</c:v>
                </c:pt>
                <c:pt idx="2">
                  <c:v>49</c:v>
                </c:pt>
                <c:pt idx="3">
                  <c:v>60</c:v>
                </c:pt>
                <c:pt idx="4">
                  <c:v>72</c:v>
                </c:pt>
                <c:pt idx="5">
                  <c:v>81</c:v>
                </c:pt>
                <c:pt idx="6">
                  <c:v>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99241216"/>
        <c:axId val="160392320"/>
      </c:lineChart>
      <c:catAx>
        <c:axId val="199241216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900"/>
                  <a:t>t/h</a:t>
                </a:r>
                <a:endParaRPr lang="en-US" altLang="zh-CN" sz="9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60392320"/>
        <c:crosses val="autoZero"/>
        <c:auto val="1"/>
        <c:lblAlgn val="ctr"/>
        <c:lblOffset val="100"/>
        <c:noMultiLvlLbl val="0"/>
      </c:catAx>
      <c:valAx>
        <c:axId val="160392320"/>
        <c:scaling>
          <c:orientation val="minMax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900"/>
                  <a:t>Release/%</a:t>
                </a:r>
                <a:endParaRPr lang="en-US" altLang="zh-CN" sz="9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mpd="sng">
            <a:solidFill>
              <a:schemeClr val="tx1"/>
            </a:solidFill>
            <a:prstDash val="solid"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9241216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28552631578947"/>
          <c:y val="0.35023148148148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b8509011-e1ff-4853-9b57-5a8858fc12e3}"/>
      </c:ext>
    </c:extLst>
  </c:chart>
  <c:spPr>
    <a:solidFill>
      <a:schemeClr val="bg1"/>
    </a:solidFill>
    <a:ln w="12700" cap="flat" cmpd="sng" algn="ctr">
      <a:noFill/>
      <a:prstDash val="solid"/>
      <a:round/>
    </a:ln>
    <a:effectLst/>
  </c:spPr>
  <c:txPr>
    <a:bodyPr/>
    <a:lstStyle/>
    <a:p>
      <a:pPr>
        <a:defRPr lang="zh-CN" sz="9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  <a:r>
              <a:rPr lang="zh-CN" altLang="en-US" sz="108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图</a:t>
            </a:r>
            <a:r>
              <a:rPr lang="en-US" altLang="zh-CN" sz="108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5 </a:t>
            </a:r>
            <a:r>
              <a:rPr lang="zh-CN" altLang="en-US" sz="108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黏合剂种类对药物释放度影响</a:t>
            </a:r>
            <a:endParaRPr lang="zh-CN" altLang="en-US" sz="108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c:rich>
      </c:tx>
      <c:layout>
        <c:manualLayout>
          <c:xMode val="edge"/>
          <c:yMode val="edge"/>
          <c:x val="0.287631578947368"/>
          <c:y val="0.8796296296296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95736842105263"/>
          <c:y val="0.0777777777777778"/>
          <c:w val="0.5915"/>
          <c:h val="0.643611111111111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工作表.xlsx]Sheet5'!$C$4</c:f>
              <c:strCache>
                <c:ptCount val="1"/>
                <c:pt idx="0">
                  <c:v>85%乙醇溶液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工作表.xlsx]Sheet5'!$D$3:$J$3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工作表.xlsx]Sheet5'!$D$4:$J$4</c:f>
              <c:numCache>
                <c:formatCode>General</c:formatCode>
                <c:ptCount val="7"/>
                <c:pt idx="0">
                  <c:v>15</c:v>
                </c:pt>
                <c:pt idx="1">
                  <c:v>50</c:v>
                </c:pt>
                <c:pt idx="2">
                  <c:v>69</c:v>
                </c:pt>
                <c:pt idx="3">
                  <c:v>75</c:v>
                </c:pt>
                <c:pt idx="4">
                  <c:v>86</c:v>
                </c:pt>
                <c:pt idx="5">
                  <c:v>90</c:v>
                </c:pt>
                <c:pt idx="6">
                  <c:v>92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工作表.xlsx]Sheet5'!$C$5</c:f>
              <c:strCache>
                <c:ptCount val="1"/>
                <c:pt idx="0">
                  <c:v>10%EC乙醇溶液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工作表.xlsx]Sheet5'!$D$3:$J$3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工作表.xlsx]Sheet5'!$D$5:$J$5</c:f>
              <c:numCache>
                <c:formatCode>General</c:formatCode>
                <c:ptCount val="7"/>
                <c:pt idx="0">
                  <c:v>11</c:v>
                </c:pt>
                <c:pt idx="1">
                  <c:v>39</c:v>
                </c:pt>
                <c:pt idx="2">
                  <c:v>56</c:v>
                </c:pt>
                <c:pt idx="3">
                  <c:v>62</c:v>
                </c:pt>
                <c:pt idx="4">
                  <c:v>78</c:v>
                </c:pt>
                <c:pt idx="5">
                  <c:v>85</c:v>
                </c:pt>
                <c:pt idx="6">
                  <c:v>90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'[新建 XLSX 工作表.xlsx]Sheet5'!$C$6</c:f>
              <c:strCache>
                <c:ptCount val="1"/>
                <c:pt idx="0">
                  <c:v>10%PVP乙醇溶液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工作表.xlsx]Sheet5'!$D$3:$J$3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工作表.xlsx]Sheet5'!$D$6:$J$6</c:f>
              <c:numCache>
                <c:formatCode>General</c:formatCode>
                <c:ptCount val="7"/>
                <c:pt idx="0">
                  <c:v>5</c:v>
                </c:pt>
                <c:pt idx="1">
                  <c:v>31</c:v>
                </c:pt>
                <c:pt idx="2">
                  <c:v>49</c:v>
                </c:pt>
                <c:pt idx="3">
                  <c:v>58</c:v>
                </c:pt>
                <c:pt idx="4">
                  <c:v>76</c:v>
                </c:pt>
                <c:pt idx="5">
                  <c:v>79</c:v>
                </c:pt>
                <c:pt idx="6">
                  <c:v>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38409472"/>
        <c:axId val="160396928"/>
      </c:lineChart>
      <c:catAx>
        <c:axId val="138409472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宋体" panose="02010600030101010101" pitchFamily="2" charset="-122"/>
                  </a:defRPr>
                </a:pPr>
                <a:r>
                  <a:rPr lang="en-US" altLang="zh-CN" sz="9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宋体" panose="02010600030101010101" pitchFamily="2" charset="-122"/>
                  </a:rPr>
                  <a:t>t/h</a:t>
                </a:r>
                <a:endParaRPr lang="en-US" altLang="zh-CN" sz="9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</a:p>
        </c:txPr>
        <c:crossAx val="160396928"/>
        <c:crosses val="autoZero"/>
        <c:auto val="1"/>
        <c:lblAlgn val="ctr"/>
        <c:lblOffset val="100"/>
        <c:noMultiLvlLbl val="0"/>
      </c:catAx>
      <c:valAx>
        <c:axId val="160396928"/>
        <c:scaling>
          <c:orientation val="minMax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宋体" panose="02010600030101010101" pitchFamily="2" charset="-122"/>
                  </a:defRPr>
                </a:pPr>
                <a:r>
                  <a:rPr lang="en-US" altLang="zh-CN" sz="9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宋体" panose="02010600030101010101" pitchFamily="2" charset="-122"/>
                  </a:rPr>
                  <a:t>Release/%</a:t>
                </a:r>
                <a:endParaRPr lang="en-US" altLang="zh-CN" sz="9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mpd="sng">
            <a:solidFill>
              <a:schemeClr val="tx1"/>
            </a:solidFill>
            <a:prstDash val="solid"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</a:p>
        </c:txPr>
        <c:crossAx val="138409472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</a:p>
        </c:txPr>
      </c:legendEntry>
      <c:layout>
        <c:manualLayout>
          <c:xMode val="edge"/>
          <c:yMode val="edge"/>
          <c:x val="0.583421052631579"/>
          <c:y val="0.380324074074074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40d0bbe6-8eee-4296-af5c-466d16c42e98}"/>
      </c:ext>
    </c:extLst>
  </c:chart>
  <c:spPr>
    <a:solidFill>
      <a:schemeClr val="bg1"/>
    </a:solidFill>
    <a:ln w="12700" cap="flat" cmpd="sng" algn="ctr">
      <a:solidFill>
        <a:schemeClr val="bg1"/>
      </a:solidFill>
      <a:prstDash val="solid"/>
      <a:round/>
    </a:ln>
    <a:effectLst/>
  </c:spPr>
  <c:txPr>
    <a:bodyPr/>
    <a:lstStyle/>
    <a:p>
      <a:pPr>
        <a:defRPr lang="zh-CN" sz="900"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  <a:sym typeface="宋体" panose="02010600030101010101" pitchFamily="2" charset="-122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080"/>
              <a:t>图</a:t>
            </a:r>
            <a:r>
              <a:rPr lang="en-US" altLang="zh-CN" sz="1080"/>
              <a:t>6 </a:t>
            </a:r>
            <a:r>
              <a:rPr lang="zh-CN" altLang="en-US" sz="1080"/>
              <a:t>不同制片压力对药物溶出度影响</a:t>
            </a:r>
            <a:endParaRPr lang="zh-CN" altLang="en-US" sz="1080"/>
          </a:p>
        </c:rich>
      </c:tx>
      <c:layout>
        <c:manualLayout>
          <c:xMode val="edge"/>
          <c:yMode val="edge"/>
          <c:x val="0.272039473684211"/>
          <c:y val="0.844907407407407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85"/>
          <c:y val="0.0458333333333333"/>
          <c:w val="0.636894736842105"/>
          <c:h val="0.639907407407407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工作表.xlsx]Sheet8'!$E$3</c:f>
              <c:strCache>
                <c:ptCount val="1"/>
                <c:pt idx="0">
                  <c:v>4～5kg/cm2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工作表.xlsx]Sheet8'!$F$2:$L$2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工作表.xlsx]Sheet8'!$F$3:$L$3</c:f>
              <c:numCache>
                <c:formatCode>General</c:formatCode>
                <c:ptCount val="7"/>
                <c:pt idx="0">
                  <c:v>14</c:v>
                </c:pt>
                <c:pt idx="1">
                  <c:v>40</c:v>
                </c:pt>
                <c:pt idx="2">
                  <c:v>49</c:v>
                </c:pt>
                <c:pt idx="3">
                  <c:v>62</c:v>
                </c:pt>
                <c:pt idx="4">
                  <c:v>74</c:v>
                </c:pt>
                <c:pt idx="5">
                  <c:v>88</c:v>
                </c:pt>
                <c:pt idx="6">
                  <c:v>96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工作表.xlsx]Sheet8'!$E$4</c:f>
              <c:strCache>
                <c:ptCount val="1"/>
                <c:pt idx="0">
                  <c:v>6～7kg/cm2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工作表.xlsx]Sheet8'!$F$2:$L$2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工作表.xlsx]Sheet8'!$F$4:$L$4</c:f>
              <c:numCache>
                <c:formatCode>General</c:formatCode>
                <c:ptCount val="7"/>
                <c:pt idx="0">
                  <c:v>13</c:v>
                </c:pt>
                <c:pt idx="1">
                  <c:v>38</c:v>
                </c:pt>
                <c:pt idx="2">
                  <c:v>46</c:v>
                </c:pt>
                <c:pt idx="3">
                  <c:v>58</c:v>
                </c:pt>
                <c:pt idx="4">
                  <c:v>72</c:v>
                </c:pt>
                <c:pt idx="5">
                  <c:v>84</c:v>
                </c:pt>
                <c:pt idx="6">
                  <c:v>92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'[新建 XLSX 工作表.xlsx]Sheet8'!$E$5</c:f>
              <c:strCache>
                <c:ptCount val="1"/>
                <c:pt idx="0">
                  <c:v>8～9kg/cm2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工作表.xlsx]Sheet8'!$F$2:$L$2</c:f>
              <c:numCache>
                <c:formatCode>General</c:formatCode>
                <c:ptCount val="7"/>
                <c:pt idx="0">
                  <c:v>0.5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</c:numCache>
            </c:numRef>
          </c:cat>
          <c:val>
            <c:numRef>
              <c:f>'[新建 XLSX 工作表.xlsx]Sheet8'!$F$5:$L$5</c:f>
              <c:numCache>
                <c:formatCode>General</c:formatCode>
                <c:ptCount val="7"/>
                <c:pt idx="0">
                  <c:v>10</c:v>
                </c:pt>
                <c:pt idx="1">
                  <c:v>33</c:v>
                </c:pt>
                <c:pt idx="2">
                  <c:v>44</c:v>
                </c:pt>
                <c:pt idx="3">
                  <c:v>55</c:v>
                </c:pt>
                <c:pt idx="4">
                  <c:v>68</c:v>
                </c:pt>
                <c:pt idx="5">
                  <c:v>78</c:v>
                </c:pt>
                <c:pt idx="6">
                  <c:v>88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37688064"/>
        <c:axId val="162465472"/>
      </c:lineChart>
      <c:catAx>
        <c:axId val="137688064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900"/>
                  <a:t>t/h</a:t>
                </a:r>
                <a:endParaRPr lang="en-US" altLang="zh-CN" sz="9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62465472"/>
        <c:crosses val="autoZero"/>
        <c:auto val="1"/>
        <c:lblAlgn val="ctr"/>
        <c:lblOffset val="100"/>
        <c:noMultiLvlLbl val="0"/>
      </c:catAx>
      <c:valAx>
        <c:axId val="162465472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900"/>
                  <a:t>Release/%</a:t>
                </a:r>
                <a:endParaRPr lang="en-US" altLang="zh-CN" sz="9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nextTo"/>
        <c:spPr>
          <a:noFill/>
          <a:ln w="12700" cmpd="sng">
            <a:solidFill>
              <a:schemeClr val="tx1"/>
            </a:solidFill>
            <a:prstDash val="solid"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768806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626710526315789"/>
          <c:y val="0.40034722222222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523348fd-cbf2-4305-8d8f-dd33650ac7db}"/>
      </c:ext>
    </c:extLst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lang="zh-CN" sz="9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080"/>
              <a:t>图</a:t>
            </a:r>
            <a:r>
              <a:rPr lang="en-US" altLang="zh-CN" sz="1080"/>
              <a:t>7 </a:t>
            </a:r>
            <a:r>
              <a:rPr lang="zh-CN" altLang="en-US" sz="1080"/>
              <a:t>普通片与缓释片释放度对比</a:t>
            </a:r>
            <a:endParaRPr lang="zh-CN" altLang="en-US" sz="1080"/>
          </a:p>
        </c:rich>
      </c:tx>
      <c:layout>
        <c:manualLayout>
          <c:xMode val="edge"/>
          <c:yMode val="edge"/>
          <c:x val="0.325592105263158"/>
          <c:y val="0.85648148148148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7973684210526"/>
          <c:y val="0.0930555555555556"/>
          <c:w val="0.838342105263158"/>
          <c:h val="0.606805555555556"/>
        </c:manualLayout>
      </c:layout>
      <c:lineChart>
        <c:grouping val="standard"/>
        <c:varyColors val="0"/>
        <c:ser>
          <c:idx val="0"/>
          <c:order val="0"/>
          <c:tx>
            <c:strRef>
              <c:f>'[新建 XLSX 工作表.xlsx]Sheet7'!$C$4</c:f>
              <c:strCache>
                <c:ptCount val="1"/>
                <c:pt idx="0">
                  <c:v>缓释片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工作表.xlsx]Sheet7'!$D$3:$L$3</c:f>
              <c:numCache>
                <c:formatCode>General</c:formatCode>
                <c:ptCount val="9"/>
                <c:pt idx="0">
                  <c:v>0.083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6</c:v>
                </c:pt>
                <c:pt idx="6">
                  <c:v>8</c:v>
                </c:pt>
                <c:pt idx="7">
                  <c:v>10</c:v>
                </c:pt>
                <c:pt idx="8">
                  <c:v>12</c:v>
                </c:pt>
              </c:numCache>
            </c:numRef>
          </c:cat>
          <c:val>
            <c:numRef>
              <c:f>'[新建 XLSX 工作表.xlsx]Sheet7'!$D$4:$L$4</c:f>
              <c:numCache>
                <c:formatCode>General</c:formatCode>
                <c:ptCount val="9"/>
                <c:pt idx="0">
                  <c:v>9</c:v>
                </c:pt>
                <c:pt idx="1">
                  <c:v>89</c:v>
                </c:pt>
                <c:pt idx="2">
                  <c:v>97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'[新建 XLSX 工作表.xlsx]Sheet7'!$C$5</c:f>
              <c:strCache>
                <c:ptCount val="1"/>
                <c:pt idx="0">
                  <c:v>普通片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'[新建 XLSX 工作表.xlsx]Sheet7'!$D$3:$L$3</c:f>
              <c:numCache>
                <c:formatCode>General</c:formatCode>
                <c:ptCount val="9"/>
                <c:pt idx="0">
                  <c:v>0.083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6</c:v>
                </c:pt>
                <c:pt idx="6">
                  <c:v>8</c:v>
                </c:pt>
                <c:pt idx="7">
                  <c:v>10</c:v>
                </c:pt>
                <c:pt idx="8">
                  <c:v>12</c:v>
                </c:pt>
              </c:numCache>
            </c:numRef>
          </c:cat>
          <c:val>
            <c:numRef>
              <c:f>'[新建 XLSX 工作表.xlsx]Sheet7'!$D$5:$L$5</c:f>
              <c:numCache>
                <c:formatCode>General</c:formatCode>
                <c:ptCount val="9"/>
                <c:pt idx="1">
                  <c:v>9</c:v>
                </c:pt>
                <c:pt idx="2">
                  <c:v>17</c:v>
                </c:pt>
                <c:pt idx="3">
                  <c:v>40</c:v>
                </c:pt>
                <c:pt idx="4">
                  <c:v>55</c:v>
                </c:pt>
                <c:pt idx="5">
                  <c:v>62</c:v>
                </c:pt>
                <c:pt idx="6">
                  <c:v>78</c:v>
                </c:pt>
                <c:pt idx="7">
                  <c:v>85</c:v>
                </c:pt>
                <c:pt idx="8">
                  <c:v>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37805312"/>
        <c:axId val="162471232"/>
      </c:lineChart>
      <c:catAx>
        <c:axId val="137805312"/>
        <c:scaling>
          <c:orientation val="minMax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900"/>
                  <a:t>t/h</a:t>
                </a:r>
                <a:endParaRPr lang="en-US" altLang="zh-CN" sz="900"/>
              </a:p>
            </c:rich>
          </c:tx>
          <c:layout>
            <c:manualLayout>
              <c:xMode val="edge"/>
              <c:yMode val="edge"/>
              <c:x val="0.558394736842105"/>
              <c:y val="0.77939814814814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62471232"/>
        <c:crosses val="autoZero"/>
        <c:auto val="0"/>
        <c:lblAlgn val="ctr"/>
        <c:lblOffset val="100"/>
        <c:tickLblSkip val="1"/>
        <c:tickMarkSkip val="2"/>
        <c:noMultiLvlLbl val="0"/>
      </c:catAx>
      <c:valAx>
        <c:axId val="162471232"/>
        <c:scaling>
          <c:orientation val="minMax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900"/>
                  <a:t>Q %</a:t>
                </a:r>
                <a:endParaRPr lang="en-US" altLang="zh-CN" sz="9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minorTickMark val="none"/>
        <c:tickLblPos val="low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78053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120807cd-bc38-4f15-8cd5-eebe858a2ab6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bg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bg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bg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bg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D2D355-550B-4DAB-B4CB-61EB43124A4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DDB4AC-F099-4F4E-896D-B113D62DB40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39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31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2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2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52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72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83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83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93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03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13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49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60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65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60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60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65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7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7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70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80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90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01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11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1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>
          <a:xfrm>
            <a:off x="447675" y="0"/>
            <a:ext cx="2400300" cy="514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-1425575" y="514350"/>
            <a:ext cx="13546138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04838" y="38033"/>
            <a:ext cx="2085975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/>
          <p:cNvGrpSpPr/>
          <p:nvPr userDrawn="1"/>
        </p:nvGrpSpPr>
        <p:grpSpPr>
          <a:xfrm>
            <a:off x="323850" y="293688"/>
            <a:ext cx="390525" cy="204787"/>
            <a:chOff x="0" y="0"/>
            <a:chExt cx="1041399" cy="549275"/>
          </a:xfrm>
        </p:grpSpPr>
        <p:sp>
          <p:nvSpPr>
            <p:cNvPr id="2056" name="Freeform 16"/>
            <p:cNvSpPr/>
            <p:nvPr/>
          </p:nvSpPr>
          <p:spPr>
            <a:xfrm>
              <a:off x="0" y="0"/>
              <a:ext cx="364066" cy="549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17"/>
            <p:cNvSpPr/>
            <p:nvPr/>
          </p:nvSpPr>
          <p:spPr>
            <a:xfrm>
              <a:off x="338666" y="0"/>
              <a:ext cx="359834" cy="549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18"/>
            <p:cNvSpPr/>
            <p:nvPr/>
          </p:nvSpPr>
          <p:spPr>
            <a:xfrm>
              <a:off x="681567" y="0"/>
              <a:ext cx="359832" cy="549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TextBox 15"/>
          <p:cNvSpPr txBox="1"/>
          <p:nvPr/>
        </p:nvSpPr>
        <p:spPr>
          <a:xfrm>
            <a:off x="8101013" y="241300"/>
            <a:ext cx="6715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eaLnBrk="1" hangingPunct="1"/>
            <a:fld id="{9A0DB2DC-4C9A-4742-B13C-FB6460FD3503}" type="slidenum">
              <a: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fld>
            <a:r>
              <a: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755650" y="625475"/>
            <a:ext cx="7848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/>
          <p:cNvGrpSpPr/>
          <p:nvPr userDrawn="1"/>
        </p:nvGrpSpPr>
        <p:grpSpPr>
          <a:xfrm>
            <a:off x="323850" y="293688"/>
            <a:ext cx="390525" cy="204787"/>
            <a:chOff x="0" y="0"/>
            <a:chExt cx="1041399" cy="549275"/>
          </a:xfrm>
        </p:grpSpPr>
        <p:sp>
          <p:nvSpPr>
            <p:cNvPr id="2056" name="Freeform 16"/>
            <p:cNvSpPr/>
            <p:nvPr/>
          </p:nvSpPr>
          <p:spPr>
            <a:xfrm>
              <a:off x="0" y="0"/>
              <a:ext cx="364066" cy="549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17"/>
            <p:cNvSpPr/>
            <p:nvPr/>
          </p:nvSpPr>
          <p:spPr>
            <a:xfrm>
              <a:off x="338666" y="0"/>
              <a:ext cx="359834" cy="549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18"/>
            <p:cNvSpPr/>
            <p:nvPr/>
          </p:nvSpPr>
          <p:spPr>
            <a:xfrm>
              <a:off x="681567" y="0"/>
              <a:ext cx="359832" cy="549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TextBox 15"/>
          <p:cNvSpPr txBox="1"/>
          <p:nvPr/>
        </p:nvSpPr>
        <p:spPr>
          <a:xfrm>
            <a:off x="8101013" y="241300"/>
            <a:ext cx="6715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eaLnBrk="1" hangingPunct="1"/>
            <a:fld id="{9A0DB2DC-4C9A-4742-B13C-FB6460FD3503}" type="slidenum">
              <a: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fld>
            <a:r>
              <a: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755650" y="625475"/>
            <a:ext cx="7848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>
          <a:xfrm>
            <a:off x="447675" y="0"/>
            <a:ext cx="2400300" cy="514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-1425575" y="514350"/>
            <a:ext cx="13546138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04838" y="38033"/>
            <a:ext cx="2085975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40FD0E-C085-4D3B-B0C2-43C5FA034C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0.jpeg"/><Relationship Id="rId3" Type="http://schemas.openxmlformats.org/officeDocument/2006/relationships/tags" Target="../tags/tag2.xml"/><Relationship Id="rId2" Type="http://schemas.openxmlformats.org/officeDocument/2006/relationships/image" Target="../media/image9.jpeg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.xml"/><Relationship Id="rId1" Type="http://schemas.openxmlformats.org/officeDocument/2006/relationships/chart" Target="../charts/chart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2.jpe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chart" Target="../charts/chart6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chart" Target="../charts/char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63513" y="1276350"/>
            <a:ext cx="8801100" cy="2001838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ectangle 3"/>
          <p:cNvSpPr txBox="1"/>
          <p:nvPr/>
        </p:nvSpPr>
        <p:spPr>
          <a:xfrm>
            <a:off x="1671638" y="2427288"/>
            <a:ext cx="5670550" cy="5032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 题 汇 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46" name="直接连接符 5"/>
          <p:cNvCxnSpPr/>
          <p:nvPr/>
        </p:nvCxnSpPr>
        <p:spPr>
          <a:xfrm flipH="1">
            <a:off x="684213" y="2249488"/>
            <a:ext cx="7775575" cy="0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152" name="文本框 75"/>
          <p:cNvSpPr txBox="1"/>
          <p:nvPr/>
        </p:nvSpPr>
        <p:spPr>
          <a:xfrm>
            <a:off x="2915920" y="3507740"/>
            <a:ext cx="3868420" cy="1384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辩</a:t>
            </a:r>
            <a:r>
              <a:rPr lang="en-US" altLang="zh-CN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人：牛一如</a:t>
            </a:r>
            <a:endParaRPr lang="zh-CN" altLang="en-US" sz="20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指导教师：</a:t>
            </a:r>
            <a:r>
              <a:rPr lang="en-US" altLang="zh-CN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广玉兰</a:t>
            </a:r>
            <a:endParaRPr lang="zh-CN" altLang="en-US" sz="20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所在学校：</a:t>
            </a:r>
            <a:r>
              <a:rPr lang="en-US" altLang="zh-CN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徐州市矿大实验学校</a:t>
            </a:r>
            <a:endParaRPr lang="zh-CN" altLang="en-US" sz="20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88950" y="1587500"/>
            <a:ext cx="8037513" cy="500063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 algn="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制剂工艺条件对辛伐他汀缓释片释放度的影响研究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  <p:bldLst>
      <p:bldP spid="15" grpId="0" bldLvl="0" animBg="1"/>
      <p:bldP spid="43" grpId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8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387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（一）检测方法的确立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1691640" y="1253490"/>
            <a:ext cx="574484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制粒方法由湿法制粒法改为一步制粒法；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检测方法由高效液相色谱法改为紫外光谱法。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389" name="组合 1"/>
          <p:cNvGrpSpPr/>
          <p:nvPr/>
        </p:nvGrpSpPr>
        <p:grpSpPr>
          <a:xfrm>
            <a:off x="323850" y="1275715"/>
            <a:ext cx="1296988" cy="836613"/>
            <a:chOff x="324495" y="848881"/>
            <a:chExt cx="1296987" cy="835927"/>
          </a:xfrm>
        </p:grpSpPr>
        <p:sp>
          <p:nvSpPr>
            <p:cNvPr id="17" name="Shape 2017"/>
            <p:cNvSpPr/>
            <p:nvPr/>
          </p:nvSpPr>
          <p:spPr bwMode="auto">
            <a:xfrm>
              <a:off x="540940" y="848881"/>
              <a:ext cx="864096" cy="835927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91" name="Text Placeholder 5"/>
            <p:cNvSpPr txBox="1"/>
            <p:nvPr/>
          </p:nvSpPr>
          <p:spPr>
            <a:xfrm>
              <a:off x="324495" y="1028720"/>
              <a:ext cx="1296987" cy="476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lstStyle/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诊改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</a:t>
              </a:r>
              <a:endParaRPr lang="en-GB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412" name="Title 1"/>
          <p:cNvSpPr txBox="1"/>
          <p:nvPr/>
        </p:nvSpPr>
        <p:spPr>
          <a:xfrm>
            <a:off x="892175" y="100013"/>
            <a:ext cx="4616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（二）辛他汀缓释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片制备方法</a:t>
            </a:r>
            <a:endParaRPr lang="zh-CN" altLang="en-GB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75423" y="1162368"/>
            <a:ext cx="4489450" cy="1676400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将辛伐他汀和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、乳糖、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MCC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、硬脂酸镁等辅料分别粉碎过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目筛。取处方量辛伐他汀、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、填充剂、十二烷基硫酸钠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(SDS),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混匀，加适量黏合剂采用搅拌方法制软材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，过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目筛挤压制湿颗粒，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40℃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50℃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干燥，过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目筛整粒。制得干燥颗粒加硬脂酸镁、微粉硅胶，混匀，压片，制成每片含辛伐他汀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20mg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的缓释片，硬度保持在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40N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以上。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51915" y="3292475"/>
            <a:ext cx="4613275" cy="1738313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将辛伐他汀和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、乳糖、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MCC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、硬脂酸镁等辅料分别粉碎过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目筛。取处方量辛伐他汀、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、填充剂、十二烷基硫酸钠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(SDS)</a:t>
            </a:r>
            <a:r>
              <a:rPr lang="zh-CN" altLang="en-US" sz="14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置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于一步制粒机，以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10%PVP(K30)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为黏合剂，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0.2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0.4MPa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压缩气体加压，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40℃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50℃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干燥，所得颗粒过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目筛整粒。制得干燥颗粒加硬脂酸镁、微粉硅胶，混匀，压片，制成每片含辛伐他汀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20mg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的缓释片，硬度保持在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40N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以上。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415" name="组合 10"/>
          <p:cNvGrpSpPr/>
          <p:nvPr/>
        </p:nvGrpSpPr>
        <p:grpSpPr>
          <a:xfrm>
            <a:off x="-317" y="3640138"/>
            <a:ext cx="1296987" cy="836612"/>
            <a:chOff x="324495" y="848881"/>
            <a:chExt cx="1296987" cy="835927"/>
          </a:xfrm>
        </p:grpSpPr>
        <p:sp>
          <p:nvSpPr>
            <p:cNvPr id="17429" name="Shape 2017"/>
            <p:cNvSpPr/>
            <p:nvPr/>
          </p:nvSpPr>
          <p:spPr>
            <a:xfrm>
              <a:off x="540940" y="848881"/>
              <a:ext cx="864096" cy="835927"/>
            </a:xfrm>
            <a:custGeom>
              <a:avLst/>
              <a:gdLst>
                <a:gd name="txL" fmla="*/ 0 w 19679"/>
                <a:gd name="txT" fmla="*/ 0 h 19679"/>
                <a:gd name="txR" fmla="*/ 19679 w 19679"/>
                <a:gd name="txB" fmla="*/ 19679 h 19679"/>
              </a:gdLst>
              <a:ahLst/>
              <a:cxnLst>
                <a:cxn ang="0">
                  <a:pos x="2147483647" y="2147483647"/>
                </a:cxn>
                <a:cxn ang="5898240">
                  <a:pos x="2147483647" y="2147483647"/>
                </a:cxn>
                <a:cxn ang="11796480">
                  <a:pos x="2147483647" y="2147483647"/>
                </a:cxn>
                <a:cxn ang="17694720">
                  <a:pos x="2147483647" y="2147483647"/>
                </a:cxn>
              </a:cxnLst>
              <a:rect l="txL" t="txT" r="txR" b="tx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Text Placeholder 5"/>
            <p:cNvSpPr txBox="1"/>
            <p:nvPr/>
          </p:nvSpPr>
          <p:spPr>
            <a:xfrm>
              <a:off x="324495" y="1076306"/>
              <a:ext cx="1296987" cy="476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lstStyle/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改进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en-GB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16" name="组合 15"/>
          <p:cNvGrpSpPr/>
          <p:nvPr/>
        </p:nvGrpSpPr>
        <p:grpSpPr>
          <a:xfrm>
            <a:off x="-36195" y="1487170"/>
            <a:ext cx="1296988" cy="836613"/>
            <a:chOff x="330210" y="727695"/>
            <a:chExt cx="1296987" cy="835927"/>
          </a:xfrm>
        </p:grpSpPr>
        <p:sp>
          <p:nvSpPr>
            <p:cNvPr id="17427" name="Shape 2017"/>
            <p:cNvSpPr/>
            <p:nvPr/>
          </p:nvSpPr>
          <p:spPr>
            <a:xfrm>
              <a:off x="540940" y="727695"/>
              <a:ext cx="864096" cy="835927"/>
            </a:xfrm>
            <a:custGeom>
              <a:avLst/>
              <a:gdLst>
                <a:gd name="txL" fmla="*/ 0 w 19679"/>
                <a:gd name="txT" fmla="*/ 0 h 19679"/>
                <a:gd name="txR" fmla="*/ 19679 w 19679"/>
                <a:gd name="txB" fmla="*/ 19679 h 19679"/>
              </a:gdLst>
              <a:ahLst/>
              <a:cxnLst>
                <a:cxn ang="0">
                  <a:pos x="2147483647" y="2147483647"/>
                </a:cxn>
                <a:cxn ang="5898240">
                  <a:pos x="2147483647" y="2147483647"/>
                </a:cxn>
                <a:cxn ang="11796480">
                  <a:pos x="2147483647" y="2147483647"/>
                </a:cxn>
                <a:cxn ang="17694720">
                  <a:pos x="2147483647" y="2147483647"/>
                </a:cxn>
              </a:cxnLst>
              <a:rect l="txL" t="txT" r="txR" b="tx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Text Placeholder 5"/>
            <p:cNvSpPr txBox="1"/>
            <p:nvPr/>
          </p:nvSpPr>
          <p:spPr>
            <a:xfrm>
              <a:off x="330210" y="948140"/>
              <a:ext cx="1296987" cy="476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lstStyle/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最初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lang="en-GB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6801485" y="1492250"/>
            <a:ext cx="1728788" cy="811213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普通单冲压片机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4807" y="733841"/>
            <a:ext cx="646331" cy="369332"/>
          </a:xfrm>
          <a:prstGeom prst="rect">
            <a:avLst/>
          </a:prstGeom>
          <a:solidFill>
            <a:srgbClr val="FFC000"/>
          </a:solidFill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制粒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801168" y="3663950"/>
            <a:ext cx="1728788" cy="812800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液压单冲压片机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42901" y="737016"/>
            <a:ext cx="646331" cy="369332"/>
          </a:xfrm>
          <a:prstGeom prst="rect">
            <a:avLst/>
          </a:prstGeom>
          <a:solidFill>
            <a:srgbClr val="FFC000"/>
          </a:solidFill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压片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720465" y="2931795"/>
            <a:ext cx="0" cy="396875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7667943" y="2456815"/>
            <a:ext cx="0" cy="10541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412" name="Title 1"/>
          <p:cNvSpPr txBox="1"/>
          <p:nvPr/>
        </p:nvSpPr>
        <p:spPr>
          <a:xfrm>
            <a:off x="892175" y="100013"/>
            <a:ext cx="4616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（二）辛他汀缓释片备方法制粒</a:t>
            </a:r>
            <a:endParaRPr lang="zh-CN" altLang="en-GB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IMG202104301616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1595" y="987425"/>
            <a:ext cx="2672715" cy="3566160"/>
          </a:xfrm>
          <a:prstGeom prst="rect">
            <a:avLst/>
          </a:prstGeom>
        </p:spPr>
      </p:pic>
      <p:pic>
        <p:nvPicPr>
          <p:cNvPr id="4" name="图片 3" descr="IMG2021050519084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47945" y="1059815"/>
            <a:ext cx="2618105" cy="34918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436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（三）标准曲线绘制</a:t>
            </a:r>
            <a:endParaRPr lang="zh-CN" altLang="en-GB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5950" y="1058863"/>
            <a:ext cx="7891463" cy="1584325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精密称取辛伐他汀对照品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10.0mg,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置于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100ml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量瓶中，加适量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pH7.0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磷酸盐缓冲溶液溶解，稀释定容。从上述溶液中精密量取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1,2,4,6,8,10mL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分别置于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50mL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容量瓶中，加缓冲溶液稀释定容，在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238nm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波长处测定吸收度。以吸光度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(A)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对质量浓度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(C)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作线性回归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，结果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表明辛伐他汀在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20μg/ml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内线性关系良好。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3347621" y="3003798"/>
            <a:ext cx="2744956" cy="8583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A=0.0446C-0.0368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r=0.9998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484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（四）回收率实验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5950" y="1670050"/>
            <a:ext cx="7891463" cy="1584325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精密称取辛伐他汀适量，加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pH7.0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磷酸盐缓冲溶液配成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15μg/ml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的药物溶液各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份，按处方比例加入各种辅料，测定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238nm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波长处吸收度，计算回收率，平均回收率为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100.1%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RSD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0.8%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。结果表明本方法可以作为体外释放度测定的定量方法。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0486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508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（五）释放度测定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5950" y="705803"/>
            <a:ext cx="7891463" cy="2122488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取所制备缓释片，采用中国药典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2020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年版通则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0931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第二法（桨法），以含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0.5%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十二烷基硫酸钠的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0.01mol/L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磷酸二氢钠缓冲液（用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50%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氢氧化钠溶液调节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pH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值至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7.0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900ml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为溶出介质，转速为每分钟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50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转，温度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36.5C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～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37.5C,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分别于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0.5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12h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取样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6ml(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及时补加等量同温度释放介质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)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，用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0.8μm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微孔滤膜过滤，滤液于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238nm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波长处测定其吸收度，计算药物不同时间的累积释放度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(%)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1510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descr="微信图片_202105192027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285" y="2931795"/>
            <a:ext cx="2636520" cy="197739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532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33425" y="1870075"/>
            <a:ext cx="7845425" cy="1062038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辛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伐他汀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20mg,HPMC35mg,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乳糖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60mg,SDS3mg,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硬脂酸镁与微粉硅胶均为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10%PVP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乙醇溶液适量。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534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矩形 2"/>
          <p:cNvSpPr/>
          <p:nvPr/>
        </p:nvSpPr>
        <p:spPr>
          <a:xfrm>
            <a:off x="755650" y="1276350"/>
            <a:ext cx="18002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原始处方如下：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5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3556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8" name="矩形 2"/>
          <p:cNvSpPr/>
          <p:nvPr/>
        </p:nvSpPr>
        <p:spPr>
          <a:xfrm>
            <a:off x="733425" y="771525"/>
            <a:ext cx="18145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1. HPMC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黏度察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323343" y="1353730"/>
          <a:ext cx="4656694" cy="301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矩形 3"/>
          <p:cNvSpPr/>
          <p:nvPr/>
        </p:nvSpPr>
        <p:spPr>
          <a:xfrm>
            <a:off x="5267325" y="1563688"/>
            <a:ext cx="3673475" cy="2586038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结果可见，随着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黏度增大，释药速率逐渐减小。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具有不同的型号规格，根据其水化速率大小，实验中选择了水化速率最大的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型，水化速率越大越容易形成凝胶层从而较好的控制药物释放。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的黏度越大，则水化速度越快、凝胶层黏度越大、溶蚀越慢、药物释放速率越慢。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4580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582" name="矩形 2"/>
          <p:cNvSpPr/>
          <p:nvPr/>
        </p:nvSpPr>
        <p:spPr>
          <a:xfrm>
            <a:off x="733425" y="771525"/>
            <a:ext cx="25431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2. HPMC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用量考察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263" y="1843088"/>
            <a:ext cx="3671888" cy="175577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由结果可见，随着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用量增大， 凝胶层增厚，释药速率逐渐减小。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HPMC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在片剂中的含量对其释放速率起着重要的作用，用量增加，凝胶层厚度增大，骨架溶蚀变慢，药物释放也变慢。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755576" y="1560190"/>
          <a:ext cx="43624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矩形 2"/>
          <p:cNvSpPr/>
          <p:nvPr/>
        </p:nvSpPr>
        <p:spPr>
          <a:xfrm>
            <a:off x="733425" y="771525"/>
            <a:ext cx="25431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填充剂种类考察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59655" y="1203325"/>
            <a:ext cx="3968750" cy="314007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由结果可见，淀粉粘性较大， 药物释放较慢，且颗粒流动性不好。乳糖能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1∶5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溶解于水中，因此在接触介质后迅速溶解并在片剂表面留下孔道，有利于药物的扩散。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MCC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不溶于水但有一定的崩解作用，可吸水膨胀增大片剂体积，使释药加快。乳糖为填充剂制得片剂外观较为美观，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MCC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流动性和可压性较好，参考相关文献做法，选择乳糖和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MCC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混合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质量比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2∶1)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作为填充剂。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467173" y="1469707"/>
          <a:ext cx="4270176" cy="2758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2125" y="1747838"/>
            <a:ext cx="3221038" cy="1692275"/>
            <a:chOff x="599173" y="1327698"/>
            <a:chExt cx="3221132" cy="1692605"/>
          </a:xfrm>
        </p:grpSpPr>
        <p:sp>
          <p:nvSpPr>
            <p:cNvPr id="52" name="平行四边形 51"/>
            <p:cNvSpPr/>
            <p:nvPr/>
          </p:nvSpPr>
          <p:spPr>
            <a:xfrm>
              <a:off x="599173" y="1327698"/>
              <a:ext cx="3221132" cy="16926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endParaRPr>
            </a:p>
          </p:txBody>
        </p:sp>
        <p:sp>
          <p:nvSpPr>
            <p:cNvPr id="7194" name="Text Placeholder 4"/>
            <p:cNvSpPr txBox="1"/>
            <p:nvPr/>
          </p:nvSpPr>
          <p:spPr>
            <a:xfrm>
              <a:off x="1113211" y="1873516"/>
              <a:ext cx="2256285" cy="4967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汇报提纲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GB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80"/>
          <p:cNvGrpSpPr/>
          <p:nvPr/>
        </p:nvGrpSpPr>
        <p:grpSpPr>
          <a:xfrm>
            <a:off x="4165600" y="1479550"/>
            <a:ext cx="525463" cy="527050"/>
            <a:chOff x="3995936" y="1495374"/>
            <a:chExt cx="720080" cy="720080"/>
          </a:xfrm>
        </p:grpSpPr>
        <p:sp>
          <p:nvSpPr>
            <p:cNvPr id="82" name="椭圆 81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92" name="TextBox 15"/>
            <p:cNvSpPr txBox="1"/>
            <p:nvPr/>
          </p:nvSpPr>
          <p:spPr>
            <a:xfrm>
              <a:off x="4023348" y="1567957"/>
              <a:ext cx="665025" cy="547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83"/>
          <p:cNvGrpSpPr/>
          <p:nvPr/>
        </p:nvGrpSpPr>
        <p:grpSpPr>
          <a:xfrm>
            <a:off x="4165600" y="2336800"/>
            <a:ext cx="527050" cy="527050"/>
            <a:chOff x="3995936" y="1495374"/>
            <a:chExt cx="720080" cy="720080"/>
          </a:xfrm>
        </p:grpSpPr>
        <p:sp>
          <p:nvSpPr>
            <p:cNvPr id="85" name="椭圆 84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90" name="TextBox 15"/>
            <p:cNvSpPr txBox="1"/>
            <p:nvPr/>
          </p:nvSpPr>
          <p:spPr>
            <a:xfrm>
              <a:off x="4023348" y="1567957"/>
              <a:ext cx="665025" cy="547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86"/>
          <p:cNvGrpSpPr/>
          <p:nvPr/>
        </p:nvGrpSpPr>
        <p:grpSpPr>
          <a:xfrm>
            <a:off x="4205288" y="3195638"/>
            <a:ext cx="525462" cy="525462"/>
            <a:chOff x="3995936" y="1495374"/>
            <a:chExt cx="720080" cy="720080"/>
          </a:xfrm>
        </p:grpSpPr>
        <p:sp>
          <p:nvSpPr>
            <p:cNvPr id="88" name="椭圆 87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88" name="TextBox 15"/>
            <p:cNvSpPr txBox="1"/>
            <p:nvPr/>
          </p:nvSpPr>
          <p:spPr>
            <a:xfrm>
              <a:off x="4023348" y="1567957"/>
              <a:ext cx="665025" cy="547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89"/>
          <p:cNvGrpSpPr/>
          <p:nvPr/>
        </p:nvGrpSpPr>
        <p:grpSpPr>
          <a:xfrm>
            <a:off x="4225925" y="4046538"/>
            <a:ext cx="525463" cy="527050"/>
            <a:chOff x="3995936" y="1495374"/>
            <a:chExt cx="720080" cy="720080"/>
          </a:xfrm>
        </p:grpSpPr>
        <p:sp>
          <p:nvSpPr>
            <p:cNvPr id="91" name="椭圆 90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86" name="TextBox 15"/>
            <p:cNvSpPr txBox="1"/>
            <p:nvPr/>
          </p:nvSpPr>
          <p:spPr>
            <a:xfrm>
              <a:off x="4023348" y="1567957"/>
              <a:ext cx="665025" cy="547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21"/>
          <p:cNvGrpSpPr/>
          <p:nvPr/>
        </p:nvGrpSpPr>
        <p:grpSpPr>
          <a:xfrm>
            <a:off x="4144963" y="555625"/>
            <a:ext cx="527050" cy="527050"/>
            <a:chOff x="3995936" y="1495374"/>
            <a:chExt cx="720080" cy="720080"/>
          </a:xfrm>
        </p:grpSpPr>
        <p:sp>
          <p:nvSpPr>
            <p:cNvPr id="23" name="椭圆 22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84" name="TextBox 15"/>
            <p:cNvSpPr txBox="1"/>
            <p:nvPr/>
          </p:nvSpPr>
          <p:spPr>
            <a:xfrm>
              <a:off x="4023348" y="1567957"/>
              <a:ext cx="599832" cy="4937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7" name="组合 3"/>
          <p:cNvGrpSpPr/>
          <p:nvPr/>
        </p:nvGrpSpPr>
        <p:grpSpPr>
          <a:xfrm>
            <a:off x="5067300" y="615950"/>
            <a:ext cx="3365500" cy="3883025"/>
            <a:chOff x="8059" y="969"/>
            <a:chExt cx="4557" cy="6117"/>
          </a:xfrm>
        </p:grpSpPr>
        <p:sp>
          <p:nvSpPr>
            <p:cNvPr id="7178" name="矩形 63"/>
            <p:cNvSpPr/>
            <p:nvPr/>
          </p:nvSpPr>
          <p:spPr>
            <a:xfrm>
              <a:off x="8059" y="2403"/>
              <a:ext cx="4452" cy="641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准备工作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79" name="矩形 66"/>
            <p:cNvSpPr/>
            <p:nvPr/>
          </p:nvSpPr>
          <p:spPr>
            <a:xfrm>
              <a:off x="8164" y="3684"/>
              <a:ext cx="4452" cy="641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研究过程与内容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80" name="矩形 69"/>
            <p:cNvSpPr/>
            <p:nvPr/>
          </p:nvSpPr>
          <p:spPr>
            <a:xfrm>
              <a:off x="8164" y="5115"/>
              <a:ext cx="4452" cy="641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主要成果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81" name="矩形 72"/>
            <p:cNvSpPr/>
            <p:nvPr/>
          </p:nvSpPr>
          <p:spPr>
            <a:xfrm>
              <a:off x="8164" y="6445"/>
              <a:ext cx="4452" cy="641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存在的问题与改进措施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82" name="TextBox 48"/>
            <p:cNvSpPr txBox="1"/>
            <p:nvPr/>
          </p:nvSpPr>
          <p:spPr>
            <a:xfrm>
              <a:off x="8059" y="969"/>
              <a:ext cx="3676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4" tIns="34291" rIns="68584" bIns="34291">
              <a:spAutoFit/>
            </a:bodyPr>
            <a:lstStyle/>
            <a:p>
              <a:pPr eaLnBrk="1" hangingPunct="1"/>
              <a:r>
                <a: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矩形 2"/>
          <p:cNvSpPr/>
          <p:nvPr/>
        </p:nvSpPr>
        <p:spPr>
          <a:xfrm>
            <a:off x="733425" y="771525"/>
            <a:ext cx="25431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4.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填充剂用量考察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7900" y="2139950"/>
            <a:ext cx="3968750" cy="119888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由结果可见，填充剂的用量对药物的释放影响不大，但考虑到药物的片重， 选择填充剂与主药质量比为 2.5∶1。</a:t>
            </a:r>
            <a:endParaRPr kumimoji="0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6" name="图表 3"/>
          <p:cNvGraphicFramePr/>
          <p:nvPr>
            <p:custDataLst>
              <p:tags r:id="rId2"/>
            </p:custDataLst>
          </p:nvPr>
        </p:nvGraphicFramePr>
        <p:xfrm>
          <a:off x="827405" y="1564005"/>
          <a:ext cx="3665220" cy="2556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矩形 2"/>
          <p:cNvSpPr/>
          <p:nvPr/>
        </p:nvSpPr>
        <p:spPr>
          <a:xfrm>
            <a:off x="733425" y="771525"/>
            <a:ext cx="25431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5.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黏合剂种类考察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5" y="2067560"/>
            <a:ext cx="3968750" cy="119888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由结果可见，黏合剂种类对药物释放有着一定的影响。10%PVP乙醇溶液做黏合剂时对药物释放有一定的阻滞效果。</a:t>
            </a:r>
            <a:endParaRPr kumimoji="0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8" name="图表 1"/>
          <p:cNvGraphicFramePr/>
          <p:nvPr>
            <p:custDataLst>
              <p:tags r:id="rId2"/>
            </p:custDataLst>
          </p:nvPr>
        </p:nvGraphicFramePr>
        <p:xfrm>
          <a:off x="467360" y="1347470"/>
          <a:ext cx="4291965" cy="2838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矩形 2"/>
          <p:cNvSpPr/>
          <p:nvPr/>
        </p:nvSpPr>
        <p:spPr>
          <a:xfrm>
            <a:off x="733425" y="771525"/>
            <a:ext cx="30257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6.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处方的正交实验优化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5600" y="1480820"/>
            <a:ext cx="3594735" cy="268795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分别以 2 、6 、10h的累积释放度为指标进行综合评分，正交实验结果可见，各因素的影响程度依次为HPMC用量﹥HPMC黏度﹥黏合剂种类，各因素最佳组合为 A</a:t>
            </a:r>
            <a:r>
              <a:rPr kumimoji="0" sz="1800" b="1" i="0" u="none" strike="noStrike" kern="120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sz="1800" b="1" i="0" u="none" strike="noStrike" kern="120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sz="1800" b="1" i="0" u="none" strike="noStrike" kern="120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，即处方中 HPMC型号为 K15M，与主药质量 比 为1.5:1(即30 mg) ，黏合剂 为10%PVP 乙醇溶液。</a:t>
            </a:r>
            <a:endParaRPr kumimoji="0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95605" y="1275715"/>
          <a:ext cx="4662805" cy="2954655"/>
        </p:xfrm>
        <a:graphic>
          <a:graphicData uri="http://schemas.openxmlformats.org/drawingml/2006/table">
            <a:tbl>
              <a:tblPr/>
              <a:tblGrid>
                <a:gridCol w="594360"/>
                <a:gridCol w="966470"/>
                <a:gridCol w="1696085"/>
                <a:gridCol w="1405890"/>
              </a:tblGrid>
              <a:tr h="243840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表1 因素水平表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水平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因 素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78510">
                <a:tc vMerge="1">
                  <a:tcP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HPMC黏度（A)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HPMC与主药质量比（B)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黏合剂种类（C)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K4M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0.75:1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85%乙醇溶液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8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K15M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1.5:1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10%EC乙醇溶液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9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K100M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2.25:1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10%PVP乙醇溶液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619250" y="4300220"/>
            <a:ext cx="7166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88925"/>
            <a:r>
              <a:rPr lang="zh-CN" sz="1800" b="1">
                <a:ea typeface="宋体" panose="02010600030101010101" pitchFamily="2" charset="-122"/>
              </a:rPr>
              <a:t>评价公式为：</a:t>
            </a:r>
            <a:endParaRPr lang="zh-CN" sz="1800" b="1">
              <a:ea typeface="宋体" panose="02010600030101010101" pitchFamily="2" charset="-122"/>
            </a:endParaRPr>
          </a:p>
          <a:p>
            <a:pPr indent="288925"/>
            <a:r>
              <a:rPr lang="zh-CN" sz="1400" b="1">
                <a:ea typeface="宋体" panose="02010600030101010101" pitchFamily="2" charset="-122"/>
              </a:rPr>
              <a:t>L＝︱Q</a:t>
            </a:r>
            <a:r>
              <a:rPr lang="en-US" sz="14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sz="1400" b="1">
                <a:ea typeface="宋体" panose="02010600030101010101" pitchFamily="2" charset="-122"/>
              </a:rPr>
              <a:t>－30%︱×100</a:t>
            </a:r>
            <a:r>
              <a:rPr lang="en-US" sz="1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400" b="1">
                <a:ea typeface="宋体" panose="02010600030101010101" pitchFamily="2" charset="-122"/>
              </a:rPr>
              <a:t>+︱Q</a:t>
            </a:r>
            <a:r>
              <a:rPr lang="en-US" sz="14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sz="1400" b="1">
                <a:ea typeface="宋体" panose="02010600030101010101" pitchFamily="2" charset="-122"/>
              </a:rPr>
              <a:t>－60%︱×100＋︱Q</a:t>
            </a:r>
            <a:r>
              <a:rPr lang="en-US" sz="14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sz="1400" b="1">
                <a:ea typeface="宋体" panose="02010600030101010101" pitchFamily="2" charset="-122"/>
              </a:rPr>
              <a:t>－85%︱×100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（六）辛伐他汀缓释片处方考察</a:t>
            </a:r>
            <a:endParaRPr lang="zh-CN" altLang="en-GB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矩形 2"/>
          <p:cNvSpPr/>
          <p:nvPr/>
        </p:nvSpPr>
        <p:spPr>
          <a:xfrm>
            <a:off x="733425" y="771525"/>
            <a:ext cx="4193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7.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处方、制备方法的验证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175125" y="1779905"/>
            <a:ext cx="4854575" cy="203009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按照优化的处方及制备方法制成缓释片三批，采用相似因子法 判断不同批次缓释片体外释放行为的相似程度</a:t>
            </a:r>
            <a:r>
              <a:rPr kumimoji="0" 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三个批次间值分别为 69.3、59.5 、72.5，通常认为，50≤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</a:t>
            </a:r>
            <a:r>
              <a:rPr kumimoji="0" lang="en-US" altLang="zh-CN" sz="1800" b="1" i="0" u="none" strike="noStrike" kern="120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≤100则表示两条释放曲线是相似的,实验结果表明该处方与制备方法重现性良好，处方与制备方法可行。</a:t>
            </a:r>
            <a:endParaRPr kumimoji="0" 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1505" y="2067560"/>
            <a:ext cx="3473450" cy="1163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（七）制片压力对药物释放度影响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500245" y="1995805"/>
            <a:ext cx="4490085" cy="126174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按照优化的处方及制备方法制成缓释片三批，采用不同压力压制缓释片，使片剂的硬度分别为4～5kg/cm</a:t>
            </a:r>
            <a:r>
              <a:rPr kumimoji="0" sz="18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、6～7kg/cm</a:t>
            </a:r>
            <a:r>
              <a:rPr kumimoji="0" sz="18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、8～9kg/cm</a:t>
            </a:r>
            <a:r>
              <a:rPr kumimoji="0" sz="18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,，测定释放度。</a:t>
            </a:r>
            <a:endParaRPr kumimoji="0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5" name="图表 2"/>
          <p:cNvGraphicFramePr/>
          <p:nvPr>
            <p:custDataLst>
              <p:tags r:id="rId3"/>
            </p:custDataLst>
          </p:nvPr>
        </p:nvGraphicFramePr>
        <p:xfrm>
          <a:off x="323850" y="1564005"/>
          <a:ext cx="4041140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（七）制片压力对药物释放度影响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图片 5" descr="高压1小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" y="1411605"/>
            <a:ext cx="2256155" cy="3011170"/>
          </a:xfrm>
          <a:prstGeom prst="rect">
            <a:avLst/>
          </a:prstGeom>
        </p:spPr>
      </p:pic>
      <p:pic>
        <p:nvPicPr>
          <p:cNvPr id="8" name="图片 7" descr="高压3小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090" y="1411605"/>
            <a:ext cx="2230120" cy="2976880"/>
          </a:xfrm>
          <a:prstGeom prst="rect">
            <a:avLst/>
          </a:prstGeom>
        </p:spPr>
      </p:pic>
      <p:pic>
        <p:nvPicPr>
          <p:cNvPr id="10" name="图片 9" descr="高压7.5小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755" y="1419860"/>
            <a:ext cx="2232025" cy="2977515"/>
          </a:xfrm>
          <a:prstGeom prst="rect">
            <a:avLst/>
          </a:prstGeom>
        </p:spPr>
      </p:pic>
      <p:pic>
        <p:nvPicPr>
          <p:cNvPr id="11" name="图片 10" descr="高压9小时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325" y="1419860"/>
            <a:ext cx="2225675" cy="296862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5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itle 1"/>
          <p:cNvSpPr txBox="1"/>
          <p:nvPr/>
        </p:nvSpPr>
        <p:spPr>
          <a:xfrm>
            <a:off x="892175" y="100013"/>
            <a:ext cx="50482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（八）缓释片与普通片体外释放对比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/>
          <p:nvPr/>
        </p:nvSpPr>
        <p:spPr>
          <a:xfrm>
            <a:off x="2124075" y="2932113"/>
            <a:ext cx="2952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图表 2"/>
          <p:cNvGraphicFramePr/>
          <p:nvPr>
            <p:custDataLst>
              <p:tags r:id="rId2"/>
            </p:custDataLst>
          </p:nvPr>
        </p:nvGraphicFramePr>
        <p:xfrm>
          <a:off x="539750" y="915670"/>
          <a:ext cx="4032885" cy="2733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4787900" y="1419860"/>
            <a:ext cx="4224020" cy="1753235"/>
          </a:xfrm>
          <a:prstGeom prst="rect">
            <a:avLst/>
          </a:prstGeom>
          <a:noFill/>
          <a:ln w="28575" cmpd="sng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zh-CN" sz="1800">
                <a:ea typeface="宋体" panose="02010600030101010101" pitchFamily="2" charset="-122"/>
              </a:rPr>
              <a:t>由结果可见，市售辛伐他汀普通片在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30 min</a:t>
            </a:r>
            <a:r>
              <a:rPr lang="zh-CN" sz="1800">
                <a:ea typeface="宋体" panose="02010600030101010101" pitchFamily="2" charset="-122"/>
              </a:rPr>
              <a:t>平均累积释放度即达到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85%以上，1h基本释放完全，而所制得缓释片在10h其释放度才达到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80% </a:t>
            </a:r>
            <a:r>
              <a:rPr lang="zh-CN" sz="1800">
                <a:ea typeface="宋体" panose="02010600030101010101" pitchFamily="2" charset="-122"/>
              </a:rPr>
              <a:t>以上，12 h达到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96.5%。表明所制得辛伐他汀亲水凝胶骨架缓释片具有较好的缓释效果。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41"/>
          <p:cNvGrpSpPr/>
          <p:nvPr/>
        </p:nvGrpSpPr>
        <p:grpSpPr>
          <a:xfrm>
            <a:off x="0" y="1652588"/>
            <a:ext cx="9144000" cy="1814512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962" y="177982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078" y="602394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2044"/>
              <a:ext cx="3936004" cy="6116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7061" y="177982"/>
              <a:ext cx="1035934" cy="77911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1078" y="283914"/>
              <a:ext cx="569217" cy="559322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kern="1200" cap="none" spc="0" normalizeH="0" baseline="0" noProof="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+mn-ea"/>
                  <a:cs typeface="+mn-cs"/>
                </a:rPr>
                <a:t>04</a:t>
              </a:r>
              <a:endParaRPr kumimoji="0" lang="zh-CN" altLang="en-US" sz="80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8196" name="TextBox 48"/>
          <p:cNvSpPr txBox="1"/>
          <p:nvPr/>
        </p:nvSpPr>
        <p:spPr>
          <a:xfrm>
            <a:off x="3295650" y="2246313"/>
            <a:ext cx="5049838" cy="622300"/>
          </a:xfrm>
          <a:prstGeom prst="rect">
            <a:avLst/>
          </a:prstGeom>
          <a:noFill/>
          <a:ln w="9525">
            <a:noFill/>
          </a:ln>
        </p:spPr>
        <p:txBody>
          <a:bodyPr lIns="68584" tIns="34291" rIns="68584" bIns="34291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7" name="组合 9"/>
          <p:cNvGrpSpPr/>
          <p:nvPr/>
        </p:nvGrpSpPr>
        <p:grpSpPr>
          <a:xfrm>
            <a:off x="3348038" y="1274763"/>
            <a:ext cx="3024187" cy="433387"/>
            <a:chOff x="5272" y="2008"/>
            <a:chExt cx="4763" cy="682"/>
          </a:xfrm>
        </p:grpSpPr>
        <p:grpSp>
          <p:nvGrpSpPr>
            <p:cNvPr id="8198" name="组合 6"/>
            <p:cNvGrpSpPr/>
            <p:nvPr/>
          </p:nvGrpSpPr>
          <p:grpSpPr>
            <a:xfrm>
              <a:off x="9355" y="2008"/>
              <a:ext cx="680" cy="682"/>
              <a:chOff x="6084168" y="1274820"/>
              <a:chExt cx="432048" cy="432834"/>
            </a:xfrm>
          </p:grpSpPr>
          <p:sp>
            <p:nvSpPr>
              <p:cNvPr id="8207" name="椭圆 22"/>
              <p:cNvSpPr/>
              <p:nvPr/>
            </p:nvSpPr>
            <p:spPr>
              <a:xfrm>
                <a:off x="6084168" y="1274820"/>
                <a:ext cx="432048" cy="43283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208" name="Freeform 59"/>
              <p:cNvSpPr/>
              <p:nvPr/>
            </p:nvSpPr>
            <p:spPr>
              <a:xfrm>
                <a:off x="6180302" y="1365898"/>
                <a:ext cx="239780" cy="250679"/>
              </a:xfrm>
              <a:custGeom>
                <a:avLst/>
                <a:gdLst>
                  <a:gd name="txL" fmla="*/ 0 w 581"/>
                  <a:gd name="txT" fmla="*/ 0 h 609"/>
                  <a:gd name="txR" fmla="*/ 581 w 581"/>
                  <a:gd name="txB" fmla="*/ 609 h 609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581" h="609">
                    <a:moveTo>
                      <a:pt x="566" y="523"/>
                    </a:moveTo>
                    <a:lnTo>
                      <a:pt x="566" y="523"/>
                    </a:lnTo>
                    <a:cubicBezTo>
                      <a:pt x="495" y="594"/>
                      <a:pt x="495" y="594"/>
                      <a:pt x="495" y="594"/>
                    </a:cubicBezTo>
                    <a:cubicBezTo>
                      <a:pt x="488" y="601"/>
                      <a:pt x="481" y="608"/>
                      <a:pt x="474" y="608"/>
                    </a:cubicBezTo>
                    <a:cubicBezTo>
                      <a:pt x="467" y="608"/>
                      <a:pt x="460" y="601"/>
                      <a:pt x="453" y="594"/>
                    </a:cubicBezTo>
                    <a:cubicBezTo>
                      <a:pt x="417" y="558"/>
                      <a:pt x="417" y="558"/>
                      <a:pt x="417" y="558"/>
                    </a:cubicBezTo>
                    <a:cubicBezTo>
                      <a:pt x="410" y="551"/>
                      <a:pt x="410" y="544"/>
                      <a:pt x="410" y="537"/>
                    </a:cubicBezTo>
                    <a:cubicBezTo>
                      <a:pt x="410" y="523"/>
                      <a:pt x="417" y="509"/>
                      <a:pt x="439" y="509"/>
                    </a:cubicBezTo>
                    <a:cubicBezTo>
                      <a:pt x="446" y="509"/>
                      <a:pt x="453" y="516"/>
                      <a:pt x="453" y="523"/>
                    </a:cubicBezTo>
                    <a:cubicBezTo>
                      <a:pt x="474" y="537"/>
                      <a:pt x="474" y="537"/>
                      <a:pt x="474" y="537"/>
                    </a:cubicBezTo>
                    <a:cubicBezTo>
                      <a:pt x="530" y="481"/>
                      <a:pt x="530" y="481"/>
                      <a:pt x="530" y="481"/>
                    </a:cubicBezTo>
                    <a:cubicBezTo>
                      <a:pt x="537" y="474"/>
                      <a:pt x="545" y="474"/>
                      <a:pt x="552" y="474"/>
                    </a:cubicBezTo>
                    <a:cubicBezTo>
                      <a:pt x="566" y="474"/>
                      <a:pt x="580" y="488"/>
                      <a:pt x="580" y="502"/>
                    </a:cubicBezTo>
                    <a:cubicBezTo>
                      <a:pt x="580" y="509"/>
                      <a:pt x="573" y="516"/>
                      <a:pt x="566" y="523"/>
                    </a:cubicBezTo>
                    <a:close/>
                    <a:moveTo>
                      <a:pt x="474" y="495"/>
                    </a:moveTo>
                    <a:lnTo>
                      <a:pt x="474" y="495"/>
                    </a:lnTo>
                    <a:cubicBezTo>
                      <a:pt x="467" y="488"/>
                      <a:pt x="453" y="481"/>
                      <a:pt x="439" y="481"/>
                    </a:cubicBezTo>
                    <a:cubicBezTo>
                      <a:pt x="403" y="481"/>
                      <a:pt x="382" y="509"/>
                      <a:pt x="382" y="537"/>
                    </a:cubicBezTo>
                    <a:cubicBezTo>
                      <a:pt x="382" y="558"/>
                      <a:pt x="389" y="573"/>
                      <a:pt x="396" y="580"/>
                    </a:cubicBezTo>
                    <a:cubicBezTo>
                      <a:pt x="424" y="608"/>
                      <a:pt x="424" y="608"/>
                      <a:pt x="424" y="608"/>
                    </a:cubicBezTo>
                    <a:cubicBezTo>
                      <a:pt x="29" y="608"/>
                      <a:pt x="29" y="608"/>
                      <a:pt x="29" y="608"/>
                    </a:cubicBezTo>
                    <a:cubicBezTo>
                      <a:pt x="15" y="608"/>
                      <a:pt x="0" y="594"/>
                      <a:pt x="0" y="5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71"/>
                      <a:pt x="15" y="56"/>
                      <a:pt x="29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120"/>
                      <a:pt x="106" y="141"/>
                      <a:pt x="135" y="141"/>
                    </a:cubicBezTo>
                    <a:cubicBezTo>
                      <a:pt x="163" y="141"/>
                      <a:pt x="191" y="120"/>
                      <a:pt x="191" y="85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19" y="120"/>
                      <a:pt x="248" y="141"/>
                      <a:pt x="276" y="141"/>
                    </a:cubicBezTo>
                    <a:cubicBezTo>
                      <a:pt x="304" y="141"/>
                      <a:pt x="333" y="120"/>
                      <a:pt x="333" y="85"/>
                    </a:cubicBezTo>
                    <a:cubicBezTo>
                      <a:pt x="333" y="56"/>
                      <a:pt x="333" y="56"/>
                      <a:pt x="333" y="56"/>
                    </a:cubicBezTo>
                    <a:cubicBezTo>
                      <a:pt x="361" y="56"/>
                      <a:pt x="361" y="56"/>
                      <a:pt x="361" y="56"/>
                    </a:cubicBezTo>
                    <a:cubicBezTo>
                      <a:pt x="361" y="85"/>
                      <a:pt x="361" y="85"/>
                      <a:pt x="361" y="85"/>
                    </a:cubicBezTo>
                    <a:cubicBezTo>
                      <a:pt x="361" y="120"/>
                      <a:pt x="389" y="141"/>
                      <a:pt x="417" y="141"/>
                    </a:cubicBezTo>
                    <a:cubicBezTo>
                      <a:pt x="446" y="141"/>
                      <a:pt x="474" y="120"/>
                      <a:pt x="474" y="85"/>
                    </a:cubicBezTo>
                    <a:cubicBezTo>
                      <a:pt x="474" y="56"/>
                      <a:pt x="474" y="56"/>
                      <a:pt x="474" y="56"/>
                    </a:cubicBezTo>
                    <a:cubicBezTo>
                      <a:pt x="523" y="56"/>
                      <a:pt x="523" y="56"/>
                      <a:pt x="523" y="56"/>
                    </a:cubicBezTo>
                    <a:cubicBezTo>
                      <a:pt x="537" y="56"/>
                      <a:pt x="552" y="71"/>
                      <a:pt x="552" y="85"/>
                    </a:cubicBezTo>
                    <a:cubicBezTo>
                      <a:pt x="552" y="445"/>
                      <a:pt x="552" y="445"/>
                      <a:pt x="552" y="445"/>
                    </a:cubicBezTo>
                    <a:cubicBezTo>
                      <a:pt x="530" y="445"/>
                      <a:pt x="516" y="452"/>
                      <a:pt x="509" y="460"/>
                    </a:cubicBezTo>
                    <a:lnTo>
                      <a:pt x="474" y="495"/>
                    </a:lnTo>
                    <a:close/>
                    <a:moveTo>
                      <a:pt x="78" y="488"/>
                    </a:moveTo>
                    <a:lnTo>
                      <a:pt x="78" y="488"/>
                    </a:lnTo>
                    <a:cubicBezTo>
                      <a:pt x="78" y="502"/>
                      <a:pt x="85" y="509"/>
                      <a:pt x="99" y="509"/>
                    </a:cubicBezTo>
                    <a:cubicBezTo>
                      <a:pt x="283" y="509"/>
                      <a:pt x="283" y="509"/>
                      <a:pt x="283" y="509"/>
                    </a:cubicBezTo>
                    <a:cubicBezTo>
                      <a:pt x="297" y="509"/>
                      <a:pt x="304" y="502"/>
                      <a:pt x="304" y="488"/>
                    </a:cubicBezTo>
                    <a:cubicBezTo>
                      <a:pt x="304" y="474"/>
                      <a:pt x="297" y="467"/>
                      <a:pt x="283" y="467"/>
                    </a:cubicBezTo>
                    <a:cubicBezTo>
                      <a:pt x="99" y="467"/>
                      <a:pt x="99" y="467"/>
                      <a:pt x="99" y="467"/>
                    </a:cubicBezTo>
                    <a:cubicBezTo>
                      <a:pt x="85" y="467"/>
                      <a:pt x="78" y="474"/>
                      <a:pt x="78" y="488"/>
                    </a:cubicBezTo>
                    <a:close/>
                    <a:moveTo>
                      <a:pt x="446" y="219"/>
                    </a:moveTo>
                    <a:lnTo>
                      <a:pt x="446" y="219"/>
                    </a:lnTo>
                    <a:cubicBezTo>
                      <a:pt x="106" y="219"/>
                      <a:pt x="106" y="219"/>
                      <a:pt x="106" y="219"/>
                    </a:cubicBezTo>
                    <a:cubicBezTo>
                      <a:pt x="92" y="219"/>
                      <a:pt x="78" y="233"/>
                      <a:pt x="78" y="247"/>
                    </a:cubicBezTo>
                    <a:cubicBezTo>
                      <a:pt x="78" y="262"/>
                      <a:pt x="92" y="276"/>
                      <a:pt x="106" y="276"/>
                    </a:cubicBezTo>
                    <a:cubicBezTo>
                      <a:pt x="446" y="276"/>
                      <a:pt x="446" y="276"/>
                      <a:pt x="446" y="276"/>
                    </a:cubicBezTo>
                    <a:cubicBezTo>
                      <a:pt x="460" y="276"/>
                      <a:pt x="474" y="262"/>
                      <a:pt x="474" y="247"/>
                    </a:cubicBezTo>
                    <a:cubicBezTo>
                      <a:pt x="474" y="233"/>
                      <a:pt x="460" y="219"/>
                      <a:pt x="446" y="219"/>
                    </a:cubicBezTo>
                    <a:close/>
                    <a:moveTo>
                      <a:pt x="446" y="339"/>
                    </a:moveTo>
                    <a:lnTo>
                      <a:pt x="446" y="339"/>
                    </a:lnTo>
                    <a:cubicBezTo>
                      <a:pt x="276" y="339"/>
                      <a:pt x="276" y="339"/>
                      <a:pt x="276" y="339"/>
                    </a:cubicBezTo>
                    <a:cubicBezTo>
                      <a:pt x="226" y="339"/>
                      <a:pt x="226" y="339"/>
                      <a:pt x="226" y="339"/>
                    </a:cubicBezTo>
                    <a:cubicBezTo>
                      <a:pt x="106" y="339"/>
                      <a:pt x="106" y="339"/>
                      <a:pt x="106" y="339"/>
                    </a:cubicBezTo>
                    <a:cubicBezTo>
                      <a:pt x="92" y="339"/>
                      <a:pt x="78" y="353"/>
                      <a:pt x="78" y="367"/>
                    </a:cubicBezTo>
                    <a:cubicBezTo>
                      <a:pt x="78" y="389"/>
                      <a:pt x="92" y="396"/>
                      <a:pt x="106" y="396"/>
                    </a:cubicBezTo>
                    <a:cubicBezTo>
                      <a:pt x="226" y="396"/>
                      <a:pt x="226" y="396"/>
                      <a:pt x="226" y="396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446" y="396"/>
                      <a:pt x="446" y="396"/>
                      <a:pt x="446" y="396"/>
                    </a:cubicBezTo>
                    <a:cubicBezTo>
                      <a:pt x="460" y="396"/>
                      <a:pt x="474" y="389"/>
                      <a:pt x="474" y="367"/>
                    </a:cubicBezTo>
                    <a:cubicBezTo>
                      <a:pt x="474" y="353"/>
                      <a:pt x="460" y="339"/>
                      <a:pt x="446" y="339"/>
                    </a:cubicBezTo>
                    <a:close/>
                    <a:moveTo>
                      <a:pt x="417" y="113"/>
                    </a:moveTo>
                    <a:lnTo>
                      <a:pt x="417" y="113"/>
                    </a:lnTo>
                    <a:cubicBezTo>
                      <a:pt x="403" y="113"/>
                      <a:pt x="389" y="106"/>
                      <a:pt x="389" y="85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4"/>
                      <a:pt x="403" y="0"/>
                      <a:pt x="417" y="0"/>
                    </a:cubicBezTo>
                    <a:cubicBezTo>
                      <a:pt x="431" y="0"/>
                      <a:pt x="446" y="14"/>
                      <a:pt x="446" y="28"/>
                    </a:cubicBezTo>
                    <a:cubicBezTo>
                      <a:pt x="446" y="85"/>
                      <a:pt x="446" y="85"/>
                      <a:pt x="446" y="85"/>
                    </a:cubicBezTo>
                    <a:cubicBezTo>
                      <a:pt x="446" y="106"/>
                      <a:pt x="431" y="113"/>
                      <a:pt x="417" y="113"/>
                    </a:cubicBezTo>
                    <a:close/>
                    <a:moveTo>
                      <a:pt x="276" y="113"/>
                    </a:moveTo>
                    <a:lnTo>
                      <a:pt x="276" y="113"/>
                    </a:lnTo>
                    <a:cubicBezTo>
                      <a:pt x="262" y="113"/>
                      <a:pt x="248" y="106"/>
                      <a:pt x="248" y="85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8" y="14"/>
                      <a:pt x="262" y="0"/>
                      <a:pt x="276" y="0"/>
                    </a:cubicBezTo>
                    <a:cubicBezTo>
                      <a:pt x="290" y="0"/>
                      <a:pt x="304" y="14"/>
                      <a:pt x="304" y="28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106"/>
                      <a:pt x="290" y="113"/>
                      <a:pt x="276" y="113"/>
                    </a:cubicBezTo>
                    <a:close/>
                    <a:moveTo>
                      <a:pt x="135" y="113"/>
                    </a:moveTo>
                    <a:lnTo>
                      <a:pt x="135" y="113"/>
                    </a:lnTo>
                    <a:cubicBezTo>
                      <a:pt x="121" y="113"/>
                      <a:pt x="106" y="106"/>
                      <a:pt x="106" y="85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14"/>
                      <a:pt x="121" y="0"/>
                      <a:pt x="135" y="0"/>
                    </a:cubicBezTo>
                    <a:cubicBezTo>
                      <a:pt x="149" y="0"/>
                      <a:pt x="163" y="14"/>
                      <a:pt x="163" y="28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3" y="106"/>
                      <a:pt x="149" y="113"/>
                      <a:pt x="135" y="11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99" name="椭圆 65"/>
            <p:cNvSpPr/>
            <p:nvPr/>
          </p:nvSpPr>
          <p:spPr>
            <a:xfrm>
              <a:off x="7313" y="2008"/>
              <a:ext cx="680" cy="680"/>
            </a:xfrm>
            <a:prstGeom prst="ellipse">
              <a:avLst/>
            </a:prstGeom>
            <a:solidFill>
              <a:srgbClr val="F79600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8335" y="2008"/>
              <a:ext cx="680" cy="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1" name="椭圆 16"/>
            <p:cNvSpPr/>
            <p:nvPr/>
          </p:nvSpPr>
          <p:spPr>
            <a:xfrm>
              <a:off x="5272" y="2008"/>
              <a:ext cx="682" cy="6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2" name="椭圆 16"/>
            <p:cNvSpPr/>
            <p:nvPr/>
          </p:nvSpPr>
          <p:spPr>
            <a:xfrm>
              <a:off x="6293" y="2008"/>
              <a:ext cx="682" cy="682"/>
            </a:xfrm>
            <a:prstGeom prst="ellipse">
              <a:avLst/>
            </a:prstGeom>
            <a:solidFill>
              <a:srgbClr val="3992DB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3" name="Freeform 699"/>
            <p:cNvSpPr>
              <a:spLocks noEditPoints="1"/>
            </p:cNvSpPr>
            <p:nvPr/>
          </p:nvSpPr>
          <p:spPr>
            <a:xfrm>
              <a:off x="5376" y="2170"/>
              <a:ext cx="474" cy="426"/>
            </a:xfrm>
            <a:custGeom>
              <a:avLst/>
              <a:gdLst>
                <a:gd name="txL" fmla="*/ 0 w 85"/>
                <a:gd name="txT" fmla="*/ 0 h 76"/>
                <a:gd name="txR" fmla="*/ 85 w 85"/>
                <a:gd name="txB" fmla="*/ 76 h 76"/>
              </a:gdLst>
              <a:ahLst/>
              <a:cxnLst>
                <a:cxn ang="0">
                  <a:pos x="14555" y="46311"/>
                </a:cxn>
                <a:cxn ang="0">
                  <a:pos x="43536" y="72044"/>
                </a:cxn>
                <a:cxn ang="0">
                  <a:pos x="78394" y="11816"/>
                </a:cxn>
                <a:cxn ang="0">
                  <a:pos x="63812" y="1951"/>
                </a:cxn>
                <a:cxn ang="0">
                  <a:pos x="43536" y="11816"/>
                </a:cxn>
                <a:cxn ang="0">
                  <a:pos x="24102" y="1951"/>
                </a:cxn>
                <a:cxn ang="0">
                  <a:pos x="9703" y="11816"/>
                </a:cxn>
                <a:cxn ang="0">
                  <a:pos x="8677" y="33648"/>
                </a:cxn>
                <a:cxn ang="0">
                  <a:pos x="14555" y="2988"/>
                </a:cxn>
                <a:cxn ang="0">
                  <a:pos x="43536" y="9865"/>
                </a:cxn>
                <a:cxn ang="0">
                  <a:pos x="73515" y="2988"/>
                </a:cxn>
                <a:cxn ang="0">
                  <a:pos x="76470" y="38581"/>
                </a:cxn>
                <a:cxn ang="0">
                  <a:pos x="43536" y="75026"/>
                </a:cxn>
                <a:cxn ang="0">
                  <a:pos x="0" y="38581"/>
                </a:cxn>
                <a:cxn ang="0">
                  <a:pos x="26182" y="40498"/>
                </a:cxn>
                <a:cxn ang="0">
                  <a:pos x="28953" y="50363"/>
                </a:cxn>
                <a:cxn ang="0">
                  <a:pos x="31903" y="49298"/>
                </a:cxn>
                <a:cxn ang="0">
                  <a:pos x="32963" y="49298"/>
                </a:cxn>
                <a:cxn ang="0">
                  <a:pos x="39710" y="26580"/>
                </a:cxn>
                <a:cxn ang="0">
                  <a:pos x="44562" y="47381"/>
                </a:cxn>
                <a:cxn ang="0">
                  <a:pos x="47328" y="47381"/>
                </a:cxn>
                <a:cxn ang="0">
                  <a:pos x="48387" y="47381"/>
                </a:cxn>
                <a:cxn ang="0">
                  <a:pos x="63812" y="38581"/>
                </a:cxn>
                <a:cxn ang="0">
                  <a:pos x="50283" y="36445"/>
                </a:cxn>
                <a:cxn ang="0">
                  <a:pos x="49257" y="37516"/>
                </a:cxn>
                <a:cxn ang="0">
                  <a:pos x="45432" y="45431"/>
                </a:cxn>
                <a:cxn ang="0">
                  <a:pos x="40580" y="25700"/>
                </a:cxn>
                <a:cxn ang="0">
                  <a:pos x="37630" y="24663"/>
                </a:cxn>
                <a:cxn ang="0">
                  <a:pos x="36755" y="25700"/>
                </a:cxn>
                <a:cxn ang="0">
                  <a:pos x="30007" y="48418"/>
                </a:cxn>
                <a:cxn ang="0">
                  <a:pos x="27057" y="38581"/>
                </a:cxn>
                <a:cxn ang="0">
                  <a:pos x="0" y="38581"/>
                </a:cxn>
              </a:cxnLst>
              <a:rect l="txL" t="txT" r="txR" b="txB"/>
              <a:pathLst>
                <a:path w="85" h="76">
                  <a:moveTo>
                    <a:pt x="45" y="75"/>
                  </a:moveTo>
                  <a:cubicBezTo>
                    <a:pt x="45" y="75"/>
                    <a:pt x="27" y="65"/>
                    <a:pt x="1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8" y="62"/>
                    <a:pt x="42" y="72"/>
                    <a:pt x="45" y="73"/>
                  </a:cubicBezTo>
                  <a:cubicBezTo>
                    <a:pt x="48" y="71"/>
                    <a:pt x="68" y="59"/>
                    <a:pt x="78" y="38"/>
                  </a:cubicBezTo>
                  <a:cubicBezTo>
                    <a:pt x="83" y="27"/>
                    <a:pt x="83" y="18"/>
                    <a:pt x="81" y="12"/>
                  </a:cubicBezTo>
                  <a:cubicBezTo>
                    <a:pt x="79" y="9"/>
                    <a:pt x="77" y="6"/>
                    <a:pt x="75" y="5"/>
                  </a:cubicBezTo>
                  <a:cubicBezTo>
                    <a:pt x="72" y="3"/>
                    <a:pt x="69" y="2"/>
                    <a:pt x="66" y="2"/>
                  </a:cubicBezTo>
                  <a:cubicBezTo>
                    <a:pt x="59" y="2"/>
                    <a:pt x="52" y="5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5"/>
                    <a:pt x="31" y="2"/>
                    <a:pt x="25" y="2"/>
                  </a:cubicBezTo>
                  <a:cubicBezTo>
                    <a:pt x="21" y="2"/>
                    <a:pt x="18" y="3"/>
                    <a:pt x="16" y="5"/>
                  </a:cubicBezTo>
                  <a:cubicBezTo>
                    <a:pt x="13" y="6"/>
                    <a:pt x="11" y="9"/>
                    <a:pt x="10" y="12"/>
                  </a:cubicBezTo>
                  <a:cubicBezTo>
                    <a:pt x="8" y="17"/>
                    <a:pt x="8" y="2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24"/>
                    <a:pt x="6" y="17"/>
                    <a:pt x="8" y="11"/>
                  </a:cubicBezTo>
                  <a:cubicBezTo>
                    <a:pt x="9" y="8"/>
                    <a:pt x="12" y="5"/>
                    <a:pt x="15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1" y="0"/>
                    <a:pt x="39" y="3"/>
                    <a:pt x="45" y="10"/>
                  </a:cubicBezTo>
                  <a:cubicBezTo>
                    <a:pt x="51" y="3"/>
                    <a:pt x="59" y="0"/>
                    <a:pt x="66" y="0"/>
                  </a:cubicBezTo>
                  <a:cubicBezTo>
                    <a:pt x="69" y="0"/>
                    <a:pt x="73" y="1"/>
                    <a:pt x="76" y="3"/>
                  </a:cubicBezTo>
                  <a:cubicBezTo>
                    <a:pt x="79" y="5"/>
                    <a:pt x="81" y="8"/>
                    <a:pt x="82" y="11"/>
                  </a:cubicBezTo>
                  <a:cubicBezTo>
                    <a:pt x="85" y="18"/>
                    <a:pt x="85" y="27"/>
                    <a:pt x="79" y="39"/>
                  </a:cubicBezTo>
                  <a:cubicBezTo>
                    <a:pt x="69" y="62"/>
                    <a:pt x="46" y="75"/>
                    <a:pt x="46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5"/>
                    <a:pt x="45" y="75"/>
                    <a:pt x="45" y="75"/>
                  </a:cubicBezTo>
                  <a:close/>
                  <a:moveTo>
                    <a:pt x="0" y="3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693"/>
            <p:cNvSpPr>
              <a:spLocks noEditPoints="1"/>
            </p:cNvSpPr>
            <p:nvPr/>
          </p:nvSpPr>
          <p:spPr>
            <a:xfrm>
              <a:off x="6395" y="2112"/>
              <a:ext cx="478" cy="474"/>
            </a:xfrm>
            <a:custGeom>
              <a:avLst/>
              <a:gdLst>
                <a:gd name="txL" fmla="*/ 0 w 86"/>
                <a:gd name="txT" fmla="*/ 0 h 85"/>
                <a:gd name="txR" fmla="*/ 86 w 86"/>
                <a:gd name="txB" fmla="*/ 85 h 85"/>
              </a:gdLst>
              <a:ahLst/>
              <a:cxnLst>
                <a:cxn ang="0">
                  <a:pos x="42942" y="37630"/>
                </a:cxn>
                <a:cxn ang="0">
                  <a:pos x="45844" y="38684"/>
                </a:cxn>
                <a:cxn ang="0">
                  <a:pos x="34355" y="58960"/>
                </a:cxn>
                <a:cxn ang="0">
                  <a:pos x="25762" y="59986"/>
                </a:cxn>
                <a:cxn ang="0">
                  <a:pos x="58205" y="57064"/>
                </a:cxn>
                <a:cxn ang="0">
                  <a:pos x="75379" y="37630"/>
                </a:cxn>
                <a:cxn ang="0">
                  <a:pos x="82083" y="58960"/>
                </a:cxn>
                <a:cxn ang="0">
                  <a:pos x="75379" y="66767"/>
                </a:cxn>
                <a:cxn ang="0">
                  <a:pos x="67809" y="58960"/>
                </a:cxn>
                <a:cxn ang="0">
                  <a:pos x="75379" y="52212"/>
                </a:cxn>
                <a:cxn ang="0">
                  <a:pos x="63024" y="48387"/>
                </a:cxn>
                <a:cxn ang="0">
                  <a:pos x="37256" y="82192"/>
                </a:cxn>
                <a:cxn ang="0">
                  <a:pos x="10472" y="55135"/>
                </a:cxn>
                <a:cxn ang="0">
                  <a:pos x="4819" y="37630"/>
                </a:cxn>
                <a:cxn ang="0">
                  <a:pos x="19059" y="5721"/>
                </a:cxn>
                <a:cxn ang="0">
                  <a:pos x="9610" y="37630"/>
                </a:cxn>
                <a:cxn ang="0">
                  <a:pos x="11494" y="45432"/>
                </a:cxn>
                <a:cxn ang="0">
                  <a:pos x="25762" y="54108"/>
                </a:cxn>
                <a:cxn ang="0">
                  <a:pos x="39140" y="45432"/>
                </a:cxn>
                <a:cxn ang="0">
                  <a:pos x="41025" y="37630"/>
                </a:cxn>
                <a:cxn ang="0">
                  <a:pos x="10472" y="4852"/>
                </a:cxn>
                <a:cxn ang="0">
                  <a:pos x="10472" y="6748"/>
                </a:cxn>
                <a:cxn ang="0">
                  <a:pos x="2901" y="10573"/>
                </a:cxn>
                <a:cxn ang="0">
                  <a:pos x="1017" y="2956"/>
                </a:cxn>
                <a:cxn ang="0">
                  <a:pos x="9610" y="1896"/>
                </a:cxn>
                <a:cxn ang="0">
                  <a:pos x="75379" y="53239"/>
                </a:cxn>
                <a:cxn ang="0">
                  <a:pos x="71611" y="62785"/>
                </a:cxn>
                <a:cxn ang="0">
                  <a:pos x="80198" y="58960"/>
                </a:cxn>
                <a:cxn ang="0">
                  <a:pos x="8587" y="39710"/>
                </a:cxn>
                <a:cxn ang="0">
                  <a:pos x="11494" y="53239"/>
                </a:cxn>
                <a:cxn ang="0">
                  <a:pos x="25762" y="58090"/>
                </a:cxn>
                <a:cxn ang="0">
                  <a:pos x="39140" y="53239"/>
                </a:cxn>
                <a:cxn ang="0">
                  <a:pos x="42075" y="39710"/>
                </a:cxn>
                <a:cxn ang="0">
                  <a:pos x="32437" y="55135"/>
                </a:cxn>
                <a:cxn ang="0">
                  <a:pos x="18197" y="55135"/>
                </a:cxn>
                <a:cxn ang="0">
                  <a:pos x="42075" y="2956"/>
                </a:cxn>
                <a:cxn ang="0">
                  <a:pos x="48595" y="4852"/>
                </a:cxn>
                <a:cxn ang="0">
                  <a:pos x="39140" y="6748"/>
                </a:cxn>
                <a:cxn ang="0">
                  <a:pos x="47728" y="11633"/>
                </a:cxn>
                <a:cxn ang="0">
                  <a:pos x="50662" y="2956"/>
                </a:cxn>
                <a:cxn ang="0">
                  <a:pos x="41025" y="1026"/>
                </a:cxn>
                <a:cxn ang="0">
                  <a:pos x="31420" y="1896"/>
                </a:cxn>
                <a:cxn ang="0">
                  <a:pos x="39140" y="5721"/>
                </a:cxn>
                <a:cxn ang="0">
                  <a:pos x="1884" y="4852"/>
                </a:cxn>
              </a:cxnLst>
              <a:rect l="txL" t="txT" r="txR" b="txB"/>
              <a:pathLst>
                <a:path w="86" h="85">
                  <a:moveTo>
                    <a:pt x="11" y="3"/>
                  </a:moveTo>
                  <a:cubicBezTo>
                    <a:pt x="14" y="3"/>
                    <a:pt x="27" y="0"/>
                    <a:pt x="32" y="4"/>
                  </a:cubicBezTo>
                  <a:cubicBezTo>
                    <a:pt x="36" y="7"/>
                    <a:pt x="44" y="35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8" y="47"/>
                    <a:pt x="47" y="50"/>
                  </a:cubicBezTo>
                  <a:cubicBezTo>
                    <a:pt x="46" y="52"/>
                    <a:pt x="44" y="55"/>
                    <a:pt x="42" y="57"/>
                  </a:cubicBezTo>
                  <a:cubicBezTo>
                    <a:pt x="41" y="58"/>
                    <a:pt x="38" y="60"/>
                    <a:pt x="36" y="61"/>
                  </a:cubicBezTo>
                  <a:cubicBezTo>
                    <a:pt x="33" y="61"/>
                    <a:pt x="31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72"/>
                    <a:pt x="28" y="81"/>
                    <a:pt x="40" y="83"/>
                  </a:cubicBezTo>
                  <a:cubicBezTo>
                    <a:pt x="43" y="83"/>
                    <a:pt x="46" y="83"/>
                    <a:pt x="50" y="80"/>
                  </a:cubicBezTo>
                  <a:cubicBezTo>
                    <a:pt x="56" y="76"/>
                    <a:pt x="59" y="67"/>
                    <a:pt x="61" y="59"/>
                  </a:cubicBezTo>
                  <a:cubicBezTo>
                    <a:pt x="62" y="55"/>
                    <a:pt x="63" y="52"/>
                    <a:pt x="65" y="49"/>
                  </a:cubicBezTo>
                  <a:cubicBezTo>
                    <a:pt x="67" y="44"/>
                    <a:pt x="69" y="41"/>
                    <a:pt x="71" y="40"/>
                  </a:cubicBezTo>
                  <a:cubicBezTo>
                    <a:pt x="74" y="38"/>
                    <a:pt x="76" y="38"/>
                    <a:pt x="79" y="39"/>
                  </a:cubicBezTo>
                  <a:cubicBezTo>
                    <a:pt x="83" y="42"/>
                    <a:pt x="82" y="51"/>
                    <a:pt x="81" y="54"/>
                  </a:cubicBezTo>
                  <a:cubicBezTo>
                    <a:pt x="82" y="54"/>
                    <a:pt x="83" y="55"/>
                    <a:pt x="84" y="56"/>
                  </a:cubicBezTo>
                  <a:cubicBezTo>
                    <a:pt x="85" y="57"/>
                    <a:pt x="86" y="59"/>
                    <a:pt x="86" y="61"/>
                  </a:cubicBezTo>
                  <a:cubicBezTo>
                    <a:pt x="86" y="63"/>
                    <a:pt x="85" y="65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8"/>
                    <a:pt x="81" y="69"/>
                    <a:pt x="79" y="69"/>
                  </a:cubicBezTo>
                  <a:cubicBezTo>
                    <a:pt x="77" y="69"/>
                    <a:pt x="75" y="68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5"/>
                    <a:pt x="71" y="63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5" y="54"/>
                    <a:pt x="77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1"/>
                    <a:pt x="81" y="43"/>
                    <a:pt x="78" y="41"/>
                  </a:cubicBezTo>
                  <a:cubicBezTo>
                    <a:pt x="76" y="40"/>
                    <a:pt x="74" y="40"/>
                    <a:pt x="72" y="41"/>
                  </a:cubicBezTo>
                  <a:cubicBezTo>
                    <a:pt x="70" y="43"/>
                    <a:pt x="68" y="45"/>
                    <a:pt x="66" y="50"/>
                  </a:cubicBezTo>
                  <a:cubicBezTo>
                    <a:pt x="65" y="52"/>
                    <a:pt x="64" y="56"/>
                    <a:pt x="63" y="60"/>
                  </a:cubicBezTo>
                  <a:cubicBezTo>
                    <a:pt x="61" y="68"/>
                    <a:pt x="58" y="78"/>
                    <a:pt x="51" y="82"/>
                  </a:cubicBezTo>
                  <a:cubicBezTo>
                    <a:pt x="47" y="85"/>
                    <a:pt x="43" y="85"/>
                    <a:pt x="39" y="85"/>
                  </a:cubicBezTo>
                  <a:cubicBezTo>
                    <a:pt x="27" y="83"/>
                    <a:pt x="24" y="73"/>
                    <a:pt x="25" y="62"/>
                  </a:cubicBezTo>
                  <a:cubicBezTo>
                    <a:pt x="22" y="62"/>
                    <a:pt x="20" y="61"/>
                    <a:pt x="17" y="61"/>
                  </a:cubicBezTo>
                  <a:cubicBezTo>
                    <a:pt x="15" y="60"/>
                    <a:pt x="13" y="58"/>
                    <a:pt x="11" y="57"/>
                  </a:cubicBezTo>
                  <a:cubicBezTo>
                    <a:pt x="9" y="55"/>
                    <a:pt x="7" y="52"/>
                    <a:pt x="6" y="50"/>
                  </a:cubicBezTo>
                  <a:cubicBezTo>
                    <a:pt x="6" y="47"/>
                    <a:pt x="5" y="44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5"/>
                    <a:pt x="15" y="14"/>
                    <a:pt x="2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2"/>
                    <a:pt x="11" y="34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3"/>
                    <a:pt x="12" y="45"/>
                    <a:pt x="12" y="47"/>
                  </a:cubicBezTo>
                  <a:cubicBezTo>
                    <a:pt x="13" y="49"/>
                    <a:pt x="14" y="51"/>
                    <a:pt x="15" y="52"/>
                  </a:cubicBezTo>
                  <a:cubicBezTo>
                    <a:pt x="16" y="53"/>
                    <a:pt x="18" y="54"/>
                    <a:pt x="20" y="55"/>
                  </a:cubicBezTo>
                  <a:cubicBezTo>
                    <a:pt x="22" y="55"/>
                    <a:pt x="24" y="56"/>
                    <a:pt x="27" y="56"/>
                  </a:cubicBezTo>
                  <a:cubicBezTo>
                    <a:pt x="29" y="56"/>
                    <a:pt x="31" y="55"/>
                    <a:pt x="33" y="55"/>
                  </a:cubicBezTo>
                  <a:cubicBezTo>
                    <a:pt x="35" y="54"/>
                    <a:pt x="37" y="53"/>
                    <a:pt x="38" y="52"/>
                  </a:cubicBezTo>
                  <a:cubicBezTo>
                    <a:pt x="39" y="51"/>
                    <a:pt x="40" y="49"/>
                    <a:pt x="41" y="47"/>
                  </a:cubicBezTo>
                  <a:cubicBezTo>
                    <a:pt x="42" y="45"/>
                    <a:pt x="42" y="43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4"/>
                    <a:pt x="34" y="8"/>
                    <a:pt x="30" y="5"/>
                  </a:cubicBezTo>
                  <a:cubicBezTo>
                    <a:pt x="27" y="2"/>
                    <a:pt x="15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83" y="57"/>
                  </a:moveTo>
                  <a:cubicBezTo>
                    <a:pt x="82" y="56"/>
                    <a:pt x="80" y="55"/>
                    <a:pt x="79" y="55"/>
                  </a:cubicBezTo>
                  <a:cubicBezTo>
                    <a:pt x="77" y="55"/>
                    <a:pt x="76" y="56"/>
                    <a:pt x="75" y="57"/>
                  </a:cubicBezTo>
                  <a:cubicBezTo>
                    <a:pt x="74" y="58"/>
                    <a:pt x="73" y="60"/>
                    <a:pt x="73" y="61"/>
                  </a:cubicBezTo>
                  <a:cubicBezTo>
                    <a:pt x="73" y="63"/>
                    <a:pt x="74" y="64"/>
                    <a:pt x="75" y="65"/>
                  </a:cubicBezTo>
                  <a:cubicBezTo>
                    <a:pt x="76" y="66"/>
                    <a:pt x="77" y="67"/>
                    <a:pt x="79" y="67"/>
                  </a:cubicBezTo>
                  <a:cubicBezTo>
                    <a:pt x="80" y="67"/>
                    <a:pt x="82" y="66"/>
                    <a:pt x="83" y="65"/>
                  </a:cubicBezTo>
                  <a:cubicBezTo>
                    <a:pt x="84" y="64"/>
                    <a:pt x="84" y="63"/>
                    <a:pt x="84" y="61"/>
                  </a:cubicBezTo>
                  <a:cubicBezTo>
                    <a:pt x="84" y="60"/>
                    <a:pt x="84" y="58"/>
                    <a:pt x="83" y="57"/>
                  </a:cubicBezTo>
                  <a:close/>
                  <a:moveTo>
                    <a:pt x="10" y="48"/>
                  </a:moveTo>
                  <a:cubicBezTo>
                    <a:pt x="10" y="46"/>
                    <a:pt x="9" y="44"/>
                    <a:pt x="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7" y="47"/>
                    <a:pt x="8" y="49"/>
                  </a:cubicBezTo>
                  <a:cubicBezTo>
                    <a:pt x="9" y="51"/>
                    <a:pt x="10" y="54"/>
                    <a:pt x="12" y="55"/>
                  </a:cubicBezTo>
                  <a:cubicBezTo>
                    <a:pt x="14" y="57"/>
                    <a:pt x="16" y="58"/>
                    <a:pt x="18" y="59"/>
                  </a:cubicBezTo>
                  <a:cubicBezTo>
                    <a:pt x="20" y="60"/>
                    <a:pt x="23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3" y="60"/>
                    <a:pt x="35" y="59"/>
                  </a:cubicBezTo>
                  <a:cubicBezTo>
                    <a:pt x="37" y="58"/>
                    <a:pt x="40" y="57"/>
                    <a:pt x="41" y="55"/>
                  </a:cubicBezTo>
                  <a:cubicBezTo>
                    <a:pt x="43" y="54"/>
                    <a:pt x="44" y="51"/>
                    <a:pt x="45" y="49"/>
                  </a:cubicBezTo>
                  <a:cubicBezTo>
                    <a:pt x="46" y="47"/>
                    <a:pt x="46" y="44"/>
                    <a:pt x="46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3"/>
                  </a:cubicBezTo>
                  <a:cubicBezTo>
                    <a:pt x="38" y="55"/>
                    <a:pt x="36" y="56"/>
                    <a:pt x="34" y="57"/>
                  </a:cubicBezTo>
                  <a:cubicBezTo>
                    <a:pt x="32" y="57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8"/>
                    <a:pt x="21" y="57"/>
                    <a:pt x="19" y="57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2" y="52"/>
                    <a:pt x="11" y="50"/>
                    <a:pt x="10" y="48"/>
                  </a:cubicBezTo>
                  <a:close/>
                  <a:moveTo>
                    <a:pt x="44" y="3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1" y="6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37" y="2"/>
                    <a:pt x="33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40" y="5"/>
                    <a:pt x="42" y="5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10" y="6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678"/>
            <p:cNvSpPr>
              <a:spLocks noEditPoints="1"/>
            </p:cNvSpPr>
            <p:nvPr/>
          </p:nvSpPr>
          <p:spPr>
            <a:xfrm>
              <a:off x="7454" y="2082"/>
              <a:ext cx="399" cy="519"/>
            </a:xfrm>
            <a:custGeom>
              <a:avLst/>
              <a:gdLst>
                <a:gd name="txL" fmla="*/ 0 w 71"/>
                <a:gd name="txT" fmla="*/ 0 h 93"/>
                <a:gd name="txR" fmla="*/ 71 w 71"/>
                <a:gd name="txB" fmla="*/ 93 h 93"/>
              </a:gdLst>
              <a:ahLst/>
              <a:cxnLst>
                <a:cxn ang="0">
                  <a:pos x="39917" y="6792"/>
                </a:cxn>
                <a:cxn ang="0">
                  <a:pos x="45981" y="12674"/>
                </a:cxn>
                <a:cxn ang="0">
                  <a:pos x="46868" y="20336"/>
                </a:cxn>
                <a:cxn ang="0">
                  <a:pos x="39917" y="21363"/>
                </a:cxn>
                <a:cxn ang="0">
                  <a:pos x="38877" y="27128"/>
                </a:cxn>
                <a:cxn ang="0">
                  <a:pos x="31959" y="26251"/>
                </a:cxn>
                <a:cxn ang="0">
                  <a:pos x="24856" y="21363"/>
                </a:cxn>
                <a:cxn ang="0">
                  <a:pos x="24856" y="12674"/>
                </a:cxn>
                <a:cxn ang="0">
                  <a:pos x="31959" y="7818"/>
                </a:cxn>
                <a:cxn ang="0">
                  <a:pos x="4957" y="12674"/>
                </a:cxn>
                <a:cxn ang="0">
                  <a:pos x="65846" y="12674"/>
                </a:cxn>
                <a:cxn ang="0">
                  <a:pos x="7991" y="33886"/>
                </a:cxn>
                <a:cxn ang="0">
                  <a:pos x="1956" y="52319"/>
                </a:cxn>
                <a:cxn ang="0">
                  <a:pos x="0" y="86394"/>
                </a:cxn>
                <a:cxn ang="0">
                  <a:pos x="17022" y="89162"/>
                </a:cxn>
                <a:cxn ang="0">
                  <a:pos x="34960" y="83436"/>
                </a:cxn>
                <a:cxn ang="0">
                  <a:pos x="53781" y="89162"/>
                </a:cxn>
                <a:cxn ang="0">
                  <a:pos x="70803" y="86394"/>
                </a:cxn>
                <a:cxn ang="0">
                  <a:pos x="67808" y="52319"/>
                </a:cxn>
                <a:cxn ang="0">
                  <a:pos x="61772" y="33886"/>
                </a:cxn>
                <a:cxn ang="0">
                  <a:pos x="67808" y="11647"/>
                </a:cxn>
                <a:cxn ang="0">
                  <a:pos x="34960" y="0"/>
                </a:cxn>
                <a:cxn ang="0">
                  <a:pos x="3029" y="11647"/>
                </a:cxn>
                <a:cxn ang="0">
                  <a:pos x="7991" y="33886"/>
                </a:cxn>
                <a:cxn ang="0">
                  <a:pos x="65846" y="52319"/>
                </a:cxn>
                <a:cxn ang="0">
                  <a:pos x="53781" y="87231"/>
                </a:cxn>
                <a:cxn ang="0">
                  <a:pos x="57855" y="49517"/>
                </a:cxn>
                <a:cxn ang="0">
                  <a:pos x="44907" y="47463"/>
                </a:cxn>
                <a:cxn ang="0">
                  <a:pos x="25896" y="47463"/>
                </a:cxn>
                <a:cxn ang="0">
                  <a:pos x="12948" y="49517"/>
                </a:cxn>
                <a:cxn ang="0">
                  <a:pos x="15982" y="87231"/>
                </a:cxn>
                <a:cxn ang="0">
                  <a:pos x="3917" y="52319"/>
                </a:cxn>
                <a:cxn ang="0">
                  <a:pos x="60890" y="34940"/>
                </a:cxn>
                <a:cxn ang="0">
                  <a:pos x="55899" y="50388"/>
                </a:cxn>
                <a:cxn ang="0">
                  <a:pos x="19866" y="71784"/>
                </a:cxn>
                <a:cxn ang="0">
                  <a:pos x="34960" y="43629"/>
                </a:cxn>
                <a:cxn ang="0">
                  <a:pos x="33887" y="13550"/>
                </a:cxn>
                <a:cxn ang="0">
                  <a:pos x="26969" y="14605"/>
                </a:cxn>
                <a:cxn ang="0">
                  <a:pos x="33887" y="19465"/>
                </a:cxn>
                <a:cxn ang="0">
                  <a:pos x="37995" y="25197"/>
                </a:cxn>
                <a:cxn ang="0">
                  <a:pos x="38877" y="19465"/>
                </a:cxn>
                <a:cxn ang="0">
                  <a:pos x="38877" y="14605"/>
                </a:cxn>
                <a:cxn ang="0">
                  <a:pos x="37995" y="8689"/>
                </a:cxn>
              </a:cxnLst>
              <a:rect l="txL" t="txT" r="txR" b="txB"/>
              <a:pathLst>
                <a:path w="71" h="93">
                  <a:moveTo>
                    <a:pt x="3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5" y="13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9" y="6"/>
                    <a:pt x="47" y="2"/>
                    <a:pt x="35" y="2"/>
                  </a:cubicBezTo>
                  <a:cubicBezTo>
                    <a:pt x="24" y="2"/>
                    <a:pt x="12" y="6"/>
                    <a:pt x="5" y="13"/>
                  </a:cubicBezTo>
                  <a:close/>
                  <a:moveTo>
                    <a:pt x="8" y="35"/>
                  </a:moveTo>
                  <a:cubicBezTo>
                    <a:pt x="6" y="37"/>
                    <a:pt x="4" y="40"/>
                    <a:pt x="3" y="43"/>
                  </a:cubicBezTo>
                  <a:cubicBezTo>
                    <a:pt x="2" y="46"/>
                    <a:pt x="2" y="50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63"/>
                    <a:pt x="4" y="70"/>
                    <a:pt x="4" y="75"/>
                  </a:cubicBezTo>
                  <a:cubicBezTo>
                    <a:pt x="3" y="80"/>
                    <a:pt x="2" y="85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6" y="92"/>
                    <a:pt x="11" y="93"/>
                    <a:pt x="17" y="92"/>
                  </a:cubicBezTo>
                  <a:cubicBezTo>
                    <a:pt x="22" y="91"/>
                    <a:pt x="26" y="88"/>
                    <a:pt x="31" y="85"/>
                  </a:cubicBezTo>
                  <a:cubicBezTo>
                    <a:pt x="32" y="85"/>
                    <a:pt x="34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7" y="86"/>
                    <a:pt x="38" y="85"/>
                    <a:pt x="40" y="85"/>
                  </a:cubicBezTo>
                  <a:cubicBezTo>
                    <a:pt x="44" y="88"/>
                    <a:pt x="49" y="91"/>
                    <a:pt x="54" y="92"/>
                  </a:cubicBezTo>
                  <a:cubicBezTo>
                    <a:pt x="59" y="93"/>
                    <a:pt x="64" y="92"/>
                    <a:pt x="70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9" y="85"/>
                    <a:pt x="68" y="80"/>
                    <a:pt x="67" y="75"/>
                  </a:cubicBezTo>
                  <a:cubicBezTo>
                    <a:pt x="66" y="70"/>
                    <a:pt x="67" y="63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0"/>
                    <a:pt x="68" y="46"/>
                    <a:pt x="67" y="43"/>
                  </a:cubicBezTo>
                  <a:cubicBezTo>
                    <a:pt x="66" y="40"/>
                    <a:pt x="65" y="37"/>
                    <a:pt x="62" y="3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4"/>
                    <a:pt x="48" y="0"/>
                    <a:pt x="35" y="0"/>
                  </a:cubicBezTo>
                  <a:cubicBezTo>
                    <a:pt x="23" y="0"/>
                    <a:pt x="11" y="4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35"/>
                    <a:pt x="8" y="35"/>
                    <a:pt x="8" y="35"/>
                  </a:cubicBezTo>
                  <a:close/>
                  <a:moveTo>
                    <a:pt x="61" y="36"/>
                  </a:moveTo>
                  <a:cubicBezTo>
                    <a:pt x="63" y="38"/>
                    <a:pt x="65" y="41"/>
                    <a:pt x="66" y="44"/>
                  </a:cubicBezTo>
                  <a:cubicBezTo>
                    <a:pt x="66" y="47"/>
                    <a:pt x="67" y="50"/>
                    <a:pt x="66" y="54"/>
                  </a:cubicBezTo>
                  <a:cubicBezTo>
                    <a:pt x="65" y="63"/>
                    <a:pt x="64" y="70"/>
                    <a:pt x="65" y="75"/>
                  </a:cubicBezTo>
                  <a:cubicBezTo>
                    <a:pt x="66" y="80"/>
                    <a:pt x="67" y="85"/>
                    <a:pt x="69" y="89"/>
                  </a:cubicBezTo>
                  <a:cubicBezTo>
                    <a:pt x="64" y="90"/>
                    <a:pt x="59" y="91"/>
                    <a:pt x="54" y="90"/>
                  </a:cubicBezTo>
                  <a:cubicBezTo>
                    <a:pt x="50" y="89"/>
                    <a:pt x="46" y="87"/>
                    <a:pt x="42" y="84"/>
                  </a:cubicBezTo>
                  <a:cubicBezTo>
                    <a:pt x="46" y="82"/>
                    <a:pt x="50" y="79"/>
                    <a:pt x="52" y="75"/>
                  </a:cubicBezTo>
                  <a:cubicBezTo>
                    <a:pt x="56" y="69"/>
                    <a:pt x="58" y="6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2" y="50"/>
                    <a:pt x="48" y="50"/>
                    <a:pt x="45" y="49"/>
                  </a:cubicBezTo>
                  <a:cubicBezTo>
                    <a:pt x="41" y="47"/>
                    <a:pt x="38" y="45"/>
                    <a:pt x="3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5"/>
                    <a:pt x="29" y="47"/>
                    <a:pt x="26" y="49"/>
                  </a:cubicBezTo>
                  <a:cubicBezTo>
                    <a:pt x="22" y="50"/>
                    <a:pt x="18" y="50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61"/>
                    <a:pt x="15" y="69"/>
                    <a:pt x="18" y="75"/>
                  </a:cubicBezTo>
                  <a:cubicBezTo>
                    <a:pt x="21" y="79"/>
                    <a:pt x="25" y="82"/>
                    <a:pt x="29" y="84"/>
                  </a:cubicBezTo>
                  <a:cubicBezTo>
                    <a:pt x="25" y="87"/>
                    <a:pt x="21" y="89"/>
                    <a:pt x="16" y="90"/>
                  </a:cubicBezTo>
                  <a:cubicBezTo>
                    <a:pt x="12" y="91"/>
                    <a:pt x="7" y="90"/>
                    <a:pt x="2" y="89"/>
                  </a:cubicBezTo>
                  <a:cubicBezTo>
                    <a:pt x="4" y="85"/>
                    <a:pt x="5" y="80"/>
                    <a:pt x="5" y="75"/>
                  </a:cubicBezTo>
                  <a:cubicBezTo>
                    <a:pt x="6" y="70"/>
                    <a:pt x="6" y="63"/>
                    <a:pt x="4" y="54"/>
                  </a:cubicBezTo>
                  <a:cubicBezTo>
                    <a:pt x="4" y="50"/>
                    <a:pt x="4" y="47"/>
                    <a:pt x="5" y="44"/>
                  </a:cubicBezTo>
                  <a:cubicBezTo>
                    <a:pt x="6" y="41"/>
                    <a:pt x="7" y="38"/>
                    <a:pt x="10" y="36"/>
                  </a:cubicBezTo>
                  <a:cubicBezTo>
                    <a:pt x="61" y="36"/>
                    <a:pt x="61" y="36"/>
                    <a:pt x="61" y="36"/>
                  </a:cubicBezTo>
                  <a:close/>
                  <a:moveTo>
                    <a:pt x="35" y="45"/>
                  </a:moveTo>
                  <a:cubicBezTo>
                    <a:pt x="38" y="47"/>
                    <a:pt x="41" y="49"/>
                    <a:pt x="44" y="50"/>
                  </a:cubicBezTo>
                  <a:cubicBezTo>
                    <a:pt x="48" y="52"/>
                    <a:pt x="52" y="52"/>
                    <a:pt x="56" y="52"/>
                  </a:cubicBezTo>
                  <a:cubicBezTo>
                    <a:pt x="56" y="61"/>
                    <a:pt x="54" y="68"/>
                    <a:pt x="51" y="74"/>
                  </a:cubicBezTo>
                  <a:cubicBezTo>
                    <a:pt x="47" y="79"/>
                    <a:pt x="42" y="82"/>
                    <a:pt x="35" y="84"/>
                  </a:cubicBezTo>
                  <a:cubicBezTo>
                    <a:pt x="29" y="82"/>
                    <a:pt x="24" y="79"/>
                    <a:pt x="20" y="74"/>
                  </a:cubicBezTo>
                  <a:cubicBezTo>
                    <a:pt x="17" y="68"/>
                    <a:pt x="15" y="61"/>
                    <a:pt x="15" y="52"/>
                  </a:cubicBezTo>
                  <a:cubicBezTo>
                    <a:pt x="19" y="52"/>
                    <a:pt x="23" y="52"/>
                    <a:pt x="26" y="50"/>
                  </a:cubicBezTo>
                  <a:cubicBezTo>
                    <a:pt x="30" y="49"/>
                    <a:pt x="33" y="47"/>
                    <a:pt x="35" y="45"/>
                  </a:cubicBezTo>
                  <a:close/>
                  <a:moveTo>
                    <a:pt x="38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lnTo>
                    <a:pt x="38" y="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Freeform 706"/>
            <p:cNvSpPr>
              <a:spLocks noEditPoints="1"/>
            </p:cNvSpPr>
            <p:nvPr/>
          </p:nvSpPr>
          <p:spPr>
            <a:xfrm>
              <a:off x="8407" y="2151"/>
              <a:ext cx="536" cy="508"/>
            </a:xfrm>
            <a:custGeom>
              <a:avLst/>
              <a:gdLst>
                <a:gd name="txL" fmla="*/ 0 w 227"/>
                <a:gd name="txT" fmla="*/ 0 h 215"/>
                <a:gd name="txR" fmla="*/ 227 w 227"/>
                <a:gd name="txB" fmla="*/ 215 h 215"/>
              </a:gdLst>
              <a:ahLst/>
              <a:cxnLst>
                <a:cxn ang="0">
                  <a:pos x="2855" y="2864"/>
                </a:cxn>
                <a:cxn ang="0">
                  <a:pos x="2420" y="2651"/>
                </a:cxn>
                <a:cxn ang="0">
                  <a:pos x="2146" y="4482"/>
                </a:cxn>
                <a:cxn ang="0">
                  <a:pos x="2264" y="3244"/>
                </a:cxn>
                <a:cxn ang="0">
                  <a:pos x="3608" y="4482"/>
                </a:cxn>
                <a:cxn ang="0">
                  <a:pos x="2949" y="3958"/>
                </a:cxn>
                <a:cxn ang="0">
                  <a:pos x="3015" y="5354"/>
                </a:cxn>
                <a:cxn ang="0">
                  <a:pos x="5598" y="1307"/>
                </a:cxn>
                <a:cxn ang="0">
                  <a:pos x="3976" y="1188"/>
                </a:cxn>
                <a:cxn ang="0">
                  <a:pos x="4411" y="1897"/>
                </a:cxn>
                <a:cxn ang="0">
                  <a:pos x="3674" y="1463"/>
                </a:cxn>
                <a:cxn ang="0">
                  <a:pos x="3924" y="1897"/>
                </a:cxn>
                <a:cxn ang="0">
                  <a:pos x="3384" y="1741"/>
                </a:cxn>
                <a:cxn ang="0">
                  <a:pos x="3818" y="2429"/>
                </a:cxn>
                <a:cxn ang="0">
                  <a:pos x="3084" y="1994"/>
                </a:cxn>
                <a:cxn ang="0">
                  <a:pos x="3329" y="2429"/>
                </a:cxn>
                <a:cxn ang="0">
                  <a:pos x="2805" y="2266"/>
                </a:cxn>
                <a:cxn ang="0">
                  <a:pos x="3240" y="2930"/>
                </a:cxn>
                <a:cxn ang="0">
                  <a:pos x="2581" y="2495"/>
                </a:cxn>
                <a:cxn ang="0">
                  <a:pos x="4132" y="872"/>
                </a:cxn>
                <a:cxn ang="0">
                  <a:pos x="6992" y="0"/>
                </a:cxn>
                <a:cxn ang="0">
                  <a:pos x="5754" y="1307"/>
                </a:cxn>
                <a:cxn ang="0">
                  <a:pos x="5967" y="2864"/>
                </a:cxn>
                <a:cxn ang="0">
                  <a:pos x="3084" y="5515"/>
                </a:cxn>
                <a:cxn ang="0">
                  <a:pos x="2949" y="5515"/>
                </a:cxn>
                <a:cxn ang="0">
                  <a:pos x="1188" y="5605"/>
                </a:cxn>
                <a:cxn ang="0">
                  <a:pos x="1712" y="6427"/>
                </a:cxn>
                <a:cxn ang="0">
                  <a:pos x="1462" y="6699"/>
                </a:cxn>
                <a:cxn ang="0">
                  <a:pos x="1344" y="6699"/>
                </a:cxn>
                <a:cxn ang="0">
                  <a:pos x="0" y="5236"/>
                </a:cxn>
                <a:cxn ang="0">
                  <a:pos x="319" y="5014"/>
                </a:cxn>
                <a:cxn ang="0">
                  <a:pos x="368" y="5014"/>
                </a:cxn>
                <a:cxn ang="0">
                  <a:pos x="2052" y="4551"/>
                </a:cxn>
                <a:cxn ang="0">
                  <a:pos x="1188" y="3613"/>
                </a:cxn>
                <a:cxn ang="0">
                  <a:pos x="4042" y="872"/>
                </a:cxn>
                <a:cxn ang="0">
                  <a:pos x="4132" y="872"/>
                </a:cxn>
                <a:cxn ang="0">
                  <a:pos x="1025" y="5605"/>
                </a:cxn>
                <a:cxn ang="0">
                  <a:pos x="1393" y="6543"/>
                </a:cxn>
                <a:cxn ang="0">
                  <a:pos x="319" y="5141"/>
                </a:cxn>
              </a:cxnLst>
              <a:rect l="txL" t="txT" r="txR" b="txB"/>
              <a:pathLst>
                <a:path w="227" h="215">
                  <a:moveTo>
                    <a:pt x="83" y="80"/>
                  </a:moveTo>
                  <a:lnTo>
                    <a:pt x="92" y="92"/>
                  </a:lnTo>
                  <a:lnTo>
                    <a:pt x="90" y="94"/>
                  </a:lnTo>
                  <a:lnTo>
                    <a:pt x="78" y="85"/>
                  </a:lnTo>
                  <a:lnTo>
                    <a:pt x="45" y="116"/>
                  </a:lnTo>
                  <a:lnTo>
                    <a:pt x="69" y="144"/>
                  </a:lnTo>
                  <a:lnTo>
                    <a:pt x="90" y="123"/>
                  </a:lnTo>
                  <a:lnTo>
                    <a:pt x="73" y="104"/>
                  </a:lnTo>
                  <a:lnTo>
                    <a:pt x="76" y="101"/>
                  </a:lnTo>
                  <a:lnTo>
                    <a:pt x="116" y="144"/>
                  </a:lnTo>
                  <a:lnTo>
                    <a:pt x="111" y="146"/>
                  </a:lnTo>
                  <a:lnTo>
                    <a:pt x="95" y="127"/>
                  </a:lnTo>
                  <a:lnTo>
                    <a:pt x="73" y="146"/>
                  </a:lnTo>
                  <a:lnTo>
                    <a:pt x="97" y="172"/>
                  </a:lnTo>
                  <a:lnTo>
                    <a:pt x="187" y="90"/>
                  </a:lnTo>
                  <a:lnTo>
                    <a:pt x="180" y="42"/>
                  </a:lnTo>
                  <a:lnTo>
                    <a:pt x="133" y="33"/>
                  </a:lnTo>
                  <a:lnTo>
                    <a:pt x="128" y="38"/>
                  </a:lnTo>
                  <a:lnTo>
                    <a:pt x="144" y="56"/>
                  </a:lnTo>
                  <a:lnTo>
                    <a:pt x="142" y="61"/>
                  </a:lnTo>
                  <a:lnTo>
                    <a:pt x="123" y="42"/>
                  </a:lnTo>
                  <a:lnTo>
                    <a:pt x="118" y="47"/>
                  </a:lnTo>
                  <a:lnTo>
                    <a:pt x="128" y="59"/>
                  </a:lnTo>
                  <a:lnTo>
                    <a:pt x="126" y="61"/>
                  </a:lnTo>
                  <a:lnTo>
                    <a:pt x="116" y="49"/>
                  </a:lnTo>
                  <a:lnTo>
                    <a:pt x="109" y="56"/>
                  </a:lnTo>
                  <a:lnTo>
                    <a:pt x="126" y="73"/>
                  </a:lnTo>
                  <a:lnTo>
                    <a:pt x="123" y="78"/>
                  </a:lnTo>
                  <a:lnTo>
                    <a:pt x="107" y="59"/>
                  </a:lnTo>
                  <a:lnTo>
                    <a:pt x="99" y="64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97" y="66"/>
                  </a:lnTo>
                  <a:lnTo>
                    <a:pt x="90" y="73"/>
                  </a:lnTo>
                  <a:lnTo>
                    <a:pt x="109" y="92"/>
                  </a:lnTo>
                  <a:lnTo>
                    <a:pt x="104" y="94"/>
                  </a:lnTo>
                  <a:lnTo>
                    <a:pt x="88" y="75"/>
                  </a:lnTo>
                  <a:lnTo>
                    <a:pt x="83" y="80"/>
                  </a:lnTo>
                  <a:close/>
                  <a:moveTo>
                    <a:pt x="133" y="28"/>
                  </a:moveTo>
                  <a:lnTo>
                    <a:pt x="182" y="40"/>
                  </a:lnTo>
                  <a:lnTo>
                    <a:pt x="225" y="0"/>
                  </a:lnTo>
                  <a:lnTo>
                    <a:pt x="227" y="2"/>
                  </a:lnTo>
                  <a:lnTo>
                    <a:pt x="185" y="42"/>
                  </a:lnTo>
                  <a:lnTo>
                    <a:pt x="189" y="90"/>
                  </a:lnTo>
                  <a:lnTo>
                    <a:pt x="192" y="92"/>
                  </a:lnTo>
                  <a:lnTo>
                    <a:pt x="189" y="92"/>
                  </a:lnTo>
                  <a:lnTo>
                    <a:pt x="99" y="177"/>
                  </a:lnTo>
                  <a:lnTo>
                    <a:pt x="97" y="180"/>
                  </a:lnTo>
                  <a:lnTo>
                    <a:pt x="95" y="177"/>
                  </a:lnTo>
                  <a:lnTo>
                    <a:pt x="69" y="149"/>
                  </a:lnTo>
                  <a:lnTo>
                    <a:pt x="38" y="180"/>
                  </a:lnTo>
                  <a:lnTo>
                    <a:pt x="55" y="206"/>
                  </a:lnTo>
                  <a:lnTo>
                    <a:pt x="55" y="208"/>
                  </a:lnTo>
                  <a:lnTo>
                    <a:pt x="47" y="215"/>
                  </a:lnTo>
                  <a:lnTo>
                    <a:pt x="45" y="215"/>
                  </a:lnTo>
                  <a:lnTo>
                    <a:pt x="43" y="215"/>
                  </a:lnTo>
                  <a:lnTo>
                    <a:pt x="2" y="170"/>
                  </a:lnTo>
                  <a:lnTo>
                    <a:pt x="0" y="168"/>
                  </a:lnTo>
                  <a:lnTo>
                    <a:pt x="2" y="165"/>
                  </a:lnTo>
                  <a:lnTo>
                    <a:pt x="10" y="161"/>
                  </a:lnTo>
                  <a:lnTo>
                    <a:pt x="10" y="158"/>
                  </a:lnTo>
                  <a:lnTo>
                    <a:pt x="12" y="161"/>
                  </a:lnTo>
                  <a:lnTo>
                    <a:pt x="36" y="177"/>
                  </a:lnTo>
                  <a:lnTo>
                    <a:pt x="66" y="146"/>
                  </a:lnTo>
                  <a:lnTo>
                    <a:pt x="40" y="118"/>
                  </a:lnTo>
                  <a:lnTo>
                    <a:pt x="38" y="116"/>
                  </a:lnTo>
                  <a:lnTo>
                    <a:pt x="40" y="113"/>
                  </a:lnTo>
                  <a:lnTo>
                    <a:pt x="130" y="28"/>
                  </a:lnTo>
                  <a:lnTo>
                    <a:pt x="133" y="28"/>
                  </a:lnTo>
                  <a:close/>
                  <a:moveTo>
                    <a:pt x="33" y="180"/>
                  </a:moveTo>
                  <a:lnTo>
                    <a:pt x="50" y="206"/>
                  </a:lnTo>
                  <a:lnTo>
                    <a:pt x="45" y="210"/>
                  </a:lnTo>
                  <a:lnTo>
                    <a:pt x="7" y="168"/>
                  </a:lnTo>
                  <a:lnTo>
                    <a:pt x="10" y="165"/>
                  </a:lnTo>
                  <a:lnTo>
                    <a:pt x="33" y="18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组合 1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724" name="Title 1"/>
          <p:cNvSpPr txBox="1"/>
          <p:nvPr/>
        </p:nvSpPr>
        <p:spPr>
          <a:xfrm>
            <a:off x="892175" y="100013"/>
            <a:ext cx="4759325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308610" y="1203960"/>
            <a:ext cx="8835390" cy="560070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课题研究报告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41"/>
          <p:cNvGrpSpPr/>
          <p:nvPr/>
        </p:nvGrpSpPr>
        <p:grpSpPr>
          <a:xfrm>
            <a:off x="0" y="1652588"/>
            <a:ext cx="9144000" cy="1814512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962" y="177982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078" y="602394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2044"/>
              <a:ext cx="3936004" cy="6116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7061" y="177982"/>
              <a:ext cx="1035934" cy="77911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1078" y="283914"/>
              <a:ext cx="569217" cy="559322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kern="1200" cap="none" spc="0" normalizeH="0" baseline="0" noProof="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+mn-ea"/>
                  <a:cs typeface="+mn-cs"/>
                </a:rPr>
                <a:t>05</a:t>
              </a:r>
              <a:endParaRPr kumimoji="0" lang="zh-CN" altLang="en-US" sz="80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8196" name="TextBox 48"/>
          <p:cNvSpPr txBox="1"/>
          <p:nvPr/>
        </p:nvSpPr>
        <p:spPr>
          <a:xfrm>
            <a:off x="3295650" y="2246313"/>
            <a:ext cx="5049838" cy="622300"/>
          </a:xfrm>
          <a:prstGeom prst="rect">
            <a:avLst/>
          </a:prstGeom>
          <a:noFill/>
          <a:ln w="9525">
            <a:noFill/>
          </a:ln>
        </p:spPr>
        <p:txBody>
          <a:bodyPr lIns="68584" tIns="34291" rIns="68584" bIns="34291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存在的问题与改进措施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7" name="组合 9"/>
          <p:cNvGrpSpPr/>
          <p:nvPr/>
        </p:nvGrpSpPr>
        <p:grpSpPr>
          <a:xfrm>
            <a:off x="3348038" y="1274763"/>
            <a:ext cx="3024187" cy="433387"/>
            <a:chOff x="5272" y="2008"/>
            <a:chExt cx="4763" cy="682"/>
          </a:xfrm>
        </p:grpSpPr>
        <p:grpSp>
          <p:nvGrpSpPr>
            <p:cNvPr id="8198" name="组合 6"/>
            <p:cNvGrpSpPr/>
            <p:nvPr/>
          </p:nvGrpSpPr>
          <p:grpSpPr>
            <a:xfrm>
              <a:off x="9355" y="2008"/>
              <a:ext cx="680" cy="682"/>
              <a:chOff x="6084168" y="1274820"/>
              <a:chExt cx="432048" cy="432834"/>
            </a:xfrm>
          </p:grpSpPr>
          <p:sp>
            <p:nvSpPr>
              <p:cNvPr id="8207" name="椭圆 22"/>
              <p:cNvSpPr/>
              <p:nvPr/>
            </p:nvSpPr>
            <p:spPr>
              <a:xfrm>
                <a:off x="6084168" y="1274820"/>
                <a:ext cx="432048" cy="43283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208" name="Freeform 59"/>
              <p:cNvSpPr/>
              <p:nvPr/>
            </p:nvSpPr>
            <p:spPr>
              <a:xfrm>
                <a:off x="6180302" y="1365898"/>
                <a:ext cx="239780" cy="250679"/>
              </a:xfrm>
              <a:custGeom>
                <a:avLst/>
                <a:gdLst>
                  <a:gd name="txL" fmla="*/ 0 w 581"/>
                  <a:gd name="txT" fmla="*/ 0 h 609"/>
                  <a:gd name="txR" fmla="*/ 581 w 581"/>
                  <a:gd name="txB" fmla="*/ 609 h 609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581" h="609">
                    <a:moveTo>
                      <a:pt x="566" y="523"/>
                    </a:moveTo>
                    <a:lnTo>
                      <a:pt x="566" y="523"/>
                    </a:lnTo>
                    <a:cubicBezTo>
                      <a:pt x="495" y="594"/>
                      <a:pt x="495" y="594"/>
                      <a:pt x="495" y="594"/>
                    </a:cubicBezTo>
                    <a:cubicBezTo>
                      <a:pt x="488" y="601"/>
                      <a:pt x="481" y="608"/>
                      <a:pt x="474" y="608"/>
                    </a:cubicBezTo>
                    <a:cubicBezTo>
                      <a:pt x="467" y="608"/>
                      <a:pt x="460" y="601"/>
                      <a:pt x="453" y="594"/>
                    </a:cubicBezTo>
                    <a:cubicBezTo>
                      <a:pt x="417" y="558"/>
                      <a:pt x="417" y="558"/>
                      <a:pt x="417" y="558"/>
                    </a:cubicBezTo>
                    <a:cubicBezTo>
                      <a:pt x="410" y="551"/>
                      <a:pt x="410" y="544"/>
                      <a:pt x="410" y="537"/>
                    </a:cubicBezTo>
                    <a:cubicBezTo>
                      <a:pt x="410" y="523"/>
                      <a:pt x="417" y="509"/>
                      <a:pt x="439" y="509"/>
                    </a:cubicBezTo>
                    <a:cubicBezTo>
                      <a:pt x="446" y="509"/>
                      <a:pt x="453" y="516"/>
                      <a:pt x="453" y="523"/>
                    </a:cubicBezTo>
                    <a:cubicBezTo>
                      <a:pt x="474" y="537"/>
                      <a:pt x="474" y="537"/>
                      <a:pt x="474" y="537"/>
                    </a:cubicBezTo>
                    <a:cubicBezTo>
                      <a:pt x="530" y="481"/>
                      <a:pt x="530" y="481"/>
                      <a:pt x="530" y="481"/>
                    </a:cubicBezTo>
                    <a:cubicBezTo>
                      <a:pt x="537" y="474"/>
                      <a:pt x="545" y="474"/>
                      <a:pt x="552" y="474"/>
                    </a:cubicBezTo>
                    <a:cubicBezTo>
                      <a:pt x="566" y="474"/>
                      <a:pt x="580" y="488"/>
                      <a:pt x="580" y="502"/>
                    </a:cubicBezTo>
                    <a:cubicBezTo>
                      <a:pt x="580" y="509"/>
                      <a:pt x="573" y="516"/>
                      <a:pt x="566" y="523"/>
                    </a:cubicBezTo>
                    <a:close/>
                    <a:moveTo>
                      <a:pt x="474" y="495"/>
                    </a:moveTo>
                    <a:lnTo>
                      <a:pt x="474" y="495"/>
                    </a:lnTo>
                    <a:cubicBezTo>
                      <a:pt x="467" y="488"/>
                      <a:pt x="453" y="481"/>
                      <a:pt x="439" y="481"/>
                    </a:cubicBezTo>
                    <a:cubicBezTo>
                      <a:pt x="403" y="481"/>
                      <a:pt x="382" y="509"/>
                      <a:pt x="382" y="537"/>
                    </a:cubicBezTo>
                    <a:cubicBezTo>
                      <a:pt x="382" y="558"/>
                      <a:pt x="389" y="573"/>
                      <a:pt x="396" y="580"/>
                    </a:cubicBezTo>
                    <a:cubicBezTo>
                      <a:pt x="424" y="608"/>
                      <a:pt x="424" y="608"/>
                      <a:pt x="424" y="608"/>
                    </a:cubicBezTo>
                    <a:cubicBezTo>
                      <a:pt x="29" y="608"/>
                      <a:pt x="29" y="608"/>
                      <a:pt x="29" y="608"/>
                    </a:cubicBezTo>
                    <a:cubicBezTo>
                      <a:pt x="15" y="608"/>
                      <a:pt x="0" y="594"/>
                      <a:pt x="0" y="5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71"/>
                      <a:pt x="15" y="56"/>
                      <a:pt x="29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120"/>
                      <a:pt x="106" y="141"/>
                      <a:pt x="135" y="141"/>
                    </a:cubicBezTo>
                    <a:cubicBezTo>
                      <a:pt x="163" y="141"/>
                      <a:pt x="191" y="120"/>
                      <a:pt x="191" y="85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19" y="120"/>
                      <a:pt x="248" y="141"/>
                      <a:pt x="276" y="141"/>
                    </a:cubicBezTo>
                    <a:cubicBezTo>
                      <a:pt x="304" y="141"/>
                      <a:pt x="333" y="120"/>
                      <a:pt x="333" y="85"/>
                    </a:cubicBezTo>
                    <a:cubicBezTo>
                      <a:pt x="333" y="56"/>
                      <a:pt x="333" y="56"/>
                      <a:pt x="333" y="56"/>
                    </a:cubicBezTo>
                    <a:cubicBezTo>
                      <a:pt x="361" y="56"/>
                      <a:pt x="361" y="56"/>
                      <a:pt x="361" y="56"/>
                    </a:cubicBezTo>
                    <a:cubicBezTo>
                      <a:pt x="361" y="85"/>
                      <a:pt x="361" y="85"/>
                      <a:pt x="361" y="85"/>
                    </a:cubicBezTo>
                    <a:cubicBezTo>
                      <a:pt x="361" y="120"/>
                      <a:pt x="389" y="141"/>
                      <a:pt x="417" y="141"/>
                    </a:cubicBezTo>
                    <a:cubicBezTo>
                      <a:pt x="446" y="141"/>
                      <a:pt x="474" y="120"/>
                      <a:pt x="474" y="85"/>
                    </a:cubicBezTo>
                    <a:cubicBezTo>
                      <a:pt x="474" y="56"/>
                      <a:pt x="474" y="56"/>
                      <a:pt x="474" y="56"/>
                    </a:cubicBezTo>
                    <a:cubicBezTo>
                      <a:pt x="523" y="56"/>
                      <a:pt x="523" y="56"/>
                      <a:pt x="523" y="56"/>
                    </a:cubicBezTo>
                    <a:cubicBezTo>
                      <a:pt x="537" y="56"/>
                      <a:pt x="552" y="71"/>
                      <a:pt x="552" y="85"/>
                    </a:cubicBezTo>
                    <a:cubicBezTo>
                      <a:pt x="552" y="445"/>
                      <a:pt x="552" y="445"/>
                      <a:pt x="552" y="445"/>
                    </a:cubicBezTo>
                    <a:cubicBezTo>
                      <a:pt x="530" y="445"/>
                      <a:pt x="516" y="452"/>
                      <a:pt x="509" y="460"/>
                    </a:cubicBezTo>
                    <a:lnTo>
                      <a:pt x="474" y="495"/>
                    </a:lnTo>
                    <a:close/>
                    <a:moveTo>
                      <a:pt x="78" y="488"/>
                    </a:moveTo>
                    <a:lnTo>
                      <a:pt x="78" y="488"/>
                    </a:lnTo>
                    <a:cubicBezTo>
                      <a:pt x="78" y="502"/>
                      <a:pt x="85" y="509"/>
                      <a:pt x="99" y="509"/>
                    </a:cubicBezTo>
                    <a:cubicBezTo>
                      <a:pt x="283" y="509"/>
                      <a:pt x="283" y="509"/>
                      <a:pt x="283" y="509"/>
                    </a:cubicBezTo>
                    <a:cubicBezTo>
                      <a:pt x="297" y="509"/>
                      <a:pt x="304" y="502"/>
                      <a:pt x="304" y="488"/>
                    </a:cubicBezTo>
                    <a:cubicBezTo>
                      <a:pt x="304" y="474"/>
                      <a:pt x="297" y="467"/>
                      <a:pt x="283" y="467"/>
                    </a:cubicBezTo>
                    <a:cubicBezTo>
                      <a:pt x="99" y="467"/>
                      <a:pt x="99" y="467"/>
                      <a:pt x="99" y="467"/>
                    </a:cubicBezTo>
                    <a:cubicBezTo>
                      <a:pt x="85" y="467"/>
                      <a:pt x="78" y="474"/>
                      <a:pt x="78" y="488"/>
                    </a:cubicBezTo>
                    <a:close/>
                    <a:moveTo>
                      <a:pt x="446" y="219"/>
                    </a:moveTo>
                    <a:lnTo>
                      <a:pt x="446" y="219"/>
                    </a:lnTo>
                    <a:cubicBezTo>
                      <a:pt x="106" y="219"/>
                      <a:pt x="106" y="219"/>
                      <a:pt x="106" y="219"/>
                    </a:cubicBezTo>
                    <a:cubicBezTo>
                      <a:pt x="92" y="219"/>
                      <a:pt x="78" y="233"/>
                      <a:pt x="78" y="247"/>
                    </a:cubicBezTo>
                    <a:cubicBezTo>
                      <a:pt x="78" y="262"/>
                      <a:pt x="92" y="276"/>
                      <a:pt x="106" y="276"/>
                    </a:cubicBezTo>
                    <a:cubicBezTo>
                      <a:pt x="446" y="276"/>
                      <a:pt x="446" y="276"/>
                      <a:pt x="446" y="276"/>
                    </a:cubicBezTo>
                    <a:cubicBezTo>
                      <a:pt x="460" y="276"/>
                      <a:pt x="474" y="262"/>
                      <a:pt x="474" y="247"/>
                    </a:cubicBezTo>
                    <a:cubicBezTo>
                      <a:pt x="474" y="233"/>
                      <a:pt x="460" y="219"/>
                      <a:pt x="446" y="219"/>
                    </a:cubicBezTo>
                    <a:close/>
                    <a:moveTo>
                      <a:pt x="446" y="339"/>
                    </a:moveTo>
                    <a:lnTo>
                      <a:pt x="446" y="339"/>
                    </a:lnTo>
                    <a:cubicBezTo>
                      <a:pt x="276" y="339"/>
                      <a:pt x="276" y="339"/>
                      <a:pt x="276" y="339"/>
                    </a:cubicBezTo>
                    <a:cubicBezTo>
                      <a:pt x="226" y="339"/>
                      <a:pt x="226" y="339"/>
                      <a:pt x="226" y="339"/>
                    </a:cubicBezTo>
                    <a:cubicBezTo>
                      <a:pt x="106" y="339"/>
                      <a:pt x="106" y="339"/>
                      <a:pt x="106" y="339"/>
                    </a:cubicBezTo>
                    <a:cubicBezTo>
                      <a:pt x="92" y="339"/>
                      <a:pt x="78" y="353"/>
                      <a:pt x="78" y="367"/>
                    </a:cubicBezTo>
                    <a:cubicBezTo>
                      <a:pt x="78" y="389"/>
                      <a:pt x="92" y="396"/>
                      <a:pt x="106" y="396"/>
                    </a:cubicBezTo>
                    <a:cubicBezTo>
                      <a:pt x="226" y="396"/>
                      <a:pt x="226" y="396"/>
                      <a:pt x="226" y="396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446" y="396"/>
                      <a:pt x="446" y="396"/>
                      <a:pt x="446" y="396"/>
                    </a:cubicBezTo>
                    <a:cubicBezTo>
                      <a:pt x="460" y="396"/>
                      <a:pt x="474" y="389"/>
                      <a:pt x="474" y="367"/>
                    </a:cubicBezTo>
                    <a:cubicBezTo>
                      <a:pt x="474" y="353"/>
                      <a:pt x="460" y="339"/>
                      <a:pt x="446" y="339"/>
                    </a:cubicBezTo>
                    <a:close/>
                    <a:moveTo>
                      <a:pt x="417" y="113"/>
                    </a:moveTo>
                    <a:lnTo>
                      <a:pt x="417" y="113"/>
                    </a:lnTo>
                    <a:cubicBezTo>
                      <a:pt x="403" y="113"/>
                      <a:pt x="389" y="106"/>
                      <a:pt x="389" y="85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4"/>
                      <a:pt x="403" y="0"/>
                      <a:pt x="417" y="0"/>
                    </a:cubicBezTo>
                    <a:cubicBezTo>
                      <a:pt x="431" y="0"/>
                      <a:pt x="446" y="14"/>
                      <a:pt x="446" y="28"/>
                    </a:cubicBezTo>
                    <a:cubicBezTo>
                      <a:pt x="446" y="85"/>
                      <a:pt x="446" y="85"/>
                      <a:pt x="446" y="85"/>
                    </a:cubicBezTo>
                    <a:cubicBezTo>
                      <a:pt x="446" y="106"/>
                      <a:pt x="431" y="113"/>
                      <a:pt x="417" y="113"/>
                    </a:cubicBezTo>
                    <a:close/>
                    <a:moveTo>
                      <a:pt x="276" y="113"/>
                    </a:moveTo>
                    <a:lnTo>
                      <a:pt x="276" y="113"/>
                    </a:lnTo>
                    <a:cubicBezTo>
                      <a:pt x="262" y="113"/>
                      <a:pt x="248" y="106"/>
                      <a:pt x="248" y="85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8" y="14"/>
                      <a:pt x="262" y="0"/>
                      <a:pt x="276" y="0"/>
                    </a:cubicBezTo>
                    <a:cubicBezTo>
                      <a:pt x="290" y="0"/>
                      <a:pt x="304" y="14"/>
                      <a:pt x="304" y="28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106"/>
                      <a:pt x="290" y="113"/>
                      <a:pt x="276" y="113"/>
                    </a:cubicBezTo>
                    <a:close/>
                    <a:moveTo>
                      <a:pt x="135" y="113"/>
                    </a:moveTo>
                    <a:lnTo>
                      <a:pt x="135" y="113"/>
                    </a:lnTo>
                    <a:cubicBezTo>
                      <a:pt x="121" y="113"/>
                      <a:pt x="106" y="106"/>
                      <a:pt x="106" y="85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14"/>
                      <a:pt x="121" y="0"/>
                      <a:pt x="135" y="0"/>
                    </a:cubicBezTo>
                    <a:cubicBezTo>
                      <a:pt x="149" y="0"/>
                      <a:pt x="163" y="14"/>
                      <a:pt x="163" y="28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3" y="106"/>
                      <a:pt x="149" y="113"/>
                      <a:pt x="135" y="11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99" name="椭圆 65"/>
            <p:cNvSpPr/>
            <p:nvPr/>
          </p:nvSpPr>
          <p:spPr>
            <a:xfrm>
              <a:off x="7313" y="2008"/>
              <a:ext cx="680" cy="680"/>
            </a:xfrm>
            <a:prstGeom prst="ellipse">
              <a:avLst/>
            </a:prstGeom>
            <a:solidFill>
              <a:srgbClr val="F79600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8335" y="2008"/>
              <a:ext cx="680" cy="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1" name="椭圆 16"/>
            <p:cNvSpPr/>
            <p:nvPr/>
          </p:nvSpPr>
          <p:spPr>
            <a:xfrm>
              <a:off x="5272" y="2008"/>
              <a:ext cx="682" cy="6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2" name="椭圆 16"/>
            <p:cNvSpPr/>
            <p:nvPr/>
          </p:nvSpPr>
          <p:spPr>
            <a:xfrm>
              <a:off x="6293" y="2008"/>
              <a:ext cx="682" cy="682"/>
            </a:xfrm>
            <a:prstGeom prst="ellipse">
              <a:avLst/>
            </a:prstGeom>
            <a:solidFill>
              <a:srgbClr val="3992DB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3" name="Freeform 699"/>
            <p:cNvSpPr>
              <a:spLocks noEditPoints="1"/>
            </p:cNvSpPr>
            <p:nvPr/>
          </p:nvSpPr>
          <p:spPr>
            <a:xfrm>
              <a:off x="5376" y="2170"/>
              <a:ext cx="474" cy="426"/>
            </a:xfrm>
            <a:custGeom>
              <a:avLst/>
              <a:gdLst>
                <a:gd name="txL" fmla="*/ 0 w 85"/>
                <a:gd name="txT" fmla="*/ 0 h 76"/>
                <a:gd name="txR" fmla="*/ 85 w 85"/>
                <a:gd name="txB" fmla="*/ 76 h 76"/>
              </a:gdLst>
              <a:ahLst/>
              <a:cxnLst>
                <a:cxn ang="0">
                  <a:pos x="14555" y="46311"/>
                </a:cxn>
                <a:cxn ang="0">
                  <a:pos x="43536" y="72044"/>
                </a:cxn>
                <a:cxn ang="0">
                  <a:pos x="78394" y="11816"/>
                </a:cxn>
                <a:cxn ang="0">
                  <a:pos x="63812" y="1951"/>
                </a:cxn>
                <a:cxn ang="0">
                  <a:pos x="43536" y="11816"/>
                </a:cxn>
                <a:cxn ang="0">
                  <a:pos x="24102" y="1951"/>
                </a:cxn>
                <a:cxn ang="0">
                  <a:pos x="9703" y="11816"/>
                </a:cxn>
                <a:cxn ang="0">
                  <a:pos x="8677" y="33648"/>
                </a:cxn>
                <a:cxn ang="0">
                  <a:pos x="14555" y="2988"/>
                </a:cxn>
                <a:cxn ang="0">
                  <a:pos x="43536" y="9865"/>
                </a:cxn>
                <a:cxn ang="0">
                  <a:pos x="73515" y="2988"/>
                </a:cxn>
                <a:cxn ang="0">
                  <a:pos x="76470" y="38581"/>
                </a:cxn>
                <a:cxn ang="0">
                  <a:pos x="43536" y="75026"/>
                </a:cxn>
                <a:cxn ang="0">
                  <a:pos x="0" y="38581"/>
                </a:cxn>
                <a:cxn ang="0">
                  <a:pos x="26182" y="40498"/>
                </a:cxn>
                <a:cxn ang="0">
                  <a:pos x="28953" y="50363"/>
                </a:cxn>
                <a:cxn ang="0">
                  <a:pos x="31903" y="49298"/>
                </a:cxn>
                <a:cxn ang="0">
                  <a:pos x="32963" y="49298"/>
                </a:cxn>
                <a:cxn ang="0">
                  <a:pos x="39710" y="26580"/>
                </a:cxn>
                <a:cxn ang="0">
                  <a:pos x="44562" y="47381"/>
                </a:cxn>
                <a:cxn ang="0">
                  <a:pos x="47328" y="47381"/>
                </a:cxn>
                <a:cxn ang="0">
                  <a:pos x="48387" y="47381"/>
                </a:cxn>
                <a:cxn ang="0">
                  <a:pos x="63812" y="38581"/>
                </a:cxn>
                <a:cxn ang="0">
                  <a:pos x="50283" y="36445"/>
                </a:cxn>
                <a:cxn ang="0">
                  <a:pos x="49257" y="37516"/>
                </a:cxn>
                <a:cxn ang="0">
                  <a:pos x="45432" y="45431"/>
                </a:cxn>
                <a:cxn ang="0">
                  <a:pos x="40580" y="25700"/>
                </a:cxn>
                <a:cxn ang="0">
                  <a:pos x="37630" y="24663"/>
                </a:cxn>
                <a:cxn ang="0">
                  <a:pos x="36755" y="25700"/>
                </a:cxn>
                <a:cxn ang="0">
                  <a:pos x="30007" y="48418"/>
                </a:cxn>
                <a:cxn ang="0">
                  <a:pos x="27057" y="38581"/>
                </a:cxn>
                <a:cxn ang="0">
                  <a:pos x="0" y="38581"/>
                </a:cxn>
              </a:cxnLst>
              <a:rect l="txL" t="txT" r="txR" b="txB"/>
              <a:pathLst>
                <a:path w="85" h="76">
                  <a:moveTo>
                    <a:pt x="45" y="75"/>
                  </a:moveTo>
                  <a:cubicBezTo>
                    <a:pt x="45" y="75"/>
                    <a:pt x="27" y="65"/>
                    <a:pt x="1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8" y="62"/>
                    <a:pt x="42" y="72"/>
                    <a:pt x="45" y="73"/>
                  </a:cubicBezTo>
                  <a:cubicBezTo>
                    <a:pt x="48" y="71"/>
                    <a:pt x="68" y="59"/>
                    <a:pt x="78" y="38"/>
                  </a:cubicBezTo>
                  <a:cubicBezTo>
                    <a:pt x="83" y="27"/>
                    <a:pt x="83" y="18"/>
                    <a:pt x="81" y="12"/>
                  </a:cubicBezTo>
                  <a:cubicBezTo>
                    <a:pt x="79" y="9"/>
                    <a:pt x="77" y="6"/>
                    <a:pt x="75" y="5"/>
                  </a:cubicBezTo>
                  <a:cubicBezTo>
                    <a:pt x="72" y="3"/>
                    <a:pt x="69" y="2"/>
                    <a:pt x="66" y="2"/>
                  </a:cubicBezTo>
                  <a:cubicBezTo>
                    <a:pt x="59" y="2"/>
                    <a:pt x="52" y="5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5"/>
                    <a:pt x="31" y="2"/>
                    <a:pt x="25" y="2"/>
                  </a:cubicBezTo>
                  <a:cubicBezTo>
                    <a:pt x="21" y="2"/>
                    <a:pt x="18" y="3"/>
                    <a:pt x="16" y="5"/>
                  </a:cubicBezTo>
                  <a:cubicBezTo>
                    <a:pt x="13" y="6"/>
                    <a:pt x="11" y="9"/>
                    <a:pt x="10" y="12"/>
                  </a:cubicBezTo>
                  <a:cubicBezTo>
                    <a:pt x="8" y="17"/>
                    <a:pt x="8" y="2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24"/>
                    <a:pt x="6" y="17"/>
                    <a:pt x="8" y="11"/>
                  </a:cubicBezTo>
                  <a:cubicBezTo>
                    <a:pt x="9" y="8"/>
                    <a:pt x="12" y="5"/>
                    <a:pt x="15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1" y="0"/>
                    <a:pt x="39" y="3"/>
                    <a:pt x="45" y="10"/>
                  </a:cubicBezTo>
                  <a:cubicBezTo>
                    <a:pt x="51" y="3"/>
                    <a:pt x="59" y="0"/>
                    <a:pt x="66" y="0"/>
                  </a:cubicBezTo>
                  <a:cubicBezTo>
                    <a:pt x="69" y="0"/>
                    <a:pt x="73" y="1"/>
                    <a:pt x="76" y="3"/>
                  </a:cubicBezTo>
                  <a:cubicBezTo>
                    <a:pt x="79" y="5"/>
                    <a:pt x="81" y="8"/>
                    <a:pt x="82" y="11"/>
                  </a:cubicBezTo>
                  <a:cubicBezTo>
                    <a:pt x="85" y="18"/>
                    <a:pt x="85" y="27"/>
                    <a:pt x="79" y="39"/>
                  </a:cubicBezTo>
                  <a:cubicBezTo>
                    <a:pt x="69" y="62"/>
                    <a:pt x="46" y="75"/>
                    <a:pt x="46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5"/>
                    <a:pt x="45" y="75"/>
                    <a:pt x="45" y="75"/>
                  </a:cubicBezTo>
                  <a:close/>
                  <a:moveTo>
                    <a:pt x="0" y="3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693"/>
            <p:cNvSpPr>
              <a:spLocks noEditPoints="1"/>
            </p:cNvSpPr>
            <p:nvPr/>
          </p:nvSpPr>
          <p:spPr>
            <a:xfrm>
              <a:off x="6395" y="2112"/>
              <a:ext cx="478" cy="474"/>
            </a:xfrm>
            <a:custGeom>
              <a:avLst/>
              <a:gdLst>
                <a:gd name="txL" fmla="*/ 0 w 86"/>
                <a:gd name="txT" fmla="*/ 0 h 85"/>
                <a:gd name="txR" fmla="*/ 86 w 86"/>
                <a:gd name="txB" fmla="*/ 85 h 85"/>
              </a:gdLst>
              <a:ahLst/>
              <a:cxnLst>
                <a:cxn ang="0">
                  <a:pos x="42942" y="37630"/>
                </a:cxn>
                <a:cxn ang="0">
                  <a:pos x="45844" y="38684"/>
                </a:cxn>
                <a:cxn ang="0">
                  <a:pos x="34355" y="58960"/>
                </a:cxn>
                <a:cxn ang="0">
                  <a:pos x="25762" y="59986"/>
                </a:cxn>
                <a:cxn ang="0">
                  <a:pos x="58205" y="57064"/>
                </a:cxn>
                <a:cxn ang="0">
                  <a:pos x="75379" y="37630"/>
                </a:cxn>
                <a:cxn ang="0">
                  <a:pos x="82083" y="58960"/>
                </a:cxn>
                <a:cxn ang="0">
                  <a:pos x="75379" y="66767"/>
                </a:cxn>
                <a:cxn ang="0">
                  <a:pos x="67809" y="58960"/>
                </a:cxn>
                <a:cxn ang="0">
                  <a:pos x="75379" y="52212"/>
                </a:cxn>
                <a:cxn ang="0">
                  <a:pos x="63024" y="48387"/>
                </a:cxn>
                <a:cxn ang="0">
                  <a:pos x="37256" y="82192"/>
                </a:cxn>
                <a:cxn ang="0">
                  <a:pos x="10472" y="55135"/>
                </a:cxn>
                <a:cxn ang="0">
                  <a:pos x="4819" y="37630"/>
                </a:cxn>
                <a:cxn ang="0">
                  <a:pos x="19059" y="5721"/>
                </a:cxn>
                <a:cxn ang="0">
                  <a:pos x="9610" y="37630"/>
                </a:cxn>
                <a:cxn ang="0">
                  <a:pos x="11494" y="45432"/>
                </a:cxn>
                <a:cxn ang="0">
                  <a:pos x="25762" y="54108"/>
                </a:cxn>
                <a:cxn ang="0">
                  <a:pos x="39140" y="45432"/>
                </a:cxn>
                <a:cxn ang="0">
                  <a:pos x="41025" y="37630"/>
                </a:cxn>
                <a:cxn ang="0">
                  <a:pos x="10472" y="4852"/>
                </a:cxn>
                <a:cxn ang="0">
                  <a:pos x="10472" y="6748"/>
                </a:cxn>
                <a:cxn ang="0">
                  <a:pos x="2901" y="10573"/>
                </a:cxn>
                <a:cxn ang="0">
                  <a:pos x="1017" y="2956"/>
                </a:cxn>
                <a:cxn ang="0">
                  <a:pos x="9610" y="1896"/>
                </a:cxn>
                <a:cxn ang="0">
                  <a:pos x="75379" y="53239"/>
                </a:cxn>
                <a:cxn ang="0">
                  <a:pos x="71611" y="62785"/>
                </a:cxn>
                <a:cxn ang="0">
                  <a:pos x="80198" y="58960"/>
                </a:cxn>
                <a:cxn ang="0">
                  <a:pos x="8587" y="39710"/>
                </a:cxn>
                <a:cxn ang="0">
                  <a:pos x="11494" y="53239"/>
                </a:cxn>
                <a:cxn ang="0">
                  <a:pos x="25762" y="58090"/>
                </a:cxn>
                <a:cxn ang="0">
                  <a:pos x="39140" y="53239"/>
                </a:cxn>
                <a:cxn ang="0">
                  <a:pos x="42075" y="39710"/>
                </a:cxn>
                <a:cxn ang="0">
                  <a:pos x="32437" y="55135"/>
                </a:cxn>
                <a:cxn ang="0">
                  <a:pos x="18197" y="55135"/>
                </a:cxn>
                <a:cxn ang="0">
                  <a:pos x="42075" y="2956"/>
                </a:cxn>
                <a:cxn ang="0">
                  <a:pos x="48595" y="4852"/>
                </a:cxn>
                <a:cxn ang="0">
                  <a:pos x="39140" y="6748"/>
                </a:cxn>
                <a:cxn ang="0">
                  <a:pos x="47728" y="11633"/>
                </a:cxn>
                <a:cxn ang="0">
                  <a:pos x="50662" y="2956"/>
                </a:cxn>
                <a:cxn ang="0">
                  <a:pos x="41025" y="1026"/>
                </a:cxn>
                <a:cxn ang="0">
                  <a:pos x="31420" y="1896"/>
                </a:cxn>
                <a:cxn ang="0">
                  <a:pos x="39140" y="5721"/>
                </a:cxn>
                <a:cxn ang="0">
                  <a:pos x="1884" y="4852"/>
                </a:cxn>
              </a:cxnLst>
              <a:rect l="txL" t="txT" r="txR" b="txB"/>
              <a:pathLst>
                <a:path w="86" h="85">
                  <a:moveTo>
                    <a:pt x="11" y="3"/>
                  </a:moveTo>
                  <a:cubicBezTo>
                    <a:pt x="14" y="3"/>
                    <a:pt x="27" y="0"/>
                    <a:pt x="32" y="4"/>
                  </a:cubicBezTo>
                  <a:cubicBezTo>
                    <a:pt x="36" y="7"/>
                    <a:pt x="44" y="35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8" y="47"/>
                    <a:pt x="47" y="50"/>
                  </a:cubicBezTo>
                  <a:cubicBezTo>
                    <a:pt x="46" y="52"/>
                    <a:pt x="44" y="55"/>
                    <a:pt x="42" y="57"/>
                  </a:cubicBezTo>
                  <a:cubicBezTo>
                    <a:pt x="41" y="58"/>
                    <a:pt x="38" y="60"/>
                    <a:pt x="36" y="61"/>
                  </a:cubicBezTo>
                  <a:cubicBezTo>
                    <a:pt x="33" y="61"/>
                    <a:pt x="31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72"/>
                    <a:pt x="28" y="81"/>
                    <a:pt x="40" y="83"/>
                  </a:cubicBezTo>
                  <a:cubicBezTo>
                    <a:pt x="43" y="83"/>
                    <a:pt x="46" y="83"/>
                    <a:pt x="50" y="80"/>
                  </a:cubicBezTo>
                  <a:cubicBezTo>
                    <a:pt x="56" y="76"/>
                    <a:pt x="59" y="67"/>
                    <a:pt x="61" y="59"/>
                  </a:cubicBezTo>
                  <a:cubicBezTo>
                    <a:pt x="62" y="55"/>
                    <a:pt x="63" y="52"/>
                    <a:pt x="65" y="49"/>
                  </a:cubicBezTo>
                  <a:cubicBezTo>
                    <a:pt x="67" y="44"/>
                    <a:pt x="69" y="41"/>
                    <a:pt x="71" y="40"/>
                  </a:cubicBezTo>
                  <a:cubicBezTo>
                    <a:pt x="74" y="38"/>
                    <a:pt x="76" y="38"/>
                    <a:pt x="79" y="39"/>
                  </a:cubicBezTo>
                  <a:cubicBezTo>
                    <a:pt x="83" y="42"/>
                    <a:pt x="82" y="51"/>
                    <a:pt x="81" y="54"/>
                  </a:cubicBezTo>
                  <a:cubicBezTo>
                    <a:pt x="82" y="54"/>
                    <a:pt x="83" y="55"/>
                    <a:pt x="84" y="56"/>
                  </a:cubicBezTo>
                  <a:cubicBezTo>
                    <a:pt x="85" y="57"/>
                    <a:pt x="86" y="59"/>
                    <a:pt x="86" y="61"/>
                  </a:cubicBezTo>
                  <a:cubicBezTo>
                    <a:pt x="86" y="63"/>
                    <a:pt x="85" y="65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8"/>
                    <a:pt x="81" y="69"/>
                    <a:pt x="79" y="69"/>
                  </a:cubicBezTo>
                  <a:cubicBezTo>
                    <a:pt x="77" y="69"/>
                    <a:pt x="75" y="68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5"/>
                    <a:pt x="71" y="63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5" y="54"/>
                    <a:pt x="77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1"/>
                    <a:pt x="81" y="43"/>
                    <a:pt x="78" y="41"/>
                  </a:cubicBezTo>
                  <a:cubicBezTo>
                    <a:pt x="76" y="40"/>
                    <a:pt x="74" y="40"/>
                    <a:pt x="72" y="41"/>
                  </a:cubicBezTo>
                  <a:cubicBezTo>
                    <a:pt x="70" y="43"/>
                    <a:pt x="68" y="45"/>
                    <a:pt x="66" y="50"/>
                  </a:cubicBezTo>
                  <a:cubicBezTo>
                    <a:pt x="65" y="52"/>
                    <a:pt x="64" y="56"/>
                    <a:pt x="63" y="60"/>
                  </a:cubicBezTo>
                  <a:cubicBezTo>
                    <a:pt x="61" y="68"/>
                    <a:pt x="58" y="78"/>
                    <a:pt x="51" y="82"/>
                  </a:cubicBezTo>
                  <a:cubicBezTo>
                    <a:pt x="47" y="85"/>
                    <a:pt x="43" y="85"/>
                    <a:pt x="39" y="85"/>
                  </a:cubicBezTo>
                  <a:cubicBezTo>
                    <a:pt x="27" y="83"/>
                    <a:pt x="24" y="73"/>
                    <a:pt x="25" y="62"/>
                  </a:cubicBezTo>
                  <a:cubicBezTo>
                    <a:pt x="22" y="62"/>
                    <a:pt x="20" y="61"/>
                    <a:pt x="17" y="61"/>
                  </a:cubicBezTo>
                  <a:cubicBezTo>
                    <a:pt x="15" y="60"/>
                    <a:pt x="13" y="58"/>
                    <a:pt x="11" y="57"/>
                  </a:cubicBezTo>
                  <a:cubicBezTo>
                    <a:pt x="9" y="55"/>
                    <a:pt x="7" y="52"/>
                    <a:pt x="6" y="50"/>
                  </a:cubicBezTo>
                  <a:cubicBezTo>
                    <a:pt x="6" y="47"/>
                    <a:pt x="5" y="44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5"/>
                    <a:pt x="15" y="14"/>
                    <a:pt x="2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2"/>
                    <a:pt x="11" y="34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3"/>
                    <a:pt x="12" y="45"/>
                    <a:pt x="12" y="47"/>
                  </a:cubicBezTo>
                  <a:cubicBezTo>
                    <a:pt x="13" y="49"/>
                    <a:pt x="14" y="51"/>
                    <a:pt x="15" y="52"/>
                  </a:cubicBezTo>
                  <a:cubicBezTo>
                    <a:pt x="16" y="53"/>
                    <a:pt x="18" y="54"/>
                    <a:pt x="20" y="55"/>
                  </a:cubicBezTo>
                  <a:cubicBezTo>
                    <a:pt x="22" y="55"/>
                    <a:pt x="24" y="56"/>
                    <a:pt x="27" y="56"/>
                  </a:cubicBezTo>
                  <a:cubicBezTo>
                    <a:pt x="29" y="56"/>
                    <a:pt x="31" y="55"/>
                    <a:pt x="33" y="55"/>
                  </a:cubicBezTo>
                  <a:cubicBezTo>
                    <a:pt x="35" y="54"/>
                    <a:pt x="37" y="53"/>
                    <a:pt x="38" y="52"/>
                  </a:cubicBezTo>
                  <a:cubicBezTo>
                    <a:pt x="39" y="51"/>
                    <a:pt x="40" y="49"/>
                    <a:pt x="41" y="47"/>
                  </a:cubicBezTo>
                  <a:cubicBezTo>
                    <a:pt x="42" y="45"/>
                    <a:pt x="42" y="43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4"/>
                    <a:pt x="34" y="8"/>
                    <a:pt x="30" y="5"/>
                  </a:cubicBezTo>
                  <a:cubicBezTo>
                    <a:pt x="27" y="2"/>
                    <a:pt x="15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83" y="57"/>
                  </a:moveTo>
                  <a:cubicBezTo>
                    <a:pt x="82" y="56"/>
                    <a:pt x="80" y="55"/>
                    <a:pt x="79" y="55"/>
                  </a:cubicBezTo>
                  <a:cubicBezTo>
                    <a:pt x="77" y="55"/>
                    <a:pt x="76" y="56"/>
                    <a:pt x="75" y="57"/>
                  </a:cubicBezTo>
                  <a:cubicBezTo>
                    <a:pt x="74" y="58"/>
                    <a:pt x="73" y="60"/>
                    <a:pt x="73" y="61"/>
                  </a:cubicBezTo>
                  <a:cubicBezTo>
                    <a:pt x="73" y="63"/>
                    <a:pt x="74" y="64"/>
                    <a:pt x="75" y="65"/>
                  </a:cubicBezTo>
                  <a:cubicBezTo>
                    <a:pt x="76" y="66"/>
                    <a:pt x="77" y="67"/>
                    <a:pt x="79" y="67"/>
                  </a:cubicBezTo>
                  <a:cubicBezTo>
                    <a:pt x="80" y="67"/>
                    <a:pt x="82" y="66"/>
                    <a:pt x="83" y="65"/>
                  </a:cubicBezTo>
                  <a:cubicBezTo>
                    <a:pt x="84" y="64"/>
                    <a:pt x="84" y="63"/>
                    <a:pt x="84" y="61"/>
                  </a:cubicBezTo>
                  <a:cubicBezTo>
                    <a:pt x="84" y="60"/>
                    <a:pt x="84" y="58"/>
                    <a:pt x="83" y="57"/>
                  </a:cubicBezTo>
                  <a:close/>
                  <a:moveTo>
                    <a:pt x="10" y="48"/>
                  </a:moveTo>
                  <a:cubicBezTo>
                    <a:pt x="10" y="46"/>
                    <a:pt x="9" y="44"/>
                    <a:pt x="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7" y="47"/>
                    <a:pt x="8" y="49"/>
                  </a:cubicBezTo>
                  <a:cubicBezTo>
                    <a:pt x="9" y="51"/>
                    <a:pt x="10" y="54"/>
                    <a:pt x="12" y="55"/>
                  </a:cubicBezTo>
                  <a:cubicBezTo>
                    <a:pt x="14" y="57"/>
                    <a:pt x="16" y="58"/>
                    <a:pt x="18" y="59"/>
                  </a:cubicBezTo>
                  <a:cubicBezTo>
                    <a:pt x="20" y="60"/>
                    <a:pt x="23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3" y="60"/>
                    <a:pt x="35" y="59"/>
                  </a:cubicBezTo>
                  <a:cubicBezTo>
                    <a:pt x="37" y="58"/>
                    <a:pt x="40" y="57"/>
                    <a:pt x="41" y="55"/>
                  </a:cubicBezTo>
                  <a:cubicBezTo>
                    <a:pt x="43" y="54"/>
                    <a:pt x="44" y="51"/>
                    <a:pt x="45" y="49"/>
                  </a:cubicBezTo>
                  <a:cubicBezTo>
                    <a:pt x="46" y="47"/>
                    <a:pt x="46" y="44"/>
                    <a:pt x="46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3"/>
                  </a:cubicBezTo>
                  <a:cubicBezTo>
                    <a:pt x="38" y="55"/>
                    <a:pt x="36" y="56"/>
                    <a:pt x="34" y="57"/>
                  </a:cubicBezTo>
                  <a:cubicBezTo>
                    <a:pt x="32" y="57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8"/>
                    <a:pt x="21" y="57"/>
                    <a:pt x="19" y="57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2" y="52"/>
                    <a:pt x="11" y="50"/>
                    <a:pt x="10" y="48"/>
                  </a:cubicBezTo>
                  <a:close/>
                  <a:moveTo>
                    <a:pt x="44" y="3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1" y="6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37" y="2"/>
                    <a:pt x="33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40" y="5"/>
                    <a:pt x="42" y="5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10" y="6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678"/>
            <p:cNvSpPr>
              <a:spLocks noEditPoints="1"/>
            </p:cNvSpPr>
            <p:nvPr/>
          </p:nvSpPr>
          <p:spPr>
            <a:xfrm>
              <a:off x="7454" y="2082"/>
              <a:ext cx="399" cy="519"/>
            </a:xfrm>
            <a:custGeom>
              <a:avLst/>
              <a:gdLst>
                <a:gd name="txL" fmla="*/ 0 w 71"/>
                <a:gd name="txT" fmla="*/ 0 h 93"/>
                <a:gd name="txR" fmla="*/ 71 w 71"/>
                <a:gd name="txB" fmla="*/ 93 h 93"/>
              </a:gdLst>
              <a:ahLst/>
              <a:cxnLst>
                <a:cxn ang="0">
                  <a:pos x="39917" y="6792"/>
                </a:cxn>
                <a:cxn ang="0">
                  <a:pos x="45981" y="12674"/>
                </a:cxn>
                <a:cxn ang="0">
                  <a:pos x="46868" y="20336"/>
                </a:cxn>
                <a:cxn ang="0">
                  <a:pos x="39917" y="21363"/>
                </a:cxn>
                <a:cxn ang="0">
                  <a:pos x="38877" y="27128"/>
                </a:cxn>
                <a:cxn ang="0">
                  <a:pos x="31959" y="26251"/>
                </a:cxn>
                <a:cxn ang="0">
                  <a:pos x="24856" y="21363"/>
                </a:cxn>
                <a:cxn ang="0">
                  <a:pos x="24856" y="12674"/>
                </a:cxn>
                <a:cxn ang="0">
                  <a:pos x="31959" y="7818"/>
                </a:cxn>
                <a:cxn ang="0">
                  <a:pos x="4957" y="12674"/>
                </a:cxn>
                <a:cxn ang="0">
                  <a:pos x="65846" y="12674"/>
                </a:cxn>
                <a:cxn ang="0">
                  <a:pos x="7991" y="33886"/>
                </a:cxn>
                <a:cxn ang="0">
                  <a:pos x="1956" y="52319"/>
                </a:cxn>
                <a:cxn ang="0">
                  <a:pos x="0" y="86394"/>
                </a:cxn>
                <a:cxn ang="0">
                  <a:pos x="17022" y="89162"/>
                </a:cxn>
                <a:cxn ang="0">
                  <a:pos x="34960" y="83436"/>
                </a:cxn>
                <a:cxn ang="0">
                  <a:pos x="53781" y="89162"/>
                </a:cxn>
                <a:cxn ang="0">
                  <a:pos x="70803" y="86394"/>
                </a:cxn>
                <a:cxn ang="0">
                  <a:pos x="67808" y="52319"/>
                </a:cxn>
                <a:cxn ang="0">
                  <a:pos x="61772" y="33886"/>
                </a:cxn>
                <a:cxn ang="0">
                  <a:pos x="67808" y="11647"/>
                </a:cxn>
                <a:cxn ang="0">
                  <a:pos x="34960" y="0"/>
                </a:cxn>
                <a:cxn ang="0">
                  <a:pos x="3029" y="11647"/>
                </a:cxn>
                <a:cxn ang="0">
                  <a:pos x="7991" y="33886"/>
                </a:cxn>
                <a:cxn ang="0">
                  <a:pos x="65846" y="52319"/>
                </a:cxn>
                <a:cxn ang="0">
                  <a:pos x="53781" y="87231"/>
                </a:cxn>
                <a:cxn ang="0">
                  <a:pos x="57855" y="49517"/>
                </a:cxn>
                <a:cxn ang="0">
                  <a:pos x="44907" y="47463"/>
                </a:cxn>
                <a:cxn ang="0">
                  <a:pos x="25896" y="47463"/>
                </a:cxn>
                <a:cxn ang="0">
                  <a:pos x="12948" y="49517"/>
                </a:cxn>
                <a:cxn ang="0">
                  <a:pos x="15982" y="87231"/>
                </a:cxn>
                <a:cxn ang="0">
                  <a:pos x="3917" y="52319"/>
                </a:cxn>
                <a:cxn ang="0">
                  <a:pos x="60890" y="34940"/>
                </a:cxn>
                <a:cxn ang="0">
                  <a:pos x="55899" y="50388"/>
                </a:cxn>
                <a:cxn ang="0">
                  <a:pos x="19866" y="71784"/>
                </a:cxn>
                <a:cxn ang="0">
                  <a:pos x="34960" y="43629"/>
                </a:cxn>
                <a:cxn ang="0">
                  <a:pos x="33887" y="13550"/>
                </a:cxn>
                <a:cxn ang="0">
                  <a:pos x="26969" y="14605"/>
                </a:cxn>
                <a:cxn ang="0">
                  <a:pos x="33887" y="19465"/>
                </a:cxn>
                <a:cxn ang="0">
                  <a:pos x="37995" y="25197"/>
                </a:cxn>
                <a:cxn ang="0">
                  <a:pos x="38877" y="19465"/>
                </a:cxn>
                <a:cxn ang="0">
                  <a:pos x="38877" y="14605"/>
                </a:cxn>
                <a:cxn ang="0">
                  <a:pos x="37995" y="8689"/>
                </a:cxn>
              </a:cxnLst>
              <a:rect l="txL" t="txT" r="txR" b="txB"/>
              <a:pathLst>
                <a:path w="71" h="93">
                  <a:moveTo>
                    <a:pt x="3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5" y="13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9" y="6"/>
                    <a:pt x="47" y="2"/>
                    <a:pt x="35" y="2"/>
                  </a:cubicBezTo>
                  <a:cubicBezTo>
                    <a:pt x="24" y="2"/>
                    <a:pt x="12" y="6"/>
                    <a:pt x="5" y="13"/>
                  </a:cubicBezTo>
                  <a:close/>
                  <a:moveTo>
                    <a:pt x="8" y="35"/>
                  </a:moveTo>
                  <a:cubicBezTo>
                    <a:pt x="6" y="37"/>
                    <a:pt x="4" y="40"/>
                    <a:pt x="3" y="43"/>
                  </a:cubicBezTo>
                  <a:cubicBezTo>
                    <a:pt x="2" y="46"/>
                    <a:pt x="2" y="50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63"/>
                    <a:pt x="4" y="70"/>
                    <a:pt x="4" y="75"/>
                  </a:cubicBezTo>
                  <a:cubicBezTo>
                    <a:pt x="3" y="80"/>
                    <a:pt x="2" y="85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6" y="92"/>
                    <a:pt x="11" y="93"/>
                    <a:pt x="17" y="92"/>
                  </a:cubicBezTo>
                  <a:cubicBezTo>
                    <a:pt x="22" y="91"/>
                    <a:pt x="26" y="88"/>
                    <a:pt x="31" y="85"/>
                  </a:cubicBezTo>
                  <a:cubicBezTo>
                    <a:pt x="32" y="85"/>
                    <a:pt x="34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7" y="86"/>
                    <a:pt x="38" y="85"/>
                    <a:pt x="40" y="85"/>
                  </a:cubicBezTo>
                  <a:cubicBezTo>
                    <a:pt x="44" y="88"/>
                    <a:pt x="49" y="91"/>
                    <a:pt x="54" y="92"/>
                  </a:cubicBezTo>
                  <a:cubicBezTo>
                    <a:pt x="59" y="93"/>
                    <a:pt x="64" y="92"/>
                    <a:pt x="70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9" y="85"/>
                    <a:pt x="68" y="80"/>
                    <a:pt x="67" y="75"/>
                  </a:cubicBezTo>
                  <a:cubicBezTo>
                    <a:pt x="66" y="70"/>
                    <a:pt x="67" y="63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0"/>
                    <a:pt x="68" y="46"/>
                    <a:pt x="67" y="43"/>
                  </a:cubicBezTo>
                  <a:cubicBezTo>
                    <a:pt x="66" y="40"/>
                    <a:pt x="65" y="37"/>
                    <a:pt x="62" y="3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4"/>
                    <a:pt x="48" y="0"/>
                    <a:pt x="35" y="0"/>
                  </a:cubicBezTo>
                  <a:cubicBezTo>
                    <a:pt x="23" y="0"/>
                    <a:pt x="11" y="4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35"/>
                    <a:pt x="8" y="35"/>
                    <a:pt x="8" y="35"/>
                  </a:cubicBezTo>
                  <a:close/>
                  <a:moveTo>
                    <a:pt x="61" y="36"/>
                  </a:moveTo>
                  <a:cubicBezTo>
                    <a:pt x="63" y="38"/>
                    <a:pt x="65" y="41"/>
                    <a:pt x="66" y="44"/>
                  </a:cubicBezTo>
                  <a:cubicBezTo>
                    <a:pt x="66" y="47"/>
                    <a:pt x="67" y="50"/>
                    <a:pt x="66" y="54"/>
                  </a:cubicBezTo>
                  <a:cubicBezTo>
                    <a:pt x="65" y="63"/>
                    <a:pt x="64" y="70"/>
                    <a:pt x="65" y="75"/>
                  </a:cubicBezTo>
                  <a:cubicBezTo>
                    <a:pt x="66" y="80"/>
                    <a:pt x="67" y="85"/>
                    <a:pt x="69" y="89"/>
                  </a:cubicBezTo>
                  <a:cubicBezTo>
                    <a:pt x="64" y="90"/>
                    <a:pt x="59" y="91"/>
                    <a:pt x="54" y="90"/>
                  </a:cubicBezTo>
                  <a:cubicBezTo>
                    <a:pt x="50" y="89"/>
                    <a:pt x="46" y="87"/>
                    <a:pt x="42" y="84"/>
                  </a:cubicBezTo>
                  <a:cubicBezTo>
                    <a:pt x="46" y="82"/>
                    <a:pt x="50" y="79"/>
                    <a:pt x="52" y="75"/>
                  </a:cubicBezTo>
                  <a:cubicBezTo>
                    <a:pt x="56" y="69"/>
                    <a:pt x="58" y="6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2" y="50"/>
                    <a:pt x="48" y="50"/>
                    <a:pt x="45" y="49"/>
                  </a:cubicBezTo>
                  <a:cubicBezTo>
                    <a:pt x="41" y="47"/>
                    <a:pt x="38" y="45"/>
                    <a:pt x="3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5"/>
                    <a:pt x="29" y="47"/>
                    <a:pt x="26" y="49"/>
                  </a:cubicBezTo>
                  <a:cubicBezTo>
                    <a:pt x="22" y="50"/>
                    <a:pt x="18" y="50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61"/>
                    <a:pt x="15" y="69"/>
                    <a:pt x="18" y="75"/>
                  </a:cubicBezTo>
                  <a:cubicBezTo>
                    <a:pt x="21" y="79"/>
                    <a:pt x="25" y="82"/>
                    <a:pt x="29" y="84"/>
                  </a:cubicBezTo>
                  <a:cubicBezTo>
                    <a:pt x="25" y="87"/>
                    <a:pt x="21" y="89"/>
                    <a:pt x="16" y="90"/>
                  </a:cubicBezTo>
                  <a:cubicBezTo>
                    <a:pt x="12" y="91"/>
                    <a:pt x="7" y="90"/>
                    <a:pt x="2" y="89"/>
                  </a:cubicBezTo>
                  <a:cubicBezTo>
                    <a:pt x="4" y="85"/>
                    <a:pt x="5" y="80"/>
                    <a:pt x="5" y="75"/>
                  </a:cubicBezTo>
                  <a:cubicBezTo>
                    <a:pt x="6" y="70"/>
                    <a:pt x="6" y="63"/>
                    <a:pt x="4" y="54"/>
                  </a:cubicBezTo>
                  <a:cubicBezTo>
                    <a:pt x="4" y="50"/>
                    <a:pt x="4" y="47"/>
                    <a:pt x="5" y="44"/>
                  </a:cubicBezTo>
                  <a:cubicBezTo>
                    <a:pt x="6" y="41"/>
                    <a:pt x="7" y="38"/>
                    <a:pt x="10" y="36"/>
                  </a:cubicBezTo>
                  <a:cubicBezTo>
                    <a:pt x="61" y="36"/>
                    <a:pt x="61" y="36"/>
                    <a:pt x="61" y="36"/>
                  </a:cubicBezTo>
                  <a:close/>
                  <a:moveTo>
                    <a:pt x="35" y="45"/>
                  </a:moveTo>
                  <a:cubicBezTo>
                    <a:pt x="38" y="47"/>
                    <a:pt x="41" y="49"/>
                    <a:pt x="44" y="50"/>
                  </a:cubicBezTo>
                  <a:cubicBezTo>
                    <a:pt x="48" y="52"/>
                    <a:pt x="52" y="52"/>
                    <a:pt x="56" y="52"/>
                  </a:cubicBezTo>
                  <a:cubicBezTo>
                    <a:pt x="56" y="61"/>
                    <a:pt x="54" y="68"/>
                    <a:pt x="51" y="74"/>
                  </a:cubicBezTo>
                  <a:cubicBezTo>
                    <a:pt x="47" y="79"/>
                    <a:pt x="42" y="82"/>
                    <a:pt x="35" y="84"/>
                  </a:cubicBezTo>
                  <a:cubicBezTo>
                    <a:pt x="29" y="82"/>
                    <a:pt x="24" y="79"/>
                    <a:pt x="20" y="74"/>
                  </a:cubicBezTo>
                  <a:cubicBezTo>
                    <a:pt x="17" y="68"/>
                    <a:pt x="15" y="61"/>
                    <a:pt x="15" y="52"/>
                  </a:cubicBezTo>
                  <a:cubicBezTo>
                    <a:pt x="19" y="52"/>
                    <a:pt x="23" y="52"/>
                    <a:pt x="26" y="50"/>
                  </a:cubicBezTo>
                  <a:cubicBezTo>
                    <a:pt x="30" y="49"/>
                    <a:pt x="33" y="47"/>
                    <a:pt x="35" y="45"/>
                  </a:cubicBezTo>
                  <a:close/>
                  <a:moveTo>
                    <a:pt x="38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lnTo>
                    <a:pt x="38" y="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Freeform 706"/>
            <p:cNvSpPr>
              <a:spLocks noEditPoints="1"/>
            </p:cNvSpPr>
            <p:nvPr/>
          </p:nvSpPr>
          <p:spPr>
            <a:xfrm>
              <a:off x="8407" y="2151"/>
              <a:ext cx="536" cy="508"/>
            </a:xfrm>
            <a:custGeom>
              <a:avLst/>
              <a:gdLst>
                <a:gd name="txL" fmla="*/ 0 w 227"/>
                <a:gd name="txT" fmla="*/ 0 h 215"/>
                <a:gd name="txR" fmla="*/ 227 w 227"/>
                <a:gd name="txB" fmla="*/ 215 h 215"/>
              </a:gdLst>
              <a:ahLst/>
              <a:cxnLst>
                <a:cxn ang="0">
                  <a:pos x="2855" y="2864"/>
                </a:cxn>
                <a:cxn ang="0">
                  <a:pos x="2420" y="2651"/>
                </a:cxn>
                <a:cxn ang="0">
                  <a:pos x="2146" y="4482"/>
                </a:cxn>
                <a:cxn ang="0">
                  <a:pos x="2264" y="3244"/>
                </a:cxn>
                <a:cxn ang="0">
                  <a:pos x="3608" y="4482"/>
                </a:cxn>
                <a:cxn ang="0">
                  <a:pos x="2949" y="3958"/>
                </a:cxn>
                <a:cxn ang="0">
                  <a:pos x="3015" y="5354"/>
                </a:cxn>
                <a:cxn ang="0">
                  <a:pos x="5598" y="1307"/>
                </a:cxn>
                <a:cxn ang="0">
                  <a:pos x="3976" y="1188"/>
                </a:cxn>
                <a:cxn ang="0">
                  <a:pos x="4411" y="1897"/>
                </a:cxn>
                <a:cxn ang="0">
                  <a:pos x="3674" y="1463"/>
                </a:cxn>
                <a:cxn ang="0">
                  <a:pos x="3924" y="1897"/>
                </a:cxn>
                <a:cxn ang="0">
                  <a:pos x="3384" y="1741"/>
                </a:cxn>
                <a:cxn ang="0">
                  <a:pos x="3818" y="2429"/>
                </a:cxn>
                <a:cxn ang="0">
                  <a:pos x="3084" y="1994"/>
                </a:cxn>
                <a:cxn ang="0">
                  <a:pos x="3329" y="2429"/>
                </a:cxn>
                <a:cxn ang="0">
                  <a:pos x="2805" y="2266"/>
                </a:cxn>
                <a:cxn ang="0">
                  <a:pos x="3240" y="2930"/>
                </a:cxn>
                <a:cxn ang="0">
                  <a:pos x="2581" y="2495"/>
                </a:cxn>
                <a:cxn ang="0">
                  <a:pos x="4132" y="872"/>
                </a:cxn>
                <a:cxn ang="0">
                  <a:pos x="6992" y="0"/>
                </a:cxn>
                <a:cxn ang="0">
                  <a:pos x="5754" y="1307"/>
                </a:cxn>
                <a:cxn ang="0">
                  <a:pos x="5967" y="2864"/>
                </a:cxn>
                <a:cxn ang="0">
                  <a:pos x="3084" y="5515"/>
                </a:cxn>
                <a:cxn ang="0">
                  <a:pos x="2949" y="5515"/>
                </a:cxn>
                <a:cxn ang="0">
                  <a:pos x="1188" y="5605"/>
                </a:cxn>
                <a:cxn ang="0">
                  <a:pos x="1712" y="6427"/>
                </a:cxn>
                <a:cxn ang="0">
                  <a:pos x="1462" y="6699"/>
                </a:cxn>
                <a:cxn ang="0">
                  <a:pos x="1344" y="6699"/>
                </a:cxn>
                <a:cxn ang="0">
                  <a:pos x="0" y="5236"/>
                </a:cxn>
                <a:cxn ang="0">
                  <a:pos x="319" y="5014"/>
                </a:cxn>
                <a:cxn ang="0">
                  <a:pos x="368" y="5014"/>
                </a:cxn>
                <a:cxn ang="0">
                  <a:pos x="2052" y="4551"/>
                </a:cxn>
                <a:cxn ang="0">
                  <a:pos x="1188" y="3613"/>
                </a:cxn>
                <a:cxn ang="0">
                  <a:pos x="4042" y="872"/>
                </a:cxn>
                <a:cxn ang="0">
                  <a:pos x="4132" y="872"/>
                </a:cxn>
                <a:cxn ang="0">
                  <a:pos x="1025" y="5605"/>
                </a:cxn>
                <a:cxn ang="0">
                  <a:pos x="1393" y="6543"/>
                </a:cxn>
                <a:cxn ang="0">
                  <a:pos x="319" y="5141"/>
                </a:cxn>
              </a:cxnLst>
              <a:rect l="txL" t="txT" r="txR" b="txB"/>
              <a:pathLst>
                <a:path w="227" h="215">
                  <a:moveTo>
                    <a:pt x="83" y="80"/>
                  </a:moveTo>
                  <a:lnTo>
                    <a:pt x="92" y="92"/>
                  </a:lnTo>
                  <a:lnTo>
                    <a:pt x="90" y="94"/>
                  </a:lnTo>
                  <a:lnTo>
                    <a:pt x="78" y="85"/>
                  </a:lnTo>
                  <a:lnTo>
                    <a:pt x="45" y="116"/>
                  </a:lnTo>
                  <a:lnTo>
                    <a:pt x="69" y="144"/>
                  </a:lnTo>
                  <a:lnTo>
                    <a:pt x="90" y="123"/>
                  </a:lnTo>
                  <a:lnTo>
                    <a:pt x="73" y="104"/>
                  </a:lnTo>
                  <a:lnTo>
                    <a:pt x="76" y="101"/>
                  </a:lnTo>
                  <a:lnTo>
                    <a:pt x="116" y="144"/>
                  </a:lnTo>
                  <a:lnTo>
                    <a:pt x="111" y="146"/>
                  </a:lnTo>
                  <a:lnTo>
                    <a:pt x="95" y="127"/>
                  </a:lnTo>
                  <a:lnTo>
                    <a:pt x="73" y="146"/>
                  </a:lnTo>
                  <a:lnTo>
                    <a:pt x="97" y="172"/>
                  </a:lnTo>
                  <a:lnTo>
                    <a:pt x="187" y="90"/>
                  </a:lnTo>
                  <a:lnTo>
                    <a:pt x="180" y="42"/>
                  </a:lnTo>
                  <a:lnTo>
                    <a:pt x="133" y="33"/>
                  </a:lnTo>
                  <a:lnTo>
                    <a:pt x="128" y="38"/>
                  </a:lnTo>
                  <a:lnTo>
                    <a:pt x="144" y="56"/>
                  </a:lnTo>
                  <a:lnTo>
                    <a:pt x="142" y="61"/>
                  </a:lnTo>
                  <a:lnTo>
                    <a:pt x="123" y="42"/>
                  </a:lnTo>
                  <a:lnTo>
                    <a:pt x="118" y="47"/>
                  </a:lnTo>
                  <a:lnTo>
                    <a:pt x="128" y="59"/>
                  </a:lnTo>
                  <a:lnTo>
                    <a:pt x="126" y="61"/>
                  </a:lnTo>
                  <a:lnTo>
                    <a:pt x="116" y="49"/>
                  </a:lnTo>
                  <a:lnTo>
                    <a:pt x="109" y="56"/>
                  </a:lnTo>
                  <a:lnTo>
                    <a:pt x="126" y="73"/>
                  </a:lnTo>
                  <a:lnTo>
                    <a:pt x="123" y="78"/>
                  </a:lnTo>
                  <a:lnTo>
                    <a:pt x="107" y="59"/>
                  </a:lnTo>
                  <a:lnTo>
                    <a:pt x="99" y="64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97" y="66"/>
                  </a:lnTo>
                  <a:lnTo>
                    <a:pt x="90" y="73"/>
                  </a:lnTo>
                  <a:lnTo>
                    <a:pt x="109" y="92"/>
                  </a:lnTo>
                  <a:lnTo>
                    <a:pt x="104" y="94"/>
                  </a:lnTo>
                  <a:lnTo>
                    <a:pt x="88" y="75"/>
                  </a:lnTo>
                  <a:lnTo>
                    <a:pt x="83" y="80"/>
                  </a:lnTo>
                  <a:close/>
                  <a:moveTo>
                    <a:pt x="133" y="28"/>
                  </a:moveTo>
                  <a:lnTo>
                    <a:pt x="182" y="40"/>
                  </a:lnTo>
                  <a:lnTo>
                    <a:pt x="225" y="0"/>
                  </a:lnTo>
                  <a:lnTo>
                    <a:pt x="227" y="2"/>
                  </a:lnTo>
                  <a:lnTo>
                    <a:pt x="185" y="42"/>
                  </a:lnTo>
                  <a:lnTo>
                    <a:pt x="189" y="90"/>
                  </a:lnTo>
                  <a:lnTo>
                    <a:pt x="192" y="92"/>
                  </a:lnTo>
                  <a:lnTo>
                    <a:pt x="189" y="92"/>
                  </a:lnTo>
                  <a:lnTo>
                    <a:pt x="99" y="177"/>
                  </a:lnTo>
                  <a:lnTo>
                    <a:pt x="97" y="180"/>
                  </a:lnTo>
                  <a:lnTo>
                    <a:pt x="95" y="177"/>
                  </a:lnTo>
                  <a:lnTo>
                    <a:pt x="69" y="149"/>
                  </a:lnTo>
                  <a:lnTo>
                    <a:pt x="38" y="180"/>
                  </a:lnTo>
                  <a:lnTo>
                    <a:pt x="55" y="206"/>
                  </a:lnTo>
                  <a:lnTo>
                    <a:pt x="55" y="208"/>
                  </a:lnTo>
                  <a:lnTo>
                    <a:pt x="47" y="215"/>
                  </a:lnTo>
                  <a:lnTo>
                    <a:pt x="45" y="215"/>
                  </a:lnTo>
                  <a:lnTo>
                    <a:pt x="43" y="215"/>
                  </a:lnTo>
                  <a:lnTo>
                    <a:pt x="2" y="170"/>
                  </a:lnTo>
                  <a:lnTo>
                    <a:pt x="0" y="168"/>
                  </a:lnTo>
                  <a:lnTo>
                    <a:pt x="2" y="165"/>
                  </a:lnTo>
                  <a:lnTo>
                    <a:pt x="10" y="161"/>
                  </a:lnTo>
                  <a:lnTo>
                    <a:pt x="10" y="158"/>
                  </a:lnTo>
                  <a:lnTo>
                    <a:pt x="12" y="161"/>
                  </a:lnTo>
                  <a:lnTo>
                    <a:pt x="36" y="177"/>
                  </a:lnTo>
                  <a:lnTo>
                    <a:pt x="66" y="146"/>
                  </a:lnTo>
                  <a:lnTo>
                    <a:pt x="40" y="118"/>
                  </a:lnTo>
                  <a:lnTo>
                    <a:pt x="38" y="116"/>
                  </a:lnTo>
                  <a:lnTo>
                    <a:pt x="40" y="113"/>
                  </a:lnTo>
                  <a:lnTo>
                    <a:pt x="130" y="28"/>
                  </a:lnTo>
                  <a:lnTo>
                    <a:pt x="133" y="28"/>
                  </a:lnTo>
                  <a:close/>
                  <a:moveTo>
                    <a:pt x="33" y="180"/>
                  </a:moveTo>
                  <a:lnTo>
                    <a:pt x="50" y="206"/>
                  </a:lnTo>
                  <a:lnTo>
                    <a:pt x="45" y="210"/>
                  </a:lnTo>
                  <a:lnTo>
                    <a:pt x="7" y="168"/>
                  </a:lnTo>
                  <a:lnTo>
                    <a:pt x="10" y="165"/>
                  </a:lnTo>
                  <a:lnTo>
                    <a:pt x="33" y="18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41"/>
          <p:cNvGrpSpPr/>
          <p:nvPr/>
        </p:nvGrpSpPr>
        <p:grpSpPr>
          <a:xfrm>
            <a:off x="0" y="1652588"/>
            <a:ext cx="9144000" cy="1814512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962" y="177982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078" y="602394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2044"/>
              <a:ext cx="3936004" cy="6116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7061" y="177982"/>
              <a:ext cx="1035934" cy="77911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1078" y="283914"/>
              <a:ext cx="569217" cy="559733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kern="1200" cap="none" spc="0" normalizeH="0" baseline="0" noProof="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+mn-ea"/>
                  <a:cs typeface="+mn-cs"/>
                </a:rPr>
                <a:t>01</a:t>
              </a:r>
              <a:endParaRPr kumimoji="0" lang="zh-CN" altLang="en-US" sz="80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8196" name="TextBox 48"/>
          <p:cNvSpPr txBox="1"/>
          <p:nvPr/>
        </p:nvSpPr>
        <p:spPr>
          <a:xfrm>
            <a:off x="3295650" y="2246313"/>
            <a:ext cx="5049838" cy="622300"/>
          </a:xfrm>
          <a:prstGeom prst="rect">
            <a:avLst/>
          </a:prstGeom>
          <a:noFill/>
          <a:ln w="9525">
            <a:noFill/>
          </a:ln>
        </p:spPr>
        <p:txBody>
          <a:bodyPr lIns="68584" tIns="34291" rIns="68584" bIns="34291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究 背 景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7" name="组合 9"/>
          <p:cNvGrpSpPr/>
          <p:nvPr/>
        </p:nvGrpSpPr>
        <p:grpSpPr>
          <a:xfrm>
            <a:off x="3348038" y="1274763"/>
            <a:ext cx="3024187" cy="433387"/>
            <a:chOff x="5272" y="2008"/>
            <a:chExt cx="4763" cy="682"/>
          </a:xfrm>
        </p:grpSpPr>
        <p:grpSp>
          <p:nvGrpSpPr>
            <p:cNvPr id="8198" name="组合 6"/>
            <p:cNvGrpSpPr/>
            <p:nvPr/>
          </p:nvGrpSpPr>
          <p:grpSpPr>
            <a:xfrm>
              <a:off x="9355" y="2008"/>
              <a:ext cx="680" cy="682"/>
              <a:chOff x="6084168" y="1274820"/>
              <a:chExt cx="432048" cy="432834"/>
            </a:xfrm>
          </p:grpSpPr>
          <p:sp>
            <p:nvSpPr>
              <p:cNvPr id="8207" name="椭圆 22"/>
              <p:cNvSpPr/>
              <p:nvPr/>
            </p:nvSpPr>
            <p:spPr>
              <a:xfrm>
                <a:off x="6084168" y="1274820"/>
                <a:ext cx="432048" cy="43283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208" name="Freeform 59"/>
              <p:cNvSpPr/>
              <p:nvPr/>
            </p:nvSpPr>
            <p:spPr>
              <a:xfrm>
                <a:off x="6180302" y="1365898"/>
                <a:ext cx="239780" cy="250679"/>
              </a:xfrm>
              <a:custGeom>
                <a:avLst/>
                <a:gdLst>
                  <a:gd name="txL" fmla="*/ 0 w 581"/>
                  <a:gd name="txT" fmla="*/ 0 h 609"/>
                  <a:gd name="txR" fmla="*/ 581 w 581"/>
                  <a:gd name="txB" fmla="*/ 609 h 609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581" h="609">
                    <a:moveTo>
                      <a:pt x="566" y="523"/>
                    </a:moveTo>
                    <a:lnTo>
                      <a:pt x="566" y="523"/>
                    </a:lnTo>
                    <a:cubicBezTo>
                      <a:pt x="495" y="594"/>
                      <a:pt x="495" y="594"/>
                      <a:pt x="495" y="594"/>
                    </a:cubicBezTo>
                    <a:cubicBezTo>
                      <a:pt x="488" y="601"/>
                      <a:pt x="481" y="608"/>
                      <a:pt x="474" y="608"/>
                    </a:cubicBezTo>
                    <a:cubicBezTo>
                      <a:pt x="467" y="608"/>
                      <a:pt x="460" y="601"/>
                      <a:pt x="453" y="594"/>
                    </a:cubicBezTo>
                    <a:cubicBezTo>
                      <a:pt x="417" y="558"/>
                      <a:pt x="417" y="558"/>
                      <a:pt x="417" y="558"/>
                    </a:cubicBezTo>
                    <a:cubicBezTo>
                      <a:pt x="410" y="551"/>
                      <a:pt x="410" y="544"/>
                      <a:pt x="410" y="537"/>
                    </a:cubicBezTo>
                    <a:cubicBezTo>
                      <a:pt x="410" y="523"/>
                      <a:pt x="417" y="509"/>
                      <a:pt x="439" y="509"/>
                    </a:cubicBezTo>
                    <a:cubicBezTo>
                      <a:pt x="446" y="509"/>
                      <a:pt x="453" y="516"/>
                      <a:pt x="453" y="523"/>
                    </a:cubicBezTo>
                    <a:cubicBezTo>
                      <a:pt x="474" y="537"/>
                      <a:pt x="474" y="537"/>
                      <a:pt x="474" y="537"/>
                    </a:cubicBezTo>
                    <a:cubicBezTo>
                      <a:pt x="530" y="481"/>
                      <a:pt x="530" y="481"/>
                      <a:pt x="530" y="481"/>
                    </a:cubicBezTo>
                    <a:cubicBezTo>
                      <a:pt x="537" y="474"/>
                      <a:pt x="545" y="474"/>
                      <a:pt x="552" y="474"/>
                    </a:cubicBezTo>
                    <a:cubicBezTo>
                      <a:pt x="566" y="474"/>
                      <a:pt x="580" y="488"/>
                      <a:pt x="580" y="502"/>
                    </a:cubicBezTo>
                    <a:cubicBezTo>
                      <a:pt x="580" y="509"/>
                      <a:pt x="573" y="516"/>
                      <a:pt x="566" y="523"/>
                    </a:cubicBezTo>
                    <a:close/>
                    <a:moveTo>
                      <a:pt x="474" y="495"/>
                    </a:moveTo>
                    <a:lnTo>
                      <a:pt x="474" y="495"/>
                    </a:lnTo>
                    <a:cubicBezTo>
                      <a:pt x="467" y="488"/>
                      <a:pt x="453" y="481"/>
                      <a:pt x="439" y="481"/>
                    </a:cubicBezTo>
                    <a:cubicBezTo>
                      <a:pt x="403" y="481"/>
                      <a:pt x="382" y="509"/>
                      <a:pt x="382" y="537"/>
                    </a:cubicBezTo>
                    <a:cubicBezTo>
                      <a:pt x="382" y="558"/>
                      <a:pt x="389" y="573"/>
                      <a:pt x="396" y="580"/>
                    </a:cubicBezTo>
                    <a:cubicBezTo>
                      <a:pt x="424" y="608"/>
                      <a:pt x="424" y="608"/>
                      <a:pt x="424" y="608"/>
                    </a:cubicBezTo>
                    <a:cubicBezTo>
                      <a:pt x="29" y="608"/>
                      <a:pt x="29" y="608"/>
                      <a:pt x="29" y="608"/>
                    </a:cubicBezTo>
                    <a:cubicBezTo>
                      <a:pt x="15" y="608"/>
                      <a:pt x="0" y="594"/>
                      <a:pt x="0" y="5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71"/>
                      <a:pt x="15" y="56"/>
                      <a:pt x="29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120"/>
                      <a:pt x="106" y="141"/>
                      <a:pt x="135" y="141"/>
                    </a:cubicBezTo>
                    <a:cubicBezTo>
                      <a:pt x="163" y="141"/>
                      <a:pt x="191" y="120"/>
                      <a:pt x="191" y="85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19" y="120"/>
                      <a:pt x="248" y="141"/>
                      <a:pt x="276" y="141"/>
                    </a:cubicBezTo>
                    <a:cubicBezTo>
                      <a:pt x="304" y="141"/>
                      <a:pt x="333" y="120"/>
                      <a:pt x="333" y="85"/>
                    </a:cubicBezTo>
                    <a:cubicBezTo>
                      <a:pt x="333" y="56"/>
                      <a:pt x="333" y="56"/>
                      <a:pt x="333" y="56"/>
                    </a:cubicBezTo>
                    <a:cubicBezTo>
                      <a:pt x="361" y="56"/>
                      <a:pt x="361" y="56"/>
                      <a:pt x="361" y="56"/>
                    </a:cubicBezTo>
                    <a:cubicBezTo>
                      <a:pt x="361" y="85"/>
                      <a:pt x="361" y="85"/>
                      <a:pt x="361" y="85"/>
                    </a:cubicBezTo>
                    <a:cubicBezTo>
                      <a:pt x="361" y="120"/>
                      <a:pt x="389" y="141"/>
                      <a:pt x="417" y="141"/>
                    </a:cubicBezTo>
                    <a:cubicBezTo>
                      <a:pt x="446" y="141"/>
                      <a:pt x="474" y="120"/>
                      <a:pt x="474" y="85"/>
                    </a:cubicBezTo>
                    <a:cubicBezTo>
                      <a:pt x="474" y="56"/>
                      <a:pt x="474" y="56"/>
                      <a:pt x="474" y="56"/>
                    </a:cubicBezTo>
                    <a:cubicBezTo>
                      <a:pt x="523" y="56"/>
                      <a:pt x="523" y="56"/>
                      <a:pt x="523" y="56"/>
                    </a:cubicBezTo>
                    <a:cubicBezTo>
                      <a:pt x="537" y="56"/>
                      <a:pt x="552" y="71"/>
                      <a:pt x="552" y="85"/>
                    </a:cubicBezTo>
                    <a:cubicBezTo>
                      <a:pt x="552" y="445"/>
                      <a:pt x="552" y="445"/>
                      <a:pt x="552" y="445"/>
                    </a:cubicBezTo>
                    <a:cubicBezTo>
                      <a:pt x="530" y="445"/>
                      <a:pt x="516" y="452"/>
                      <a:pt x="509" y="460"/>
                    </a:cubicBezTo>
                    <a:lnTo>
                      <a:pt x="474" y="495"/>
                    </a:lnTo>
                    <a:close/>
                    <a:moveTo>
                      <a:pt x="78" y="488"/>
                    </a:moveTo>
                    <a:lnTo>
                      <a:pt x="78" y="488"/>
                    </a:lnTo>
                    <a:cubicBezTo>
                      <a:pt x="78" y="502"/>
                      <a:pt x="85" y="509"/>
                      <a:pt x="99" y="509"/>
                    </a:cubicBezTo>
                    <a:cubicBezTo>
                      <a:pt x="283" y="509"/>
                      <a:pt x="283" y="509"/>
                      <a:pt x="283" y="509"/>
                    </a:cubicBezTo>
                    <a:cubicBezTo>
                      <a:pt x="297" y="509"/>
                      <a:pt x="304" y="502"/>
                      <a:pt x="304" y="488"/>
                    </a:cubicBezTo>
                    <a:cubicBezTo>
                      <a:pt x="304" y="474"/>
                      <a:pt x="297" y="467"/>
                      <a:pt x="283" y="467"/>
                    </a:cubicBezTo>
                    <a:cubicBezTo>
                      <a:pt x="99" y="467"/>
                      <a:pt x="99" y="467"/>
                      <a:pt x="99" y="467"/>
                    </a:cubicBezTo>
                    <a:cubicBezTo>
                      <a:pt x="85" y="467"/>
                      <a:pt x="78" y="474"/>
                      <a:pt x="78" y="488"/>
                    </a:cubicBezTo>
                    <a:close/>
                    <a:moveTo>
                      <a:pt x="446" y="219"/>
                    </a:moveTo>
                    <a:lnTo>
                      <a:pt x="446" y="219"/>
                    </a:lnTo>
                    <a:cubicBezTo>
                      <a:pt x="106" y="219"/>
                      <a:pt x="106" y="219"/>
                      <a:pt x="106" y="219"/>
                    </a:cubicBezTo>
                    <a:cubicBezTo>
                      <a:pt x="92" y="219"/>
                      <a:pt x="78" y="233"/>
                      <a:pt x="78" y="247"/>
                    </a:cubicBezTo>
                    <a:cubicBezTo>
                      <a:pt x="78" y="262"/>
                      <a:pt x="92" y="276"/>
                      <a:pt x="106" y="276"/>
                    </a:cubicBezTo>
                    <a:cubicBezTo>
                      <a:pt x="446" y="276"/>
                      <a:pt x="446" y="276"/>
                      <a:pt x="446" y="276"/>
                    </a:cubicBezTo>
                    <a:cubicBezTo>
                      <a:pt x="460" y="276"/>
                      <a:pt x="474" y="262"/>
                      <a:pt x="474" y="247"/>
                    </a:cubicBezTo>
                    <a:cubicBezTo>
                      <a:pt x="474" y="233"/>
                      <a:pt x="460" y="219"/>
                      <a:pt x="446" y="219"/>
                    </a:cubicBezTo>
                    <a:close/>
                    <a:moveTo>
                      <a:pt x="446" y="339"/>
                    </a:moveTo>
                    <a:lnTo>
                      <a:pt x="446" y="339"/>
                    </a:lnTo>
                    <a:cubicBezTo>
                      <a:pt x="276" y="339"/>
                      <a:pt x="276" y="339"/>
                      <a:pt x="276" y="339"/>
                    </a:cubicBezTo>
                    <a:cubicBezTo>
                      <a:pt x="226" y="339"/>
                      <a:pt x="226" y="339"/>
                      <a:pt x="226" y="339"/>
                    </a:cubicBezTo>
                    <a:cubicBezTo>
                      <a:pt x="106" y="339"/>
                      <a:pt x="106" y="339"/>
                      <a:pt x="106" y="339"/>
                    </a:cubicBezTo>
                    <a:cubicBezTo>
                      <a:pt x="92" y="339"/>
                      <a:pt x="78" y="353"/>
                      <a:pt x="78" y="367"/>
                    </a:cubicBezTo>
                    <a:cubicBezTo>
                      <a:pt x="78" y="389"/>
                      <a:pt x="92" y="396"/>
                      <a:pt x="106" y="396"/>
                    </a:cubicBezTo>
                    <a:cubicBezTo>
                      <a:pt x="226" y="396"/>
                      <a:pt x="226" y="396"/>
                      <a:pt x="226" y="396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446" y="396"/>
                      <a:pt x="446" y="396"/>
                      <a:pt x="446" y="396"/>
                    </a:cubicBezTo>
                    <a:cubicBezTo>
                      <a:pt x="460" y="396"/>
                      <a:pt x="474" y="389"/>
                      <a:pt x="474" y="367"/>
                    </a:cubicBezTo>
                    <a:cubicBezTo>
                      <a:pt x="474" y="353"/>
                      <a:pt x="460" y="339"/>
                      <a:pt x="446" y="339"/>
                    </a:cubicBezTo>
                    <a:close/>
                    <a:moveTo>
                      <a:pt x="417" y="113"/>
                    </a:moveTo>
                    <a:lnTo>
                      <a:pt x="417" y="113"/>
                    </a:lnTo>
                    <a:cubicBezTo>
                      <a:pt x="403" y="113"/>
                      <a:pt x="389" y="106"/>
                      <a:pt x="389" y="85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4"/>
                      <a:pt x="403" y="0"/>
                      <a:pt x="417" y="0"/>
                    </a:cubicBezTo>
                    <a:cubicBezTo>
                      <a:pt x="431" y="0"/>
                      <a:pt x="446" y="14"/>
                      <a:pt x="446" y="28"/>
                    </a:cubicBezTo>
                    <a:cubicBezTo>
                      <a:pt x="446" y="85"/>
                      <a:pt x="446" y="85"/>
                      <a:pt x="446" y="85"/>
                    </a:cubicBezTo>
                    <a:cubicBezTo>
                      <a:pt x="446" y="106"/>
                      <a:pt x="431" y="113"/>
                      <a:pt x="417" y="113"/>
                    </a:cubicBezTo>
                    <a:close/>
                    <a:moveTo>
                      <a:pt x="276" y="113"/>
                    </a:moveTo>
                    <a:lnTo>
                      <a:pt x="276" y="113"/>
                    </a:lnTo>
                    <a:cubicBezTo>
                      <a:pt x="262" y="113"/>
                      <a:pt x="248" y="106"/>
                      <a:pt x="248" y="85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8" y="14"/>
                      <a:pt x="262" y="0"/>
                      <a:pt x="276" y="0"/>
                    </a:cubicBezTo>
                    <a:cubicBezTo>
                      <a:pt x="290" y="0"/>
                      <a:pt x="304" y="14"/>
                      <a:pt x="304" y="28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106"/>
                      <a:pt x="290" y="113"/>
                      <a:pt x="276" y="113"/>
                    </a:cubicBezTo>
                    <a:close/>
                    <a:moveTo>
                      <a:pt x="135" y="113"/>
                    </a:moveTo>
                    <a:lnTo>
                      <a:pt x="135" y="113"/>
                    </a:lnTo>
                    <a:cubicBezTo>
                      <a:pt x="121" y="113"/>
                      <a:pt x="106" y="106"/>
                      <a:pt x="106" y="85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14"/>
                      <a:pt x="121" y="0"/>
                      <a:pt x="135" y="0"/>
                    </a:cubicBezTo>
                    <a:cubicBezTo>
                      <a:pt x="149" y="0"/>
                      <a:pt x="163" y="14"/>
                      <a:pt x="163" y="28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3" y="106"/>
                      <a:pt x="149" y="113"/>
                      <a:pt x="135" y="11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99" name="椭圆 65"/>
            <p:cNvSpPr/>
            <p:nvPr/>
          </p:nvSpPr>
          <p:spPr>
            <a:xfrm>
              <a:off x="7313" y="2008"/>
              <a:ext cx="680" cy="680"/>
            </a:xfrm>
            <a:prstGeom prst="ellipse">
              <a:avLst/>
            </a:prstGeom>
            <a:solidFill>
              <a:srgbClr val="F79600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8335" y="2008"/>
              <a:ext cx="680" cy="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1" name="椭圆 16"/>
            <p:cNvSpPr/>
            <p:nvPr/>
          </p:nvSpPr>
          <p:spPr>
            <a:xfrm>
              <a:off x="5272" y="2008"/>
              <a:ext cx="682" cy="6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2" name="椭圆 16"/>
            <p:cNvSpPr/>
            <p:nvPr/>
          </p:nvSpPr>
          <p:spPr>
            <a:xfrm>
              <a:off x="6293" y="2008"/>
              <a:ext cx="682" cy="682"/>
            </a:xfrm>
            <a:prstGeom prst="ellipse">
              <a:avLst/>
            </a:prstGeom>
            <a:solidFill>
              <a:srgbClr val="3992DB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3" name="Freeform 699"/>
            <p:cNvSpPr>
              <a:spLocks noEditPoints="1"/>
            </p:cNvSpPr>
            <p:nvPr/>
          </p:nvSpPr>
          <p:spPr>
            <a:xfrm>
              <a:off x="5376" y="2170"/>
              <a:ext cx="474" cy="426"/>
            </a:xfrm>
            <a:custGeom>
              <a:avLst/>
              <a:gdLst>
                <a:gd name="txL" fmla="*/ 0 w 85"/>
                <a:gd name="txT" fmla="*/ 0 h 76"/>
                <a:gd name="txR" fmla="*/ 85 w 85"/>
                <a:gd name="txB" fmla="*/ 76 h 76"/>
              </a:gdLst>
              <a:ahLst/>
              <a:cxnLst>
                <a:cxn ang="0">
                  <a:pos x="14555" y="46311"/>
                </a:cxn>
                <a:cxn ang="0">
                  <a:pos x="43536" y="72044"/>
                </a:cxn>
                <a:cxn ang="0">
                  <a:pos x="78394" y="11816"/>
                </a:cxn>
                <a:cxn ang="0">
                  <a:pos x="63812" y="1951"/>
                </a:cxn>
                <a:cxn ang="0">
                  <a:pos x="43536" y="11816"/>
                </a:cxn>
                <a:cxn ang="0">
                  <a:pos x="24102" y="1951"/>
                </a:cxn>
                <a:cxn ang="0">
                  <a:pos x="9703" y="11816"/>
                </a:cxn>
                <a:cxn ang="0">
                  <a:pos x="8677" y="33648"/>
                </a:cxn>
                <a:cxn ang="0">
                  <a:pos x="14555" y="2988"/>
                </a:cxn>
                <a:cxn ang="0">
                  <a:pos x="43536" y="9865"/>
                </a:cxn>
                <a:cxn ang="0">
                  <a:pos x="73515" y="2988"/>
                </a:cxn>
                <a:cxn ang="0">
                  <a:pos x="76470" y="38581"/>
                </a:cxn>
                <a:cxn ang="0">
                  <a:pos x="43536" y="75026"/>
                </a:cxn>
                <a:cxn ang="0">
                  <a:pos x="0" y="38581"/>
                </a:cxn>
                <a:cxn ang="0">
                  <a:pos x="26182" y="40498"/>
                </a:cxn>
                <a:cxn ang="0">
                  <a:pos x="28953" y="50363"/>
                </a:cxn>
                <a:cxn ang="0">
                  <a:pos x="31903" y="49298"/>
                </a:cxn>
                <a:cxn ang="0">
                  <a:pos x="32963" y="49298"/>
                </a:cxn>
                <a:cxn ang="0">
                  <a:pos x="39710" y="26580"/>
                </a:cxn>
                <a:cxn ang="0">
                  <a:pos x="44562" y="47381"/>
                </a:cxn>
                <a:cxn ang="0">
                  <a:pos x="47328" y="47381"/>
                </a:cxn>
                <a:cxn ang="0">
                  <a:pos x="48387" y="47381"/>
                </a:cxn>
                <a:cxn ang="0">
                  <a:pos x="63812" y="38581"/>
                </a:cxn>
                <a:cxn ang="0">
                  <a:pos x="50283" y="36445"/>
                </a:cxn>
                <a:cxn ang="0">
                  <a:pos x="49257" y="37516"/>
                </a:cxn>
                <a:cxn ang="0">
                  <a:pos x="45432" y="45431"/>
                </a:cxn>
                <a:cxn ang="0">
                  <a:pos x="40580" y="25700"/>
                </a:cxn>
                <a:cxn ang="0">
                  <a:pos x="37630" y="24663"/>
                </a:cxn>
                <a:cxn ang="0">
                  <a:pos x="36755" y="25700"/>
                </a:cxn>
                <a:cxn ang="0">
                  <a:pos x="30007" y="48418"/>
                </a:cxn>
                <a:cxn ang="0">
                  <a:pos x="27057" y="38581"/>
                </a:cxn>
                <a:cxn ang="0">
                  <a:pos x="0" y="38581"/>
                </a:cxn>
              </a:cxnLst>
              <a:rect l="txL" t="txT" r="txR" b="txB"/>
              <a:pathLst>
                <a:path w="85" h="76">
                  <a:moveTo>
                    <a:pt x="45" y="75"/>
                  </a:moveTo>
                  <a:cubicBezTo>
                    <a:pt x="45" y="75"/>
                    <a:pt x="27" y="65"/>
                    <a:pt x="1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8" y="62"/>
                    <a:pt x="42" y="72"/>
                    <a:pt x="45" y="73"/>
                  </a:cubicBezTo>
                  <a:cubicBezTo>
                    <a:pt x="48" y="71"/>
                    <a:pt x="68" y="59"/>
                    <a:pt x="78" y="38"/>
                  </a:cubicBezTo>
                  <a:cubicBezTo>
                    <a:pt x="83" y="27"/>
                    <a:pt x="83" y="18"/>
                    <a:pt x="81" y="12"/>
                  </a:cubicBezTo>
                  <a:cubicBezTo>
                    <a:pt x="79" y="9"/>
                    <a:pt x="77" y="6"/>
                    <a:pt x="75" y="5"/>
                  </a:cubicBezTo>
                  <a:cubicBezTo>
                    <a:pt x="72" y="3"/>
                    <a:pt x="69" y="2"/>
                    <a:pt x="66" y="2"/>
                  </a:cubicBezTo>
                  <a:cubicBezTo>
                    <a:pt x="59" y="2"/>
                    <a:pt x="52" y="5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5"/>
                    <a:pt x="31" y="2"/>
                    <a:pt x="25" y="2"/>
                  </a:cubicBezTo>
                  <a:cubicBezTo>
                    <a:pt x="21" y="2"/>
                    <a:pt x="18" y="3"/>
                    <a:pt x="16" y="5"/>
                  </a:cubicBezTo>
                  <a:cubicBezTo>
                    <a:pt x="13" y="6"/>
                    <a:pt x="11" y="9"/>
                    <a:pt x="10" y="12"/>
                  </a:cubicBezTo>
                  <a:cubicBezTo>
                    <a:pt x="8" y="17"/>
                    <a:pt x="8" y="2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24"/>
                    <a:pt x="6" y="17"/>
                    <a:pt x="8" y="11"/>
                  </a:cubicBezTo>
                  <a:cubicBezTo>
                    <a:pt x="9" y="8"/>
                    <a:pt x="12" y="5"/>
                    <a:pt x="15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1" y="0"/>
                    <a:pt x="39" y="3"/>
                    <a:pt x="45" y="10"/>
                  </a:cubicBezTo>
                  <a:cubicBezTo>
                    <a:pt x="51" y="3"/>
                    <a:pt x="59" y="0"/>
                    <a:pt x="66" y="0"/>
                  </a:cubicBezTo>
                  <a:cubicBezTo>
                    <a:pt x="69" y="0"/>
                    <a:pt x="73" y="1"/>
                    <a:pt x="76" y="3"/>
                  </a:cubicBezTo>
                  <a:cubicBezTo>
                    <a:pt x="79" y="5"/>
                    <a:pt x="81" y="8"/>
                    <a:pt x="82" y="11"/>
                  </a:cubicBezTo>
                  <a:cubicBezTo>
                    <a:pt x="85" y="18"/>
                    <a:pt x="85" y="27"/>
                    <a:pt x="79" y="39"/>
                  </a:cubicBezTo>
                  <a:cubicBezTo>
                    <a:pt x="69" y="62"/>
                    <a:pt x="46" y="75"/>
                    <a:pt x="46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5"/>
                    <a:pt x="45" y="75"/>
                    <a:pt x="45" y="75"/>
                  </a:cubicBezTo>
                  <a:close/>
                  <a:moveTo>
                    <a:pt x="0" y="3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693"/>
            <p:cNvSpPr>
              <a:spLocks noEditPoints="1"/>
            </p:cNvSpPr>
            <p:nvPr/>
          </p:nvSpPr>
          <p:spPr>
            <a:xfrm>
              <a:off x="6395" y="2112"/>
              <a:ext cx="478" cy="474"/>
            </a:xfrm>
            <a:custGeom>
              <a:avLst/>
              <a:gdLst>
                <a:gd name="txL" fmla="*/ 0 w 86"/>
                <a:gd name="txT" fmla="*/ 0 h 85"/>
                <a:gd name="txR" fmla="*/ 86 w 86"/>
                <a:gd name="txB" fmla="*/ 85 h 85"/>
              </a:gdLst>
              <a:ahLst/>
              <a:cxnLst>
                <a:cxn ang="0">
                  <a:pos x="42942" y="37630"/>
                </a:cxn>
                <a:cxn ang="0">
                  <a:pos x="45844" y="38684"/>
                </a:cxn>
                <a:cxn ang="0">
                  <a:pos x="34355" y="58960"/>
                </a:cxn>
                <a:cxn ang="0">
                  <a:pos x="25762" y="59986"/>
                </a:cxn>
                <a:cxn ang="0">
                  <a:pos x="58205" y="57064"/>
                </a:cxn>
                <a:cxn ang="0">
                  <a:pos x="75379" y="37630"/>
                </a:cxn>
                <a:cxn ang="0">
                  <a:pos x="82083" y="58960"/>
                </a:cxn>
                <a:cxn ang="0">
                  <a:pos x="75379" y="66767"/>
                </a:cxn>
                <a:cxn ang="0">
                  <a:pos x="67809" y="58960"/>
                </a:cxn>
                <a:cxn ang="0">
                  <a:pos x="75379" y="52212"/>
                </a:cxn>
                <a:cxn ang="0">
                  <a:pos x="63024" y="48387"/>
                </a:cxn>
                <a:cxn ang="0">
                  <a:pos x="37256" y="82192"/>
                </a:cxn>
                <a:cxn ang="0">
                  <a:pos x="10472" y="55135"/>
                </a:cxn>
                <a:cxn ang="0">
                  <a:pos x="4819" y="37630"/>
                </a:cxn>
                <a:cxn ang="0">
                  <a:pos x="19059" y="5721"/>
                </a:cxn>
                <a:cxn ang="0">
                  <a:pos x="9610" y="37630"/>
                </a:cxn>
                <a:cxn ang="0">
                  <a:pos x="11494" y="45432"/>
                </a:cxn>
                <a:cxn ang="0">
                  <a:pos x="25762" y="54108"/>
                </a:cxn>
                <a:cxn ang="0">
                  <a:pos x="39140" y="45432"/>
                </a:cxn>
                <a:cxn ang="0">
                  <a:pos x="41025" y="37630"/>
                </a:cxn>
                <a:cxn ang="0">
                  <a:pos x="10472" y="4852"/>
                </a:cxn>
                <a:cxn ang="0">
                  <a:pos x="10472" y="6748"/>
                </a:cxn>
                <a:cxn ang="0">
                  <a:pos x="2901" y="10573"/>
                </a:cxn>
                <a:cxn ang="0">
                  <a:pos x="1017" y="2956"/>
                </a:cxn>
                <a:cxn ang="0">
                  <a:pos x="9610" y="1896"/>
                </a:cxn>
                <a:cxn ang="0">
                  <a:pos x="75379" y="53239"/>
                </a:cxn>
                <a:cxn ang="0">
                  <a:pos x="71611" y="62785"/>
                </a:cxn>
                <a:cxn ang="0">
                  <a:pos x="80198" y="58960"/>
                </a:cxn>
                <a:cxn ang="0">
                  <a:pos x="8587" y="39710"/>
                </a:cxn>
                <a:cxn ang="0">
                  <a:pos x="11494" y="53239"/>
                </a:cxn>
                <a:cxn ang="0">
                  <a:pos x="25762" y="58090"/>
                </a:cxn>
                <a:cxn ang="0">
                  <a:pos x="39140" y="53239"/>
                </a:cxn>
                <a:cxn ang="0">
                  <a:pos x="42075" y="39710"/>
                </a:cxn>
                <a:cxn ang="0">
                  <a:pos x="32437" y="55135"/>
                </a:cxn>
                <a:cxn ang="0">
                  <a:pos x="18197" y="55135"/>
                </a:cxn>
                <a:cxn ang="0">
                  <a:pos x="42075" y="2956"/>
                </a:cxn>
                <a:cxn ang="0">
                  <a:pos x="48595" y="4852"/>
                </a:cxn>
                <a:cxn ang="0">
                  <a:pos x="39140" y="6748"/>
                </a:cxn>
                <a:cxn ang="0">
                  <a:pos x="47728" y="11633"/>
                </a:cxn>
                <a:cxn ang="0">
                  <a:pos x="50662" y="2956"/>
                </a:cxn>
                <a:cxn ang="0">
                  <a:pos x="41025" y="1026"/>
                </a:cxn>
                <a:cxn ang="0">
                  <a:pos x="31420" y="1896"/>
                </a:cxn>
                <a:cxn ang="0">
                  <a:pos x="39140" y="5721"/>
                </a:cxn>
                <a:cxn ang="0">
                  <a:pos x="1884" y="4852"/>
                </a:cxn>
              </a:cxnLst>
              <a:rect l="txL" t="txT" r="txR" b="txB"/>
              <a:pathLst>
                <a:path w="86" h="85">
                  <a:moveTo>
                    <a:pt x="11" y="3"/>
                  </a:moveTo>
                  <a:cubicBezTo>
                    <a:pt x="14" y="3"/>
                    <a:pt x="27" y="0"/>
                    <a:pt x="32" y="4"/>
                  </a:cubicBezTo>
                  <a:cubicBezTo>
                    <a:pt x="36" y="7"/>
                    <a:pt x="44" y="35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8" y="47"/>
                    <a:pt x="47" y="50"/>
                  </a:cubicBezTo>
                  <a:cubicBezTo>
                    <a:pt x="46" y="52"/>
                    <a:pt x="44" y="55"/>
                    <a:pt x="42" y="57"/>
                  </a:cubicBezTo>
                  <a:cubicBezTo>
                    <a:pt x="41" y="58"/>
                    <a:pt x="38" y="60"/>
                    <a:pt x="36" y="61"/>
                  </a:cubicBezTo>
                  <a:cubicBezTo>
                    <a:pt x="33" y="61"/>
                    <a:pt x="31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72"/>
                    <a:pt x="28" y="81"/>
                    <a:pt x="40" y="83"/>
                  </a:cubicBezTo>
                  <a:cubicBezTo>
                    <a:pt x="43" y="83"/>
                    <a:pt x="46" y="83"/>
                    <a:pt x="50" y="80"/>
                  </a:cubicBezTo>
                  <a:cubicBezTo>
                    <a:pt x="56" y="76"/>
                    <a:pt x="59" y="67"/>
                    <a:pt x="61" y="59"/>
                  </a:cubicBezTo>
                  <a:cubicBezTo>
                    <a:pt x="62" y="55"/>
                    <a:pt x="63" y="52"/>
                    <a:pt x="65" y="49"/>
                  </a:cubicBezTo>
                  <a:cubicBezTo>
                    <a:pt x="67" y="44"/>
                    <a:pt x="69" y="41"/>
                    <a:pt x="71" y="40"/>
                  </a:cubicBezTo>
                  <a:cubicBezTo>
                    <a:pt x="74" y="38"/>
                    <a:pt x="76" y="38"/>
                    <a:pt x="79" y="39"/>
                  </a:cubicBezTo>
                  <a:cubicBezTo>
                    <a:pt x="83" y="42"/>
                    <a:pt x="82" y="51"/>
                    <a:pt x="81" y="54"/>
                  </a:cubicBezTo>
                  <a:cubicBezTo>
                    <a:pt x="82" y="54"/>
                    <a:pt x="83" y="55"/>
                    <a:pt x="84" y="56"/>
                  </a:cubicBezTo>
                  <a:cubicBezTo>
                    <a:pt x="85" y="57"/>
                    <a:pt x="86" y="59"/>
                    <a:pt x="86" y="61"/>
                  </a:cubicBezTo>
                  <a:cubicBezTo>
                    <a:pt x="86" y="63"/>
                    <a:pt x="85" y="65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8"/>
                    <a:pt x="81" y="69"/>
                    <a:pt x="79" y="69"/>
                  </a:cubicBezTo>
                  <a:cubicBezTo>
                    <a:pt x="77" y="69"/>
                    <a:pt x="75" y="68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5"/>
                    <a:pt x="71" y="63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5" y="54"/>
                    <a:pt x="77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1"/>
                    <a:pt x="81" y="43"/>
                    <a:pt x="78" y="41"/>
                  </a:cubicBezTo>
                  <a:cubicBezTo>
                    <a:pt x="76" y="40"/>
                    <a:pt x="74" y="40"/>
                    <a:pt x="72" y="41"/>
                  </a:cubicBezTo>
                  <a:cubicBezTo>
                    <a:pt x="70" y="43"/>
                    <a:pt x="68" y="45"/>
                    <a:pt x="66" y="50"/>
                  </a:cubicBezTo>
                  <a:cubicBezTo>
                    <a:pt x="65" y="52"/>
                    <a:pt x="64" y="56"/>
                    <a:pt x="63" y="60"/>
                  </a:cubicBezTo>
                  <a:cubicBezTo>
                    <a:pt x="61" y="68"/>
                    <a:pt x="58" y="78"/>
                    <a:pt x="51" y="82"/>
                  </a:cubicBezTo>
                  <a:cubicBezTo>
                    <a:pt x="47" y="85"/>
                    <a:pt x="43" y="85"/>
                    <a:pt x="39" y="85"/>
                  </a:cubicBezTo>
                  <a:cubicBezTo>
                    <a:pt x="27" y="83"/>
                    <a:pt x="24" y="73"/>
                    <a:pt x="25" y="62"/>
                  </a:cubicBezTo>
                  <a:cubicBezTo>
                    <a:pt x="22" y="62"/>
                    <a:pt x="20" y="61"/>
                    <a:pt x="17" y="61"/>
                  </a:cubicBezTo>
                  <a:cubicBezTo>
                    <a:pt x="15" y="60"/>
                    <a:pt x="13" y="58"/>
                    <a:pt x="11" y="57"/>
                  </a:cubicBezTo>
                  <a:cubicBezTo>
                    <a:pt x="9" y="55"/>
                    <a:pt x="7" y="52"/>
                    <a:pt x="6" y="50"/>
                  </a:cubicBezTo>
                  <a:cubicBezTo>
                    <a:pt x="6" y="47"/>
                    <a:pt x="5" y="44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5"/>
                    <a:pt x="15" y="14"/>
                    <a:pt x="2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2"/>
                    <a:pt x="11" y="34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3"/>
                    <a:pt x="12" y="45"/>
                    <a:pt x="12" y="47"/>
                  </a:cubicBezTo>
                  <a:cubicBezTo>
                    <a:pt x="13" y="49"/>
                    <a:pt x="14" y="51"/>
                    <a:pt x="15" y="52"/>
                  </a:cubicBezTo>
                  <a:cubicBezTo>
                    <a:pt x="16" y="53"/>
                    <a:pt x="18" y="54"/>
                    <a:pt x="20" y="55"/>
                  </a:cubicBezTo>
                  <a:cubicBezTo>
                    <a:pt x="22" y="55"/>
                    <a:pt x="24" y="56"/>
                    <a:pt x="27" y="56"/>
                  </a:cubicBezTo>
                  <a:cubicBezTo>
                    <a:pt x="29" y="56"/>
                    <a:pt x="31" y="55"/>
                    <a:pt x="33" y="55"/>
                  </a:cubicBezTo>
                  <a:cubicBezTo>
                    <a:pt x="35" y="54"/>
                    <a:pt x="37" y="53"/>
                    <a:pt x="38" y="52"/>
                  </a:cubicBezTo>
                  <a:cubicBezTo>
                    <a:pt x="39" y="51"/>
                    <a:pt x="40" y="49"/>
                    <a:pt x="41" y="47"/>
                  </a:cubicBezTo>
                  <a:cubicBezTo>
                    <a:pt x="42" y="45"/>
                    <a:pt x="42" y="43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4"/>
                    <a:pt x="34" y="8"/>
                    <a:pt x="30" y="5"/>
                  </a:cubicBezTo>
                  <a:cubicBezTo>
                    <a:pt x="27" y="2"/>
                    <a:pt x="15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83" y="57"/>
                  </a:moveTo>
                  <a:cubicBezTo>
                    <a:pt x="82" y="56"/>
                    <a:pt x="80" y="55"/>
                    <a:pt x="79" y="55"/>
                  </a:cubicBezTo>
                  <a:cubicBezTo>
                    <a:pt x="77" y="55"/>
                    <a:pt x="76" y="56"/>
                    <a:pt x="75" y="57"/>
                  </a:cubicBezTo>
                  <a:cubicBezTo>
                    <a:pt x="74" y="58"/>
                    <a:pt x="73" y="60"/>
                    <a:pt x="73" y="61"/>
                  </a:cubicBezTo>
                  <a:cubicBezTo>
                    <a:pt x="73" y="63"/>
                    <a:pt x="74" y="64"/>
                    <a:pt x="75" y="65"/>
                  </a:cubicBezTo>
                  <a:cubicBezTo>
                    <a:pt x="76" y="66"/>
                    <a:pt x="77" y="67"/>
                    <a:pt x="79" y="67"/>
                  </a:cubicBezTo>
                  <a:cubicBezTo>
                    <a:pt x="80" y="67"/>
                    <a:pt x="82" y="66"/>
                    <a:pt x="83" y="65"/>
                  </a:cubicBezTo>
                  <a:cubicBezTo>
                    <a:pt x="84" y="64"/>
                    <a:pt x="84" y="63"/>
                    <a:pt x="84" y="61"/>
                  </a:cubicBezTo>
                  <a:cubicBezTo>
                    <a:pt x="84" y="60"/>
                    <a:pt x="84" y="58"/>
                    <a:pt x="83" y="57"/>
                  </a:cubicBezTo>
                  <a:close/>
                  <a:moveTo>
                    <a:pt x="10" y="48"/>
                  </a:moveTo>
                  <a:cubicBezTo>
                    <a:pt x="10" y="46"/>
                    <a:pt x="9" y="44"/>
                    <a:pt x="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7" y="47"/>
                    <a:pt x="8" y="49"/>
                  </a:cubicBezTo>
                  <a:cubicBezTo>
                    <a:pt x="9" y="51"/>
                    <a:pt x="10" y="54"/>
                    <a:pt x="12" y="55"/>
                  </a:cubicBezTo>
                  <a:cubicBezTo>
                    <a:pt x="14" y="57"/>
                    <a:pt x="16" y="58"/>
                    <a:pt x="18" y="59"/>
                  </a:cubicBezTo>
                  <a:cubicBezTo>
                    <a:pt x="20" y="60"/>
                    <a:pt x="23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3" y="60"/>
                    <a:pt x="35" y="59"/>
                  </a:cubicBezTo>
                  <a:cubicBezTo>
                    <a:pt x="37" y="58"/>
                    <a:pt x="40" y="57"/>
                    <a:pt x="41" y="55"/>
                  </a:cubicBezTo>
                  <a:cubicBezTo>
                    <a:pt x="43" y="54"/>
                    <a:pt x="44" y="51"/>
                    <a:pt x="45" y="49"/>
                  </a:cubicBezTo>
                  <a:cubicBezTo>
                    <a:pt x="46" y="47"/>
                    <a:pt x="46" y="44"/>
                    <a:pt x="46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3"/>
                  </a:cubicBezTo>
                  <a:cubicBezTo>
                    <a:pt x="38" y="55"/>
                    <a:pt x="36" y="56"/>
                    <a:pt x="34" y="57"/>
                  </a:cubicBezTo>
                  <a:cubicBezTo>
                    <a:pt x="32" y="57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8"/>
                    <a:pt x="21" y="57"/>
                    <a:pt x="19" y="57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2" y="52"/>
                    <a:pt x="11" y="50"/>
                    <a:pt x="10" y="48"/>
                  </a:cubicBezTo>
                  <a:close/>
                  <a:moveTo>
                    <a:pt x="44" y="3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1" y="6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37" y="2"/>
                    <a:pt x="33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40" y="5"/>
                    <a:pt x="42" y="5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10" y="6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678"/>
            <p:cNvSpPr>
              <a:spLocks noEditPoints="1"/>
            </p:cNvSpPr>
            <p:nvPr/>
          </p:nvSpPr>
          <p:spPr>
            <a:xfrm>
              <a:off x="7454" y="2082"/>
              <a:ext cx="399" cy="519"/>
            </a:xfrm>
            <a:custGeom>
              <a:avLst/>
              <a:gdLst>
                <a:gd name="txL" fmla="*/ 0 w 71"/>
                <a:gd name="txT" fmla="*/ 0 h 93"/>
                <a:gd name="txR" fmla="*/ 71 w 71"/>
                <a:gd name="txB" fmla="*/ 93 h 93"/>
              </a:gdLst>
              <a:ahLst/>
              <a:cxnLst>
                <a:cxn ang="0">
                  <a:pos x="39917" y="6792"/>
                </a:cxn>
                <a:cxn ang="0">
                  <a:pos x="45981" y="12674"/>
                </a:cxn>
                <a:cxn ang="0">
                  <a:pos x="46868" y="20336"/>
                </a:cxn>
                <a:cxn ang="0">
                  <a:pos x="39917" y="21363"/>
                </a:cxn>
                <a:cxn ang="0">
                  <a:pos x="38877" y="27128"/>
                </a:cxn>
                <a:cxn ang="0">
                  <a:pos x="31959" y="26251"/>
                </a:cxn>
                <a:cxn ang="0">
                  <a:pos x="24856" y="21363"/>
                </a:cxn>
                <a:cxn ang="0">
                  <a:pos x="24856" y="12674"/>
                </a:cxn>
                <a:cxn ang="0">
                  <a:pos x="31959" y="7818"/>
                </a:cxn>
                <a:cxn ang="0">
                  <a:pos x="4957" y="12674"/>
                </a:cxn>
                <a:cxn ang="0">
                  <a:pos x="65846" y="12674"/>
                </a:cxn>
                <a:cxn ang="0">
                  <a:pos x="7991" y="33886"/>
                </a:cxn>
                <a:cxn ang="0">
                  <a:pos x="1956" y="52319"/>
                </a:cxn>
                <a:cxn ang="0">
                  <a:pos x="0" y="86394"/>
                </a:cxn>
                <a:cxn ang="0">
                  <a:pos x="17022" y="89162"/>
                </a:cxn>
                <a:cxn ang="0">
                  <a:pos x="34960" y="83436"/>
                </a:cxn>
                <a:cxn ang="0">
                  <a:pos x="53781" y="89162"/>
                </a:cxn>
                <a:cxn ang="0">
                  <a:pos x="70803" y="86394"/>
                </a:cxn>
                <a:cxn ang="0">
                  <a:pos x="67808" y="52319"/>
                </a:cxn>
                <a:cxn ang="0">
                  <a:pos x="61772" y="33886"/>
                </a:cxn>
                <a:cxn ang="0">
                  <a:pos x="67808" y="11647"/>
                </a:cxn>
                <a:cxn ang="0">
                  <a:pos x="34960" y="0"/>
                </a:cxn>
                <a:cxn ang="0">
                  <a:pos x="3029" y="11647"/>
                </a:cxn>
                <a:cxn ang="0">
                  <a:pos x="7991" y="33886"/>
                </a:cxn>
                <a:cxn ang="0">
                  <a:pos x="65846" y="52319"/>
                </a:cxn>
                <a:cxn ang="0">
                  <a:pos x="53781" y="87231"/>
                </a:cxn>
                <a:cxn ang="0">
                  <a:pos x="57855" y="49517"/>
                </a:cxn>
                <a:cxn ang="0">
                  <a:pos x="44907" y="47463"/>
                </a:cxn>
                <a:cxn ang="0">
                  <a:pos x="25896" y="47463"/>
                </a:cxn>
                <a:cxn ang="0">
                  <a:pos x="12948" y="49517"/>
                </a:cxn>
                <a:cxn ang="0">
                  <a:pos x="15982" y="87231"/>
                </a:cxn>
                <a:cxn ang="0">
                  <a:pos x="3917" y="52319"/>
                </a:cxn>
                <a:cxn ang="0">
                  <a:pos x="60890" y="34940"/>
                </a:cxn>
                <a:cxn ang="0">
                  <a:pos x="55899" y="50388"/>
                </a:cxn>
                <a:cxn ang="0">
                  <a:pos x="19866" y="71784"/>
                </a:cxn>
                <a:cxn ang="0">
                  <a:pos x="34960" y="43629"/>
                </a:cxn>
                <a:cxn ang="0">
                  <a:pos x="33887" y="13550"/>
                </a:cxn>
                <a:cxn ang="0">
                  <a:pos x="26969" y="14605"/>
                </a:cxn>
                <a:cxn ang="0">
                  <a:pos x="33887" y="19465"/>
                </a:cxn>
                <a:cxn ang="0">
                  <a:pos x="37995" y="25197"/>
                </a:cxn>
                <a:cxn ang="0">
                  <a:pos x="38877" y="19465"/>
                </a:cxn>
                <a:cxn ang="0">
                  <a:pos x="38877" y="14605"/>
                </a:cxn>
                <a:cxn ang="0">
                  <a:pos x="37995" y="8689"/>
                </a:cxn>
              </a:cxnLst>
              <a:rect l="txL" t="txT" r="txR" b="txB"/>
              <a:pathLst>
                <a:path w="71" h="93">
                  <a:moveTo>
                    <a:pt x="3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5" y="13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9" y="6"/>
                    <a:pt x="47" y="2"/>
                    <a:pt x="35" y="2"/>
                  </a:cubicBezTo>
                  <a:cubicBezTo>
                    <a:pt x="24" y="2"/>
                    <a:pt x="12" y="6"/>
                    <a:pt x="5" y="13"/>
                  </a:cubicBezTo>
                  <a:close/>
                  <a:moveTo>
                    <a:pt x="8" y="35"/>
                  </a:moveTo>
                  <a:cubicBezTo>
                    <a:pt x="6" y="37"/>
                    <a:pt x="4" y="40"/>
                    <a:pt x="3" y="43"/>
                  </a:cubicBezTo>
                  <a:cubicBezTo>
                    <a:pt x="2" y="46"/>
                    <a:pt x="2" y="50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63"/>
                    <a:pt x="4" y="70"/>
                    <a:pt x="4" y="75"/>
                  </a:cubicBezTo>
                  <a:cubicBezTo>
                    <a:pt x="3" y="80"/>
                    <a:pt x="2" y="85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6" y="92"/>
                    <a:pt x="11" y="93"/>
                    <a:pt x="17" y="92"/>
                  </a:cubicBezTo>
                  <a:cubicBezTo>
                    <a:pt x="22" y="91"/>
                    <a:pt x="26" y="88"/>
                    <a:pt x="31" y="85"/>
                  </a:cubicBezTo>
                  <a:cubicBezTo>
                    <a:pt x="32" y="85"/>
                    <a:pt x="34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7" y="86"/>
                    <a:pt x="38" y="85"/>
                    <a:pt x="40" y="85"/>
                  </a:cubicBezTo>
                  <a:cubicBezTo>
                    <a:pt x="44" y="88"/>
                    <a:pt x="49" y="91"/>
                    <a:pt x="54" y="92"/>
                  </a:cubicBezTo>
                  <a:cubicBezTo>
                    <a:pt x="59" y="93"/>
                    <a:pt x="64" y="92"/>
                    <a:pt x="70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9" y="85"/>
                    <a:pt x="68" y="80"/>
                    <a:pt x="67" y="75"/>
                  </a:cubicBezTo>
                  <a:cubicBezTo>
                    <a:pt x="66" y="70"/>
                    <a:pt x="67" y="63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0"/>
                    <a:pt x="68" y="46"/>
                    <a:pt x="67" y="43"/>
                  </a:cubicBezTo>
                  <a:cubicBezTo>
                    <a:pt x="66" y="40"/>
                    <a:pt x="65" y="37"/>
                    <a:pt x="62" y="3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4"/>
                    <a:pt x="48" y="0"/>
                    <a:pt x="35" y="0"/>
                  </a:cubicBezTo>
                  <a:cubicBezTo>
                    <a:pt x="23" y="0"/>
                    <a:pt x="11" y="4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35"/>
                    <a:pt x="8" y="35"/>
                    <a:pt x="8" y="35"/>
                  </a:cubicBezTo>
                  <a:close/>
                  <a:moveTo>
                    <a:pt x="61" y="36"/>
                  </a:moveTo>
                  <a:cubicBezTo>
                    <a:pt x="63" y="38"/>
                    <a:pt x="65" y="41"/>
                    <a:pt x="66" y="44"/>
                  </a:cubicBezTo>
                  <a:cubicBezTo>
                    <a:pt x="66" y="47"/>
                    <a:pt x="67" y="50"/>
                    <a:pt x="66" y="54"/>
                  </a:cubicBezTo>
                  <a:cubicBezTo>
                    <a:pt x="65" y="63"/>
                    <a:pt x="64" y="70"/>
                    <a:pt x="65" y="75"/>
                  </a:cubicBezTo>
                  <a:cubicBezTo>
                    <a:pt x="66" y="80"/>
                    <a:pt x="67" y="85"/>
                    <a:pt x="69" y="89"/>
                  </a:cubicBezTo>
                  <a:cubicBezTo>
                    <a:pt x="64" y="90"/>
                    <a:pt x="59" y="91"/>
                    <a:pt x="54" y="90"/>
                  </a:cubicBezTo>
                  <a:cubicBezTo>
                    <a:pt x="50" y="89"/>
                    <a:pt x="46" y="87"/>
                    <a:pt x="42" y="84"/>
                  </a:cubicBezTo>
                  <a:cubicBezTo>
                    <a:pt x="46" y="82"/>
                    <a:pt x="50" y="79"/>
                    <a:pt x="52" y="75"/>
                  </a:cubicBezTo>
                  <a:cubicBezTo>
                    <a:pt x="56" y="69"/>
                    <a:pt x="58" y="6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2" y="50"/>
                    <a:pt x="48" y="50"/>
                    <a:pt x="45" y="49"/>
                  </a:cubicBezTo>
                  <a:cubicBezTo>
                    <a:pt x="41" y="47"/>
                    <a:pt x="38" y="45"/>
                    <a:pt x="3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5"/>
                    <a:pt x="29" y="47"/>
                    <a:pt x="26" y="49"/>
                  </a:cubicBezTo>
                  <a:cubicBezTo>
                    <a:pt x="22" y="50"/>
                    <a:pt x="18" y="50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61"/>
                    <a:pt x="15" y="69"/>
                    <a:pt x="18" y="75"/>
                  </a:cubicBezTo>
                  <a:cubicBezTo>
                    <a:pt x="21" y="79"/>
                    <a:pt x="25" y="82"/>
                    <a:pt x="29" y="84"/>
                  </a:cubicBezTo>
                  <a:cubicBezTo>
                    <a:pt x="25" y="87"/>
                    <a:pt x="21" y="89"/>
                    <a:pt x="16" y="90"/>
                  </a:cubicBezTo>
                  <a:cubicBezTo>
                    <a:pt x="12" y="91"/>
                    <a:pt x="7" y="90"/>
                    <a:pt x="2" y="89"/>
                  </a:cubicBezTo>
                  <a:cubicBezTo>
                    <a:pt x="4" y="85"/>
                    <a:pt x="5" y="80"/>
                    <a:pt x="5" y="75"/>
                  </a:cubicBezTo>
                  <a:cubicBezTo>
                    <a:pt x="6" y="70"/>
                    <a:pt x="6" y="63"/>
                    <a:pt x="4" y="54"/>
                  </a:cubicBezTo>
                  <a:cubicBezTo>
                    <a:pt x="4" y="50"/>
                    <a:pt x="4" y="47"/>
                    <a:pt x="5" y="44"/>
                  </a:cubicBezTo>
                  <a:cubicBezTo>
                    <a:pt x="6" y="41"/>
                    <a:pt x="7" y="38"/>
                    <a:pt x="10" y="36"/>
                  </a:cubicBezTo>
                  <a:cubicBezTo>
                    <a:pt x="61" y="36"/>
                    <a:pt x="61" y="36"/>
                    <a:pt x="61" y="36"/>
                  </a:cubicBezTo>
                  <a:close/>
                  <a:moveTo>
                    <a:pt x="35" y="45"/>
                  </a:moveTo>
                  <a:cubicBezTo>
                    <a:pt x="38" y="47"/>
                    <a:pt x="41" y="49"/>
                    <a:pt x="44" y="50"/>
                  </a:cubicBezTo>
                  <a:cubicBezTo>
                    <a:pt x="48" y="52"/>
                    <a:pt x="52" y="52"/>
                    <a:pt x="56" y="52"/>
                  </a:cubicBezTo>
                  <a:cubicBezTo>
                    <a:pt x="56" y="61"/>
                    <a:pt x="54" y="68"/>
                    <a:pt x="51" y="74"/>
                  </a:cubicBezTo>
                  <a:cubicBezTo>
                    <a:pt x="47" y="79"/>
                    <a:pt x="42" y="82"/>
                    <a:pt x="35" y="84"/>
                  </a:cubicBezTo>
                  <a:cubicBezTo>
                    <a:pt x="29" y="82"/>
                    <a:pt x="24" y="79"/>
                    <a:pt x="20" y="74"/>
                  </a:cubicBezTo>
                  <a:cubicBezTo>
                    <a:pt x="17" y="68"/>
                    <a:pt x="15" y="61"/>
                    <a:pt x="15" y="52"/>
                  </a:cubicBezTo>
                  <a:cubicBezTo>
                    <a:pt x="19" y="52"/>
                    <a:pt x="23" y="52"/>
                    <a:pt x="26" y="50"/>
                  </a:cubicBezTo>
                  <a:cubicBezTo>
                    <a:pt x="30" y="49"/>
                    <a:pt x="33" y="47"/>
                    <a:pt x="35" y="45"/>
                  </a:cubicBezTo>
                  <a:close/>
                  <a:moveTo>
                    <a:pt x="38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lnTo>
                    <a:pt x="38" y="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Freeform 706"/>
            <p:cNvSpPr>
              <a:spLocks noEditPoints="1"/>
            </p:cNvSpPr>
            <p:nvPr/>
          </p:nvSpPr>
          <p:spPr>
            <a:xfrm>
              <a:off x="8407" y="2151"/>
              <a:ext cx="536" cy="508"/>
            </a:xfrm>
            <a:custGeom>
              <a:avLst/>
              <a:gdLst>
                <a:gd name="txL" fmla="*/ 0 w 227"/>
                <a:gd name="txT" fmla="*/ 0 h 215"/>
                <a:gd name="txR" fmla="*/ 227 w 227"/>
                <a:gd name="txB" fmla="*/ 215 h 215"/>
              </a:gdLst>
              <a:ahLst/>
              <a:cxnLst>
                <a:cxn ang="0">
                  <a:pos x="2855" y="2864"/>
                </a:cxn>
                <a:cxn ang="0">
                  <a:pos x="2420" y="2651"/>
                </a:cxn>
                <a:cxn ang="0">
                  <a:pos x="2146" y="4482"/>
                </a:cxn>
                <a:cxn ang="0">
                  <a:pos x="2264" y="3244"/>
                </a:cxn>
                <a:cxn ang="0">
                  <a:pos x="3608" y="4482"/>
                </a:cxn>
                <a:cxn ang="0">
                  <a:pos x="2949" y="3958"/>
                </a:cxn>
                <a:cxn ang="0">
                  <a:pos x="3015" y="5354"/>
                </a:cxn>
                <a:cxn ang="0">
                  <a:pos x="5598" y="1307"/>
                </a:cxn>
                <a:cxn ang="0">
                  <a:pos x="3976" y="1188"/>
                </a:cxn>
                <a:cxn ang="0">
                  <a:pos x="4411" y="1897"/>
                </a:cxn>
                <a:cxn ang="0">
                  <a:pos x="3674" y="1463"/>
                </a:cxn>
                <a:cxn ang="0">
                  <a:pos x="3924" y="1897"/>
                </a:cxn>
                <a:cxn ang="0">
                  <a:pos x="3384" y="1741"/>
                </a:cxn>
                <a:cxn ang="0">
                  <a:pos x="3818" y="2429"/>
                </a:cxn>
                <a:cxn ang="0">
                  <a:pos x="3084" y="1994"/>
                </a:cxn>
                <a:cxn ang="0">
                  <a:pos x="3329" y="2429"/>
                </a:cxn>
                <a:cxn ang="0">
                  <a:pos x="2805" y="2266"/>
                </a:cxn>
                <a:cxn ang="0">
                  <a:pos x="3240" y="2930"/>
                </a:cxn>
                <a:cxn ang="0">
                  <a:pos x="2581" y="2495"/>
                </a:cxn>
                <a:cxn ang="0">
                  <a:pos x="4132" y="872"/>
                </a:cxn>
                <a:cxn ang="0">
                  <a:pos x="6992" y="0"/>
                </a:cxn>
                <a:cxn ang="0">
                  <a:pos x="5754" y="1307"/>
                </a:cxn>
                <a:cxn ang="0">
                  <a:pos x="5967" y="2864"/>
                </a:cxn>
                <a:cxn ang="0">
                  <a:pos x="3084" y="5515"/>
                </a:cxn>
                <a:cxn ang="0">
                  <a:pos x="2949" y="5515"/>
                </a:cxn>
                <a:cxn ang="0">
                  <a:pos x="1188" y="5605"/>
                </a:cxn>
                <a:cxn ang="0">
                  <a:pos x="1712" y="6427"/>
                </a:cxn>
                <a:cxn ang="0">
                  <a:pos x="1462" y="6699"/>
                </a:cxn>
                <a:cxn ang="0">
                  <a:pos x="1344" y="6699"/>
                </a:cxn>
                <a:cxn ang="0">
                  <a:pos x="0" y="5236"/>
                </a:cxn>
                <a:cxn ang="0">
                  <a:pos x="319" y="5014"/>
                </a:cxn>
                <a:cxn ang="0">
                  <a:pos x="368" y="5014"/>
                </a:cxn>
                <a:cxn ang="0">
                  <a:pos x="2052" y="4551"/>
                </a:cxn>
                <a:cxn ang="0">
                  <a:pos x="1188" y="3613"/>
                </a:cxn>
                <a:cxn ang="0">
                  <a:pos x="4042" y="872"/>
                </a:cxn>
                <a:cxn ang="0">
                  <a:pos x="4132" y="872"/>
                </a:cxn>
                <a:cxn ang="0">
                  <a:pos x="1025" y="5605"/>
                </a:cxn>
                <a:cxn ang="0">
                  <a:pos x="1393" y="6543"/>
                </a:cxn>
                <a:cxn ang="0">
                  <a:pos x="319" y="5141"/>
                </a:cxn>
              </a:cxnLst>
              <a:rect l="txL" t="txT" r="txR" b="txB"/>
              <a:pathLst>
                <a:path w="227" h="215">
                  <a:moveTo>
                    <a:pt x="83" y="80"/>
                  </a:moveTo>
                  <a:lnTo>
                    <a:pt x="92" y="92"/>
                  </a:lnTo>
                  <a:lnTo>
                    <a:pt x="90" y="94"/>
                  </a:lnTo>
                  <a:lnTo>
                    <a:pt x="78" y="85"/>
                  </a:lnTo>
                  <a:lnTo>
                    <a:pt x="45" y="116"/>
                  </a:lnTo>
                  <a:lnTo>
                    <a:pt x="69" y="144"/>
                  </a:lnTo>
                  <a:lnTo>
                    <a:pt x="90" y="123"/>
                  </a:lnTo>
                  <a:lnTo>
                    <a:pt x="73" y="104"/>
                  </a:lnTo>
                  <a:lnTo>
                    <a:pt x="76" y="101"/>
                  </a:lnTo>
                  <a:lnTo>
                    <a:pt x="116" y="144"/>
                  </a:lnTo>
                  <a:lnTo>
                    <a:pt x="111" y="146"/>
                  </a:lnTo>
                  <a:lnTo>
                    <a:pt x="95" y="127"/>
                  </a:lnTo>
                  <a:lnTo>
                    <a:pt x="73" y="146"/>
                  </a:lnTo>
                  <a:lnTo>
                    <a:pt x="97" y="172"/>
                  </a:lnTo>
                  <a:lnTo>
                    <a:pt x="187" y="90"/>
                  </a:lnTo>
                  <a:lnTo>
                    <a:pt x="180" y="42"/>
                  </a:lnTo>
                  <a:lnTo>
                    <a:pt x="133" y="33"/>
                  </a:lnTo>
                  <a:lnTo>
                    <a:pt x="128" y="38"/>
                  </a:lnTo>
                  <a:lnTo>
                    <a:pt x="144" y="56"/>
                  </a:lnTo>
                  <a:lnTo>
                    <a:pt x="142" y="61"/>
                  </a:lnTo>
                  <a:lnTo>
                    <a:pt x="123" y="42"/>
                  </a:lnTo>
                  <a:lnTo>
                    <a:pt x="118" y="47"/>
                  </a:lnTo>
                  <a:lnTo>
                    <a:pt x="128" y="59"/>
                  </a:lnTo>
                  <a:lnTo>
                    <a:pt x="126" y="61"/>
                  </a:lnTo>
                  <a:lnTo>
                    <a:pt x="116" y="49"/>
                  </a:lnTo>
                  <a:lnTo>
                    <a:pt x="109" y="56"/>
                  </a:lnTo>
                  <a:lnTo>
                    <a:pt x="126" y="73"/>
                  </a:lnTo>
                  <a:lnTo>
                    <a:pt x="123" y="78"/>
                  </a:lnTo>
                  <a:lnTo>
                    <a:pt x="107" y="59"/>
                  </a:lnTo>
                  <a:lnTo>
                    <a:pt x="99" y="64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97" y="66"/>
                  </a:lnTo>
                  <a:lnTo>
                    <a:pt x="90" y="73"/>
                  </a:lnTo>
                  <a:lnTo>
                    <a:pt x="109" y="92"/>
                  </a:lnTo>
                  <a:lnTo>
                    <a:pt x="104" y="94"/>
                  </a:lnTo>
                  <a:lnTo>
                    <a:pt x="88" y="75"/>
                  </a:lnTo>
                  <a:lnTo>
                    <a:pt x="83" y="80"/>
                  </a:lnTo>
                  <a:close/>
                  <a:moveTo>
                    <a:pt x="133" y="28"/>
                  </a:moveTo>
                  <a:lnTo>
                    <a:pt x="182" y="40"/>
                  </a:lnTo>
                  <a:lnTo>
                    <a:pt x="225" y="0"/>
                  </a:lnTo>
                  <a:lnTo>
                    <a:pt x="227" y="2"/>
                  </a:lnTo>
                  <a:lnTo>
                    <a:pt x="185" y="42"/>
                  </a:lnTo>
                  <a:lnTo>
                    <a:pt x="189" y="90"/>
                  </a:lnTo>
                  <a:lnTo>
                    <a:pt x="192" y="92"/>
                  </a:lnTo>
                  <a:lnTo>
                    <a:pt x="189" y="92"/>
                  </a:lnTo>
                  <a:lnTo>
                    <a:pt x="99" y="177"/>
                  </a:lnTo>
                  <a:lnTo>
                    <a:pt x="97" y="180"/>
                  </a:lnTo>
                  <a:lnTo>
                    <a:pt x="95" y="177"/>
                  </a:lnTo>
                  <a:lnTo>
                    <a:pt x="69" y="149"/>
                  </a:lnTo>
                  <a:lnTo>
                    <a:pt x="38" y="180"/>
                  </a:lnTo>
                  <a:lnTo>
                    <a:pt x="55" y="206"/>
                  </a:lnTo>
                  <a:lnTo>
                    <a:pt x="55" y="208"/>
                  </a:lnTo>
                  <a:lnTo>
                    <a:pt x="47" y="215"/>
                  </a:lnTo>
                  <a:lnTo>
                    <a:pt x="45" y="215"/>
                  </a:lnTo>
                  <a:lnTo>
                    <a:pt x="43" y="215"/>
                  </a:lnTo>
                  <a:lnTo>
                    <a:pt x="2" y="170"/>
                  </a:lnTo>
                  <a:lnTo>
                    <a:pt x="0" y="168"/>
                  </a:lnTo>
                  <a:lnTo>
                    <a:pt x="2" y="165"/>
                  </a:lnTo>
                  <a:lnTo>
                    <a:pt x="10" y="161"/>
                  </a:lnTo>
                  <a:lnTo>
                    <a:pt x="10" y="158"/>
                  </a:lnTo>
                  <a:lnTo>
                    <a:pt x="12" y="161"/>
                  </a:lnTo>
                  <a:lnTo>
                    <a:pt x="36" y="177"/>
                  </a:lnTo>
                  <a:lnTo>
                    <a:pt x="66" y="146"/>
                  </a:lnTo>
                  <a:lnTo>
                    <a:pt x="40" y="118"/>
                  </a:lnTo>
                  <a:lnTo>
                    <a:pt x="38" y="116"/>
                  </a:lnTo>
                  <a:lnTo>
                    <a:pt x="40" y="113"/>
                  </a:lnTo>
                  <a:lnTo>
                    <a:pt x="130" y="28"/>
                  </a:lnTo>
                  <a:lnTo>
                    <a:pt x="133" y="28"/>
                  </a:lnTo>
                  <a:close/>
                  <a:moveTo>
                    <a:pt x="33" y="180"/>
                  </a:moveTo>
                  <a:lnTo>
                    <a:pt x="50" y="206"/>
                  </a:lnTo>
                  <a:lnTo>
                    <a:pt x="45" y="210"/>
                  </a:lnTo>
                  <a:lnTo>
                    <a:pt x="7" y="168"/>
                  </a:lnTo>
                  <a:lnTo>
                    <a:pt x="10" y="165"/>
                  </a:lnTo>
                  <a:lnTo>
                    <a:pt x="33" y="18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组合 1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724" name="Title 1"/>
          <p:cNvSpPr txBox="1"/>
          <p:nvPr/>
        </p:nvSpPr>
        <p:spPr>
          <a:xfrm>
            <a:off x="892175" y="100013"/>
            <a:ext cx="4759325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问题与改进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8" name="TextBox 8"/>
          <p:cNvSpPr txBox="1"/>
          <p:nvPr/>
        </p:nvSpPr>
        <p:spPr>
          <a:xfrm>
            <a:off x="1763713" y="2139950"/>
            <a:ext cx="3603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主要问题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35560" y="1179195"/>
            <a:ext cx="8835390" cy="2516505"/>
          </a:xfrm>
          <a:prstGeom prst="roundRect">
            <a:avLst>
              <a:gd name="adj" fmla="val 784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19" tIns="45710" rIns="91419" bIns="45710" anchor="ctr"/>
          <a:lstStyle/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个人的科学素养尚显单薄，对学科发展的认知与实际情况还存在着较大的差距。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在今后的工作中，除了完成自己的学习任务以外，还需要加强对动手能力的学习，需要培养科学研究的兴趣，多多参加技术研究活动，促进自己全面发展。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3810" y="1352550"/>
            <a:ext cx="9148445" cy="1245235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6" name="直接连接符 5"/>
          <p:cNvCxnSpPr/>
          <p:nvPr/>
        </p:nvCxnSpPr>
        <p:spPr>
          <a:xfrm flipH="1">
            <a:off x="179705" y="2427288"/>
            <a:ext cx="8856980" cy="0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" name="Rectangle 3"/>
          <p:cNvSpPr txBox="1"/>
          <p:nvPr/>
        </p:nvSpPr>
        <p:spPr>
          <a:xfrm>
            <a:off x="278130" y="1797050"/>
            <a:ext cx="8662670" cy="5035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敬请各位老师批评指正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  <p:bldLst>
      <p:bldP spid="15" grpId="0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7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29" name="矩形 28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3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究 背 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20" name="组合 1"/>
          <p:cNvGrpSpPr/>
          <p:nvPr/>
        </p:nvGrpSpPr>
        <p:grpSpPr>
          <a:xfrm>
            <a:off x="627063" y="671513"/>
            <a:ext cx="7977187" cy="4089047"/>
            <a:chOff x="626455" y="752590"/>
            <a:chExt cx="7891090" cy="2591866"/>
          </a:xfrm>
        </p:grpSpPr>
        <p:sp>
          <p:nvSpPr>
            <p:cNvPr id="66" name="圆角矩形 65"/>
            <p:cNvSpPr/>
            <p:nvPr/>
          </p:nvSpPr>
          <p:spPr>
            <a:xfrm>
              <a:off x="626455" y="752590"/>
              <a:ext cx="7891090" cy="2591866"/>
            </a:xfrm>
            <a:prstGeom prst="roundRect">
              <a:avLst>
                <a:gd name="adj" fmla="val 7843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19" tIns="45710" rIns="91419" bIns="4571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  <a:cs typeface="+mn-cs"/>
              </a:endParaRPr>
            </a:p>
          </p:txBody>
        </p:sp>
        <p:sp>
          <p:nvSpPr>
            <p:cNvPr id="9222" name="TextBox 92"/>
            <p:cNvSpPr txBox="1"/>
            <p:nvPr/>
          </p:nvSpPr>
          <p:spPr>
            <a:xfrm>
              <a:off x="788950" y="755130"/>
              <a:ext cx="7566099" cy="257513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心脑血管疾病是当前威胁人类健康的主要疾病之一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,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心脑血管疾病发病最主要的原因为动脉粥样硬化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,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而高脂血症是动脉粥样硬化的病理基础。</a:t>
              </a: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     辛伐他汀是临床较为常用的一种口服降血脂药物，能抑制体内胆固醇的合成，降低血浆中胆固醇浓度，同时降低体内低密度脂蛋白和三酰甘油水平。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《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中国药典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》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2020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版）收载的辛伐他汀制剂为普通片和胶囊剂两种剂型。目前国内外辛伐他汀普通片和胶囊剂的规格均为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5mg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、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10mg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、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20mg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、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40mg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。</a:t>
              </a: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     研究开发他汀类缓控释制剂对防治心脑血管疾病，保障人民群众的健康具有非常紧迫和现实的意义。本课题就是选择新型他汀类药物的代表</a:t>
              </a:r>
              <a:r>
                <a:rPr lang="en-US" altLang="zh-CN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——</a:t>
              </a: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辛伐他汀，尝试将其制备为缓释片，以其体外释放度作为验证指标，摸索、总结制剂工艺条件对该制剂释放度的影响规律，优化制剂处方、确定制剂工艺条件，为将来的辛伐他汀缓释片体内验证和工业化生产打下结实的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基础，同时也为日常教学积累第一手教学资料。</a:t>
              </a: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41"/>
          <p:cNvGrpSpPr/>
          <p:nvPr/>
        </p:nvGrpSpPr>
        <p:grpSpPr>
          <a:xfrm>
            <a:off x="0" y="1652588"/>
            <a:ext cx="9144000" cy="1814512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962" y="177982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078" y="602394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2044"/>
              <a:ext cx="3936004" cy="6116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7061" y="177982"/>
              <a:ext cx="1035934" cy="77911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1" name="文本框 6"/>
            <p:cNvSpPr txBox="1"/>
            <p:nvPr/>
          </p:nvSpPr>
          <p:spPr>
            <a:xfrm>
              <a:off x="651078" y="283914"/>
              <a:ext cx="569217" cy="5597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>
                <a:buNone/>
              </a:pPr>
              <a:r>
                <a:rPr lang="en-US" altLang="zh-CN" sz="8000" dirty="0">
                  <a:solidFill>
                    <a:srgbClr val="F2F2F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8000" dirty="0">
                <a:solidFill>
                  <a:srgbClr val="F2F2F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244" name="TextBox 48"/>
          <p:cNvSpPr txBox="1"/>
          <p:nvPr/>
        </p:nvSpPr>
        <p:spPr>
          <a:xfrm>
            <a:off x="3295650" y="2246313"/>
            <a:ext cx="5049838" cy="622300"/>
          </a:xfrm>
          <a:prstGeom prst="rect">
            <a:avLst/>
          </a:prstGeom>
          <a:noFill/>
          <a:ln w="9525">
            <a:noFill/>
          </a:ln>
        </p:spPr>
        <p:txBody>
          <a:bodyPr lIns="68584" tIns="34291" rIns="68584" bIns="34291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 备 工 作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5" name="组合 9"/>
          <p:cNvGrpSpPr/>
          <p:nvPr/>
        </p:nvGrpSpPr>
        <p:grpSpPr>
          <a:xfrm>
            <a:off x="3348038" y="1274763"/>
            <a:ext cx="3024187" cy="433387"/>
            <a:chOff x="5272" y="2008"/>
            <a:chExt cx="4763" cy="682"/>
          </a:xfrm>
        </p:grpSpPr>
        <p:grpSp>
          <p:nvGrpSpPr>
            <p:cNvPr id="10246" name="组合 6"/>
            <p:cNvGrpSpPr/>
            <p:nvPr/>
          </p:nvGrpSpPr>
          <p:grpSpPr>
            <a:xfrm>
              <a:off x="9355" y="2008"/>
              <a:ext cx="680" cy="682"/>
              <a:chOff x="6084168" y="1274820"/>
              <a:chExt cx="432048" cy="432834"/>
            </a:xfrm>
          </p:grpSpPr>
          <p:sp>
            <p:nvSpPr>
              <p:cNvPr id="10255" name="椭圆 22"/>
              <p:cNvSpPr/>
              <p:nvPr/>
            </p:nvSpPr>
            <p:spPr>
              <a:xfrm>
                <a:off x="6084168" y="1274820"/>
                <a:ext cx="432048" cy="43283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256" name="Freeform 59"/>
              <p:cNvSpPr/>
              <p:nvPr/>
            </p:nvSpPr>
            <p:spPr>
              <a:xfrm>
                <a:off x="6180302" y="1365898"/>
                <a:ext cx="239780" cy="250679"/>
              </a:xfrm>
              <a:custGeom>
                <a:avLst/>
                <a:gdLst>
                  <a:gd name="txL" fmla="*/ 0 w 581"/>
                  <a:gd name="txT" fmla="*/ 0 h 609"/>
                  <a:gd name="txR" fmla="*/ 581 w 581"/>
                  <a:gd name="txB" fmla="*/ 609 h 609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581" h="609">
                    <a:moveTo>
                      <a:pt x="566" y="523"/>
                    </a:moveTo>
                    <a:lnTo>
                      <a:pt x="566" y="523"/>
                    </a:lnTo>
                    <a:cubicBezTo>
                      <a:pt x="495" y="594"/>
                      <a:pt x="495" y="594"/>
                      <a:pt x="495" y="594"/>
                    </a:cubicBezTo>
                    <a:cubicBezTo>
                      <a:pt x="488" y="601"/>
                      <a:pt x="481" y="608"/>
                      <a:pt x="474" y="608"/>
                    </a:cubicBezTo>
                    <a:cubicBezTo>
                      <a:pt x="467" y="608"/>
                      <a:pt x="460" y="601"/>
                      <a:pt x="453" y="594"/>
                    </a:cubicBezTo>
                    <a:cubicBezTo>
                      <a:pt x="417" y="558"/>
                      <a:pt x="417" y="558"/>
                      <a:pt x="417" y="558"/>
                    </a:cubicBezTo>
                    <a:cubicBezTo>
                      <a:pt x="410" y="551"/>
                      <a:pt x="410" y="544"/>
                      <a:pt x="410" y="537"/>
                    </a:cubicBezTo>
                    <a:cubicBezTo>
                      <a:pt x="410" y="523"/>
                      <a:pt x="417" y="509"/>
                      <a:pt x="439" y="509"/>
                    </a:cubicBezTo>
                    <a:cubicBezTo>
                      <a:pt x="446" y="509"/>
                      <a:pt x="453" y="516"/>
                      <a:pt x="453" y="523"/>
                    </a:cubicBezTo>
                    <a:cubicBezTo>
                      <a:pt x="474" y="537"/>
                      <a:pt x="474" y="537"/>
                      <a:pt x="474" y="537"/>
                    </a:cubicBezTo>
                    <a:cubicBezTo>
                      <a:pt x="530" y="481"/>
                      <a:pt x="530" y="481"/>
                      <a:pt x="530" y="481"/>
                    </a:cubicBezTo>
                    <a:cubicBezTo>
                      <a:pt x="537" y="474"/>
                      <a:pt x="545" y="474"/>
                      <a:pt x="552" y="474"/>
                    </a:cubicBezTo>
                    <a:cubicBezTo>
                      <a:pt x="566" y="474"/>
                      <a:pt x="580" y="488"/>
                      <a:pt x="580" y="502"/>
                    </a:cubicBezTo>
                    <a:cubicBezTo>
                      <a:pt x="580" y="509"/>
                      <a:pt x="573" y="516"/>
                      <a:pt x="566" y="523"/>
                    </a:cubicBezTo>
                    <a:close/>
                    <a:moveTo>
                      <a:pt x="474" y="495"/>
                    </a:moveTo>
                    <a:lnTo>
                      <a:pt x="474" y="495"/>
                    </a:lnTo>
                    <a:cubicBezTo>
                      <a:pt x="467" y="488"/>
                      <a:pt x="453" y="481"/>
                      <a:pt x="439" y="481"/>
                    </a:cubicBezTo>
                    <a:cubicBezTo>
                      <a:pt x="403" y="481"/>
                      <a:pt x="382" y="509"/>
                      <a:pt x="382" y="537"/>
                    </a:cubicBezTo>
                    <a:cubicBezTo>
                      <a:pt x="382" y="558"/>
                      <a:pt x="389" y="573"/>
                      <a:pt x="396" y="580"/>
                    </a:cubicBezTo>
                    <a:cubicBezTo>
                      <a:pt x="424" y="608"/>
                      <a:pt x="424" y="608"/>
                      <a:pt x="424" y="608"/>
                    </a:cubicBezTo>
                    <a:cubicBezTo>
                      <a:pt x="29" y="608"/>
                      <a:pt x="29" y="608"/>
                      <a:pt x="29" y="608"/>
                    </a:cubicBezTo>
                    <a:cubicBezTo>
                      <a:pt x="15" y="608"/>
                      <a:pt x="0" y="594"/>
                      <a:pt x="0" y="5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71"/>
                      <a:pt x="15" y="56"/>
                      <a:pt x="29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120"/>
                      <a:pt x="106" y="141"/>
                      <a:pt x="135" y="141"/>
                    </a:cubicBezTo>
                    <a:cubicBezTo>
                      <a:pt x="163" y="141"/>
                      <a:pt x="191" y="120"/>
                      <a:pt x="191" y="85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19" y="120"/>
                      <a:pt x="248" y="141"/>
                      <a:pt x="276" y="141"/>
                    </a:cubicBezTo>
                    <a:cubicBezTo>
                      <a:pt x="304" y="141"/>
                      <a:pt x="333" y="120"/>
                      <a:pt x="333" y="85"/>
                    </a:cubicBezTo>
                    <a:cubicBezTo>
                      <a:pt x="333" y="56"/>
                      <a:pt x="333" y="56"/>
                      <a:pt x="333" y="56"/>
                    </a:cubicBezTo>
                    <a:cubicBezTo>
                      <a:pt x="361" y="56"/>
                      <a:pt x="361" y="56"/>
                      <a:pt x="361" y="56"/>
                    </a:cubicBezTo>
                    <a:cubicBezTo>
                      <a:pt x="361" y="85"/>
                      <a:pt x="361" y="85"/>
                      <a:pt x="361" y="85"/>
                    </a:cubicBezTo>
                    <a:cubicBezTo>
                      <a:pt x="361" y="120"/>
                      <a:pt x="389" y="141"/>
                      <a:pt x="417" y="141"/>
                    </a:cubicBezTo>
                    <a:cubicBezTo>
                      <a:pt x="446" y="141"/>
                      <a:pt x="474" y="120"/>
                      <a:pt x="474" y="85"/>
                    </a:cubicBezTo>
                    <a:cubicBezTo>
                      <a:pt x="474" y="56"/>
                      <a:pt x="474" y="56"/>
                      <a:pt x="474" y="56"/>
                    </a:cubicBezTo>
                    <a:cubicBezTo>
                      <a:pt x="523" y="56"/>
                      <a:pt x="523" y="56"/>
                      <a:pt x="523" y="56"/>
                    </a:cubicBezTo>
                    <a:cubicBezTo>
                      <a:pt x="537" y="56"/>
                      <a:pt x="552" y="71"/>
                      <a:pt x="552" y="85"/>
                    </a:cubicBezTo>
                    <a:cubicBezTo>
                      <a:pt x="552" y="445"/>
                      <a:pt x="552" y="445"/>
                      <a:pt x="552" y="445"/>
                    </a:cubicBezTo>
                    <a:cubicBezTo>
                      <a:pt x="530" y="445"/>
                      <a:pt x="516" y="452"/>
                      <a:pt x="509" y="460"/>
                    </a:cubicBezTo>
                    <a:lnTo>
                      <a:pt x="474" y="495"/>
                    </a:lnTo>
                    <a:close/>
                    <a:moveTo>
                      <a:pt x="78" y="488"/>
                    </a:moveTo>
                    <a:lnTo>
                      <a:pt x="78" y="488"/>
                    </a:lnTo>
                    <a:cubicBezTo>
                      <a:pt x="78" y="502"/>
                      <a:pt x="85" y="509"/>
                      <a:pt x="99" y="509"/>
                    </a:cubicBezTo>
                    <a:cubicBezTo>
                      <a:pt x="283" y="509"/>
                      <a:pt x="283" y="509"/>
                      <a:pt x="283" y="509"/>
                    </a:cubicBezTo>
                    <a:cubicBezTo>
                      <a:pt x="297" y="509"/>
                      <a:pt x="304" y="502"/>
                      <a:pt x="304" y="488"/>
                    </a:cubicBezTo>
                    <a:cubicBezTo>
                      <a:pt x="304" y="474"/>
                      <a:pt x="297" y="467"/>
                      <a:pt x="283" y="467"/>
                    </a:cubicBezTo>
                    <a:cubicBezTo>
                      <a:pt x="99" y="467"/>
                      <a:pt x="99" y="467"/>
                      <a:pt x="99" y="467"/>
                    </a:cubicBezTo>
                    <a:cubicBezTo>
                      <a:pt x="85" y="467"/>
                      <a:pt x="78" y="474"/>
                      <a:pt x="78" y="488"/>
                    </a:cubicBezTo>
                    <a:close/>
                    <a:moveTo>
                      <a:pt x="446" y="219"/>
                    </a:moveTo>
                    <a:lnTo>
                      <a:pt x="446" y="219"/>
                    </a:lnTo>
                    <a:cubicBezTo>
                      <a:pt x="106" y="219"/>
                      <a:pt x="106" y="219"/>
                      <a:pt x="106" y="219"/>
                    </a:cubicBezTo>
                    <a:cubicBezTo>
                      <a:pt x="92" y="219"/>
                      <a:pt x="78" y="233"/>
                      <a:pt x="78" y="247"/>
                    </a:cubicBezTo>
                    <a:cubicBezTo>
                      <a:pt x="78" y="262"/>
                      <a:pt x="92" y="276"/>
                      <a:pt x="106" y="276"/>
                    </a:cubicBezTo>
                    <a:cubicBezTo>
                      <a:pt x="446" y="276"/>
                      <a:pt x="446" y="276"/>
                      <a:pt x="446" y="276"/>
                    </a:cubicBezTo>
                    <a:cubicBezTo>
                      <a:pt x="460" y="276"/>
                      <a:pt x="474" y="262"/>
                      <a:pt x="474" y="247"/>
                    </a:cubicBezTo>
                    <a:cubicBezTo>
                      <a:pt x="474" y="233"/>
                      <a:pt x="460" y="219"/>
                      <a:pt x="446" y="219"/>
                    </a:cubicBezTo>
                    <a:close/>
                    <a:moveTo>
                      <a:pt x="446" y="339"/>
                    </a:moveTo>
                    <a:lnTo>
                      <a:pt x="446" y="339"/>
                    </a:lnTo>
                    <a:cubicBezTo>
                      <a:pt x="276" y="339"/>
                      <a:pt x="276" y="339"/>
                      <a:pt x="276" y="339"/>
                    </a:cubicBezTo>
                    <a:cubicBezTo>
                      <a:pt x="226" y="339"/>
                      <a:pt x="226" y="339"/>
                      <a:pt x="226" y="339"/>
                    </a:cubicBezTo>
                    <a:cubicBezTo>
                      <a:pt x="106" y="339"/>
                      <a:pt x="106" y="339"/>
                      <a:pt x="106" y="339"/>
                    </a:cubicBezTo>
                    <a:cubicBezTo>
                      <a:pt x="92" y="339"/>
                      <a:pt x="78" y="353"/>
                      <a:pt x="78" y="367"/>
                    </a:cubicBezTo>
                    <a:cubicBezTo>
                      <a:pt x="78" y="389"/>
                      <a:pt x="92" y="396"/>
                      <a:pt x="106" y="396"/>
                    </a:cubicBezTo>
                    <a:cubicBezTo>
                      <a:pt x="226" y="396"/>
                      <a:pt x="226" y="396"/>
                      <a:pt x="226" y="396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446" y="396"/>
                      <a:pt x="446" y="396"/>
                      <a:pt x="446" y="396"/>
                    </a:cubicBezTo>
                    <a:cubicBezTo>
                      <a:pt x="460" y="396"/>
                      <a:pt x="474" y="389"/>
                      <a:pt x="474" y="367"/>
                    </a:cubicBezTo>
                    <a:cubicBezTo>
                      <a:pt x="474" y="353"/>
                      <a:pt x="460" y="339"/>
                      <a:pt x="446" y="339"/>
                    </a:cubicBezTo>
                    <a:close/>
                    <a:moveTo>
                      <a:pt x="417" y="113"/>
                    </a:moveTo>
                    <a:lnTo>
                      <a:pt x="417" y="113"/>
                    </a:lnTo>
                    <a:cubicBezTo>
                      <a:pt x="403" y="113"/>
                      <a:pt x="389" y="106"/>
                      <a:pt x="389" y="85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4"/>
                      <a:pt x="403" y="0"/>
                      <a:pt x="417" y="0"/>
                    </a:cubicBezTo>
                    <a:cubicBezTo>
                      <a:pt x="431" y="0"/>
                      <a:pt x="446" y="14"/>
                      <a:pt x="446" y="28"/>
                    </a:cubicBezTo>
                    <a:cubicBezTo>
                      <a:pt x="446" y="85"/>
                      <a:pt x="446" y="85"/>
                      <a:pt x="446" y="85"/>
                    </a:cubicBezTo>
                    <a:cubicBezTo>
                      <a:pt x="446" y="106"/>
                      <a:pt x="431" y="113"/>
                      <a:pt x="417" y="113"/>
                    </a:cubicBezTo>
                    <a:close/>
                    <a:moveTo>
                      <a:pt x="276" y="113"/>
                    </a:moveTo>
                    <a:lnTo>
                      <a:pt x="276" y="113"/>
                    </a:lnTo>
                    <a:cubicBezTo>
                      <a:pt x="262" y="113"/>
                      <a:pt x="248" y="106"/>
                      <a:pt x="248" y="85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8" y="14"/>
                      <a:pt x="262" y="0"/>
                      <a:pt x="276" y="0"/>
                    </a:cubicBezTo>
                    <a:cubicBezTo>
                      <a:pt x="290" y="0"/>
                      <a:pt x="304" y="14"/>
                      <a:pt x="304" y="28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106"/>
                      <a:pt x="290" y="113"/>
                      <a:pt x="276" y="113"/>
                    </a:cubicBezTo>
                    <a:close/>
                    <a:moveTo>
                      <a:pt x="135" y="113"/>
                    </a:moveTo>
                    <a:lnTo>
                      <a:pt x="135" y="113"/>
                    </a:lnTo>
                    <a:cubicBezTo>
                      <a:pt x="121" y="113"/>
                      <a:pt x="106" y="106"/>
                      <a:pt x="106" y="85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14"/>
                      <a:pt x="121" y="0"/>
                      <a:pt x="135" y="0"/>
                    </a:cubicBezTo>
                    <a:cubicBezTo>
                      <a:pt x="149" y="0"/>
                      <a:pt x="163" y="14"/>
                      <a:pt x="163" y="28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3" y="106"/>
                      <a:pt x="149" y="113"/>
                      <a:pt x="135" y="11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47" name="椭圆 65"/>
            <p:cNvSpPr/>
            <p:nvPr/>
          </p:nvSpPr>
          <p:spPr>
            <a:xfrm>
              <a:off x="7313" y="2008"/>
              <a:ext cx="680" cy="680"/>
            </a:xfrm>
            <a:prstGeom prst="ellipse">
              <a:avLst/>
            </a:prstGeom>
            <a:solidFill>
              <a:srgbClr val="F79600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8335" y="2008"/>
              <a:ext cx="680" cy="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9" name="椭圆 16"/>
            <p:cNvSpPr/>
            <p:nvPr/>
          </p:nvSpPr>
          <p:spPr>
            <a:xfrm>
              <a:off x="5272" y="2008"/>
              <a:ext cx="682" cy="6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50" name="椭圆 16"/>
            <p:cNvSpPr/>
            <p:nvPr/>
          </p:nvSpPr>
          <p:spPr>
            <a:xfrm>
              <a:off x="6293" y="2008"/>
              <a:ext cx="682" cy="682"/>
            </a:xfrm>
            <a:prstGeom prst="ellipse">
              <a:avLst/>
            </a:prstGeom>
            <a:solidFill>
              <a:srgbClr val="3992DB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51" name="Freeform 699"/>
            <p:cNvSpPr>
              <a:spLocks noEditPoints="1"/>
            </p:cNvSpPr>
            <p:nvPr/>
          </p:nvSpPr>
          <p:spPr>
            <a:xfrm>
              <a:off x="5376" y="2170"/>
              <a:ext cx="474" cy="426"/>
            </a:xfrm>
            <a:custGeom>
              <a:avLst/>
              <a:gdLst>
                <a:gd name="txL" fmla="*/ 0 w 85"/>
                <a:gd name="txT" fmla="*/ 0 h 76"/>
                <a:gd name="txR" fmla="*/ 85 w 85"/>
                <a:gd name="txB" fmla="*/ 76 h 76"/>
              </a:gdLst>
              <a:ahLst/>
              <a:cxnLst>
                <a:cxn ang="0">
                  <a:pos x="14555" y="46311"/>
                </a:cxn>
                <a:cxn ang="0">
                  <a:pos x="43536" y="72044"/>
                </a:cxn>
                <a:cxn ang="0">
                  <a:pos x="78394" y="11816"/>
                </a:cxn>
                <a:cxn ang="0">
                  <a:pos x="63812" y="1951"/>
                </a:cxn>
                <a:cxn ang="0">
                  <a:pos x="43536" y="11816"/>
                </a:cxn>
                <a:cxn ang="0">
                  <a:pos x="24102" y="1951"/>
                </a:cxn>
                <a:cxn ang="0">
                  <a:pos x="9703" y="11816"/>
                </a:cxn>
                <a:cxn ang="0">
                  <a:pos x="8677" y="33648"/>
                </a:cxn>
                <a:cxn ang="0">
                  <a:pos x="14555" y="2988"/>
                </a:cxn>
                <a:cxn ang="0">
                  <a:pos x="43536" y="9865"/>
                </a:cxn>
                <a:cxn ang="0">
                  <a:pos x="73515" y="2988"/>
                </a:cxn>
                <a:cxn ang="0">
                  <a:pos x="76470" y="38581"/>
                </a:cxn>
                <a:cxn ang="0">
                  <a:pos x="43536" y="75026"/>
                </a:cxn>
                <a:cxn ang="0">
                  <a:pos x="0" y="38581"/>
                </a:cxn>
                <a:cxn ang="0">
                  <a:pos x="26182" y="40498"/>
                </a:cxn>
                <a:cxn ang="0">
                  <a:pos x="28953" y="50363"/>
                </a:cxn>
                <a:cxn ang="0">
                  <a:pos x="31903" y="49298"/>
                </a:cxn>
                <a:cxn ang="0">
                  <a:pos x="32963" y="49298"/>
                </a:cxn>
                <a:cxn ang="0">
                  <a:pos x="39710" y="26580"/>
                </a:cxn>
                <a:cxn ang="0">
                  <a:pos x="44562" y="47381"/>
                </a:cxn>
                <a:cxn ang="0">
                  <a:pos x="47328" y="47381"/>
                </a:cxn>
                <a:cxn ang="0">
                  <a:pos x="48387" y="47381"/>
                </a:cxn>
                <a:cxn ang="0">
                  <a:pos x="63812" y="38581"/>
                </a:cxn>
                <a:cxn ang="0">
                  <a:pos x="50283" y="36445"/>
                </a:cxn>
                <a:cxn ang="0">
                  <a:pos x="49257" y="37516"/>
                </a:cxn>
                <a:cxn ang="0">
                  <a:pos x="45432" y="45431"/>
                </a:cxn>
                <a:cxn ang="0">
                  <a:pos x="40580" y="25700"/>
                </a:cxn>
                <a:cxn ang="0">
                  <a:pos x="37630" y="24663"/>
                </a:cxn>
                <a:cxn ang="0">
                  <a:pos x="36755" y="25700"/>
                </a:cxn>
                <a:cxn ang="0">
                  <a:pos x="30007" y="48418"/>
                </a:cxn>
                <a:cxn ang="0">
                  <a:pos x="27057" y="38581"/>
                </a:cxn>
                <a:cxn ang="0">
                  <a:pos x="0" y="38581"/>
                </a:cxn>
              </a:cxnLst>
              <a:rect l="txL" t="txT" r="txR" b="txB"/>
              <a:pathLst>
                <a:path w="85" h="76">
                  <a:moveTo>
                    <a:pt x="45" y="75"/>
                  </a:moveTo>
                  <a:cubicBezTo>
                    <a:pt x="45" y="75"/>
                    <a:pt x="27" y="65"/>
                    <a:pt x="1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8" y="62"/>
                    <a:pt x="42" y="72"/>
                    <a:pt x="45" y="73"/>
                  </a:cubicBezTo>
                  <a:cubicBezTo>
                    <a:pt x="48" y="71"/>
                    <a:pt x="68" y="59"/>
                    <a:pt x="78" y="38"/>
                  </a:cubicBezTo>
                  <a:cubicBezTo>
                    <a:pt x="83" y="27"/>
                    <a:pt x="83" y="18"/>
                    <a:pt x="81" y="12"/>
                  </a:cubicBezTo>
                  <a:cubicBezTo>
                    <a:pt x="79" y="9"/>
                    <a:pt x="77" y="6"/>
                    <a:pt x="75" y="5"/>
                  </a:cubicBezTo>
                  <a:cubicBezTo>
                    <a:pt x="72" y="3"/>
                    <a:pt x="69" y="2"/>
                    <a:pt x="66" y="2"/>
                  </a:cubicBezTo>
                  <a:cubicBezTo>
                    <a:pt x="59" y="2"/>
                    <a:pt x="52" y="5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5"/>
                    <a:pt x="31" y="2"/>
                    <a:pt x="25" y="2"/>
                  </a:cubicBezTo>
                  <a:cubicBezTo>
                    <a:pt x="21" y="2"/>
                    <a:pt x="18" y="3"/>
                    <a:pt x="16" y="5"/>
                  </a:cubicBezTo>
                  <a:cubicBezTo>
                    <a:pt x="13" y="6"/>
                    <a:pt x="11" y="9"/>
                    <a:pt x="10" y="12"/>
                  </a:cubicBezTo>
                  <a:cubicBezTo>
                    <a:pt x="8" y="17"/>
                    <a:pt x="8" y="2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24"/>
                    <a:pt x="6" y="17"/>
                    <a:pt x="8" y="11"/>
                  </a:cubicBezTo>
                  <a:cubicBezTo>
                    <a:pt x="9" y="8"/>
                    <a:pt x="12" y="5"/>
                    <a:pt x="15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1" y="0"/>
                    <a:pt x="39" y="3"/>
                    <a:pt x="45" y="10"/>
                  </a:cubicBezTo>
                  <a:cubicBezTo>
                    <a:pt x="51" y="3"/>
                    <a:pt x="59" y="0"/>
                    <a:pt x="66" y="0"/>
                  </a:cubicBezTo>
                  <a:cubicBezTo>
                    <a:pt x="69" y="0"/>
                    <a:pt x="73" y="1"/>
                    <a:pt x="76" y="3"/>
                  </a:cubicBezTo>
                  <a:cubicBezTo>
                    <a:pt x="79" y="5"/>
                    <a:pt x="81" y="8"/>
                    <a:pt x="82" y="11"/>
                  </a:cubicBezTo>
                  <a:cubicBezTo>
                    <a:pt x="85" y="18"/>
                    <a:pt x="85" y="27"/>
                    <a:pt x="79" y="39"/>
                  </a:cubicBezTo>
                  <a:cubicBezTo>
                    <a:pt x="69" y="62"/>
                    <a:pt x="46" y="75"/>
                    <a:pt x="46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5"/>
                    <a:pt x="45" y="75"/>
                    <a:pt x="45" y="75"/>
                  </a:cubicBezTo>
                  <a:close/>
                  <a:moveTo>
                    <a:pt x="0" y="3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Freeform 693"/>
            <p:cNvSpPr>
              <a:spLocks noEditPoints="1"/>
            </p:cNvSpPr>
            <p:nvPr/>
          </p:nvSpPr>
          <p:spPr>
            <a:xfrm>
              <a:off x="6395" y="2112"/>
              <a:ext cx="478" cy="474"/>
            </a:xfrm>
            <a:custGeom>
              <a:avLst/>
              <a:gdLst>
                <a:gd name="txL" fmla="*/ 0 w 86"/>
                <a:gd name="txT" fmla="*/ 0 h 85"/>
                <a:gd name="txR" fmla="*/ 86 w 86"/>
                <a:gd name="txB" fmla="*/ 85 h 85"/>
              </a:gdLst>
              <a:ahLst/>
              <a:cxnLst>
                <a:cxn ang="0">
                  <a:pos x="42942" y="37630"/>
                </a:cxn>
                <a:cxn ang="0">
                  <a:pos x="45844" y="38684"/>
                </a:cxn>
                <a:cxn ang="0">
                  <a:pos x="34355" y="58960"/>
                </a:cxn>
                <a:cxn ang="0">
                  <a:pos x="25762" y="59986"/>
                </a:cxn>
                <a:cxn ang="0">
                  <a:pos x="58205" y="57064"/>
                </a:cxn>
                <a:cxn ang="0">
                  <a:pos x="75379" y="37630"/>
                </a:cxn>
                <a:cxn ang="0">
                  <a:pos x="82083" y="58960"/>
                </a:cxn>
                <a:cxn ang="0">
                  <a:pos x="75379" y="66767"/>
                </a:cxn>
                <a:cxn ang="0">
                  <a:pos x="67809" y="58960"/>
                </a:cxn>
                <a:cxn ang="0">
                  <a:pos x="75379" y="52212"/>
                </a:cxn>
                <a:cxn ang="0">
                  <a:pos x="63024" y="48387"/>
                </a:cxn>
                <a:cxn ang="0">
                  <a:pos x="37256" y="82192"/>
                </a:cxn>
                <a:cxn ang="0">
                  <a:pos x="10472" y="55135"/>
                </a:cxn>
                <a:cxn ang="0">
                  <a:pos x="4819" y="37630"/>
                </a:cxn>
                <a:cxn ang="0">
                  <a:pos x="19059" y="5721"/>
                </a:cxn>
                <a:cxn ang="0">
                  <a:pos x="9610" y="37630"/>
                </a:cxn>
                <a:cxn ang="0">
                  <a:pos x="11494" y="45432"/>
                </a:cxn>
                <a:cxn ang="0">
                  <a:pos x="25762" y="54108"/>
                </a:cxn>
                <a:cxn ang="0">
                  <a:pos x="39140" y="45432"/>
                </a:cxn>
                <a:cxn ang="0">
                  <a:pos x="41025" y="37630"/>
                </a:cxn>
                <a:cxn ang="0">
                  <a:pos x="10472" y="4852"/>
                </a:cxn>
                <a:cxn ang="0">
                  <a:pos x="10472" y="6748"/>
                </a:cxn>
                <a:cxn ang="0">
                  <a:pos x="2901" y="10573"/>
                </a:cxn>
                <a:cxn ang="0">
                  <a:pos x="1017" y="2956"/>
                </a:cxn>
                <a:cxn ang="0">
                  <a:pos x="9610" y="1896"/>
                </a:cxn>
                <a:cxn ang="0">
                  <a:pos x="75379" y="53239"/>
                </a:cxn>
                <a:cxn ang="0">
                  <a:pos x="71611" y="62785"/>
                </a:cxn>
                <a:cxn ang="0">
                  <a:pos x="80198" y="58960"/>
                </a:cxn>
                <a:cxn ang="0">
                  <a:pos x="8587" y="39710"/>
                </a:cxn>
                <a:cxn ang="0">
                  <a:pos x="11494" y="53239"/>
                </a:cxn>
                <a:cxn ang="0">
                  <a:pos x="25762" y="58090"/>
                </a:cxn>
                <a:cxn ang="0">
                  <a:pos x="39140" y="53239"/>
                </a:cxn>
                <a:cxn ang="0">
                  <a:pos x="42075" y="39710"/>
                </a:cxn>
                <a:cxn ang="0">
                  <a:pos x="32437" y="55135"/>
                </a:cxn>
                <a:cxn ang="0">
                  <a:pos x="18197" y="55135"/>
                </a:cxn>
                <a:cxn ang="0">
                  <a:pos x="42075" y="2956"/>
                </a:cxn>
                <a:cxn ang="0">
                  <a:pos x="48595" y="4852"/>
                </a:cxn>
                <a:cxn ang="0">
                  <a:pos x="39140" y="6748"/>
                </a:cxn>
                <a:cxn ang="0">
                  <a:pos x="47728" y="11633"/>
                </a:cxn>
                <a:cxn ang="0">
                  <a:pos x="50662" y="2956"/>
                </a:cxn>
                <a:cxn ang="0">
                  <a:pos x="41025" y="1026"/>
                </a:cxn>
                <a:cxn ang="0">
                  <a:pos x="31420" y="1896"/>
                </a:cxn>
                <a:cxn ang="0">
                  <a:pos x="39140" y="5721"/>
                </a:cxn>
                <a:cxn ang="0">
                  <a:pos x="1884" y="4852"/>
                </a:cxn>
              </a:cxnLst>
              <a:rect l="txL" t="txT" r="txR" b="txB"/>
              <a:pathLst>
                <a:path w="86" h="85">
                  <a:moveTo>
                    <a:pt x="11" y="3"/>
                  </a:moveTo>
                  <a:cubicBezTo>
                    <a:pt x="14" y="3"/>
                    <a:pt x="27" y="0"/>
                    <a:pt x="32" y="4"/>
                  </a:cubicBezTo>
                  <a:cubicBezTo>
                    <a:pt x="36" y="7"/>
                    <a:pt x="44" y="35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8" y="47"/>
                    <a:pt x="47" y="50"/>
                  </a:cubicBezTo>
                  <a:cubicBezTo>
                    <a:pt x="46" y="52"/>
                    <a:pt x="44" y="55"/>
                    <a:pt x="42" y="57"/>
                  </a:cubicBezTo>
                  <a:cubicBezTo>
                    <a:pt x="41" y="58"/>
                    <a:pt x="38" y="60"/>
                    <a:pt x="36" y="61"/>
                  </a:cubicBezTo>
                  <a:cubicBezTo>
                    <a:pt x="33" y="61"/>
                    <a:pt x="31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72"/>
                    <a:pt x="28" y="81"/>
                    <a:pt x="40" y="83"/>
                  </a:cubicBezTo>
                  <a:cubicBezTo>
                    <a:pt x="43" y="83"/>
                    <a:pt x="46" y="83"/>
                    <a:pt x="50" y="80"/>
                  </a:cubicBezTo>
                  <a:cubicBezTo>
                    <a:pt x="56" y="76"/>
                    <a:pt x="59" y="67"/>
                    <a:pt x="61" y="59"/>
                  </a:cubicBezTo>
                  <a:cubicBezTo>
                    <a:pt x="62" y="55"/>
                    <a:pt x="63" y="52"/>
                    <a:pt x="65" y="49"/>
                  </a:cubicBezTo>
                  <a:cubicBezTo>
                    <a:pt x="67" y="44"/>
                    <a:pt x="69" y="41"/>
                    <a:pt x="71" y="40"/>
                  </a:cubicBezTo>
                  <a:cubicBezTo>
                    <a:pt x="74" y="38"/>
                    <a:pt x="76" y="38"/>
                    <a:pt x="79" y="39"/>
                  </a:cubicBezTo>
                  <a:cubicBezTo>
                    <a:pt x="83" y="42"/>
                    <a:pt x="82" y="51"/>
                    <a:pt x="81" y="54"/>
                  </a:cubicBezTo>
                  <a:cubicBezTo>
                    <a:pt x="82" y="54"/>
                    <a:pt x="83" y="55"/>
                    <a:pt x="84" y="56"/>
                  </a:cubicBezTo>
                  <a:cubicBezTo>
                    <a:pt x="85" y="57"/>
                    <a:pt x="86" y="59"/>
                    <a:pt x="86" y="61"/>
                  </a:cubicBezTo>
                  <a:cubicBezTo>
                    <a:pt x="86" y="63"/>
                    <a:pt x="85" y="65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8"/>
                    <a:pt x="81" y="69"/>
                    <a:pt x="79" y="69"/>
                  </a:cubicBezTo>
                  <a:cubicBezTo>
                    <a:pt x="77" y="69"/>
                    <a:pt x="75" y="68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5"/>
                    <a:pt x="71" y="63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5" y="54"/>
                    <a:pt x="77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1"/>
                    <a:pt x="81" y="43"/>
                    <a:pt x="78" y="41"/>
                  </a:cubicBezTo>
                  <a:cubicBezTo>
                    <a:pt x="76" y="40"/>
                    <a:pt x="74" y="40"/>
                    <a:pt x="72" y="41"/>
                  </a:cubicBezTo>
                  <a:cubicBezTo>
                    <a:pt x="70" y="43"/>
                    <a:pt x="68" y="45"/>
                    <a:pt x="66" y="50"/>
                  </a:cubicBezTo>
                  <a:cubicBezTo>
                    <a:pt x="65" y="52"/>
                    <a:pt x="64" y="56"/>
                    <a:pt x="63" y="60"/>
                  </a:cubicBezTo>
                  <a:cubicBezTo>
                    <a:pt x="61" y="68"/>
                    <a:pt x="58" y="78"/>
                    <a:pt x="51" y="82"/>
                  </a:cubicBezTo>
                  <a:cubicBezTo>
                    <a:pt x="47" y="85"/>
                    <a:pt x="43" y="85"/>
                    <a:pt x="39" y="85"/>
                  </a:cubicBezTo>
                  <a:cubicBezTo>
                    <a:pt x="27" y="83"/>
                    <a:pt x="24" y="73"/>
                    <a:pt x="25" y="62"/>
                  </a:cubicBezTo>
                  <a:cubicBezTo>
                    <a:pt x="22" y="62"/>
                    <a:pt x="20" y="61"/>
                    <a:pt x="17" y="61"/>
                  </a:cubicBezTo>
                  <a:cubicBezTo>
                    <a:pt x="15" y="60"/>
                    <a:pt x="13" y="58"/>
                    <a:pt x="11" y="57"/>
                  </a:cubicBezTo>
                  <a:cubicBezTo>
                    <a:pt x="9" y="55"/>
                    <a:pt x="7" y="52"/>
                    <a:pt x="6" y="50"/>
                  </a:cubicBezTo>
                  <a:cubicBezTo>
                    <a:pt x="6" y="47"/>
                    <a:pt x="5" y="44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5"/>
                    <a:pt x="15" y="14"/>
                    <a:pt x="2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2"/>
                    <a:pt x="11" y="34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3"/>
                    <a:pt x="12" y="45"/>
                    <a:pt x="12" y="47"/>
                  </a:cubicBezTo>
                  <a:cubicBezTo>
                    <a:pt x="13" y="49"/>
                    <a:pt x="14" y="51"/>
                    <a:pt x="15" y="52"/>
                  </a:cubicBezTo>
                  <a:cubicBezTo>
                    <a:pt x="16" y="53"/>
                    <a:pt x="18" y="54"/>
                    <a:pt x="20" y="55"/>
                  </a:cubicBezTo>
                  <a:cubicBezTo>
                    <a:pt x="22" y="55"/>
                    <a:pt x="24" y="56"/>
                    <a:pt x="27" y="56"/>
                  </a:cubicBezTo>
                  <a:cubicBezTo>
                    <a:pt x="29" y="56"/>
                    <a:pt x="31" y="55"/>
                    <a:pt x="33" y="55"/>
                  </a:cubicBezTo>
                  <a:cubicBezTo>
                    <a:pt x="35" y="54"/>
                    <a:pt x="37" y="53"/>
                    <a:pt x="38" y="52"/>
                  </a:cubicBezTo>
                  <a:cubicBezTo>
                    <a:pt x="39" y="51"/>
                    <a:pt x="40" y="49"/>
                    <a:pt x="41" y="47"/>
                  </a:cubicBezTo>
                  <a:cubicBezTo>
                    <a:pt x="42" y="45"/>
                    <a:pt x="42" y="43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4"/>
                    <a:pt x="34" y="8"/>
                    <a:pt x="30" y="5"/>
                  </a:cubicBezTo>
                  <a:cubicBezTo>
                    <a:pt x="27" y="2"/>
                    <a:pt x="15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83" y="57"/>
                  </a:moveTo>
                  <a:cubicBezTo>
                    <a:pt x="82" y="56"/>
                    <a:pt x="80" y="55"/>
                    <a:pt x="79" y="55"/>
                  </a:cubicBezTo>
                  <a:cubicBezTo>
                    <a:pt x="77" y="55"/>
                    <a:pt x="76" y="56"/>
                    <a:pt x="75" y="57"/>
                  </a:cubicBezTo>
                  <a:cubicBezTo>
                    <a:pt x="74" y="58"/>
                    <a:pt x="73" y="60"/>
                    <a:pt x="73" y="61"/>
                  </a:cubicBezTo>
                  <a:cubicBezTo>
                    <a:pt x="73" y="63"/>
                    <a:pt x="74" y="64"/>
                    <a:pt x="75" y="65"/>
                  </a:cubicBezTo>
                  <a:cubicBezTo>
                    <a:pt x="76" y="66"/>
                    <a:pt x="77" y="67"/>
                    <a:pt x="79" y="67"/>
                  </a:cubicBezTo>
                  <a:cubicBezTo>
                    <a:pt x="80" y="67"/>
                    <a:pt x="82" y="66"/>
                    <a:pt x="83" y="65"/>
                  </a:cubicBezTo>
                  <a:cubicBezTo>
                    <a:pt x="84" y="64"/>
                    <a:pt x="84" y="63"/>
                    <a:pt x="84" y="61"/>
                  </a:cubicBezTo>
                  <a:cubicBezTo>
                    <a:pt x="84" y="60"/>
                    <a:pt x="84" y="58"/>
                    <a:pt x="83" y="57"/>
                  </a:cubicBezTo>
                  <a:close/>
                  <a:moveTo>
                    <a:pt x="10" y="48"/>
                  </a:moveTo>
                  <a:cubicBezTo>
                    <a:pt x="10" y="46"/>
                    <a:pt x="9" y="44"/>
                    <a:pt x="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7" y="47"/>
                    <a:pt x="8" y="49"/>
                  </a:cubicBezTo>
                  <a:cubicBezTo>
                    <a:pt x="9" y="51"/>
                    <a:pt x="10" y="54"/>
                    <a:pt x="12" y="55"/>
                  </a:cubicBezTo>
                  <a:cubicBezTo>
                    <a:pt x="14" y="57"/>
                    <a:pt x="16" y="58"/>
                    <a:pt x="18" y="59"/>
                  </a:cubicBezTo>
                  <a:cubicBezTo>
                    <a:pt x="20" y="60"/>
                    <a:pt x="23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3" y="60"/>
                    <a:pt x="35" y="59"/>
                  </a:cubicBezTo>
                  <a:cubicBezTo>
                    <a:pt x="37" y="58"/>
                    <a:pt x="40" y="57"/>
                    <a:pt x="41" y="55"/>
                  </a:cubicBezTo>
                  <a:cubicBezTo>
                    <a:pt x="43" y="54"/>
                    <a:pt x="44" y="51"/>
                    <a:pt x="45" y="49"/>
                  </a:cubicBezTo>
                  <a:cubicBezTo>
                    <a:pt x="46" y="47"/>
                    <a:pt x="46" y="44"/>
                    <a:pt x="46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3"/>
                  </a:cubicBezTo>
                  <a:cubicBezTo>
                    <a:pt x="38" y="55"/>
                    <a:pt x="36" y="56"/>
                    <a:pt x="34" y="57"/>
                  </a:cubicBezTo>
                  <a:cubicBezTo>
                    <a:pt x="32" y="57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8"/>
                    <a:pt x="21" y="57"/>
                    <a:pt x="19" y="57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2" y="52"/>
                    <a:pt x="11" y="50"/>
                    <a:pt x="10" y="48"/>
                  </a:cubicBezTo>
                  <a:close/>
                  <a:moveTo>
                    <a:pt x="44" y="3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1" y="6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37" y="2"/>
                    <a:pt x="33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40" y="5"/>
                    <a:pt x="42" y="5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10" y="6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678"/>
            <p:cNvSpPr>
              <a:spLocks noEditPoints="1"/>
            </p:cNvSpPr>
            <p:nvPr/>
          </p:nvSpPr>
          <p:spPr>
            <a:xfrm>
              <a:off x="7454" y="2082"/>
              <a:ext cx="399" cy="519"/>
            </a:xfrm>
            <a:custGeom>
              <a:avLst/>
              <a:gdLst>
                <a:gd name="txL" fmla="*/ 0 w 71"/>
                <a:gd name="txT" fmla="*/ 0 h 93"/>
                <a:gd name="txR" fmla="*/ 71 w 71"/>
                <a:gd name="txB" fmla="*/ 93 h 93"/>
              </a:gdLst>
              <a:ahLst/>
              <a:cxnLst>
                <a:cxn ang="0">
                  <a:pos x="39917" y="6792"/>
                </a:cxn>
                <a:cxn ang="0">
                  <a:pos x="45981" y="12674"/>
                </a:cxn>
                <a:cxn ang="0">
                  <a:pos x="46868" y="20336"/>
                </a:cxn>
                <a:cxn ang="0">
                  <a:pos x="39917" y="21363"/>
                </a:cxn>
                <a:cxn ang="0">
                  <a:pos x="38877" y="27128"/>
                </a:cxn>
                <a:cxn ang="0">
                  <a:pos x="31959" y="26251"/>
                </a:cxn>
                <a:cxn ang="0">
                  <a:pos x="24856" y="21363"/>
                </a:cxn>
                <a:cxn ang="0">
                  <a:pos x="24856" y="12674"/>
                </a:cxn>
                <a:cxn ang="0">
                  <a:pos x="31959" y="7818"/>
                </a:cxn>
                <a:cxn ang="0">
                  <a:pos x="4957" y="12674"/>
                </a:cxn>
                <a:cxn ang="0">
                  <a:pos x="65846" y="12674"/>
                </a:cxn>
                <a:cxn ang="0">
                  <a:pos x="7991" y="33886"/>
                </a:cxn>
                <a:cxn ang="0">
                  <a:pos x="1956" y="52319"/>
                </a:cxn>
                <a:cxn ang="0">
                  <a:pos x="0" y="86394"/>
                </a:cxn>
                <a:cxn ang="0">
                  <a:pos x="17022" y="89162"/>
                </a:cxn>
                <a:cxn ang="0">
                  <a:pos x="34960" y="83436"/>
                </a:cxn>
                <a:cxn ang="0">
                  <a:pos x="53781" y="89162"/>
                </a:cxn>
                <a:cxn ang="0">
                  <a:pos x="70803" y="86394"/>
                </a:cxn>
                <a:cxn ang="0">
                  <a:pos x="67808" y="52319"/>
                </a:cxn>
                <a:cxn ang="0">
                  <a:pos x="61772" y="33886"/>
                </a:cxn>
                <a:cxn ang="0">
                  <a:pos x="67808" y="11647"/>
                </a:cxn>
                <a:cxn ang="0">
                  <a:pos x="34960" y="0"/>
                </a:cxn>
                <a:cxn ang="0">
                  <a:pos x="3029" y="11647"/>
                </a:cxn>
                <a:cxn ang="0">
                  <a:pos x="7991" y="33886"/>
                </a:cxn>
                <a:cxn ang="0">
                  <a:pos x="65846" y="52319"/>
                </a:cxn>
                <a:cxn ang="0">
                  <a:pos x="53781" y="87231"/>
                </a:cxn>
                <a:cxn ang="0">
                  <a:pos x="57855" y="49517"/>
                </a:cxn>
                <a:cxn ang="0">
                  <a:pos x="44907" y="47463"/>
                </a:cxn>
                <a:cxn ang="0">
                  <a:pos x="25896" y="47463"/>
                </a:cxn>
                <a:cxn ang="0">
                  <a:pos x="12948" y="49517"/>
                </a:cxn>
                <a:cxn ang="0">
                  <a:pos x="15982" y="87231"/>
                </a:cxn>
                <a:cxn ang="0">
                  <a:pos x="3917" y="52319"/>
                </a:cxn>
                <a:cxn ang="0">
                  <a:pos x="60890" y="34940"/>
                </a:cxn>
                <a:cxn ang="0">
                  <a:pos x="55899" y="50388"/>
                </a:cxn>
                <a:cxn ang="0">
                  <a:pos x="19866" y="71784"/>
                </a:cxn>
                <a:cxn ang="0">
                  <a:pos x="34960" y="43629"/>
                </a:cxn>
                <a:cxn ang="0">
                  <a:pos x="33887" y="13550"/>
                </a:cxn>
                <a:cxn ang="0">
                  <a:pos x="26969" y="14605"/>
                </a:cxn>
                <a:cxn ang="0">
                  <a:pos x="33887" y="19465"/>
                </a:cxn>
                <a:cxn ang="0">
                  <a:pos x="37995" y="25197"/>
                </a:cxn>
                <a:cxn ang="0">
                  <a:pos x="38877" y="19465"/>
                </a:cxn>
                <a:cxn ang="0">
                  <a:pos x="38877" y="14605"/>
                </a:cxn>
                <a:cxn ang="0">
                  <a:pos x="37995" y="8689"/>
                </a:cxn>
              </a:cxnLst>
              <a:rect l="txL" t="txT" r="txR" b="txB"/>
              <a:pathLst>
                <a:path w="71" h="93">
                  <a:moveTo>
                    <a:pt x="3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5" y="13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9" y="6"/>
                    <a:pt x="47" y="2"/>
                    <a:pt x="35" y="2"/>
                  </a:cubicBezTo>
                  <a:cubicBezTo>
                    <a:pt x="24" y="2"/>
                    <a:pt x="12" y="6"/>
                    <a:pt x="5" y="13"/>
                  </a:cubicBezTo>
                  <a:close/>
                  <a:moveTo>
                    <a:pt x="8" y="35"/>
                  </a:moveTo>
                  <a:cubicBezTo>
                    <a:pt x="6" y="37"/>
                    <a:pt x="4" y="40"/>
                    <a:pt x="3" y="43"/>
                  </a:cubicBezTo>
                  <a:cubicBezTo>
                    <a:pt x="2" y="46"/>
                    <a:pt x="2" y="50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63"/>
                    <a:pt x="4" y="70"/>
                    <a:pt x="4" y="75"/>
                  </a:cubicBezTo>
                  <a:cubicBezTo>
                    <a:pt x="3" y="80"/>
                    <a:pt x="2" y="85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6" y="92"/>
                    <a:pt x="11" y="93"/>
                    <a:pt x="17" y="92"/>
                  </a:cubicBezTo>
                  <a:cubicBezTo>
                    <a:pt x="22" y="91"/>
                    <a:pt x="26" y="88"/>
                    <a:pt x="31" y="85"/>
                  </a:cubicBezTo>
                  <a:cubicBezTo>
                    <a:pt x="32" y="85"/>
                    <a:pt x="34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7" y="86"/>
                    <a:pt x="38" y="85"/>
                    <a:pt x="40" y="85"/>
                  </a:cubicBezTo>
                  <a:cubicBezTo>
                    <a:pt x="44" y="88"/>
                    <a:pt x="49" y="91"/>
                    <a:pt x="54" y="92"/>
                  </a:cubicBezTo>
                  <a:cubicBezTo>
                    <a:pt x="59" y="93"/>
                    <a:pt x="64" y="92"/>
                    <a:pt x="70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9" y="85"/>
                    <a:pt x="68" y="80"/>
                    <a:pt x="67" y="75"/>
                  </a:cubicBezTo>
                  <a:cubicBezTo>
                    <a:pt x="66" y="70"/>
                    <a:pt x="67" y="63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0"/>
                    <a:pt x="68" y="46"/>
                    <a:pt x="67" y="43"/>
                  </a:cubicBezTo>
                  <a:cubicBezTo>
                    <a:pt x="66" y="40"/>
                    <a:pt x="65" y="37"/>
                    <a:pt x="62" y="3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4"/>
                    <a:pt x="48" y="0"/>
                    <a:pt x="35" y="0"/>
                  </a:cubicBezTo>
                  <a:cubicBezTo>
                    <a:pt x="23" y="0"/>
                    <a:pt x="11" y="4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35"/>
                    <a:pt x="8" y="35"/>
                    <a:pt x="8" y="35"/>
                  </a:cubicBezTo>
                  <a:close/>
                  <a:moveTo>
                    <a:pt x="61" y="36"/>
                  </a:moveTo>
                  <a:cubicBezTo>
                    <a:pt x="63" y="38"/>
                    <a:pt x="65" y="41"/>
                    <a:pt x="66" y="44"/>
                  </a:cubicBezTo>
                  <a:cubicBezTo>
                    <a:pt x="66" y="47"/>
                    <a:pt x="67" y="50"/>
                    <a:pt x="66" y="54"/>
                  </a:cubicBezTo>
                  <a:cubicBezTo>
                    <a:pt x="65" y="63"/>
                    <a:pt x="64" y="70"/>
                    <a:pt x="65" y="75"/>
                  </a:cubicBezTo>
                  <a:cubicBezTo>
                    <a:pt x="66" y="80"/>
                    <a:pt x="67" y="85"/>
                    <a:pt x="69" y="89"/>
                  </a:cubicBezTo>
                  <a:cubicBezTo>
                    <a:pt x="64" y="90"/>
                    <a:pt x="59" y="91"/>
                    <a:pt x="54" y="90"/>
                  </a:cubicBezTo>
                  <a:cubicBezTo>
                    <a:pt x="50" y="89"/>
                    <a:pt x="46" y="87"/>
                    <a:pt x="42" y="84"/>
                  </a:cubicBezTo>
                  <a:cubicBezTo>
                    <a:pt x="46" y="82"/>
                    <a:pt x="50" y="79"/>
                    <a:pt x="52" y="75"/>
                  </a:cubicBezTo>
                  <a:cubicBezTo>
                    <a:pt x="56" y="69"/>
                    <a:pt x="58" y="6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2" y="50"/>
                    <a:pt x="48" y="50"/>
                    <a:pt x="45" y="49"/>
                  </a:cubicBezTo>
                  <a:cubicBezTo>
                    <a:pt x="41" y="47"/>
                    <a:pt x="38" y="45"/>
                    <a:pt x="3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5"/>
                    <a:pt x="29" y="47"/>
                    <a:pt x="26" y="49"/>
                  </a:cubicBezTo>
                  <a:cubicBezTo>
                    <a:pt x="22" y="50"/>
                    <a:pt x="18" y="50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61"/>
                    <a:pt x="15" y="69"/>
                    <a:pt x="18" y="75"/>
                  </a:cubicBezTo>
                  <a:cubicBezTo>
                    <a:pt x="21" y="79"/>
                    <a:pt x="25" y="82"/>
                    <a:pt x="29" y="84"/>
                  </a:cubicBezTo>
                  <a:cubicBezTo>
                    <a:pt x="25" y="87"/>
                    <a:pt x="21" y="89"/>
                    <a:pt x="16" y="90"/>
                  </a:cubicBezTo>
                  <a:cubicBezTo>
                    <a:pt x="12" y="91"/>
                    <a:pt x="7" y="90"/>
                    <a:pt x="2" y="89"/>
                  </a:cubicBezTo>
                  <a:cubicBezTo>
                    <a:pt x="4" y="85"/>
                    <a:pt x="5" y="80"/>
                    <a:pt x="5" y="75"/>
                  </a:cubicBezTo>
                  <a:cubicBezTo>
                    <a:pt x="6" y="70"/>
                    <a:pt x="6" y="63"/>
                    <a:pt x="4" y="54"/>
                  </a:cubicBezTo>
                  <a:cubicBezTo>
                    <a:pt x="4" y="50"/>
                    <a:pt x="4" y="47"/>
                    <a:pt x="5" y="44"/>
                  </a:cubicBezTo>
                  <a:cubicBezTo>
                    <a:pt x="6" y="41"/>
                    <a:pt x="7" y="38"/>
                    <a:pt x="10" y="36"/>
                  </a:cubicBezTo>
                  <a:cubicBezTo>
                    <a:pt x="61" y="36"/>
                    <a:pt x="61" y="36"/>
                    <a:pt x="61" y="36"/>
                  </a:cubicBezTo>
                  <a:close/>
                  <a:moveTo>
                    <a:pt x="35" y="45"/>
                  </a:moveTo>
                  <a:cubicBezTo>
                    <a:pt x="38" y="47"/>
                    <a:pt x="41" y="49"/>
                    <a:pt x="44" y="50"/>
                  </a:cubicBezTo>
                  <a:cubicBezTo>
                    <a:pt x="48" y="52"/>
                    <a:pt x="52" y="52"/>
                    <a:pt x="56" y="52"/>
                  </a:cubicBezTo>
                  <a:cubicBezTo>
                    <a:pt x="56" y="61"/>
                    <a:pt x="54" y="68"/>
                    <a:pt x="51" y="74"/>
                  </a:cubicBezTo>
                  <a:cubicBezTo>
                    <a:pt x="47" y="79"/>
                    <a:pt x="42" y="82"/>
                    <a:pt x="35" y="84"/>
                  </a:cubicBezTo>
                  <a:cubicBezTo>
                    <a:pt x="29" y="82"/>
                    <a:pt x="24" y="79"/>
                    <a:pt x="20" y="74"/>
                  </a:cubicBezTo>
                  <a:cubicBezTo>
                    <a:pt x="17" y="68"/>
                    <a:pt x="15" y="61"/>
                    <a:pt x="15" y="52"/>
                  </a:cubicBezTo>
                  <a:cubicBezTo>
                    <a:pt x="19" y="52"/>
                    <a:pt x="23" y="52"/>
                    <a:pt x="26" y="50"/>
                  </a:cubicBezTo>
                  <a:cubicBezTo>
                    <a:pt x="30" y="49"/>
                    <a:pt x="33" y="47"/>
                    <a:pt x="35" y="45"/>
                  </a:cubicBezTo>
                  <a:close/>
                  <a:moveTo>
                    <a:pt x="38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lnTo>
                    <a:pt x="38" y="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Freeform 706"/>
            <p:cNvSpPr>
              <a:spLocks noEditPoints="1"/>
            </p:cNvSpPr>
            <p:nvPr/>
          </p:nvSpPr>
          <p:spPr>
            <a:xfrm>
              <a:off x="8407" y="2151"/>
              <a:ext cx="536" cy="508"/>
            </a:xfrm>
            <a:custGeom>
              <a:avLst/>
              <a:gdLst>
                <a:gd name="txL" fmla="*/ 0 w 227"/>
                <a:gd name="txT" fmla="*/ 0 h 215"/>
                <a:gd name="txR" fmla="*/ 227 w 227"/>
                <a:gd name="txB" fmla="*/ 215 h 215"/>
              </a:gdLst>
              <a:ahLst/>
              <a:cxnLst>
                <a:cxn ang="0">
                  <a:pos x="2855" y="2864"/>
                </a:cxn>
                <a:cxn ang="0">
                  <a:pos x="2420" y="2651"/>
                </a:cxn>
                <a:cxn ang="0">
                  <a:pos x="2146" y="4482"/>
                </a:cxn>
                <a:cxn ang="0">
                  <a:pos x="2264" y="3244"/>
                </a:cxn>
                <a:cxn ang="0">
                  <a:pos x="3608" y="4482"/>
                </a:cxn>
                <a:cxn ang="0">
                  <a:pos x="2949" y="3958"/>
                </a:cxn>
                <a:cxn ang="0">
                  <a:pos x="3015" y="5354"/>
                </a:cxn>
                <a:cxn ang="0">
                  <a:pos x="5598" y="1307"/>
                </a:cxn>
                <a:cxn ang="0">
                  <a:pos x="3976" y="1188"/>
                </a:cxn>
                <a:cxn ang="0">
                  <a:pos x="4411" y="1897"/>
                </a:cxn>
                <a:cxn ang="0">
                  <a:pos x="3674" y="1463"/>
                </a:cxn>
                <a:cxn ang="0">
                  <a:pos x="3924" y="1897"/>
                </a:cxn>
                <a:cxn ang="0">
                  <a:pos x="3384" y="1741"/>
                </a:cxn>
                <a:cxn ang="0">
                  <a:pos x="3818" y="2429"/>
                </a:cxn>
                <a:cxn ang="0">
                  <a:pos x="3084" y="1994"/>
                </a:cxn>
                <a:cxn ang="0">
                  <a:pos x="3329" y="2429"/>
                </a:cxn>
                <a:cxn ang="0">
                  <a:pos x="2805" y="2266"/>
                </a:cxn>
                <a:cxn ang="0">
                  <a:pos x="3240" y="2930"/>
                </a:cxn>
                <a:cxn ang="0">
                  <a:pos x="2581" y="2495"/>
                </a:cxn>
                <a:cxn ang="0">
                  <a:pos x="4132" y="872"/>
                </a:cxn>
                <a:cxn ang="0">
                  <a:pos x="6992" y="0"/>
                </a:cxn>
                <a:cxn ang="0">
                  <a:pos x="5754" y="1307"/>
                </a:cxn>
                <a:cxn ang="0">
                  <a:pos x="5967" y="2864"/>
                </a:cxn>
                <a:cxn ang="0">
                  <a:pos x="3084" y="5515"/>
                </a:cxn>
                <a:cxn ang="0">
                  <a:pos x="2949" y="5515"/>
                </a:cxn>
                <a:cxn ang="0">
                  <a:pos x="1188" y="5605"/>
                </a:cxn>
                <a:cxn ang="0">
                  <a:pos x="1712" y="6427"/>
                </a:cxn>
                <a:cxn ang="0">
                  <a:pos x="1462" y="6699"/>
                </a:cxn>
                <a:cxn ang="0">
                  <a:pos x="1344" y="6699"/>
                </a:cxn>
                <a:cxn ang="0">
                  <a:pos x="0" y="5236"/>
                </a:cxn>
                <a:cxn ang="0">
                  <a:pos x="319" y="5014"/>
                </a:cxn>
                <a:cxn ang="0">
                  <a:pos x="368" y="5014"/>
                </a:cxn>
                <a:cxn ang="0">
                  <a:pos x="2052" y="4551"/>
                </a:cxn>
                <a:cxn ang="0">
                  <a:pos x="1188" y="3613"/>
                </a:cxn>
                <a:cxn ang="0">
                  <a:pos x="4042" y="872"/>
                </a:cxn>
                <a:cxn ang="0">
                  <a:pos x="4132" y="872"/>
                </a:cxn>
                <a:cxn ang="0">
                  <a:pos x="1025" y="5605"/>
                </a:cxn>
                <a:cxn ang="0">
                  <a:pos x="1393" y="6543"/>
                </a:cxn>
                <a:cxn ang="0">
                  <a:pos x="319" y="5141"/>
                </a:cxn>
              </a:cxnLst>
              <a:rect l="txL" t="txT" r="txR" b="txB"/>
              <a:pathLst>
                <a:path w="227" h="215">
                  <a:moveTo>
                    <a:pt x="83" y="80"/>
                  </a:moveTo>
                  <a:lnTo>
                    <a:pt x="92" y="92"/>
                  </a:lnTo>
                  <a:lnTo>
                    <a:pt x="90" y="94"/>
                  </a:lnTo>
                  <a:lnTo>
                    <a:pt x="78" y="85"/>
                  </a:lnTo>
                  <a:lnTo>
                    <a:pt x="45" y="116"/>
                  </a:lnTo>
                  <a:lnTo>
                    <a:pt x="69" y="144"/>
                  </a:lnTo>
                  <a:lnTo>
                    <a:pt x="90" y="123"/>
                  </a:lnTo>
                  <a:lnTo>
                    <a:pt x="73" y="104"/>
                  </a:lnTo>
                  <a:lnTo>
                    <a:pt x="76" y="101"/>
                  </a:lnTo>
                  <a:lnTo>
                    <a:pt x="116" y="144"/>
                  </a:lnTo>
                  <a:lnTo>
                    <a:pt x="111" y="146"/>
                  </a:lnTo>
                  <a:lnTo>
                    <a:pt x="95" y="127"/>
                  </a:lnTo>
                  <a:lnTo>
                    <a:pt x="73" y="146"/>
                  </a:lnTo>
                  <a:lnTo>
                    <a:pt x="97" y="172"/>
                  </a:lnTo>
                  <a:lnTo>
                    <a:pt x="187" y="90"/>
                  </a:lnTo>
                  <a:lnTo>
                    <a:pt x="180" y="42"/>
                  </a:lnTo>
                  <a:lnTo>
                    <a:pt x="133" y="33"/>
                  </a:lnTo>
                  <a:lnTo>
                    <a:pt x="128" y="38"/>
                  </a:lnTo>
                  <a:lnTo>
                    <a:pt x="144" y="56"/>
                  </a:lnTo>
                  <a:lnTo>
                    <a:pt x="142" y="61"/>
                  </a:lnTo>
                  <a:lnTo>
                    <a:pt x="123" y="42"/>
                  </a:lnTo>
                  <a:lnTo>
                    <a:pt x="118" y="47"/>
                  </a:lnTo>
                  <a:lnTo>
                    <a:pt x="128" y="59"/>
                  </a:lnTo>
                  <a:lnTo>
                    <a:pt x="126" y="61"/>
                  </a:lnTo>
                  <a:lnTo>
                    <a:pt x="116" y="49"/>
                  </a:lnTo>
                  <a:lnTo>
                    <a:pt x="109" y="56"/>
                  </a:lnTo>
                  <a:lnTo>
                    <a:pt x="126" y="73"/>
                  </a:lnTo>
                  <a:lnTo>
                    <a:pt x="123" y="78"/>
                  </a:lnTo>
                  <a:lnTo>
                    <a:pt x="107" y="59"/>
                  </a:lnTo>
                  <a:lnTo>
                    <a:pt x="99" y="64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97" y="66"/>
                  </a:lnTo>
                  <a:lnTo>
                    <a:pt x="90" y="73"/>
                  </a:lnTo>
                  <a:lnTo>
                    <a:pt x="109" y="92"/>
                  </a:lnTo>
                  <a:lnTo>
                    <a:pt x="104" y="94"/>
                  </a:lnTo>
                  <a:lnTo>
                    <a:pt x="88" y="75"/>
                  </a:lnTo>
                  <a:lnTo>
                    <a:pt x="83" y="80"/>
                  </a:lnTo>
                  <a:close/>
                  <a:moveTo>
                    <a:pt x="133" y="28"/>
                  </a:moveTo>
                  <a:lnTo>
                    <a:pt x="182" y="40"/>
                  </a:lnTo>
                  <a:lnTo>
                    <a:pt x="225" y="0"/>
                  </a:lnTo>
                  <a:lnTo>
                    <a:pt x="227" y="2"/>
                  </a:lnTo>
                  <a:lnTo>
                    <a:pt x="185" y="42"/>
                  </a:lnTo>
                  <a:lnTo>
                    <a:pt x="189" y="90"/>
                  </a:lnTo>
                  <a:lnTo>
                    <a:pt x="192" y="92"/>
                  </a:lnTo>
                  <a:lnTo>
                    <a:pt x="189" y="92"/>
                  </a:lnTo>
                  <a:lnTo>
                    <a:pt x="99" y="177"/>
                  </a:lnTo>
                  <a:lnTo>
                    <a:pt x="97" y="180"/>
                  </a:lnTo>
                  <a:lnTo>
                    <a:pt x="95" y="177"/>
                  </a:lnTo>
                  <a:lnTo>
                    <a:pt x="69" y="149"/>
                  </a:lnTo>
                  <a:lnTo>
                    <a:pt x="38" y="180"/>
                  </a:lnTo>
                  <a:lnTo>
                    <a:pt x="55" y="206"/>
                  </a:lnTo>
                  <a:lnTo>
                    <a:pt x="55" y="208"/>
                  </a:lnTo>
                  <a:lnTo>
                    <a:pt x="47" y="215"/>
                  </a:lnTo>
                  <a:lnTo>
                    <a:pt x="45" y="215"/>
                  </a:lnTo>
                  <a:lnTo>
                    <a:pt x="43" y="215"/>
                  </a:lnTo>
                  <a:lnTo>
                    <a:pt x="2" y="170"/>
                  </a:lnTo>
                  <a:lnTo>
                    <a:pt x="0" y="168"/>
                  </a:lnTo>
                  <a:lnTo>
                    <a:pt x="2" y="165"/>
                  </a:lnTo>
                  <a:lnTo>
                    <a:pt x="10" y="161"/>
                  </a:lnTo>
                  <a:lnTo>
                    <a:pt x="10" y="158"/>
                  </a:lnTo>
                  <a:lnTo>
                    <a:pt x="12" y="161"/>
                  </a:lnTo>
                  <a:lnTo>
                    <a:pt x="36" y="177"/>
                  </a:lnTo>
                  <a:lnTo>
                    <a:pt x="66" y="146"/>
                  </a:lnTo>
                  <a:lnTo>
                    <a:pt x="40" y="118"/>
                  </a:lnTo>
                  <a:lnTo>
                    <a:pt x="38" y="116"/>
                  </a:lnTo>
                  <a:lnTo>
                    <a:pt x="40" y="113"/>
                  </a:lnTo>
                  <a:lnTo>
                    <a:pt x="130" y="28"/>
                  </a:lnTo>
                  <a:lnTo>
                    <a:pt x="133" y="28"/>
                  </a:lnTo>
                  <a:close/>
                  <a:moveTo>
                    <a:pt x="33" y="180"/>
                  </a:moveTo>
                  <a:lnTo>
                    <a:pt x="50" y="206"/>
                  </a:lnTo>
                  <a:lnTo>
                    <a:pt x="45" y="210"/>
                  </a:lnTo>
                  <a:lnTo>
                    <a:pt x="7" y="168"/>
                  </a:lnTo>
                  <a:lnTo>
                    <a:pt x="10" y="165"/>
                  </a:lnTo>
                  <a:lnTo>
                    <a:pt x="33" y="18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7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29" name="矩形 28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3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期 准 备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2" name="组合 1"/>
          <p:cNvGrpSpPr/>
          <p:nvPr/>
        </p:nvGrpSpPr>
        <p:grpSpPr>
          <a:xfrm>
            <a:off x="641350" y="727075"/>
            <a:ext cx="7891463" cy="476250"/>
            <a:chOff x="641350" y="915988"/>
            <a:chExt cx="7891090" cy="505432"/>
          </a:xfrm>
        </p:grpSpPr>
        <p:sp>
          <p:nvSpPr>
            <p:cNvPr id="66" name="圆角矩形 65"/>
            <p:cNvSpPr/>
            <p:nvPr/>
          </p:nvSpPr>
          <p:spPr>
            <a:xfrm>
              <a:off x="641350" y="915988"/>
              <a:ext cx="7891090" cy="505432"/>
            </a:xfrm>
            <a:prstGeom prst="roundRect">
              <a:avLst>
                <a:gd name="adj" fmla="val 7843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19" tIns="45710" rIns="91419" bIns="4571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  <a:cs typeface="+mn-cs"/>
              </a:endParaRPr>
            </a:p>
          </p:txBody>
        </p:sp>
        <p:sp>
          <p:nvSpPr>
            <p:cNvPr id="12307" name="TextBox 92"/>
            <p:cNvSpPr txBox="1"/>
            <p:nvPr/>
          </p:nvSpPr>
          <p:spPr>
            <a:xfrm>
              <a:off x="683568" y="1039272"/>
              <a:ext cx="7566099" cy="26080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1.</a:t>
              </a: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查阅大约</a:t>
              </a:r>
              <a:r>
                <a:rPr lang="en-US" altLang="zh-CN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20</a:t>
              </a: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余篇参考文献，进一步梳理出课题研究的重点内容。</a:t>
              </a:r>
              <a:endParaRPr lang="en-US" altLang="zh-CN" sz="1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293" name="组合 8"/>
          <p:cNvGrpSpPr/>
          <p:nvPr/>
        </p:nvGrpSpPr>
        <p:grpSpPr>
          <a:xfrm>
            <a:off x="627380" y="1450975"/>
            <a:ext cx="7889875" cy="462280"/>
            <a:chOff x="641350" y="915988"/>
            <a:chExt cx="7891090" cy="505432"/>
          </a:xfrm>
        </p:grpSpPr>
        <p:sp>
          <p:nvSpPr>
            <p:cNvPr id="10" name="圆角矩形 9"/>
            <p:cNvSpPr/>
            <p:nvPr/>
          </p:nvSpPr>
          <p:spPr>
            <a:xfrm>
              <a:off x="641350" y="915988"/>
              <a:ext cx="7891090" cy="505432"/>
            </a:xfrm>
            <a:prstGeom prst="roundRect">
              <a:avLst>
                <a:gd name="adj" fmla="val 7843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19" tIns="45710" rIns="91419" bIns="4571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  <a:cs typeface="+mn-cs"/>
              </a:endParaRPr>
            </a:p>
          </p:txBody>
        </p:sp>
        <p:sp>
          <p:nvSpPr>
            <p:cNvPr id="12305" name="TextBox 92"/>
            <p:cNvSpPr txBox="1"/>
            <p:nvPr/>
          </p:nvSpPr>
          <p:spPr>
            <a:xfrm>
              <a:off x="674507" y="1030896"/>
              <a:ext cx="7857933" cy="2686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2.</a:t>
              </a: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购买了本课题所需的原料药、标准品等试剂，并登记入册。</a:t>
              </a:r>
              <a:endParaRPr lang="en-US" altLang="zh-CN" sz="1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294" name="组合 11"/>
          <p:cNvGrpSpPr/>
          <p:nvPr/>
        </p:nvGrpSpPr>
        <p:grpSpPr>
          <a:xfrm>
            <a:off x="625475" y="2089150"/>
            <a:ext cx="7891780" cy="508000"/>
            <a:chOff x="641350" y="915988"/>
            <a:chExt cx="7891090" cy="885154"/>
          </a:xfrm>
        </p:grpSpPr>
        <p:sp>
          <p:nvSpPr>
            <p:cNvPr id="13" name="圆角矩形 12"/>
            <p:cNvSpPr/>
            <p:nvPr/>
          </p:nvSpPr>
          <p:spPr>
            <a:xfrm>
              <a:off x="641350" y="915988"/>
              <a:ext cx="7891090" cy="885154"/>
            </a:xfrm>
            <a:prstGeom prst="roundRect">
              <a:avLst>
                <a:gd name="adj" fmla="val 7843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19" tIns="45710" rIns="91419" bIns="4571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  <a:cs typeface="+mn-cs"/>
              </a:endParaRPr>
            </a:p>
          </p:txBody>
        </p:sp>
        <p:sp>
          <p:nvSpPr>
            <p:cNvPr id="12303" name="TextBox 92"/>
            <p:cNvSpPr txBox="1"/>
            <p:nvPr/>
          </p:nvSpPr>
          <p:spPr>
            <a:xfrm>
              <a:off x="676584" y="1144384"/>
              <a:ext cx="7848872" cy="42819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3.</a:t>
              </a: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调试单冲压片机</a:t>
              </a:r>
              <a:r>
                <a:rPr lang="zh-CN" altLang="en-US" sz="1600" b="1" dirty="0" smtClean="0">
                  <a:solidFill>
                    <a:srgbClr val="FFFFFF"/>
                  </a:solidFill>
                  <a:latin typeface="宋体" panose="02010600030101010101" pitchFamily="2" charset="-122"/>
                </a:rPr>
                <a:t>、一步制粒机、</a:t>
              </a: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智能溶出仪等仪器设备，具备基本的硬件条件。</a:t>
              </a:r>
              <a:endParaRPr lang="en-US" altLang="zh-CN" sz="1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2296" name="Picture 4" descr="F:\校级自然课题\辛伐他汀课题资料\课题照片\第一批实验\微信图片_2021051920273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558" y="3057525"/>
            <a:ext cx="1712912" cy="1284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5" descr="F:\校级自然课题\辛伐他汀课题资料\课题照片\第一批实验\溶出实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583" y="3075623"/>
            <a:ext cx="1735137" cy="130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6" descr="F:\校级自然课题\辛伐他汀课题资料\课题照片\第一批实验\IMG202104141848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3004185"/>
            <a:ext cx="10429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7" descr="F:\校级自然课题\辛伐他汀课题资料\课题照片\第一批实验\微信图片_2021051920275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1998" y="3035618"/>
            <a:ext cx="979487" cy="1306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41"/>
          <p:cNvGrpSpPr/>
          <p:nvPr/>
        </p:nvGrpSpPr>
        <p:grpSpPr>
          <a:xfrm>
            <a:off x="0" y="1652588"/>
            <a:ext cx="9144000" cy="1814512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961" y="177982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078" y="602394"/>
              <a:ext cx="355334" cy="35675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2044"/>
              <a:ext cx="3936003" cy="6116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7061" y="177982"/>
              <a:ext cx="1035934" cy="77911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1078" y="283914"/>
              <a:ext cx="569217" cy="559733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kern="1200" cap="none" spc="0" normalizeH="0" baseline="0" noProof="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+mn-ea"/>
                  <a:cs typeface="+mn-cs"/>
                </a:rPr>
                <a:t>03</a:t>
              </a:r>
              <a:endParaRPr kumimoji="0" lang="zh-CN" altLang="en-US" sz="80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3316" name="TextBox 48"/>
          <p:cNvSpPr txBox="1"/>
          <p:nvPr/>
        </p:nvSpPr>
        <p:spPr>
          <a:xfrm>
            <a:off x="2982913" y="2238375"/>
            <a:ext cx="5051425" cy="622300"/>
          </a:xfrm>
          <a:prstGeom prst="rect">
            <a:avLst/>
          </a:prstGeom>
          <a:noFill/>
          <a:ln w="9525">
            <a:noFill/>
          </a:ln>
        </p:spPr>
        <p:txBody>
          <a:bodyPr lIns="68584" tIns="34291" rIns="68584" bIns="34291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研究过程与内容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7" name="组合 1"/>
          <p:cNvGrpSpPr/>
          <p:nvPr/>
        </p:nvGrpSpPr>
        <p:grpSpPr>
          <a:xfrm>
            <a:off x="3348038" y="1274763"/>
            <a:ext cx="3024187" cy="433387"/>
            <a:chOff x="5272" y="2008"/>
            <a:chExt cx="4763" cy="682"/>
          </a:xfrm>
        </p:grpSpPr>
        <p:grpSp>
          <p:nvGrpSpPr>
            <p:cNvPr id="13318" name="组合 6"/>
            <p:cNvGrpSpPr/>
            <p:nvPr/>
          </p:nvGrpSpPr>
          <p:grpSpPr>
            <a:xfrm>
              <a:off x="9355" y="2008"/>
              <a:ext cx="680" cy="682"/>
              <a:chOff x="6084168" y="1274820"/>
              <a:chExt cx="432048" cy="432834"/>
            </a:xfrm>
          </p:grpSpPr>
          <p:sp>
            <p:nvSpPr>
              <p:cNvPr id="13327" name="椭圆 22"/>
              <p:cNvSpPr/>
              <p:nvPr/>
            </p:nvSpPr>
            <p:spPr>
              <a:xfrm>
                <a:off x="6084168" y="1274820"/>
                <a:ext cx="432048" cy="43283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ctr" anchorCtr="0"/>
              <a:lstStyle/>
              <a:p>
                <a:pPr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328" name="Freeform 59"/>
              <p:cNvSpPr/>
              <p:nvPr/>
            </p:nvSpPr>
            <p:spPr>
              <a:xfrm>
                <a:off x="6180302" y="1365898"/>
                <a:ext cx="239780" cy="250679"/>
              </a:xfrm>
              <a:custGeom>
                <a:avLst/>
                <a:gdLst>
                  <a:gd name="txL" fmla="*/ 0 w 581"/>
                  <a:gd name="txT" fmla="*/ 0 h 609"/>
                  <a:gd name="txR" fmla="*/ 581 w 581"/>
                  <a:gd name="txB" fmla="*/ 609 h 609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581" h="609">
                    <a:moveTo>
                      <a:pt x="566" y="523"/>
                    </a:moveTo>
                    <a:lnTo>
                      <a:pt x="566" y="523"/>
                    </a:lnTo>
                    <a:cubicBezTo>
                      <a:pt x="495" y="594"/>
                      <a:pt x="495" y="594"/>
                      <a:pt x="495" y="594"/>
                    </a:cubicBezTo>
                    <a:cubicBezTo>
                      <a:pt x="488" y="601"/>
                      <a:pt x="481" y="608"/>
                      <a:pt x="474" y="608"/>
                    </a:cubicBezTo>
                    <a:cubicBezTo>
                      <a:pt x="467" y="608"/>
                      <a:pt x="460" y="601"/>
                      <a:pt x="453" y="594"/>
                    </a:cubicBezTo>
                    <a:cubicBezTo>
                      <a:pt x="417" y="558"/>
                      <a:pt x="417" y="558"/>
                      <a:pt x="417" y="558"/>
                    </a:cubicBezTo>
                    <a:cubicBezTo>
                      <a:pt x="410" y="551"/>
                      <a:pt x="410" y="544"/>
                      <a:pt x="410" y="537"/>
                    </a:cubicBezTo>
                    <a:cubicBezTo>
                      <a:pt x="410" y="523"/>
                      <a:pt x="417" y="509"/>
                      <a:pt x="439" y="509"/>
                    </a:cubicBezTo>
                    <a:cubicBezTo>
                      <a:pt x="446" y="509"/>
                      <a:pt x="453" y="516"/>
                      <a:pt x="453" y="523"/>
                    </a:cubicBezTo>
                    <a:cubicBezTo>
                      <a:pt x="474" y="537"/>
                      <a:pt x="474" y="537"/>
                      <a:pt x="474" y="537"/>
                    </a:cubicBezTo>
                    <a:cubicBezTo>
                      <a:pt x="530" y="481"/>
                      <a:pt x="530" y="481"/>
                      <a:pt x="530" y="481"/>
                    </a:cubicBezTo>
                    <a:cubicBezTo>
                      <a:pt x="537" y="474"/>
                      <a:pt x="545" y="474"/>
                      <a:pt x="552" y="474"/>
                    </a:cubicBezTo>
                    <a:cubicBezTo>
                      <a:pt x="566" y="474"/>
                      <a:pt x="580" y="488"/>
                      <a:pt x="580" y="502"/>
                    </a:cubicBezTo>
                    <a:cubicBezTo>
                      <a:pt x="580" y="509"/>
                      <a:pt x="573" y="516"/>
                      <a:pt x="566" y="523"/>
                    </a:cubicBezTo>
                    <a:close/>
                    <a:moveTo>
                      <a:pt x="474" y="495"/>
                    </a:moveTo>
                    <a:lnTo>
                      <a:pt x="474" y="495"/>
                    </a:lnTo>
                    <a:cubicBezTo>
                      <a:pt x="467" y="488"/>
                      <a:pt x="453" y="481"/>
                      <a:pt x="439" y="481"/>
                    </a:cubicBezTo>
                    <a:cubicBezTo>
                      <a:pt x="403" y="481"/>
                      <a:pt x="382" y="509"/>
                      <a:pt x="382" y="537"/>
                    </a:cubicBezTo>
                    <a:cubicBezTo>
                      <a:pt x="382" y="558"/>
                      <a:pt x="389" y="573"/>
                      <a:pt x="396" y="580"/>
                    </a:cubicBezTo>
                    <a:cubicBezTo>
                      <a:pt x="424" y="608"/>
                      <a:pt x="424" y="608"/>
                      <a:pt x="424" y="608"/>
                    </a:cubicBezTo>
                    <a:cubicBezTo>
                      <a:pt x="29" y="608"/>
                      <a:pt x="29" y="608"/>
                      <a:pt x="29" y="608"/>
                    </a:cubicBezTo>
                    <a:cubicBezTo>
                      <a:pt x="15" y="608"/>
                      <a:pt x="0" y="594"/>
                      <a:pt x="0" y="5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71"/>
                      <a:pt x="15" y="56"/>
                      <a:pt x="29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120"/>
                      <a:pt x="106" y="141"/>
                      <a:pt x="135" y="141"/>
                    </a:cubicBezTo>
                    <a:cubicBezTo>
                      <a:pt x="163" y="141"/>
                      <a:pt x="191" y="120"/>
                      <a:pt x="191" y="85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19" y="120"/>
                      <a:pt x="248" y="141"/>
                      <a:pt x="276" y="141"/>
                    </a:cubicBezTo>
                    <a:cubicBezTo>
                      <a:pt x="304" y="141"/>
                      <a:pt x="333" y="120"/>
                      <a:pt x="333" y="85"/>
                    </a:cubicBezTo>
                    <a:cubicBezTo>
                      <a:pt x="333" y="56"/>
                      <a:pt x="333" y="56"/>
                      <a:pt x="333" y="56"/>
                    </a:cubicBezTo>
                    <a:cubicBezTo>
                      <a:pt x="361" y="56"/>
                      <a:pt x="361" y="56"/>
                      <a:pt x="361" y="56"/>
                    </a:cubicBezTo>
                    <a:cubicBezTo>
                      <a:pt x="361" y="85"/>
                      <a:pt x="361" y="85"/>
                      <a:pt x="361" y="85"/>
                    </a:cubicBezTo>
                    <a:cubicBezTo>
                      <a:pt x="361" y="120"/>
                      <a:pt x="389" y="141"/>
                      <a:pt x="417" y="141"/>
                    </a:cubicBezTo>
                    <a:cubicBezTo>
                      <a:pt x="446" y="141"/>
                      <a:pt x="474" y="120"/>
                      <a:pt x="474" y="85"/>
                    </a:cubicBezTo>
                    <a:cubicBezTo>
                      <a:pt x="474" y="56"/>
                      <a:pt x="474" y="56"/>
                      <a:pt x="474" y="56"/>
                    </a:cubicBezTo>
                    <a:cubicBezTo>
                      <a:pt x="523" y="56"/>
                      <a:pt x="523" y="56"/>
                      <a:pt x="523" y="56"/>
                    </a:cubicBezTo>
                    <a:cubicBezTo>
                      <a:pt x="537" y="56"/>
                      <a:pt x="552" y="71"/>
                      <a:pt x="552" y="85"/>
                    </a:cubicBezTo>
                    <a:cubicBezTo>
                      <a:pt x="552" y="445"/>
                      <a:pt x="552" y="445"/>
                      <a:pt x="552" y="445"/>
                    </a:cubicBezTo>
                    <a:cubicBezTo>
                      <a:pt x="530" y="445"/>
                      <a:pt x="516" y="452"/>
                      <a:pt x="509" y="460"/>
                    </a:cubicBezTo>
                    <a:lnTo>
                      <a:pt x="474" y="495"/>
                    </a:lnTo>
                    <a:close/>
                    <a:moveTo>
                      <a:pt x="78" y="488"/>
                    </a:moveTo>
                    <a:lnTo>
                      <a:pt x="78" y="488"/>
                    </a:lnTo>
                    <a:cubicBezTo>
                      <a:pt x="78" y="502"/>
                      <a:pt x="85" y="509"/>
                      <a:pt x="99" y="509"/>
                    </a:cubicBezTo>
                    <a:cubicBezTo>
                      <a:pt x="283" y="509"/>
                      <a:pt x="283" y="509"/>
                      <a:pt x="283" y="509"/>
                    </a:cubicBezTo>
                    <a:cubicBezTo>
                      <a:pt x="297" y="509"/>
                      <a:pt x="304" y="502"/>
                      <a:pt x="304" y="488"/>
                    </a:cubicBezTo>
                    <a:cubicBezTo>
                      <a:pt x="304" y="474"/>
                      <a:pt x="297" y="467"/>
                      <a:pt x="283" y="467"/>
                    </a:cubicBezTo>
                    <a:cubicBezTo>
                      <a:pt x="99" y="467"/>
                      <a:pt x="99" y="467"/>
                      <a:pt x="99" y="467"/>
                    </a:cubicBezTo>
                    <a:cubicBezTo>
                      <a:pt x="85" y="467"/>
                      <a:pt x="78" y="474"/>
                      <a:pt x="78" y="488"/>
                    </a:cubicBezTo>
                    <a:close/>
                    <a:moveTo>
                      <a:pt x="446" y="219"/>
                    </a:moveTo>
                    <a:lnTo>
                      <a:pt x="446" y="219"/>
                    </a:lnTo>
                    <a:cubicBezTo>
                      <a:pt x="106" y="219"/>
                      <a:pt x="106" y="219"/>
                      <a:pt x="106" y="219"/>
                    </a:cubicBezTo>
                    <a:cubicBezTo>
                      <a:pt x="92" y="219"/>
                      <a:pt x="78" y="233"/>
                      <a:pt x="78" y="247"/>
                    </a:cubicBezTo>
                    <a:cubicBezTo>
                      <a:pt x="78" y="262"/>
                      <a:pt x="92" y="276"/>
                      <a:pt x="106" y="276"/>
                    </a:cubicBezTo>
                    <a:cubicBezTo>
                      <a:pt x="446" y="276"/>
                      <a:pt x="446" y="276"/>
                      <a:pt x="446" y="276"/>
                    </a:cubicBezTo>
                    <a:cubicBezTo>
                      <a:pt x="460" y="276"/>
                      <a:pt x="474" y="262"/>
                      <a:pt x="474" y="247"/>
                    </a:cubicBezTo>
                    <a:cubicBezTo>
                      <a:pt x="474" y="233"/>
                      <a:pt x="460" y="219"/>
                      <a:pt x="446" y="219"/>
                    </a:cubicBezTo>
                    <a:close/>
                    <a:moveTo>
                      <a:pt x="446" y="339"/>
                    </a:moveTo>
                    <a:lnTo>
                      <a:pt x="446" y="339"/>
                    </a:lnTo>
                    <a:cubicBezTo>
                      <a:pt x="276" y="339"/>
                      <a:pt x="276" y="339"/>
                      <a:pt x="276" y="339"/>
                    </a:cubicBezTo>
                    <a:cubicBezTo>
                      <a:pt x="226" y="339"/>
                      <a:pt x="226" y="339"/>
                      <a:pt x="226" y="339"/>
                    </a:cubicBezTo>
                    <a:cubicBezTo>
                      <a:pt x="106" y="339"/>
                      <a:pt x="106" y="339"/>
                      <a:pt x="106" y="339"/>
                    </a:cubicBezTo>
                    <a:cubicBezTo>
                      <a:pt x="92" y="339"/>
                      <a:pt x="78" y="353"/>
                      <a:pt x="78" y="367"/>
                    </a:cubicBezTo>
                    <a:cubicBezTo>
                      <a:pt x="78" y="389"/>
                      <a:pt x="92" y="396"/>
                      <a:pt x="106" y="396"/>
                    </a:cubicBezTo>
                    <a:cubicBezTo>
                      <a:pt x="226" y="396"/>
                      <a:pt x="226" y="396"/>
                      <a:pt x="226" y="396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446" y="396"/>
                      <a:pt x="446" y="396"/>
                      <a:pt x="446" y="396"/>
                    </a:cubicBezTo>
                    <a:cubicBezTo>
                      <a:pt x="460" y="396"/>
                      <a:pt x="474" y="389"/>
                      <a:pt x="474" y="367"/>
                    </a:cubicBezTo>
                    <a:cubicBezTo>
                      <a:pt x="474" y="353"/>
                      <a:pt x="460" y="339"/>
                      <a:pt x="446" y="339"/>
                    </a:cubicBezTo>
                    <a:close/>
                    <a:moveTo>
                      <a:pt x="417" y="113"/>
                    </a:moveTo>
                    <a:lnTo>
                      <a:pt x="417" y="113"/>
                    </a:lnTo>
                    <a:cubicBezTo>
                      <a:pt x="403" y="113"/>
                      <a:pt x="389" y="106"/>
                      <a:pt x="389" y="85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4"/>
                      <a:pt x="403" y="0"/>
                      <a:pt x="417" y="0"/>
                    </a:cubicBezTo>
                    <a:cubicBezTo>
                      <a:pt x="431" y="0"/>
                      <a:pt x="446" y="14"/>
                      <a:pt x="446" y="28"/>
                    </a:cubicBezTo>
                    <a:cubicBezTo>
                      <a:pt x="446" y="85"/>
                      <a:pt x="446" y="85"/>
                      <a:pt x="446" y="85"/>
                    </a:cubicBezTo>
                    <a:cubicBezTo>
                      <a:pt x="446" y="106"/>
                      <a:pt x="431" y="113"/>
                      <a:pt x="417" y="113"/>
                    </a:cubicBezTo>
                    <a:close/>
                    <a:moveTo>
                      <a:pt x="276" y="113"/>
                    </a:moveTo>
                    <a:lnTo>
                      <a:pt x="276" y="113"/>
                    </a:lnTo>
                    <a:cubicBezTo>
                      <a:pt x="262" y="113"/>
                      <a:pt x="248" y="106"/>
                      <a:pt x="248" y="85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8" y="14"/>
                      <a:pt x="262" y="0"/>
                      <a:pt x="276" y="0"/>
                    </a:cubicBezTo>
                    <a:cubicBezTo>
                      <a:pt x="290" y="0"/>
                      <a:pt x="304" y="14"/>
                      <a:pt x="304" y="28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106"/>
                      <a:pt x="290" y="113"/>
                      <a:pt x="276" y="113"/>
                    </a:cubicBezTo>
                    <a:close/>
                    <a:moveTo>
                      <a:pt x="135" y="113"/>
                    </a:moveTo>
                    <a:lnTo>
                      <a:pt x="135" y="113"/>
                    </a:lnTo>
                    <a:cubicBezTo>
                      <a:pt x="121" y="113"/>
                      <a:pt x="106" y="106"/>
                      <a:pt x="106" y="85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6" y="14"/>
                      <a:pt x="121" y="0"/>
                      <a:pt x="135" y="0"/>
                    </a:cubicBezTo>
                    <a:cubicBezTo>
                      <a:pt x="149" y="0"/>
                      <a:pt x="163" y="14"/>
                      <a:pt x="163" y="28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3" y="106"/>
                      <a:pt x="149" y="113"/>
                      <a:pt x="135" y="11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19" name="椭圆 65"/>
            <p:cNvSpPr/>
            <p:nvPr/>
          </p:nvSpPr>
          <p:spPr>
            <a:xfrm>
              <a:off x="7313" y="2008"/>
              <a:ext cx="680" cy="680"/>
            </a:xfrm>
            <a:prstGeom prst="ellipse">
              <a:avLst/>
            </a:prstGeom>
            <a:solidFill>
              <a:srgbClr val="F79600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椭圆 16"/>
            <p:cNvSpPr>
              <a:spLocks noChangeArrowheads="1"/>
            </p:cNvSpPr>
            <p:nvPr/>
          </p:nvSpPr>
          <p:spPr bwMode="auto">
            <a:xfrm>
              <a:off x="8335" y="2008"/>
              <a:ext cx="680" cy="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21" name="椭圆 16"/>
            <p:cNvSpPr/>
            <p:nvPr/>
          </p:nvSpPr>
          <p:spPr>
            <a:xfrm>
              <a:off x="5272" y="2008"/>
              <a:ext cx="682" cy="6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22" name="椭圆 16"/>
            <p:cNvSpPr/>
            <p:nvPr/>
          </p:nvSpPr>
          <p:spPr>
            <a:xfrm>
              <a:off x="6293" y="2008"/>
              <a:ext cx="682" cy="682"/>
            </a:xfrm>
            <a:prstGeom prst="ellipse">
              <a:avLst/>
            </a:prstGeom>
            <a:solidFill>
              <a:srgbClr val="3992DB"/>
            </a:solidFill>
            <a:ln w="9525">
              <a:noFill/>
            </a:ln>
          </p:spPr>
          <p:txBody>
            <a:bodyPr anchor="ctr" anchorCtr="0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23" name="Freeform 699"/>
            <p:cNvSpPr>
              <a:spLocks noEditPoints="1"/>
            </p:cNvSpPr>
            <p:nvPr/>
          </p:nvSpPr>
          <p:spPr>
            <a:xfrm>
              <a:off x="5376" y="2170"/>
              <a:ext cx="474" cy="426"/>
            </a:xfrm>
            <a:custGeom>
              <a:avLst/>
              <a:gdLst>
                <a:gd name="txL" fmla="*/ 0 w 85"/>
                <a:gd name="txT" fmla="*/ 0 h 76"/>
                <a:gd name="txR" fmla="*/ 85 w 85"/>
                <a:gd name="txB" fmla="*/ 76 h 76"/>
              </a:gdLst>
              <a:ahLst/>
              <a:cxnLst>
                <a:cxn ang="0">
                  <a:pos x="14555" y="46311"/>
                </a:cxn>
                <a:cxn ang="0">
                  <a:pos x="43536" y="72044"/>
                </a:cxn>
                <a:cxn ang="0">
                  <a:pos x="78394" y="11816"/>
                </a:cxn>
                <a:cxn ang="0">
                  <a:pos x="63812" y="1951"/>
                </a:cxn>
                <a:cxn ang="0">
                  <a:pos x="43536" y="11816"/>
                </a:cxn>
                <a:cxn ang="0">
                  <a:pos x="24102" y="1951"/>
                </a:cxn>
                <a:cxn ang="0">
                  <a:pos x="9703" y="11816"/>
                </a:cxn>
                <a:cxn ang="0">
                  <a:pos x="8677" y="33648"/>
                </a:cxn>
                <a:cxn ang="0">
                  <a:pos x="14555" y="2988"/>
                </a:cxn>
                <a:cxn ang="0">
                  <a:pos x="43536" y="9865"/>
                </a:cxn>
                <a:cxn ang="0">
                  <a:pos x="73515" y="2988"/>
                </a:cxn>
                <a:cxn ang="0">
                  <a:pos x="76470" y="38581"/>
                </a:cxn>
                <a:cxn ang="0">
                  <a:pos x="43536" y="75026"/>
                </a:cxn>
                <a:cxn ang="0">
                  <a:pos x="0" y="38581"/>
                </a:cxn>
                <a:cxn ang="0">
                  <a:pos x="26182" y="40498"/>
                </a:cxn>
                <a:cxn ang="0">
                  <a:pos x="28953" y="50363"/>
                </a:cxn>
                <a:cxn ang="0">
                  <a:pos x="31903" y="49298"/>
                </a:cxn>
                <a:cxn ang="0">
                  <a:pos x="32963" y="49298"/>
                </a:cxn>
                <a:cxn ang="0">
                  <a:pos x="39710" y="26580"/>
                </a:cxn>
                <a:cxn ang="0">
                  <a:pos x="44562" y="47381"/>
                </a:cxn>
                <a:cxn ang="0">
                  <a:pos x="47328" y="47381"/>
                </a:cxn>
                <a:cxn ang="0">
                  <a:pos x="48387" y="47381"/>
                </a:cxn>
                <a:cxn ang="0">
                  <a:pos x="63812" y="38581"/>
                </a:cxn>
                <a:cxn ang="0">
                  <a:pos x="50283" y="36445"/>
                </a:cxn>
                <a:cxn ang="0">
                  <a:pos x="49257" y="37516"/>
                </a:cxn>
                <a:cxn ang="0">
                  <a:pos x="45432" y="45431"/>
                </a:cxn>
                <a:cxn ang="0">
                  <a:pos x="40580" y="25700"/>
                </a:cxn>
                <a:cxn ang="0">
                  <a:pos x="37630" y="24663"/>
                </a:cxn>
                <a:cxn ang="0">
                  <a:pos x="36755" y="25700"/>
                </a:cxn>
                <a:cxn ang="0">
                  <a:pos x="30007" y="48418"/>
                </a:cxn>
                <a:cxn ang="0">
                  <a:pos x="27057" y="38581"/>
                </a:cxn>
                <a:cxn ang="0">
                  <a:pos x="0" y="38581"/>
                </a:cxn>
              </a:cxnLst>
              <a:rect l="txL" t="txT" r="txR" b="txB"/>
              <a:pathLst>
                <a:path w="85" h="76">
                  <a:moveTo>
                    <a:pt x="45" y="75"/>
                  </a:moveTo>
                  <a:cubicBezTo>
                    <a:pt x="45" y="75"/>
                    <a:pt x="27" y="65"/>
                    <a:pt x="1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8" y="62"/>
                    <a:pt x="42" y="72"/>
                    <a:pt x="45" y="73"/>
                  </a:cubicBezTo>
                  <a:cubicBezTo>
                    <a:pt x="48" y="71"/>
                    <a:pt x="68" y="59"/>
                    <a:pt x="78" y="38"/>
                  </a:cubicBezTo>
                  <a:cubicBezTo>
                    <a:pt x="83" y="27"/>
                    <a:pt x="83" y="18"/>
                    <a:pt x="81" y="12"/>
                  </a:cubicBezTo>
                  <a:cubicBezTo>
                    <a:pt x="79" y="9"/>
                    <a:pt x="77" y="6"/>
                    <a:pt x="75" y="5"/>
                  </a:cubicBezTo>
                  <a:cubicBezTo>
                    <a:pt x="72" y="3"/>
                    <a:pt x="69" y="2"/>
                    <a:pt x="66" y="2"/>
                  </a:cubicBezTo>
                  <a:cubicBezTo>
                    <a:pt x="59" y="2"/>
                    <a:pt x="52" y="5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5"/>
                    <a:pt x="31" y="2"/>
                    <a:pt x="25" y="2"/>
                  </a:cubicBezTo>
                  <a:cubicBezTo>
                    <a:pt x="21" y="2"/>
                    <a:pt x="18" y="3"/>
                    <a:pt x="16" y="5"/>
                  </a:cubicBezTo>
                  <a:cubicBezTo>
                    <a:pt x="13" y="6"/>
                    <a:pt x="11" y="9"/>
                    <a:pt x="10" y="12"/>
                  </a:cubicBezTo>
                  <a:cubicBezTo>
                    <a:pt x="8" y="17"/>
                    <a:pt x="8" y="2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24"/>
                    <a:pt x="6" y="17"/>
                    <a:pt x="8" y="11"/>
                  </a:cubicBezTo>
                  <a:cubicBezTo>
                    <a:pt x="9" y="8"/>
                    <a:pt x="12" y="5"/>
                    <a:pt x="15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1" y="0"/>
                    <a:pt x="39" y="3"/>
                    <a:pt x="45" y="10"/>
                  </a:cubicBezTo>
                  <a:cubicBezTo>
                    <a:pt x="51" y="3"/>
                    <a:pt x="59" y="0"/>
                    <a:pt x="66" y="0"/>
                  </a:cubicBezTo>
                  <a:cubicBezTo>
                    <a:pt x="69" y="0"/>
                    <a:pt x="73" y="1"/>
                    <a:pt x="76" y="3"/>
                  </a:cubicBezTo>
                  <a:cubicBezTo>
                    <a:pt x="79" y="5"/>
                    <a:pt x="81" y="8"/>
                    <a:pt x="82" y="11"/>
                  </a:cubicBezTo>
                  <a:cubicBezTo>
                    <a:pt x="85" y="18"/>
                    <a:pt x="85" y="27"/>
                    <a:pt x="79" y="39"/>
                  </a:cubicBezTo>
                  <a:cubicBezTo>
                    <a:pt x="69" y="62"/>
                    <a:pt x="46" y="75"/>
                    <a:pt x="46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5"/>
                    <a:pt x="45" y="75"/>
                    <a:pt x="45" y="75"/>
                  </a:cubicBezTo>
                  <a:close/>
                  <a:moveTo>
                    <a:pt x="0" y="3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Freeform 693"/>
            <p:cNvSpPr>
              <a:spLocks noEditPoints="1"/>
            </p:cNvSpPr>
            <p:nvPr/>
          </p:nvSpPr>
          <p:spPr>
            <a:xfrm>
              <a:off x="6395" y="2112"/>
              <a:ext cx="478" cy="474"/>
            </a:xfrm>
            <a:custGeom>
              <a:avLst/>
              <a:gdLst>
                <a:gd name="txL" fmla="*/ 0 w 86"/>
                <a:gd name="txT" fmla="*/ 0 h 85"/>
                <a:gd name="txR" fmla="*/ 86 w 86"/>
                <a:gd name="txB" fmla="*/ 85 h 85"/>
              </a:gdLst>
              <a:ahLst/>
              <a:cxnLst>
                <a:cxn ang="0">
                  <a:pos x="42942" y="37630"/>
                </a:cxn>
                <a:cxn ang="0">
                  <a:pos x="45844" y="38684"/>
                </a:cxn>
                <a:cxn ang="0">
                  <a:pos x="34355" y="58960"/>
                </a:cxn>
                <a:cxn ang="0">
                  <a:pos x="25762" y="59986"/>
                </a:cxn>
                <a:cxn ang="0">
                  <a:pos x="58205" y="57064"/>
                </a:cxn>
                <a:cxn ang="0">
                  <a:pos x="75379" y="37630"/>
                </a:cxn>
                <a:cxn ang="0">
                  <a:pos x="82083" y="58960"/>
                </a:cxn>
                <a:cxn ang="0">
                  <a:pos x="75379" y="66767"/>
                </a:cxn>
                <a:cxn ang="0">
                  <a:pos x="67809" y="58960"/>
                </a:cxn>
                <a:cxn ang="0">
                  <a:pos x="75379" y="52212"/>
                </a:cxn>
                <a:cxn ang="0">
                  <a:pos x="63024" y="48387"/>
                </a:cxn>
                <a:cxn ang="0">
                  <a:pos x="37256" y="82192"/>
                </a:cxn>
                <a:cxn ang="0">
                  <a:pos x="10472" y="55135"/>
                </a:cxn>
                <a:cxn ang="0">
                  <a:pos x="4819" y="37630"/>
                </a:cxn>
                <a:cxn ang="0">
                  <a:pos x="19059" y="5721"/>
                </a:cxn>
                <a:cxn ang="0">
                  <a:pos x="9610" y="37630"/>
                </a:cxn>
                <a:cxn ang="0">
                  <a:pos x="11494" y="45432"/>
                </a:cxn>
                <a:cxn ang="0">
                  <a:pos x="25762" y="54108"/>
                </a:cxn>
                <a:cxn ang="0">
                  <a:pos x="39140" y="45432"/>
                </a:cxn>
                <a:cxn ang="0">
                  <a:pos x="41025" y="37630"/>
                </a:cxn>
                <a:cxn ang="0">
                  <a:pos x="10472" y="4852"/>
                </a:cxn>
                <a:cxn ang="0">
                  <a:pos x="10472" y="6748"/>
                </a:cxn>
                <a:cxn ang="0">
                  <a:pos x="2901" y="10573"/>
                </a:cxn>
                <a:cxn ang="0">
                  <a:pos x="1017" y="2956"/>
                </a:cxn>
                <a:cxn ang="0">
                  <a:pos x="9610" y="1896"/>
                </a:cxn>
                <a:cxn ang="0">
                  <a:pos x="75379" y="53239"/>
                </a:cxn>
                <a:cxn ang="0">
                  <a:pos x="71611" y="62785"/>
                </a:cxn>
                <a:cxn ang="0">
                  <a:pos x="80198" y="58960"/>
                </a:cxn>
                <a:cxn ang="0">
                  <a:pos x="8587" y="39710"/>
                </a:cxn>
                <a:cxn ang="0">
                  <a:pos x="11494" y="53239"/>
                </a:cxn>
                <a:cxn ang="0">
                  <a:pos x="25762" y="58090"/>
                </a:cxn>
                <a:cxn ang="0">
                  <a:pos x="39140" y="53239"/>
                </a:cxn>
                <a:cxn ang="0">
                  <a:pos x="42075" y="39710"/>
                </a:cxn>
                <a:cxn ang="0">
                  <a:pos x="32437" y="55135"/>
                </a:cxn>
                <a:cxn ang="0">
                  <a:pos x="18197" y="55135"/>
                </a:cxn>
                <a:cxn ang="0">
                  <a:pos x="42075" y="2956"/>
                </a:cxn>
                <a:cxn ang="0">
                  <a:pos x="48595" y="4852"/>
                </a:cxn>
                <a:cxn ang="0">
                  <a:pos x="39140" y="6748"/>
                </a:cxn>
                <a:cxn ang="0">
                  <a:pos x="47728" y="11633"/>
                </a:cxn>
                <a:cxn ang="0">
                  <a:pos x="50662" y="2956"/>
                </a:cxn>
                <a:cxn ang="0">
                  <a:pos x="41025" y="1026"/>
                </a:cxn>
                <a:cxn ang="0">
                  <a:pos x="31420" y="1896"/>
                </a:cxn>
                <a:cxn ang="0">
                  <a:pos x="39140" y="5721"/>
                </a:cxn>
                <a:cxn ang="0">
                  <a:pos x="1884" y="4852"/>
                </a:cxn>
              </a:cxnLst>
              <a:rect l="txL" t="txT" r="txR" b="txB"/>
              <a:pathLst>
                <a:path w="86" h="85">
                  <a:moveTo>
                    <a:pt x="11" y="3"/>
                  </a:moveTo>
                  <a:cubicBezTo>
                    <a:pt x="14" y="3"/>
                    <a:pt x="27" y="0"/>
                    <a:pt x="32" y="4"/>
                  </a:cubicBezTo>
                  <a:cubicBezTo>
                    <a:pt x="36" y="7"/>
                    <a:pt x="44" y="35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8" y="47"/>
                    <a:pt x="47" y="50"/>
                  </a:cubicBezTo>
                  <a:cubicBezTo>
                    <a:pt x="46" y="52"/>
                    <a:pt x="44" y="55"/>
                    <a:pt x="42" y="57"/>
                  </a:cubicBezTo>
                  <a:cubicBezTo>
                    <a:pt x="41" y="58"/>
                    <a:pt x="38" y="60"/>
                    <a:pt x="36" y="61"/>
                  </a:cubicBezTo>
                  <a:cubicBezTo>
                    <a:pt x="33" y="61"/>
                    <a:pt x="31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72"/>
                    <a:pt x="28" y="81"/>
                    <a:pt x="40" y="83"/>
                  </a:cubicBezTo>
                  <a:cubicBezTo>
                    <a:pt x="43" y="83"/>
                    <a:pt x="46" y="83"/>
                    <a:pt x="50" y="80"/>
                  </a:cubicBezTo>
                  <a:cubicBezTo>
                    <a:pt x="56" y="76"/>
                    <a:pt x="59" y="67"/>
                    <a:pt x="61" y="59"/>
                  </a:cubicBezTo>
                  <a:cubicBezTo>
                    <a:pt x="62" y="55"/>
                    <a:pt x="63" y="52"/>
                    <a:pt x="65" y="49"/>
                  </a:cubicBezTo>
                  <a:cubicBezTo>
                    <a:pt x="67" y="44"/>
                    <a:pt x="69" y="41"/>
                    <a:pt x="71" y="40"/>
                  </a:cubicBezTo>
                  <a:cubicBezTo>
                    <a:pt x="74" y="38"/>
                    <a:pt x="76" y="38"/>
                    <a:pt x="79" y="39"/>
                  </a:cubicBezTo>
                  <a:cubicBezTo>
                    <a:pt x="83" y="42"/>
                    <a:pt x="82" y="51"/>
                    <a:pt x="81" y="54"/>
                  </a:cubicBezTo>
                  <a:cubicBezTo>
                    <a:pt x="82" y="54"/>
                    <a:pt x="83" y="55"/>
                    <a:pt x="84" y="56"/>
                  </a:cubicBezTo>
                  <a:cubicBezTo>
                    <a:pt x="85" y="57"/>
                    <a:pt x="86" y="59"/>
                    <a:pt x="86" y="61"/>
                  </a:cubicBezTo>
                  <a:cubicBezTo>
                    <a:pt x="86" y="63"/>
                    <a:pt x="85" y="65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8"/>
                    <a:pt x="81" y="69"/>
                    <a:pt x="79" y="69"/>
                  </a:cubicBezTo>
                  <a:cubicBezTo>
                    <a:pt x="77" y="69"/>
                    <a:pt x="75" y="68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5"/>
                    <a:pt x="71" y="63"/>
                    <a:pt x="71" y="61"/>
                  </a:cubicBezTo>
                  <a:cubicBezTo>
                    <a:pt x="71" y="59"/>
                    <a:pt x="72" y="57"/>
                    <a:pt x="73" y="56"/>
                  </a:cubicBezTo>
                  <a:cubicBezTo>
                    <a:pt x="75" y="54"/>
                    <a:pt x="77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1"/>
                    <a:pt x="81" y="43"/>
                    <a:pt x="78" y="41"/>
                  </a:cubicBezTo>
                  <a:cubicBezTo>
                    <a:pt x="76" y="40"/>
                    <a:pt x="74" y="40"/>
                    <a:pt x="72" y="41"/>
                  </a:cubicBezTo>
                  <a:cubicBezTo>
                    <a:pt x="70" y="43"/>
                    <a:pt x="68" y="45"/>
                    <a:pt x="66" y="50"/>
                  </a:cubicBezTo>
                  <a:cubicBezTo>
                    <a:pt x="65" y="52"/>
                    <a:pt x="64" y="56"/>
                    <a:pt x="63" y="60"/>
                  </a:cubicBezTo>
                  <a:cubicBezTo>
                    <a:pt x="61" y="68"/>
                    <a:pt x="58" y="78"/>
                    <a:pt x="51" y="82"/>
                  </a:cubicBezTo>
                  <a:cubicBezTo>
                    <a:pt x="47" y="85"/>
                    <a:pt x="43" y="85"/>
                    <a:pt x="39" y="85"/>
                  </a:cubicBezTo>
                  <a:cubicBezTo>
                    <a:pt x="27" y="83"/>
                    <a:pt x="24" y="73"/>
                    <a:pt x="25" y="62"/>
                  </a:cubicBezTo>
                  <a:cubicBezTo>
                    <a:pt x="22" y="62"/>
                    <a:pt x="20" y="61"/>
                    <a:pt x="17" y="61"/>
                  </a:cubicBezTo>
                  <a:cubicBezTo>
                    <a:pt x="15" y="60"/>
                    <a:pt x="13" y="58"/>
                    <a:pt x="11" y="57"/>
                  </a:cubicBezTo>
                  <a:cubicBezTo>
                    <a:pt x="9" y="55"/>
                    <a:pt x="7" y="52"/>
                    <a:pt x="6" y="50"/>
                  </a:cubicBezTo>
                  <a:cubicBezTo>
                    <a:pt x="6" y="47"/>
                    <a:pt x="5" y="44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5"/>
                    <a:pt x="15" y="14"/>
                    <a:pt x="2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2"/>
                    <a:pt x="11" y="34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3"/>
                    <a:pt x="12" y="45"/>
                    <a:pt x="12" y="47"/>
                  </a:cubicBezTo>
                  <a:cubicBezTo>
                    <a:pt x="13" y="49"/>
                    <a:pt x="14" y="51"/>
                    <a:pt x="15" y="52"/>
                  </a:cubicBezTo>
                  <a:cubicBezTo>
                    <a:pt x="16" y="53"/>
                    <a:pt x="18" y="54"/>
                    <a:pt x="20" y="55"/>
                  </a:cubicBezTo>
                  <a:cubicBezTo>
                    <a:pt x="22" y="55"/>
                    <a:pt x="24" y="56"/>
                    <a:pt x="27" y="56"/>
                  </a:cubicBezTo>
                  <a:cubicBezTo>
                    <a:pt x="29" y="56"/>
                    <a:pt x="31" y="55"/>
                    <a:pt x="33" y="55"/>
                  </a:cubicBezTo>
                  <a:cubicBezTo>
                    <a:pt x="35" y="54"/>
                    <a:pt x="37" y="53"/>
                    <a:pt x="38" y="52"/>
                  </a:cubicBezTo>
                  <a:cubicBezTo>
                    <a:pt x="39" y="51"/>
                    <a:pt x="40" y="49"/>
                    <a:pt x="41" y="47"/>
                  </a:cubicBezTo>
                  <a:cubicBezTo>
                    <a:pt x="42" y="45"/>
                    <a:pt x="42" y="43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34"/>
                    <a:pt x="34" y="8"/>
                    <a:pt x="30" y="5"/>
                  </a:cubicBezTo>
                  <a:cubicBezTo>
                    <a:pt x="27" y="2"/>
                    <a:pt x="15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83" y="57"/>
                  </a:moveTo>
                  <a:cubicBezTo>
                    <a:pt x="82" y="56"/>
                    <a:pt x="80" y="55"/>
                    <a:pt x="79" y="55"/>
                  </a:cubicBezTo>
                  <a:cubicBezTo>
                    <a:pt x="77" y="55"/>
                    <a:pt x="76" y="56"/>
                    <a:pt x="75" y="57"/>
                  </a:cubicBezTo>
                  <a:cubicBezTo>
                    <a:pt x="74" y="58"/>
                    <a:pt x="73" y="60"/>
                    <a:pt x="73" y="61"/>
                  </a:cubicBezTo>
                  <a:cubicBezTo>
                    <a:pt x="73" y="63"/>
                    <a:pt x="74" y="64"/>
                    <a:pt x="75" y="65"/>
                  </a:cubicBezTo>
                  <a:cubicBezTo>
                    <a:pt x="76" y="66"/>
                    <a:pt x="77" y="67"/>
                    <a:pt x="79" y="67"/>
                  </a:cubicBezTo>
                  <a:cubicBezTo>
                    <a:pt x="80" y="67"/>
                    <a:pt x="82" y="66"/>
                    <a:pt x="83" y="65"/>
                  </a:cubicBezTo>
                  <a:cubicBezTo>
                    <a:pt x="84" y="64"/>
                    <a:pt x="84" y="63"/>
                    <a:pt x="84" y="61"/>
                  </a:cubicBezTo>
                  <a:cubicBezTo>
                    <a:pt x="84" y="60"/>
                    <a:pt x="84" y="58"/>
                    <a:pt x="83" y="57"/>
                  </a:cubicBezTo>
                  <a:close/>
                  <a:moveTo>
                    <a:pt x="10" y="48"/>
                  </a:moveTo>
                  <a:cubicBezTo>
                    <a:pt x="10" y="46"/>
                    <a:pt x="9" y="44"/>
                    <a:pt x="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4"/>
                    <a:pt x="7" y="47"/>
                    <a:pt x="8" y="49"/>
                  </a:cubicBezTo>
                  <a:cubicBezTo>
                    <a:pt x="9" y="51"/>
                    <a:pt x="10" y="54"/>
                    <a:pt x="12" y="55"/>
                  </a:cubicBezTo>
                  <a:cubicBezTo>
                    <a:pt x="14" y="57"/>
                    <a:pt x="16" y="58"/>
                    <a:pt x="18" y="59"/>
                  </a:cubicBezTo>
                  <a:cubicBezTo>
                    <a:pt x="20" y="60"/>
                    <a:pt x="23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3" y="60"/>
                    <a:pt x="35" y="59"/>
                  </a:cubicBezTo>
                  <a:cubicBezTo>
                    <a:pt x="37" y="58"/>
                    <a:pt x="40" y="57"/>
                    <a:pt x="41" y="55"/>
                  </a:cubicBezTo>
                  <a:cubicBezTo>
                    <a:pt x="43" y="54"/>
                    <a:pt x="44" y="51"/>
                    <a:pt x="45" y="49"/>
                  </a:cubicBezTo>
                  <a:cubicBezTo>
                    <a:pt x="46" y="47"/>
                    <a:pt x="46" y="44"/>
                    <a:pt x="46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4"/>
                    <a:pt x="43" y="46"/>
                    <a:pt x="43" y="48"/>
                  </a:cubicBezTo>
                  <a:cubicBezTo>
                    <a:pt x="42" y="50"/>
                    <a:pt x="41" y="52"/>
                    <a:pt x="39" y="53"/>
                  </a:cubicBezTo>
                  <a:cubicBezTo>
                    <a:pt x="38" y="55"/>
                    <a:pt x="36" y="56"/>
                    <a:pt x="34" y="57"/>
                  </a:cubicBezTo>
                  <a:cubicBezTo>
                    <a:pt x="32" y="57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8"/>
                    <a:pt x="21" y="57"/>
                    <a:pt x="19" y="57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2" y="52"/>
                    <a:pt x="11" y="50"/>
                    <a:pt x="10" y="48"/>
                  </a:cubicBezTo>
                  <a:close/>
                  <a:moveTo>
                    <a:pt x="44" y="3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1" y="6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37" y="2"/>
                    <a:pt x="33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40" y="5"/>
                    <a:pt x="42" y="5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10" y="6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Freeform 678"/>
            <p:cNvSpPr>
              <a:spLocks noEditPoints="1"/>
            </p:cNvSpPr>
            <p:nvPr/>
          </p:nvSpPr>
          <p:spPr>
            <a:xfrm>
              <a:off x="7454" y="2082"/>
              <a:ext cx="399" cy="519"/>
            </a:xfrm>
            <a:custGeom>
              <a:avLst/>
              <a:gdLst>
                <a:gd name="txL" fmla="*/ 0 w 71"/>
                <a:gd name="txT" fmla="*/ 0 h 93"/>
                <a:gd name="txR" fmla="*/ 71 w 71"/>
                <a:gd name="txB" fmla="*/ 93 h 93"/>
              </a:gdLst>
              <a:ahLst/>
              <a:cxnLst>
                <a:cxn ang="0">
                  <a:pos x="39917" y="6792"/>
                </a:cxn>
                <a:cxn ang="0">
                  <a:pos x="45981" y="12674"/>
                </a:cxn>
                <a:cxn ang="0">
                  <a:pos x="46868" y="20336"/>
                </a:cxn>
                <a:cxn ang="0">
                  <a:pos x="39917" y="21363"/>
                </a:cxn>
                <a:cxn ang="0">
                  <a:pos x="38877" y="27128"/>
                </a:cxn>
                <a:cxn ang="0">
                  <a:pos x="31959" y="26251"/>
                </a:cxn>
                <a:cxn ang="0">
                  <a:pos x="24856" y="21363"/>
                </a:cxn>
                <a:cxn ang="0">
                  <a:pos x="24856" y="12674"/>
                </a:cxn>
                <a:cxn ang="0">
                  <a:pos x="31959" y="7818"/>
                </a:cxn>
                <a:cxn ang="0">
                  <a:pos x="4957" y="12674"/>
                </a:cxn>
                <a:cxn ang="0">
                  <a:pos x="65846" y="12674"/>
                </a:cxn>
                <a:cxn ang="0">
                  <a:pos x="7991" y="33886"/>
                </a:cxn>
                <a:cxn ang="0">
                  <a:pos x="1956" y="52319"/>
                </a:cxn>
                <a:cxn ang="0">
                  <a:pos x="0" y="86394"/>
                </a:cxn>
                <a:cxn ang="0">
                  <a:pos x="17022" y="89162"/>
                </a:cxn>
                <a:cxn ang="0">
                  <a:pos x="34960" y="83436"/>
                </a:cxn>
                <a:cxn ang="0">
                  <a:pos x="53781" y="89162"/>
                </a:cxn>
                <a:cxn ang="0">
                  <a:pos x="70803" y="86394"/>
                </a:cxn>
                <a:cxn ang="0">
                  <a:pos x="67808" y="52319"/>
                </a:cxn>
                <a:cxn ang="0">
                  <a:pos x="61772" y="33886"/>
                </a:cxn>
                <a:cxn ang="0">
                  <a:pos x="67808" y="11647"/>
                </a:cxn>
                <a:cxn ang="0">
                  <a:pos x="34960" y="0"/>
                </a:cxn>
                <a:cxn ang="0">
                  <a:pos x="3029" y="11647"/>
                </a:cxn>
                <a:cxn ang="0">
                  <a:pos x="7991" y="33886"/>
                </a:cxn>
                <a:cxn ang="0">
                  <a:pos x="65846" y="52319"/>
                </a:cxn>
                <a:cxn ang="0">
                  <a:pos x="53781" y="87231"/>
                </a:cxn>
                <a:cxn ang="0">
                  <a:pos x="57855" y="49517"/>
                </a:cxn>
                <a:cxn ang="0">
                  <a:pos x="44907" y="47463"/>
                </a:cxn>
                <a:cxn ang="0">
                  <a:pos x="25896" y="47463"/>
                </a:cxn>
                <a:cxn ang="0">
                  <a:pos x="12948" y="49517"/>
                </a:cxn>
                <a:cxn ang="0">
                  <a:pos x="15982" y="87231"/>
                </a:cxn>
                <a:cxn ang="0">
                  <a:pos x="3917" y="52319"/>
                </a:cxn>
                <a:cxn ang="0">
                  <a:pos x="60890" y="34940"/>
                </a:cxn>
                <a:cxn ang="0">
                  <a:pos x="55899" y="50388"/>
                </a:cxn>
                <a:cxn ang="0">
                  <a:pos x="19866" y="71784"/>
                </a:cxn>
                <a:cxn ang="0">
                  <a:pos x="34960" y="43629"/>
                </a:cxn>
                <a:cxn ang="0">
                  <a:pos x="33887" y="13550"/>
                </a:cxn>
                <a:cxn ang="0">
                  <a:pos x="26969" y="14605"/>
                </a:cxn>
                <a:cxn ang="0">
                  <a:pos x="33887" y="19465"/>
                </a:cxn>
                <a:cxn ang="0">
                  <a:pos x="37995" y="25197"/>
                </a:cxn>
                <a:cxn ang="0">
                  <a:pos x="38877" y="19465"/>
                </a:cxn>
                <a:cxn ang="0">
                  <a:pos x="38877" y="14605"/>
                </a:cxn>
                <a:cxn ang="0">
                  <a:pos x="37995" y="8689"/>
                </a:cxn>
              </a:cxnLst>
              <a:rect l="txL" t="txT" r="txR" b="txB"/>
              <a:pathLst>
                <a:path w="71" h="93">
                  <a:moveTo>
                    <a:pt x="3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5" y="13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9" y="6"/>
                    <a:pt x="47" y="2"/>
                    <a:pt x="35" y="2"/>
                  </a:cubicBezTo>
                  <a:cubicBezTo>
                    <a:pt x="24" y="2"/>
                    <a:pt x="12" y="6"/>
                    <a:pt x="5" y="13"/>
                  </a:cubicBezTo>
                  <a:close/>
                  <a:moveTo>
                    <a:pt x="8" y="35"/>
                  </a:moveTo>
                  <a:cubicBezTo>
                    <a:pt x="6" y="37"/>
                    <a:pt x="4" y="40"/>
                    <a:pt x="3" y="43"/>
                  </a:cubicBezTo>
                  <a:cubicBezTo>
                    <a:pt x="2" y="46"/>
                    <a:pt x="2" y="50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63"/>
                    <a:pt x="4" y="70"/>
                    <a:pt x="4" y="75"/>
                  </a:cubicBezTo>
                  <a:cubicBezTo>
                    <a:pt x="3" y="80"/>
                    <a:pt x="2" y="85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6" y="92"/>
                    <a:pt x="11" y="93"/>
                    <a:pt x="17" y="92"/>
                  </a:cubicBezTo>
                  <a:cubicBezTo>
                    <a:pt x="22" y="91"/>
                    <a:pt x="26" y="88"/>
                    <a:pt x="31" y="85"/>
                  </a:cubicBezTo>
                  <a:cubicBezTo>
                    <a:pt x="32" y="85"/>
                    <a:pt x="34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7" y="86"/>
                    <a:pt x="38" y="85"/>
                    <a:pt x="40" y="85"/>
                  </a:cubicBezTo>
                  <a:cubicBezTo>
                    <a:pt x="44" y="88"/>
                    <a:pt x="49" y="91"/>
                    <a:pt x="54" y="92"/>
                  </a:cubicBezTo>
                  <a:cubicBezTo>
                    <a:pt x="59" y="93"/>
                    <a:pt x="64" y="92"/>
                    <a:pt x="70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9" y="85"/>
                    <a:pt x="68" y="80"/>
                    <a:pt x="67" y="75"/>
                  </a:cubicBezTo>
                  <a:cubicBezTo>
                    <a:pt x="66" y="70"/>
                    <a:pt x="67" y="63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0"/>
                    <a:pt x="68" y="46"/>
                    <a:pt x="67" y="43"/>
                  </a:cubicBezTo>
                  <a:cubicBezTo>
                    <a:pt x="66" y="40"/>
                    <a:pt x="65" y="37"/>
                    <a:pt x="62" y="3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4"/>
                    <a:pt x="48" y="0"/>
                    <a:pt x="35" y="0"/>
                  </a:cubicBezTo>
                  <a:cubicBezTo>
                    <a:pt x="23" y="0"/>
                    <a:pt x="11" y="4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35"/>
                    <a:pt x="8" y="35"/>
                    <a:pt x="8" y="35"/>
                  </a:cubicBezTo>
                  <a:close/>
                  <a:moveTo>
                    <a:pt x="61" y="36"/>
                  </a:moveTo>
                  <a:cubicBezTo>
                    <a:pt x="63" y="38"/>
                    <a:pt x="65" y="41"/>
                    <a:pt x="66" y="44"/>
                  </a:cubicBezTo>
                  <a:cubicBezTo>
                    <a:pt x="66" y="47"/>
                    <a:pt x="67" y="50"/>
                    <a:pt x="66" y="54"/>
                  </a:cubicBezTo>
                  <a:cubicBezTo>
                    <a:pt x="65" y="63"/>
                    <a:pt x="64" y="70"/>
                    <a:pt x="65" y="75"/>
                  </a:cubicBezTo>
                  <a:cubicBezTo>
                    <a:pt x="66" y="80"/>
                    <a:pt x="67" y="85"/>
                    <a:pt x="69" y="89"/>
                  </a:cubicBezTo>
                  <a:cubicBezTo>
                    <a:pt x="64" y="90"/>
                    <a:pt x="59" y="91"/>
                    <a:pt x="54" y="90"/>
                  </a:cubicBezTo>
                  <a:cubicBezTo>
                    <a:pt x="50" y="89"/>
                    <a:pt x="46" y="87"/>
                    <a:pt x="42" y="84"/>
                  </a:cubicBezTo>
                  <a:cubicBezTo>
                    <a:pt x="46" y="82"/>
                    <a:pt x="50" y="79"/>
                    <a:pt x="52" y="75"/>
                  </a:cubicBezTo>
                  <a:cubicBezTo>
                    <a:pt x="56" y="69"/>
                    <a:pt x="58" y="6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2" y="50"/>
                    <a:pt x="48" y="50"/>
                    <a:pt x="45" y="49"/>
                  </a:cubicBezTo>
                  <a:cubicBezTo>
                    <a:pt x="41" y="47"/>
                    <a:pt x="38" y="45"/>
                    <a:pt x="3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5"/>
                    <a:pt x="29" y="47"/>
                    <a:pt x="26" y="49"/>
                  </a:cubicBezTo>
                  <a:cubicBezTo>
                    <a:pt x="22" y="50"/>
                    <a:pt x="18" y="50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61"/>
                    <a:pt x="15" y="69"/>
                    <a:pt x="18" y="75"/>
                  </a:cubicBezTo>
                  <a:cubicBezTo>
                    <a:pt x="21" y="79"/>
                    <a:pt x="25" y="82"/>
                    <a:pt x="29" y="84"/>
                  </a:cubicBezTo>
                  <a:cubicBezTo>
                    <a:pt x="25" y="87"/>
                    <a:pt x="21" y="89"/>
                    <a:pt x="16" y="90"/>
                  </a:cubicBezTo>
                  <a:cubicBezTo>
                    <a:pt x="12" y="91"/>
                    <a:pt x="7" y="90"/>
                    <a:pt x="2" y="89"/>
                  </a:cubicBezTo>
                  <a:cubicBezTo>
                    <a:pt x="4" y="85"/>
                    <a:pt x="5" y="80"/>
                    <a:pt x="5" y="75"/>
                  </a:cubicBezTo>
                  <a:cubicBezTo>
                    <a:pt x="6" y="70"/>
                    <a:pt x="6" y="63"/>
                    <a:pt x="4" y="54"/>
                  </a:cubicBezTo>
                  <a:cubicBezTo>
                    <a:pt x="4" y="50"/>
                    <a:pt x="4" y="47"/>
                    <a:pt x="5" y="44"/>
                  </a:cubicBezTo>
                  <a:cubicBezTo>
                    <a:pt x="6" y="41"/>
                    <a:pt x="7" y="38"/>
                    <a:pt x="10" y="36"/>
                  </a:cubicBezTo>
                  <a:cubicBezTo>
                    <a:pt x="61" y="36"/>
                    <a:pt x="61" y="36"/>
                    <a:pt x="61" y="36"/>
                  </a:cubicBezTo>
                  <a:close/>
                  <a:moveTo>
                    <a:pt x="35" y="45"/>
                  </a:moveTo>
                  <a:cubicBezTo>
                    <a:pt x="38" y="47"/>
                    <a:pt x="41" y="49"/>
                    <a:pt x="44" y="50"/>
                  </a:cubicBezTo>
                  <a:cubicBezTo>
                    <a:pt x="48" y="52"/>
                    <a:pt x="52" y="52"/>
                    <a:pt x="56" y="52"/>
                  </a:cubicBezTo>
                  <a:cubicBezTo>
                    <a:pt x="56" y="61"/>
                    <a:pt x="54" y="68"/>
                    <a:pt x="51" y="74"/>
                  </a:cubicBezTo>
                  <a:cubicBezTo>
                    <a:pt x="47" y="79"/>
                    <a:pt x="42" y="82"/>
                    <a:pt x="35" y="84"/>
                  </a:cubicBezTo>
                  <a:cubicBezTo>
                    <a:pt x="29" y="82"/>
                    <a:pt x="24" y="79"/>
                    <a:pt x="20" y="74"/>
                  </a:cubicBezTo>
                  <a:cubicBezTo>
                    <a:pt x="17" y="68"/>
                    <a:pt x="15" y="61"/>
                    <a:pt x="15" y="52"/>
                  </a:cubicBezTo>
                  <a:cubicBezTo>
                    <a:pt x="19" y="52"/>
                    <a:pt x="23" y="52"/>
                    <a:pt x="26" y="50"/>
                  </a:cubicBezTo>
                  <a:cubicBezTo>
                    <a:pt x="30" y="49"/>
                    <a:pt x="33" y="47"/>
                    <a:pt x="35" y="45"/>
                  </a:cubicBezTo>
                  <a:close/>
                  <a:moveTo>
                    <a:pt x="38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lnTo>
                    <a:pt x="38" y="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706"/>
            <p:cNvSpPr>
              <a:spLocks noEditPoints="1"/>
            </p:cNvSpPr>
            <p:nvPr/>
          </p:nvSpPr>
          <p:spPr>
            <a:xfrm>
              <a:off x="8407" y="2151"/>
              <a:ext cx="536" cy="508"/>
            </a:xfrm>
            <a:custGeom>
              <a:avLst/>
              <a:gdLst>
                <a:gd name="txL" fmla="*/ 0 w 227"/>
                <a:gd name="txT" fmla="*/ 0 h 215"/>
                <a:gd name="txR" fmla="*/ 227 w 227"/>
                <a:gd name="txB" fmla="*/ 215 h 215"/>
              </a:gdLst>
              <a:ahLst/>
              <a:cxnLst>
                <a:cxn ang="0">
                  <a:pos x="2855" y="2864"/>
                </a:cxn>
                <a:cxn ang="0">
                  <a:pos x="2420" y="2651"/>
                </a:cxn>
                <a:cxn ang="0">
                  <a:pos x="2146" y="4482"/>
                </a:cxn>
                <a:cxn ang="0">
                  <a:pos x="2264" y="3244"/>
                </a:cxn>
                <a:cxn ang="0">
                  <a:pos x="3608" y="4482"/>
                </a:cxn>
                <a:cxn ang="0">
                  <a:pos x="2949" y="3958"/>
                </a:cxn>
                <a:cxn ang="0">
                  <a:pos x="3015" y="5354"/>
                </a:cxn>
                <a:cxn ang="0">
                  <a:pos x="5598" y="1307"/>
                </a:cxn>
                <a:cxn ang="0">
                  <a:pos x="3976" y="1188"/>
                </a:cxn>
                <a:cxn ang="0">
                  <a:pos x="4411" y="1897"/>
                </a:cxn>
                <a:cxn ang="0">
                  <a:pos x="3674" y="1463"/>
                </a:cxn>
                <a:cxn ang="0">
                  <a:pos x="3924" y="1897"/>
                </a:cxn>
                <a:cxn ang="0">
                  <a:pos x="3384" y="1741"/>
                </a:cxn>
                <a:cxn ang="0">
                  <a:pos x="3818" y="2429"/>
                </a:cxn>
                <a:cxn ang="0">
                  <a:pos x="3084" y="1994"/>
                </a:cxn>
                <a:cxn ang="0">
                  <a:pos x="3329" y="2429"/>
                </a:cxn>
                <a:cxn ang="0">
                  <a:pos x="2805" y="2266"/>
                </a:cxn>
                <a:cxn ang="0">
                  <a:pos x="3240" y="2930"/>
                </a:cxn>
                <a:cxn ang="0">
                  <a:pos x="2581" y="2495"/>
                </a:cxn>
                <a:cxn ang="0">
                  <a:pos x="4132" y="872"/>
                </a:cxn>
                <a:cxn ang="0">
                  <a:pos x="6992" y="0"/>
                </a:cxn>
                <a:cxn ang="0">
                  <a:pos x="5754" y="1307"/>
                </a:cxn>
                <a:cxn ang="0">
                  <a:pos x="5967" y="2864"/>
                </a:cxn>
                <a:cxn ang="0">
                  <a:pos x="3084" y="5515"/>
                </a:cxn>
                <a:cxn ang="0">
                  <a:pos x="2949" y="5515"/>
                </a:cxn>
                <a:cxn ang="0">
                  <a:pos x="1188" y="5605"/>
                </a:cxn>
                <a:cxn ang="0">
                  <a:pos x="1712" y="6427"/>
                </a:cxn>
                <a:cxn ang="0">
                  <a:pos x="1462" y="6699"/>
                </a:cxn>
                <a:cxn ang="0">
                  <a:pos x="1344" y="6699"/>
                </a:cxn>
                <a:cxn ang="0">
                  <a:pos x="0" y="5236"/>
                </a:cxn>
                <a:cxn ang="0">
                  <a:pos x="319" y="5014"/>
                </a:cxn>
                <a:cxn ang="0">
                  <a:pos x="368" y="5014"/>
                </a:cxn>
                <a:cxn ang="0">
                  <a:pos x="2052" y="4551"/>
                </a:cxn>
                <a:cxn ang="0">
                  <a:pos x="1188" y="3613"/>
                </a:cxn>
                <a:cxn ang="0">
                  <a:pos x="4042" y="872"/>
                </a:cxn>
                <a:cxn ang="0">
                  <a:pos x="4132" y="872"/>
                </a:cxn>
                <a:cxn ang="0">
                  <a:pos x="1025" y="5605"/>
                </a:cxn>
                <a:cxn ang="0">
                  <a:pos x="1393" y="6543"/>
                </a:cxn>
                <a:cxn ang="0">
                  <a:pos x="319" y="5141"/>
                </a:cxn>
              </a:cxnLst>
              <a:rect l="txL" t="txT" r="txR" b="txB"/>
              <a:pathLst>
                <a:path w="227" h="215">
                  <a:moveTo>
                    <a:pt x="83" y="80"/>
                  </a:moveTo>
                  <a:lnTo>
                    <a:pt x="92" y="92"/>
                  </a:lnTo>
                  <a:lnTo>
                    <a:pt x="90" y="94"/>
                  </a:lnTo>
                  <a:lnTo>
                    <a:pt x="78" y="85"/>
                  </a:lnTo>
                  <a:lnTo>
                    <a:pt x="45" y="116"/>
                  </a:lnTo>
                  <a:lnTo>
                    <a:pt x="69" y="144"/>
                  </a:lnTo>
                  <a:lnTo>
                    <a:pt x="90" y="123"/>
                  </a:lnTo>
                  <a:lnTo>
                    <a:pt x="73" y="104"/>
                  </a:lnTo>
                  <a:lnTo>
                    <a:pt x="76" y="101"/>
                  </a:lnTo>
                  <a:lnTo>
                    <a:pt x="116" y="144"/>
                  </a:lnTo>
                  <a:lnTo>
                    <a:pt x="111" y="146"/>
                  </a:lnTo>
                  <a:lnTo>
                    <a:pt x="95" y="127"/>
                  </a:lnTo>
                  <a:lnTo>
                    <a:pt x="73" y="146"/>
                  </a:lnTo>
                  <a:lnTo>
                    <a:pt x="97" y="172"/>
                  </a:lnTo>
                  <a:lnTo>
                    <a:pt x="187" y="90"/>
                  </a:lnTo>
                  <a:lnTo>
                    <a:pt x="180" y="42"/>
                  </a:lnTo>
                  <a:lnTo>
                    <a:pt x="133" y="33"/>
                  </a:lnTo>
                  <a:lnTo>
                    <a:pt x="128" y="38"/>
                  </a:lnTo>
                  <a:lnTo>
                    <a:pt x="144" y="56"/>
                  </a:lnTo>
                  <a:lnTo>
                    <a:pt x="142" y="61"/>
                  </a:lnTo>
                  <a:lnTo>
                    <a:pt x="123" y="42"/>
                  </a:lnTo>
                  <a:lnTo>
                    <a:pt x="118" y="47"/>
                  </a:lnTo>
                  <a:lnTo>
                    <a:pt x="128" y="59"/>
                  </a:lnTo>
                  <a:lnTo>
                    <a:pt x="126" y="61"/>
                  </a:lnTo>
                  <a:lnTo>
                    <a:pt x="116" y="49"/>
                  </a:lnTo>
                  <a:lnTo>
                    <a:pt x="109" y="56"/>
                  </a:lnTo>
                  <a:lnTo>
                    <a:pt x="126" y="73"/>
                  </a:lnTo>
                  <a:lnTo>
                    <a:pt x="123" y="78"/>
                  </a:lnTo>
                  <a:lnTo>
                    <a:pt x="107" y="59"/>
                  </a:lnTo>
                  <a:lnTo>
                    <a:pt x="99" y="64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97" y="66"/>
                  </a:lnTo>
                  <a:lnTo>
                    <a:pt x="90" y="73"/>
                  </a:lnTo>
                  <a:lnTo>
                    <a:pt x="109" y="92"/>
                  </a:lnTo>
                  <a:lnTo>
                    <a:pt x="104" y="94"/>
                  </a:lnTo>
                  <a:lnTo>
                    <a:pt x="88" y="75"/>
                  </a:lnTo>
                  <a:lnTo>
                    <a:pt x="83" y="80"/>
                  </a:lnTo>
                  <a:close/>
                  <a:moveTo>
                    <a:pt x="133" y="28"/>
                  </a:moveTo>
                  <a:lnTo>
                    <a:pt x="182" y="40"/>
                  </a:lnTo>
                  <a:lnTo>
                    <a:pt x="225" y="0"/>
                  </a:lnTo>
                  <a:lnTo>
                    <a:pt x="227" y="2"/>
                  </a:lnTo>
                  <a:lnTo>
                    <a:pt x="185" y="42"/>
                  </a:lnTo>
                  <a:lnTo>
                    <a:pt x="189" y="90"/>
                  </a:lnTo>
                  <a:lnTo>
                    <a:pt x="192" y="92"/>
                  </a:lnTo>
                  <a:lnTo>
                    <a:pt x="189" y="92"/>
                  </a:lnTo>
                  <a:lnTo>
                    <a:pt x="99" y="177"/>
                  </a:lnTo>
                  <a:lnTo>
                    <a:pt x="97" y="180"/>
                  </a:lnTo>
                  <a:lnTo>
                    <a:pt x="95" y="177"/>
                  </a:lnTo>
                  <a:lnTo>
                    <a:pt x="69" y="149"/>
                  </a:lnTo>
                  <a:lnTo>
                    <a:pt x="38" y="180"/>
                  </a:lnTo>
                  <a:lnTo>
                    <a:pt x="55" y="206"/>
                  </a:lnTo>
                  <a:lnTo>
                    <a:pt x="55" y="208"/>
                  </a:lnTo>
                  <a:lnTo>
                    <a:pt x="47" y="215"/>
                  </a:lnTo>
                  <a:lnTo>
                    <a:pt x="45" y="215"/>
                  </a:lnTo>
                  <a:lnTo>
                    <a:pt x="43" y="215"/>
                  </a:lnTo>
                  <a:lnTo>
                    <a:pt x="2" y="170"/>
                  </a:lnTo>
                  <a:lnTo>
                    <a:pt x="0" y="168"/>
                  </a:lnTo>
                  <a:lnTo>
                    <a:pt x="2" y="165"/>
                  </a:lnTo>
                  <a:lnTo>
                    <a:pt x="10" y="161"/>
                  </a:lnTo>
                  <a:lnTo>
                    <a:pt x="10" y="158"/>
                  </a:lnTo>
                  <a:lnTo>
                    <a:pt x="12" y="161"/>
                  </a:lnTo>
                  <a:lnTo>
                    <a:pt x="36" y="177"/>
                  </a:lnTo>
                  <a:lnTo>
                    <a:pt x="66" y="146"/>
                  </a:lnTo>
                  <a:lnTo>
                    <a:pt x="40" y="118"/>
                  </a:lnTo>
                  <a:lnTo>
                    <a:pt x="38" y="116"/>
                  </a:lnTo>
                  <a:lnTo>
                    <a:pt x="40" y="113"/>
                  </a:lnTo>
                  <a:lnTo>
                    <a:pt x="130" y="28"/>
                  </a:lnTo>
                  <a:lnTo>
                    <a:pt x="133" y="28"/>
                  </a:lnTo>
                  <a:close/>
                  <a:moveTo>
                    <a:pt x="33" y="180"/>
                  </a:moveTo>
                  <a:lnTo>
                    <a:pt x="50" y="206"/>
                  </a:lnTo>
                  <a:lnTo>
                    <a:pt x="45" y="210"/>
                  </a:lnTo>
                  <a:lnTo>
                    <a:pt x="7" y="168"/>
                  </a:lnTo>
                  <a:lnTo>
                    <a:pt x="10" y="165"/>
                  </a:lnTo>
                  <a:lnTo>
                    <a:pt x="33" y="18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 rot="16200000" flipH="1">
            <a:off x="746919" y="1529556"/>
            <a:ext cx="504825" cy="198438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50913" y="817563"/>
            <a:ext cx="3457575" cy="1895475"/>
          </a:xfrm>
          <a:prstGeom prst="roundRect">
            <a:avLst>
              <a:gd name="adj" fmla="val 6769"/>
            </a:avLst>
          </a:prstGeom>
          <a:noFill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4425" y="1089025"/>
            <a:ext cx="3236913" cy="147701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中国药典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的相关规定对高效液相做系统性试验，结果显示，系统性试验良好，符合药典规定，能够满足试验要求。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数据 10"/>
          <p:cNvSpPr/>
          <p:nvPr/>
        </p:nvSpPr>
        <p:spPr>
          <a:xfrm rot="16200000" flipH="1">
            <a:off x="4662488" y="1528763"/>
            <a:ext cx="504825" cy="200025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343" name="组合 18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344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（一）检测方法的确立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8263" y="987425"/>
            <a:ext cx="3095625" cy="14033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200000"/>
              </a:lnSpc>
              <a:buNone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在后期测定自制片累计释放度时，发现检测峰有的不明显，有的发生重叠，导致检测失败。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914900" y="879475"/>
            <a:ext cx="3457575" cy="1833563"/>
          </a:xfrm>
          <a:prstGeom prst="roundRect">
            <a:avLst>
              <a:gd name="adj" fmla="val 6769"/>
            </a:avLst>
          </a:prstGeom>
          <a:noFill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7" name="Picture 20" descr="F:\校级自然课题\辛伐他汀课题资料\系统适应性.jpg"/>
          <p:cNvPicPr>
            <a:picLocks noChangeAspect="1"/>
          </p:cNvPicPr>
          <p:nvPr/>
        </p:nvPicPr>
        <p:blipFill>
          <a:blip r:embed="rId1"/>
          <a:srcRect t="4251"/>
          <a:stretch>
            <a:fillRect/>
          </a:stretch>
        </p:blipFill>
        <p:spPr>
          <a:xfrm>
            <a:off x="951230" y="3004502"/>
            <a:ext cx="3109595" cy="16233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21" descr="F:\校级自然课题\辛伐他汀课题资料\对照品.jpg"/>
          <p:cNvPicPr>
            <a:picLocks noChangeAspect="1"/>
          </p:cNvPicPr>
          <p:nvPr/>
        </p:nvPicPr>
        <p:blipFill>
          <a:blip r:embed="rId2"/>
          <a:srcRect t="2728"/>
          <a:stretch>
            <a:fillRect/>
          </a:stretch>
        </p:blipFill>
        <p:spPr>
          <a:xfrm>
            <a:off x="5015230" y="2931795"/>
            <a:ext cx="3309620" cy="1743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 animBg="1"/>
      <p:bldP spid="5" grpId="0" animBg="1"/>
      <p:bldP spid="7" grpId="0"/>
      <p:bldP spid="11" grpId="0" animBg="1"/>
      <p:bldP spid="26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20210512191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645" y="2931795"/>
            <a:ext cx="2877185" cy="2158365"/>
          </a:xfrm>
          <a:prstGeom prst="rect">
            <a:avLst/>
          </a:prstGeom>
        </p:spPr>
      </p:pic>
      <p:grpSp>
        <p:nvGrpSpPr>
          <p:cNvPr id="15362" name="组合 18"/>
          <p:cNvGrpSpPr/>
          <p:nvPr/>
        </p:nvGrpSpPr>
        <p:grpSpPr>
          <a:xfrm>
            <a:off x="0" y="-23812"/>
            <a:ext cx="9144000" cy="698500"/>
            <a:chOff x="0" y="0"/>
            <a:chExt cx="14400" cy="1100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14400" cy="98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0" y="987"/>
              <a:ext cx="14400" cy="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363" name="Title 1"/>
          <p:cNvSpPr txBox="1"/>
          <p:nvPr/>
        </p:nvSpPr>
        <p:spPr>
          <a:xfrm>
            <a:off x="892175" y="100013"/>
            <a:ext cx="3727450" cy="379412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/>
          <a:lstStyle/>
          <a:p>
            <a:pPr eaLnBrk="1" hangingPunct="1"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（一）检测方法的确立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1691640" y="828675"/>
            <a:ext cx="5788025" cy="2399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物料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混合时不均匀，导致样品的含量不均匀；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原料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没有经过充分的粉碎，导致混合不均匀；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原料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的含量不准确；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洗脱剂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有机相比例不够；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液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相柱有问题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5365" name="组合 1"/>
          <p:cNvGrpSpPr/>
          <p:nvPr/>
        </p:nvGrpSpPr>
        <p:grpSpPr>
          <a:xfrm>
            <a:off x="323850" y="835025"/>
            <a:ext cx="1296988" cy="836613"/>
            <a:chOff x="324495" y="848881"/>
            <a:chExt cx="1296987" cy="835927"/>
          </a:xfrm>
        </p:grpSpPr>
        <p:sp>
          <p:nvSpPr>
            <p:cNvPr id="15366" name="Shape 2017"/>
            <p:cNvSpPr/>
            <p:nvPr/>
          </p:nvSpPr>
          <p:spPr>
            <a:xfrm>
              <a:off x="540940" y="848881"/>
              <a:ext cx="864096" cy="835927"/>
            </a:xfrm>
            <a:custGeom>
              <a:avLst/>
              <a:gdLst>
                <a:gd name="txL" fmla="*/ 0 w 19679"/>
                <a:gd name="txT" fmla="*/ 0 h 19679"/>
                <a:gd name="txR" fmla="*/ 19679 w 19679"/>
                <a:gd name="txB" fmla="*/ 19679 h 19679"/>
              </a:gdLst>
              <a:ahLst/>
              <a:cxnLst>
                <a:cxn ang="0">
                  <a:pos x="2147483647" y="2147483647"/>
                </a:cxn>
                <a:cxn ang="5898240">
                  <a:pos x="2147483647" y="2147483647"/>
                </a:cxn>
                <a:cxn ang="11796480">
                  <a:pos x="2147483647" y="2147483647"/>
                </a:cxn>
                <a:cxn ang="17694720">
                  <a:pos x="2147483647" y="2147483647"/>
                </a:cxn>
              </a:cxnLst>
              <a:rect l="txL" t="txT" r="txR" b="tx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Text Placeholder 5"/>
            <p:cNvSpPr txBox="1"/>
            <p:nvPr/>
          </p:nvSpPr>
          <p:spPr>
            <a:xfrm>
              <a:off x="324495" y="1028720"/>
              <a:ext cx="1296987" cy="476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lstStyle/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ts val="1700"/>
                </a:lnSpc>
                <a:spcBef>
                  <a:spcPts val="100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GB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DE2Y2Q3MGE3ZWZkNjVkMmVjNTNjODE3ZDA1MjcxND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TABLE_ENDDRAG_ORIGIN_RECT" val="367*217"/>
  <p:tag name="TABLE_ENDDRAG_RECT" val="242*94*367*217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  <a:fontScheme name="WPS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WPS">
    <a:fillStyleLst>
      <a:solidFill>
        <a:schemeClr val="phClr"/>
      </a:solidFill>
      <a:gradFill>
        <a:gsLst>
          <a:gs pos="0">
            <a:schemeClr val="phClr">
              <a:lumOff val="17500"/>
            </a:schemeClr>
          </a:gs>
          <a:gs pos="100000">
            <a:schemeClr val="phClr"/>
          </a:gs>
        </a:gsLst>
        <a:lin ang="2700000" scaled="0"/>
      </a:gradFill>
      <a:gradFill>
        <a:gsLst>
          <a:gs pos="0">
            <a:schemeClr val="phClr">
              <a:hueOff val="-2520000"/>
            </a:schemeClr>
          </a:gs>
          <a:gs pos="100000">
            <a:schemeClr val="phClr"/>
          </a:gs>
        </a:gsLst>
        <a:lin ang="27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gradFill>
          <a:gsLst>
            <a:gs pos="0">
              <a:schemeClr val="phClr">
                <a:hueOff val="-4200000"/>
              </a:schemeClr>
            </a:gs>
            <a:gs pos="100000">
              <a:schemeClr val="phClr"/>
            </a:gs>
          </a:gsLst>
          <a:lin ang="2700000" scaled="1"/>
        </a:gradFill>
        <a:prstDash val="solid"/>
        <a:miter lim="800000"/>
      </a:ln>
    </a:lnStyleLst>
    <a:effectStyleLst>
      <a:effectStyle>
        <a:effectLst>
          <a:outerShdw blurRad="101600" dist="50800" dir="5400000" algn="ctr" rotWithShape="0">
            <a:schemeClr val="phClr">
              <a:alpha val="60000"/>
            </a:schemeClr>
          </a:outerShdw>
        </a:effectLst>
      </a:effectStyle>
      <a:effectStyle>
        <a:effectLst>
          <a:reflection stA="50000" endA="300" endPos="40000" dist="25400" dir="5400000" sy="-100000" algn="bl" rotWithShape="0"/>
        </a:effectLst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  <a:fontScheme name="WPS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WPS">
    <a:fillStyleLst>
      <a:solidFill>
        <a:schemeClr val="phClr"/>
      </a:solidFill>
      <a:gradFill>
        <a:gsLst>
          <a:gs pos="0">
            <a:schemeClr val="phClr">
              <a:lumOff val="17500"/>
            </a:schemeClr>
          </a:gs>
          <a:gs pos="100000">
            <a:schemeClr val="phClr"/>
          </a:gs>
        </a:gsLst>
        <a:lin ang="2700000" scaled="0"/>
      </a:gradFill>
      <a:gradFill>
        <a:gsLst>
          <a:gs pos="0">
            <a:schemeClr val="phClr">
              <a:hueOff val="-2520000"/>
            </a:schemeClr>
          </a:gs>
          <a:gs pos="100000">
            <a:schemeClr val="phClr"/>
          </a:gs>
        </a:gsLst>
        <a:lin ang="27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gradFill>
          <a:gsLst>
            <a:gs pos="0">
              <a:schemeClr val="phClr">
                <a:hueOff val="-4200000"/>
              </a:schemeClr>
            </a:gs>
            <a:gs pos="100000">
              <a:schemeClr val="phClr"/>
            </a:gs>
          </a:gsLst>
          <a:lin ang="2700000" scaled="1"/>
        </a:gradFill>
        <a:prstDash val="solid"/>
        <a:miter lim="800000"/>
      </a:ln>
    </a:lnStyleLst>
    <a:effectStyleLst>
      <a:effectStyle>
        <a:effectLst>
          <a:outerShdw blurRad="101600" dist="50800" dir="5400000" algn="ctr" rotWithShape="0">
            <a:schemeClr val="phClr">
              <a:alpha val="60000"/>
            </a:schemeClr>
          </a:outerShdw>
        </a:effectLst>
      </a:effectStyle>
      <a:effectStyle>
        <a:effectLst>
          <a:reflection stA="50000" endA="300" endPos="40000" dist="25400" dir="5400000" sy="-100000" algn="bl" rotWithShape="0"/>
        </a:effectLst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  <a:fontScheme name="WPS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WPS">
    <a:fillStyleLst>
      <a:solidFill>
        <a:schemeClr val="phClr"/>
      </a:solidFill>
      <a:gradFill>
        <a:gsLst>
          <a:gs pos="0">
            <a:schemeClr val="phClr">
              <a:lumOff val="17500"/>
            </a:schemeClr>
          </a:gs>
          <a:gs pos="100000">
            <a:schemeClr val="phClr"/>
          </a:gs>
        </a:gsLst>
        <a:lin ang="2700000" scaled="0"/>
      </a:gradFill>
      <a:gradFill>
        <a:gsLst>
          <a:gs pos="0">
            <a:schemeClr val="phClr">
              <a:hueOff val="-2520000"/>
            </a:schemeClr>
          </a:gs>
          <a:gs pos="100000">
            <a:schemeClr val="phClr"/>
          </a:gs>
        </a:gsLst>
        <a:lin ang="27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gradFill>
          <a:gsLst>
            <a:gs pos="0">
              <a:schemeClr val="phClr">
                <a:hueOff val="-4200000"/>
              </a:schemeClr>
            </a:gs>
            <a:gs pos="100000">
              <a:schemeClr val="phClr"/>
            </a:gs>
          </a:gsLst>
          <a:lin ang="2700000" scaled="1"/>
        </a:gradFill>
        <a:prstDash val="solid"/>
        <a:miter lim="800000"/>
      </a:ln>
    </a:lnStyleLst>
    <a:effectStyleLst>
      <a:effectStyle>
        <a:effectLst>
          <a:outerShdw blurRad="101600" dist="50800" dir="5400000" algn="ctr" rotWithShape="0">
            <a:schemeClr val="phClr">
              <a:alpha val="60000"/>
            </a:schemeClr>
          </a:outerShdw>
        </a:effectLst>
      </a:effectStyle>
      <a:effectStyle>
        <a:effectLst>
          <a:reflection stA="50000" endA="300" endPos="40000" dist="25400" dir="5400000" sy="-100000" algn="bl" rotWithShape="0"/>
        </a:effectLst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3540</Words>
  <Application>WPS 演示</Application>
  <PresentationFormat>全屏显示(16:9)</PresentationFormat>
  <Paragraphs>278</Paragraphs>
  <Slides>31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</vt:lpstr>
      <vt:lpstr>微软雅黑 Light</vt:lpstr>
      <vt:lpstr>Impact</vt:lpstr>
      <vt:lpstr>方正兰亭粗黑_GBK</vt:lpstr>
      <vt:lpstr>Arial Unicode MS</vt:lpstr>
      <vt:lpstr>黑体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萍水相逢</dc:description>
  <cp:lastModifiedBy>闲云野鹤</cp:lastModifiedBy>
  <cp:revision>44</cp:revision>
  <dcterms:created xsi:type="dcterms:W3CDTF">2015-12-11T17:46:00Z</dcterms:created>
  <dcterms:modified xsi:type="dcterms:W3CDTF">2026-03-14T09:00:36Z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24C4437199CA47158412FE0A606974F6_12</vt:lpwstr>
  </property>
</Properties>
</file>