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754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8A639-696A-432B-948A-5BA4DC515012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6D45D-62C8-405D-83EE-8CA63C083353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49139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8A639-696A-432B-948A-5BA4DC515012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6D45D-62C8-405D-83EE-8CA63C0833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28573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8A639-696A-432B-948A-5BA4DC515012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6D45D-62C8-405D-83EE-8CA63C0833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41672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8A639-696A-432B-948A-5BA4DC515012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6D45D-62C8-405D-83EE-8CA63C08335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516487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8A639-696A-432B-948A-5BA4DC515012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6D45D-62C8-405D-83EE-8CA63C0833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73474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zh-CN" altLang="en-US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8A639-696A-432B-948A-5BA4DC515012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6D45D-62C8-405D-83EE-8CA63C08335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221142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zh-CN" altLang="en-US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8A639-696A-432B-948A-5BA4DC515012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6D45D-62C8-405D-83EE-8CA63C0833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62740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8A639-696A-432B-948A-5BA4DC515012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6D45D-62C8-405D-83EE-8CA63C0833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67928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8A639-696A-432B-948A-5BA4DC515012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6D45D-62C8-405D-83EE-8CA63C0833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64279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8A639-696A-432B-948A-5BA4DC515012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6D45D-62C8-405D-83EE-8CA63C0833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57398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8A639-696A-432B-948A-5BA4DC515012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6D45D-62C8-405D-83EE-8CA63C0833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58625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8A639-696A-432B-948A-5BA4DC515012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6D45D-62C8-405D-83EE-8CA63C0833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60600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8A639-696A-432B-948A-5BA4DC515012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6D45D-62C8-405D-83EE-8CA63C0833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92221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8A639-696A-432B-948A-5BA4DC515012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6D45D-62C8-405D-83EE-8CA63C0833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55651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8A639-696A-432B-948A-5BA4DC515012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6D45D-62C8-405D-83EE-8CA63C0833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55538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8A639-696A-432B-948A-5BA4DC515012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6D45D-62C8-405D-83EE-8CA63C0833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26408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8A639-696A-432B-948A-5BA4DC515012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6D45D-62C8-405D-83EE-8CA63C0833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05775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C788A639-696A-432B-948A-5BA4DC515012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1896D45D-62C8-405D-83EE-8CA63C0833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83252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E7460F6-505A-463B-9DEC-2CEE63600FE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sz="8000" b="1" cap="none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K-POP</a:t>
            </a:r>
            <a:r>
              <a:rPr lang="zh-CN" altLang="en-US" dirty="0"/>
              <a:t>音乐对中国年轻一代的影响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174E0638-4D81-4A69-9ED7-B7E0274432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65337" y="3648075"/>
            <a:ext cx="6400800" cy="1947333"/>
          </a:xfrm>
        </p:spPr>
        <p:txBody>
          <a:bodyPr/>
          <a:lstStyle/>
          <a:p>
            <a:r>
              <a:rPr lang="zh-CN" altLang="en-US" b="1" dirty="0"/>
              <a:t>                                                                    袁小川</a:t>
            </a:r>
            <a:endParaRPr lang="en-US" altLang="zh-CN" b="1" dirty="0"/>
          </a:p>
          <a:p>
            <a:endParaRPr lang="zh-CN" altLang="en-US" b="1" dirty="0"/>
          </a:p>
        </p:txBody>
      </p:sp>
      <p:pic>
        <p:nvPicPr>
          <p:cNvPr id="5" name="图形 4" descr="跳舞 纯色填充">
            <a:extLst>
              <a:ext uri="{FF2B5EF4-FFF2-40B4-BE49-F238E27FC236}">
                <a16:creationId xmlns:a16="http://schemas.microsoft.com/office/drawing/2014/main" id="{AF503854-DCC0-48D0-A4E9-491074A432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685212" y="4050769"/>
            <a:ext cx="1804989" cy="1804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6068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3EC166E3-6726-4C67-9E03-04B68F9818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633413"/>
            <a:ext cx="6402801" cy="411003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9C476888-5735-4A87-9911-E144A830E7A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815834"/>
              </p:ext>
            </p:extLst>
          </p:nvPr>
        </p:nvGraphicFramePr>
        <p:xfrm>
          <a:off x="6033103" y="2489359"/>
          <a:ext cx="5887435" cy="10843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887435">
                  <a:extLst>
                    <a:ext uri="{9D8B030D-6E8A-4147-A177-3AD203B41FA5}">
                      <a16:colId xmlns:a16="http://schemas.microsoft.com/office/drawing/2014/main" val="1630554032"/>
                    </a:ext>
                  </a:extLst>
                </a:gridCol>
              </a:tblGrid>
              <a:tr h="1006316">
                <a:tc>
                  <a:txBody>
                    <a:bodyPr/>
                    <a:lstStyle/>
                    <a:p>
                      <a:pPr algn="l" fontAlgn="t"/>
                      <a:r>
                        <a:rPr lang="zh-CN" sz="2000" kern="0" dirty="0">
                          <a:effectLst/>
                        </a:rPr>
                        <a:t>研究中国</a:t>
                      </a:r>
                      <a:r>
                        <a:rPr lang="en-US" sz="2000" kern="0" dirty="0">
                          <a:effectLst/>
                        </a:rPr>
                        <a:t>K-POP</a:t>
                      </a:r>
                      <a:r>
                        <a:rPr lang="zh-CN" sz="2000" kern="0" dirty="0">
                          <a:effectLst/>
                        </a:rPr>
                        <a:t>粉丝的身份建构过程，探究其在跨文化背景下文化认同的平衡路径，丰富粉丝文化研究。</a:t>
                      </a:r>
                      <a:endParaRPr lang="zh-CN" sz="22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4966" marR="84966" marT="84966" marB="84966"/>
                </a:tc>
                <a:extLst>
                  <a:ext uri="{0D108BD9-81ED-4DB2-BD59-A6C34878D82A}">
                    <a16:rowId xmlns:a16="http://schemas.microsoft.com/office/drawing/2014/main" val="40823558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431197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8E374E5-9143-4D1F-9443-BA477A086A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6914" y="771524"/>
            <a:ext cx="7091236" cy="42386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  <a:reflection blurRad="6350" stA="52000" endA="300" endPos="35000" dir="5400000" sy="-100000" algn="bl" rotWithShape="0"/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9524B6A7-7729-4B7F-92E5-F082FEBD5A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2346856"/>
              </p:ext>
            </p:extLst>
          </p:nvPr>
        </p:nvGraphicFramePr>
        <p:xfrm>
          <a:off x="767081" y="2370296"/>
          <a:ext cx="4147820" cy="9448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147820">
                  <a:extLst>
                    <a:ext uri="{9D8B030D-6E8A-4147-A177-3AD203B41FA5}">
                      <a16:colId xmlns:a16="http://schemas.microsoft.com/office/drawing/2014/main" val="436338650"/>
                    </a:ext>
                  </a:extLst>
                </a:gridCol>
              </a:tblGrid>
              <a:tr h="721995">
                <a:tc>
                  <a:txBody>
                    <a:bodyPr/>
                    <a:lstStyle/>
                    <a:p>
                      <a:pPr algn="l" fontAlgn="t"/>
                      <a:r>
                        <a:rPr lang="zh-CN" sz="1800" kern="0" dirty="0">
                          <a:effectLst/>
                        </a:rPr>
                        <a:t>从数字劳动视角出发，系统分析中国</a:t>
                      </a:r>
                      <a:r>
                        <a:rPr lang="en-US" sz="1800" kern="0" dirty="0">
                          <a:effectLst/>
                        </a:rPr>
                        <a:t>K-POP</a:t>
                      </a:r>
                      <a:r>
                        <a:rPr lang="zh-CN" sz="1800" kern="0" dirty="0">
                          <a:effectLst/>
                        </a:rPr>
                        <a:t>粉丝的网络参与行为特征、动机及内在逻辑，拓展相关研究维度。</a:t>
                      </a:r>
                      <a:endParaRPr lang="zh-CN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0960" marR="60960" marT="60960" marB="60960"/>
                </a:tc>
                <a:extLst>
                  <a:ext uri="{0D108BD9-81ED-4DB2-BD59-A6C34878D82A}">
                    <a16:rowId xmlns:a16="http://schemas.microsoft.com/office/drawing/2014/main" val="13263197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3016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11029957-FC4A-45D9-BCC1-B745454DF6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3901707"/>
              </p:ext>
            </p:extLst>
          </p:nvPr>
        </p:nvGraphicFramePr>
        <p:xfrm>
          <a:off x="1806485" y="1172461"/>
          <a:ext cx="9061540" cy="533754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157769">
                  <a:extLst>
                    <a:ext uri="{9D8B030D-6E8A-4147-A177-3AD203B41FA5}">
                      <a16:colId xmlns:a16="http://schemas.microsoft.com/office/drawing/2014/main" val="1335653838"/>
                    </a:ext>
                  </a:extLst>
                </a:gridCol>
                <a:gridCol w="1673468">
                  <a:extLst>
                    <a:ext uri="{9D8B030D-6E8A-4147-A177-3AD203B41FA5}">
                      <a16:colId xmlns:a16="http://schemas.microsoft.com/office/drawing/2014/main" val="410720922"/>
                    </a:ext>
                  </a:extLst>
                </a:gridCol>
                <a:gridCol w="4230303">
                  <a:extLst>
                    <a:ext uri="{9D8B030D-6E8A-4147-A177-3AD203B41FA5}">
                      <a16:colId xmlns:a16="http://schemas.microsoft.com/office/drawing/2014/main" val="907263680"/>
                    </a:ext>
                  </a:extLst>
                </a:gridCol>
              </a:tblGrid>
              <a:tr h="470718">
                <a:tc>
                  <a:txBody>
                    <a:bodyPr/>
                    <a:lstStyle/>
                    <a:p>
                      <a:pPr algn="l" fontAlgn="t"/>
                      <a:r>
                        <a:rPr lang="zh-CN" sz="1500" kern="0">
                          <a:effectLst/>
                        </a:rPr>
                        <a:t>文献标题</a:t>
                      </a:r>
                      <a:endParaRPr lang="zh-CN" sz="15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4465" marR="84465" marT="84465" marB="84465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sz="1500" kern="0">
                          <a:effectLst/>
                        </a:rPr>
                        <a:t>页码</a:t>
                      </a:r>
                      <a:endParaRPr lang="zh-CN" sz="15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4465" marR="84465" marT="84465" marB="84465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sz="1500" kern="0">
                          <a:effectLst/>
                        </a:rPr>
                        <a:t>核心内容摘要</a:t>
                      </a:r>
                      <a:endParaRPr lang="zh-CN" sz="15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4465" marR="84465" marT="84465" marB="84465"/>
                </a:tc>
                <a:extLst>
                  <a:ext uri="{0D108BD9-81ED-4DB2-BD59-A6C34878D82A}">
                    <a16:rowId xmlns:a16="http://schemas.microsoft.com/office/drawing/2014/main" val="3848504989"/>
                  </a:ext>
                </a:extLst>
              </a:tr>
              <a:tr h="839048">
                <a:tc>
                  <a:txBody>
                    <a:bodyPr/>
                    <a:lstStyle/>
                    <a:p>
                      <a:pPr algn="l" fontAlgn="t"/>
                      <a:r>
                        <a:rPr lang="en-US" sz="1500" kern="0">
                          <a:effectLst/>
                        </a:rPr>
                        <a:t>[3]</a:t>
                      </a:r>
                      <a:r>
                        <a:rPr lang="zh-CN" sz="1500" kern="0">
                          <a:effectLst/>
                        </a:rPr>
                        <a:t>曹萍</a:t>
                      </a:r>
                      <a:r>
                        <a:rPr lang="en-US" sz="1500" kern="0">
                          <a:effectLst/>
                        </a:rPr>
                        <a:t>.</a:t>
                      </a:r>
                      <a:r>
                        <a:rPr lang="zh-CN" sz="1500" kern="0">
                          <a:effectLst/>
                        </a:rPr>
                        <a:t>应援与实践中被建构的身份认同研究</a:t>
                      </a:r>
                      <a:r>
                        <a:rPr lang="en-US" sz="1500" kern="0">
                          <a:effectLst/>
                        </a:rPr>
                        <a:t>[D].</a:t>
                      </a:r>
                      <a:r>
                        <a:rPr lang="zh-CN" sz="1500" kern="0">
                          <a:effectLst/>
                        </a:rPr>
                        <a:t>深圳大学</a:t>
                      </a:r>
                      <a:r>
                        <a:rPr lang="en-US" sz="1500" kern="0">
                          <a:effectLst/>
                        </a:rPr>
                        <a:t>,2020.</a:t>
                      </a:r>
                      <a:endParaRPr lang="zh-CN" sz="15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4465" marR="84465" marT="84465" marB="84465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sz="1500" kern="0" dirty="0">
                          <a:effectLst/>
                        </a:rPr>
                        <a:t>全</a:t>
                      </a:r>
                      <a:r>
                        <a:rPr lang="zh-CN" altLang="en-US" sz="1500" kern="0" dirty="0">
                          <a:effectLst/>
                        </a:rPr>
                        <a:t>文</a:t>
                      </a:r>
                      <a:endParaRPr lang="zh-CN" sz="15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4465" marR="84465" marT="84465" marB="84465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sz="1500" kern="0" dirty="0">
                          <a:effectLst/>
                        </a:rPr>
                        <a:t>以粉丝应援实践为切入点，探究粉丝身份认同的建构机制与影响因素，揭示应援行为与身份认同的关联。</a:t>
                      </a:r>
                      <a:endParaRPr lang="zh-CN" sz="15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4465" marR="84465" marT="84465" marB="84465"/>
                </a:tc>
                <a:extLst>
                  <a:ext uri="{0D108BD9-81ED-4DB2-BD59-A6C34878D82A}">
                    <a16:rowId xmlns:a16="http://schemas.microsoft.com/office/drawing/2014/main" val="311422895"/>
                  </a:ext>
                </a:extLst>
              </a:tr>
              <a:tr h="1000386">
                <a:tc>
                  <a:txBody>
                    <a:bodyPr/>
                    <a:lstStyle/>
                    <a:p>
                      <a:pPr algn="l" fontAlgn="t"/>
                      <a:r>
                        <a:rPr lang="en-US" sz="1500" kern="0">
                          <a:effectLst/>
                        </a:rPr>
                        <a:t>[4]</a:t>
                      </a:r>
                      <a:r>
                        <a:rPr lang="zh-CN" sz="1500" kern="0">
                          <a:effectLst/>
                        </a:rPr>
                        <a:t>李娟</a:t>
                      </a:r>
                      <a:r>
                        <a:rPr lang="en-US" sz="1500" kern="0">
                          <a:effectLst/>
                        </a:rPr>
                        <a:t>.</a:t>
                      </a:r>
                      <a:r>
                        <a:rPr lang="zh-CN" sz="1500" kern="0">
                          <a:effectLst/>
                        </a:rPr>
                        <a:t>粉丝社群对青少年社交能力的影响研究</a:t>
                      </a:r>
                      <a:r>
                        <a:rPr lang="en-US" sz="1500" kern="0">
                          <a:effectLst/>
                        </a:rPr>
                        <a:t>——</a:t>
                      </a:r>
                      <a:r>
                        <a:rPr lang="zh-CN" sz="1500" kern="0">
                          <a:effectLst/>
                        </a:rPr>
                        <a:t>以</a:t>
                      </a:r>
                      <a:r>
                        <a:rPr lang="en-US" sz="1500" kern="0">
                          <a:effectLst/>
                        </a:rPr>
                        <a:t>K-POP</a:t>
                      </a:r>
                      <a:r>
                        <a:rPr lang="zh-CN" sz="1500" kern="0">
                          <a:effectLst/>
                        </a:rPr>
                        <a:t>粉丝为例</a:t>
                      </a:r>
                      <a:r>
                        <a:rPr lang="en-US" sz="1500" kern="0">
                          <a:effectLst/>
                        </a:rPr>
                        <a:t>[J].</a:t>
                      </a:r>
                      <a:r>
                        <a:rPr lang="zh-CN" sz="1500" kern="0">
                          <a:effectLst/>
                        </a:rPr>
                        <a:t>青年研究</a:t>
                      </a:r>
                      <a:r>
                        <a:rPr lang="en-US" sz="1500" kern="0">
                          <a:effectLst/>
                        </a:rPr>
                        <a:t>,2023(02).</a:t>
                      </a:r>
                      <a:endParaRPr lang="zh-CN" sz="15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4465" marR="84465" marT="84465" marB="84465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sz="1500" kern="0" dirty="0">
                          <a:effectLst/>
                        </a:rPr>
                        <a:t>全</a:t>
                      </a:r>
                      <a:r>
                        <a:rPr lang="zh-CN" altLang="en-US" sz="1500" kern="0" dirty="0">
                          <a:effectLst/>
                        </a:rPr>
                        <a:t>文</a:t>
                      </a:r>
                      <a:endParaRPr lang="zh-CN" sz="15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4465" marR="84465" marT="84465" marB="84465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sz="1500" kern="0" dirty="0">
                          <a:effectLst/>
                        </a:rPr>
                        <a:t>以</a:t>
                      </a:r>
                      <a:r>
                        <a:rPr lang="en-US" sz="1500" kern="0" dirty="0">
                          <a:effectLst/>
                        </a:rPr>
                        <a:t>K-POP</a:t>
                      </a:r>
                      <a:r>
                        <a:rPr lang="zh-CN" sz="1500" kern="0" dirty="0">
                          <a:effectLst/>
                        </a:rPr>
                        <a:t>粉丝为例，实证研究粉丝社群对青少年社交能力的积极与消极影响，提出针对性引导建议。</a:t>
                      </a:r>
                      <a:endParaRPr lang="zh-CN" sz="15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4465" marR="84465" marT="84465" marB="84465"/>
                </a:tc>
                <a:extLst>
                  <a:ext uri="{0D108BD9-81ED-4DB2-BD59-A6C34878D82A}">
                    <a16:rowId xmlns:a16="http://schemas.microsoft.com/office/drawing/2014/main" val="2410879596"/>
                  </a:ext>
                </a:extLst>
              </a:tr>
              <a:tr h="1000386">
                <a:tc>
                  <a:txBody>
                    <a:bodyPr/>
                    <a:lstStyle/>
                    <a:p>
                      <a:pPr algn="l" fontAlgn="t"/>
                      <a:r>
                        <a:rPr lang="en-US" sz="1500" kern="0">
                          <a:effectLst/>
                        </a:rPr>
                        <a:t>[5]</a:t>
                      </a:r>
                      <a:r>
                        <a:rPr lang="zh-CN" sz="1500" kern="0">
                          <a:effectLst/>
                        </a:rPr>
                        <a:t>杨敏</a:t>
                      </a:r>
                      <a:r>
                        <a:rPr lang="en-US" sz="1500" kern="0">
                          <a:effectLst/>
                        </a:rPr>
                        <a:t>.</a:t>
                      </a:r>
                      <a:r>
                        <a:rPr lang="zh-CN" sz="1500" kern="0">
                          <a:effectLst/>
                        </a:rPr>
                        <a:t>跨文化视域下中国</a:t>
                      </a:r>
                      <a:r>
                        <a:rPr lang="en-US" sz="1500" kern="0">
                          <a:effectLst/>
                        </a:rPr>
                        <a:t>k-pop</a:t>
                      </a:r>
                      <a:r>
                        <a:rPr lang="zh-CN" sz="1500" kern="0">
                          <a:effectLst/>
                        </a:rPr>
                        <a:t>粉丝参与行为研究</a:t>
                      </a:r>
                      <a:r>
                        <a:rPr lang="en-US" sz="1500" kern="0">
                          <a:effectLst/>
                        </a:rPr>
                        <a:t>[D].</a:t>
                      </a:r>
                      <a:r>
                        <a:rPr lang="zh-CN" sz="1500" kern="0">
                          <a:effectLst/>
                        </a:rPr>
                        <a:t>南京艺术学院</a:t>
                      </a:r>
                      <a:r>
                        <a:rPr lang="en-US" sz="1500" kern="0">
                          <a:effectLst/>
                        </a:rPr>
                        <a:t>,2022.</a:t>
                      </a:r>
                      <a:endParaRPr lang="zh-CN" sz="15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4465" marR="84465" marT="84465" marB="84465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zh-CN" sz="1500" kern="0" dirty="0">
                          <a:effectLst/>
                        </a:rPr>
                        <a:t>全</a:t>
                      </a:r>
                      <a:r>
                        <a:rPr lang="zh-CN" altLang="en-US" sz="1500" kern="0" dirty="0">
                          <a:effectLst/>
                        </a:rPr>
                        <a:t>文</a:t>
                      </a:r>
                      <a:endParaRPr lang="zh-CN" altLang="zh-CN" sz="15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4465" marR="84465" marT="84465" marB="84465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sz="1500" kern="0">
                          <a:effectLst/>
                        </a:rPr>
                        <a:t>立足跨文化视角，探究中国</a:t>
                      </a:r>
                      <a:r>
                        <a:rPr lang="en-US" sz="1500" kern="0">
                          <a:effectLst/>
                        </a:rPr>
                        <a:t>K-POP</a:t>
                      </a:r>
                      <a:r>
                        <a:rPr lang="zh-CN" sz="1500" kern="0">
                          <a:effectLst/>
                        </a:rPr>
                        <a:t>粉丝参与行为的类型、特征及影响因素，完善粉丝行为研究体系。</a:t>
                      </a:r>
                      <a:endParaRPr lang="zh-CN" sz="15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4465" marR="84465" marT="84465" marB="84465"/>
                </a:tc>
                <a:extLst>
                  <a:ext uri="{0D108BD9-81ED-4DB2-BD59-A6C34878D82A}">
                    <a16:rowId xmlns:a16="http://schemas.microsoft.com/office/drawing/2014/main" val="2338821882"/>
                  </a:ext>
                </a:extLst>
              </a:tr>
              <a:tr h="1000386">
                <a:tc>
                  <a:txBody>
                    <a:bodyPr/>
                    <a:lstStyle/>
                    <a:p>
                      <a:pPr algn="l" fontAlgn="t"/>
                      <a:r>
                        <a:rPr lang="en-US" sz="1500" kern="0">
                          <a:effectLst/>
                        </a:rPr>
                        <a:t>[6]</a:t>
                      </a:r>
                      <a:r>
                        <a:rPr lang="zh-CN" sz="1500" kern="0">
                          <a:effectLst/>
                        </a:rPr>
                        <a:t>张悦</a:t>
                      </a:r>
                      <a:r>
                        <a:rPr lang="en-US" sz="1500" kern="0">
                          <a:effectLst/>
                        </a:rPr>
                        <a:t>.</a:t>
                      </a:r>
                      <a:r>
                        <a:rPr lang="zh-CN" sz="1500" kern="0">
                          <a:effectLst/>
                        </a:rPr>
                        <a:t>青少年饭圈文化的社交功能及引导策略</a:t>
                      </a:r>
                      <a:r>
                        <a:rPr lang="en-US" sz="1500" kern="0">
                          <a:effectLst/>
                        </a:rPr>
                        <a:t>[J].</a:t>
                      </a:r>
                      <a:r>
                        <a:rPr lang="zh-CN" sz="1500" kern="0">
                          <a:effectLst/>
                        </a:rPr>
                        <a:t>中国青年研究</a:t>
                      </a:r>
                      <a:r>
                        <a:rPr lang="en-US" sz="1500" kern="0">
                          <a:effectLst/>
                        </a:rPr>
                        <a:t>,2022(05).</a:t>
                      </a:r>
                      <a:endParaRPr lang="zh-CN" sz="15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4465" marR="84465" marT="84465" marB="84465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CN" altLang="zh-CN" sz="1500" kern="0" dirty="0">
                          <a:effectLst/>
                        </a:rPr>
                        <a:t>全</a:t>
                      </a:r>
                      <a:r>
                        <a:rPr lang="zh-CN" altLang="en-US" sz="1500" kern="0" dirty="0">
                          <a:effectLst/>
                        </a:rPr>
                        <a:t>文</a:t>
                      </a:r>
                      <a:endParaRPr lang="zh-CN" altLang="zh-CN" sz="15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4465" marR="84465" marT="84465" marB="84465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sz="1500" kern="0">
                          <a:effectLst/>
                        </a:rPr>
                        <a:t>剖析青少年饭圈文化所具备的社交功能，指出其存在的问题，结合实际提出科学合理的引导与规范策略。</a:t>
                      </a:r>
                      <a:endParaRPr lang="zh-CN" sz="15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4465" marR="84465" marT="84465" marB="84465"/>
                </a:tc>
                <a:extLst>
                  <a:ext uri="{0D108BD9-81ED-4DB2-BD59-A6C34878D82A}">
                    <a16:rowId xmlns:a16="http://schemas.microsoft.com/office/drawing/2014/main" val="2214933827"/>
                  </a:ext>
                </a:extLst>
              </a:tr>
              <a:tr h="1010943">
                <a:tc>
                  <a:txBody>
                    <a:bodyPr/>
                    <a:lstStyle/>
                    <a:p>
                      <a:pPr algn="l" fontAlgn="t"/>
                      <a:r>
                        <a:rPr lang="en-US" sz="1500" kern="0">
                          <a:effectLst/>
                        </a:rPr>
                        <a:t>[7]</a:t>
                      </a:r>
                      <a:r>
                        <a:rPr lang="zh-CN" sz="1500" kern="0">
                          <a:effectLst/>
                        </a:rPr>
                        <a:t>王艳</a:t>
                      </a:r>
                      <a:r>
                        <a:rPr lang="en-US" sz="1500" kern="0">
                          <a:effectLst/>
                        </a:rPr>
                        <a:t>.</a:t>
                      </a:r>
                      <a:r>
                        <a:rPr lang="zh-CN" sz="1500" kern="0">
                          <a:effectLst/>
                        </a:rPr>
                        <a:t>数字媒介时代粉丝社群的组织特征与行为逻辑</a:t>
                      </a:r>
                      <a:r>
                        <a:rPr lang="en-US" sz="1500" kern="0">
                          <a:effectLst/>
                        </a:rPr>
                        <a:t>[J].</a:t>
                      </a:r>
                      <a:r>
                        <a:rPr lang="zh-CN" sz="1500" kern="0">
                          <a:effectLst/>
                        </a:rPr>
                        <a:t>新闻爱好者</a:t>
                      </a:r>
                      <a:r>
                        <a:rPr lang="en-US" sz="1500" kern="0">
                          <a:effectLst/>
                        </a:rPr>
                        <a:t>,2021(08).</a:t>
                      </a:r>
                      <a:endParaRPr lang="zh-CN" sz="15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4465" marR="84465" marT="84465" marB="84465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500" kern="0">
                          <a:effectLst/>
                        </a:rPr>
                        <a:t>67-70</a:t>
                      </a:r>
                      <a:endParaRPr lang="zh-CN" sz="15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4465" marR="84465" marT="84465" marB="84465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sz="1500" kern="0" dirty="0">
                          <a:effectLst/>
                        </a:rPr>
                        <a:t>聚焦数字媒介时代，分析粉丝社群的组织架构、特征，解读其内部行为逻辑，为社群管理提供参考。</a:t>
                      </a:r>
                      <a:endParaRPr lang="zh-CN" sz="15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4465" marR="84465" marT="84465" marB="84465"/>
                </a:tc>
                <a:extLst>
                  <a:ext uri="{0D108BD9-81ED-4DB2-BD59-A6C34878D82A}">
                    <a16:rowId xmlns:a16="http://schemas.microsoft.com/office/drawing/2014/main" val="579148353"/>
                  </a:ext>
                </a:extLst>
              </a:tr>
            </a:tbl>
          </a:graphicData>
        </a:graphic>
      </p:graphicFrame>
      <p:sp>
        <p:nvSpPr>
          <p:cNvPr id="4" name="文本框 3">
            <a:extLst>
              <a:ext uri="{FF2B5EF4-FFF2-40B4-BE49-F238E27FC236}">
                <a16:creationId xmlns:a16="http://schemas.microsoft.com/office/drawing/2014/main" id="{312E4176-AB5F-43FA-B0DB-B69EDD635CD7}"/>
              </a:ext>
            </a:extLst>
          </p:cNvPr>
          <p:cNvSpPr txBox="1"/>
          <p:nvPr/>
        </p:nvSpPr>
        <p:spPr>
          <a:xfrm>
            <a:off x="2928938" y="347990"/>
            <a:ext cx="610552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zh-CN" sz="2400" b="1" kern="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研究性学习参考汇总笔记</a:t>
            </a:r>
            <a:endParaRPr lang="zh-CN" altLang="zh-CN" sz="1200" kern="1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/>
            <a:r>
              <a:rPr lang="en-US" altLang="zh-CN" sz="1800" kern="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</a:t>
            </a:r>
            <a:r>
              <a:rPr lang="zh-CN" altLang="zh-CN" sz="1800" kern="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制作人：袁小川</a:t>
            </a:r>
            <a:endParaRPr lang="zh-CN" altLang="zh-CN" sz="1200" kern="1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58826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5A36327F-DF0D-4AD0-BA8F-D4A143A972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2781980"/>
              </p:ext>
            </p:extLst>
          </p:nvPr>
        </p:nvGraphicFramePr>
        <p:xfrm>
          <a:off x="1088935" y="1315273"/>
          <a:ext cx="10300265" cy="422745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35462">
                  <a:extLst>
                    <a:ext uri="{9D8B030D-6E8A-4147-A177-3AD203B41FA5}">
                      <a16:colId xmlns:a16="http://schemas.microsoft.com/office/drawing/2014/main" val="3393664700"/>
                    </a:ext>
                  </a:extLst>
                </a:gridCol>
                <a:gridCol w="1663026">
                  <a:extLst>
                    <a:ext uri="{9D8B030D-6E8A-4147-A177-3AD203B41FA5}">
                      <a16:colId xmlns:a16="http://schemas.microsoft.com/office/drawing/2014/main" val="3996890367"/>
                    </a:ext>
                  </a:extLst>
                </a:gridCol>
                <a:gridCol w="1390939">
                  <a:extLst>
                    <a:ext uri="{9D8B030D-6E8A-4147-A177-3AD203B41FA5}">
                      <a16:colId xmlns:a16="http://schemas.microsoft.com/office/drawing/2014/main" val="221375247"/>
                    </a:ext>
                  </a:extLst>
                </a:gridCol>
                <a:gridCol w="4610838">
                  <a:extLst>
                    <a:ext uri="{9D8B030D-6E8A-4147-A177-3AD203B41FA5}">
                      <a16:colId xmlns:a16="http://schemas.microsoft.com/office/drawing/2014/main" val="3466205809"/>
                    </a:ext>
                  </a:extLst>
                </a:gridCol>
              </a:tblGrid>
              <a:tr h="874653">
                <a:tc>
                  <a:txBody>
                    <a:bodyPr/>
                    <a:lstStyle/>
                    <a:p>
                      <a:pPr algn="ctr"/>
                      <a:r>
                        <a:rPr lang="zh-CN" sz="2600" kern="100">
                          <a:effectLst/>
                        </a:rPr>
                        <a:t>学习内容</a:t>
                      </a:r>
                      <a:endParaRPr lang="zh-CN" sz="23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680" marR="1466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2600" kern="100">
                          <a:effectLst/>
                        </a:rPr>
                        <a:t>学习时间</a:t>
                      </a:r>
                      <a:endParaRPr lang="zh-CN" sz="23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680" marR="1466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2600" kern="100">
                          <a:effectLst/>
                        </a:rPr>
                        <a:t>时长</a:t>
                      </a:r>
                      <a:endParaRPr lang="zh-CN" sz="23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680" marR="14668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2600" kern="100">
                          <a:effectLst/>
                        </a:rPr>
                        <a:t>学习收获</a:t>
                      </a:r>
                      <a:endParaRPr lang="zh-CN" sz="23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680" marR="146680" marT="0" marB="0" anchor="ctr"/>
                </a:tc>
                <a:extLst>
                  <a:ext uri="{0D108BD9-81ED-4DB2-BD59-A6C34878D82A}">
                    <a16:rowId xmlns:a16="http://schemas.microsoft.com/office/drawing/2014/main" val="3277127487"/>
                  </a:ext>
                </a:extLst>
              </a:tr>
              <a:tr h="3285073">
                <a:tc>
                  <a:txBody>
                    <a:bodyPr/>
                    <a:lstStyle/>
                    <a:p>
                      <a:pPr algn="l" fontAlgn="t"/>
                      <a:r>
                        <a:rPr lang="zh-CN" sz="2200" kern="0">
                          <a:effectLst/>
                        </a:rPr>
                        <a:t>明确课题核心研究范围为青年群体，聚焦</a:t>
                      </a:r>
                      <a:r>
                        <a:rPr lang="en-US" sz="2200" kern="0">
                          <a:effectLst/>
                        </a:rPr>
                        <a:t>K-POP</a:t>
                      </a:r>
                      <a:r>
                        <a:rPr lang="zh-CN" sz="2200" kern="0">
                          <a:effectLst/>
                        </a:rPr>
                        <a:t>对该群体的影响及文化认同现状；制定分阶段研究计划，确定以文献研究、案例拆解为核心研究方法，梳理研究思路与重难点。</a:t>
                      </a:r>
                      <a:endParaRPr lang="zh-CN" sz="23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680" marR="1466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300" kern="100">
                          <a:effectLst/>
                        </a:rPr>
                        <a:t>1.31</a:t>
                      </a:r>
                      <a:endParaRPr lang="zh-CN" sz="23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680" marR="1466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300" kern="100">
                          <a:effectLst/>
                        </a:rPr>
                        <a:t>120</a:t>
                      </a:r>
                      <a:r>
                        <a:rPr lang="zh-CN" sz="2300" kern="100">
                          <a:effectLst/>
                        </a:rPr>
                        <a:t>分钟</a:t>
                      </a:r>
                      <a:endParaRPr lang="zh-CN" sz="23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680" marR="14668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sz="2200" kern="0" dirty="0">
                          <a:effectLst/>
                        </a:rPr>
                        <a:t>清晰界定了研究对象和核心方向，掌握了课题研究的整体框架；明确了文献研究与案例拆解的具体实施思路，学会制定可落地的分阶段计划，为后续研究奠定基础。</a:t>
                      </a:r>
                      <a:endParaRPr lang="zh-CN" sz="23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680" marR="146680" marT="0" marB="0" anchor="ctr"/>
                </a:tc>
                <a:extLst>
                  <a:ext uri="{0D108BD9-81ED-4DB2-BD59-A6C34878D82A}">
                    <a16:rowId xmlns:a16="http://schemas.microsoft.com/office/drawing/2014/main" val="3776230730"/>
                  </a:ext>
                </a:extLst>
              </a:tr>
            </a:tbl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42A76B36-8F12-41B2-AF62-CA95A09BDF2A}"/>
              </a:ext>
            </a:extLst>
          </p:cNvPr>
          <p:cNvSpPr txBox="1"/>
          <p:nvPr/>
        </p:nvSpPr>
        <p:spPr>
          <a:xfrm>
            <a:off x="276225" y="228600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/>
              <a:t>研究性学习过程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D07F0480-D520-4F2A-85F9-D6CF62AEF375}"/>
              </a:ext>
            </a:extLst>
          </p:cNvPr>
          <p:cNvCxnSpPr/>
          <p:nvPr/>
        </p:nvCxnSpPr>
        <p:spPr>
          <a:xfrm flipV="1">
            <a:off x="276225" y="714375"/>
            <a:ext cx="11677650" cy="76200"/>
          </a:xfrm>
          <a:prstGeom prst="lin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6" name="图形 5" descr="跳舞 纯色填充">
            <a:extLst>
              <a:ext uri="{FF2B5EF4-FFF2-40B4-BE49-F238E27FC236}">
                <a16:creationId xmlns:a16="http://schemas.microsoft.com/office/drawing/2014/main" id="{F15FEF0A-BDFB-4BBE-91FB-EE4E15AA55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399587" y="4841344"/>
            <a:ext cx="1804989" cy="1804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70131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5A36327F-DF0D-4AD0-BA8F-D4A143A972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051303"/>
              </p:ext>
            </p:extLst>
          </p:nvPr>
        </p:nvGraphicFramePr>
        <p:xfrm>
          <a:off x="1088935" y="1315273"/>
          <a:ext cx="10300265" cy="453225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35462">
                  <a:extLst>
                    <a:ext uri="{9D8B030D-6E8A-4147-A177-3AD203B41FA5}">
                      <a16:colId xmlns:a16="http://schemas.microsoft.com/office/drawing/2014/main" val="3393664700"/>
                    </a:ext>
                  </a:extLst>
                </a:gridCol>
                <a:gridCol w="1663026">
                  <a:extLst>
                    <a:ext uri="{9D8B030D-6E8A-4147-A177-3AD203B41FA5}">
                      <a16:colId xmlns:a16="http://schemas.microsoft.com/office/drawing/2014/main" val="3996890367"/>
                    </a:ext>
                  </a:extLst>
                </a:gridCol>
                <a:gridCol w="1390939">
                  <a:extLst>
                    <a:ext uri="{9D8B030D-6E8A-4147-A177-3AD203B41FA5}">
                      <a16:colId xmlns:a16="http://schemas.microsoft.com/office/drawing/2014/main" val="221375247"/>
                    </a:ext>
                  </a:extLst>
                </a:gridCol>
                <a:gridCol w="4610838">
                  <a:extLst>
                    <a:ext uri="{9D8B030D-6E8A-4147-A177-3AD203B41FA5}">
                      <a16:colId xmlns:a16="http://schemas.microsoft.com/office/drawing/2014/main" val="3466205809"/>
                    </a:ext>
                  </a:extLst>
                </a:gridCol>
              </a:tblGrid>
              <a:tr h="874653">
                <a:tc>
                  <a:txBody>
                    <a:bodyPr/>
                    <a:lstStyle/>
                    <a:p>
                      <a:pPr algn="ctr"/>
                      <a:r>
                        <a:rPr lang="zh-CN" sz="2600" kern="100">
                          <a:effectLst/>
                        </a:rPr>
                        <a:t>学习内容</a:t>
                      </a:r>
                      <a:endParaRPr lang="zh-CN" sz="23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680" marR="1466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2600" kern="100">
                          <a:effectLst/>
                        </a:rPr>
                        <a:t>学习时间</a:t>
                      </a:r>
                      <a:endParaRPr lang="zh-CN" sz="23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680" marR="1466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2600" kern="100">
                          <a:effectLst/>
                        </a:rPr>
                        <a:t>时长</a:t>
                      </a:r>
                      <a:endParaRPr lang="zh-CN" sz="23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680" marR="1466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2600" kern="100">
                          <a:effectLst/>
                        </a:rPr>
                        <a:t>学习收获</a:t>
                      </a:r>
                      <a:endParaRPr lang="zh-CN" sz="23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680" marR="146680" marT="0" marB="0" anchor="ctr"/>
                </a:tc>
                <a:extLst>
                  <a:ext uri="{0D108BD9-81ED-4DB2-BD59-A6C34878D82A}">
                    <a16:rowId xmlns:a16="http://schemas.microsoft.com/office/drawing/2014/main" val="3277127487"/>
                  </a:ext>
                </a:extLst>
              </a:tr>
              <a:tr h="3285073">
                <a:tc>
                  <a:txBody>
                    <a:bodyPr/>
                    <a:lstStyle/>
                    <a:p>
                      <a:pPr algn="l" fontAlgn="t"/>
                      <a:r>
                        <a:rPr lang="zh-CN" sz="2400" kern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开展文献研究，搜集</a:t>
                      </a:r>
                      <a:r>
                        <a:rPr lang="en-US" sz="2400" kern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K-POP</a:t>
                      </a:r>
                      <a:r>
                        <a:rPr lang="zh-CN" sz="2400" kern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跨文化传播、青年文化认同相关文献，梳理核心理论与研究成果；筛选不同风格</a:t>
                      </a:r>
                      <a:r>
                        <a:rPr lang="en-US" sz="2400" kern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K-POP</a:t>
                      </a:r>
                      <a:r>
                        <a:rPr lang="zh-CN" sz="2400" kern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代表作品，初步进行案例拆解，分析作品特点及传播逻辑。</a:t>
                      </a:r>
                      <a:endParaRPr lang="zh-CN" sz="2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2.5</a:t>
                      </a:r>
                      <a:endParaRPr lang="zh-CN" sz="2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120</a:t>
                      </a:r>
                      <a:r>
                        <a:rPr lang="zh-CN" sz="28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分钟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sz="2400" kern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系统梳理了相关文献，掌握了</a:t>
                      </a:r>
                      <a:r>
                        <a:rPr lang="en-US" sz="2400" kern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K-POP</a:t>
                      </a:r>
                      <a:r>
                        <a:rPr lang="zh-CN" sz="2400" kern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跨文化传播规律；学会了案例拆解的基本方法，能从作品风格、传播方式等维度分析案例，积累了基础研究素材。</a:t>
                      </a:r>
                      <a:endParaRPr lang="zh-CN" sz="2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76230730"/>
                  </a:ext>
                </a:extLst>
              </a:tr>
            </a:tbl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42A76B36-8F12-41B2-AF62-CA95A09BDF2A}"/>
              </a:ext>
            </a:extLst>
          </p:cNvPr>
          <p:cNvSpPr txBox="1"/>
          <p:nvPr/>
        </p:nvSpPr>
        <p:spPr>
          <a:xfrm>
            <a:off x="276225" y="228600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/>
              <a:t>研究性学习过程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D07F0480-D520-4F2A-85F9-D6CF62AEF375}"/>
              </a:ext>
            </a:extLst>
          </p:cNvPr>
          <p:cNvCxnSpPr/>
          <p:nvPr/>
        </p:nvCxnSpPr>
        <p:spPr>
          <a:xfrm flipV="1">
            <a:off x="276225" y="714375"/>
            <a:ext cx="11677650" cy="76200"/>
          </a:xfrm>
          <a:prstGeom prst="lin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6" name="图形 5" descr="跳舞 纯色填充">
            <a:extLst>
              <a:ext uri="{FF2B5EF4-FFF2-40B4-BE49-F238E27FC236}">
                <a16:creationId xmlns:a16="http://schemas.microsoft.com/office/drawing/2014/main" id="{F15FEF0A-BDFB-4BBE-91FB-EE4E15AA55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399587" y="4841344"/>
            <a:ext cx="1804989" cy="1804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3613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5A36327F-DF0D-4AD0-BA8F-D4A143A972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1092086"/>
              </p:ext>
            </p:extLst>
          </p:nvPr>
        </p:nvGraphicFramePr>
        <p:xfrm>
          <a:off x="1088935" y="1315273"/>
          <a:ext cx="10300265" cy="453225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35462">
                  <a:extLst>
                    <a:ext uri="{9D8B030D-6E8A-4147-A177-3AD203B41FA5}">
                      <a16:colId xmlns:a16="http://schemas.microsoft.com/office/drawing/2014/main" val="3393664700"/>
                    </a:ext>
                  </a:extLst>
                </a:gridCol>
                <a:gridCol w="1663026">
                  <a:extLst>
                    <a:ext uri="{9D8B030D-6E8A-4147-A177-3AD203B41FA5}">
                      <a16:colId xmlns:a16="http://schemas.microsoft.com/office/drawing/2014/main" val="3996890367"/>
                    </a:ext>
                  </a:extLst>
                </a:gridCol>
                <a:gridCol w="1390939">
                  <a:extLst>
                    <a:ext uri="{9D8B030D-6E8A-4147-A177-3AD203B41FA5}">
                      <a16:colId xmlns:a16="http://schemas.microsoft.com/office/drawing/2014/main" val="221375247"/>
                    </a:ext>
                  </a:extLst>
                </a:gridCol>
                <a:gridCol w="4610838">
                  <a:extLst>
                    <a:ext uri="{9D8B030D-6E8A-4147-A177-3AD203B41FA5}">
                      <a16:colId xmlns:a16="http://schemas.microsoft.com/office/drawing/2014/main" val="3466205809"/>
                    </a:ext>
                  </a:extLst>
                </a:gridCol>
              </a:tblGrid>
              <a:tr h="874653">
                <a:tc>
                  <a:txBody>
                    <a:bodyPr/>
                    <a:lstStyle/>
                    <a:p>
                      <a:pPr algn="ctr"/>
                      <a:r>
                        <a:rPr lang="zh-CN" sz="2600" kern="100">
                          <a:effectLst/>
                        </a:rPr>
                        <a:t>学习内容</a:t>
                      </a:r>
                      <a:endParaRPr lang="zh-CN" sz="23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680" marR="1466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2600" kern="100">
                          <a:effectLst/>
                        </a:rPr>
                        <a:t>学习时间</a:t>
                      </a:r>
                      <a:endParaRPr lang="zh-CN" sz="23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680" marR="1466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2600" kern="100">
                          <a:effectLst/>
                        </a:rPr>
                        <a:t>时长</a:t>
                      </a:r>
                      <a:endParaRPr lang="zh-CN" sz="23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680" marR="1466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2600" kern="100">
                          <a:effectLst/>
                        </a:rPr>
                        <a:t>学习收获</a:t>
                      </a:r>
                      <a:endParaRPr lang="zh-CN" sz="23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680" marR="146680" marT="0" marB="0" anchor="ctr"/>
                </a:tc>
                <a:extLst>
                  <a:ext uri="{0D108BD9-81ED-4DB2-BD59-A6C34878D82A}">
                    <a16:rowId xmlns:a16="http://schemas.microsoft.com/office/drawing/2014/main" val="3277127487"/>
                  </a:ext>
                </a:extLst>
              </a:tr>
              <a:tr h="3285073">
                <a:tc>
                  <a:txBody>
                    <a:bodyPr/>
                    <a:lstStyle/>
                    <a:p>
                      <a:pPr algn="l" fontAlgn="t"/>
                      <a:r>
                        <a:rPr lang="zh-CN" sz="2400" kern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深入拆解粉丝活动案例，分析</a:t>
                      </a:r>
                      <a:r>
                        <a:rPr lang="en-US" sz="2400" kern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K-POP</a:t>
                      </a:r>
                      <a:r>
                        <a:rPr lang="zh-CN" sz="2400" kern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对青年审美、兴趣及文化认知的影响；整合文献与案例研究成果，总结</a:t>
                      </a:r>
                      <a:r>
                        <a:rPr lang="en-US" sz="2400" kern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K-POP</a:t>
                      </a:r>
                      <a:r>
                        <a:rPr lang="zh-CN" sz="2400" kern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的积极与消极影响，梳理青年平衡文化认同的合理路径。</a:t>
                      </a:r>
                      <a:endParaRPr lang="zh-CN" sz="2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2.8</a:t>
                      </a:r>
                      <a:endParaRPr lang="zh-CN" sz="2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120</a:t>
                      </a:r>
                      <a:r>
                        <a:rPr lang="zh-CN" sz="2800" kern="1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分钟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CN" sz="2400" kern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全面掌握了</a:t>
                      </a:r>
                      <a:r>
                        <a:rPr lang="en-US" sz="2400" kern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K-POP</a:t>
                      </a:r>
                      <a:r>
                        <a:rPr lang="zh-CN" sz="2400" kern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对目标群体的深刻影响，明晰了青年文化认同的现状与困惑；提升了文献与案例的整合分析能力，明确了青年理性对待</a:t>
                      </a:r>
                      <a:r>
                        <a:rPr lang="en-US" sz="2400" kern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K-POP</a:t>
                      </a:r>
                      <a:r>
                        <a:rPr lang="zh-CN" sz="2400" kern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、传承本土文化的路径。</a:t>
                      </a:r>
                      <a:endParaRPr lang="zh-CN" sz="28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76230730"/>
                  </a:ext>
                </a:extLst>
              </a:tr>
            </a:tbl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42A76B36-8F12-41B2-AF62-CA95A09BDF2A}"/>
              </a:ext>
            </a:extLst>
          </p:cNvPr>
          <p:cNvSpPr txBox="1"/>
          <p:nvPr/>
        </p:nvSpPr>
        <p:spPr>
          <a:xfrm>
            <a:off x="276225" y="228600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/>
              <a:t>研究性学习过程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D07F0480-D520-4F2A-85F9-D6CF62AEF375}"/>
              </a:ext>
            </a:extLst>
          </p:cNvPr>
          <p:cNvCxnSpPr/>
          <p:nvPr/>
        </p:nvCxnSpPr>
        <p:spPr>
          <a:xfrm flipV="1">
            <a:off x="276225" y="714375"/>
            <a:ext cx="11677650" cy="76200"/>
          </a:xfrm>
          <a:prstGeom prst="lin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6" name="图形 5" descr="跳舞 纯色填充">
            <a:extLst>
              <a:ext uri="{FF2B5EF4-FFF2-40B4-BE49-F238E27FC236}">
                <a16:creationId xmlns:a16="http://schemas.microsoft.com/office/drawing/2014/main" id="{F15FEF0A-BDFB-4BBE-91FB-EE4E15AA55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399587" y="4841344"/>
            <a:ext cx="1804989" cy="1804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9479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9D386C5-7CC0-4DEC-907F-74F742E5EA68}"/>
              </a:ext>
            </a:extLst>
          </p:cNvPr>
          <p:cNvSpPr txBox="1"/>
          <p:nvPr/>
        </p:nvSpPr>
        <p:spPr>
          <a:xfrm>
            <a:off x="1443038" y="1460719"/>
            <a:ext cx="9053512" cy="33547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altLang="zh-CN" sz="1800" kern="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lang="zh-CN" altLang="zh-CN" sz="1800" kern="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本次研究性学习围绕</a:t>
            </a:r>
            <a:r>
              <a:rPr lang="en-US" altLang="zh-CN" sz="1800" kern="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“K-POP</a:t>
            </a:r>
            <a:r>
              <a:rPr lang="zh-CN" altLang="zh-CN" sz="1800" kern="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音乐对中国年轻一代的影响研究</a:t>
            </a:r>
            <a:r>
              <a:rPr lang="en-US" altLang="zh-CN" sz="1800" kern="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sz="1800" kern="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展开，聚焦青年群体及青年文化认同现状，采用文献研究、案例拆解两种方法，分三阶段完成了全部研究工作。通过学习，我梳理了</a:t>
            </a:r>
            <a:r>
              <a:rPr lang="en-US" altLang="zh-CN" sz="1800" kern="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K-POP</a:t>
            </a:r>
            <a:r>
              <a:rPr lang="zh-CN" altLang="zh-CN" sz="1800" kern="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的跨文化传播规律，分析了不同风格作品及粉丝活动的特点，清晰认识到</a:t>
            </a:r>
            <a:r>
              <a:rPr lang="en-US" altLang="zh-CN" sz="1800" kern="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K-POP</a:t>
            </a:r>
            <a:r>
              <a:rPr lang="zh-CN" altLang="zh-CN" sz="1800" kern="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对青年审美、兴趣爱好及文化认知的深刻影响</a:t>
            </a:r>
            <a:r>
              <a:rPr lang="en-US" altLang="zh-CN" sz="1800" kern="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lang="zh-CN" altLang="zh-CN" sz="1800" kern="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既提供了多元文化体验，也可能引发文化价值取向的困惑。同时，我明确了</a:t>
            </a:r>
            <a:r>
              <a:rPr lang="en-US" altLang="zh-CN" sz="1800" kern="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K-POP</a:t>
            </a:r>
            <a:r>
              <a:rPr lang="zh-CN" altLang="zh-CN" sz="1800" kern="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的双重影响，掌握了青年处理跨国流行文化喜爱与本土文化认同关系的合理路径。此次学习不仅提升了我的文献搜集、案例分析和逻辑整合能力，也让我学会理性追捧</a:t>
            </a:r>
            <a:r>
              <a:rPr lang="en-US" altLang="zh-CN" sz="1800" kern="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K-POP</a:t>
            </a:r>
            <a:r>
              <a:rPr lang="zh-CN" altLang="zh-CN" sz="1800" kern="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，在尊重多元文化的同时，坚定本土文化自信，主动承担传承本土优秀文化的责任。</a:t>
            </a:r>
            <a:r>
              <a:rPr lang="en-US" altLang="zh-CN" sz="18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endParaRPr lang="zh-CN" altLang="zh-CN" sz="1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14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</a:t>
            </a:r>
          </a:p>
          <a:p>
            <a:endParaRPr lang="en-US" altLang="zh-CN" sz="14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r"/>
            <a:r>
              <a:rPr lang="zh-CN" altLang="zh-CN" sz="2000" kern="1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袁小川</a:t>
            </a:r>
            <a:r>
              <a:rPr lang="zh-CN" altLang="zh-CN" sz="4000" kern="1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69643FC-FCEE-4CCA-A57C-F6F098D134B8}"/>
              </a:ext>
            </a:extLst>
          </p:cNvPr>
          <p:cNvSpPr txBox="1"/>
          <p:nvPr/>
        </p:nvSpPr>
        <p:spPr>
          <a:xfrm>
            <a:off x="276225" y="228600"/>
            <a:ext cx="18117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/>
              <a:t>研究性学习总结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E3C8AE10-9861-4D42-B4B6-AF20E197B220}"/>
              </a:ext>
            </a:extLst>
          </p:cNvPr>
          <p:cNvCxnSpPr/>
          <p:nvPr/>
        </p:nvCxnSpPr>
        <p:spPr>
          <a:xfrm flipV="1">
            <a:off x="276225" y="714375"/>
            <a:ext cx="11677650" cy="76200"/>
          </a:xfrm>
          <a:prstGeom prst="lin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5455268"/>
      </p:ext>
    </p:extLst>
  </p:cSld>
  <p:clrMapOvr>
    <a:masterClrMapping/>
  </p:clrMapOvr>
</p:sld>
</file>

<file path=ppt/theme/theme1.xml><?xml version="1.0" encoding="utf-8"?>
<a:theme xmlns:a="http://schemas.openxmlformats.org/drawingml/2006/main" name="切片">
  <a:themeElements>
    <a:clrScheme name="切片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切片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切片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13</TotalTime>
  <Words>819</Words>
  <Application>Microsoft Office PowerPoint</Application>
  <PresentationFormat>宽屏</PresentationFormat>
  <Paragraphs>56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3" baseType="lpstr">
      <vt:lpstr>宋体</vt:lpstr>
      <vt:lpstr>Calibri</vt:lpstr>
      <vt:lpstr>Century Gothic</vt:lpstr>
      <vt:lpstr>Wingdings 3</vt:lpstr>
      <vt:lpstr>切片</vt:lpstr>
      <vt:lpstr>K-POP音乐对中国年轻一代的影响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K-POP音乐对中国年轻一代的影响</dc:title>
  <dc:creator>jsxzgss</dc:creator>
  <cp:lastModifiedBy>jsxzgss</cp:lastModifiedBy>
  <cp:revision>6</cp:revision>
  <dcterms:created xsi:type="dcterms:W3CDTF">2026-03-14T11:57:12Z</dcterms:created>
  <dcterms:modified xsi:type="dcterms:W3CDTF">2026-03-14T12:11:06Z</dcterms:modified>
</cp:coreProperties>
</file>