
<file path=[Content_Types].xml><?xml version="1.0" encoding="utf-8"?>
<Types xmlns="http://schemas.openxmlformats.org/package/2006/content-types">
  <Default Extension="jpeg" ContentType="image/jpeg"/>
  <Default Extension="JPG" ContentType="image/.jpg"/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3"/>
  </p:sldMasterIdLst>
  <p:notesMasterIdLst>
    <p:notesMasterId r:id="rId6"/>
  </p:notesMasterIdLst>
  <p:sldIdLst>
    <p:sldId id="256" r:id="rId4"/>
    <p:sldId id="259" r:id="rId5"/>
    <p:sldId id="344" r:id="rId7"/>
    <p:sldId id="372" r:id="rId8"/>
    <p:sldId id="374" r:id="rId9"/>
    <p:sldId id="373" r:id="rId10"/>
    <p:sldId id="375" r:id="rId11"/>
    <p:sldId id="376" r:id="rId12"/>
    <p:sldId id="377" r:id="rId13"/>
    <p:sldId id="378" r:id="rId14"/>
    <p:sldId id="379" r:id="rId15"/>
    <p:sldId id="380" r:id="rId16"/>
    <p:sldId id="381" r:id="rId17"/>
    <p:sldId id="382" r:id="rId18"/>
    <p:sldId id="383" r:id="rId19"/>
    <p:sldId id="384" r:id="rId20"/>
    <p:sldId id="385" r:id="rId21"/>
    <p:sldId id="386" r:id="rId22"/>
    <p:sldId id="387" r:id="rId23"/>
    <p:sldId id="389" r:id="rId24"/>
    <p:sldId id="390" r:id="rId25"/>
    <p:sldId id="391" r:id="rId26"/>
    <p:sldId id="392" r:id="rId27"/>
    <p:sldId id="393" r:id="rId28"/>
    <p:sldId id="394" r:id="rId29"/>
    <p:sldId id="395" r:id="rId30"/>
    <p:sldId id="396" r:id="rId31"/>
    <p:sldId id="305" r:id="rId32"/>
  </p:sldIdLst>
  <p:sldSz cx="9144000" cy="6858000" type="screen4x3"/>
  <p:notesSz cx="6858000" cy="9144000"/>
  <p:custDataLst>
    <p:tags r:id="rId36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1" userDrawn="1">
          <p15:clr>
            <a:srgbClr val="A4A3A4"/>
          </p15:clr>
        </p15:guide>
        <p15:guide id="2" pos="289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E56F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724" autoAdjust="0"/>
  </p:normalViewPr>
  <p:slideViewPr>
    <p:cSldViewPr snapToObjects="1" showGuides="1">
      <p:cViewPr varScale="1">
        <p:scale>
          <a:sx n="65" d="100"/>
          <a:sy n="65" d="100"/>
        </p:scale>
        <p:origin x="-1536" y="-96"/>
      </p:cViewPr>
      <p:guideLst>
        <p:guide orient="horz" pos="2081"/>
        <p:guide pos="2891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4" Type="http://schemas.openxmlformats.org/officeDocument/2006/relationships/slide" Target="slides/slide1.xml"/><Relationship Id="rId36" Type="http://schemas.openxmlformats.org/officeDocument/2006/relationships/tags" Target="tags/tag1.xml"/><Relationship Id="rId35" Type="http://schemas.openxmlformats.org/officeDocument/2006/relationships/tableStyles" Target="tableStyles.xml"/><Relationship Id="rId34" Type="http://schemas.openxmlformats.org/officeDocument/2006/relationships/viewProps" Target="viewProps.xml"/><Relationship Id="rId33" Type="http://schemas.openxmlformats.org/officeDocument/2006/relationships/presProps" Target="presProps.xml"/><Relationship Id="rId32" Type="http://schemas.openxmlformats.org/officeDocument/2006/relationships/slide" Target="slides/slide28.xml"/><Relationship Id="rId31" Type="http://schemas.openxmlformats.org/officeDocument/2006/relationships/slide" Target="slides/slide27.xml"/><Relationship Id="rId30" Type="http://schemas.openxmlformats.org/officeDocument/2006/relationships/slide" Target="slides/slide2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25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88BF3904-236B-4578-A539-497ABE18CB9B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  <a:endParaRPr lang="zh-CN" altLang="en-US" noProof="0" smtClean="0"/>
          </a:p>
          <a:p>
            <a:pPr lvl="1"/>
            <a:r>
              <a:rPr lang="zh-CN" altLang="en-US" noProof="0" smtClean="0"/>
              <a:t>第二级</a:t>
            </a:r>
            <a:endParaRPr lang="zh-CN" altLang="en-US" noProof="0" smtClean="0"/>
          </a:p>
          <a:p>
            <a:pPr lvl="2"/>
            <a:r>
              <a:rPr lang="zh-CN" altLang="en-US" noProof="0" smtClean="0"/>
              <a:t>第三级</a:t>
            </a:r>
            <a:endParaRPr lang="zh-CN" altLang="en-US" noProof="0" smtClean="0"/>
          </a:p>
          <a:p>
            <a:pPr lvl="3"/>
            <a:r>
              <a:rPr lang="zh-CN" altLang="en-US" noProof="0" smtClean="0"/>
              <a:t>第四级</a:t>
            </a:r>
            <a:endParaRPr lang="zh-CN" altLang="en-US" noProof="0" smtClean="0"/>
          </a:p>
          <a:p>
            <a:pPr lvl="4"/>
            <a:r>
              <a:rPr lang="zh-CN" altLang="en-US" noProof="0" smtClean="0"/>
              <a:t>第五级</a:t>
            </a:r>
            <a:endParaRPr lang="zh-CN" altLang="en-US" noProof="0" smtClean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A3649D25-F2EE-4F7F-8814-BCD2611B648E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 eaLnBrk="1" hangingPunct="1">
              <a:spcBef>
                <a:spcPct val="0"/>
              </a:spcBef>
            </a:pPr>
            <a:endParaRPr lang="zh-CN" altLang="en-US" smtClean="0"/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fld id="{E8B3D54B-7915-487A-BFD6-3501C929A7C4}" type="slidenum">
              <a:rPr lang="zh-CN" altLang="en-US">
                <a:latin typeface="Arial" panose="020B0604020202020204" pitchFamily="34" charset="0"/>
              </a:rPr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 userDrawn="1"/>
        </p:nvSpPr>
        <p:spPr bwMode="auto">
          <a:xfrm>
            <a:off x="-26988" y="0"/>
            <a:ext cx="9170988" cy="3068960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5" name="AutoShape 5"/>
          <p:cNvSpPr>
            <a:spLocks noChangeArrowheads="1"/>
          </p:cNvSpPr>
          <p:nvPr userDrawn="1"/>
        </p:nvSpPr>
        <p:spPr bwMode="auto">
          <a:xfrm>
            <a:off x="8102600" y="450850"/>
            <a:ext cx="646113" cy="609600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6" name="AutoShape 6"/>
          <p:cNvSpPr>
            <a:spLocks noChangeArrowheads="1"/>
          </p:cNvSpPr>
          <p:nvPr userDrawn="1"/>
        </p:nvSpPr>
        <p:spPr bwMode="auto">
          <a:xfrm>
            <a:off x="7985126" y="685800"/>
            <a:ext cx="511175" cy="511175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7" name="AutoShape 7"/>
          <p:cNvSpPr>
            <a:spLocks noChangeArrowheads="1"/>
          </p:cNvSpPr>
          <p:nvPr userDrawn="1"/>
        </p:nvSpPr>
        <p:spPr bwMode="auto">
          <a:xfrm>
            <a:off x="8355014" y="692152"/>
            <a:ext cx="511175" cy="512763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8" name="AutoShape 8"/>
          <p:cNvSpPr>
            <a:spLocks noChangeArrowheads="1"/>
          </p:cNvSpPr>
          <p:nvPr userDrawn="1"/>
        </p:nvSpPr>
        <p:spPr bwMode="auto">
          <a:xfrm>
            <a:off x="7961314" y="301627"/>
            <a:ext cx="511175" cy="512763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9" name="AutoShape 9"/>
          <p:cNvSpPr>
            <a:spLocks noChangeArrowheads="1"/>
          </p:cNvSpPr>
          <p:nvPr userDrawn="1"/>
        </p:nvSpPr>
        <p:spPr bwMode="auto">
          <a:xfrm>
            <a:off x="8339139" y="333377"/>
            <a:ext cx="512762" cy="511175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4149725"/>
            <a:ext cx="7772400" cy="1106488"/>
          </a:xfrm>
        </p:spPr>
        <p:txBody>
          <a:bodyPr/>
          <a:lstStyle>
            <a:lvl1pPr algn="ctr">
              <a:defRPr sz="4000" b="1"/>
            </a:lvl1pPr>
          </a:lstStyle>
          <a:p>
            <a:pPr lvl="0"/>
            <a:r>
              <a:rPr lang="zh-CN" noProof="0" smtClean="0"/>
              <a:t>单击此处编辑母版标题样式</a:t>
            </a:r>
            <a:endParaRPr lang="zh-CN" noProof="0" smtClean="0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5373690"/>
            <a:ext cx="6400800" cy="911225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pPr lvl="0"/>
            <a:r>
              <a:rPr lang="zh-CN" noProof="0" smtClean="0"/>
              <a:t>单击此处编辑母版副标题样式</a:t>
            </a:r>
            <a:endParaRPr lang="zh-CN" noProof="0" smtClean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981FE0-CA46-4AA0-972B-129A003DBE3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A9A9B-96C7-4FF9-85B0-497D8BEAB5B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6E946B-BAB1-4680-B71F-89129C3470C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F775B-7016-4B6D-91C1-AFCDD936CED2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88FB85-95C6-42B8-8DDC-C0B137987B76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E6D1FF-204B-4E24-9DB6-87E585CC68A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C22675-211D-4458-B886-9881F18E494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6ADFB-8184-4F5A-B3FF-BEE13219D8E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AEA2B3-5910-47C0-884A-FD83DF41E49F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FD0392-7018-40B5-9A8E-3BA1D3111205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59EF5-B961-4D13-98B7-B9E6AE960875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A248C9-31FD-4499-9C6F-79CBC463333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C26A8A-6BC3-41A7-B018-721A9F303987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40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66DB7C-076D-463A-AA1E-8F3C8E244A4D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A2F1F5-7822-49FA-9F32-66B913B78924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58906-AB35-4742-BEFF-278A5347B95E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30D534-7405-4588-8ABE-A7D3E39E653B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762C7A-8035-4E2A-A58F-F9FA6B5D1171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50524-920E-4144-BC44-CF94ED66036C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3BAB26-E35E-4408-A562-B5E58FA81C03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46D626-2D7F-4498-A7A7-87A1D2181228}" type="slidenum">
              <a:rPr lang="zh-CN" altLang="zh-CN"/>
            </a:fld>
            <a:endParaRPr lang="zh-CN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0.xml"/><Relationship Id="rId8" Type="http://schemas.openxmlformats.org/officeDocument/2006/relationships/slideLayout" Target="../slideLayouts/slideLayout19.xml"/><Relationship Id="rId7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 userDrawn="1"/>
        </p:nvSpPr>
        <p:spPr bwMode="auto">
          <a:xfrm>
            <a:off x="0" y="1590"/>
            <a:ext cx="9144000" cy="1417637"/>
          </a:xfrm>
          <a:prstGeom prst="rect">
            <a:avLst/>
          </a:prstGeom>
          <a:solidFill>
            <a:schemeClr val="folHlink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1029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1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3B521AA0-2B78-465A-B032-3A2FB4D27E56}" type="slidenum">
              <a:rPr lang="zh-CN" altLang="zh-CN"/>
            </a:fld>
            <a:endParaRPr lang="zh-CN" altLang="zh-CN"/>
          </a:p>
        </p:txBody>
      </p:sp>
      <p:sp>
        <p:nvSpPr>
          <p:cNvPr id="1032" name="Rectangle 8"/>
          <p:cNvSpPr>
            <a:spLocks noChangeArrowheads="1"/>
          </p:cNvSpPr>
          <p:nvPr userDrawn="1"/>
        </p:nvSpPr>
        <p:spPr bwMode="auto">
          <a:xfrm>
            <a:off x="0" y="6126165"/>
            <a:ext cx="9144000" cy="731837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1033" name="AutoShape 9"/>
          <p:cNvSpPr>
            <a:spLocks noChangeArrowheads="1"/>
          </p:cNvSpPr>
          <p:nvPr userDrawn="1"/>
        </p:nvSpPr>
        <p:spPr bwMode="auto">
          <a:xfrm>
            <a:off x="8102601" y="6346827"/>
            <a:ext cx="358775" cy="358775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1034" name="AutoShape 10"/>
          <p:cNvSpPr>
            <a:spLocks noChangeArrowheads="1"/>
          </p:cNvSpPr>
          <p:nvPr userDrawn="1"/>
        </p:nvSpPr>
        <p:spPr bwMode="auto">
          <a:xfrm>
            <a:off x="7985125" y="6588125"/>
            <a:ext cx="234950" cy="236538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1035" name="AutoShape 11"/>
          <p:cNvSpPr>
            <a:spLocks noChangeArrowheads="1"/>
          </p:cNvSpPr>
          <p:nvPr userDrawn="1"/>
        </p:nvSpPr>
        <p:spPr bwMode="auto">
          <a:xfrm>
            <a:off x="8339139" y="6588125"/>
            <a:ext cx="236537" cy="236538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1036" name="AutoShape 12"/>
          <p:cNvSpPr>
            <a:spLocks noChangeArrowheads="1"/>
          </p:cNvSpPr>
          <p:nvPr userDrawn="1"/>
        </p:nvSpPr>
        <p:spPr bwMode="auto">
          <a:xfrm>
            <a:off x="7978776" y="6237290"/>
            <a:ext cx="234950" cy="236537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1037" name="AutoShape 13"/>
          <p:cNvSpPr>
            <a:spLocks noChangeArrowheads="1"/>
          </p:cNvSpPr>
          <p:nvPr userDrawn="1"/>
        </p:nvSpPr>
        <p:spPr bwMode="auto">
          <a:xfrm>
            <a:off x="8339139" y="6235700"/>
            <a:ext cx="236537" cy="236538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panose="020B0604020202020204" pitchFamily="34" charset="0"/>
          <a:ea typeface="微软雅黑" panose="020B0503020204020204" pitchFamily="34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ChangeArrowheads="1"/>
          </p:cNvSpPr>
          <p:nvPr userDrawn="1"/>
        </p:nvSpPr>
        <p:spPr bwMode="auto">
          <a:xfrm>
            <a:off x="0" y="-17463"/>
            <a:ext cx="9144000" cy="423863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 smtClean="0"/>
              <a:t>单击此处编辑母版标题样式</a:t>
            </a:r>
            <a:endParaRPr lang="zh-CN" altLang="zh-CN" smtClean="0"/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2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 smtClean="0"/>
              <a:t>单击此处编辑母版文本样式</a:t>
            </a:r>
            <a:endParaRPr lang="zh-CN" altLang="zh-CN" smtClean="0"/>
          </a:p>
          <a:p>
            <a:pPr lvl="1"/>
            <a:r>
              <a:rPr lang="zh-CN" altLang="zh-CN" smtClean="0"/>
              <a:t>第二级</a:t>
            </a:r>
            <a:endParaRPr lang="zh-CN" altLang="zh-CN" smtClean="0"/>
          </a:p>
          <a:p>
            <a:pPr lvl="2"/>
            <a:r>
              <a:rPr lang="zh-CN" altLang="zh-CN" smtClean="0"/>
              <a:t>第三级</a:t>
            </a:r>
            <a:endParaRPr lang="zh-CN" altLang="zh-CN" smtClean="0"/>
          </a:p>
          <a:p>
            <a:pPr lvl="3"/>
            <a:r>
              <a:rPr lang="zh-CN" altLang="zh-CN" smtClean="0"/>
              <a:t>第四级</a:t>
            </a:r>
            <a:endParaRPr lang="zh-CN" altLang="zh-CN" smtClean="0"/>
          </a:p>
          <a:p>
            <a:pPr lvl="4"/>
            <a:r>
              <a:rPr lang="zh-CN" altLang="zh-CN" smtClean="0"/>
              <a:t>第五级</a:t>
            </a:r>
            <a:endParaRPr lang="zh-CN" altLang="zh-CN" smtClean="0"/>
          </a:p>
        </p:txBody>
      </p:sp>
      <p:sp>
        <p:nvSpPr>
          <p:cNvPr id="3077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8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3079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/>
            </a:lvl1pPr>
          </a:lstStyle>
          <a:p>
            <a:fld id="{77DC6AD6-7E97-420D-BF3E-22BE634FBB8E}" type="slidenum">
              <a:rPr lang="zh-CN" altLang="zh-CN"/>
            </a:fld>
            <a:endParaRPr lang="zh-CN" altLang="zh-CN"/>
          </a:p>
        </p:txBody>
      </p:sp>
      <p:sp>
        <p:nvSpPr>
          <p:cNvPr id="2056" name="Rectangle 8"/>
          <p:cNvSpPr>
            <a:spLocks noChangeArrowheads="1"/>
          </p:cNvSpPr>
          <p:nvPr userDrawn="1"/>
        </p:nvSpPr>
        <p:spPr bwMode="auto">
          <a:xfrm>
            <a:off x="0" y="6126165"/>
            <a:ext cx="9144000" cy="731837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057" name="AutoShape 9"/>
          <p:cNvSpPr>
            <a:spLocks noChangeArrowheads="1"/>
          </p:cNvSpPr>
          <p:nvPr userDrawn="1"/>
        </p:nvSpPr>
        <p:spPr bwMode="auto">
          <a:xfrm>
            <a:off x="8102601" y="6346827"/>
            <a:ext cx="358775" cy="358775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058" name="AutoShape 10"/>
          <p:cNvSpPr>
            <a:spLocks noChangeArrowheads="1"/>
          </p:cNvSpPr>
          <p:nvPr userDrawn="1"/>
        </p:nvSpPr>
        <p:spPr bwMode="auto">
          <a:xfrm>
            <a:off x="7985125" y="6588125"/>
            <a:ext cx="234950" cy="236538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059" name="AutoShape 11"/>
          <p:cNvSpPr>
            <a:spLocks noChangeArrowheads="1"/>
          </p:cNvSpPr>
          <p:nvPr userDrawn="1"/>
        </p:nvSpPr>
        <p:spPr bwMode="auto">
          <a:xfrm>
            <a:off x="8339139" y="6588125"/>
            <a:ext cx="236537" cy="236538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060" name="AutoShape 12"/>
          <p:cNvSpPr>
            <a:spLocks noChangeArrowheads="1"/>
          </p:cNvSpPr>
          <p:nvPr userDrawn="1"/>
        </p:nvSpPr>
        <p:spPr bwMode="auto">
          <a:xfrm>
            <a:off x="7978776" y="6237290"/>
            <a:ext cx="234950" cy="236537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  <p:sp>
        <p:nvSpPr>
          <p:cNvPr id="2061" name="AutoShape 13"/>
          <p:cNvSpPr>
            <a:spLocks noChangeArrowheads="1"/>
          </p:cNvSpPr>
          <p:nvPr userDrawn="1"/>
        </p:nvSpPr>
        <p:spPr bwMode="auto">
          <a:xfrm>
            <a:off x="8339139" y="6235700"/>
            <a:ext cx="236537" cy="236538"/>
          </a:xfrm>
          <a:prstGeom prst="diamond">
            <a:avLst/>
          </a:prstGeom>
          <a:solidFill>
            <a:schemeClr val="bg1">
              <a:alpha val="50195"/>
            </a:scheme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endParaRPr lang="zh-CN" alt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4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8.xml"/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image" Target="../media/image13.jpeg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8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image" Target="../media/image16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1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8.xml"/><Relationship Id="rId1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7950" y="233680"/>
            <a:ext cx="9032240" cy="1108075"/>
          </a:xfrm>
        </p:spPr>
        <p:txBody>
          <a:bodyPr/>
          <a:lstStyle/>
          <a:p>
            <a:pPr algn="l">
              <a:defRPr/>
            </a:pPr>
            <a:r>
              <a:rPr lang="zh-CN" sz="3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徐州市</a:t>
            </a:r>
            <a:r>
              <a:rPr lang="zh-CN" sz="30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第十</a:t>
            </a:r>
            <a:r>
              <a:rPr lang="zh-CN" altLang="en-US" sz="30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四</a:t>
            </a:r>
            <a:r>
              <a:rPr lang="zh-CN" sz="3000" dirty="0" smtClean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届</a:t>
            </a:r>
            <a:r>
              <a:rPr lang="zh-CN" sz="3000" dirty="0">
                <a:solidFill>
                  <a:schemeClr val="bg1"/>
                </a:solidFill>
                <a:latin typeface="+mn-lt"/>
                <a:cs typeface="Times New Roman" panose="02020603050405020304" pitchFamily="18" charset="0"/>
              </a:rPr>
              <a:t>中小学生研究性学习成果评比</a:t>
            </a:r>
            <a:endParaRPr lang="zh-CN" sz="3000" dirty="0">
              <a:solidFill>
                <a:schemeClr val="bg1"/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100" name="Rectangle 7"/>
          <p:cNvSpPr>
            <a:spLocks noGrp="1" noChangeArrowheads="1"/>
          </p:cNvSpPr>
          <p:nvPr/>
        </p:nvSpPr>
        <p:spPr bwMode="auto">
          <a:xfrm>
            <a:off x="716960" y="1556792"/>
            <a:ext cx="7812360" cy="1296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FontTx/>
              <a:buNone/>
              <a:defRPr/>
            </a:pPr>
            <a:r>
              <a:rPr lang="zh-CN" altLang="en-US" sz="3600" b="1" dirty="0" smtClean="0">
                <a:latin typeface="+mn-lt"/>
                <a:cs typeface="Times New Roman" panose="02020603050405020304" pitchFamily="18" charset="0"/>
              </a:rPr>
              <a:t>区域地理环境差异对饮食文化影</a:t>
            </a:r>
            <a:r>
              <a:rPr lang="zh-CN" altLang="en-US" sz="3600" b="1" dirty="0" smtClean="0">
                <a:latin typeface="+mn-lt"/>
                <a:cs typeface="Times New Roman" panose="02020603050405020304" pitchFamily="18" charset="0"/>
              </a:rPr>
              <a:t>响</a:t>
            </a:r>
            <a:endParaRPr lang="en-US" altLang="zh-CN" sz="3600" b="1" dirty="0" smtClean="0">
              <a:latin typeface="+mn-lt"/>
              <a:cs typeface="Times New Roman" panose="02020603050405020304" pitchFamily="18" charset="0"/>
            </a:endParaRPr>
          </a:p>
          <a:p>
            <a:pPr algn="ctr">
              <a:buFontTx/>
              <a:buNone/>
              <a:defRPr/>
            </a:pPr>
            <a:r>
              <a:rPr lang="zh-CN" altLang="en-US" sz="3600" b="1" dirty="0" smtClean="0">
                <a:latin typeface="+mn-lt"/>
                <a:cs typeface="Times New Roman" panose="02020603050405020304" pitchFamily="18" charset="0"/>
              </a:rPr>
              <a:t>的</a:t>
            </a:r>
            <a:r>
              <a:rPr lang="zh-CN" altLang="en-US" sz="3600" b="1" dirty="0" smtClean="0">
                <a:latin typeface="+mn-lt"/>
                <a:cs typeface="Times New Roman" panose="02020603050405020304" pitchFamily="18" charset="0"/>
              </a:rPr>
              <a:t>调查研究</a:t>
            </a:r>
            <a:endParaRPr sz="3600" b="1" dirty="0"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101" name="Text Box 8"/>
          <p:cNvSpPr txBox="1">
            <a:spLocks noChangeArrowheads="1"/>
          </p:cNvSpPr>
          <p:nvPr/>
        </p:nvSpPr>
        <p:spPr bwMode="auto">
          <a:xfrm>
            <a:off x="1472565" y="3501008"/>
            <a:ext cx="7056755" cy="21636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noAutofit/>
          </a:bodyPr>
          <a:lstStyle>
            <a:lvl1pPr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课题组成员：李子文、何柳萱、张轩源</a:t>
            </a:r>
            <a:endParaRPr lang="zh-CN" altLang="en-US" sz="2800" b="1" dirty="0" smtClean="0">
              <a:latin typeface="+mn-lt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指导老师：刘红萍</a:t>
            </a:r>
            <a:endParaRPr lang="zh-CN" altLang="en-US" sz="2800" b="1" dirty="0" smtClean="0">
              <a:latin typeface="+mn-lt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800" b="1" dirty="0" smtClean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学    </a:t>
            </a:r>
            <a:r>
              <a:rPr lang="zh-CN" altLang="en-US" sz="2800" b="1" dirty="0">
                <a:latin typeface="+mn-lt"/>
                <a:ea typeface="黑体" panose="02010609060101010101" pitchFamily="49" charset="-122"/>
                <a:cs typeface="Times New Roman" panose="02020603050405020304" pitchFamily="18" charset="0"/>
              </a:rPr>
              <a:t>校：中国矿业大学附属中学</a:t>
            </a:r>
            <a:endParaRPr lang="zh-CN" altLang="en-US" sz="2800" b="1" dirty="0">
              <a:latin typeface="+mn-lt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779780" y="6059170"/>
            <a:ext cx="7749540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2023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年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9</a:t>
            </a:r>
            <a:r>
              <a:rPr lang="zh-CN" altLang="en-US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月</a:t>
            </a:r>
            <a:r>
              <a:rPr lang="en-US" altLang="zh-CN" sz="2400" b="1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23</a:t>
            </a:r>
            <a:r>
              <a:rPr lang="zh-CN" altLang="en-US" sz="2400" b="1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日</a:t>
            </a:r>
            <a:endParaRPr lang="zh-CN" altLang="en-US" sz="2400" b="1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自然地理环境对我国饮食文化的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影响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-18256" y="-99392"/>
            <a:ext cx="6534472" cy="55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（一）影响饮食文化的自然地理环境因素</a:t>
            </a:r>
            <a:endParaRPr lang="zh-CN" altLang="zh-CN" sz="24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536" y="809411"/>
            <a:ext cx="8352928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3.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海陆位置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因素</a:t>
            </a:r>
            <a:endParaRPr lang="zh-CN" altLang="zh-CN" sz="28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我国是海陆兼备的国家，东部、南部临海，海域自北向南跨越温带、亚热带和热带，沿海大陆架面积宽广，海水温度适中，适宜多种海洋生物的生长繁殖。我国海洋生物资源丰富，种类多。加上，海水养殖业也发展迅速，因此，东部沿海地区盛产鱼虾，沿海省份如山东、福建、广东等以烹饪海鲜闻名，对海产品加工和烹饪经验丰富。</a:t>
            </a:r>
            <a:endParaRPr lang="zh-CN" altLang="zh-CN" sz="28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>
              <a:spcBef>
                <a:spcPts val="1200"/>
              </a:spcBef>
            </a:pPr>
            <a:r>
              <a:rPr lang="en-US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  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海洋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湿热水汽深入内陆，使我国有广大的湿润半湿润地区，有利于种植业的发展。越往内陆，利用新鲜海洋资源越困难。</a:t>
            </a:r>
            <a:endParaRPr lang="zh-CN" altLang="en-US" sz="2800" b="1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自然地理环境对我国饮食文化的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影响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-18256" y="-99392"/>
            <a:ext cx="6534472" cy="55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（一）影响饮食文化的自然地理环境因素</a:t>
            </a:r>
            <a:endParaRPr lang="zh-CN" altLang="zh-CN" sz="24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IMG_25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107504" y="1566262"/>
            <a:ext cx="5415416" cy="423900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21362" y="889362"/>
            <a:ext cx="2390398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 algn="just">
              <a:lnSpc>
                <a:spcPts val="2800"/>
              </a:lnSpc>
              <a:spcAft>
                <a:spcPts val="0"/>
              </a:spcAft>
            </a:pPr>
            <a:r>
              <a:rPr lang="en-US" altLang="zh-CN" sz="2800" b="1" kern="10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4.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气候因素</a:t>
            </a:r>
            <a:endParaRPr lang="zh-CN" altLang="zh-CN" sz="2800" b="1" kern="100" dirty="0">
              <a:effectLst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436096" y="764704"/>
            <a:ext cx="3366120" cy="497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spcBef>
                <a:spcPts val="600"/>
              </a:spcBef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我国</a:t>
            </a: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气候复杂多样，冬季南北气温差异大，南方温暖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，越</a:t>
            </a: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往北气温就越低，夏季南北气温都高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en-US" altLang="zh-CN" sz="2400" b="1" kern="100" dirty="0" smtClean="0">
              <a:latin typeface="楷体" panose="02010609060101010101" charset="-122"/>
              <a:ea typeface="楷体" panose="02010609060101010101" charset="-122"/>
              <a:cs typeface="仿宋" panose="02010609060101010101" pitchFamily="49" charset="-122"/>
            </a:endParaRPr>
          </a:p>
          <a:p>
            <a:pPr indent="406400" algn="just">
              <a:spcBef>
                <a:spcPts val="600"/>
              </a:spcBef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根据</a:t>
            </a: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气温的南北差异，结合农业生产实际，以活动积温为主要指标，从北到南，习惯上将中国划分为寒温带、中温带、暖温带、亚热带和热带五个温度带，外加一个高原气候区。</a:t>
            </a:r>
            <a:endParaRPr lang="zh-CN" altLang="zh-CN" sz="2400" b="1" kern="100" dirty="0">
              <a:effectLst/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、区域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然地理环境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影响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-18256" y="-99392"/>
            <a:ext cx="6534472" cy="55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（一）影响饮食文化的自然地理环境因素</a:t>
            </a:r>
            <a:endParaRPr lang="zh-CN" altLang="zh-CN" sz="24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1362" y="961370"/>
            <a:ext cx="2390398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 algn="just">
              <a:lnSpc>
                <a:spcPts val="2800"/>
              </a:lnSpc>
              <a:spcAft>
                <a:spcPts val="0"/>
              </a:spcAft>
            </a:pPr>
            <a:r>
              <a:rPr lang="en-US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4.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气候因素</a:t>
            </a:r>
            <a:endParaRPr lang="zh-CN" altLang="zh-CN" sz="2800" b="1" kern="100" dirty="0">
              <a:effectLst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67544" y="1685355"/>
            <a:ext cx="8352928" cy="41919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受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纬度和海陆位置影响，我国形成典型的季风气候，又因为我国大陆面积广阔，西部深入亚洲内陆，所以我国的气候有显著的大陆性特征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en-US" altLang="zh-CN" sz="2800" b="1" kern="100" dirty="0" smtClean="0">
              <a:latin typeface="楷体" panose="02010609060101010101" charset="-122"/>
              <a:ea typeface="楷体" panose="02010609060101010101" charset="-122"/>
              <a:cs typeface="仿宋" panose="02010609060101010101" pitchFamily="49" charset="-122"/>
            </a:endParaRPr>
          </a:p>
          <a:p>
            <a:pPr indent="406400" algn="just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气候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湿润程度影响了主要粮食作物的分布，进而影响当地居民的饮食习惯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en-US" altLang="zh-CN" sz="2800" b="1" kern="100" dirty="0" smtClean="0">
              <a:latin typeface="楷体" panose="02010609060101010101" charset="-122"/>
              <a:ea typeface="楷体" panose="02010609060101010101" charset="-122"/>
              <a:cs typeface="仿宋" panose="02010609060101010101" pitchFamily="49" charset="-122"/>
            </a:endParaRPr>
          </a:p>
          <a:p>
            <a:pPr indent="406400" algn="just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例如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，冬季更为寒冷干燥不利于农作物生长，故而北方人民擅长腌菜、腌肉、熏肉等，长此以往，北方人形成喜咸的饮食习惯。</a:t>
            </a:r>
            <a:endParaRPr lang="zh-CN" altLang="zh-CN" sz="2800" b="1" kern="100" dirty="0">
              <a:effectLst/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、区域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然地理环境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影响</a:t>
            </a:r>
            <a:endParaRPr lang="zh-CN" altLang="en-US" sz="2800" b="1" dirty="0"/>
          </a:p>
        </p:txBody>
      </p:sp>
      <p:sp>
        <p:nvSpPr>
          <p:cNvPr id="4" name="矩形 3"/>
          <p:cNvSpPr/>
          <p:nvPr/>
        </p:nvSpPr>
        <p:spPr>
          <a:xfrm>
            <a:off x="467544" y="1268760"/>
            <a:ext cx="8208912" cy="44417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10000"/>
              </a:lnSpc>
              <a:spcBef>
                <a:spcPts val="2400"/>
              </a:spcBef>
              <a:spcAft>
                <a:spcPts val="0"/>
              </a:spcAft>
            </a:pP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二）自然地理环境造就我国地域性饮食文化</a:t>
            </a:r>
            <a:endParaRPr lang="zh-CN" altLang="zh-CN" sz="28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10000"/>
              </a:lnSpc>
              <a:spcBef>
                <a:spcPts val="24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我国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地域广阔，南北纬度跨度大，东西距海远近不同，地形复杂多样，使得我国农业、林业、畜牧业生产差异大，因而农作物及各种动植物资源区域性差异大，形成了地域性饮食文化差异。</a:t>
            </a:r>
            <a:endParaRPr lang="zh-CN" altLang="zh-CN" sz="28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10000"/>
              </a:lnSpc>
              <a:spcBef>
                <a:spcPts val="24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某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一地区食物的种类和特点，食物的制作和烹饪方式、饮食的口味等，皆由该地独特的自然地理环境而决定。</a:t>
            </a:r>
            <a:endParaRPr lang="zh-CN" altLang="zh-CN" sz="2800" b="1" kern="100" dirty="0">
              <a:effectLst/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、区域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然地理环境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影响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-18256" y="-21926"/>
            <a:ext cx="76866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10000"/>
              </a:lnSpc>
              <a:spcBef>
                <a:spcPts val="2400"/>
              </a:spcBef>
              <a:spcAft>
                <a:spcPts val="0"/>
              </a:spcAft>
            </a:pP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（二）自然地理环境造就我国地域性饮食文化</a:t>
            </a:r>
            <a:endParaRPr lang="zh-CN" altLang="zh-CN" sz="24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11950" y="980728"/>
            <a:ext cx="8136904" cy="4475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1.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食物的种类和特点地域性差异</a:t>
            </a:r>
            <a:endParaRPr lang="zh-CN" altLang="zh-CN" sz="2800" b="1" kern="10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复杂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多样的自然环境，导致不同地区出产各不相同。因此，必须因地制宜，靠山吃山靠水吃水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  <a:endParaRPr lang="en-US" altLang="zh-CN" sz="28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如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：青藏高原生产青稞和牦牛，“鱼米之乡”盛产水稻和鱼鲜，沿海地区常食海菜和海鲜，江河湖泊地区多食河鲜，山脉森林多山珍肉食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  <a:endParaRPr lang="en-US" altLang="zh-CN" sz="28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再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如：北方面条南方饭，也是同样的道理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  <a:endParaRPr lang="zh-CN" altLang="zh-CN" sz="2800" b="1" kern="100" dirty="0">
              <a:effectLst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、区域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然地理环境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影响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-18256" y="-21926"/>
            <a:ext cx="76866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10000"/>
              </a:lnSpc>
              <a:spcBef>
                <a:spcPts val="2400"/>
              </a:spcBef>
              <a:spcAft>
                <a:spcPts val="0"/>
              </a:spcAft>
            </a:pP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（二）自然地理环境造就我国地域性饮食文化</a:t>
            </a:r>
            <a:endParaRPr lang="zh-CN" altLang="zh-CN" sz="24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536" y="1114169"/>
            <a:ext cx="8496944" cy="44750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</a:t>
            </a:r>
            <a:r>
              <a:rPr lang="en-US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.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食物的制作和烹饪地域性差异</a:t>
            </a:r>
            <a:endParaRPr lang="zh-CN" altLang="zh-CN" sz="2800" b="1" kern="10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自然环境影响和制约食物的制作和烹饪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  <a:endParaRPr lang="en-US" altLang="zh-CN" sz="28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如</a:t>
            </a:r>
            <a:r>
              <a:rPr lang="en-US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: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青藏高原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海拔高气压小，普通烹饪方式难以加工食物；东北冬季漫长寒冷多食冷冻保存食品；四川潮湿阴晦人们多食辣去除身体湿气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  <a:endParaRPr lang="en-US" altLang="zh-CN" sz="28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北方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空阔的环境导致民风豪放，饮食粗犷，喜欢大块食肉，南方山水秀丽性格温婉，饮食精致分量少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  <a:endParaRPr lang="zh-CN" altLang="zh-CN" sz="2800" b="1" kern="100" dirty="0">
              <a:effectLst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、区域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然地理环境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影响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-18256" y="-21926"/>
            <a:ext cx="7686600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10000"/>
              </a:lnSpc>
              <a:spcBef>
                <a:spcPts val="2400"/>
              </a:spcBef>
              <a:spcAft>
                <a:spcPts val="0"/>
              </a:spcAft>
            </a:pP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（二）自然地理环境造就我国地域性饮食文化</a:t>
            </a:r>
            <a:endParaRPr lang="zh-CN" altLang="zh-CN" sz="24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95536" y="579732"/>
            <a:ext cx="8496944" cy="5297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3</a:t>
            </a:r>
            <a:r>
              <a:rPr lang="en-US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.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饮食习惯和口味地域性差异</a:t>
            </a:r>
            <a:endParaRPr lang="zh-CN" altLang="zh-CN" sz="2400" b="1" kern="10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南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甜北咸，东辣西酸就是很好的表现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  <a:endParaRPr lang="en-US" altLang="zh-CN" sz="24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南方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自然条件优异，糖类尤其是甘蔗产量大，人们常吃，且皮肤外露于炎热环境蒸发量大，为补充身体水分代谢作用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，口味偏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甜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；</a:t>
            </a:r>
            <a:endParaRPr lang="en-US" altLang="zh-CN" sz="24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北方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冬季漫长寒冷，腌制食物易于存放，且食菜量少又要保证摄入盐分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，口味偏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咸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；</a:t>
            </a:r>
            <a:endParaRPr lang="en-US" altLang="zh-CN" sz="24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山西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地处黄土高原，水土含盐碱量（含钙）大，需要酸性物质中和以克服结石病，故而喜酸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；</a:t>
            </a:r>
            <a:endParaRPr lang="en-US" altLang="zh-CN" sz="24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湖南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湖北江西贵州四川及东北的朝鲜族等地居民，因湿冷气候而嗜辣，其有祛寒除风湿的作用。</a:t>
            </a:r>
            <a:endParaRPr lang="zh-CN" altLang="zh-CN" sz="2400" b="1" kern="100" dirty="0">
              <a:effectLst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28" y="616530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区域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人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文地理环境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食文化的影响</a:t>
            </a:r>
            <a:endParaRPr lang="zh-CN" altLang="en-US" sz="2800" b="1" dirty="0"/>
          </a:p>
        </p:txBody>
      </p:sp>
      <p:sp>
        <p:nvSpPr>
          <p:cNvPr id="8" name="矩形 7"/>
          <p:cNvSpPr/>
          <p:nvPr/>
        </p:nvSpPr>
        <p:spPr>
          <a:xfrm>
            <a:off x="323528" y="941233"/>
            <a:ext cx="8424936" cy="4580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（一）政治宗教因素</a:t>
            </a:r>
            <a:endParaRPr lang="zh-CN" altLang="zh-CN" sz="2800" b="1" kern="10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自古以来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，饮食文化都深受政治、宗教影响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  <a:endParaRPr lang="en-US" altLang="zh-CN" sz="28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如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，权贵阶层的好恶以及引导，会引起民众的追捧，进而引领民间饮食风尚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  <a:endParaRPr lang="en-US" altLang="zh-CN" sz="28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</a:t>
            </a:r>
            <a:r>
              <a:rPr lang="en-US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如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，佛教禁止杀生茹素，伊斯兰教以牛羊为主要肉食，不食猪肉等</a:t>
            </a:r>
            <a:r>
              <a:rPr lang="zh-CN" altLang="zh-CN" sz="28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  <a:endParaRPr lang="zh-CN" altLang="zh-CN" sz="2800" b="1" kern="100" dirty="0">
              <a:effectLst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28" y="616530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区域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人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文地理环境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食文化的影响</a:t>
            </a:r>
            <a:endParaRPr lang="zh-CN" altLang="en-US" sz="2800" b="1" dirty="0"/>
          </a:p>
        </p:txBody>
      </p:sp>
      <p:sp>
        <p:nvSpPr>
          <p:cNvPr id="8" name="矩形 7"/>
          <p:cNvSpPr/>
          <p:nvPr/>
        </p:nvSpPr>
        <p:spPr>
          <a:xfrm>
            <a:off x="539552" y="568126"/>
            <a:ext cx="8064896" cy="53091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二）经济因素</a:t>
            </a:r>
            <a:endParaRPr lang="zh-CN" altLang="zh-CN" sz="28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当地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的经济发展水平制约着饮食文化发展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en-US" altLang="zh-CN" sz="2800" b="1" kern="100" dirty="0" smtClean="0">
              <a:latin typeface="楷体" panose="02010609060101010101" charset="-122"/>
              <a:ea typeface="楷体" panose="02010609060101010101" charset="-122"/>
              <a:cs typeface="仿宋" panose="02010609060101010101" pitchFamily="49" charset="-122"/>
            </a:endParaRPr>
          </a:p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</a:t>
            </a: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富裕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祥和的地区，发达的贸易会带来更多的食材，也更能激发出各种食材的烹饪技艺的提升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en-US" altLang="zh-CN" sz="2800" b="1" kern="100" dirty="0" smtClean="0">
              <a:latin typeface="楷体" panose="02010609060101010101" charset="-122"/>
              <a:ea typeface="楷体" panose="02010609060101010101" charset="-122"/>
              <a:cs typeface="仿宋" panose="02010609060101010101" pitchFamily="49" charset="-122"/>
            </a:endParaRPr>
          </a:p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</a:t>
            </a: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如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，在古代甜食非常难得，糖是财富的象征，故而，经济发达地区更早更容易能够吃上甜食，形成该地区的饮食习惯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zh-CN" altLang="zh-CN" sz="2800" b="1" kern="100" dirty="0">
              <a:effectLst/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323528" y="616530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三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区域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人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文地理环境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食文化的影响</a:t>
            </a:r>
            <a:endParaRPr lang="zh-CN" altLang="en-US" sz="2800" b="1" dirty="0"/>
          </a:p>
        </p:txBody>
      </p:sp>
      <p:sp>
        <p:nvSpPr>
          <p:cNvPr id="8" name="矩形 7"/>
          <p:cNvSpPr/>
          <p:nvPr/>
        </p:nvSpPr>
        <p:spPr>
          <a:xfrm>
            <a:off x="611560" y="764704"/>
            <a:ext cx="7920880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三）民族差异</a:t>
            </a:r>
            <a:endParaRPr lang="zh-CN" altLang="zh-CN" sz="28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我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国是个多民族融合的国家，生活在不同的自然环境中的不同民族有着各自不同的信仰、心理、性格、审美和历史文化，也形成了各色各样的饮食文化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en-US" altLang="zh-CN" sz="2800" b="1" kern="100" dirty="0" smtClean="0">
              <a:latin typeface="楷体" panose="02010609060101010101" charset="-122"/>
              <a:ea typeface="楷体" panose="02010609060101010101" charset="-122"/>
              <a:cs typeface="仿宋" panose="02010609060101010101" pitchFamily="49" charset="-122"/>
            </a:endParaRPr>
          </a:p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</a:t>
            </a: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例如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，满族的沙琪玛，蒙古族的手抓羊肉，朝鲜族米肠，傣族的竹筒饭，回族的清真菜等。</a:t>
            </a:r>
            <a:endParaRPr lang="zh-CN" altLang="zh-CN" sz="2800" b="1" kern="100" dirty="0">
              <a:effectLst/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3"/>
          <p:cNvSpPr>
            <a:spLocks noChangeAspect="1" noChangeArrowheads="1"/>
          </p:cNvSpPr>
          <p:nvPr/>
        </p:nvSpPr>
        <p:spPr bwMode="auto">
          <a:xfrm>
            <a:off x="1907704" y="1050581"/>
            <a:ext cx="792162" cy="792163"/>
          </a:xfrm>
          <a:prstGeom prst="pentagon">
            <a:avLst/>
          </a:prstGeom>
          <a:solidFill>
            <a:srgbClr val="FFCC00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170" tIns="46990" rIns="90170" bIns="4699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endParaRPr lang="zh-CN" altLang="zh-CN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3" name="Line 4"/>
          <p:cNvSpPr>
            <a:spLocks noChangeShapeType="1"/>
          </p:cNvSpPr>
          <p:nvPr/>
        </p:nvSpPr>
        <p:spPr bwMode="auto">
          <a:xfrm>
            <a:off x="2917356" y="1834804"/>
            <a:ext cx="5184400" cy="0"/>
          </a:xfrm>
          <a:prstGeom prst="line">
            <a:avLst/>
          </a:prstGeom>
          <a:noFill/>
          <a:ln w="25400">
            <a:solidFill>
              <a:schemeClr val="folHlink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4" name="AutoShape 5"/>
          <p:cNvSpPr>
            <a:spLocks noChangeAspect="1" noChangeArrowheads="1"/>
          </p:cNvSpPr>
          <p:nvPr/>
        </p:nvSpPr>
        <p:spPr bwMode="auto">
          <a:xfrm>
            <a:off x="1907704" y="1914181"/>
            <a:ext cx="793750" cy="792163"/>
          </a:xfrm>
          <a:prstGeom prst="pentagon">
            <a:avLst/>
          </a:prstGeom>
          <a:solidFill>
            <a:srgbClr val="FFCC00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170" tIns="46990" rIns="90170" bIns="4699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endParaRPr lang="zh-CN" altLang="zh-CN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5" name="Line 6"/>
          <p:cNvSpPr>
            <a:spLocks noChangeShapeType="1"/>
          </p:cNvSpPr>
          <p:nvPr/>
        </p:nvSpPr>
        <p:spPr bwMode="auto">
          <a:xfrm>
            <a:off x="2917354" y="2696817"/>
            <a:ext cx="5184402" cy="0"/>
          </a:xfrm>
          <a:prstGeom prst="line">
            <a:avLst/>
          </a:prstGeom>
          <a:noFill/>
          <a:ln w="25400">
            <a:solidFill>
              <a:srgbClr val="FFCC00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26" name="Text Box 11"/>
          <p:cNvSpPr txBox="1">
            <a:spLocks noChangeArrowheads="1"/>
          </p:cNvSpPr>
          <p:nvPr/>
        </p:nvSpPr>
        <p:spPr bwMode="auto">
          <a:xfrm>
            <a:off x="2817659" y="1327439"/>
            <a:ext cx="3916362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en-US" sz="2400" b="1" dirty="0" smtClean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8" name="AutoShape 3"/>
          <p:cNvSpPr>
            <a:spLocks noChangeAspect="1" noChangeArrowheads="1"/>
          </p:cNvSpPr>
          <p:nvPr/>
        </p:nvSpPr>
        <p:spPr bwMode="auto">
          <a:xfrm>
            <a:off x="1907704" y="2922242"/>
            <a:ext cx="792162" cy="792162"/>
          </a:xfrm>
          <a:prstGeom prst="pentagon">
            <a:avLst/>
          </a:prstGeom>
          <a:solidFill>
            <a:srgbClr val="FFCC00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170" tIns="46990" rIns="90170" bIns="4699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三</a:t>
            </a:r>
            <a:endParaRPr lang="zh-CN" altLang="zh-CN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29" name="Line 4"/>
          <p:cNvSpPr>
            <a:spLocks noChangeShapeType="1"/>
          </p:cNvSpPr>
          <p:nvPr/>
        </p:nvSpPr>
        <p:spPr bwMode="auto">
          <a:xfrm>
            <a:off x="2917354" y="3706467"/>
            <a:ext cx="5184401" cy="0"/>
          </a:xfrm>
          <a:prstGeom prst="line">
            <a:avLst/>
          </a:prstGeom>
          <a:noFill/>
          <a:ln w="25400">
            <a:solidFill>
              <a:schemeClr val="folHlink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0" name="AutoShape 5"/>
          <p:cNvSpPr>
            <a:spLocks noChangeAspect="1" noChangeArrowheads="1"/>
          </p:cNvSpPr>
          <p:nvPr/>
        </p:nvSpPr>
        <p:spPr bwMode="auto">
          <a:xfrm>
            <a:off x="1907704" y="3858867"/>
            <a:ext cx="793750" cy="792162"/>
          </a:xfrm>
          <a:prstGeom prst="pentagon">
            <a:avLst/>
          </a:prstGeom>
          <a:solidFill>
            <a:srgbClr val="FFCC00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170" tIns="46990" rIns="90170" bIns="4699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>
                <a:latin typeface="黑体" panose="02010609060101010101" pitchFamily="49" charset="-122"/>
                <a:ea typeface="黑体" panose="02010609060101010101" pitchFamily="49" charset="-122"/>
              </a:rPr>
              <a:t>四</a:t>
            </a:r>
            <a:endParaRPr lang="zh-CN" altLang="zh-CN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31" name="Line 6"/>
          <p:cNvSpPr>
            <a:spLocks noChangeShapeType="1"/>
          </p:cNvSpPr>
          <p:nvPr/>
        </p:nvSpPr>
        <p:spPr bwMode="auto">
          <a:xfrm>
            <a:off x="2917354" y="4641504"/>
            <a:ext cx="3295650" cy="0"/>
          </a:xfrm>
          <a:prstGeom prst="line">
            <a:avLst/>
          </a:prstGeom>
          <a:noFill/>
          <a:ln w="25400">
            <a:solidFill>
              <a:srgbClr val="FFCC00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33" name="Text Box 12"/>
          <p:cNvSpPr txBox="1">
            <a:spLocks noChangeArrowheads="1"/>
          </p:cNvSpPr>
          <p:nvPr/>
        </p:nvSpPr>
        <p:spPr bwMode="auto">
          <a:xfrm>
            <a:off x="2817976" y="4189364"/>
            <a:ext cx="45859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>
                <a:latin typeface="黑体" panose="02010609060101010101" pitchFamily="49" charset="-122"/>
                <a:ea typeface="黑体" panose="02010609060101010101" pitchFamily="49" charset="-122"/>
              </a:rPr>
              <a:t>案例分析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134" name="Line 4"/>
          <p:cNvSpPr>
            <a:spLocks noChangeShapeType="1"/>
          </p:cNvSpPr>
          <p:nvPr/>
        </p:nvSpPr>
        <p:spPr bwMode="auto">
          <a:xfrm>
            <a:off x="2917356" y="4644679"/>
            <a:ext cx="5184400" cy="0"/>
          </a:xfrm>
          <a:prstGeom prst="line">
            <a:avLst/>
          </a:prstGeom>
          <a:noFill/>
          <a:ln w="25400">
            <a:solidFill>
              <a:schemeClr val="folHlink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5141" name="矩形 23"/>
          <p:cNvSpPr>
            <a:spLocks noChangeArrowheads="1"/>
          </p:cNvSpPr>
          <p:nvPr/>
        </p:nvSpPr>
        <p:spPr bwMode="auto">
          <a:xfrm>
            <a:off x="611188" y="2027240"/>
            <a:ext cx="792162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4000" b="1">
                <a:latin typeface="黑体" panose="02010609060101010101" pitchFamily="49" charset="-122"/>
                <a:ea typeface="黑体" panose="02010609060101010101" pitchFamily="49" charset="-122"/>
              </a:rPr>
              <a:t>汇报内容</a:t>
            </a:r>
            <a:endParaRPr lang="zh-CN" altLang="en-US" sz="4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73164" y="1377529"/>
            <a:ext cx="42066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研究</a:t>
            </a:r>
            <a:r>
              <a:rPr lang="zh-CN" altLang="zh-CN" sz="24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背景</a:t>
            </a:r>
            <a:r>
              <a:rPr lang="zh-CN" altLang="en-US" sz="24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zh-CN" sz="24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意义</a:t>
            </a:r>
            <a:r>
              <a:rPr lang="zh-CN" altLang="en-US" sz="24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、方法及路线</a:t>
            </a:r>
            <a:endParaRPr lang="zh-CN" altLang="en-US" sz="2400" b="1" dirty="0"/>
          </a:p>
        </p:txBody>
      </p:sp>
      <p:sp>
        <p:nvSpPr>
          <p:cNvPr id="7" name="矩形 6"/>
          <p:cNvSpPr/>
          <p:nvPr/>
        </p:nvSpPr>
        <p:spPr>
          <a:xfrm>
            <a:off x="2785701" y="2254404"/>
            <a:ext cx="5134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区域</a:t>
            </a:r>
            <a:r>
              <a:rPr lang="zh-CN" altLang="zh-CN" sz="24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zh-CN" sz="24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然地理环境</a:t>
            </a:r>
            <a:r>
              <a:rPr lang="zh-CN" altLang="zh-CN" sz="24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4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食文化的影响</a:t>
            </a:r>
            <a:endParaRPr lang="zh-CN" altLang="en-US" sz="2400" b="1" dirty="0"/>
          </a:p>
        </p:txBody>
      </p:sp>
      <p:sp>
        <p:nvSpPr>
          <p:cNvPr id="9" name="矩形 8"/>
          <p:cNvSpPr/>
          <p:nvPr/>
        </p:nvSpPr>
        <p:spPr>
          <a:xfrm>
            <a:off x="2773164" y="3253260"/>
            <a:ext cx="513473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区域</a:t>
            </a:r>
            <a:r>
              <a:rPr lang="zh-CN" altLang="zh-CN" sz="24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人</a:t>
            </a:r>
            <a:r>
              <a:rPr lang="zh-CN" altLang="zh-CN" sz="24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文地理环境</a:t>
            </a:r>
            <a:r>
              <a:rPr lang="zh-CN" altLang="zh-CN" sz="24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4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食文化的影响</a:t>
            </a:r>
            <a:endParaRPr lang="zh-CN" altLang="en-US" sz="2400" b="1" dirty="0"/>
          </a:p>
        </p:txBody>
      </p:sp>
      <p:sp>
        <p:nvSpPr>
          <p:cNvPr id="24" name="AutoShape 5"/>
          <p:cNvSpPr>
            <a:spLocks noChangeAspect="1" noChangeArrowheads="1"/>
          </p:cNvSpPr>
          <p:nvPr/>
        </p:nvSpPr>
        <p:spPr bwMode="auto">
          <a:xfrm>
            <a:off x="1906706" y="4797078"/>
            <a:ext cx="793750" cy="792162"/>
          </a:xfrm>
          <a:prstGeom prst="pentagon">
            <a:avLst/>
          </a:prstGeom>
          <a:solidFill>
            <a:srgbClr val="FFCC00">
              <a:alpha val="79999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90170" tIns="46990" rIns="90170" bIns="46990" anchor="ctr"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五</a:t>
            </a:r>
            <a:endParaRPr lang="zh-CN" altLang="zh-CN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5" name="Line 6"/>
          <p:cNvSpPr>
            <a:spLocks noChangeShapeType="1"/>
          </p:cNvSpPr>
          <p:nvPr/>
        </p:nvSpPr>
        <p:spPr bwMode="auto">
          <a:xfrm>
            <a:off x="2916356" y="5579715"/>
            <a:ext cx="3295650" cy="0"/>
          </a:xfrm>
          <a:prstGeom prst="line">
            <a:avLst/>
          </a:prstGeom>
          <a:noFill/>
          <a:ln w="25400">
            <a:solidFill>
              <a:srgbClr val="FFCC00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6" name="Text Box 12"/>
          <p:cNvSpPr txBox="1">
            <a:spLocks noChangeArrowheads="1"/>
          </p:cNvSpPr>
          <p:nvPr/>
        </p:nvSpPr>
        <p:spPr bwMode="auto">
          <a:xfrm>
            <a:off x="2816978" y="5127575"/>
            <a:ext cx="458597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结论</a:t>
            </a:r>
            <a:endParaRPr lang="zh-CN" altLang="en-US" sz="24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7" name="Line 4"/>
          <p:cNvSpPr>
            <a:spLocks noChangeShapeType="1"/>
          </p:cNvSpPr>
          <p:nvPr/>
        </p:nvSpPr>
        <p:spPr bwMode="auto">
          <a:xfrm>
            <a:off x="2916358" y="5582890"/>
            <a:ext cx="5184400" cy="0"/>
          </a:xfrm>
          <a:prstGeom prst="line">
            <a:avLst/>
          </a:prstGeom>
          <a:noFill/>
          <a:ln w="25400">
            <a:solidFill>
              <a:schemeClr val="folHlink"/>
            </a:solidFill>
            <a:prstDash val="dash"/>
            <a:rou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3528" y="895360"/>
            <a:ext cx="842493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40000"/>
              </a:lnSpc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李子</a:t>
            </a: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文前往福建省福州市、厦门市感受体会当地的地理环境，在福州市三坊七巷品尝佛跳墙、福州鱼丸、荔枝肉、醉排骨、肉燕、福州线面、花生汤等，在厦门市曾厝垵美食街、八市美食街品尝姜母鸭、海蛎煎、沙茶面、厦门馅饼、烧肉粽当地美食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pic>
        <p:nvPicPr>
          <p:cNvPr id="4" name="图片 3" descr="IMG_25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611560" y="3573016"/>
            <a:ext cx="2922394" cy="19898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IMG_25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568124" y="3573016"/>
            <a:ext cx="2774141" cy="2002826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IMG_25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376436" y="3599435"/>
            <a:ext cx="2198078" cy="198980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611561" y="5661248"/>
            <a:ext cx="29223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福州佛跳墙</a:t>
            </a:r>
            <a:endParaRPr lang="zh-CN" altLang="en-US" sz="2400" dirty="0"/>
          </a:p>
        </p:txBody>
      </p:sp>
      <p:sp>
        <p:nvSpPr>
          <p:cNvPr id="11" name="矩形 10"/>
          <p:cNvSpPr/>
          <p:nvPr/>
        </p:nvSpPr>
        <p:spPr>
          <a:xfrm>
            <a:off x="3568125" y="5661248"/>
            <a:ext cx="27741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福州鱼丸</a:t>
            </a:r>
            <a:endParaRPr lang="zh-CN" altLang="en-US" sz="2400" dirty="0"/>
          </a:p>
        </p:txBody>
      </p:sp>
      <p:sp>
        <p:nvSpPr>
          <p:cNvPr id="13" name="矩形 12"/>
          <p:cNvSpPr/>
          <p:nvPr/>
        </p:nvSpPr>
        <p:spPr>
          <a:xfrm>
            <a:off x="6376436" y="5661248"/>
            <a:ext cx="219807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福州肉燕</a:t>
            </a:r>
            <a:endParaRPr lang="zh-CN" altLang="en-US" sz="2400" dirty="0"/>
          </a:p>
        </p:txBody>
      </p:sp>
      <p:sp>
        <p:nvSpPr>
          <p:cNvPr id="14" name="矩形 13"/>
          <p:cNvSpPr/>
          <p:nvPr/>
        </p:nvSpPr>
        <p:spPr>
          <a:xfrm>
            <a:off x="323528" y="616530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四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案例分析</a:t>
            </a:r>
            <a:endParaRPr lang="zh-CN" altLang="en-US" sz="2800" b="1" dirty="0"/>
          </a:p>
        </p:txBody>
      </p:sp>
      <p:sp>
        <p:nvSpPr>
          <p:cNvPr id="15" name="矩形 14"/>
          <p:cNvSpPr/>
          <p:nvPr/>
        </p:nvSpPr>
        <p:spPr>
          <a:xfrm>
            <a:off x="0" y="491403"/>
            <a:ext cx="274975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lnSpc>
                <a:spcPts val="2650"/>
              </a:lnSpc>
              <a:spcAft>
                <a:spcPts val="0"/>
              </a:spcAft>
            </a:pP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案例</a:t>
            </a:r>
            <a:r>
              <a:rPr lang="en-US" altLang="zh-CN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一</a:t>
            </a:r>
            <a:r>
              <a:rPr lang="en-US" altLang="zh-CN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zh-CN" sz="2800" b="1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IMG_256"/>
          <p:cNvPicPr/>
          <p:nvPr/>
        </p:nvPicPr>
        <p:blipFill>
          <a:blip r:embed="rId1" cstate="print"/>
          <a:srcRect t="18888" r="-1200"/>
          <a:stretch>
            <a:fillRect/>
          </a:stretch>
        </p:blipFill>
        <p:spPr>
          <a:xfrm>
            <a:off x="1344362" y="426262"/>
            <a:ext cx="2651574" cy="2241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1344362" y="2754439"/>
            <a:ext cx="265157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福州线面</a:t>
            </a:r>
            <a:endParaRPr lang="zh-CN" altLang="en-US" sz="2400" dirty="0"/>
          </a:p>
        </p:txBody>
      </p:sp>
      <p:pic>
        <p:nvPicPr>
          <p:cNvPr id="5" name="图片 4" descr="IMG_25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881374" y="467582"/>
            <a:ext cx="2768082" cy="224133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4881374" y="2771603"/>
            <a:ext cx="276808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福州荔枝肉</a:t>
            </a:r>
            <a:endParaRPr lang="zh-CN" altLang="en-US" sz="2400" dirty="0"/>
          </a:p>
        </p:txBody>
      </p:sp>
      <p:pic>
        <p:nvPicPr>
          <p:cNvPr id="8" name="图片 7" descr="IMG_25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613358" y="3572951"/>
            <a:ext cx="3024336" cy="151223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0" name="矩形 9"/>
          <p:cNvSpPr/>
          <p:nvPr/>
        </p:nvSpPr>
        <p:spPr>
          <a:xfrm>
            <a:off x="5724128" y="5291916"/>
            <a:ext cx="29135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厦门馅饼</a:t>
            </a:r>
            <a:endParaRPr lang="zh-CN" altLang="en-US" sz="2400" dirty="0"/>
          </a:p>
        </p:txBody>
      </p:sp>
      <p:pic>
        <p:nvPicPr>
          <p:cNvPr id="11" name="图片 10" descr="IMG_25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84783" y="3501007"/>
            <a:ext cx="2719065" cy="16561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484783" y="5291916"/>
            <a:ext cx="271906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厦门沙茶面</a:t>
            </a:r>
            <a:endParaRPr lang="zh-CN" altLang="en-US" sz="2400" dirty="0"/>
          </a:p>
        </p:txBody>
      </p:sp>
      <p:pic>
        <p:nvPicPr>
          <p:cNvPr id="14" name="图片 13" descr="IMG_25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3222558" y="3428999"/>
            <a:ext cx="2390800" cy="1754597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矩形 15"/>
          <p:cNvSpPr/>
          <p:nvPr/>
        </p:nvSpPr>
        <p:spPr>
          <a:xfrm>
            <a:off x="3222558" y="5301208"/>
            <a:ext cx="2390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厦门海蛎煎</a:t>
            </a:r>
            <a:endParaRPr lang="zh-CN" altLang="en-US" sz="2400" dirty="0"/>
          </a:p>
        </p:txBody>
      </p:sp>
      <p:sp>
        <p:nvSpPr>
          <p:cNvPr id="17" name="矩形 16"/>
          <p:cNvSpPr/>
          <p:nvPr/>
        </p:nvSpPr>
        <p:spPr>
          <a:xfrm>
            <a:off x="323528" y="616530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四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案例分析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67544" y="1197620"/>
            <a:ext cx="8064896" cy="46166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沿海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外向的区域特色和渊源流长的历史底蕴，孕育出当地的饮食文化，具有浓郁的南国地方特色。福建位于我国东南沿海地处亚热带季风气候区，气候全年温暖湿润，依山面海，物产丰富，尤其盛产多种海产品，故而以烹制山珍海味而著称，以制作精细、色调美观、滋味清鲜独树一帜，成为全国八大菜系之一的主体，口味偏甜、酸、鲜、清淡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3528" y="616530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四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案例分析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51520" y="915685"/>
            <a:ext cx="85689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30000"/>
              </a:lnSpc>
              <a:spcAft>
                <a:spcPts val="0"/>
              </a:spcAft>
            </a:pP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何柳萱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前往陕西省西安市、四川省成都市实地感受体会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当地地理环境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，在陕西省西安市回民街品尝肉夹馍、葫芦鸡、羊肉泡馍、凉皮、</a:t>
            </a:r>
            <a:r>
              <a:rPr lang="en-US" altLang="zh-CN" sz="2400" b="1" kern="100" dirty="0" err="1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biangbiang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面等，在四川省成都市锦里、文殊坊、宽窄巷子品尝火锅、串串香、水煮肉片、麻婆豆腐、夫妻肺片、钵钵鸡、肥肠粉、担担面、毛血旺、龙抄手等当地美食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。</a:t>
            </a:r>
            <a:endParaRPr lang="zh-CN" altLang="zh-CN" sz="2400" b="1" kern="100" dirty="0">
              <a:effectLst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pic>
        <p:nvPicPr>
          <p:cNvPr id="4" name="图片 3" descr="IMG_25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467545" y="3474055"/>
            <a:ext cx="2643505" cy="211518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IMG_25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203849" y="3474055"/>
            <a:ext cx="2576830" cy="21151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" name="矩形 6"/>
          <p:cNvSpPr/>
          <p:nvPr/>
        </p:nvSpPr>
        <p:spPr>
          <a:xfrm>
            <a:off x="467545" y="5661248"/>
            <a:ext cx="26435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西安肉夹馍</a:t>
            </a:r>
            <a:endParaRPr lang="zh-CN" altLang="en-US" sz="2400" dirty="0"/>
          </a:p>
        </p:txBody>
      </p:sp>
      <p:sp>
        <p:nvSpPr>
          <p:cNvPr id="9" name="矩形 8"/>
          <p:cNvSpPr/>
          <p:nvPr/>
        </p:nvSpPr>
        <p:spPr>
          <a:xfrm>
            <a:off x="3203848" y="5707414"/>
            <a:ext cx="2576831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羊肉泡馍</a:t>
            </a:r>
            <a:endParaRPr lang="zh-CN" altLang="en-US" sz="2400" dirty="0"/>
          </a:p>
        </p:txBody>
      </p:sp>
      <p:pic>
        <p:nvPicPr>
          <p:cNvPr id="10" name="图片 9" descr="IMG_25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873477" y="3474055"/>
            <a:ext cx="2730971" cy="21151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2" name="矩形 11"/>
          <p:cNvSpPr/>
          <p:nvPr/>
        </p:nvSpPr>
        <p:spPr>
          <a:xfrm>
            <a:off x="5873478" y="5661248"/>
            <a:ext cx="273097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400" kern="100" dirty="0" err="1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biangbiang</a:t>
            </a:r>
            <a:r>
              <a:rPr lang="zh-CN" altLang="zh-CN" sz="2400" kern="1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面</a:t>
            </a:r>
            <a:endParaRPr lang="zh-CN" altLang="en-US" sz="2400" dirty="0"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323528" y="616530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四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案例分析</a:t>
            </a:r>
            <a:endParaRPr lang="zh-CN" altLang="en-US" sz="2800" b="1" dirty="0"/>
          </a:p>
        </p:txBody>
      </p:sp>
      <p:sp>
        <p:nvSpPr>
          <p:cNvPr id="14" name="矩形 13"/>
          <p:cNvSpPr/>
          <p:nvPr/>
        </p:nvSpPr>
        <p:spPr>
          <a:xfrm>
            <a:off x="0" y="491403"/>
            <a:ext cx="274975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lnSpc>
                <a:spcPts val="2650"/>
              </a:lnSpc>
              <a:spcAft>
                <a:spcPts val="0"/>
              </a:spcAft>
            </a:pP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案例</a:t>
            </a:r>
            <a:r>
              <a:rPr lang="en-US" altLang="zh-CN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(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二</a:t>
            </a:r>
            <a:r>
              <a:rPr lang="en-US" altLang="zh-CN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)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zh-CN" sz="2800" b="1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IMG_256"/>
          <p:cNvPicPr/>
          <p:nvPr/>
        </p:nvPicPr>
        <p:blipFill>
          <a:blip r:embed="rId1" cstate="print"/>
          <a:stretch>
            <a:fillRect/>
          </a:stretch>
        </p:blipFill>
        <p:spPr>
          <a:xfrm>
            <a:off x="467544" y="620688"/>
            <a:ext cx="2808312" cy="208823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5" name="图片 4" descr="IMG_25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3378944" y="620688"/>
            <a:ext cx="2705224" cy="2088232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6" name="图片 5" descr="IMG_256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150489" y="620688"/>
            <a:ext cx="2669983" cy="208823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矩形 1"/>
          <p:cNvSpPr/>
          <p:nvPr/>
        </p:nvSpPr>
        <p:spPr>
          <a:xfrm>
            <a:off x="467544" y="2751311"/>
            <a:ext cx="28083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2400" dirty="0">
                <a:latin typeface="黑体" panose="02010609060101010101" pitchFamily="49" charset="-122"/>
                <a:ea typeface="黑体" panose="02010609060101010101" pitchFamily="49" charset="-122"/>
              </a:rPr>
              <a:t>成都火锅</a:t>
            </a:r>
            <a:endParaRPr lang="zh-CN" altLang="en-US" sz="24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378944" y="2751311"/>
            <a:ext cx="270522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成都串串香</a:t>
            </a:r>
            <a:endParaRPr lang="zh-CN" altLang="en-US" sz="2400" dirty="0"/>
          </a:p>
        </p:txBody>
      </p:sp>
      <p:sp>
        <p:nvSpPr>
          <p:cNvPr id="10" name="矩形 9"/>
          <p:cNvSpPr/>
          <p:nvPr/>
        </p:nvSpPr>
        <p:spPr>
          <a:xfrm>
            <a:off x="6187256" y="2707755"/>
            <a:ext cx="26332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水煮肉片</a:t>
            </a:r>
            <a:endParaRPr lang="zh-CN" altLang="en-US" sz="2400" dirty="0"/>
          </a:p>
        </p:txBody>
      </p:sp>
      <p:pic>
        <p:nvPicPr>
          <p:cNvPr id="11" name="图片 10" descr="IMG_25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576296" y="3429000"/>
            <a:ext cx="2952328" cy="221900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3" name="矩形 12"/>
          <p:cNvSpPr/>
          <p:nvPr/>
        </p:nvSpPr>
        <p:spPr>
          <a:xfrm>
            <a:off x="1576296" y="5685104"/>
            <a:ext cx="29523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麻婆豆腐</a:t>
            </a:r>
            <a:endParaRPr lang="zh-CN" altLang="en-US" sz="2400" dirty="0"/>
          </a:p>
        </p:txBody>
      </p:sp>
      <p:pic>
        <p:nvPicPr>
          <p:cNvPr id="14" name="图片 13" descr="IMG_25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4816656" y="3429001"/>
            <a:ext cx="2707672" cy="221900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" name="矩形 15"/>
          <p:cNvSpPr/>
          <p:nvPr/>
        </p:nvSpPr>
        <p:spPr>
          <a:xfrm>
            <a:off x="4816656" y="5685104"/>
            <a:ext cx="27076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ea typeface="黑体" panose="02010609060101010101" pitchFamily="49" charset="-122"/>
                <a:cs typeface="黑体" panose="02010609060101010101" pitchFamily="49" charset="-122"/>
              </a:rPr>
              <a:t>毛血旺</a:t>
            </a:r>
            <a:endParaRPr lang="zh-CN" altLang="en-US" sz="2400" dirty="0"/>
          </a:p>
        </p:txBody>
      </p:sp>
      <p:sp>
        <p:nvSpPr>
          <p:cNvPr id="17" name="矩形 16"/>
          <p:cNvSpPr/>
          <p:nvPr/>
        </p:nvSpPr>
        <p:spPr>
          <a:xfrm>
            <a:off x="323528" y="616530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四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案例分析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23528" y="836712"/>
            <a:ext cx="8568952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3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西安市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作为千年历史古都，有着独特的美食文化。深受各地美食风格的影响，融汇了华北、川蜀、江南等地的特色，食材多样，选材广泛，口味丰富，既有麻辣鲜香等浓烈口味，亦有温和清淡醇香等细腻口味。</a:t>
            </a:r>
            <a:endParaRPr lang="zh-CN" altLang="zh-CN" sz="2400" b="1" kern="10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30000"/>
              </a:lnSpc>
              <a:spcBef>
                <a:spcPts val="1800"/>
              </a:spcBef>
              <a:spcAft>
                <a:spcPts val="600"/>
              </a:spcAft>
            </a:pP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素有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天府之城美誉的成都，不但土地肥沃，物产丰富，美食也是享誉全国。川菜，是中国八大菜系之一，以麻辣重油厚味的美食而享有盛名。四川盆地地理位置独特，山脉和河流将其与周围隔绝。在冬季湿冷夏季湿热的环境中，当地居民身体内部积攒了大量的湿气，为了祛除体内湿气，辣椒、花椒、茱萸等重口味调料被巴蜀人民广泛使用。</a:t>
            </a:r>
            <a:endParaRPr lang="zh-CN" altLang="zh-CN" sz="2400" b="1" kern="100" dirty="0">
              <a:effectLst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3528" y="6165304"/>
            <a:ext cx="734481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四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案例分析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5536" y="532412"/>
            <a:ext cx="8208912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五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、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结论</a:t>
            </a:r>
            <a:endParaRPr lang="zh-CN" altLang="zh-CN" sz="28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20000"/>
              </a:lnSpc>
              <a:spcBef>
                <a:spcPts val="12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由于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地形地势、土地资源、海陆位置、气候因素等自然地理环境以及政治宗教、经济、民族文化等人文地理环境的影响，各个地区的饮食在食材选用、烹饪方法、饮食禁忌、口味习惯上都各具特色，造就了我国地域性饮食文化。通过分析和调查，了解了地理环境对我国饮食文化的影响。本课题能够让大家进一步了解祖国灿烂多姿的饮食文化，促进了不同地域饮食文化交融，也进一步激发了大家的爱国热情及将来更好地建设祖国的雄心壮志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3528" y="6217954"/>
            <a:ext cx="734481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ts val="2800"/>
              </a:lnSpc>
              <a:spcAft>
                <a:spcPts val="0"/>
              </a:spcAft>
            </a:pPr>
            <a:r>
              <a:rPr lang="zh-CN" altLang="en-US" sz="2800" kern="100" dirty="0" smtClean="0">
                <a:latin typeface="等线" panose="02010600030101010101" pitchFamily="2" charset="-122"/>
                <a:ea typeface="黑体" panose="02010609060101010101" pitchFamily="49" charset="-122"/>
                <a:cs typeface="黑体" panose="02010609060101010101" pitchFamily="49" charset="-122"/>
              </a:rPr>
              <a:t>五</a:t>
            </a:r>
            <a:r>
              <a:rPr lang="zh-CN" altLang="zh-CN" sz="2800" kern="100" dirty="0" smtClean="0">
                <a:latin typeface="等线" panose="02010600030101010101" pitchFamily="2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zh-CN" sz="2800" kern="100" dirty="0">
                <a:latin typeface="等线" panose="02010600030101010101" pitchFamily="2" charset="-122"/>
                <a:ea typeface="黑体" panose="02010609060101010101" pitchFamily="49" charset="-122"/>
                <a:cs typeface="黑体" panose="02010609060101010101" pitchFamily="49" charset="-122"/>
              </a:rPr>
              <a:t>结论</a:t>
            </a:r>
            <a:endParaRPr lang="zh-CN" altLang="zh-CN" sz="16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11560" y="1100058"/>
            <a:ext cx="8064896" cy="42011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zh-CN" altLang="en-US" sz="2800" b="1" kern="100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五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、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黑体" panose="02010609060101010101" pitchFamily="49" charset="-122"/>
              </a:rPr>
              <a:t>结论</a:t>
            </a:r>
            <a:endParaRPr lang="zh-CN" altLang="zh-CN" sz="28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50000"/>
              </a:lnSpc>
              <a:spcBef>
                <a:spcPts val="18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随着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生产力的发展、科学技术的进步，交通的四通八达，饮食文化也进一步发展，因地域造成的饮食文化差异也将会逐渐缩小，各地饮食结构将更趋向于合理化和科学化，但是地方特色饮食文化仍将保留。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3528" y="6217954"/>
            <a:ext cx="7344816" cy="4514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ts val="2800"/>
              </a:lnSpc>
              <a:spcAft>
                <a:spcPts val="0"/>
              </a:spcAft>
            </a:pPr>
            <a:r>
              <a:rPr lang="zh-CN" altLang="en-US" sz="2800" kern="100" dirty="0" smtClean="0">
                <a:latin typeface="等线" panose="02010600030101010101" pitchFamily="2" charset="-122"/>
                <a:ea typeface="黑体" panose="02010609060101010101" pitchFamily="49" charset="-122"/>
                <a:cs typeface="黑体" panose="02010609060101010101" pitchFamily="49" charset="-122"/>
              </a:rPr>
              <a:t>五</a:t>
            </a:r>
            <a:r>
              <a:rPr lang="zh-CN" altLang="zh-CN" sz="2800" kern="100" dirty="0" smtClean="0">
                <a:latin typeface="等线" panose="02010600030101010101" pitchFamily="2" charset="-122"/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zh-CN" sz="2800" kern="100" dirty="0">
                <a:latin typeface="等线" panose="02010600030101010101" pitchFamily="2" charset="-122"/>
                <a:ea typeface="黑体" panose="02010609060101010101" pitchFamily="49" charset="-122"/>
                <a:cs typeface="黑体" panose="02010609060101010101" pitchFamily="49" charset="-122"/>
              </a:rPr>
              <a:t>结论</a:t>
            </a:r>
            <a:endParaRPr lang="zh-CN" altLang="zh-CN" sz="1600" kern="100" dirty="0"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商业图片示例 (49)"/>
          <p:cNvPicPr>
            <a:picLocks noChangeAspect="1" noChangeArrowheads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5" y="1495425"/>
            <a:ext cx="6499225" cy="459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Text Box 3"/>
          <p:cNvSpPr txBox="1">
            <a:spLocks noChangeArrowheads="1"/>
          </p:cNvSpPr>
          <p:nvPr/>
        </p:nvSpPr>
        <p:spPr bwMode="auto">
          <a:xfrm>
            <a:off x="971550" y="947738"/>
            <a:ext cx="7632700" cy="1014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zh-CN" altLang="en-US" sz="6000" b="1">
                <a:solidFill>
                  <a:srgbClr val="FF0000"/>
                </a:solidFill>
                <a:ea typeface="黑体" panose="02010609060101010101" pitchFamily="49" charset="-122"/>
              </a:rPr>
              <a:t>谢谢大家！</a:t>
            </a:r>
            <a:endParaRPr lang="zh-CN" altLang="en-US" sz="6000" b="1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研究背景</a:t>
            </a:r>
            <a:r>
              <a:rPr lang="zh-CN" altLang="en-US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意义</a:t>
            </a:r>
            <a:r>
              <a:rPr lang="zh-CN" altLang="en-US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、方法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及路线</a:t>
            </a:r>
            <a:endParaRPr lang="zh-CN" altLang="en-US" sz="2800" b="1" dirty="0"/>
          </a:p>
        </p:txBody>
      </p:sp>
      <p:sp>
        <p:nvSpPr>
          <p:cNvPr id="5" name="矩形 4"/>
          <p:cNvSpPr/>
          <p:nvPr/>
        </p:nvSpPr>
        <p:spPr>
          <a:xfrm>
            <a:off x="539552" y="1112252"/>
            <a:ext cx="8136904" cy="49090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我国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地域广阔，不同地域自然条件差异极大：复杂多样的气候，西高东低的地势、多种多样的地形、不同的水热时空分布等，造成农业生产的地域差异，农产品是人们的饮食材料来源，农业生产方式、农作物的种植结构等不同，直接造成饮食文化异彩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纷呈</a:t>
            </a:r>
            <a:r>
              <a:rPr lang="zh-CN" altLang="en-US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en-US" altLang="zh-CN" sz="2800" b="1" kern="100" dirty="0" smtClean="0">
              <a:latin typeface="楷体" panose="02010609060101010101" charset="-122"/>
              <a:ea typeface="楷体" panose="02010609060101010101" charset="-122"/>
              <a:cs typeface="仿宋" panose="02010609060101010101" pitchFamily="49" charset="-122"/>
            </a:endParaRPr>
          </a:p>
          <a:p>
            <a:pPr indent="406400" algn="just">
              <a:lnSpc>
                <a:spcPct val="11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同时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，吃什么？怎么吃？也受到当地人们信仰习俗的影响，不同地域的生产方式、生活习惯、宗教信仰、文化传统等方面都对地域饮食文化有着不同程度的影响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07504" y="548680"/>
            <a:ext cx="274975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lnSpc>
                <a:spcPts val="2650"/>
              </a:lnSpc>
              <a:spcAft>
                <a:spcPts val="0"/>
              </a:spcAft>
            </a:pPr>
            <a:r>
              <a:rPr lang="zh-CN" altLang="zh-CN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研究</a:t>
            </a:r>
            <a:r>
              <a:rPr lang="zh-CN" altLang="en-US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背景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zh-CN" sz="2800" b="1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71600" y="894973"/>
            <a:ext cx="7632848" cy="3869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50000"/>
              </a:lnSpc>
              <a:spcAft>
                <a:spcPts val="0"/>
              </a:spcAft>
            </a:pPr>
            <a:endParaRPr lang="zh-CN" altLang="zh-CN" sz="28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本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课题主要从自然地理差异和人文地理差异两方面入手，探讨地理环境差异对饮食文化的影响，进而展示祖国灿烂多滋的饮食文化，进一步激发爱国热情及将来更好地建设祖国的雄心壮志。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研究背景</a:t>
            </a:r>
            <a:r>
              <a:rPr lang="zh-CN" altLang="en-US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意义</a:t>
            </a:r>
            <a:r>
              <a:rPr lang="zh-CN" altLang="en-US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、方法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及路线</a:t>
            </a:r>
            <a:endParaRPr lang="zh-CN" altLang="en-US" sz="2800" b="1" dirty="0"/>
          </a:p>
        </p:txBody>
      </p:sp>
      <p:sp>
        <p:nvSpPr>
          <p:cNvPr id="7" name="矩形 6"/>
          <p:cNvSpPr/>
          <p:nvPr/>
        </p:nvSpPr>
        <p:spPr>
          <a:xfrm>
            <a:off x="107504" y="548680"/>
            <a:ext cx="274975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lnSpc>
                <a:spcPts val="2650"/>
              </a:lnSpc>
              <a:spcAft>
                <a:spcPts val="0"/>
              </a:spcAft>
            </a:pPr>
            <a:r>
              <a:rPr lang="zh-CN" altLang="zh-CN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研究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意义：</a:t>
            </a:r>
            <a:endParaRPr lang="zh-CN" altLang="zh-CN" sz="2800" b="1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研究背景</a:t>
            </a:r>
            <a:r>
              <a:rPr lang="zh-CN" altLang="en-US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意义</a:t>
            </a:r>
            <a:r>
              <a:rPr lang="zh-CN" altLang="en-US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、方法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及路线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345532" y="1000626"/>
            <a:ext cx="8208912" cy="51244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6870" algn="just">
              <a:spcBef>
                <a:spcPts val="600"/>
              </a:spcBef>
              <a:spcAft>
                <a:spcPts val="0"/>
              </a:spcAft>
            </a:pP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一）文献分析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法</a:t>
            </a:r>
            <a:endParaRPr lang="zh-CN" altLang="zh-CN" sz="24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355600" algn="just">
              <a:spcBef>
                <a:spcPts val="600"/>
              </a:spcBef>
              <a:spcAft>
                <a:spcPts val="0"/>
              </a:spcAft>
            </a:pP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借助于大学图书馆中国知网（</a:t>
            </a: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CNKI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）、万方等中文科技期刊数据库检索参考文献，查阅大学图书馆和徐州图书馆的相关资料和书籍，</a:t>
            </a:r>
            <a:r>
              <a:rPr lang="zh-CN" altLang="en-US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参考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学者研究饮食文化的调查报告、研究案例和相关研究论著等，结合八上地理课本相关知识，为本课题的研究提供一定的理论和科学依据。</a:t>
            </a:r>
            <a:endParaRPr lang="zh-CN" altLang="zh-CN" sz="2400" b="1" kern="100" dirty="0" smtClean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356870" algn="just">
              <a:spcBef>
                <a:spcPts val="600"/>
              </a:spcBef>
              <a:spcAft>
                <a:spcPts val="0"/>
              </a:spcAft>
            </a:pP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（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二）实地调查研究</a:t>
            </a:r>
            <a:endParaRPr lang="zh-CN" altLang="zh-CN" sz="2400" b="1" kern="10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355600" algn="just">
              <a:spcBef>
                <a:spcPts val="600"/>
              </a:spcBef>
              <a:spcAft>
                <a:spcPts val="0"/>
              </a:spcAft>
            </a:pPr>
            <a:r>
              <a:rPr lang="en-US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    </a:t>
            </a:r>
            <a:r>
              <a:rPr lang="zh-CN" altLang="zh-CN" sz="2400" b="1" kern="100" dirty="0" smtClean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利用暑假</a:t>
            </a:r>
            <a:r>
              <a:rPr lang="zh-CN" altLang="zh-CN" sz="24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，实地走访调查了陕西省西安市、四川省成都市，福建省福州市、厦门市多家饮食名店及锦里、文殊坊、宽窄巷子、三坊七巷、曾厝垵美食街、八市美食街等仿古街或美食街的著名小吃，通过适度的实地观察、当地人访谈、个人品尝以及对当地自然情况感受体会等方法，丰富了本课题的研究。</a:t>
            </a:r>
            <a:endParaRPr lang="zh-CN" altLang="zh-CN" sz="2400" b="1" kern="100" dirty="0"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07504" y="548680"/>
            <a:ext cx="2749758" cy="4385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>
              <a:lnSpc>
                <a:spcPts val="2650"/>
              </a:lnSpc>
              <a:spcAft>
                <a:spcPts val="0"/>
              </a:spcAft>
            </a:pPr>
            <a:r>
              <a:rPr lang="zh-CN" altLang="zh-CN" sz="2800" b="1" kern="100" dirty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研究</a:t>
            </a:r>
            <a:r>
              <a:rPr lang="zh-CN" altLang="zh-CN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方法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黑体" panose="02010609060101010101" pitchFamily="49" charset="-122"/>
              </a:rPr>
              <a:t>：</a:t>
            </a:r>
            <a:endParaRPr lang="zh-CN" altLang="zh-CN" sz="2800" b="1" kern="100" dirty="0">
              <a:latin typeface="黑体" panose="02010609060101010101" pitchFamily="49" charset="-122"/>
              <a:ea typeface="黑体" panose="02010609060101010101" pitchFamily="49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38502" y="476672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研究路线</a:t>
            </a:r>
            <a:r>
              <a:rPr lang="zh-CN" altLang="en-US" sz="2800" b="1" kern="100" dirty="0" smtClean="0">
                <a:latin typeface="黑体" panose="02010609060101010101" pitchFamily="49" charset="-122"/>
                <a:ea typeface="黑体" panose="02010609060101010101" pitchFamily="49" charset="-122"/>
                <a:cs typeface="Times New Roman" panose="02020603050405020304" pitchFamily="18" charset="0"/>
              </a:rPr>
              <a:t>：</a:t>
            </a:r>
            <a:endParaRPr lang="zh-CN" altLang="en-US" sz="28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6" name="图片 5"/>
          <p:cNvPicPr/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691680" y="1196752"/>
            <a:ext cx="6264696" cy="489654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一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研究背景</a:t>
            </a:r>
            <a:r>
              <a:rPr lang="zh-CN" altLang="en-US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、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意义</a:t>
            </a:r>
            <a:r>
              <a:rPr lang="zh-CN" altLang="en-US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、方法</a:t>
            </a:r>
            <a:r>
              <a:rPr lang="zh-CN" altLang="en-US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及路线</a:t>
            </a:r>
            <a:endParaRPr lang="zh-CN" altLang="en-US" sz="2800" b="1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、区域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然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地理环境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影响</a:t>
            </a:r>
            <a:endParaRPr lang="zh-CN" altLang="en-US" sz="2800" b="1" dirty="0"/>
          </a:p>
        </p:txBody>
      </p:sp>
      <p:sp>
        <p:nvSpPr>
          <p:cNvPr id="3" name="矩形 2"/>
          <p:cNvSpPr/>
          <p:nvPr/>
        </p:nvSpPr>
        <p:spPr>
          <a:xfrm>
            <a:off x="611560" y="548680"/>
            <a:ext cx="8064896" cy="54168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（一）影响饮食文化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的</a:t>
            </a:r>
            <a:r>
              <a:rPr lang="zh-CN" altLang="en-US" sz="2800" b="1" kern="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区域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自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然地理环境因素</a:t>
            </a:r>
            <a:endParaRPr lang="zh-CN" altLang="zh-CN" sz="28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 indent="4064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en-US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1.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地形地势因素</a:t>
            </a:r>
            <a:endParaRPr lang="zh-CN" altLang="zh-CN" sz="28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我国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地貌类型多种多样，纵横交织的山脉，构成了我国地形的骨架，高原、平原、盆地、丘陵镶嵌其中。东部多平原、丘陵，西部多高原、山地、盆地。多种地貌类型结合，有利于因地制宜，发展农林牧副多种产业，靠山吃山靠水吃水，形成地域性饮食文化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、区域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然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地理环境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影响</a:t>
            </a:r>
            <a:endParaRPr lang="zh-CN" altLang="en-US" sz="2800" b="1" dirty="0"/>
          </a:p>
        </p:txBody>
      </p:sp>
      <p:pic>
        <p:nvPicPr>
          <p:cNvPr id="3" name="图片 2" descr="IMG_256"/>
          <p:cNvPicPr/>
          <p:nvPr/>
        </p:nvPicPr>
        <p:blipFill>
          <a:blip r:embed="rId1" cstate="print"/>
          <a:srcRect l="15073" t="21406" r="14393"/>
          <a:stretch>
            <a:fillRect/>
          </a:stretch>
        </p:blipFill>
        <p:spPr>
          <a:xfrm>
            <a:off x="223520" y="476672"/>
            <a:ext cx="4488517" cy="448258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788024" y="476672"/>
            <a:ext cx="4139951" cy="44563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en-US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  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我国</a:t>
            </a: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地势西高东低，大致呈三级阶梯状分布，并且向海洋倾斜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，许多</a:t>
            </a: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大河东流，淡水水产资源丰富，河流落差大，激流拍打过的水产肉质更加鲜美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en-US" altLang="zh-CN" sz="2400" b="1" kern="100" dirty="0" smtClean="0">
              <a:latin typeface="楷体" panose="02010609060101010101" charset="-122"/>
              <a:ea typeface="楷体" panose="02010609060101010101" charset="-122"/>
              <a:cs typeface="仿宋" panose="02010609060101010101" pitchFamily="49" charset="-122"/>
            </a:endParaRPr>
          </a:p>
          <a:p>
            <a:pPr>
              <a:lnSpc>
                <a:spcPct val="114000"/>
              </a:lnSpc>
              <a:spcBef>
                <a:spcPts val="1200"/>
              </a:spcBef>
            </a:pPr>
            <a:r>
              <a:rPr lang="en-US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</a:t>
            </a:r>
            <a:r>
              <a:rPr lang="en-US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 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此外</a:t>
            </a: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，我国还有广阔的大陆架，包括渤海和黄海全部，东海大部和南海的一部分，海产丰富。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23520" y="5085184"/>
            <a:ext cx="870445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  </a:t>
            </a:r>
            <a:r>
              <a:rPr lang="zh-CN" altLang="zh-CN" sz="28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复杂</a:t>
            </a:r>
            <a:r>
              <a:rPr lang="zh-CN" altLang="zh-CN" sz="28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多样的地形，阶梯状分布的地势直接影响着人们的生产生活，造就了区域性的饮食文化。</a:t>
            </a:r>
            <a:endParaRPr lang="zh-CN" altLang="en-US" sz="28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-18256" y="-99392"/>
            <a:ext cx="6534472" cy="55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（一）影响饮食文化的自然地理环境因素</a:t>
            </a:r>
            <a:endParaRPr lang="zh-CN" altLang="zh-CN" sz="24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Box 11"/>
          <p:cNvSpPr txBox="1">
            <a:spLocks noChangeArrowheads="1"/>
          </p:cNvSpPr>
          <p:nvPr/>
        </p:nvSpPr>
        <p:spPr bwMode="auto">
          <a:xfrm>
            <a:off x="223520" y="6165215"/>
            <a:ext cx="8452936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2800" b="1" dirty="0">
                <a:latin typeface="黑体" panose="02010609060101010101" pitchFamily="49" charset="-122"/>
                <a:ea typeface="黑体" panose="02010609060101010101" pitchFamily="49" charset="-122"/>
              </a:rPr>
              <a:t>二</a:t>
            </a:r>
            <a:r>
              <a:rPr lang="zh-CN" altLang="en-US" sz="2800" b="1" dirty="0" smtClean="0">
                <a:latin typeface="黑体" panose="02010609060101010101" pitchFamily="49" charset="-122"/>
                <a:ea typeface="黑体" panose="02010609060101010101" pitchFamily="49" charset="-122"/>
              </a:rPr>
              <a:t>、区域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自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然地理环境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对饮</a:t>
            </a:r>
            <a:r>
              <a:rPr lang="zh-CN" altLang="zh-CN" sz="2800" b="1" kern="100" dirty="0">
                <a:ea typeface="黑体" panose="02010609060101010101" pitchFamily="49" charset="-122"/>
                <a:cs typeface="黑体" panose="02010609060101010101" pitchFamily="49" charset="-122"/>
              </a:rPr>
              <a:t>食文化的</a:t>
            </a:r>
            <a:r>
              <a:rPr lang="zh-CN" altLang="zh-CN" sz="2800" b="1" kern="100" dirty="0" smtClean="0">
                <a:ea typeface="黑体" panose="02010609060101010101" pitchFamily="49" charset="-122"/>
                <a:cs typeface="黑体" panose="02010609060101010101" pitchFamily="49" charset="-122"/>
              </a:rPr>
              <a:t>影响</a:t>
            </a:r>
            <a:endParaRPr lang="zh-CN" altLang="en-US" sz="2800" b="1" dirty="0"/>
          </a:p>
        </p:txBody>
      </p:sp>
      <p:pic>
        <p:nvPicPr>
          <p:cNvPr id="3" name="图片 2" descr="IMG_256"/>
          <p:cNvPicPr/>
          <p:nvPr/>
        </p:nvPicPr>
        <p:blipFill>
          <a:blip r:embed="rId1" cstate="print"/>
          <a:srcRect r="-52" b="4497"/>
          <a:stretch>
            <a:fillRect/>
          </a:stretch>
        </p:blipFill>
        <p:spPr>
          <a:xfrm>
            <a:off x="223520" y="1124743"/>
            <a:ext cx="5788640" cy="417646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-18256" y="-99392"/>
            <a:ext cx="6534472" cy="559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50000"/>
              </a:lnSpc>
              <a:spcBef>
                <a:spcPts val="600"/>
              </a:spcBef>
              <a:spcAft>
                <a:spcPts val="0"/>
              </a:spcAft>
            </a:pP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楷体" panose="02010609060101010101" charset="-122"/>
              </a:rPr>
              <a:t>（一）影响饮食文化的自然地理环境因素</a:t>
            </a:r>
            <a:endParaRPr lang="zh-CN" altLang="zh-CN" sz="2400" b="1" kern="100" dirty="0"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-36512" y="620688"/>
            <a:ext cx="3108543" cy="45140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406400" algn="just">
              <a:lnSpc>
                <a:spcPts val="2800"/>
              </a:lnSpc>
              <a:spcAft>
                <a:spcPts val="0"/>
              </a:spcAft>
            </a:pPr>
            <a:r>
              <a:rPr lang="en-US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2.</a:t>
            </a:r>
            <a:r>
              <a:rPr lang="zh-CN" altLang="zh-CN" sz="2800" b="1" kern="100" dirty="0"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土地资源因素</a:t>
            </a:r>
            <a:endParaRPr lang="zh-CN" altLang="zh-CN" sz="2800" b="1" kern="100" dirty="0">
              <a:effectLst/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273524" y="5262299"/>
            <a:ext cx="87629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土地类型是人类从事生产活动的最基本的物质资源条件，因地制宜，对土地进行多样化的开发利用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，造就</a:t>
            </a: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了饮食地域文化差异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zh-CN" altLang="en-US" sz="2400" b="1" dirty="0">
              <a:latin typeface="楷体" panose="02010609060101010101" charset="-122"/>
              <a:ea typeface="楷体" panose="02010609060101010101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5724128" y="846905"/>
            <a:ext cx="3146348" cy="40811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064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我国</a:t>
            </a: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土地资源类型齐全，拥有耕地、林地、草地等多种土地类型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en-US" altLang="zh-CN" sz="2400" b="1" kern="100" dirty="0" smtClean="0">
              <a:latin typeface="楷体" panose="02010609060101010101" charset="-122"/>
              <a:ea typeface="楷体" panose="02010609060101010101" charset="-122"/>
              <a:cs typeface="仿宋" panose="02010609060101010101" pitchFamily="49" charset="-122"/>
            </a:endParaRPr>
          </a:p>
          <a:p>
            <a:pPr indent="406400" algn="just">
              <a:lnSpc>
                <a:spcPct val="120000"/>
              </a:lnSpc>
              <a:spcAft>
                <a:spcPts val="0"/>
              </a:spcAft>
            </a:pPr>
            <a:r>
              <a:rPr lang="en-US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  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耕地</a:t>
            </a:r>
            <a:r>
              <a:rPr lang="zh-CN" altLang="zh-CN" sz="2400" b="1" kern="100" dirty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地区主食农业生产产品，林地地区多食蘑菇、木耳、兽肉等，而草原地区以食草动物牛羊为主</a:t>
            </a:r>
            <a:r>
              <a:rPr lang="zh-CN" altLang="zh-CN" sz="2400" b="1" kern="100" dirty="0" smtClean="0">
                <a:latin typeface="楷体" panose="02010609060101010101" charset="-122"/>
                <a:ea typeface="楷体" panose="02010609060101010101" charset="-122"/>
                <a:cs typeface="仿宋" panose="02010609060101010101" pitchFamily="49" charset="-122"/>
              </a:rPr>
              <a:t>。</a:t>
            </a:r>
            <a:endParaRPr lang="zh-CN" altLang="zh-CN" sz="2400" b="1" kern="100" dirty="0">
              <a:effectLst/>
              <a:latin typeface="楷体" panose="02010609060101010101" charset="-122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50">
        <p:random/>
      </p:transition>
    </mc:Choice>
    <mc:Fallback>
      <p:transition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KSO_WPP_MARK_KEY" val="2a35c3f5-10f4-40a8-96af-e3c4c1e3dff1"/>
  <p:tag name="COMMONDATA" val="eyJoZGlkIjoiNmZkOWQ5MDQxOGNiYjRhOGY2YjljYTJhMmQzYzU3ZDUifQ=="/>
  <p:tag name="commondata" val="eyJoZGlkIjoiMGI2YzBiNzU2Yzc1MzRhYTg1NDEwOGI1N2FlNzNjYTAifQ=="/>
</p:tagLst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自定义设计方案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4226</Words>
  <Application>WPS 演示</Application>
  <PresentationFormat>全屏显示(4:3)</PresentationFormat>
  <Paragraphs>236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28</vt:i4>
      </vt:variant>
    </vt:vector>
  </HeadingPairs>
  <TitlesOfParts>
    <vt:vector size="41" baseType="lpstr">
      <vt:lpstr>Arial</vt:lpstr>
      <vt:lpstr>宋体</vt:lpstr>
      <vt:lpstr>Wingdings</vt:lpstr>
      <vt:lpstr>微软雅黑</vt:lpstr>
      <vt:lpstr>Times New Roman</vt:lpstr>
      <vt:lpstr>黑体</vt:lpstr>
      <vt:lpstr>楷体</vt:lpstr>
      <vt:lpstr>Calibri</vt:lpstr>
      <vt:lpstr>仿宋</vt:lpstr>
      <vt:lpstr>Arial Unicode MS</vt:lpstr>
      <vt:lpstr>等线</vt:lpstr>
      <vt:lpstr>默认设计模板</vt:lpstr>
      <vt:lpstr>自定义设计方案</vt:lpstr>
      <vt:lpstr>徐州市第十四届中小学生研究性学习成果评比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CUMT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徐州市第十四届中小学生研究性学习成果评比</dc:title>
  <dc:creator>Administrator</dc:creator>
  <cp:lastModifiedBy>Administrator</cp:lastModifiedBy>
  <cp:revision>219</cp:revision>
  <dcterms:created xsi:type="dcterms:W3CDTF">2013-01-25T01:44:00Z</dcterms:created>
  <dcterms:modified xsi:type="dcterms:W3CDTF">2023-10-11T07:38:10Z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69D24A9BF7DD4D8280DF4676F9A25808</vt:lpwstr>
  </property>
</Properties>
</file>