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85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tags" Target="../tags/tag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755650" y="1196340"/>
            <a:ext cx="7772400" cy="1470025"/>
          </a:xfrm>
          <a:ln/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4800" kern="1200" baseline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物理研究性学习</a:t>
            </a:r>
            <a:endParaRPr lang="zh-CN" sz="4800" kern="1200" baseline="0">
              <a:ln w="22225">
                <a:solidFill>
                  <a:schemeClr val="accent2"/>
                </a:solidFill>
                <a:prstDash val="solid"/>
              </a:ln>
              <a:solidFill>
                <a:schemeClr val="tx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441450" y="3500755"/>
            <a:ext cx="6400800" cy="1752600"/>
          </a:xfrm>
          <a:ln/>
        </p:spPr>
        <p:txBody>
          <a:bodyPr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</a:pPr>
            <a:r>
              <a:rPr lang="zh-CN" sz="3200" kern="1200" baseline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高压输电</a:t>
            </a:r>
            <a:endParaRPr lang="zh-CN" sz="3200" kern="1200" baseline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87095" y="1344295"/>
            <a:ext cx="7113905" cy="4236085"/>
          </a:xfrm>
        </p:spPr>
        <p:txBody>
          <a:bodyPr/>
          <a:p>
            <a:endParaRPr lang="zh-CN" altLang="en-US" sz="6000" b="1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r>
              <a:rPr lang="zh-CN" altLang="en-US" sz="6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谢</a:t>
            </a:r>
            <a:r>
              <a:rPr lang="en-US" altLang="zh-CN" sz="6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zh-CN" altLang="en-US" sz="6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谢！</a:t>
            </a:r>
            <a:endParaRPr lang="zh-CN" altLang="en-US" sz="6000" b="1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2345"/>
            <a:ext cx="8229600" cy="5144135"/>
          </a:xfrm>
        </p:spPr>
        <p:txBody>
          <a:bodyPr/>
          <a:p>
            <a:pPr marL="0" indent="0">
              <a:buNone/>
            </a:pPr>
            <a:endParaRPr lang="zh-CN" altLang="en-US" sz="28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endParaRPr lang="zh-CN" altLang="en-US" sz="28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8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2800" b="1">
                <a:gradFill>
                  <a:gsLst>
                    <a:gs pos="50000">
                      <a:srgbClr val="ED8D72"/>
                    </a:gs>
                    <a:gs pos="0">
                      <a:srgbClr val="F3B3A1"/>
                    </a:gs>
                    <a:gs pos="100000">
                      <a:srgbClr val="E66643"/>
                    </a:gs>
                  </a:gsLst>
                  <a:lin scaled="1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✽</a:t>
            </a:r>
            <a:r>
              <a:rPr lang="zh-CN" altLang="en-US" sz="2400" b="1">
                <a:solidFill>
                  <a:srgbClr val="0070C0"/>
                </a:solidFill>
              </a:rPr>
              <a:t>主 </a:t>
            </a:r>
            <a:r>
              <a:rPr lang="en-US" altLang="zh-CN" sz="2400" b="1">
                <a:solidFill>
                  <a:srgbClr val="0070C0"/>
                </a:solidFill>
              </a:rPr>
              <a:t> </a:t>
            </a:r>
            <a:r>
              <a:rPr lang="zh-CN" altLang="en-US" sz="2400" b="1">
                <a:solidFill>
                  <a:srgbClr val="0070C0"/>
                </a:solidFill>
              </a:rPr>
              <a:t>持 </a:t>
            </a:r>
            <a:r>
              <a:rPr lang="en-US" altLang="zh-CN" sz="2400" b="1">
                <a:solidFill>
                  <a:srgbClr val="0070C0"/>
                </a:solidFill>
              </a:rPr>
              <a:t> </a:t>
            </a:r>
            <a:r>
              <a:rPr lang="zh-CN" altLang="en-US" sz="2400" b="1">
                <a:solidFill>
                  <a:srgbClr val="0070C0"/>
                </a:solidFill>
              </a:rPr>
              <a:t>人：陶文博</a:t>
            </a:r>
            <a:endParaRPr lang="zh-CN" altLang="en-US" sz="2400" b="1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>
                <a:gradFill>
                  <a:gsLst>
                    <a:gs pos="50000">
                      <a:srgbClr val="ED8D72"/>
                    </a:gs>
                    <a:gs pos="0">
                      <a:srgbClr val="F3B3A1"/>
                    </a:gs>
                    <a:gs pos="100000">
                      <a:srgbClr val="E66643"/>
                    </a:gs>
                  </a:gsLst>
                  <a:lin scaled="1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</a:t>
            </a:r>
            <a:r>
              <a:rPr lang="zh-CN" altLang="en-US" sz="2400" b="1">
                <a:gradFill>
                  <a:gsLst>
                    <a:gs pos="50000">
                      <a:srgbClr val="ED8D72"/>
                    </a:gs>
                    <a:gs pos="0">
                      <a:srgbClr val="F3B3A1"/>
                    </a:gs>
                    <a:gs pos="100000">
                      <a:srgbClr val="E66643"/>
                    </a:gs>
                  </a:gsLst>
                  <a:lin scaled="1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✽</a:t>
            </a:r>
            <a:r>
              <a:rPr lang="zh-CN" altLang="en-US" sz="2400" b="1">
                <a:solidFill>
                  <a:srgbClr val="0070C0"/>
                </a:solidFill>
              </a:rPr>
              <a:t>小组成员：陶文博</a:t>
            </a:r>
            <a:endParaRPr lang="zh-CN" altLang="en-US" sz="2400" b="1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rgbClr val="0070C0"/>
                </a:solidFill>
              </a:rPr>
              <a:t> </a:t>
            </a:r>
            <a:r>
              <a:rPr lang="en-US" altLang="zh-CN" sz="2400" b="1">
                <a:solidFill>
                  <a:srgbClr val="0070C0"/>
                </a:solidFill>
              </a:rPr>
              <a:t>                    </a:t>
            </a:r>
            <a:r>
              <a:rPr lang="zh-CN" altLang="en-US" sz="2400" b="1">
                <a:gradFill>
                  <a:gsLst>
                    <a:gs pos="50000">
                      <a:srgbClr val="ED8D72"/>
                    </a:gs>
                    <a:gs pos="0">
                      <a:srgbClr val="F3B3A1"/>
                    </a:gs>
                    <a:gs pos="100000">
                      <a:srgbClr val="E66643"/>
                    </a:gs>
                  </a:gsLst>
                  <a:lin scaled="1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✽</a:t>
            </a:r>
            <a:r>
              <a:rPr lang="zh-CN" altLang="en-US" sz="2400" b="1">
                <a:solidFill>
                  <a:srgbClr val="0070C0"/>
                </a:solidFill>
              </a:rPr>
              <a:t>指导老师：茅安元</a:t>
            </a:r>
            <a:endParaRPr lang="zh-CN" altLang="en-US" sz="2400" b="1">
              <a:solidFill>
                <a:srgbClr val="0070C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2400" b="1">
                <a:gradFill>
                  <a:gsLst>
                    <a:gs pos="50000">
                      <a:srgbClr val="ED8D72"/>
                    </a:gs>
                    <a:gs pos="0">
                      <a:srgbClr val="F3B3A1"/>
                    </a:gs>
                    <a:gs pos="100000">
                      <a:srgbClr val="E66643"/>
                    </a:gs>
                  </a:gsLst>
                  <a:lin scaled="1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✽</a:t>
            </a:r>
            <a:r>
              <a:rPr lang="zh-CN" altLang="en-US" sz="2400" b="1">
                <a:solidFill>
                  <a:srgbClr val="0070C0"/>
                </a:solidFill>
              </a:rPr>
              <a:t>学   </a:t>
            </a:r>
            <a:r>
              <a:rPr lang="en-US" altLang="zh-CN" sz="2400" b="1">
                <a:solidFill>
                  <a:srgbClr val="0070C0"/>
                </a:solidFill>
              </a:rPr>
              <a:t>   </a:t>
            </a:r>
            <a:r>
              <a:rPr lang="zh-CN" altLang="en-US" sz="2400" b="1">
                <a:solidFill>
                  <a:srgbClr val="0070C0"/>
                </a:solidFill>
              </a:rPr>
              <a:t> 校：徐州市矿大实验学校</a:t>
            </a:r>
            <a:endParaRPr lang="zh-CN" altLang="en-US" sz="2400" b="1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6885" y="168275"/>
            <a:ext cx="8145145" cy="638175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endParaRPr lang="zh-CN" altLang="en-US"/>
          </a:p>
          <a:p>
            <a:pPr algn="l"/>
            <a:r>
              <a:rPr lang="zh-CN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背景：</a:t>
            </a:r>
            <a:endParaRPr lang="zh-CN" altLang="en-US" sz="32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我国电力来源比例，70%左右的电力来自于火电，17%来自水电，风电与核电各占5%，光伏只占3%。中国电力结构仍然以火力发电为主，而且主要是煤炭发电。</a:t>
            </a:r>
            <a:endParaRPr lang="zh-CN" altLang="en-US" sz="32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电不能储存，发电和用电是同时完成的，为了合理的利用资源，发电站要建在靠近能源的地方，而用电的地方很多，且很疏散，有的地方离发电站很远，因此需要把电能输送到远方，远距离的输送电能线路上的能量损耗就必须考虑。</a:t>
            </a:r>
            <a:endParaRPr lang="zh-CN" altLang="en-US" sz="32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6750" y="567690"/>
            <a:ext cx="7813040" cy="5695315"/>
          </a:xfrm>
        </p:spPr>
        <p:txBody>
          <a:bodyPr/>
          <a:p>
            <a:pPr algn="l"/>
            <a:endParaRPr lang="zh-CN" altLang="en-US"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/>
            <a:endParaRPr lang="zh-CN" altLang="en-US"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/>
            <a:r>
              <a:rPr lang="zh-CN" altLang="en-US" sz="32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目的：</a:t>
            </a:r>
            <a:endParaRPr lang="zh-CN" altLang="en-US" sz="3200" b="1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r>
              <a:rPr lang="en-US" altLang="zh-CN" sz="2800"/>
              <a:t>   </a:t>
            </a:r>
            <a:endParaRPr lang="en-US" altLang="zh-CN" sz="2800"/>
          </a:p>
          <a:p>
            <a:pPr algn="l"/>
            <a:r>
              <a:rPr lang="zh-CN" altLang="en-US" sz="2800">
                <a:solidFill>
                  <a:srgbClr val="00B0F0"/>
                </a:solidFill>
              </a:rPr>
              <a:t>探讨高压输电的原因，并且对高压输电的相关知识有进一步的了解</a:t>
            </a:r>
            <a:endParaRPr lang="zh-CN" altLang="en-US" sz="280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87985" y="224790"/>
            <a:ext cx="8543290" cy="6489065"/>
          </a:xfrm>
        </p:spPr>
        <p:txBody>
          <a:bodyPr/>
          <a:p>
            <a:pPr algn="l"/>
            <a:endParaRPr lang="zh-CN" altLang="en-US" sz="2800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/>
            <a:r>
              <a:rPr lang="zh-CN" altLang="en-US" sz="28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研究过程：</a:t>
            </a:r>
            <a:endParaRPr lang="zh-CN" altLang="en-US" sz="2800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/>
            <a:endParaRPr lang="zh-CN" altLang="en-US" sz="2800">
              <a:ln w="6600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/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一</a:t>
            </a:r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、</a:t>
            </a:r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如何减少输电线路上电功率的损耗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输电线上功率损耗为△P=I2.R，可见要减少输电线上的功率损耗，有两个途径：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①减⼩输电线的电阻；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②减⼩输电线中的电流；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1.减少输电线的电阻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由电阻定律Rx=可知，要减少线路的电阻，有几个方法：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①选用电阻率小的金属做导线材料；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②缩短距离（不可以）；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③增大导线的横截面，线太粗的太重，安装线路不方便，况且实际上线太粗也会增加线路损失；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2.减少输送的电流，有公式△P=I2.R可以看出电流减少一半，线路的损失减少1/4。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23925" y="941070"/>
            <a:ext cx="7151370" cy="4965700"/>
          </a:xfrm>
        </p:spPr>
        <p:txBody>
          <a:bodyPr/>
          <a:p>
            <a:pPr algn="l"/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二、高压输电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通过高压输电减少输电电流，如果要输送的电功率为p，输电线路的线电压为u，每项负载的功率因数为cos∮，则输电电流还可以表示为I＝P／（1.732Uxcos∮）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假设送电距离为L，所用输电线的电阻率为，其截面积为s，则R＝（L／s）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于是电功率可写成P耗＝3（P／1.732Uxcos ∮）2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（L／S）＝C／（U2xS）式中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在输送的电功率，输电的距离，输电导线材料及负载功率因数都一定的情况下，c为一常数。</a:t>
            </a:r>
            <a:endParaRPr lang="zh-CN" altLang="en-US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60780"/>
            <a:ext cx="6858000" cy="4703445"/>
          </a:xfrm>
        </p:spPr>
        <p:txBody>
          <a:bodyPr/>
          <a:p>
            <a:pPr algn="ctr"/>
            <a:r>
              <a:rPr lang="zh-CN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FF00FF"/>
                </a:highlight>
              </a:rPr>
              <a:t>远距离输电原理图</a:t>
            </a:r>
            <a:br>
              <a:rPr lang="zh-CN" altLang="en-US" sz="2400"/>
            </a:br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endParaRPr lang="zh-CN" altLang="en-US"/>
          </a:p>
        </p:txBody>
      </p:sp>
      <p:pic>
        <p:nvPicPr>
          <p:cNvPr id="4" name="图片 3" descr="微信图片_2023030919452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979930" y="2276475"/>
            <a:ext cx="5514975" cy="2752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微信图片_202303091947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223645"/>
            <a:ext cx="5524500" cy="44100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13765" y="831215"/>
            <a:ext cx="7099935" cy="5413375"/>
          </a:xfrm>
        </p:spPr>
        <p:txBody>
          <a:bodyPr/>
          <a:p>
            <a:pPr algn="l"/>
            <a:endParaRPr lang="zh-CN" altLang="en-US" b="1">
              <a:solidFill>
                <a:srgbClr val="00B0F0"/>
              </a:solidFill>
            </a:endParaRPr>
          </a:p>
          <a:p>
            <a:pPr algn="l"/>
            <a:r>
              <a:rPr lang="zh-CN" altLang="en-US" b="1">
                <a:solidFill>
                  <a:srgbClr val="00B0F0"/>
                </a:solidFill>
              </a:rPr>
              <a:t>研究结果：</a:t>
            </a:r>
            <a:endParaRPr lang="zh-CN" altLang="en-US" b="1">
              <a:solidFill>
                <a:srgbClr val="00B0F0"/>
              </a:solidFill>
            </a:endParaRPr>
          </a:p>
          <a:p>
            <a:pPr algn="l"/>
            <a:endParaRPr lang="zh-CN" altLang="en-US" b="1">
              <a:solidFill>
                <a:srgbClr val="00B0F0"/>
              </a:solidFill>
            </a:endParaRPr>
          </a:p>
          <a:p>
            <a:pPr algn="l">
              <a:lnSpc>
                <a:spcPct val="170000"/>
              </a:lnSpc>
            </a:pPr>
            <a:r>
              <a:rPr lang="en-US" altLang="zh-CN" b="1">
                <a:solidFill>
                  <a:srgbClr val="00B0F0"/>
                </a:solidFill>
              </a:rPr>
              <a:t>    </a:t>
            </a:r>
            <a:r>
              <a:rPr lang="zh-CN" altLang="en-US" b="1">
                <a:solidFill>
                  <a:srgbClr val="0070C0"/>
                </a:solidFill>
              </a:rPr>
              <a:t>由公式可以看出，输电线截面积S一定时，输电电压U越高损耗的电功率P耗就越小，如果允许损耗的电功率p耗一定时（一般不得超过输送功率的10%），电压越高，输电导线的截面积就越小，这可大大节省输电导线所用的材料。但也不能盲目提高输电电压，因为输电电压越高，输电架空线的建设对所用各种材料的要求越严格，线路的造价就越高，所以要从具体的实际情况出发，做到输电线路既能减少功率损耗，又能节约建设投资。</a:t>
            </a:r>
            <a:endParaRPr lang="zh-CN" altLang="en-US" b="1">
              <a:solidFill>
                <a:srgbClr val="0070C0"/>
              </a:solidFill>
            </a:endParaRPr>
          </a:p>
          <a:p>
            <a:pPr algn="l"/>
            <a:endParaRPr lang="zh-CN" altLang="en-US" b="1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335,&quot;width&quot;:8685}"/>
</p:tagLst>
</file>

<file path=ppt/tags/tag2.xml><?xml version="1.0" encoding="utf-8"?>
<p:tagLst xmlns:p="http://schemas.openxmlformats.org/presentationml/2006/main">
  <p:tag name="COMMONDATA" val="eyJoZGlkIjoiOWJkNjIwMjk0NWZmMmIzZmExMGZmMWIwNTM1NDdmOWQ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995</Words>
  <Application>WPS 演示</Application>
  <PresentationFormat/>
  <Paragraphs>50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物理研究性学习</dc:title>
  <dc:creator>Administrator</dc:creator>
  <cp:lastModifiedBy>snow</cp:lastModifiedBy>
  <cp:revision>33</cp:revision>
  <dcterms:created xsi:type="dcterms:W3CDTF">2023-03-09T10:58:55Z</dcterms:created>
  <dcterms:modified xsi:type="dcterms:W3CDTF">2023-03-09T12:01:13Z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43FCEFFB00CF4116BBBD10642323F74A</vt:lpwstr>
  </property>
</Properties>
</file>