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notesSlides/notesSlide12.xml" ContentType="application/vnd.openxmlformats-officedocument.presentationml.notesSlide+xml"/>
  <Override PartName="/ppt/charts/chart4.xml" ContentType="application/vnd.openxmlformats-officedocument.drawingml.chart+xml"/>
  <Override PartName="/ppt/notesSlides/notesSlide13.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4.xml" ContentType="application/vnd.openxmlformats-officedocument.presentationml.notesSlide+xml"/>
  <Override PartName="/ppt/charts/chart7.xml" ContentType="application/vnd.openxmlformats-officedocument.drawingml.chart+xml"/>
  <Override PartName="/ppt/notesSlides/notesSlide15.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2"/>
  </p:notesMasterIdLst>
  <p:handoutMasterIdLst>
    <p:handoutMasterId r:id="rId23"/>
  </p:handoutMasterIdLst>
  <p:sldIdLst>
    <p:sldId id="3230" r:id="rId2"/>
    <p:sldId id="3202" r:id="rId3"/>
    <p:sldId id="3203" r:id="rId4"/>
    <p:sldId id="3212" r:id="rId5"/>
    <p:sldId id="3213" r:id="rId6"/>
    <p:sldId id="3215" r:id="rId7"/>
    <p:sldId id="3216" r:id="rId8"/>
    <p:sldId id="3214" r:id="rId9"/>
    <p:sldId id="3217" r:id="rId10"/>
    <p:sldId id="3219" r:id="rId11"/>
    <p:sldId id="3218" r:id="rId12"/>
    <p:sldId id="3220" r:id="rId13"/>
    <p:sldId id="3223" r:id="rId14"/>
    <p:sldId id="3226" r:id="rId15"/>
    <p:sldId id="3225" r:id="rId16"/>
    <p:sldId id="3224" r:id="rId17"/>
    <p:sldId id="3162" r:id="rId18"/>
    <p:sldId id="3228" r:id="rId19"/>
    <p:sldId id="3229" r:id="rId20"/>
    <p:sldId id="3221" r:id="rId21"/>
  </p:sldIdLst>
  <p:sldSz cx="12858750" cy="723265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45712"/>
    <a:srgbClr val="FF9900"/>
    <a:srgbClr val="F94D4D"/>
    <a:srgbClr val="28C7D4"/>
    <a:srgbClr val="FEFEFE"/>
    <a:srgbClr val="FFFFFF"/>
    <a:srgbClr val="8F1A12"/>
    <a:srgbClr val="F84E4B"/>
    <a:srgbClr val="26C8D2"/>
    <a:srgbClr val="1CB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79" autoAdjust="0"/>
    <p:restoredTop sz="93001" autoAdjust="0"/>
  </p:normalViewPr>
  <p:slideViewPr>
    <p:cSldViewPr>
      <p:cViewPr varScale="1">
        <p:scale>
          <a:sx n="100" d="100"/>
          <a:sy n="100" d="100"/>
        </p:scale>
        <p:origin x="-1026" y="-108"/>
      </p:cViewPr>
      <p:guideLst>
        <p:guide orient="horz" pos="328"/>
        <p:guide orient="horz" pos="4183"/>
        <p:guide pos="4050"/>
        <p:guide pos="557"/>
        <p:guide pos="7588"/>
        <p:guide pos="376"/>
        <p:guide pos="1350"/>
      </p:guideLst>
    </p:cSldViewPr>
  </p:slideViewPr>
  <p:outlineViewPr>
    <p:cViewPr>
      <p:scale>
        <a:sx n="100" d="100"/>
        <a:sy n="100" d="100"/>
      </p:scale>
      <p:origin x="0" y="0"/>
    </p:cViewPr>
  </p:outlineViewPr>
  <p:notesTextViewPr>
    <p:cViewPr>
      <p:scale>
        <a:sx n="1" d="1"/>
        <a:sy n="1" d="1"/>
      </p:scale>
      <p:origin x="0" y="0"/>
    </p:cViewPr>
  </p:notesTextViewPr>
  <p:sorterViewPr>
    <p:cViewPr>
      <p:scale>
        <a:sx n="80" d="100"/>
        <a:sy n="80"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admin\Desktop\&#26032;&#24314;%20Microsoft%20Excel%20&#24037;&#20316;&#349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Sheet1!$B$6</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Sheet1!$A$7:$A$12</c:f>
              <c:strCache>
                <c:ptCount val="6"/>
                <c:pt idx="0">
                  <c:v>50-60岁</c:v>
                </c:pt>
                <c:pt idx="1">
                  <c:v>61-65岁</c:v>
                </c:pt>
                <c:pt idx="2">
                  <c:v>66-70岁</c:v>
                </c:pt>
                <c:pt idx="3">
                  <c:v>71-75岁</c:v>
                </c:pt>
                <c:pt idx="4">
                  <c:v>76-80岁</c:v>
                </c:pt>
                <c:pt idx="5">
                  <c:v>80岁以上</c:v>
                </c:pt>
              </c:strCache>
            </c:strRef>
          </c:cat>
          <c:val>
            <c:numRef>
              <c:f>Sheet1!$B$7:$B$12</c:f>
              <c:numCache>
                <c:formatCode>General</c:formatCode>
                <c:ptCount val="6"/>
                <c:pt idx="0">
                  <c:v>66</c:v>
                </c:pt>
                <c:pt idx="1">
                  <c:v>128</c:v>
                </c:pt>
                <c:pt idx="2">
                  <c:v>45</c:v>
                </c:pt>
                <c:pt idx="3">
                  <c:v>40</c:v>
                </c:pt>
                <c:pt idx="4">
                  <c:v>65</c:v>
                </c:pt>
                <c:pt idx="5">
                  <c:v>143</c:v>
                </c:pt>
              </c:numCache>
            </c:numRef>
          </c:val>
          <c:extLst xmlns:c16r2="http://schemas.microsoft.com/office/drawing/2015/06/chart">
            <c:ext xmlns:c16="http://schemas.microsoft.com/office/drawing/2014/chart" uri="{C3380CC4-5D6E-409C-BE32-E72D297353CC}">
              <c16:uniqueId val="{00000000-E29E-4FFD-95C9-C6CC926435BF}"/>
            </c:ext>
          </c:extLst>
        </c:ser>
        <c:ser>
          <c:idx val="1"/>
          <c:order val="1"/>
          <c:tx>
            <c:strRef>
              <c:f>Sheet1!$C$6</c:f>
              <c:strCache>
                <c:ptCount val="1"/>
                <c:pt idx="0">
                  <c:v>比例</c:v>
                </c:pt>
              </c:strCache>
            </c:strRef>
          </c:tx>
          <c:invertIfNegative val="0"/>
          <c:cat>
            <c:strRef>
              <c:f>Sheet1!$A$7:$A$12</c:f>
              <c:strCache>
                <c:ptCount val="6"/>
                <c:pt idx="0">
                  <c:v>50-60岁</c:v>
                </c:pt>
                <c:pt idx="1">
                  <c:v>61-65岁</c:v>
                </c:pt>
                <c:pt idx="2">
                  <c:v>66-70岁</c:v>
                </c:pt>
                <c:pt idx="3">
                  <c:v>71-75岁</c:v>
                </c:pt>
                <c:pt idx="4">
                  <c:v>76-80岁</c:v>
                </c:pt>
                <c:pt idx="5">
                  <c:v>80岁以上</c:v>
                </c:pt>
              </c:strCache>
            </c:strRef>
          </c:cat>
          <c:val>
            <c:numRef>
              <c:f>Sheet1!$C$7:$C$12</c:f>
              <c:numCache>
                <c:formatCode>0.00%</c:formatCode>
                <c:ptCount val="6"/>
                <c:pt idx="0">
                  <c:v>0.13600000000000001</c:v>
                </c:pt>
                <c:pt idx="1">
                  <c:v>0.26300000000000001</c:v>
                </c:pt>
                <c:pt idx="2">
                  <c:v>9.1999999999999998E-2</c:v>
                </c:pt>
                <c:pt idx="3">
                  <c:v>8.2000000000000003E-2</c:v>
                </c:pt>
                <c:pt idx="4">
                  <c:v>0.13300000000000001</c:v>
                </c:pt>
                <c:pt idx="5">
                  <c:v>0.29399999999999998</c:v>
                </c:pt>
              </c:numCache>
            </c:numRef>
          </c:val>
          <c:extLst xmlns:c16r2="http://schemas.microsoft.com/office/drawing/2015/06/chart">
            <c:ext xmlns:c16="http://schemas.microsoft.com/office/drawing/2014/chart" uri="{C3380CC4-5D6E-409C-BE32-E72D297353CC}">
              <c16:uniqueId val="{00000001-E29E-4FFD-95C9-C6CC926435BF}"/>
            </c:ext>
          </c:extLst>
        </c:ser>
        <c:dLbls>
          <c:showLegendKey val="0"/>
          <c:showVal val="0"/>
          <c:showCatName val="0"/>
          <c:showSerName val="0"/>
          <c:showPercent val="0"/>
          <c:showBubbleSize val="0"/>
        </c:dLbls>
        <c:gapWidth val="150"/>
        <c:axId val="193468416"/>
        <c:axId val="184947776"/>
      </c:barChart>
      <c:catAx>
        <c:axId val="193468416"/>
        <c:scaling>
          <c:orientation val="minMax"/>
        </c:scaling>
        <c:delete val="0"/>
        <c:axPos val="b"/>
        <c:numFmt formatCode="General" sourceLinked="0"/>
        <c:majorTickMark val="out"/>
        <c:minorTickMark val="none"/>
        <c:tickLblPos val="nextTo"/>
        <c:crossAx val="184947776"/>
        <c:crosses val="autoZero"/>
        <c:auto val="1"/>
        <c:lblAlgn val="ctr"/>
        <c:lblOffset val="100"/>
        <c:noMultiLvlLbl val="0"/>
      </c:catAx>
      <c:valAx>
        <c:axId val="184947776"/>
        <c:scaling>
          <c:orientation val="minMax"/>
        </c:scaling>
        <c:delete val="0"/>
        <c:axPos val="l"/>
        <c:majorGridlines/>
        <c:numFmt formatCode="General" sourceLinked="1"/>
        <c:majorTickMark val="out"/>
        <c:minorTickMark val="none"/>
        <c:tickLblPos val="nextTo"/>
        <c:crossAx val="193468416"/>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男</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Sheet1!$B$1:$C$1</c:f>
              <c:strCache>
                <c:ptCount val="2"/>
                <c:pt idx="0">
                  <c:v>人数</c:v>
                </c:pt>
                <c:pt idx="1">
                  <c:v>比例</c:v>
                </c:pt>
              </c:strCache>
            </c:strRef>
          </c:cat>
          <c:val>
            <c:numRef>
              <c:f>Sheet1!$B$2:$C$2</c:f>
              <c:numCache>
                <c:formatCode>0.00%</c:formatCode>
                <c:ptCount val="2"/>
                <c:pt idx="0" formatCode="General">
                  <c:v>234</c:v>
                </c:pt>
                <c:pt idx="1">
                  <c:v>0.48099999999999998</c:v>
                </c:pt>
              </c:numCache>
            </c:numRef>
          </c:val>
          <c:extLst xmlns:c16r2="http://schemas.microsoft.com/office/drawing/2015/06/chart">
            <c:ext xmlns:c16="http://schemas.microsoft.com/office/drawing/2014/chart" uri="{C3380CC4-5D6E-409C-BE32-E72D297353CC}">
              <c16:uniqueId val="{00000000-B663-4CC1-A411-CE7C6DD5FFAC}"/>
            </c:ext>
          </c:extLst>
        </c:ser>
        <c:ser>
          <c:idx val="1"/>
          <c:order val="1"/>
          <c:tx>
            <c:strRef>
              <c:f>Sheet1!$A$3</c:f>
              <c:strCache>
                <c:ptCount val="1"/>
                <c:pt idx="0">
                  <c:v>女</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Sheet1!$B$1:$C$1</c:f>
              <c:strCache>
                <c:ptCount val="2"/>
                <c:pt idx="0">
                  <c:v>人数</c:v>
                </c:pt>
                <c:pt idx="1">
                  <c:v>比例</c:v>
                </c:pt>
              </c:strCache>
            </c:strRef>
          </c:cat>
          <c:val>
            <c:numRef>
              <c:f>Sheet1!$B$3:$C$3</c:f>
              <c:numCache>
                <c:formatCode>0.00%</c:formatCode>
                <c:ptCount val="2"/>
                <c:pt idx="0" formatCode="General">
                  <c:v>253</c:v>
                </c:pt>
                <c:pt idx="1">
                  <c:v>0.51900000000000002</c:v>
                </c:pt>
              </c:numCache>
            </c:numRef>
          </c:val>
          <c:extLst xmlns:c16r2="http://schemas.microsoft.com/office/drawing/2015/06/chart">
            <c:ext xmlns:c16="http://schemas.microsoft.com/office/drawing/2014/chart" uri="{C3380CC4-5D6E-409C-BE32-E72D297353CC}">
              <c16:uniqueId val="{00000001-B663-4CC1-A411-CE7C6DD5FFAC}"/>
            </c:ext>
          </c:extLst>
        </c:ser>
        <c:dLbls>
          <c:showLegendKey val="0"/>
          <c:showVal val="0"/>
          <c:showCatName val="0"/>
          <c:showSerName val="0"/>
          <c:showPercent val="0"/>
          <c:showBubbleSize val="0"/>
        </c:dLbls>
        <c:gapWidth val="150"/>
        <c:axId val="193467392"/>
        <c:axId val="184951936"/>
      </c:barChart>
      <c:catAx>
        <c:axId val="193467392"/>
        <c:scaling>
          <c:orientation val="minMax"/>
        </c:scaling>
        <c:delete val="0"/>
        <c:axPos val="b"/>
        <c:numFmt formatCode="General" sourceLinked="0"/>
        <c:majorTickMark val="out"/>
        <c:minorTickMark val="none"/>
        <c:tickLblPos val="nextTo"/>
        <c:crossAx val="184951936"/>
        <c:crosses val="autoZero"/>
        <c:auto val="1"/>
        <c:lblAlgn val="ctr"/>
        <c:lblOffset val="100"/>
        <c:noMultiLvlLbl val="0"/>
      </c:catAx>
      <c:valAx>
        <c:axId val="184951936"/>
        <c:scaling>
          <c:orientation val="minMax"/>
        </c:scaling>
        <c:delete val="0"/>
        <c:axPos val="l"/>
        <c:majorGridlines/>
        <c:numFmt formatCode="General" sourceLinked="1"/>
        <c:majorTickMark val="out"/>
        <c:minorTickMark val="none"/>
        <c:tickLblPos val="nextTo"/>
        <c:crossAx val="19346739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Sheet1!$B$25</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trendline>
            <c:trendlineType val="poly"/>
            <c:order val="2"/>
            <c:dispRSqr val="0"/>
            <c:dispEq val="0"/>
          </c:trendline>
          <c:cat>
            <c:strRef>
              <c:f>Sheet1!$A$26:$A$30</c:f>
              <c:strCache>
                <c:ptCount val="5"/>
                <c:pt idx="0">
                  <c:v>非常差</c:v>
                </c:pt>
                <c:pt idx="1">
                  <c:v>比较差</c:v>
                </c:pt>
                <c:pt idx="2">
                  <c:v>一般</c:v>
                </c:pt>
                <c:pt idx="3">
                  <c:v>比较好</c:v>
                </c:pt>
                <c:pt idx="4">
                  <c:v>非常好</c:v>
                </c:pt>
              </c:strCache>
            </c:strRef>
          </c:cat>
          <c:val>
            <c:numRef>
              <c:f>Sheet1!$B$26:$B$30</c:f>
              <c:numCache>
                <c:formatCode>General</c:formatCode>
                <c:ptCount val="5"/>
                <c:pt idx="0">
                  <c:v>22</c:v>
                </c:pt>
                <c:pt idx="1">
                  <c:v>66</c:v>
                </c:pt>
                <c:pt idx="2">
                  <c:v>175</c:v>
                </c:pt>
                <c:pt idx="3">
                  <c:v>170</c:v>
                </c:pt>
                <c:pt idx="4">
                  <c:v>54</c:v>
                </c:pt>
              </c:numCache>
            </c:numRef>
          </c:val>
          <c:extLst xmlns:c16r2="http://schemas.microsoft.com/office/drawing/2015/06/chart">
            <c:ext xmlns:c16="http://schemas.microsoft.com/office/drawing/2014/chart" uri="{C3380CC4-5D6E-409C-BE32-E72D297353CC}">
              <c16:uniqueId val="{00000000-F55D-4E96-B599-B48BDAB7B6B5}"/>
            </c:ext>
          </c:extLst>
        </c:ser>
        <c:ser>
          <c:idx val="1"/>
          <c:order val="1"/>
          <c:tx>
            <c:strRef>
              <c:f>Sheet1!$C$25</c:f>
              <c:strCache>
                <c:ptCount val="1"/>
                <c:pt idx="0">
                  <c:v>比例</c:v>
                </c:pt>
              </c:strCache>
            </c:strRef>
          </c:tx>
          <c:invertIfNegative val="0"/>
          <c:cat>
            <c:strRef>
              <c:f>Sheet1!$A$26:$A$30</c:f>
              <c:strCache>
                <c:ptCount val="5"/>
                <c:pt idx="0">
                  <c:v>非常差</c:v>
                </c:pt>
                <c:pt idx="1">
                  <c:v>比较差</c:v>
                </c:pt>
                <c:pt idx="2">
                  <c:v>一般</c:v>
                </c:pt>
                <c:pt idx="3">
                  <c:v>比较好</c:v>
                </c:pt>
                <c:pt idx="4">
                  <c:v>非常好</c:v>
                </c:pt>
              </c:strCache>
            </c:strRef>
          </c:cat>
          <c:val>
            <c:numRef>
              <c:f>Sheet1!$C$26:$C$30</c:f>
              <c:numCache>
                <c:formatCode>0.00%</c:formatCode>
                <c:ptCount val="5"/>
                <c:pt idx="0">
                  <c:v>4.4999999999999998E-2</c:v>
                </c:pt>
                <c:pt idx="1">
                  <c:v>0.13600000000000001</c:v>
                </c:pt>
                <c:pt idx="2">
                  <c:v>0.35899999999999999</c:v>
                </c:pt>
                <c:pt idx="3">
                  <c:v>0.34899999999999998</c:v>
                </c:pt>
                <c:pt idx="4">
                  <c:v>0.111</c:v>
                </c:pt>
              </c:numCache>
            </c:numRef>
          </c:val>
          <c:extLst xmlns:c16r2="http://schemas.microsoft.com/office/drawing/2015/06/chart">
            <c:ext xmlns:c16="http://schemas.microsoft.com/office/drawing/2014/chart" uri="{C3380CC4-5D6E-409C-BE32-E72D297353CC}">
              <c16:uniqueId val="{00000001-F55D-4E96-B599-B48BDAB7B6B5}"/>
            </c:ext>
          </c:extLst>
        </c:ser>
        <c:dLbls>
          <c:showLegendKey val="0"/>
          <c:showVal val="0"/>
          <c:showCatName val="0"/>
          <c:showSerName val="0"/>
          <c:showPercent val="0"/>
          <c:showBubbleSize val="0"/>
        </c:dLbls>
        <c:gapWidth val="150"/>
        <c:axId val="205346304"/>
        <c:axId val="184954816"/>
      </c:barChart>
      <c:catAx>
        <c:axId val="205346304"/>
        <c:scaling>
          <c:orientation val="minMax"/>
        </c:scaling>
        <c:delete val="0"/>
        <c:axPos val="b"/>
        <c:numFmt formatCode="General" sourceLinked="0"/>
        <c:majorTickMark val="out"/>
        <c:minorTickMark val="none"/>
        <c:tickLblPos val="nextTo"/>
        <c:crossAx val="184954816"/>
        <c:crosses val="autoZero"/>
        <c:auto val="1"/>
        <c:lblAlgn val="ctr"/>
        <c:lblOffset val="100"/>
        <c:noMultiLvlLbl val="0"/>
      </c:catAx>
      <c:valAx>
        <c:axId val="184954816"/>
        <c:scaling>
          <c:orientation val="minMax"/>
        </c:scaling>
        <c:delete val="0"/>
        <c:axPos val="l"/>
        <c:majorGridlines/>
        <c:numFmt formatCode="General" sourceLinked="1"/>
        <c:majorTickMark val="out"/>
        <c:minorTickMark val="none"/>
        <c:tickLblPos val="nextTo"/>
        <c:crossAx val="205346304"/>
        <c:crosses val="autoZero"/>
        <c:crossBetween val="between"/>
      </c:valAx>
    </c:plotArea>
    <c:legend>
      <c:legendPos val="r"/>
      <c:legendEntry>
        <c:idx val="1"/>
        <c:delete val="1"/>
      </c:legendEntry>
      <c:legendEntry>
        <c:idx val="2"/>
        <c:delete val="1"/>
      </c:legendEntry>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Sheet1!$B$36</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Sheet1!$A$37:$A$42</c:f>
              <c:strCache>
                <c:ptCount val="6"/>
                <c:pt idx="0">
                  <c:v>自己</c:v>
                </c:pt>
                <c:pt idx="1">
                  <c:v>老伴</c:v>
                </c:pt>
                <c:pt idx="2">
                  <c:v>儿女子孙</c:v>
                </c:pt>
                <c:pt idx="3">
                  <c:v>保姆或钟点工或护工</c:v>
                </c:pt>
                <c:pt idx="4">
                  <c:v>亲朋邻里帮忙</c:v>
                </c:pt>
                <c:pt idx="5">
                  <c:v>其他</c:v>
                </c:pt>
              </c:strCache>
            </c:strRef>
          </c:cat>
          <c:val>
            <c:numRef>
              <c:f>Sheet1!$B$37:$B$42</c:f>
              <c:numCache>
                <c:formatCode>General</c:formatCode>
                <c:ptCount val="6"/>
                <c:pt idx="0">
                  <c:v>317</c:v>
                </c:pt>
                <c:pt idx="1">
                  <c:v>219</c:v>
                </c:pt>
                <c:pt idx="2">
                  <c:v>83</c:v>
                </c:pt>
                <c:pt idx="3">
                  <c:v>63</c:v>
                </c:pt>
                <c:pt idx="4">
                  <c:v>13</c:v>
                </c:pt>
                <c:pt idx="5">
                  <c:v>5</c:v>
                </c:pt>
              </c:numCache>
            </c:numRef>
          </c:val>
          <c:extLst xmlns:c16r2="http://schemas.microsoft.com/office/drawing/2015/06/chart">
            <c:ext xmlns:c16="http://schemas.microsoft.com/office/drawing/2014/chart" uri="{C3380CC4-5D6E-409C-BE32-E72D297353CC}">
              <c16:uniqueId val="{00000000-7223-4452-A106-C61FCFA2F2B3}"/>
            </c:ext>
          </c:extLst>
        </c:ser>
        <c:ser>
          <c:idx val="1"/>
          <c:order val="1"/>
          <c:tx>
            <c:strRef>
              <c:f>Sheet1!$C$36</c:f>
              <c:strCache>
                <c:ptCount val="1"/>
                <c:pt idx="0">
                  <c:v>比例</c:v>
                </c:pt>
              </c:strCache>
            </c:strRef>
          </c:tx>
          <c:invertIfNegative val="0"/>
          <c:cat>
            <c:strRef>
              <c:f>Sheet1!$A$37:$A$42</c:f>
              <c:strCache>
                <c:ptCount val="6"/>
                <c:pt idx="0">
                  <c:v>自己</c:v>
                </c:pt>
                <c:pt idx="1">
                  <c:v>老伴</c:v>
                </c:pt>
                <c:pt idx="2">
                  <c:v>儿女子孙</c:v>
                </c:pt>
                <c:pt idx="3">
                  <c:v>保姆或钟点工或护工</c:v>
                </c:pt>
                <c:pt idx="4">
                  <c:v>亲朋邻里帮忙</c:v>
                </c:pt>
                <c:pt idx="5">
                  <c:v>其他</c:v>
                </c:pt>
              </c:strCache>
            </c:strRef>
          </c:cat>
          <c:val>
            <c:numRef>
              <c:f>Sheet1!$C$37:$C$42</c:f>
              <c:numCache>
                <c:formatCode>0%</c:formatCode>
                <c:ptCount val="6"/>
                <c:pt idx="0" formatCode="0.00%">
                  <c:v>0.65100000000000002</c:v>
                </c:pt>
                <c:pt idx="1">
                  <c:v>0.45</c:v>
                </c:pt>
                <c:pt idx="2">
                  <c:v>0.17</c:v>
                </c:pt>
                <c:pt idx="3" formatCode="0.00%">
                  <c:v>0.129</c:v>
                </c:pt>
                <c:pt idx="4" formatCode="0.00%">
                  <c:v>2.7E-2</c:v>
                </c:pt>
                <c:pt idx="5">
                  <c:v>0.01</c:v>
                </c:pt>
              </c:numCache>
            </c:numRef>
          </c:val>
          <c:extLst xmlns:c16r2="http://schemas.microsoft.com/office/drawing/2015/06/chart">
            <c:ext xmlns:c16="http://schemas.microsoft.com/office/drawing/2014/chart" uri="{C3380CC4-5D6E-409C-BE32-E72D297353CC}">
              <c16:uniqueId val="{00000001-7223-4452-A106-C61FCFA2F2B3}"/>
            </c:ext>
          </c:extLst>
        </c:ser>
        <c:dLbls>
          <c:showLegendKey val="0"/>
          <c:showVal val="0"/>
          <c:showCatName val="0"/>
          <c:showSerName val="0"/>
          <c:showPercent val="0"/>
          <c:showBubbleSize val="0"/>
        </c:dLbls>
        <c:gapWidth val="150"/>
        <c:axId val="205406208"/>
        <c:axId val="184957120"/>
      </c:barChart>
      <c:catAx>
        <c:axId val="205406208"/>
        <c:scaling>
          <c:orientation val="minMax"/>
        </c:scaling>
        <c:delete val="0"/>
        <c:axPos val="b"/>
        <c:numFmt formatCode="General" sourceLinked="0"/>
        <c:majorTickMark val="out"/>
        <c:minorTickMark val="none"/>
        <c:tickLblPos val="nextTo"/>
        <c:crossAx val="184957120"/>
        <c:crosses val="autoZero"/>
        <c:auto val="1"/>
        <c:lblAlgn val="ctr"/>
        <c:lblOffset val="100"/>
        <c:noMultiLvlLbl val="0"/>
      </c:catAx>
      <c:valAx>
        <c:axId val="184957120"/>
        <c:scaling>
          <c:orientation val="minMax"/>
        </c:scaling>
        <c:delete val="0"/>
        <c:axPos val="l"/>
        <c:majorGridlines/>
        <c:numFmt formatCode="General" sourceLinked="1"/>
        <c:majorTickMark val="out"/>
        <c:minorTickMark val="none"/>
        <c:tickLblPos val="nextTo"/>
        <c:crossAx val="205406208"/>
        <c:crosses val="autoZero"/>
        <c:crossBetween val="between"/>
      </c:valAx>
    </c:plotArea>
    <c:legend>
      <c:legendPos val="r"/>
      <c:legendEntry>
        <c:idx val="1"/>
        <c:delete val="1"/>
      </c:legendEntry>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Sheet1!$B$46</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Sheet1!$A$47:$A$53</c:f>
              <c:strCache>
                <c:ptCount val="7"/>
                <c:pt idx="0">
                  <c:v>交通不便</c:v>
                </c:pt>
                <c:pt idx="1">
                  <c:v>无人陪同</c:v>
                </c:pt>
                <c:pt idx="2">
                  <c:v>就诊程序繁琐</c:v>
                </c:pt>
                <c:pt idx="3">
                  <c:v>信息不畅，不知看什么科室</c:v>
                </c:pt>
                <c:pt idx="4">
                  <c:v>行动不便</c:v>
                </c:pt>
                <c:pt idx="5">
                  <c:v>医患关系差，不可信任</c:v>
                </c:pt>
                <c:pt idx="6">
                  <c:v>其他</c:v>
                </c:pt>
              </c:strCache>
            </c:strRef>
          </c:cat>
          <c:val>
            <c:numRef>
              <c:f>Sheet1!$B$47:$B$53</c:f>
              <c:numCache>
                <c:formatCode>General</c:formatCode>
                <c:ptCount val="7"/>
                <c:pt idx="0">
                  <c:v>103</c:v>
                </c:pt>
                <c:pt idx="1">
                  <c:v>51</c:v>
                </c:pt>
                <c:pt idx="2">
                  <c:v>174</c:v>
                </c:pt>
                <c:pt idx="3">
                  <c:v>94</c:v>
                </c:pt>
                <c:pt idx="4">
                  <c:v>67</c:v>
                </c:pt>
                <c:pt idx="5">
                  <c:v>47</c:v>
                </c:pt>
                <c:pt idx="6">
                  <c:v>56</c:v>
                </c:pt>
              </c:numCache>
            </c:numRef>
          </c:val>
          <c:extLst xmlns:c16r2="http://schemas.microsoft.com/office/drawing/2015/06/chart">
            <c:ext xmlns:c16="http://schemas.microsoft.com/office/drawing/2014/chart" uri="{C3380CC4-5D6E-409C-BE32-E72D297353CC}">
              <c16:uniqueId val="{00000000-7971-4175-A21E-48F7A8A4ACB9}"/>
            </c:ext>
          </c:extLst>
        </c:ser>
        <c:ser>
          <c:idx val="1"/>
          <c:order val="1"/>
          <c:tx>
            <c:strRef>
              <c:f>Sheet1!$C$46</c:f>
              <c:strCache>
                <c:ptCount val="1"/>
                <c:pt idx="0">
                  <c:v>比例</c:v>
                </c:pt>
              </c:strCache>
            </c:strRef>
          </c:tx>
          <c:invertIfNegative val="0"/>
          <c:cat>
            <c:strRef>
              <c:f>Sheet1!$A$47:$A$53</c:f>
              <c:strCache>
                <c:ptCount val="7"/>
                <c:pt idx="0">
                  <c:v>交通不便</c:v>
                </c:pt>
                <c:pt idx="1">
                  <c:v>无人陪同</c:v>
                </c:pt>
                <c:pt idx="2">
                  <c:v>就诊程序繁琐</c:v>
                </c:pt>
                <c:pt idx="3">
                  <c:v>信息不畅，不知看什么科室</c:v>
                </c:pt>
                <c:pt idx="4">
                  <c:v>行动不便</c:v>
                </c:pt>
                <c:pt idx="5">
                  <c:v>医患关系差，不可信任</c:v>
                </c:pt>
                <c:pt idx="6">
                  <c:v>其他</c:v>
                </c:pt>
              </c:strCache>
            </c:strRef>
          </c:cat>
          <c:val>
            <c:numRef>
              <c:f>Sheet1!$C$47:$C$53</c:f>
              <c:numCache>
                <c:formatCode>0.00%</c:formatCode>
                <c:ptCount val="7"/>
                <c:pt idx="0">
                  <c:v>0.21099999999999999</c:v>
                </c:pt>
                <c:pt idx="1">
                  <c:v>0.105</c:v>
                </c:pt>
                <c:pt idx="2">
                  <c:v>0.35699999999999998</c:v>
                </c:pt>
                <c:pt idx="3">
                  <c:v>0.193</c:v>
                </c:pt>
                <c:pt idx="4">
                  <c:v>0.13800000000000001</c:v>
                </c:pt>
                <c:pt idx="5">
                  <c:v>9.7000000000000003E-2</c:v>
                </c:pt>
                <c:pt idx="6">
                  <c:v>0.115</c:v>
                </c:pt>
              </c:numCache>
            </c:numRef>
          </c:val>
          <c:extLst xmlns:c16r2="http://schemas.microsoft.com/office/drawing/2015/06/chart">
            <c:ext xmlns:c16="http://schemas.microsoft.com/office/drawing/2014/chart" uri="{C3380CC4-5D6E-409C-BE32-E72D297353CC}">
              <c16:uniqueId val="{00000001-7971-4175-A21E-48F7A8A4ACB9}"/>
            </c:ext>
          </c:extLst>
        </c:ser>
        <c:dLbls>
          <c:showLegendKey val="0"/>
          <c:showVal val="0"/>
          <c:showCatName val="0"/>
          <c:showSerName val="0"/>
          <c:showPercent val="0"/>
          <c:showBubbleSize val="0"/>
        </c:dLbls>
        <c:gapWidth val="150"/>
        <c:axId val="205243904"/>
        <c:axId val="206111296"/>
      </c:barChart>
      <c:catAx>
        <c:axId val="205243904"/>
        <c:scaling>
          <c:orientation val="minMax"/>
        </c:scaling>
        <c:delete val="0"/>
        <c:axPos val="b"/>
        <c:numFmt formatCode="General" sourceLinked="0"/>
        <c:majorTickMark val="out"/>
        <c:minorTickMark val="none"/>
        <c:tickLblPos val="nextTo"/>
        <c:crossAx val="206111296"/>
        <c:crosses val="autoZero"/>
        <c:auto val="1"/>
        <c:lblAlgn val="ctr"/>
        <c:lblOffset val="100"/>
        <c:noMultiLvlLbl val="0"/>
      </c:catAx>
      <c:valAx>
        <c:axId val="206111296"/>
        <c:scaling>
          <c:orientation val="minMax"/>
        </c:scaling>
        <c:delete val="0"/>
        <c:axPos val="l"/>
        <c:majorGridlines/>
        <c:numFmt formatCode="General" sourceLinked="1"/>
        <c:majorTickMark val="out"/>
        <c:minorTickMark val="none"/>
        <c:tickLblPos val="nextTo"/>
        <c:crossAx val="205243904"/>
        <c:crosses val="autoZero"/>
        <c:crossBetween val="between"/>
      </c:valAx>
    </c:plotArea>
    <c:legend>
      <c:legendPos val="r"/>
      <c:legendEntry>
        <c:idx val="1"/>
        <c:delete val="1"/>
      </c:legendEntry>
      <c:layout/>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Sheet1!$B$57</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Sheet1!$A$58:$A$62</c:f>
              <c:strCache>
                <c:ptCount val="5"/>
                <c:pt idx="0">
                  <c:v>自己没有能力做饭</c:v>
                </c:pt>
                <c:pt idx="1">
                  <c:v>做饭麻烦，占用时间</c:v>
                </c:pt>
                <c:pt idx="2">
                  <c:v>家附近没有就餐点</c:v>
                </c:pt>
                <c:pt idx="3">
                  <c:v>食堂饭菜不符合老年人口味</c:v>
                </c:pt>
                <c:pt idx="4">
                  <c:v>其他</c:v>
                </c:pt>
              </c:strCache>
            </c:strRef>
          </c:cat>
          <c:val>
            <c:numRef>
              <c:f>Sheet1!$B$58:$B$62</c:f>
              <c:numCache>
                <c:formatCode>General</c:formatCode>
                <c:ptCount val="5"/>
                <c:pt idx="0">
                  <c:v>43</c:v>
                </c:pt>
                <c:pt idx="1">
                  <c:v>119</c:v>
                </c:pt>
                <c:pt idx="2">
                  <c:v>262</c:v>
                </c:pt>
                <c:pt idx="3">
                  <c:v>141</c:v>
                </c:pt>
                <c:pt idx="4">
                  <c:v>45</c:v>
                </c:pt>
              </c:numCache>
            </c:numRef>
          </c:val>
          <c:extLst xmlns:c16r2="http://schemas.microsoft.com/office/drawing/2015/06/chart">
            <c:ext xmlns:c16="http://schemas.microsoft.com/office/drawing/2014/chart" uri="{C3380CC4-5D6E-409C-BE32-E72D297353CC}">
              <c16:uniqueId val="{00000000-B2F4-4F7B-84DA-F37272355A5B}"/>
            </c:ext>
          </c:extLst>
        </c:ser>
        <c:ser>
          <c:idx val="1"/>
          <c:order val="1"/>
          <c:tx>
            <c:strRef>
              <c:f>Sheet1!$C$57</c:f>
              <c:strCache>
                <c:ptCount val="1"/>
                <c:pt idx="0">
                  <c:v>比例</c:v>
                </c:pt>
              </c:strCache>
            </c:strRef>
          </c:tx>
          <c:invertIfNegative val="0"/>
          <c:cat>
            <c:strRef>
              <c:f>Sheet1!$A$58:$A$62</c:f>
              <c:strCache>
                <c:ptCount val="5"/>
                <c:pt idx="0">
                  <c:v>自己没有能力做饭</c:v>
                </c:pt>
                <c:pt idx="1">
                  <c:v>做饭麻烦，占用时间</c:v>
                </c:pt>
                <c:pt idx="2">
                  <c:v>家附近没有就餐点</c:v>
                </c:pt>
                <c:pt idx="3">
                  <c:v>食堂饭菜不符合老年人口味</c:v>
                </c:pt>
                <c:pt idx="4">
                  <c:v>其他</c:v>
                </c:pt>
              </c:strCache>
            </c:strRef>
          </c:cat>
          <c:val>
            <c:numRef>
              <c:f>Sheet1!$C$58:$C$62</c:f>
              <c:numCache>
                <c:formatCode>0.00%</c:formatCode>
                <c:ptCount val="5"/>
                <c:pt idx="0" formatCode="0%">
                  <c:v>0.09</c:v>
                </c:pt>
                <c:pt idx="1">
                  <c:v>0.24399999999999999</c:v>
                </c:pt>
                <c:pt idx="2">
                  <c:v>0.53800000000000003</c:v>
                </c:pt>
                <c:pt idx="3" formatCode="0%">
                  <c:v>0.28999999999999998</c:v>
                </c:pt>
                <c:pt idx="4">
                  <c:v>9.1999999999999998E-2</c:v>
                </c:pt>
              </c:numCache>
            </c:numRef>
          </c:val>
          <c:extLst xmlns:c16r2="http://schemas.microsoft.com/office/drawing/2015/06/chart">
            <c:ext xmlns:c16="http://schemas.microsoft.com/office/drawing/2014/chart" uri="{C3380CC4-5D6E-409C-BE32-E72D297353CC}">
              <c16:uniqueId val="{00000001-B2F4-4F7B-84DA-F37272355A5B}"/>
            </c:ext>
          </c:extLst>
        </c:ser>
        <c:dLbls>
          <c:showLegendKey val="0"/>
          <c:showVal val="0"/>
          <c:showCatName val="0"/>
          <c:showSerName val="0"/>
          <c:showPercent val="0"/>
          <c:showBubbleSize val="0"/>
        </c:dLbls>
        <c:gapWidth val="150"/>
        <c:axId val="205244416"/>
        <c:axId val="206113024"/>
      </c:barChart>
      <c:catAx>
        <c:axId val="205244416"/>
        <c:scaling>
          <c:orientation val="minMax"/>
        </c:scaling>
        <c:delete val="0"/>
        <c:axPos val="b"/>
        <c:numFmt formatCode="General" sourceLinked="0"/>
        <c:majorTickMark val="out"/>
        <c:minorTickMark val="none"/>
        <c:tickLblPos val="nextTo"/>
        <c:crossAx val="206113024"/>
        <c:crosses val="autoZero"/>
        <c:auto val="1"/>
        <c:lblAlgn val="ctr"/>
        <c:lblOffset val="100"/>
        <c:noMultiLvlLbl val="0"/>
      </c:catAx>
      <c:valAx>
        <c:axId val="206113024"/>
        <c:scaling>
          <c:orientation val="minMax"/>
        </c:scaling>
        <c:delete val="0"/>
        <c:axPos val="l"/>
        <c:majorGridlines/>
        <c:numFmt formatCode="General" sourceLinked="1"/>
        <c:majorTickMark val="out"/>
        <c:minorTickMark val="none"/>
        <c:tickLblPos val="nextTo"/>
        <c:crossAx val="205244416"/>
        <c:crosses val="autoZero"/>
        <c:crossBetween val="between"/>
      </c:valAx>
    </c:plotArea>
    <c:legend>
      <c:legendPos val="r"/>
      <c:legendEntry>
        <c:idx val="1"/>
        <c:delete val="1"/>
      </c:legendEntry>
      <c:layout/>
      <c:overlay val="0"/>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Sheet1!$B$64</c:f>
              <c:strCache>
                <c:ptCount val="1"/>
                <c:pt idx="0">
                  <c:v>比例</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Sheet1!$A$65:$A$75</c:f>
              <c:strCache>
                <c:ptCount val="11"/>
                <c:pt idx="0">
                  <c:v>经济困难</c:v>
                </c:pt>
                <c:pt idx="1">
                  <c:v>无人照料</c:v>
                </c:pt>
                <c:pt idx="2">
                  <c:v>体弱多病</c:v>
                </c:pt>
                <c:pt idx="3">
                  <c:v>就餐不便</c:v>
                </c:pt>
                <c:pt idx="4">
                  <c:v>家务繁重</c:v>
                </c:pt>
                <c:pt idx="5">
                  <c:v>医疗不便</c:v>
                </c:pt>
                <c:pt idx="6">
                  <c:v>为后代操心</c:v>
                </c:pt>
                <c:pt idx="7">
                  <c:v>外出不便</c:v>
                </c:pt>
                <c:pt idx="8">
                  <c:v>精神孤寂</c:v>
                </c:pt>
                <c:pt idx="9">
                  <c:v>娱乐较少</c:v>
                </c:pt>
                <c:pt idx="10">
                  <c:v>其他</c:v>
                </c:pt>
              </c:strCache>
            </c:strRef>
          </c:cat>
          <c:val>
            <c:numRef>
              <c:f>Sheet1!$B$65:$B$75</c:f>
              <c:numCache>
                <c:formatCode>General</c:formatCode>
                <c:ptCount val="11"/>
                <c:pt idx="0">
                  <c:v>17</c:v>
                </c:pt>
                <c:pt idx="1">
                  <c:v>31</c:v>
                </c:pt>
                <c:pt idx="2">
                  <c:v>114</c:v>
                </c:pt>
                <c:pt idx="3">
                  <c:v>200</c:v>
                </c:pt>
                <c:pt idx="4">
                  <c:v>77</c:v>
                </c:pt>
                <c:pt idx="5">
                  <c:v>147</c:v>
                </c:pt>
                <c:pt idx="6">
                  <c:v>112</c:v>
                </c:pt>
                <c:pt idx="7">
                  <c:v>110</c:v>
                </c:pt>
                <c:pt idx="8">
                  <c:v>41</c:v>
                </c:pt>
                <c:pt idx="9">
                  <c:v>107</c:v>
                </c:pt>
                <c:pt idx="10">
                  <c:v>78</c:v>
                </c:pt>
              </c:numCache>
            </c:numRef>
          </c:val>
          <c:extLst xmlns:c16r2="http://schemas.microsoft.com/office/drawing/2015/06/chart">
            <c:ext xmlns:c16="http://schemas.microsoft.com/office/drawing/2014/chart" uri="{C3380CC4-5D6E-409C-BE32-E72D297353CC}">
              <c16:uniqueId val="{00000000-0F5A-4796-B291-FE8B23AAD520}"/>
            </c:ext>
          </c:extLst>
        </c:ser>
        <c:ser>
          <c:idx val="1"/>
          <c:order val="1"/>
          <c:tx>
            <c:strRef>
              <c:f>Sheet1!$C$64</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Sheet1!$A$65:$A$75</c:f>
              <c:strCache>
                <c:ptCount val="11"/>
                <c:pt idx="0">
                  <c:v>经济困难</c:v>
                </c:pt>
                <c:pt idx="1">
                  <c:v>无人照料</c:v>
                </c:pt>
                <c:pt idx="2">
                  <c:v>体弱多病</c:v>
                </c:pt>
                <c:pt idx="3">
                  <c:v>就餐不便</c:v>
                </c:pt>
                <c:pt idx="4">
                  <c:v>家务繁重</c:v>
                </c:pt>
                <c:pt idx="5">
                  <c:v>医疗不便</c:v>
                </c:pt>
                <c:pt idx="6">
                  <c:v>为后代操心</c:v>
                </c:pt>
                <c:pt idx="7">
                  <c:v>外出不便</c:v>
                </c:pt>
                <c:pt idx="8">
                  <c:v>精神孤寂</c:v>
                </c:pt>
                <c:pt idx="9">
                  <c:v>娱乐较少</c:v>
                </c:pt>
                <c:pt idx="10">
                  <c:v>其他</c:v>
                </c:pt>
              </c:strCache>
            </c:strRef>
          </c:cat>
          <c:val>
            <c:numRef>
              <c:f>Sheet1!$C$65:$C$75</c:f>
              <c:numCache>
                <c:formatCode>0.00%</c:formatCode>
                <c:ptCount val="11"/>
                <c:pt idx="0">
                  <c:v>3.5000000000000003E-2</c:v>
                </c:pt>
                <c:pt idx="1">
                  <c:v>6.4000000000000001E-2</c:v>
                </c:pt>
                <c:pt idx="2">
                  <c:v>0.23400000000000001</c:v>
                </c:pt>
                <c:pt idx="3">
                  <c:v>0.41099999999999998</c:v>
                </c:pt>
                <c:pt idx="4" formatCode="General">
                  <c:v>15.8</c:v>
                </c:pt>
                <c:pt idx="5">
                  <c:v>0.30199999999999999</c:v>
                </c:pt>
                <c:pt idx="6" formatCode="0%">
                  <c:v>0.23</c:v>
                </c:pt>
                <c:pt idx="7">
                  <c:v>0.22600000000000001</c:v>
                </c:pt>
                <c:pt idx="8">
                  <c:v>8.4000000000000005E-2</c:v>
                </c:pt>
                <c:pt idx="9" formatCode="0%">
                  <c:v>0.22</c:v>
                </c:pt>
                <c:pt idx="10" formatCode="0%">
                  <c:v>0.16</c:v>
                </c:pt>
              </c:numCache>
            </c:numRef>
          </c:val>
          <c:extLst xmlns:c16r2="http://schemas.microsoft.com/office/drawing/2015/06/chart">
            <c:ext xmlns:c16="http://schemas.microsoft.com/office/drawing/2014/chart" uri="{C3380CC4-5D6E-409C-BE32-E72D297353CC}">
              <c16:uniqueId val="{00000001-0F5A-4796-B291-FE8B23AAD520}"/>
            </c:ext>
          </c:extLst>
        </c:ser>
        <c:dLbls>
          <c:showLegendKey val="0"/>
          <c:showVal val="0"/>
          <c:showCatName val="0"/>
          <c:showSerName val="0"/>
          <c:showPercent val="0"/>
          <c:showBubbleSize val="0"/>
        </c:dLbls>
        <c:gapWidth val="150"/>
        <c:axId val="206565376"/>
        <c:axId val="206115328"/>
      </c:barChart>
      <c:catAx>
        <c:axId val="206565376"/>
        <c:scaling>
          <c:orientation val="minMax"/>
        </c:scaling>
        <c:delete val="0"/>
        <c:axPos val="l"/>
        <c:numFmt formatCode="General" sourceLinked="0"/>
        <c:majorTickMark val="out"/>
        <c:minorTickMark val="none"/>
        <c:tickLblPos val="nextTo"/>
        <c:crossAx val="206115328"/>
        <c:crosses val="autoZero"/>
        <c:auto val="1"/>
        <c:lblAlgn val="ctr"/>
        <c:lblOffset val="100"/>
        <c:noMultiLvlLbl val="0"/>
      </c:catAx>
      <c:valAx>
        <c:axId val="206115328"/>
        <c:scaling>
          <c:orientation val="minMax"/>
        </c:scaling>
        <c:delete val="0"/>
        <c:axPos val="b"/>
        <c:majorGridlines/>
        <c:numFmt formatCode="General" sourceLinked="1"/>
        <c:majorTickMark val="out"/>
        <c:minorTickMark val="none"/>
        <c:tickLblPos val="nextTo"/>
        <c:crossAx val="206565376"/>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Sheet1!$B$88</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Sheet1!$A$89:$A$96</c:f>
              <c:strCache>
                <c:ptCount val="8"/>
                <c:pt idx="0">
                  <c:v>地理位置合适，离学校近</c:v>
                </c:pt>
                <c:pt idx="1">
                  <c:v>生活条件好，环境舒适</c:v>
                </c:pt>
                <c:pt idx="2">
                  <c:v>人文环境好、生活娱乐配套齐全</c:v>
                </c:pt>
                <c:pt idx="3">
                  <c:v>服务质量好</c:v>
                </c:pt>
                <c:pt idx="4">
                  <c:v>价格适中</c:v>
                </c:pt>
                <c:pt idx="5">
                  <c:v>医疗条件好</c:v>
                </c:pt>
                <c:pt idx="6">
                  <c:v>饭菜可口</c:v>
                </c:pt>
                <c:pt idx="7">
                  <c:v>其他</c:v>
                </c:pt>
              </c:strCache>
            </c:strRef>
          </c:cat>
          <c:val>
            <c:numRef>
              <c:f>Sheet1!$B$89:$B$96</c:f>
              <c:numCache>
                <c:formatCode>General</c:formatCode>
                <c:ptCount val="8"/>
                <c:pt idx="0">
                  <c:v>284</c:v>
                </c:pt>
                <c:pt idx="1">
                  <c:v>312</c:v>
                </c:pt>
                <c:pt idx="2">
                  <c:v>254</c:v>
                </c:pt>
                <c:pt idx="3">
                  <c:v>368</c:v>
                </c:pt>
                <c:pt idx="4">
                  <c:v>338</c:v>
                </c:pt>
                <c:pt idx="5">
                  <c:v>367</c:v>
                </c:pt>
                <c:pt idx="6">
                  <c:v>315</c:v>
                </c:pt>
                <c:pt idx="7">
                  <c:v>36</c:v>
                </c:pt>
              </c:numCache>
            </c:numRef>
          </c:val>
          <c:extLst xmlns:c16r2="http://schemas.microsoft.com/office/drawing/2015/06/chart">
            <c:ext xmlns:c16="http://schemas.microsoft.com/office/drawing/2014/chart" uri="{C3380CC4-5D6E-409C-BE32-E72D297353CC}">
              <c16:uniqueId val="{00000000-7869-4BF5-A0B5-05C38298DB82}"/>
            </c:ext>
          </c:extLst>
        </c:ser>
        <c:ser>
          <c:idx val="1"/>
          <c:order val="1"/>
          <c:tx>
            <c:strRef>
              <c:f>Sheet1!$C$88</c:f>
              <c:strCache>
                <c:ptCount val="1"/>
                <c:pt idx="0">
                  <c:v>比例</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Sheet1!$A$89:$A$96</c:f>
              <c:strCache>
                <c:ptCount val="8"/>
                <c:pt idx="0">
                  <c:v>地理位置合适，离学校近</c:v>
                </c:pt>
                <c:pt idx="1">
                  <c:v>生活条件好，环境舒适</c:v>
                </c:pt>
                <c:pt idx="2">
                  <c:v>人文环境好、生活娱乐配套齐全</c:v>
                </c:pt>
                <c:pt idx="3">
                  <c:v>服务质量好</c:v>
                </c:pt>
                <c:pt idx="4">
                  <c:v>价格适中</c:v>
                </c:pt>
                <c:pt idx="5">
                  <c:v>医疗条件好</c:v>
                </c:pt>
                <c:pt idx="6">
                  <c:v>饭菜可口</c:v>
                </c:pt>
                <c:pt idx="7">
                  <c:v>其他</c:v>
                </c:pt>
              </c:strCache>
            </c:strRef>
          </c:cat>
          <c:val>
            <c:numRef>
              <c:f>Sheet1!$C$89:$C$96</c:f>
              <c:numCache>
                <c:formatCode>0.00%</c:formatCode>
                <c:ptCount val="8"/>
                <c:pt idx="0">
                  <c:v>0.58299999999999996</c:v>
                </c:pt>
                <c:pt idx="1">
                  <c:v>0.64100000000000001</c:v>
                </c:pt>
                <c:pt idx="2">
                  <c:v>0.52200000000000002</c:v>
                </c:pt>
                <c:pt idx="3">
                  <c:v>0.75600000000000001</c:v>
                </c:pt>
                <c:pt idx="4">
                  <c:v>0.69399999999999995</c:v>
                </c:pt>
                <c:pt idx="5">
                  <c:v>0.754</c:v>
                </c:pt>
                <c:pt idx="6">
                  <c:v>0.64700000000000002</c:v>
                </c:pt>
                <c:pt idx="7" formatCode="General">
                  <c:v>7.4</c:v>
                </c:pt>
              </c:numCache>
            </c:numRef>
          </c:val>
          <c:extLst xmlns:c16r2="http://schemas.microsoft.com/office/drawing/2015/06/chart">
            <c:ext xmlns:c16="http://schemas.microsoft.com/office/drawing/2014/chart" uri="{C3380CC4-5D6E-409C-BE32-E72D297353CC}">
              <c16:uniqueId val="{00000001-7869-4BF5-A0B5-05C38298DB82}"/>
            </c:ext>
          </c:extLst>
        </c:ser>
        <c:dLbls>
          <c:showLegendKey val="0"/>
          <c:showVal val="0"/>
          <c:showCatName val="0"/>
          <c:showSerName val="0"/>
          <c:showPercent val="0"/>
          <c:showBubbleSize val="0"/>
        </c:dLbls>
        <c:gapWidth val="150"/>
        <c:axId val="206556672"/>
        <c:axId val="206118208"/>
      </c:barChart>
      <c:catAx>
        <c:axId val="206556672"/>
        <c:scaling>
          <c:orientation val="minMax"/>
        </c:scaling>
        <c:delete val="0"/>
        <c:axPos val="b"/>
        <c:numFmt formatCode="General" sourceLinked="0"/>
        <c:majorTickMark val="out"/>
        <c:minorTickMark val="none"/>
        <c:tickLblPos val="nextTo"/>
        <c:crossAx val="206118208"/>
        <c:crosses val="autoZero"/>
        <c:auto val="1"/>
        <c:lblAlgn val="ctr"/>
        <c:lblOffset val="100"/>
        <c:noMultiLvlLbl val="0"/>
      </c:catAx>
      <c:valAx>
        <c:axId val="206118208"/>
        <c:scaling>
          <c:orientation val="minMax"/>
        </c:scaling>
        <c:delete val="0"/>
        <c:axPos val="l"/>
        <c:majorGridlines/>
        <c:numFmt formatCode="General" sourceLinked="1"/>
        <c:majorTickMark val="out"/>
        <c:minorTickMark val="none"/>
        <c:tickLblPos val="nextTo"/>
        <c:crossAx val="20655667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Sheet1!$B$101</c:f>
              <c:strCache>
                <c:ptCount val="1"/>
                <c:pt idx="0">
                  <c:v>人数</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Sheet1!$A$102:$A$110</c:f>
              <c:strCache>
                <c:ptCount val="9"/>
                <c:pt idx="0">
                  <c:v>生活照料</c:v>
                </c:pt>
                <c:pt idx="1">
                  <c:v>医疗远程服务</c:v>
                </c:pt>
                <c:pt idx="2">
                  <c:v>紧急救护</c:v>
                </c:pt>
                <c:pt idx="3">
                  <c:v>康体锻炼</c:v>
                </c:pt>
                <c:pt idx="4">
                  <c:v>文娱活动</c:v>
                </c:pt>
                <c:pt idx="5">
                  <c:v>学习培训</c:v>
                </c:pt>
                <c:pt idx="6">
                  <c:v>心理护理</c:v>
                </c:pt>
                <c:pt idx="7">
                  <c:v>亲友远程探视</c:v>
                </c:pt>
                <c:pt idx="8">
                  <c:v>其他</c:v>
                </c:pt>
              </c:strCache>
            </c:strRef>
          </c:cat>
          <c:val>
            <c:numRef>
              <c:f>Sheet1!$B$102:$B$110</c:f>
              <c:numCache>
                <c:formatCode>General</c:formatCode>
                <c:ptCount val="9"/>
                <c:pt idx="0">
                  <c:v>300</c:v>
                </c:pt>
                <c:pt idx="1">
                  <c:v>227</c:v>
                </c:pt>
                <c:pt idx="2">
                  <c:v>282</c:v>
                </c:pt>
                <c:pt idx="3">
                  <c:v>176</c:v>
                </c:pt>
                <c:pt idx="4">
                  <c:v>168</c:v>
                </c:pt>
                <c:pt idx="5">
                  <c:v>86</c:v>
                </c:pt>
                <c:pt idx="6">
                  <c:v>107</c:v>
                </c:pt>
                <c:pt idx="7">
                  <c:v>93</c:v>
                </c:pt>
                <c:pt idx="8">
                  <c:v>72</c:v>
                </c:pt>
              </c:numCache>
            </c:numRef>
          </c:val>
          <c:extLst xmlns:c16r2="http://schemas.microsoft.com/office/drawing/2015/06/chart">
            <c:ext xmlns:c16="http://schemas.microsoft.com/office/drawing/2014/chart" uri="{C3380CC4-5D6E-409C-BE32-E72D297353CC}">
              <c16:uniqueId val="{00000000-3E25-4DFA-8E3C-D3F2131742C0}"/>
            </c:ext>
          </c:extLst>
        </c:ser>
        <c:ser>
          <c:idx val="1"/>
          <c:order val="1"/>
          <c:tx>
            <c:strRef>
              <c:f>Sheet1!$C$101</c:f>
              <c:strCache>
                <c:ptCount val="1"/>
                <c:pt idx="0">
                  <c:v>比例</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Sheet1!$A$102:$A$110</c:f>
              <c:strCache>
                <c:ptCount val="9"/>
                <c:pt idx="0">
                  <c:v>生活照料</c:v>
                </c:pt>
                <c:pt idx="1">
                  <c:v>医疗远程服务</c:v>
                </c:pt>
                <c:pt idx="2">
                  <c:v>紧急救护</c:v>
                </c:pt>
                <c:pt idx="3">
                  <c:v>康体锻炼</c:v>
                </c:pt>
                <c:pt idx="4">
                  <c:v>文娱活动</c:v>
                </c:pt>
                <c:pt idx="5">
                  <c:v>学习培训</c:v>
                </c:pt>
                <c:pt idx="6">
                  <c:v>心理护理</c:v>
                </c:pt>
                <c:pt idx="7">
                  <c:v>亲友远程探视</c:v>
                </c:pt>
                <c:pt idx="8">
                  <c:v>其他</c:v>
                </c:pt>
              </c:strCache>
            </c:strRef>
          </c:cat>
          <c:val>
            <c:numRef>
              <c:f>Sheet1!$C$102:$C$110</c:f>
              <c:numCache>
                <c:formatCode>0.00%</c:formatCode>
                <c:ptCount val="9"/>
                <c:pt idx="0">
                  <c:v>0.61599999999999999</c:v>
                </c:pt>
                <c:pt idx="1">
                  <c:v>0.46600000000000003</c:v>
                </c:pt>
                <c:pt idx="2">
                  <c:v>0.57899999999999996</c:v>
                </c:pt>
                <c:pt idx="3">
                  <c:v>0.36099999999999999</c:v>
                </c:pt>
                <c:pt idx="4" formatCode="General">
                  <c:v>34.5</c:v>
                </c:pt>
                <c:pt idx="5">
                  <c:v>0.17699999999999999</c:v>
                </c:pt>
                <c:pt idx="6" formatCode="0%">
                  <c:v>0.22</c:v>
                </c:pt>
                <c:pt idx="7">
                  <c:v>0.191</c:v>
                </c:pt>
                <c:pt idx="8">
                  <c:v>0.14799999999999999</c:v>
                </c:pt>
              </c:numCache>
            </c:numRef>
          </c:val>
          <c:extLst xmlns:c16r2="http://schemas.microsoft.com/office/drawing/2015/06/chart">
            <c:ext xmlns:c16="http://schemas.microsoft.com/office/drawing/2014/chart" uri="{C3380CC4-5D6E-409C-BE32-E72D297353CC}">
              <c16:uniqueId val="{00000001-3E25-4DFA-8E3C-D3F2131742C0}"/>
            </c:ext>
          </c:extLst>
        </c:ser>
        <c:dLbls>
          <c:showLegendKey val="0"/>
          <c:showVal val="0"/>
          <c:showCatName val="0"/>
          <c:showSerName val="0"/>
          <c:showPercent val="0"/>
          <c:showBubbleSize val="0"/>
        </c:dLbls>
        <c:gapWidth val="150"/>
        <c:axId val="204382208"/>
        <c:axId val="206169216"/>
      </c:barChart>
      <c:catAx>
        <c:axId val="204382208"/>
        <c:scaling>
          <c:orientation val="minMax"/>
        </c:scaling>
        <c:delete val="0"/>
        <c:axPos val="b"/>
        <c:numFmt formatCode="General" sourceLinked="0"/>
        <c:majorTickMark val="out"/>
        <c:minorTickMark val="none"/>
        <c:tickLblPos val="nextTo"/>
        <c:crossAx val="206169216"/>
        <c:crosses val="autoZero"/>
        <c:auto val="1"/>
        <c:lblAlgn val="ctr"/>
        <c:lblOffset val="100"/>
        <c:noMultiLvlLbl val="0"/>
      </c:catAx>
      <c:valAx>
        <c:axId val="206169216"/>
        <c:scaling>
          <c:orientation val="minMax"/>
        </c:scaling>
        <c:delete val="0"/>
        <c:axPos val="l"/>
        <c:majorGridlines/>
        <c:numFmt formatCode="General" sourceLinked="1"/>
        <c:majorTickMark val="out"/>
        <c:minorTickMark val="none"/>
        <c:tickLblPos val="nextTo"/>
        <c:crossAx val="204382208"/>
        <c:crosses val="autoZero"/>
        <c:crossBetween val="between"/>
      </c:valAx>
    </c:plotArea>
    <c:legend>
      <c:legendPos val="r"/>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2023/9/14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2023/9/14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274863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4113903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264336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264336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264336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91000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264336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
        <p:nvSpPr>
          <p:cNvPr id="2" name="矩形 1"/>
          <p:cNvSpPr/>
          <p:nvPr userDrawn="1"/>
        </p:nvSpPr>
        <p:spPr>
          <a:xfrm>
            <a:off x="354" y="361635"/>
            <a:ext cx="225016" cy="586648"/>
          </a:xfrm>
          <a:prstGeom prst="rect">
            <a:avLst/>
          </a:prstGeom>
          <a:solidFill>
            <a:srgbClr val="F4571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4" tIns="48217" rIns="96434" bIns="48217" rtlCol="0" anchor="ctr"/>
          <a:lstStyle/>
          <a:p>
            <a:pPr algn="ctr" defTabSz="964278"/>
            <a:endParaRPr lang="zh-CN" altLang="en-US" sz="1969">
              <a:solidFill>
                <a:srgbClr val="E7E6E6">
                  <a:lumMod val="50000"/>
                </a:srgbClr>
              </a:solidFill>
              <a:cs typeface="+mn-ea"/>
              <a:sym typeface="+mn-lt"/>
            </a:endParaRPr>
          </a:p>
        </p:txBody>
      </p:sp>
    </p:spTree>
    <p:extLst>
      <p:ext uri="{BB962C8B-B14F-4D97-AF65-F5344CB8AC3E}">
        <p14:creationId xmlns:p14="http://schemas.microsoft.com/office/powerpoint/2010/main" val="2569440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6521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2023/9/14</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54" r:id="rId1"/>
    <p:sldLayoutId id="21474839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jpe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3391" y="1285805"/>
            <a:ext cx="11552149" cy="53340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dirty="0"/>
          </a:p>
        </p:txBody>
      </p:sp>
      <p:sp>
        <p:nvSpPr>
          <p:cNvPr id="2" name="矩形 1"/>
          <p:cNvSpPr/>
          <p:nvPr/>
        </p:nvSpPr>
        <p:spPr>
          <a:xfrm>
            <a:off x="1028775" y="1744117"/>
            <a:ext cx="6984776" cy="468052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p:cNvSpPr txBox="1">
            <a:spLocks/>
          </p:cNvSpPr>
          <p:nvPr/>
        </p:nvSpPr>
        <p:spPr>
          <a:xfrm>
            <a:off x="8229575" y="1888133"/>
            <a:ext cx="3744416" cy="1224136"/>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zh-CN" sz="3200" dirty="0">
                <a:solidFill>
                  <a:schemeClr val="bg1"/>
                </a:solidFill>
                <a:latin typeface="方正小标宋简体" panose="02010601030101010101" pitchFamily="2" charset="-122"/>
                <a:ea typeface="方正小标宋简体" panose="02010601030101010101" pitchFamily="2" charset="-122"/>
              </a:rPr>
              <a:t>基于孝老敬亲文化背景下的老年人养老</a:t>
            </a:r>
            <a:r>
              <a:rPr lang="zh-CN" altLang="zh-CN" sz="3200" dirty="0" smtClean="0">
                <a:solidFill>
                  <a:schemeClr val="bg1"/>
                </a:solidFill>
                <a:latin typeface="方正小标宋简体" panose="02010601030101010101" pitchFamily="2" charset="-122"/>
                <a:ea typeface="方正小标宋简体" panose="02010601030101010101" pitchFamily="2" charset="-122"/>
              </a:rPr>
              <a:t>需</a:t>
            </a:r>
            <a:r>
              <a:rPr lang="zh-CN" altLang="en-US" sz="3200" dirty="0" smtClean="0">
                <a:solidFill>
                  <a:schemeClr val="bg1"/>
                </a:solidFill>
                <a:latin typeface="方正小标宋简体" panose="02010601030101010101" pitchFamily="2" charset="-122"/>
                <a:ea typeface="方正小标宋简体" panose="02010601030101010101" pitchFamily="2" charset="-122"/>
              </a:rPr>
              <a:t>求</a:t>
            </a:r>
            <a:r>
              <a:rPr lang="zh-CN" altLang="zh-CN" sz="3200" dirty="0" smtClean="0">
                <a:solidFill>
                  <a:schemeClr val="bg1"/>
                </a:solidFill>
                <a:latin typeface="方正小标宋简体" panose="02010601030101010101" pitchFamily="2" charset="-122"/>
                <a:ea typeface="方正小标宋简体" panose="02010601030101010101" pitchFamily="2" charset="-122"/>
              </a:rPr>
              <a:t>调查研究</a:t>
            </a:r>
            <a:endParaRPr lang="en-US" sz="3200" b="1" dirty="0">
              <a:solidFill>
                <a:schemeClr val="bg1"/>
              </a:solidFill>
              <a:latin typeface="方正小标宋简体" panose="02010601030101010101" pitchFamily="2" charset="-122"/>
              <a:ea typeface="方正小标宋简体" panose="02010601030101010101" pitchFamily="2" charset="-122"/>
              <a:cs typeface="Arial" panose="020B0604020202020204" pitchFamily="34" charset="0"/>
              <a:sym typeface="Arial" panose="020B0604020202020204" pitchFamily="34" charset="0"/>
            </a:endParaRPr>
          </a:p>
        </p:txBody>
      </p:sp>
      <p:cxnSp>
        <p:nvCxnSpPr>
          <p:cNvPr id="13" name="直接连接符 12"/>
          <p:cNvCxnSpPr/>
          <p:nvPr/>
        </p:nvCxnSpPr>
        <p:spPr>
          <a:xfrm>
            <a:off x="9021663" y="5200502"/>
            <a:ext cx="320387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6" name="矩形 259"/>
          <p:cNvSpPr>
            <a:spLocks noChangeArrowheads="1"/>
          </p:cNvSpPr>
          <p:nvPr/>
        </p:nvSpPr>
        <p:spPr bwMode="auto">
          <a:xfrm>
            <a:off x="871613" y="462355"/>
            <a:ext cx="33975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4326" fontAlgn="auto">
              <a:spcBef>
                <a:spcPts val="0"/>
              </a:spcBef>
              <a:spcAft>
                <a:spcPts val="0"/>
              </a:spcAft>
              <a:buNone/>
              <a:defRPr/>
            </a:pPr>
            <a:r>
              <a:rPr lang="en-US" altLang="zh-CN" sz="1600" dirty="0" smtClean="0">
                <a:solidFill>
                  <a:schemeClr val="bg1"/>
                </a:solidFill>
                <a:latin typeface="Arial" panose="020B0604020202020204" pitchFamily="34" charset="0"/>
                <a:sym typeface="Arial" panose="020B0604020202020204" pitchFamily="34" charset="0"/>
              </a:rPr>
              <a:t>Click On Add Related Title Words</a:t>
            </a:r>
          </a:p>
          <a:p>
            <a:pPr defTabSz="964326" fontAlgn="auto">
              <a:spcBef>
                <a:spcPts val="0"/>
              </a:spcBef>
              <a:spcAft>
                <a:spcPts val="0"/>
              </a:spcAft>
              <a:buNone/>
              <a:defRPr/>
            </a:pPr>
            <a:r>
              <a:rPr lang="zh-CN" altLang="en-US" sz="2400" dirty="0" smtClean="0">
                <a:solidFill>
                  <a:schemeClr val="bg1"/>
                </a:solidFill>
                <a:latin typeface="Arial" panose="020B0604020202020204" pitchFamily="34" charset="0"/>
                <a:sym typeface="Arial" panose="020B0604020202020204" pitchFamily="34" charset="0"/>
              </a:rPr>
              <a:t>点击添加相关标题文字</a:t>
            </a:r>
            <a:endParaRPr lang="en-GB" altLang="zh-CN" sz="2400" dirty="0">
              <a:solidFill>
                <a:schemeClr val="bg1"/>
              </a:solidFill>
              <a:latin typeface="Arial" panose="020B0604020202020204" pitchFamily="34" charset="0"/>
              <a:sym typeface="Arial" panose="020B0604020202020204" pitchFamily="34" charset="0"/>
            </a:endParaRPr>
          </a:p>
        </p:txBody>
      </p:sp>
      <p:sp>
        <p:nvSpPr>
          <p:cNvPr id="3" name="TextBox 2"/>
          <p:cNvSpPr txBox="1"/>
          <p:nvPr/>
        </p:nvSpPr>
        <p:spPr>
          <a:xfrm>
            <a:off x="9474722" y="3715045"/>
            <a:ext cx="2736305" cy="369332"/>
          </a:xfrm>
          <a:prstGeom prst="rect">
            <a:avLst/>
          </a:prstGeom>
          <a:noFill/>
        </p:spPr>
        <p:txBody>
          <a:bodyPr wrap="square" rtlCol="0">
            <a:spAutoFit/>
          </a:bodyPr>
          <a:lstStyle/>
          <a:p>
            <a:r>
              <a:rPr lang="en-US" altLang="zh-CN" b="1" dirty="0" smtClean="0">
                <a:solidFill>
                  <a:schemeClr val="bg1"/>
                </a:solidFill>
                <a:latin typeface="楷体_GB2312" panose="02010609030101010101" pitchFamily="49" charset="-122"/>
                <a:ea typeface="楷体_GB2312" panose="02010609030101010101" pitchFamily="49" charset="-122"/>
              </a:rPr>
              <a:t>—</a:t>
            </a:r>
            <a:r>
              <a:rPr lang="zh-CN" altLang="en-US" b="1" dirty="0" smtClean="0">
                <a:solidFill>
                  <a:schemeClr val="bg1"/>
                </a:solidFill>
                <a:latin typeface="楷体_GB2312" panose="02010609030101010101" pitchFamily="49" charset="-122"/>
                <a:ea typeface="楷体_GB2312" panose="02010609030101010101" pitchFamily="49" charset="-122"/>
              </a:rPr>
              <a:t>以徐州市</a:t>
            </a:r>
            <a:r>
              <a:rPr lang="en-US" altLang="zh-CN" b="1" dirty="0" smtClean="0">
                <a:solidFill>
                  <a:schemeClr val="bg1"/>
                </a:solidFill>
                <a:latin typeface="楷体_GB2312" panose="02010609030101010101" pitchFamily="49" charset="-122"/>
                <a:ea typeface="楷体_GB2312" panose="02010609030101010101" pitchFamily="49" charset="-122"/>
              </a:rPr>
              <a:t>W</a:t>
            </a:r>
            <a:r>
              <a:rPr lang="zh-CN" altLang="en-US" b="1" dirty="0" smtClean="0">
                <a:solidFill>
                  <a:schemeClr val="bg1"/>
                </a:solidFill>
                <a:latin typeface="楷体_GB2312" panose="02010609030101010101" pitchFamily="49" charset="-122"/>
                <a:ea typeface="楷体_GB2312" panose="02010609030101010101" pitchFamily="49" charset="-122"/>
              </a:rPr>
              <a:t>社区为例</a:t>
            </a:r>
            <a:endParaRPr lang="zh-CN" altLang="en-US" b="1" dirty="0">
              <a:solidFill>
                <a:schemeClr val="bg1"/>
              </a:solidFill>
              <a:latin typeface="楷体_GB2312" panose="02010609030101010101" pitchFamily="49" charset="-122"/>
              <a:ea typeface="楷体_GB2312" panose="02010609030101010101" pitchFamily="49" charset="-122"/>
            </a:endParaRPr>
          </a:p>
        </p:txBody>
      </p:sp>
      <p:sp>
        <p:nvSpPr>
          <p:cNvPr id="6" name="TextBox 5"/>
          <p:cNvSpPr txBox="1"/>
          <p:nvPr/>
        </p:nvSpPr>
        <p:spPr>
          <a:xfrm>
            <a:off x="8917696" y="5390831"/>
            <a:ext cx="3312369" cy="1477328"/>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学  </a:t>
            </a:r>
            <a:r>
              <a:rPr lang="zh-CN" altLang="en-US" dirty="0" smtClean="0">
                <a:solidFill>
                  <a:schemeClr val="bg1"/>
                </a:solidFill>
                <a:latin typeface="华文新魏" panose="02010800040101010101" pitchFamily="2" charset="-122"/>
                <a:ea typeface="华文新魏" panose="02010800040101010101" pitchFamily="2" charset="-122"/>
              </a:rPr>
              <a:t>校</a:t>
            </a:r>
            <a:r>
              <a:rPr lang="zh-CN" altLang="en-US" dirty="0">
                <a:solidFill>
                  <a:schemeClr val="bg1"/>
                </a:solidFill>
                <a:latin typeface="华文新魏" panose="02010800040101010101" pitchFamily="2" charset="-122"/>
                <a:ea typeface="华文新魏" panose="02010800040101010101" pitchFamily="2" charset="-122"/>
              </a:rPr>
              <a:t>：中国矿业大学附属中学</a:t>
            </a:r>
            <a:endParaRPr lang="en-US" altLang="zh-CN" dirty="0">
              <a:solidFill>
                <a:schemeClr val="bg1"/>
              </a:solidFill>
              <a:latin typeface="华文新魏" panose="02010800040101010101" pitchFamily="2" charset="-122"/>
              <a:ea typeface="华文新魏" panose="02010800040101010101" pitchFamily="2" charset="-122"/>
            </a:endParaRPr>
          </a:p>
          <a:p>
            <a:r>
              <a:rPr lang="zh-CN" altLang="en-US" dirty="0">
                <a:solidFill>
                  <a:schemeClr val="bg1"/>
                </a:solidFill>
                <a:latin typeface="华文新魏" panose="02010800040101010101" pitchFamily="2" charset="-122"/>
                <a:ea typeface="华文新魏" panose="02010800040101010101" pitchFamily="2" charset="-122"/>
              </a:rPr>
              <a:t>指导老师：阎  会</a:t>
            </a:r>
            <a:endParaRPr lang="en-US" altLang="zh-CN" dirty="0">
              <a:solidFill>
                <a:schemeClr val="bg1"/>
              </a:solidFill>
              <a:latin typeface="华文新魏" panose="02010800040101010101" pitchFamily="2" charset="-122"/>
              <a:ea typeface="华文新魏" panose="02010800040101010101" pitchFamily="2" charset="-122"/>
            </a:endParaRPr>
          </a:p>
          <a:p>
            <a:r>
              <a:rPr lang="zh-CN" altLang="en-US" dirty="0">
                <a:solidFill>
                  <a:schemeClr val="bg1"/>
                </a:solidFill>
                <a:latin typeface="华文新魏" panose="02010800040101010101" pitchFamily="2" charset="-122"/>
                <a:ea typeface="华文新魏" panose="02010800040101010101" pitchFamily="2" charset="-122"/>
              </a:rPr>
              <a:t>主  持  人：</a:t>
            </a:r>
            <a:r>
              <a:rPr lang="zh-CN" altLang="en-US" dirty="0" smtClean="0">
                <a:solidFill>
                  <a:schemeClr val="bg1"/>
                </a:solidFill>
                <a:latin typeface="华文新魏" panose="02010800040101010101" pitchFamily="2" charset="-122"/>
                <a:ea typeface="华文新魏" panose="02010800040101010101" pitchFamily="2" charset="-122"/>
              </a:rPr>
              <a:t>吴明灿  </a:t>
            </a:r>
            <a:endParaRPr lang="en-US" altLang="zh-CN" dirty="0" smtClean="0">
              <a:solidFill>
                <a:schemeClr val="bg1"/>
              </a:solidFill>
              <a:latin typeface="华文新魏" panose="02010800040101010101" pitchFamily="2" charset="-122"/>
              <a:ea typeface="华文新魏" panose="02010800040101010101" pitchFamily="2" charset="-122"/>
            </a:endParaRPr>
          </a:p>
          <a:p>
            <a:r>
              <a:rPr lang="zh-CN" altLang="en-US" dirty="0" smtClean="0">
                <a:solidFill>
                  <a:schemeClr val="bg1"/>
                </a:solidFill>
                <a:latin typeface="华文新魏" panose="02010800040101010101" pitchFamily="2" charset="-122"/>
                <a:ea typeface="华文新魏" panose="02010800040101010101" pitchFamily="2" charset="-122"/>
              </a:rPr>
              <a:t>年        级：  初二（</a:t>
            </a:r>
            <a:r>
              <a:rPr lang="en-US" altLang="zh-CN" dirty="0" smtClean="0">
                <a:solidFill>
                  <a:schemeClr val="bg1"/>
                </a:solidFill>
                <a:latin typeface="华文新魏" panose="02010800040101010101" pitchFamily="2" charset="-122"/>
                <a:ea typeface="华文新魏" panose="02010800040101010101" pitchFamily="2" charset="-122"/>
              </a:rPr>
              <a:t>1</a:t>
            </a:r>
            <a:r>
              <a:rPr lang="zh-CN" altLang="en-US" dirty="0" smtClean="0">
                <a:solidFill>
                  <a:schemeClr val="bg1"/>
                </a:solidFill>
                <a:latin typeface="华文新魏" panose="02010800040101010101" pitchFamily="2" charset="-122"/>
                <a:ea typeface="华文新魏" panose="02010800040101010101" pitchFamily="2" charset="-122"/>
              </a:rPr>
              <a:t>）班</a:t>
            </a:r>
            <a:endParaRPr lang="zh-CN" altLang="en-US" dirty="0">
              <a:solidFill>
                <a:schemeClr val="bg1"/>
              </a:solidFill>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32626114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47" y="448"/>
            <a:ext cx="12856810" cy="7231757"/>
          </a:xfrm>
          <a:prstGeom prst="rect">
            <a:avLst/>
          </a:prstGeom>
          <a:blipFill dpi="0" rotWithShape="1">
            <a:blip r:embed="rId3" cstate="email">
              <a:grayscl/>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94" y="448"/>
            <a:ext cx="12857163" cy="7231757"/>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08695" y="520364"/>
            <a:ext cx="3224140" cy="3323667"/>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en-US" altLang="zh-CN" sz="20998" i="0" dirty="0" smtClean="0">
                <a:latin typeface="Agency FB" panose="020B0503020202020204" pitchFamily="34" charset="0"/>
                <a:ea typeface="+mj-ea"/>
                <a:cs typeface="Arial" panose="020B0604020202020204" pitchFamily="34" charset="0"/>
              </a:rPr>
              <a:t>03</a:t>
            </a:r>
            <a:endParaRPr lang="zh-CN" altLang="en-US" sz="20998" i="0" dirty="0">
              <a:latin typeface="Agency FB" panose="020B0503020202020204" pitchFamily="34" charset="0"/>
              <a:ea typeface="+mj-ea"/>
              <a:cs typeface="Arial" panose="020B0604020202020204" pitchFamily="34" charset="0"/>
            </a:endParaRPr>
          </a:p>
        </p:txBody>
      </p:sp>
      <p:cxnSp>
        <p:nvCxnSpPr>
          <p:cNvPr id="16" name="直接连接符 15"/>
          <p:cNvCxnSpPr/>
          <p:nvPr/>
        </p:nvCxnSpPr>
        <p:spPr>
          <a:xfrm>
            <a:off x="2540943" y="3112269"/>
            <a:ext cx="2664297"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540943" y="526946"/>
            <a:ext cx="3096345" cy="2585323"/>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zh-CN" altLang="zh-CN" sz="5400" b="1" i="0" dirty="0" smtClean="0"/>
              <a:t>相关性分析及调查研究结论</a:t>
            </a:r>
            <a:endParaRPr lang="zh-CN" altLang="zh-CN" sz="5400" b="1" i="0" dirty="0"/>
          </a:p>
        </p:txBody>
      </p:sp>
    </p:spTree>
    <p:extLst>
      <p:ext uri="{BB962C8B-B14F-4D97-AF65-F5344CB8AC3E}">
        <p14:creationId xmlns:p14="http://schemas.microsoft.com/office/powerpoint/2010/main" val="3317558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4178595" y="6495757"/>
            <a:ext cx="4209681"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zh-CN" altLang="en-US" sz="4000"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基本信息统计</a:t>
            </a:r>
            <a:endParaRPr lang="zh-CN" altLang="en-US" sz="4000"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sp>
        <p:nvSpPr>
          <p:cNvPr id="2" name="TextBox 1"/>
          <p:cNvSpPr txBox="1"/>
          <p:nvPr/>
        </p:nvSpPr>
        <p:spPr>
          <a:xfrm>
            <a:off x="1028775" y="5249590"/>
            <a:ext cx="4176464" cy="1200329"/>
          </a:xfrm>
          <a:prstGeom prst="rect">
            <a:avLst/>
          </a:prstGeom>
          <a:solidFill>
            <a:schemeClr val="tx2">
              <a:lumMod val="20000"/>
              <a:lumOff val="80000"/>
            </a:schemeClr>
          </a:solidFill>
        </p:spPr>
        <p:txBody>
          <a:bodyPr wrap="square" rtlCol="0">
            <a:spAutoFit/>
          </a:bodyPr>
          <a:lstStyle/>
          <a:p>
            <a:r>
              <a:rPr lang="zh-CN" altLang="zh-CN" dirty="0">
                <a:latin typeface="方正小标宋简体" panose="02010601030101010101" pitchFamily="2" charset="-122"/>
                <a:ea typeface="方正小标宋简体" panose="02010601030101010101" pitchFamily="2" charset="-122"/>
              </a:rPr>
              <a:t>从上表可以看出，本次调查范围男性和女性比例基本相当，女性人数略多于男性，可见养老需求已经成为大家普遍关注的共性问题</a:t>
            </a:r>
            <a:r>
              <a:rPr lang="zh-CN" altLang="zh-CN" dirty="0" smtClean="0">
                <a:latin typeface="方正小标宋简体" panose="02010601030101010101" pitchFamily="2" charset="-122"/>
                <a:ea typeface="方正小标宋简体" panose="02010601030101010101" pitchFamily="2" charset="-122"/>
              </a:rPr>
              <a:t>。</a:t>
            </a:r>
            <a:endParaRPr lang="zh-CN" altLang="en-US" dirty="0"/>
          </a:p>
        </p:txBody>
      </p:sp>
      <p:sp>
        <p:nvSpPr>
          <p:cNvPr id="6" name="TextBox 5"/>
          <p:cNvSpPr txBox="1"/>
          <p:nvPr/>
        </p:nvSpPr>
        <p:spPr>
          <a:xfrm>
            <a:off x="6573391" y="5329900"/>
            <a:ext cx="5616624" cy="1039708"/>
          </a:xfrm>
          <a:prstGeom prst="rect">
            <a:avLst/>
          </a:prstGeom>
          <a:solidFill>
            <a:schemeClr val="tx2">
              <a:lumMod val="20000"/>
              <a:lumOff val="80000"/>
            </a:schemeClr>
          </a:solidFill>
        </p:spPr>
        <p:txBody>
          <a:bodyPr wrap="square" rtlCol="0">
            <a:spAutoFit/>
          </a:bodyPr>
          <a:lstStyle/>
          <a:p>
            <a:pPr>
              <a:lnSpc>
                <a:spcPts val="2500"/>
              </a:lnSpc>
            </a:pPr>
            <a:r>
              <a:rPr lang="zh-CN" altLang="zh-CN" dirty="0">
                <a:latin typeface="方正小标宋简体" panose="02010601030101010101" pitchFamily="2" charset="-122"/>
                <a:ea typeface="方正小标宋简体" panose="02010601030101010101" pitchFamily="2" charset="-122"/>
              </a:rPr>
              <a:t>从调查结果来看，年龄范围在</a:t>
            </a:r>
            <a:r>
              <a:rPr lang="en-US" altLang="zh-CN" dirty="0">
                <a:latin typeface="方正小标宋简体" panose="02010601030101010101" pitchFamily="2" charset="-122"/>
                <a:ea typeface="方正小标宋简体" panose="02010601030101010101" pitchFamily="2" charset="-122"/>
              </a:rPr>
              <a:t>61-65</a:t>
            </a:r>
            <a:r>
              <a:rPr lang="zh-CN" altLang="zh-CN" dirty="0">
                <a:latin typeface="方正小标宋简体" panose="02010601030101010101" pitchFamily="2" charset="-122"/>
                <a:ea typeface="方正小标宋简体" panose="02010601030101010101" pitchFamily="2" charset="-122"/>
              </a:rPr>
              <a:t>岁的老人和</a:t>
            </a:r>
            <a:r>
              <a:rPr lang="en-US" altLang="zh-CN" dirty="0">
                <a:latin typeface="方正小标宋简体" panose="02010601030101010101" pitchFamily="2" charset="-122"/>
                <a:ea typeface="方正小标宋简体" panose="02010601030101010101" pitchFamily="2" charset="-122"/>
              </a:rPr>
              <a:t>76</a:t>
            </a:r>
            <a:r>
              <a:rPr lang="zh-CN" altLang="zh-CN" dirty="0">
                <a:latin typeface="方正小标宋简体" panose="02010601030101010101" pitchFamily="2" charset="-122"/>
                <a:ea typeface="方正小标宋简体" panose="02010601030101010101" pitchFamily="2" charset="-122"/>
              </a:rPr>
              <a:t>岁以上的老人参与率较高，</a:t>
            </a:r>
            <a:r>
              <a:rPr lang="zh-CN" altLang="en-US" dirty="0">
                <a:latin typeface="方正小标宋简体" panose="02010601030101010101" pitchFamily="2" charset="-122"/>
                <a:ea typeface="方正小标宋简体" panose="02010601030101010101" pitchFamily="2" charset="-122"/>
              </a:rPr>
              <a:t>说明刚退休的老人和年龄</a:t>
            </a:r>
            <a:r>
              <a:rPr lang="zh-CN" altLang="en-US" dirty="0" smtClean="0">
                <a:latin typeface="方正小标宋简体" panose="02010601030101010101" pitchFamily="2" charset="-122"/>
                <a:ea typeface="方正小标宋简体" panose="02010601030101010101" pitchFamily="2" charset="-122"/>
              </a:rPr>
              <a:t>大正在面临养老问题的老人</a:t>
            </a:r>
            <a:r>
              <a:rPr lang="zh-CN" altLang="en-US" dirty="0">
                <a:latin typeface="方正小标宋简体" panose="02010601030101010101" pitchFamily="2" charset="-122"/>
                <a:ea typeface="方正小标宋简体" panose="02010601030101010101" pitchFamily="2" charset="-122"/>
              </a:rPr>
              <a:t>对养老问题很关注</a:t>
            </a:r>
            <a:r>
              <a:rPr lang="zh-CN" altLang="en-US" dirty="0" smtClean="0">
                <a:latin typeface="方正小标宋简体" panose="02010601030101010101" pitchFamily="2" charset="-122"/>
                <a:ea typeface="方正小标宋简体" panose="02010601030101010101" pitchFamily="2" charset="-122"/>
              </a:rPr>
              <a:t>。</a:t>
            </a:r>
            <a:endParaRPr lang="zh-CN" altLang="en-US" dirty="0"/>
          </a:p>
        </p:txBody>
      </p:sp>
      <p:graphicFrame>
        <p:nvGraphicFramePr>
          <p:cNvPr id="8" name="图表 7"/>
          <p:cNvGraphicFramePr>
            <a:graphicFrameLocks/>
          </p:cNvGraphicFramePr>
          <p:nvPr>
            <p:extLst>
              <p:ext uri="{D42A27DB-BD31-4B8C-83A1-F6EECF244321}">
                <p14:modId xmlns:p14="http://schemas.microsoft.com/office/powerpoint/2010/main" val="4284486299"/>
              </p:ext>
            </p:extLst>
          </p:nvPr>
        </p:nvGraphicFramePr>
        <p:xfrm>
          <a:off x="6789415" y="1868215"/>
          <a:ext cx="4572000" cy="3381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a:graphicFrameLocks/>
          </p:cNvGraphicFramePr>
          <p:nvPr>
            <p:extLst>
              <p:ext uri="{D42A27DB-BD31-4B8C-83A1-F6EECF244321}">
                <p14:modId xmlns:p14="http://schemas.microsoft.com/office/powerpoint/2010/main" val="2727655206"/>
              </p:ext>
            </p:extLst>
          </p:nvPr>
        </p:nvGraphicFramePr>
        <p:xfrm>
          <a:off x="956767" y="2104157"/>
          <a:ext cx="4572000" cy="2952750"/>
        </p:xfrm>
        <a:graphic>
          <a:graphicData uri="http://schemas.openxmlformats.org/drawingml/2006/chart">
            <c:chart xmlns:c="http://schemas.openxmlformats.org/drawingml/2006/chart" xmlns:r="http://schemas.openxmlformats.org/officeDocument/2006/relationships" r:id="rId4"/>
          </a:graphicData>
        </a:graphic>
      </p:graphicFrame>
      <p:sp>
        <p:nvSpPr>
          <p:cNvPr id="4" name="文本框 3"/>
          <p:cNvSpPr txBox="1"/>
          <p:nvPr/>
        </p:nvSpPr>
        <p:spPr>
          <a:xfrm>
            <a:off x="740743" y="1201581"/>
            <a:ext cx="6552728" cy="769441"/>
          </a:xfrm>
          <a:prstGeom prst="rect">
            <a:avLst/>
          </a:prstGeom>
          <a:noFill/>
        </p:spPr>
        <p:txBody>
          <a:bodyPr wrap="square" rtlCol="0">
            <a:spAutoFit/>
          </a:bodyPr>
          <a:lstStyle/>
          <a:p>
            <a:r>
              <a:rPr lang="zh-CN" altLang="en-US" sz="4400" dirty="0" smtClean="0">
                <a:solidFill>
                  <a:srgbClr val="FF0000"/>
                </a:solidFill>
              </a:rPr>
              <a:t>（一）研究相关性分析</a:t>
            </a:r>
            <a:endParaRPr lang="zh-CN" altLang="en-US" sz="4400" dirty="0">
              <a:solidFill>
                <a:srgbClr val="FF0000"/>
              </a:solidFill>
            </a:endParaRPr>
          </a:p>
        </p:txBody>
      </p:sp>
    </p:spTree>
    <p:extLst>
      <p:ext uri="{BB962C8B-B14F-4D97-AF65-F5344CB8AC3E}">
        <p14:creationId xmlns:p14="http://schemas.microsoft.com/office/powerpoint/2010/main" val="37071733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641350" y="1168053"/>
            <a:ext cx="4263157"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zh-CN" altLang="en-US" sz="4000"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基本信息统计</a:t>
            </a:r>
            <a:endParaRPr lang="zh-CN" altLang="en-US" sz="4000"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767" y="2104157"/>
            <a:ext cx="4505325" cy="276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884759" y="5341317"/>
            <a:ext cx="4479181" cy="1200329"/>
          </a:xfrm>
          <a:prstGeom prst="rect">
            <a:avLst/>
          </a:prstGeom>
          <a:noFill/>
        </p:spPr>
        <p:txBody>
          <a:bodyPr wrap="square" rtlCol="0">
            <a:spAutoFit/>
          </a:bodyPr>
          <a:lstStyle/>
          <a:p>
            <a:r>
              <a:rPr lang="zh-CN" altLang="zh-CN" dirty="0">
                <a:latin typeface="方正小标宋简体" panose="02010601030101010101" pitchFamily="2" charset="-122"/>
                <a:ea typeface="方正小标宋简体" panose="02010601030101010101" pitchFamily="2" charset="-122"/>
              </a:rPr>
              <a:t>从调查结果看，</a:t>
            </a:r>
            <a:r>
              <a:rPr lang="en-US" altLang="zh-CN" dirty="0">
                <a:latin typeface="方正小标宋简体" panose="02010601030101010101" pitchFamily="2" charset="-122"/>
                <a:ea typeface="方正小标宋简体" panose="02010601030101010101" pitchFamily="2" charset="-122"/>
              </a:rPr>
              <a:t>13.3%</a:t>
            </a:r>
            <a:r>
              <a:rPr lang="zh-CN" altLang="zh-CN" dirty="0">
                <a:latin typeface="方正小标宋简体" panose="02010601030101010101" pitchFamily="2" charset="-122"/>
                <a:ea typeface="方正小标宋简体" panose="02010601030101010101" pitchFamily="2" charset="-122"/>
              </a:rPr>
              <a:t>的老人为独居</a:t>
            </a:r>
            <a:r>
              <a:rPr lang="zh-CN" altLang="en-US" dirty="0">
                <a:latin typeface="方正小标宋简体" panose="02010601030101010101" pitchFamily="2" charset="-122"/>
                <a:ea typeface="方正小标宋简体" panose="02010601030101010101" pitchFamily="2" charset="-122"/>
              </a:rPr>
              <a:t>或空巢</a:t>
            </a:r>
            <a:r>
              <a:rPr lang="zh-CN" altLang="zh-CN" dirty="0">
                <a:latin typeface="方正小标宋简体" panose="02010601030101010101" pitchFamily="2" charset="-122"/>
                <a:ea typeface="方正小标宋简体" panose="02010601030101010101" pitchFamily="2" charset="-122"/>
              </a:rPr>
              <a:t>老人，</a:t>
            </a:r>
            <a:r>
              <a:rPr lang="en-US" altLang="zh-CN" dirty="0">
                <a:latin typeface="方正小标宋简体" panose="02010601030101010101" pitchFamily="2" charset="-122"/>
                <a:ea typeface="方正小标宋简体" panose="02010601030101010101" pitchFamily="2" charset="-122"/>
              </a:rPr>
              <a:t>84.7%</a:t>
            </a:r>
            <a:r>
              <a:rPr lang="zh-CN" altLang="zh-CN" dirty="0">
                <a:latin typeface="方正小标宋简体" panose="02010601030101010101" pitchFamily="2" charset="-122"/>
                <a:ea typeface="方正小标宋简体" panose="02010601030101010101" pitchFamily="2" charset="-122"/>
              </a:rPr>
              <a:t>的老人夫妻同住或与子女、孙辈居住在一起。</a:t>
            </a:r>
          </a:p>
          <a:p>
            <a:endParaRPr lang="zh-CN" altLang="en-US" dirty="0"/>
          </a:p>
        </p:txBody>
      </p:sp>
      <p:graphicFrame>
        <p:nvGraphicFramePr>
          <p:cNvPr id="12" name="图表 11"/>
          <p:cNvGraphicFramePr>
            <a:graphicFrameLocks/>
          </p:cNvGraphicFramePr>
          <p:nvPr>
            <p:extLst>
              <p:ext uri="{D42A27DB-BD31-4B8C-83A1-F6EECF244321}">
                <p14:modId xmlns:p14="http://schemas.microsoft.com/office/powerpoint/2010/main" val="1634747465"/>
              </p:ext>
            </p:extLst>
          </p:nvPr>
        </p:nvGraphicFramePr>
        <p:xfrm>
          <a:off x="7005439" y="2104157"/>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6861423" y="5188600"/>
            <a:ext cx="5544616" cy="1754326"/>
          </a:xfrm>
          <a:prstGeom prst="rect">
            <a:avLst/>
          </a:prstGeom>
          <a:solidFill>
            <a:schemeClr val="tx2">
              <a:lumMod val="20000"/>
              <a:lumOff val="80000"/>
            </a:schemeClr>
          </a:solidFill>
        </p:spPr>
        <p:txBody>
          <a:bodyPr wrap="square" rtlCol="0">
            <a:spAutoFit/>
          </a:bodyPr>
          <a:lstStyle/>
          <a:p>
            <a:r>
              <a:rPr lang="zh-CN" altLang="zh-CN" dirty="0">
                <a:latin typeface="方正小标宋简体" panose="02010601030101010101" pitchFamily="2" charset="-122"/>
                <a:ea typeface="方正小标宋简体" panose="02010601030101010101" pitchFamily="2" charset="-122"/>
              </a:rPr>
              <a:t>在被调查的老人中，身体状况非常差，完全需要别人照顾的占</a:t>
            </a:r>
            <a:r>
              <a:rPr lang="en-US" altLang="zh-CN" dirty="0">
                <a:latin typeface="方正小标宋简体" panose="02010601030101010101" pitchFamily="2" charset="-122"/>
                <a:ea typeface="方正小标宋简体" panose="02010601030101010101" pitchFamily="2" charset="-122"/>
              </a:rPr>
              <a:t>4.5%</a:t>
            </a:r>
            <a:r>
              <a:rPr lang="zh-CN" altLang="zh-CN" dirty="0">
                <a:latin typeface="方正小标宋简体" panose="02010601030101010101" pitchFamily="2" charset="-122"/>
                <a:ea typeface="方正小标宋简体" panose="02010601030101010101" pitchFamily="2" charset="-122"/>
              </a:rPr>
              <a:t>，身体状况比较差，经常需要别人照顾的占</a:t>
            </a:r>
            <a:r>
              <a:rPr lang="en-US" altLang="zh-CN" dirty="0">
                <a:latin typeface="方正小标宋简体" panose="02010601030101010101" pitchFamily="2" charset="-122"/>
                <a:ea typeface="方正小标宋简体" panose="02010601030101010101" pitchFamily="2" charset="-122"/>
              </a:rPr>
              <a:t>13.6%</a:t>
            </a:r>
            <a:r>
              <a:rPr lang="zh-CN" altLang="zh-CN" dirty="0">
                <a:latin typeface="方正小标宋简体" panose="02010601030101010101" pitchFamily="2" charset="-122"/>
                <a:ea typeface="方正小标宋简体" panose="02010601030101010101" pitchFamily="2" charset="-122"/>
              </a:rPr>
              <a:t>，身体状况一般，优势需要别人照顾的占</a:t>
            </a:r>
            <a:r>
              <a:rPr lang="en-US" altLang="zh-CN" dirty="0">
                <a:latin typeface="方正小标宋简体" panose="02010601030101010101" pitchFamily="2" charset="-122"/>
                <a:ea typeface="方正小标宋简体" panose="02010601030101010101" pitchFamily="2" charset="-122"/>
              </a:rPr>
              <a:t>35.9%</a:t>
            </a:r>
            <a:r>
              <a:rPr lang="zh-CN" altLang="zh-CN" dirty="0">
                <a:latin typeface="方正小标宋简体" panose="02010601030101010101" pitchFamily="2" charset="-122"/>
                <a:ea typeface="方正小标宋简体" panose="02010601030101010101" pitchFamily="2" charset="-122"/>
              </a:rPr>
              <a:t>，经常或总是需要别人照顾的离退休教职工比例至少为</a:t>
            </a:r>
            <a:r>
              <a:rPr lang="en-US" altLang="zh-CN" dirty="0">
                <a:latin typeface="方正小标宋简体" panose="02010601030101010101" pitchFamily="2" charset="-122"/>
                <a:ea typeface="方正小标宋简体" panose="02010601030101010101" pitchFamily="2" charset="-122"/>
              </a:rPr>
              <a:t>18.1%</a:t>
            </a:r>
            <a:r>
              <a:rPr lang="zh-CN" altLang="zh-CN" dirty="0" smtClean="0">
                <a:latin typeface="方正小标宋简体" panose="02010601030101010101" pitchFamily="2" charset="-122"/>
                <a:ea typeface="方正小标宋简体" panose="02010601030101010101" pitchFamily="2" charset="-122"/>
              </a:rPr>
              <a:t>，</a:t>
            </a:r>
            <a:r>
              <a:rPr lang="zh-CN" altLang="en-US" dirty="0">
                <a:latin typeface="方正小标宋简体" panose="02010601030101010101" pitchFamily="2" charset="-122"/>
                <a:ea typeface="方正小标宋简体" panose="02010601030101010101" pitchFamily="2" charset="-122"/>
              </a:rPr>
              <a:t>说明</a:t>
            </a:r>
            <a:r>
              <a:rPr lang="en-US" altLang="zh-CN" dirty="0" smtClean="0">
                <a:latin typeface="方正小标宋简体" panose="02010601030101010101" pitchFamily="2" charset="-122"/>
                <a:ea typeface="方正小标宋简体" panose="02010601030101010101" pitchFamily="2" charset="-122"/>
              </a:rPr>
              <a:t>W</a:t>
            </a:r>
            <a:r>
              <a:rPr lang="zh-CN" altLang="zh-CN" dirty="0" smtClean="0">
                <a:latin typeface="方正小标宋简体" panose="02010601030101010101" pitchFamily="2" charset="-122"/>
                <a:ea typeface="方正小标宋简体" panose="02010601030101010101" pitchFamily="2" charset="-122"/>
              </a:rPr>
              <a:t>社区</a:t>
            </a:r>
            <a:r>
              <a:rPr lang="zh-CN" altLang="zh-CN" dirty="0">
                <a:latin typeface="方正小标宋简体" panose="02010601030101010101" pitchFamily="2" charset="-122"/>
                <a:ea typeface="方正小标宋简体" panose="02010601030101010101" pitchFamily="2" charset="-122"/>
              </a:rPr>
              <a:t>的老人已经进入高龄期、体弱多病期。</a:t>
            </a:r>
            <a:endParaRPr lang="zh-CN" altLang="en-US" dirty="0">
              <a:latin typeface="方正小标宋简体" panose="02010601030101010101" pitchFamily="2" charset="-122"/>
              <a:ea typeface="方正小标宋简体" panose="02010601030101010101" pitchFamily="2" charset="-122"/>
            </a:endParaRPr>
          </a:p>
        </p:txBody>
      </p:sp>
    </p:spTree>
    <p:extLst>
      <p:ext uri="{BB962C8B-B14F-4D97-AF65-F5344CB8AC3E}">
        <p14:creationId xmlns:p14="http://schemas.microsoft.com/office/powerpoint/2010/main" val="10647538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7003948" y="1529110"/>
            <a:ext cx="5854801" cy="570354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2397" h="5144085">
                <a:moveTo>
                  <a:pt x="16139" y="1447042"/>
                </a:moveTo>
                <a:lnTo>
                  <a:pt x="5930088" y="0"/>
                </a:lnTo>
                <a:lnTo>
                  <a:pt x="9312397" y="5144085"/>
                </a:lnTo>
                <a:lnTo>
                  <a:pt x="0" y="5139110"/>
                </a:lnTo>
                <a:cubicBezTo>
                  <a:pt x="5380" y="3908421"/>
                  <a:pt x="10759" y="2677731"/>
                  <a:pt x="16139" y="1447042"/>
                </a:cubicBezTo>
                <a:close/>
              </a:path>
            </a:pathLst>
          </a:custGeom>
          <a:blipFill dpi="0" rotWithShape="1">
            <a:blip r:embed="rId3" cstate="email">
              <a:extLst>
                <a:ext uri="{28A0092B-C50C-407E-A947-70E740481C1C}">
                  <a14:useLocalDpi xmlns:a14="http://schemas.microsoft.com/office/drawing/2010/main"/>
                </a:ext>
              </a:extLst>
            </a:blip>
            <a:srcRect/>
            <a:stretch>
              <a:fillRect t="4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654050" y="1312069"/>
            <a:ext cx="4263157"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zh-CN" altLang="en-US" sz="4000"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基本信息统计</a:t>
            </a:r>
            <a:endParaRPr lang="zh-CN" altLang="en-US" sz="4000"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graphicFrame>
        <p:nvGraphicFramePr>
          <p:cNvPr id="4" name="图表 3"/>
          <p:cNvGraphicFramePr>
            <a:graphicFrameLocks/>
          </p:cNvGraphicFramePr>
          <p:nvPr>
            <p:extLst>
              <p:ext uri="{D42A27DB-BD31-4B8C-83A1-F6EECF244321}">
                <p14:modId xmlns:p14="http://schemas.microsoft.com/office/powerpoint/2010/main" val="722317709"/>
              </p:ext>
            </p:extLst>
          </p:nvPr>
        </p:nvGraphicFramePr>
        <p:xfrm>
          <a:off x="1316807" y="2392189"/>
          <a:ext cx="5133975" cy="3486150"/>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452711" y="5848573"/>
            <a:ext cx="6192688" cy="923330"/>
          </a:xfrm>
          <a:prstGeom prst="rect">
            <a:avLst/>
          </a:prstGeom>
          <a:solidFill>
            <a:schemeClr val="tx2">
              <a:lumMod val="20000"/>
              <a:lumOff val="80000"/>
            </a:schemeClr>
          </a:solidFill>
        </p:spPr>
        <p:txBody>
          <a:bodyPr wrap="square" rtlCol="0">
            <a:spAutoFit/>
          </a:bodyPr>
          <a:lstStyle/>
          <a:p>
            <a:r>
              <a:rPr lang="zh-CN" altLang="en-US" dirty="0" smtClean="0">
                <a:latin typeface="方正小标宋简体" panose="02010601030101010101" pitchFamily="2" charset="-122"/>
                <a:ea typeface="方正小标宋简体" panose="02010601030101010101" pitchFamily="2" charset="-122"/>
              </a:rPr>
              <a:t>调查显示，</a:t>
            </a:r>
            <a:r>
              <a:rPr lang="en-US" altLang="zh-CN" dirty="0" smtClean="0">
                <a:latin typeface="方正小标宋简体" panose="02010601030101010101" pitchFamily="2" charset="-122"/>
                <a:ea typeface="方正小标宋简体" panose="02010601030101010101" pitchFamily="2" charset="-122"/>
              </a:rPr>
              <a:t>65.1</a:t>
            </a:r>
            <a:r>
              <a:rPr lang="en-US" altLang="zh-CN" dirty="0">
                <a:latin typeface="方正小标宋简体" panose="02010601030101010101" pitchFamily="2" charset="-122"/>
                <a:ea typeface="方正小标宋简体" panose="02010601030101010101" pitchFamily="2" charset="-122"/>
              </a:rPr>
              <a:t>%</a:t>
            </a:r>
            <a:r>
              <a:rPr lang="zh-CN" altLang="zh-CN" dirty="0">
                <a:latin typeface="方正小标宋简体" panose="02010601030101010101" pitchFamily="2" charset="-122"/>
                <a:ea typeface="方正小标宋简体" panose="02010601030101010101" pitchFamily="2" charset="-122"/>
              </a:rPr>
              <a:t>的人选择了自己照顾自己，可见，半数以上的老同志生活足以自理，依靠老伴儿女子孙等他人照料的占</a:t>
            </a:r>
            <a:r>
              <a:rPr lang="en-US" altLang="zh-CN" dirty="0">
                <a:latin typeface="方正小标宋简体" panose="02010601030101010101" pitchFamily="2" charset="-122"/>
                <a:ea typeface="方正小标宋简体" panose="02010601030101010101" pitchFamily="2" charset="-122"/>
              </a:rPr>
              <a:t>34.9%</a:t>
            </a:r>
            <a:r>
              <a:rPr lang="zh-CN" altLang="zh-CN" dirty="0">
                <a:latin typeface="方正小标宋简体" panose="02010601030101010101" pitchFamily="2" charset="-122"/>
                <a:ea typeface="方正小标宋简体" panose="02010601030101010101" pitchFamily="2" charset="-122"/>
              </a:rPr>
              <a:t>，在照料的类型上，存在多种方式并存的现象。</a:t>
            </a:r>
            <a:endParaRPr lang="zh-CN" altLang="en-US" dirty="0">
              <a:latin typeface="方正小标宋简体" panose="02010601030101010101" pitchFamily="2" charset="-122"/>
              <a:ea typeface="方正小标宋简体" panose="02010601030101010101" pitchFamily="2" charset="-122"/>
            </a:endParaRPr>
          </a:p>
        </p:txBody>
      </p:sp>
    </p:spTree>
    <p:extLst>
      <p:ext uri="{BB962C8B-B14F-4D97-AF65-F5344CB8AC3E}">
        <p14:creationId xmlns:p14="http://schemas.microsoft.com/office/powerpoint/2010/main" val="726296492"/>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654050" y="1312069"/>
            <a:ext cx="4263157"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zh-CN" altLang="en-US" sz="4000"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养老需求统计</a:t>
            </a:r>
            <a:endParaRPr lang="zh-CN" altLang="en-US" sz="4000"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graphicFrame>
        <p:nvGraphicFramePr>
          <p:cNvPr id="4" name="图表 3"/>
          <p:cNvGraphicFramePr>
            <a:graphicFrameLocks/>
          </p:cNvGraphicFramePr>
          <p:nvPr>
            <p:extLst>
              <p:ext uri="{D42A27DB-BD31-4B8C-83A1-F6EECF244321}">
                <p14:modId xmlns:p14="http://schemas.microsoft.com/office/powerpoint/2010/main" val="1935739551"/>
              </p:ext>
            </p:extLst>
          </p:nvPr>
        </p:nvGraphicFramePr>
        <p:xfrm>
          <a:off x="1028775" y="2320181"/>
          <a:ext cx="4536504" cy="29592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a:graphicFrameLocks/>
          </p:cNvGraphicFramePr>
          <p:nvPr>
            <p:extLst>
              <p:ext uri="{D42A27DB-BD31-4B8C-83A1-F6EECF244321}">
                <p14:modId xmlns:p14="http://schemas.microsoft.com/office/powerpoint/2010/main" val="1603860424"/>
              </p:ext>
            </p:extLst>
          </p:nvPr>
        </p:nvGraphicFramePr>
        <p:xfrm>
          <a:off x="7221463" y="1888133"/>
          <a:ext cx="4572000" cy="3114675"/>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697395" y="5272509"/>
            <a:ext cx="4651859" cy="1477328"/>
          </a:xfrm>
          <a:prstGeom prst="rect">
            <a:avLst/>
          </a:prstGeom>
          <a:solidFill>
            <a:schemeClr val="tx2">
              <a:lumMod val="20000"/>
              <a:lumOff val="80000"/>
            </a:schemeClr>
          </a:solidFill>
        </p:spPr>
        <p:txBody>
          <a:bodyPr wrap="square" rtlCol="0">
            <a:spAutoFit/>
          </a:bodyPr>
          <a:lstStyle/>
          <a:p>
            <a:r>
              <a:rPr lang="zh-CN" altLang="zh-CN" dirty="0" smtClean="0"/>
              <a:t>针对</a:t>
            </a:r>
            <a:r>
              <a:rPr lang="zh-CN" altLang="zh-CN" dirty="0"/>
              <a:t>就医问题，影响离退休教职工就医的三大因素分别是就诊程序繁琐、交通不便、信息不畅，不知看什么医生，其他如行动不便、无人陪同、医患关系差也是就医难的重要影响因素</a:t>
            </a:r>
            <a:r>
              <a:rPr lang="zh-CN" altLang="zh-CN" dirty="0" smtClean="0"/>
              <a:t>。</a:t>
            </a:r>
            <a:endParaRPr lang="zh-CN" altLang="en-US" dirty="0"/>
          </a:p>
        </p:txBody>
      </p:sp>
      <p:sp>
        <p:nvSpPr>
          <p:cNvPr id="6" name="TextBox 5"/>
          <p:cNvSpPr txBox="1"/>
          <p:nvPr/>
        </p:nvSpPr>
        <p:spPr>
          <a:xfrm>
            <a:off x="7437487" y="5274642"/>
            <a:ext cx="4176464" cy="1200329"/>
          </a:xfrm>
          <a:prstGeom prst="rect">
            <a:avLst/>
          </a:prstGeom>
          <a:noFill/>
          <a:ln>
            <a:solidFill>
              <a:schemeClr val="accent1"/>
            </a:solidFill>
            <a:prstDash val="lgDash"/>
          </a:ln>
        </p:spPr>
        <p:txBody>
          <a:bodyPr wrap="square" rtlCol="0">
            <a:spAutoFit/>
          </a:bodyPr>
          <a:lstStyle/>
          <a:p>
            <a:r>
              <a:rPr lang="zh-CN" altLang="zh-CN" dirty="0" smtClean="0"/>
              <a:t>从调查结果来看，就餐</a:t>
            </a:r>
            <a:r>
              <a:rPr lang="zh-CN" altLang="zh-CN" dirty="0"/>
              <a:t>问题已经成为老年生活的一大难题</a:t>
            </a:r>
            <a:r>
              <a:rPr lang="zh-CN" altLang="zh-CN" dirty="0" smtClean="0"/>
              <a:t>，</a:t>
            </a:r>
            <a:r>
              <a:rPr lang="zh-CN" altLang="en-US" dirty="0" smtClean="0"/>
              <a:t>老年人</a:t>
            </a:r>
            <a:r>
              <a:rPr lang="zh-CN" altLang="zh-CN" dirty="0" smtClean="0"/>
              <a:t>普遍</a:t>
            </a:r>
            <a:r>
              <a:rPr lang="zh-CN" altLang="zh-CN" dirty="0"/>
              <a:t>希望居住地附近有便利的就餐点，且饭菜符合老年人口味，以解决一日三餐问题</a:t>
            </a:r>
            <a:r>
              <a:rPr lang="zh-CN" altLang="zh-CN" dirty="0" smtClean="0"/>
              <a:t>。</a:t>
            </a:r>
            <a:endParaRPr lang="zh-CN" altLang="en-US" dirty="0"/>
          </a:p>
        </p:txBody>
      </p:sp>
    </p:spTree>
    <p:extLst>
      <p:ext uri="{BB962C8B-B14F-4D97-AF65-F5344CB8AC3E}">
        <p14:creationId xmlns:p14="http://schemas.microsoft.com/office/powerpoint/2010/main" val="25952982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688974" y="1240061"/>
            <a:ext cx="4263157"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zh-CN" altLang="en-US" sz="4000"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养老需求统计</a:t>
            </a:r>
            <a:endParaRPr lang="zh-CN" altLang="en-US" sz="4000"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graphicFrame>
        <p:nvGraphicFramePr>
          <p:cNvPr id="4" name="图表 3"/>
          <p:cNvGraphicFramePr>
            <a:graphicFrameLocks/>
          </p:cNvGraphicFramePr>
          <p:nvPr>
            <p:extLst>
              <p:ext uri="{D42A27DB-BD31-4B8C-83A1-F6EECF244321}">
                <p14:modId xmlns:p14="http://schemas.microsoft.com/office/powerpoint/2010/main" val="1604518323"/>
              </p:ext>
            </p:extLst>
          </p:nvPr>
        </p:nvGraphicFramePr>
        <p:xfrm>
          <a:off x="688974" y="2032149"/>
          <a:ext cx="5472608" cy="3560336"/>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688974" y="5704557"/>
            <a:ext cx="6768752" cy="1323439"/>
          </a:xfrm>
          <a:prstGeom prst="rect">
            <a:avLst/>
          </a:prstGeom>
          <a:solidFill>
            <a:schemeClr val="tx2">
              <a:lumMod val="20000"/>
              <a:lumOff val="80000"/>
            </a:schemeClr>
          </a:solidFill>
        </p:spPr>
        <p:txBody>
          <a:bodyPr wrap="square" rtlCol="0">
            <a:spAutoFit/>
          </a:bodyPr>
          <a:lstStyle/>
          <a:p>
            <a:r>
              <a:rPr lang="zh-CN" altLang="zh-CN" sz="2000" dirty="0">
                <a:latin typeface="+mn-ea"/>
                <a:ea typeface="+mn-ea"/>
              </a:rPr>
              <a:t>在目前较为困扰的问题选择上，就餐和医疗仍是老年人最大的困扰，体弱多病、外出不便、为后代操心也是造成老年人困扰的主要原因。调查也发现，老同志的对于娱乐、精神生活的丰富高度重视</a:t>
            </a:r>
            <a:r>
              <a:rPr lang="zh-CN" altLang="zh-CN" sz="2000" dirty="0" smtClean="0">
                <a:latin typeface="+mn-ea"/>
                <a:ea typeface="+mn-ea"/>
              </a:rPr>
              <a:t>。</a:t>
            </a:r>
            <a:endParaRPr lang="zh-CN" altLang="en-US" sz="2400" dirty="0">
              <a:latin typeface="+mn-ea"/>
              <a:ea typeface="+mn-ea"/>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3431" y="1960141"/>
            <a:ext cx="4824536"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085559" y="5324435"/>
            <a:ext cx="4104456" cy="1631216"/>
          </a:xfrm>
          <a:prstGeom prst="rect">
            <a:avLst/>
          </a:prstGeom>
          <a:noFill/>
          <a:ln w="9525">
            <a:solidFill>
              <a:schemeClr val="accent1"/>
            </a:solidFill>
            <a:prstDash val="dash"/>
          </a:ln>
        </p:spPr>
        <p:txBody>
          <a:bodyPr wrap="square" rtlCol="0">
            <a:spAutoFit/>
          </a:bodyPr>
          <a:lstStyle/>
          <a:p>
            <a:r>
              <a:rPr lang="zh-CN" altLang="zh-CN" sz="2000" dirty="0">
                <a:latin typeface="+mn-ea"/>
                <a:ea typeface="+mn-ea"/>
              </a:rPr>
              <a:t>可见，居家仍是老同志养老方式的首选，对于家庭的归属感和认同感仍是主流，只有</a:t>
            </a:r>
            <a:r>
              <a:rPr lang="en-US" altLang="zh-CN" sz="2000" dirty="0">
                <a:latin typeface="+mn-ea"/>
                <a:ea typeface="+mn-ea"/>
              </a:rPr>
              <a:t>14.8%</a:t>
            </a:r>
            <a:r>
              <a:rPr lang="zh-CN" altLang="zh-CN" sz="2000" dirty="0">
                <a:latin typeface="+mn-ea"/>
                <a:ea typeface="+mn-ea"/>
              </a:rPr>
              <a:t>的老同志选择了养老机构养老，即居住在老年公寓或养老院等</a:t>
            </a:r>
            <a:r>
              <a:rPr lang="zh-CN" altLang="zh-CN" sz="2000" dirty="0" smtClean="0">
                <a:latin typeface="+mn-ea"/>
                <a:ea typeface="+mn-ea"/>
              </a:rPr>
              <a:t>。</a:t>
            </a:r>
            <a:endParaRPr lang="zh-CN" altLang="en-US" dirty="0"/>
          </a:p>
        </p:txBody>
      </p:sp>
    </p:spTree>
    <p:extLst>
      <p:ext uri="{BB962C8B-B14F-4D97-AF65-F5344CB8AC3E}">
        <p14:creationId xmlns:p14="http://schemas.microsoft.com/office/powerpoint/2010/main" val="25952982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654050" y="1312069"/>
            <a:ext cx="4263157"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zh-CN" altLang="en-US" sz="4000"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养老需求统计</a:t>
            </a:r>
            <a:endParaRPr lang="zh-CN" altLang="en-US" sz="4000"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graphicFrame>
        <p:nvGraphicFramePr>
          <p:cNvPr id="4" name="图表 3"/>
          <p:cNvGraphicFramePr>
            <a:graphicFrameLocks/>
          </p:cNvGraphicFramePr>
          <p:nvPr>
            <p:extLst>
              <p:ext uri="{D42A27DB-BD31-4B8C-83A1-F6EECF244321}">
                <p14:modId xmlns:p14="http://schemas.microsoft.com/office/powerpoint/2010/main" val="2182111274"/>
              </p:ext>
            </p:extLst>
          </p:nvPr>
        </p:nvGraphicFramePr>
        <p:xfrm>
          <a:off x="654050" y="2176165"/>
          <a:ext cx="5676900" cy="33147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a:graphicFrameLocks/>
          </p:cNvGraphicFramePr>
          <p:nvPr>
            <p:extLst>
              <p:ext uri="{D42A27DB-BD31-4B8C-83A1-F6EECF244321}">
                <p14:modId xmlns:p14="http://schemas.microsoft.com/office/powerpoint/2010/main" val="3328744845"/>
              </p:ext>
            </p:extLst>
          </p:nvPr>
        </p:nvGraphicFramePr>
        <p:xfrm>
          <a:off x="6789415" y="1888133"/>
          <a:ext cx="5472608" cy="3672408"/>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596727" y="5704557"/>
            <a:ext cx="5400600" cy="1200329"/>
          </a:xfrm>
          <a:prstGeom prst="rect">
            <a:avLst/>
          </a:prstGeom>
          <a:noFill/>
          <a:ln>
            <a:solidFill>
              <a:schemeClr val="accent1"/>
            </a:solidFill>
          </a:ln>
        </p:spPr>
        <p:txBody>
          <a:bodyPr wrap="square" rtlCol="0">
            <a:spAutoFit/>
          </a:bodyPr>
          <a:lstStyle/>
          <a:p>
            <a:r>
              <a:rPr lang="zh-CN" altLang="en-US" dirty="0" smtClean="0">
                <a:latin typeface="方正小标宋简体" panose="02010601030101010101" pitchFamily="2" charset="-122"/>
                <a:ea typeface="方正小标宋简体" panose="02010601030101010101" pitchFamily="2" charset="-122"/>
              </a:rPr>
              <a:t>机构养老的考虑因素：</a:t>
            </a:r>
            <a:r>
              <a:rPr lang="zh-CN" altLang="zh-CN" dirty="0"/>
              <a:t>从大家的选择上可以看出，服务质量和医疗条件是老同志重点考虑的因素。另外，地理位置、环境条件、性价比、饮食等都是老同志考虑的主要内容。</a:t>
            </a:r>
            <a:endParaRPr lang="zh-CN" altLang="en-US" dirty="0"/>
          </a:p>
        </p:txBody>
      </p:sp>
      <p:sp>
        <p:nvSpPr>
          <p:cNvPr id="6" name="TextBox 5"/>
          <p:cNvSpPr txBox="1"/>
          <p:nvPr/>
        </p:nvSpPr>
        <p:spPr>
          <a:xfrm>
            <a:off x="6645399" y="5704557"/>
            <a:ext cx="5887988" cy="1200329"/>
          </a:xfrm>
          <a:prstGeom prst="rect">
            <a:avLst/>
          </a:prstGeom>
          <a:solidFill>
            <a:schemeClr val="tx2">
              <a:lumMod val="20000"/>
              <a:lumOff val="80000"/>
            </a:schemeClr>
          </a:solidFill>
          <a:ln>
            <a:solidFill>
              <a:schemeClr val="accent1"/>
            </a:solidFill>
            <a:prstDash val="dash"/>
          </a:ln>
        </p:spPr>
        <p:txBody>
          <a:bodyPr wrap="square" rtlCol="0">
            <a:spAutoFit/>
          </a:bodyPr>
          <a:lstStyle/>
          <a:p>
            <a:r>
              <a:rPr lang="zh-CN" altLang="zh-CN" b="1" dirty="0"/>
              <a:t>智慧居家养老提供服务</a:t>
            </a:r>
            <a:r>
              <a:rPr lang="zh-CN" altLang="zh-CN" b="1" dirty="0" smtClean="0"/>
              <a:t>内容</a:t>
            </a:r>
            <a:r>
              <a:rPr lang="zh-CN" altLang="en-US" b="1" dirty="0" smtClean="0"/>
              <a:t>：</a:t>
            </a:r>
            <a:r>
              <a:rPr lang="zh-CN" altLang="zh-CN" dirty="0"/>
              <a:t>排名前三的选项依次是生活照料（诸如洗衣做饭、打扫卫生、买菜购物、洗澡穿衣、陪同外出等）、紧急救护、医疗远程服务。其中康体锻炼和文娱活动也被列入重要内容</a:t>
            </a:r>
            <a:r>
              <a:rPr lang="zh-CN" altLang="zh-CN" dirty="0" smtClean="0"/>
              <a:t>。</a:t>
            </a:r>
            <a:endParaRPr lang="zh-CN" altLang="en-US" dirty="0"/>
          </a:p>
        </p:txBody>
      </p:sp>
    </p:spTree>
    <p:extLst>
      <p:ext uri="{BB962C8B-B14F-4D97-AF65-F5344CB8AC3E}">
        <p14:creationId xmlns:p14="http://schemas.microsoft.com/office/powerpoint/2010/main" val="25952982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079718" y="1088176"/>
            <a:ext cx="9182305" cy="934384"/>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23" tIns="48211" rIns="96423" bIns="48211"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六边形 29"/>
          <p:cNvSpPr/>
          <p:nvPr/>
        </p:nvSpPr>
        <p:spPr>
          <a:xfrm>
            <a:off x="92671" y="3328294"/>
            <a:ext cx="1889699" cy="152228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23" tIns="48211" rIns="96423" bIns="48211" rtlCol="0" anchor="ctr"/>
          <a:lstStyle/>
          <a:p>
            <a:pPr algn="ctr">
              <a:lnSpc>
                <a:spcPct val="120000"/>
              </a:lnSpc>
            </a:pPr>
            <a:r>
              <a:rPr lang="zh-CN" altLang="en-US" sz="2800" dirty="0" smtClean="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（二）结论</a:t>
            </a:r>
            <a:endParaRPr lang="zh-CN" altLang="en-US" sz="2800"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1" name="直接箭头连接符 30"/>
          <p:cNvCxnSpPr>
            <a:stCxn id="30" idx="5"/>
          </p:cNvCxnSpPr>
          <p:nvPr/>
        </p:nvCxnSpPr>
        <p:spPr>
          <a:xfrm flipV="1">
            <a:off x="1601800" y="1678916"/>
            <a:ext cx="1456690" cy="1649378"/>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1784743" y="4630363"/>
            <a:ext cx="1231945" cy="642146"/>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1982370" y="4129256"/>
            <a:ext cx="1034318" cy="0"/>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456089" y="2268794"/>
            <a:ext cx="6378802" cy="540507"/>
          </a:xfrm>
          <a:prstGeom prst="rect">
            <a:avLst/>
          </a:prstGeom>
          <a:noFill/>
        </p:spPr>
        <p:txBody>
          <a:bodyPr wrap="square" lIns="96423" tIns="48211" rIns="96423" bIns="48211" rtlCol="0">
            <a:spAutoFit/>
          </a:body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3085871" y="5017992"/>
            <a:ext cx="9176152" cy="918365"/>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23" tIns="48211" rIns="96423" bIns="48211"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矩形 37"/>
          <p:cNvSpPr/>
          <p:nvPr/>
        </p:nvSpPr>
        <p:spPr>
          <a:xfrm>
            <a:off x="3081281" y="3539376"/>
            <a:ext cx="9182305" cy="1179757"/>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23" tIns="48211" rIns="96423" bIns="48211"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TextBox 2"/>
          <p:cNvSpPr txBox="1"/>
          <p:nvPr/>
        </p:nvSpPr>
        <p:spPr>
          <a:xfrm>
            <a:off x="3167417" y="1099229"/>
            <a:ext cx="8878582" cy="923330"/>
          </a:xfrm>
          <a:prstGeom prst="rect">
            <a:avLst/>
          </a:prstGeom>
          <a:noFill/>
        </p:spPr>
        <p:txBody>
          <a:bodyPr wrap="square" rtlCol="0">
            <a:spAutoFit/>
          </a:bodyPr>
          <a:lstStyle/>
          <a:p>
            <a:r>
              <a:rPr lang="en-US" altLang="zh-CN" dirty="0" smtClean="0"/>
              <a:t>1.</a:t>
            </a:r>
            <a:r>
              <a:rPr lang="zh-CN" altLang="zh-CN" b="1" dirty="0"/>
              <a:t>老年人的养老需求与自身年龄、健康状况、家庭的相关性更密切</a:t>
            </a:r>
            <a:r>
              <a:rPr lang="zh-CN" altLang="zh-CN" b="1" dirty="0" smtClean="0"/>
              <a:t>。</a:t>
            </a:r>
            <a:r>
              <a:rPr lang="zh-CN" altLang="zh-CN" dirty="0" smtClean="0"/>
              <a:t>老年人</a:t>
            </a:r>
            <a:r>
              <a:rPr lang="zh-CN" altLang="zh-CN" dirty="0"/>
              <a:t>岁数越大，与受到生活起居无人照料的困扰、与受到体弱、疾病的困扰、外出不便的困扰成正比关系；与为后代操心的困扰、与受到为文娱活动少的困扰成反比关系。</a:t>
            </a:r>
            <a:endParaRPr lang="zh-CN" altLang="en-US" dirty="0"/>
          </a:p>
        </p:txBody>
      </p:sp>
      <p:cxnSp>
        <p:nvCxnSpPr>
          <p:cNvPr id="21" name="直接箭头连接符 20"/>
          <p:cNvCxnSpPr/>
          <p:nvPr/>
        </p:nvCxnSpPr>
        <p:spPr>
          <a:xfrm flipV="1">
            <a:off x="1788722" y="2809301"/>
            <a:ext cx="1269768" cy="951040"/>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071540" y="2319012"/>
            <a:ext cx="9182305" cy="77454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23" tIns="48211" rIns="96423" bIns="48211"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3183520" y="2383118"/>
            <a:ext cx="8589910" cy="646331"/>
          </a:xfrm>
          <a:prstGeom prst="rect">
            <a:avLst/>
          </a:prstGeom>
          <a:noFill/>
        </p:spPr>
        <p:txBody>
          <a:bodyPr wrap="square" rtlCol="0">
            <a:spAutoFit/>
          </a:bodyPr>
          <a:lstStyle/>
          <a:p>
            <a:r>
              <a:rPr lang="en-US" altLang="zh-CN" dirty="0" smtClean="0"/>
              <a:t>2.</a:t>
            </a:r>
            <a:r>
              <a:rPr lang="zh-CN" altLang="zh-CN" dirty="0"/>
              <a:t> </a:t>
            </a:r>
            <a:r>
              <a:rPr lang="zh-CN" altLang="zh-CN" b="1" dirty="0"/>
              <a:t>老年人养老更倾向与居家</a:t>
            </a:r>
            <a:r>
              <a:rPr lang="zh-CN" altLang="zh-CN" b="1" dirty="0" smtClean="0"/>
              <a:t>养老</a:t>
            </a:r>
            <a:r>
              <a:rPr lang="zh-CN" altLang="en-US" dirty="0" smtClean="0"/>
              <a:t>。</a:t>
            </a:r>
            <a:r>
              <a:rPr lang="zh-CN" altLang="zh-CN" dirty="0" smtClean="0"/>
              <a:t>对于</a:t>
            </a:r>
            <a:r>
              <a:rPr lang="zh-CN" altLang="zh-CN" dirty="0"/>
              <a:t>家庭的归属感和认同感仍是主流，只有</a:t>
            </a:r>
            <a:r>
              <a:rPr lang="en-US" altLang="zh-CN" dirty="0"/>
              <a:t>14.8%</a:t>
            </a:r>
            <a:r>
              <a:rPr lang="zh-CN" altLang="zh-CN" dirty="0"/>
              <a:t>的老年人选择了养老机构养老，即居住在老年公寓或养老院</a:t>
            </a:r>
            <a:r>
              <a:rPr lang="zh-CN" altLang="zh-CN" dirty="0" smtClean="0"/>
              <a:t>等</a:t>
            </a:r>
            <a:endParaRPr lang="zh-CN" altLang="en-US" dirty="0"/>
          </a:p>
        </p:txBody>
      </p:sp>
      <p:sp>
        <p:nvSpPr>
          <p:cNvPr id="46" name="TextBox 45"/>
          <p:cNvSpPr txBox="1"/>
          <p:nvPr/>
        </p:nvSpPr>
        <p:spPr>
          <a:xfrm>
            <a:off x="3202285" y="3667591"/>
            <a:ext cx="8920814" cy="923330"/>
          </a:xfrm>
          <a:prstGeom prst="rect">
            <a:avLst/>
          </a:prstGeom>
          <a:noFill/>
        </p:spPr>
        <p:txBody>
          <a:bodyPr wrap="square" rtlCol="0">
            <a:spAutoFit/>
          </a:bodyPr>
          <a:lstStyle/>
          <a:p>
            <a:r>
              <a:rPr lang="en-US" altLang="zh-CN" dirty="0" smtClean="0"/>
              <a:t>3</a:t>
            </a:r>
            <a:r>
              <a:rPr lang="en-US" altLang="zh-CN" b="1" dirty="0" smtClean="0"/>
              <a:t>.</a:t>
            </a:r>
            <a:r>
              <a:rPr lang="zh-CN" altLang="zh-CN" b="1" dirty="0"/>
              <a:t>老年人养老更关医疗餐饮等“日常所需”。</a:t>
            </a:r>
            <a:r>
              <a:rPr lang="zh-CN" altLang="zh-CN" dirty="0"/>
              <a:t>在目前较为困扰的问题选择上，就餐和医疗仍是老年人最大的困扰，分别占比</a:t>
            </a:r>
            <a:r>
              <a:rPr lang="en-US" altLang="zh-CN" dirty="0"/>
              <a:t>41.1%</a:t>
            </a:r>
            <a:r>
              <a:rPr lang="zh-CN" altLang="zh-CN" dirty="0"/>
              <a:t>和</a:t>
            </a:r>
            <a:r>
              <a:rPr lang="en-US" altLang="zh-CN" dirty="0"/>
              <a:t>30.2%</a:t>
            </a:r>
            <a:r>
              <a:rPr lang="zh-CN" altLang="zh-CN" dirty="0"/>
              <a:t>。调查也发现，老年人的对于娱乐、精神生活的丰富高度重视</a:t>
            </a:r>
            <a:r>
              <a:rPr lang="zh-CN" altLang="zh-CN" dirty="0" smtClean="0"/>
              <a:t>。</a:t>
            </a:r>
            <a:endParaRPr lang="zh-CN" altLang="en-US" dirty="0"/>
          </a:p>
        </p:txBody>
      </p:sp>
      <p:sp>
        <p:nvSpPr>
          <p:cNvPr id="48" name="TextBox 47"/>
          <p:cNvSpPr txBox="1"/>
          <p:nvPr/>
        </p:nvSpPr>
        <p:spPr>
          <a:xfrm>
            <a:off x="3167417" y="5017992"/>
            <a:ext cx="8955682" cy="923330"/>
          </a:xfrm>
          <a:prstGeom prst="rect">
            <a:avLst/>
          </a:prstGeom>
          <a:noFill/>
        </p:spPr>
        <p:txBody>
          <a:bodyPr wrap="square" rtlCol="0">
            <a:spAutoFit/>
          </a:bodyPr>
          <a:lstStyle/>
          <a:p>
            <a:r>
              <a:rPr lang="en-US" altLang="zh-CN" dirty="0" smtClean="0"/>
              <a:t>4.</a:t>
            </a:r>
            <a:r>
              <a:rPr lang="zh-CN" altLang="zh-CN" b="1" dirty="0"/>
              <a:t>对于机构养老，老年人更关注于养老机构的服务质量和医疗条件。</a:t>
            </a:r>
            <a:r>
              <a:rPr lang="zh-CN" altLang="zh-CN" dirty="0"/>
              <a:t>另外，机构的地理位置、环境条件、性价比、饮食等都是老同志考虑的主要内容并随着年龄的增长，对于人文环境和生活娱乐设施配套等的需求度逐渐降低。</a:t>
            </a:r>
            <a:endParaRPr lang="zh-CN" altLang="en-US" dirty="0"/>
          </a:p>
        </p:txBody>
      </p:sp>
      <p:cxnSp>
        <p:nvCxnSpPr>
          <p:cNvPr id="49" name="直接箭头连接符 48"/>
          <p:cNvCxnSpPr/>
          <p:nvPr/>
        </p:nvCxnSpPr>
        <p:spPr>
          <a:xfrm>
            <a:off x="1597006" y="4855510"/>
            <a:ext cx="1461484" cy="1569127"/>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3103304" y="6147658"/>
            <a:ext cx="9182305" cy="657384"/>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23" tIns="48211" rIns="96423" bIns="48211"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3247476" y="6147658"/>
            <a:ext cx="8878582" cy="646331"/>
          </a:xfrm>
          <a:prstGeom prst="rect">
            <a:avLst/>
          </a:prstGeom>
          <a:noFill/>
        </p:spPr>
        <p:txBody>
          <a:bodyPr wrap="square" rtlCol="0">
            <a:spAutoFit/>
          </a:bodyPr>
          <a:lstStyle/>
          <a:p>
            <a:r>
              <a:rPr lang="en-US" altLang="zh-CN" dirty="0" smtClean="0"/>
              <a:t>5.</a:t>
            </a:r>
            <a:r>
              <a:rPr lang="zh-CN" altLang="zh-CN" b="1" dirty="0"/>
              <a:t>老年人的养老观念已经由“老有所养”向“老有优养”转变。</a:t>
            </a:r>
            <a:r>
              <a:rPr lang="zh-CN" altLang="zh-CN" dirty="0"/>
              <a:t>对于智慧居家养老，老年人对生活照料、紧急救护、医疗远程服务的需要</a:t>
            </a:r>
            <a:r>
              <a:rPr lang="zh-CN" altLang="zh-CN" dirty="0" smtClean="0"/>
              <a:t>迫切</a:t>
            </a:r>
            <a:endParaRPr lang="zh-CN" altLang="en-US" dirty="0"/>
          </a:p>
        </p:txBody>
      </p:sp>
    </p:spTree>
    <p:extLst>
      <p:ext uri="{BB962C8B-B14F-4D97-AF65-F5344CB8AC3E}">
        <p14:creationId xmlns:p14="http://schemas.microsoft.com/office/powerpoint/2010/main" val="8334394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47" y="448"/>
            <a:ext cx="12856810" cy="7231757"/>
          </a:xfrm>
          <a:prstGeom prst="rect">
            <a:avLst/>
          </a:prstGeom>
          <a:blipFill dpi="0" rotWithShape="1">
            <a:blip r:embed="rId3" cstate="email">
              <a:grayscl/>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94" y="448"/>
            <a:ext cx="12857163" cy="7231757"/>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08695" y="520364"/>
            <a:ext cx="3224140" cy="3323667"/>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en-US" altLang="zh-CN" sz="20998" i="0" dirty="0" smtClean="0">
                <a:latin typeface="Agency FB" panose="020B0503020202020204" pitchFamily="34" charset="0"/>
                <a:ea typeface="+mj-ea"/>
                <a:cs typeface="Arial" panose="020B0604020202020204" pitchFamily="34" charset="0"/>
              </a:rPr>
              <a:t>04</a:t>
            </a:r>
            <a:endParaRPr lang="zh-CN" altLang="en-US" sz="20998" i="0" dirty="0">
              <a:latin typeface="Agency FB" panose="020B0503020202020204" pitchFamily="34" charset="0"/>
              <a:ea typeface="+mj-ea"/>
              <a:cs typeface="Arial" panose="020B0604020202020204" pitchFamily="34" charset="0"/>
            </a:endParaRPr>
          </a:p>
        </p:txBody>
      </p:sp>
      <p:cxnSp>
        <p:nvCxnSpPr>
          <p:cNvPr id="16" name="直接连接符 15"/>
          <p:cNvCxnSpPr/>
          <p:nvPr/>
        </p:nvCxnSpPr>
        <p:spPr>
          <a:xfrm>
            <a:off x="2540943" y="3112269"/>
            <a:ext cx="2664297"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612950" y="1357943"/>
            <a:ext cx="2520281" cy="1754326"/>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pPr marL="0" indent="0">
              <a:buNone/>
            </a:pPr>
            <a:r>
              <a:rPr lang="zh-CN" altLang="en-US"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反思</a:t>
            </a:r>
            <a:endParaRPr lang="en-US" altLang="zh-CN"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endParaRPr>
          </a:p>
          <a:p>
            <a:pPr marL="0" indent="0">
              <a:buNone/>
            </a:pPr>
            <a:r>
              <a:rPr lang="zh-CN" altLang="en-US"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感悟</a:t>
            </a:r>
            <a:endParaRPr lang="zh-CN" altLang="en-US" sz="5400" b="1" i="0" dirty="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endParaRPr>
          </a:p>
        </p:txBody>
      </p:sp>
    </p:spTree>
    <p:extLst>
      <p:ext uri="{BB962C8B-B14F-4D97-AF65-F5344CB8AC3E}">
        <p14:creationId xmlns:p14="http://schemas.microsoft.com/office/powerpoint/2010/main" val="6687294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标题 1"/>
          <p:cNvSpPr txBox="1">
            <a:spLocks/>
          </p:cNvSpPr>
          <p:nvPr/>
        </p:nvSpPr>
        <p:spPr>
          <a:xfrm>
            <a:off x="654050" y="1312069"/>
            <a:ext cx="1238821"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en-US" altLang="zh-CN"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1</a:t>
            </a:r>
            <a:endParaRPr lang="zh-CN" altLang="en-US"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sp>
        <p:nvSpPr>
          <p:cNvPr id="2" name="TextBox 1"/>
          <p:cNvSpPr txBox="1"/>
          <p:nvPr/>
        </p:nvSpPr>
        <p:spPr>
          <a:xfrm>
            <a:off x="1748855" y="1384077"/>
            <a:ext cx="10081120" cy="1754326"/>
          </a:xfrm>
          <a:prstGeom prst="rect">
            <a:avLst/>
          </a:prstGeom>
          <a:noFill/>
          <a:ln>
            <a:solidFill>
              <a:srgbClr val="F45712"/>
            </a:solidFill>
          </a:ln>
        </p:spPr>
        <p:txBody>
          <a:bodyPr wrap="square" rtlCol="0">
            <a:spAutoFit/>
          </a:bodyPr>
          <a:lstStyle/>
          <a:p>
            <a:r>
              <a:rPr lang="zh-CN" altLang="zh-CN" dirty="0"/>
              <a:t>自古以来我们就把孝道视为美德之首，立身之本，齐家之宝，治国之道。但随着经济的快速发展，我们的孝道却在不知不觉中被淡化。传承中华美德，弘扬孝道文化，依然是我们这个时代的呼唤，因此</a:t>
            </a:r>
            <a:r>
              <a:rPr lang="zh-CN" altLang="zh-CN" b="1" dirty="0">
                <a:solidFill>
                  <a:srgbClr val="FF0000"/>
                </a:solidFill>
              </a:rPr>
              <a:t>学校</a:t>
            </a:r>
            <a:r>
              <a:rPr lang="zh-CN" altLang="zh-CN" dirty="0"/>
              <a:t>应秉持立德树人的育人初心，不断加强中学生的养成教育，重视中学生尊老、爱老、敬老、助老的传统美德的培养，开展敬老孝亲主题班会、到敬老院看望孤寡老人等的活动，使学生更加深刻地理解并继承中华民族的传统美德，传承和培育孝老爱亲的良好家风，进而扩大到爱老师、爱学校、爱社会、爱祖国，进一步树立中学生的社会责任感和历史使命感。</a:t>
            </a:r>
            <a:endParaRPr lang="zh-CN" altLang="en-US" dirty="0"/>
          </a:p>
        </p:txBody>
      </p:sp>
      <p:sp>
        <p:nvSpPr>
          <p:cNvPr id="5" name="标题 1"/>
          <p:cNvSpPr txBox="1">
            <a:spLocks/>
          </p:cNvSpPr>
          <p:nvPr/>
        </p:nvSpPr>
        <p:spPr>
          <a:xfrm>
            <a:off x="506289" y="5416525"/>
            <a:ext cx="1238821"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en-US" altLang="zh-CN"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3</a:t>
            </a:r>
            <a:endParaRPr lang="zh-CN" altLang="en-US"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sp>
        <p:nvSpPr>
          <p:cNvPr id="6" name="标题 1"/>
          <p:cNvSpPr txBox="1">
            <a:spLocks/>
          </p:cNvSpPr>
          <p:nvPr/>
        </p:nvSpPr>
        <p:spPr>
          <a:xfrm>
            <a:off x="506288" y="3606676"/>
            <a:ext cx="1238821" cy="5760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fontAlgn="auto">
              <a:spcAft>
                <a:spcPts val="0"/>
              </a:spcAft>
              <a:buFont typeface="Wingdings" panose="05000000000000000000" charset="0"/>
              <a:buChar char="Ø"/>
            </a:pPr>
            <a:r>
              <a:rPr lang="en-US" altLang="zh-CN" dirty="0" smtClean="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2</a:t>
            </a:r>
            <a:endParaRPr lang="zh-CN" altLang="en-US" dirty="0">
              <a:solidFill>
                <a:srgbClr val="FF0000"/>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endParaRPr>
          </a:p>
        </p:txBody>
      </p:sp>
      <p:sp>
        <p:nvSpPr>
          <p:cNvPr id="4" name="TextBox 3"/>
          <p:cNvSpPr txBox="1"/>
          <p:nvPr/>
        </p:nvSpPr>
        <p:spPr>
          <a:xfrm>
            <a:off x="1745110" y="3328293"/>
            <a:ext cx="10084866" cy="1477328"/>
          </a:xfrm>
          <a:prstGeom prst="rect">
            <a:avLst/>
          </a:prstGeom>
          <a:solidFill>
            <a:schemeClr val="tx2">
              <a:lumMod val="20000"/>
              <a:lumOff val="80000"/>
            </a:schemeClr>
          </a:solidFill>
          <a:ln>
            <a:solidFill>
              <a:srgbClr val="F45712"/>
            </a:solidFill>
            <a:prstDash val="dash"/>
          </a:ln>
        </p:spPr>
        <p:txBody>
          <a:bodyPr wrap="square" rtlCol="0">
            <a:spAutoFit/>
          </a:bodyPr>
          <a:lstStyle/>
          <a:p>
            <a:r>
              <a:rPr lang="zh-CN" altLang="zh-CN" dirty="0"/>
              <a:t>通过调查，我们发现由于中国传统“养儿防老”思想的影响，绝大多数老年人愿意居家养老。</a:t>
            </a:r>
            <a:r>
              <a:rPr lang="zh-CN" altLang="zh-CN" dirty="0" smtClean="0"/>
              <a:t>因此</a:t>
            </a:r>
            <a:r>
              <a:rPr lang="zh-CN" altLang="zh-CN" b="1" dirty="0" smtClean="0">
                <a:solidFill>
                  <a:srgbClr val="FF0000"/>
                </a:solidFill>
              </a:rPr>
              <a:t>中学生</a:t>
            </a:r>
            <a:r>
              <a:rPr lang="zh-CN" altLang="zh-CN" dirty="0"/>
              <a:t>作为家庭中的重要一份子，可以从身边的小事做起，通过为老人做力所能及的家务或陪同老人聊天精神慰藉等开展“孝老敬亲”实践。同时也可以通过帮助老人使用智能手机及地铁、淘宝、支付宝、高德地图等其他常用</a:t>
            </a:r>
            <a:r>
              <a:rPr lang="en-US" altLang="zh-CN" dirty="0"/>
              <a:t>APP</a:t>
            </a:r>
            <a:r>
              <a:rPr lang="zh-CN" altLang="zh-CN" dirty="0"/>
              <a:t>的使用操作，帮助老年人跨过“数字鸿沟”，为老年人生活插上科技的翅膀，让技术进步的红利真正变成老年人的福祉。</a:t>
            </a:r>
            <a:endParaRPr lang="zh-CN" altLang="en-US" dirty="0"/>
          </a:p>
        </p:txBody>
      </p:sp>
      <p:sp>
        <p:nvSpPr>
          <p:cNvPr id="7" name="TextBox 6"/>
          <p:cNvSpPr txBox="1"/>
          <p:nvPr/>
        </p:nvSpPr>
        <p:spPr>
          <a:xfrm>
            <a:off x="1745110" y="5200501"/>
            <a:ext cx="10084865" cy="1200329"/>
          </a:xfrm>
          <a:prstGeom prst="rect">
            <a:avLst/>
          </a:prstGeom>
          <a:noFill/>
          <a:ln>
            <a:solidFill>
              <a:srgbClr val="F45712"/>
            </a:solidFill>
          </a:ln>
        </p:spPr>
        <p:txBody>
          <a:bodyPr wrap="square" rtlCol="0">
            <a:spAutoFit/>
          </a:bodyPr>
          <a:lstStyle/>
          <a:p>
            <a:r>
              <a:rPr lang="zh-CN" altLang="zh-CN" dirty="0"/>
              <a:t>通过调查，我们发现老年人对于智慧居家养老的需求很热切，这和国家提出的“数字中国”建设的战略是相契合的。因此，为顺应这一社会发展趋势</a:t>
            </a:r>
            <a:r>
              <a:rPr lang="zh-CN" altLang="zh-CN" dirty="0" smtClean="0"/>
              <a:t>，</a:t>
            </a:r>
            <a:r>
              <a:rPr lang="zh-CN" altLang="en-US" b="1" dirty="0" smtClean="0">
                <a:solidFill>
                  <a:srgbClr val="FF0000"/>
                </a:solidFill>
              </a:rPr>
              <a:t>相关涉老部门和机构</a:t>
            </a:r>
            <a:r>
              <a:rPr lang="zh-CN" altLang="zh-CN" dirty="0" smtClean="0"/>
              <a:t>应</a:t>
            </a:r>
            <a:r>
              <a:rPr lang="zh-CN" altLang="zh-CN" dirty="0"/>
              <a:t>研发更多价廉质优、适合居家场景的可穿戴、便携式设备，进一步提升智慧养老产品普及度，同时，要聚焦老年人“触网”的痛点难点，有针对性地进行家居智能化、适老化改造，让更多老年人尽早享受到智慧养老服务</a:t>
            </a:r>
            <a:r>
              <a:rPr lang="zh-CN" altLang="zh-CN" dirty="0" smtClean="0"/>
              <a:t>。</a:t>
            </a:r>
            <a:endParaRPr lang="zh-CN" altLang="en-US" dirty="0"/>
          </a:p>
        </p:txBody>
      </p:sp>
    </p:spTree>
    <p:extLst>
      <p:ext uri="{BB962C8B-B14F-4D97-AF65-F5344CB8AC3E}">
        <p14:creationId xmlns:p14="http://schemas.microsoft.com/office/powerpoint/2010/main" val="28168898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448"/>
            <a:ext cx="12856810" cy="7231757"/>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离页连接符 1"/>
          <p:cNvSpPr/>
          <p:nvPr/>
        </p:nvSpPr>
        <p:spPr>
          <a:xfrm rot="16200000">
            <a:off x="1975353" y="-1973765"/>
            <a:ext cx="7231756" cy="11180171"/>
          </a:xfrm>
          <a:prstGeom prst="flowChartOffpageConnector">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633150" y="1803366"/>
            <a:ext cx="3443571" cy="584775"/>
          </a:xfrm>
          <a:prstGeom prst="rect">
            <a:avLst/>
          </a:prstGeom>
          <a:effectLst/>
        </p:spPr>
        <p:txBody>
          <a:bodyPr wrap="none">
            <a:spAutoFit/>
          </a:bodyPr>
          <a:lstStyle/>
          <a:p>
            <a:pPr marL="0" indent="0">
              <a:buNone/>
            </a:pPr>
            <a:r>
              <a:rPr lang="en-US" altLang="zh-CN"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1.</a:t>
            </a:r>
            <a:r>
              <a:rPr lang="zh-CN" altLang="en-US"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研究</a:t>
            </a:r>
            <a:r>
              <a:rPr lang="zh-CN" altLang="en-US"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背景及意义</a:t>
            </a:r>
          </a:p>
        </p:txBody>
      </p:sp>
      <p:sp>
        <p:nvSpPr>
          <p:cNvPr id="23" name="矩形 22"/>
          <p:cNvSpPr/>
          <p:nvPr/>
        </p:nvSpPr>
        <p:spPr>
          <a:xfrm>
            <a:off x="5633151" y="2688932"/>
            <a:ext cx="3443571" cy="584775"/>
          </a:xfrm>
          <a:prstGeom prst="rect">
            <a:avLst/>
          </a:prstGeom>
          <a:effectLst/>
        </p:spPr>
        <p:txBody>
          <a:bodyPr wrap="none">
            <a:spAutoFit/>
          </a:bodyPr>
          <a:lstStyle/>
          <a:p>
            <a:r>
              <a:rPr lang="en-US" altLang="zh-CN"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rPr>
              <a:t>2.</a:t>
            </a:r>
            <a:r>
              <a:rPr lang="zh-CN" altLang="en-US"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研究目标</a:t>
            </a:r>
            <a:r>
              <a:rPr lang="zh-CN" altLang="en-US"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和过程</a:t>
            </a:r>
            <a:endParaRPr lang="zh-CN" altLang="en-US"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endParaRPr>
          </a:p>
        </p:txBody>
      </p:sp>
      <p:sp>
        <p:nvSpPr>
          <p:cNvPr id="26" name="矩形 25"/>
          <p:cNvSpPr/>
          <p:nvPr/>
        </p:nvSpPr>
        <p:spPr>
          <a:xfrm>
            <a:off x="5637287" y="3649341"/>
            <a:ext cx="4674678" cy="584775"/>
          </a:xfrm>
          <a:prstGeom prst="rect">
            <a:avLst/>
          </a:prstGeom>
          <a:effectLst/>
        </p:spPr>
        <p:txBody>
          <a:bodyPr wrap="none">
            <a:spAutoFit/>
          </a:bodyPr>
          <a:lstStyle/>
          <a:p>
            <a:r>
              <a:rPr lang="en-US" altLang="zh-CN"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rPr>
              <a:t>3</a:t>
            </a:r>
            <a:r>
              <a:rPr lang="en-US" altLang="zh-CN"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rPr>
              <a:t>.</a:t>
            </a:r>
            <a:r>
              <a:rPr lang="zh-CN" altLang="en-US"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rPr>
              <a:t>相关性分析及</a:t>
            </a:r>
            <a:r>
              <a:rPr lang="zh-CN" altLang="en-US"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研究</a:t>
            </a:r>
            <a:r>
              <a:rPr lang="zh-CN" altLang="en-US"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结论</a:t>
            </a:r>
            <a:endParaRPr lang="zh-CN" altLang="en-US"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endParaRPr>
          </a:p>
        </p:txBody>
      </p:sp>
      <p:sp>
        <p:nvSpPr>
          <p:cNvPr id="3" name="矩形 2"/>
          <p:cNvSpPr/>
          <p:nvPr/>
        </p:nvSpPr>
        <p:spPr>
          <a:xfrm>
            <a:off x="795" y="442"/>
            <a:ext cx="4844601" cy="72317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53"/>
          <p:cNvSpPr txBox="1"/>
          <p:nvPr/>
        </p:nvSpPr>
        <p:spPr>
          <a:xfrm>
            <a:off x="1402457" y="2095754"/>
            <a:ext cx="2041174" cy="3041144"/>
          </a:xfrm>
          <a:prstGeom prst="rect">
            <a:avLst/>
          </a:prstGeom>
          <a:noFill/>
        </p:spPr>
        <p:txBody>
          <a:bodyPr vert="eaVert" wrap="square" lIns="96380" tIns="48189" rIns="96380" bIns="48189" rtlCol="0">
            <a:spAutoFit/>
          </a:bodyPr>
          <a:lstStyle/>
          <a:p>
            <a:pPr fontAlgn="auto">
              <a:spcBef>
                <a:spcPts val="0"/>
              </a:spcBef>
              <a:spcAft>
                <a:spcPts val="0"/>
              </a:spcAft>
              <a:defRPr/>
            </a:pPr>
            <a:r>
              <a:rPr lang="zh-CN" altLang="en-US" sz="7999" dirty="0">
                <a:solidFill>
                  <a:schemeClr val="accent1"/>
                </a:solidFill>
                <a:latin typeface="Arial" panose="020B0604020202020204" pitchFamily="34" charset="0"/>
                <a:ea typeface="微软雅黑" panose="020B0503020204020204" pitchFamily="34" charset="-122"/>
              </a:rPr>
              <a:t>目</a:t>
            </a:r>
            <a:r>
              <a:rPr lang="en-US" altLang="zh-CN" sz="7999" dirty="0">
                <a:solidFill>
                  <a:schemeClr val="accent1"/>
                </a:solidFill>
                <a:latin typeface="Arial" panose="020B0604020202020204" pitchFamily="34" charset="0"/>
                <a:ea typeface="微软雅黑" panose="020B0503020204020204" pitchFamily="34" charset="-122"/>
              </a:rPr>
              <a:t>	</a:t>
            </a:r>
            <a:r>
              <a:rPr lang="zh-CN" altLang="en-US" sz="7999" dirty="0">
                <a:solidFill>
                  <a:schemeClr val="accent1"/>
                </a:solidFill>
                <a:latin typeface="Arial" panose="020B0604020202020204" pitchFamily="34" charset="0"/>
                <a:ea typeface="微软雅黑" panose="020B0503020204020204" pitchFamily="34" charset="-122"/>
              </a:rPr>
              <a:t>录</a:t>
            </a:r>
            <a:endParaRPr lang="en-US" altLang="zh-CN" sz="7999" dirty="0">
              <a:solidFill>
                <a:schemeClr val="accent1"/>
              </a:solidFill>
              <a:latin typeface="Arial" panose="020B0604020202020204" pitchFamily="34" charset="0"/>
              <a:ea typeface="微软雅黑" panose="020B0503020204020204" pitchFamily="34" charset="-122"/>
            </a:endParaRPr>
          </a:p>
          <a:p>
            <a:pPr fontAlgn="auto">
              <a:spcBef>
                <a:spcPts val="0"/>
              </a:spcBef>
              <a:spcAft>
                <a:spcPts val="0"/>
              </a:spcAft>
              <a:defRPr/>
            </a:pPr>
            <a:r>
              <a:rPr lang="en-US" altLang="zh-CN" sz="4000" dirty="0">
                <a:solidFill>
                  <a:schemeClr val="accent1"/>
                </a:solidFill>
                <a:latin typeface="Arial" panose="020B0604020202020204" pitchFamily="34" charset="0"/>
                <a:ea typeface="微软雅黑" panose="020B0503020204020204" pitchFamily="34" charset="-122"/>
              </a:rPr>
              <a:t>CONTENTS</a:t>
            </a:r>
            <a:endParaRPr lang="zh-CN" altLang="en-US" sz="4000" dirty="0">
              <a:solidFill>
                <a:schemeClr val="accent1"/>
              </a:solidFill>
              <a:latin typeface="Arial" panose="020B0604020202020204" pitchFamily="34" charset="0"/>
              <a:ea typeface="微软雅黑" panose="020B0503020204020204" pitchFamily="34" charset="-122"/>
            </a:endParaRPr>
          </a:p>
        </p:txBody>
      </p:sp>
      <p:sp>
        <p:nvSpPr>
          <p:cNvPr id="10" name="矩形 9"/>
          <p:cNvSpPr/>
          <p:nvPr/>
        </p:nvSpPr>
        <p:spPr>
          <a:xfrm>
            <a:off x="5637287" y="4687733"/>
            <a:ext cx="2622834" cy="584775"/>
          </a:xfrm>
          <a:prstGeom prst="rect">
            <a:avLst/>
          </a:prstGeom>
          <a:effectLst/>
        </p:spPr>
        <p:txBody>
          <a:bodyPr wrap="none">
            <a:spAutoFit/>
          </a:bodyPr>
          <a:lstStyle/>
          <a:p>
            <a:r>
              <a:rPr lang="en-US" altLang="zh-CN" sz="3200" b="1" dirty="0" smtClean="0">
                <a:solidFill>
                  <a:schemeClr val="bg1"/>
                </a:solidFill>
                <a:latin typeface="华文中宋" panose="02010600040101010101" pitchFamily="2" charset="-122"/>
                <a:ea typeface="华文中宋" panose="02010600040101010101" pitchFamily="2" charset="-122"/>
                <a:cs typeface="OPPOSans B" panose="00020600040101010101" pitchFamily="18" charset="-122"/>
              </a:rPr>
              <a:t>4.</a:t>
            </a:r>
            <a:r>
              <a:rPr lang="zh-CN" altLang="en-US" sz="3200" b="1" dirty="0">
                <a:solidFill>
                  <a:schemeClr val="bg1"/>
                </a:solidFill>
                <a:latin typeface="华文中宋" panose="02010600040101010101" pitchFamily="2" charset="-122"/>
                <a:ea typeface="华文中宋" panose="02010600040101010101" pitchFamily="2" charset="-122"/>
                <a:cs typeface="OPPOSans B" panose="00020600040101010101" pitchFamily="18" charset="-122"/>
              </a:rPr>
              <a:t>反思和感悟</a:t>
            </a:r>
          </a:p>
        </p:txBody>
      </p:sp>
    </p:spTree>
    <p:extLst>
      <p:ext uri="{BB962C8B-B14F-4D97-AF65-F5344CB8AC3E}">
        <p14:creationId xmlns:p14="http://schemas.microsoft.com/office/powerpoint/2010/main" val="11979666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P spid="23" grpId="0"/>
      <p:bldP spid="26" grpId="0"/>
      <p:bldP spid="21"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229575" y="375965"/>
            <a:ext cx="4104456" cy="7232650"/>
          </a:xfrm>
          <a:prstGeom prst="rect">
            <a:avLst/>
          </a:prstGeom>
        </p:spPr>
      </p:pic>
      <p:sp>
        <p:nvSpPr>
          <p:cNvPr id="6" name="文本占位符 1"/>
          <p:cNvSpPr txBox="1">
            <a:spLocks/>
          </p:cNvSpPr>
          <p:nvPr/>
        </p:nvSpPr>
        <p:spPr>
          <a:xfrm>
            <a:off x="-1" y="3331989"/>
            <a:ext cx="8157567" cy="2275714"/>
          </a:xfrm>
          <a:prstGeom prst="rect">
            <a:avLst/>
          </a:prstGeom>
          <a:solidFill>
            <a:srgbClr val="F45712"/>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6500"/>
              </a:lnSpc>
              <a:spcAft>
                <a:spcPts val="0"/>
              </a:spcAft>
              <a:buNone/>
            </a:pPr>
            <a:r>
              <a:rPr lang="zh-CN" altLang="en-US" sz="4400" dirty="0" smtClean="0">
                <a:solidFill>
                  <a:schemeClr val="bg1"/>
                </a:solidFill>
                <a:latin typeface="方正小标宋简体" panose="02010601030101010101" pitchFamily="2" charset="-122"/>
                <a:ea typeface="方正小标宋简体" panose="02010601030101010101" pitchFamily="2" charset="-122"/>
              </a:rPr>
              <a:t>         感谢各位评委老师！</a:t>
            </a:r>
            <a:endParaRPr lang="en-US" altLang="zh-CN" sz="4400" dirty="0" smtClean="0">
              <a:solidFill>
                <a:schemeClr val="bg1"/>
              </a:solidFill>
              <a:latin typeface="方正小标宋简体" panose="02010601030101010101" pitchFamily="2" charset="-122"/>
              <a:ea typeface="方正小标宋简体" panose="02010601030101010101" pitchFamily="2" charset="-122"/>
            </a:endParaRPr>
          </a:p>
          <a:p>
            <a:pPr marL="0" indent="0" fontAlgn="auto">
              <a:lnSpc>
                <a:spcPts val="6500"/>
              </a:lnSpc>
              <a:spcAft>
                <a:spcPts val="0"/>
              </a:spcAft>
              <a:buNone/>
            </a:pPr>
            <a:r>
              <a:rPr lang="zh-CN" altLang="en-US" sz="4400" dirty="0" smtClean="0">
                <a:solidFill>
                  <a:schemeClr val="bg1"/>
                </a:solidFill>
                <a:latin typeface="方正小标宋简体" panose="02010601030101010101" pitchFamily="2" charset="-122"/>
                <a:ea typeface="方正小标宋简体" panose="02010601030101010101" pitchFamily="2" charset="-122"/>
              </a:rPr>
              <a:t>          请大家批评指正！</a:t>
            </a:r>
            <a:endParaRPr lang="zh-CN" altLang="en-US" sz="4400" dirty="0">
              <a:solidFill>
                <a:schemeClr val="bg1"/>
              </a:solidFill>
              <a:latin typeface="方正小标宋简体" panose="02010601030101010101" pitchFamily="2" charset="-122"/>
              <a:ea typeface="方正小标宋简体" panose="02010601030101010101" pitchFamily="2" charset="-122"/>
            </a:endParaRPr>
          </a:p>
        </p:txBody>
      </p:sp>
    </p:spTree>
    <p:extLst>
      <p:ext uri="{BB962C8B-B14F-4D97-AF65-F5344CB8AC3E}">
        <p14:creationId xmlns:p14="http://schemas.microsoft.com/office/powerpoint/2010/main" val="7262964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47" y="448"/>
            <a:ext cx="12856810" cy="7231757"/>
          </a:xfrm>
          <a:prstGeom prst="rect">
            <a:avLst/>
          </a:prstGeom>
          <a:blipFill dpi="0" rotWithShape="1">
            <a:blip r:embed="rId3" cstate="email">
              <a:grayscl/>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94" y="448"/>
            <a:ext cx="12857163" cy="7231757"/>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52711" y="520365"/>
            <a:ext cx="3224140" cy="3323577"/>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en-US" altLang="zh-CN" sz="20998" i="0" dirty="0">
                <a:latin typeface="Agency FB" panose="020B0503020202020204" pitchFamily="34" charset="0"/>
                <a:ea typeface="+mj-ea"/>
                <a:cs typeface="Arial" panose="020B0604020202020204" pitchFamily="34" charset="0"/>
              </a:rPr>
              <a:t>01</a:t>
            </a:r>
            <a:endParaRPr lang="zh-CN" altLang="en-US" sz="20998" i="0" dirty="0">
              <a:latin typeface="Agency FB" panose="020B0503020202020204" pitchFamily="34" charset="0"/>
              <a:ea typeface="+mj-ea"/>
              <a:cs typeface="Arial" panose="020B0604020202020204" pitchFamily="34" charset="0"/>
            </a:endParaRPr>
          </a:p>
        </p:txBody>
      </p:sp>
      <p:cxnSp>
        <p:nvCxnSpPr>
          <p:cNvPr id="16" name="直接连接符 15"/>
          <p:cNvCxnSpPr/>
          <p:nvPr/>
        </p:nvCxnSpPr>
        <p:spPr>
          <a:xfrm>
            <a:off x="2540943" y="3112269"/>
            <a:ext cx="2664297"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435073" y="1205072"/>
            <a:ext cx="3096345" cy="1754326"/>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pPr marL="0" indent="0">
              <a:buNone/>
            </a:pPr>
            <a:r>
              <a:rPr lang="zh-CN" altLang="en-US" sz="5400" b="1" i="0" dirty="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研究</a:t>
            </a:r>
            <a:r>
              <a:rPr lang="zh-CN" altLang="en-US"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背景</a:t>
            </a:r>
            <a:endParaRPr lang="en-US" altLang="zh-CN"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endParaRPr>
          </a:p>
          <a:p>
            <a:pPr marL="0" indent="0">
              <a:buNone/>
            </a:pPr>
            <a:r>
              <a:rPr lang="zh-CN" altLang="en-US"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及</a:t>
            </a:r>
            <a:r>
              <a:rPr lang="zh-CN" altLang="en-US" sz="5400" b="1" i="0" dirty="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意义</a:t>
            </a:r>
          </a:p>
        </p:txBody>
      </p:sp>
    </p:spTree>
    <p:extLst>
      <p:ext uri="{BB962C8B-B14F-4D97-AF65-F5344CB8AC3E}">
        <p14:creationId xmlns:p14="http://schemas.microsoft.com/office/powerpoint/2010/main" val="5826643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smtClean="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2" name="TextBox 1"/>
          <p:cNvSpPr txBox="1"/>
          <p:nvPr/>
        </p:nvSpPr>
        <p:spPr>
          <a:xfrm>
            <a:off x="448222" y="1857836"/>
            <a:ext cx="5853311" cy="3546740"/>
          </a:xfrm>
          <a:prstGeom prst="rect">
            <a:avLst/>
          </a:prstGeom>
          <a:noFill/>
        </p:spPr>
        <p:txBody>
          <a:bodyPr wrap="square" rtlCol="0">
            <a:spAutoFit/>
          </a:bodyPr>
          <a:lstStyle/>
          <a:p>
            <a:pPr lvl="0">
              <a:lnSpc>
                <a:spcPts val="3400"/>
              </a:lnSpc>
            </a:pPr>
            <a:r>
              <a:rPr lang="en-US" altLang="zh-CN" sz="2400" dirty="0" smtClean="0"/>
              <a:t>      2021</a:t>
            </a:r>
            <a:r>
              <a:rPr lang="zh-CN" altLang="en-US" sz="2400" dirty="0"/>
              <a:t>年</a:t>
            </a:r>
            <a:r>
              <a:rPr lang="en-US" altLang="zh-CN" sz="2400" dirty="0"/>
              <a:t>5</a:t>
            </a:r>
            <a:r>
              <a:rPr lang="zh-CN" altLang="en-US" sz="2400" dirty="0"/>
              <a:t>月发布的第七次全国人口普查数据显示</a:t>
            </a:r>
            <a:r>
              <a:rPr lang="en-US" altLang="zh-CN" sz="2400" dirty="0"/>
              <a:t>,</a:t>
            </a:r>
            <a:r>
              <a:rPr lang="zh-CN" altLang="en-US" sz="2400" dirty="0"/>
              <a:t>截至</a:t>
            </a:r>
            <a:r>
              <a:rPr lang="en-US" altLang="zh-CN" sz="2400" dirty="0"/>
              <a:t>2020</a:t>
            </a:r>
            <a:r>
              <a:rPr lang="zh-CN" altLang="en-US" sz="2400" dirty="0"/>
              <a:t>年</a:t>
            </a:r>
            <a:r>
              <a:rPr lang="en-US" altLang="zh-CN" sz="2400" dirty="0"/>
              <a:t>11</a:t>
            </a:r>
            <a:r>
              <a:rPr lang="zh-CN" altLang="en-US" sz="2400" dirty="0"/>
              <a:t>月</a:t>
            </a:r>
            <a:r>
              <a:rPr lang="en-US" altLang="zh-CN" sz="2400" dirty="0"/>
              <a:t>1</a:t>
            </a:r>
            <a:r>
              <a:rPr lang="zh-CN" altLang="en-US" sz="2400" dirty="0"/>
              <a:t>日</a:t>
            </a:r>
            <a:r>
              <a:rPr lang="en-US" altLang="zh-CN" sz="2400" dirty="0"/>
              <a:t>,</a:t>
            </a:r>
            <a:r>
              <a:rPr lang="zh-CN" altLang="en-US" sz="2400" dirty="0"/>
              <a:t>我国 </a:t>
            </a:r>
            <a:r>
              <a:rPr lang="en-US" altLang="zh-CN" sz="2400" dirty="0"/>
              <a:t>60</a:t>
            </a:r>
            <a:r>
              <a:rPr lang="zh-CN" altLang="en-US" sz="2400" dirty="0"/>
              <a:t>岁及以上老年人口达到</a:t>
            </a:r>
            <a:r>
              <a:rPr lang="en-US" altLang="zh-CN" sz="2400" dirty="0"/>
              <a:t>2.64</a:t>
            </a:r>
            <a:r>
              <a:rPr lang="zh-CN" altLang="en-US" sz="2400" dirty="0"/>
              <a:t>亿</a:t>
            </a:r>
            <a:r>
              <a:rPr lang="en-US" altLang="zh-CN" sz="2400" dirty="0"/>
              <a:t>,</a:t>
            </a:r>
            <a:r>
              <a:rPr lang="zh-CN" altLang="en-US" sz="2400" dirty="0"/>
              <a:t>占全国总人口的</a:t>
            </a:r>
            <a:r>
              <a:rPr lang="en-US" altLang="zh-CN" sz="2400" dirty="0"/>
              <a:t>18. 7%;65</a:t>
            </a:r>
            <a:r>
              <a:rPr lang="zh-CN" altLang="en-US" sz="2400" dirty="0"/>
              <a:t>岁及以上老年人口达到</a:t>
            </a:r>
            <a:r>
              <a:rPr lang="en-US" altLang="zh-CN" sz="2400" dirty="0"/>
              <a:t>1.91</a:t>
            </a:r>
            <a:r>
              <a:rPr lang="zh-CN" altLang="en-US" sz="2400" dirty="0"/>
              <a:t>亿，占全国总人口的</a:t>
            </a:r>
            <a:r>
              <a:rPr lang="en-US" altLang="zh-CN" sz="2400" dirty="0"/>
              <a:t>13.5%</a:t>
            </a:r>
            <a:r>
              <a:rPr lang="zh-CN" altLang="en-US" sz="2400" dirty="0" smtClean="0"/>
              <a:t>。截至</a:t>
            </a:r>
            <a:r>
              <a:rPr lang="en-US" altLang="zh-CN" sz="2400" dirty="0"/>
              <a:t>2022</a:t>
            </a:r>
            <a:r>
              <a:rPr lang="zh-CN" altLang="en-US" sz="2400" dirty="0"/>
              <a:t>年底，全国</a:t>
            </a:r>
            <a:r>
              <a:rPr lang="en-US" altLang="zh-CN" sz="2400" dirty="0"/>
              <a:t>60</a:t>
            </a:r>
            <a:r>
              <a:rPr lang="zh-CN" altLang="en-US" sz="2400" dirty="0"/>
              <a:t>岁及以上人口约</a:t>
            </a:r>
            <a:r>
              <a:rPr lang="en-US" altLang="zh-CN" sz="2400" dirty="0"/>
              <a:t>2.8</a:t>
            </a:r>
            <a:r>
              <a:rPr lang="zh-CN" altLang="en-US" sz="2400" dirty="0"/>
              <a:t>亿，占全国人口的</a:t>
            </a:r>
            <a:r>
              <a:rPr lang="en-US" altLang="zh-CN" sz="2400" dirty="0"/>
              <a:t>19.8%</a:t>
            </a:r>
            <a:r>
              <a:rPr lang="zh-CN" altLang="en-US" sz="2400" dirty="0"/>
              <a:t>，预计到</a:t>
            </a:r>
            <a:r>
              <a:rPr lang="en-US" altLang="zh-CN" sz="2400" dirty="0"/>
              <a:t>2035</a:t>
            </a:r>
            <a:r>
              <a:rPr lang="zh-CN" altLang="en-US" sz="2400" dirty="0"/>
              <a:t>年将增至</a:t>
            </a:r>
            <a:r>
              <a:rPr lang="en-US" altLang="zh-CN" sz="2400" dirty="0"/>
              <a:t>4.2</a:t>
            </a:r>
            <a:r>
              <a:rPr lang="zh-CN" altLang="en-US" sz="2400" dirty="0"/>
              <a:t>亿，占比将超过</a:t>
            </a:r>
            <a:r>
              <a:rPr lang="en-US" altLang="zh-CN" sz="2400" dirty="0"/>
              <a:t>30%</a:t>
            </a:r>
            <a:r>
              <a:rPr lang="zh-CN" altLang="en-US" sz="2400" dirty="0" smtClean="0"/>
              <a:t>。</a:t>
            </a:r>
            <a:endParaRPr lang="zh-CN" altLang="en-US" dirty="0"/>
          </a:p>
        </p:txBody>
      </p:sp>
      <p:sp>
        <p:nvSpPr>
          <p:cNvPr id="3" name="TextBox 2"/>
          <p:cNvSpPr txBox="1"/>
          <p:nvPr/>
        </p:nvSpPr>
        <p:spPr>
          <a:xfrm>
            <a:off x="1" y="5488533"/>
            <a:ext cx="12858750" cy="1046440"/>
          </a:xfrm>
          <a:prstGeom prst="rect">
            <a:avLst/>
          </a:prstGeom>
          <a:solidFill>
            <a:srgbClr val="FF9900"/>
          </a:solidFill>
        </p:spPr>
        <p:txBody>
          <a:bodyPr wrap="square" rtlCol="0">
            <a:spAutoFit/>
          </a:bodyPr>
          <a:lstStyle/>
          <a:p>
            <a:r>
              <a:rPr lang="zh-CN" altLang="en-US" sz="4400" dirty="0" smtClean="0"/>
              <a:t>    “十四五”</a:t>
            </a:r>
            <a:r>
              <a:rPr lang="zh-CN" altLang="en-US" sz="4400" dirty="0"/>
              <a:t>期间，中国将迈入中度老龄化</a:t>
            </a:r>
            <a:r>
              <a:rPr lang="zh-CN" altLang="en-US" sz="4400" dirty="0" smtClean="0"/>
              <a:t>社会</a:t>
            </a:r>
            <a:endParaRPr lang="zh-CN" altLang="en-US" sz="4400" dirty="0"/>
          </a:p>
          <a:p>
            <a:endParaRPr lang="zh-CN" altLang="en-US" dirty="0"/>
          </a:p>
        </p:txBody>
      </p:sp>
      <p:sp>
        <p:nvSpPr>
          <p:cNvPr id="38" name="Shape 1624"/>
          <p:cNvSpPr/>
          <p:nvPr/>
        </p:nvSpPr>
        <p:spPr>
          <a:xfrm>
            <a:off x="7006031" y="2170260"/>
            <a:ext cx="4118525" cy="25578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Shape 1627"/>
          <p:cNvSpPr/>
          <p:nvPr/>
        </p:nvSpPr>
        <p:spPr>
          <a:xfrm flipV="1">
            <a:off x="9771173" y="2047219"/>
            <a:ext cx="1" cy="1298531"/>
          </a:xfrm>
          <a:prstGeom prst="line">
            <a:avLst/>
          </a:prstGeom>
          <a:ln w="12700">
            <a:solidFill>
              <a:srgbClr val="A6AAA9"/>
            </a:solidFill>
            <a:miter lim="400000"/>
          </a:ln>
        </p:spPr>
        <p:txBody>
          <a:bodyPr lIns="23259" tIns="23259" rIns="23259" bIns="23259"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Shape 1628"/>
          <p:cNvSpPr/>
          <p:nvPr/>
        </p:nvSpPr>
        <p:spPr>
          <a:xfrm flipV="1">
            <a:off x="8157567" y="2696804"/>
            <a:ext cx="0" cy="939941"/>
          </a:xfrm>
          <a:prstGeom prst="line">
            <a:avLst/>
          </a:prstGeom>
          <a:ln w="12700">
            <a:solidFill>
              <a:srgbClr val="A6AAA9"/>
            </a:solidFill>
            <a:miter lim="400000"/>
          </a:ln>
        </p:spPr>
        <p:txBody>
          <a:bodyPr lIns="23259" tIns="23259" rIns="23259" bIns="23259"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Shape 1629"/>
          <p:cNvSpPr/>
          <p:nvPr/>
        </p:nvSpPr>
        <p:spPr>
          <a:xfrm flipV="1">
            <a:off x="7410896" y="4303271"/>
            <a:ext cx="0" cy="509179"/>
          </a:xfrm>
          <a:prstGeom prst="line">
            <a:avLst/>
          </a:prstGeom>
          <a:ln w="12700">
            <a:solidFill>
              <a:srgbClr val="A6AAA9"/>
            </a:solidFill>
            <a:miter lim="400000"/>
          </a:ln>
        </p:spPr>
        <p:txBody>
          <a:bodyPr lIns="23259" tIns="23259" rIns="23259" bIns="23259"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Shape 1636"/>
          <p:cNvSpPr/>
          <p:nvPr/>
        </p:nvSpPr>
        <p:spPr>
          <a:xfrm>
            <a:off x="8031917" y="2451056"/>
            <a:ext cx="251300" cy="278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7445" tIns="17445" rIns="17445" bIns="17445"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Shape 1642"/>
          <p:cNvSpPr/>
          <p:nvPr/>
        </p:nvSpPr>
        <p:spPr>
          <a:xfrm>
            <a:off x="9639942" y="1679927"/>
            <a:ext cx="251300" cy="278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7445" tIns="17445" rIns="17445" bIns="17445"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Shape 1648"/>
          <p:cNvSpPr/>
          <p:nvPr/>
        </p:nvSpPr>
        <p:spPr>
          <a:xfrm>
            <a:off x="7294182" y="4794313"/>
            <a:ext cx="251300" cy="278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7445" tIns="17445" rIns="17445" bIns="17445"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Shape 1653"/>
          <p:cNvSpPr/>
          <p:nvPr/>
        </p:nvSpPr>
        <p:spPr>
          <a:xfrm>
            <a:off x="3708424" y="5530153"/>
            <a:ext cx="68687" cy="761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Shape 1654"/>
          <p:cNvSpPr/>
          <p:nvPr/>
        </p:nvSpPr>
        <p:spPr>
          <a:xfrm>
            <a:off x="4895320" y="4658585"/>
            <a:ext cx="106861" cy="1185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Shape 1655"/>
          <p:cNvSpPr/>
          <p:nvPr/>
        </p:nvSpPr>
        <p:spPr>
          <a:xfrm>
            <a:off x="6044494" y="4107868"/>
            <a:ext cx="137362" cy="1523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Shape 1656"/>
          <p:cNvSpPr/>
          <p:nvPr/>
        </p:nvSpPr>
        <p:spPr>
          <a:xfrm>
            <a:off x="7659626" y="3586597"/>
            <a:ext cx="169865" cy="1883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 Placeholder 3"/>
          <p:cNvSpPr txBox="1">
            <a:spLocks/>
          </p:cNvSpPr>
          <p:nvPr/>
        </p:nvSpPr>
        <p:spPr>
          <a:xfrm>
            <a:off x="7662403" y="4721295"/>
            <a:ext cx="1624702" cy="332399"/>
          </a:xfrm>
          <a:prstGeom prst="rect">
            <a:avLst/>
          </a:prstGeom>
          <a:solidFill>
            <a:schemeClr val="tx2">
              <a:lumMod val="20000"/>
              <a:lumOff val="80000"/>
            </a:schemeClr>
          </a:solidFill>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latin typeface="Arial" panose="020B0604020202020204" pitchFamily="34" charset="0"/>
                <a:ea typeface="微软雅黑" panose="020B0503020204020204" pitchFamily="34" charset="-122"/>
                <a:cs typeface="+mn-ea"/>
                <a:sym typeface="Arial" panose="020B0604020202020204" pitchFamily="34" charset="0"/>
              </a:rPr>
              <a:t>2020</a:t>
            </a:r>
            <a:r>
              <a:rPr lang="zh-CN" altLang="en-US" sz="1800" dirty="0">
                <a:latin typeface="Arial" panose="020B0604020202020204" pitchFamily="34" charset="0"/>
                <a:ea typeface="微软雅黑" panose="020B0503020204020204" pitchFamily="34" charset="-122"/>
                <a:cs typeface="+mn-ea"/>
                <a:sym typeface="Arial" panose="020B0604020202020204" pitchFamily="34" charset="0"/>
              </a:rPr>
              <a:t>年  </a:t>
            </a:r>
            <a:r>
              <a:rPr lang="en-US" altLang="zh-CN" sz="1800" dirty="0">
                <a:latin typeface="Arial" panose="020B0604020202020204" pitchFamily="34" charset="0"/>
                <a:ea typeface="微软雅黑" panose="020B0503020204020204" pitchFamily="34" charset="-122"/>
                <a:cs typeface="+mn-ea"/>
                <a:sym typeface="Arial" panose="020B0604020202020204" pitchFamily="34" charset="0"/>
              </a:rPr>
              <a:t>2.64</a:t>
            </a:r>
            <a:r>
              <a:rPr lang="zh-CN" altLang="en-US" sz="1800" dirty="0">
                <a:latin typeface="Arial" panose="020B0604020202020204" pitchFamily="34" charset="0"/>
                <a:ea typeface="微软雅黑" panose="020B0503020204020204" pitchFamily="34" charset="-122"/>
                <a:cs typeface="+mn-ea"/>
                <a:sym typeface="Arial" panose="020B0604020202020204" pitchFamily="34" charset="0"/>
              </a:rPr>
              <a:t>亿</a:t>
            </a:r>
          </a:p>
        </p:txBody>
      </p:sp>
      <p:sp>
        <p:nvSpPr>
          <p:cNvPr id="85" name="Text Placeholder 4"/>
          <p:cNvSpPr txBox="1">
            <a:spLocks/>
          </p:cNvSpPr>
          <p:nvPr/>
        </p:nvSpPr>
        <p:spPr>
          <a:xfrm>
            <a:off x="3643595" y="4228106"/>
            <a:ext cx="152857" cy="203743"/>
          </a:xfrm>
          <a:prstGeom prst="rect">
            <a:avLst/>
          </a:prstGeom>
        </p:spPr>
        <p:txBody>
          <a:bodyPr vert="horz" lIns="0" tIns="0" rIns="0" bIns="0" rtlCol="0" anchor="ctr">
            <a:normAutofit fontScale="70000" lnSpcReduction="20000"/>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86" name="Text Placeholder 4"/>
          <p:cNvSpPr txBox="1">
            <a:spLocks/>
          </p:cNvSpPr>
          <p:nvPr/>
        </p:nvSpPr>
        <p:spPr>
          <a:xfrm>
            <a:off x="8081138" y="2467219"/>
            <a:ext cx="152857" cy="203743"/>
          </a:xfrm>
          <a:prstGeom prst="rect">
            <a:avLst/>
          </a:prstGeom>
        </p:spPr>
        <p:txBody>
          <a:bodyPr vert="horz" lIns="0" tIns="0" rIns="0" bIns="0" rtlCol="0" anchor="ctr">
            <a:normAutofit fontScale="92500" lnSpcReduction="20000"/>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smtClean="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2</a:t>
            </a:r>
            <a:endPar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4"/>
          <p:cNvSpPr txBox="1">
            <a:spLocks/>
          </p:cNvSpPr>
          <p:nvPr/>
        </p:nvSpPr>
        <p:spPr>
          <a:xfrm>
            <a:off x="9689163" y="1679927"/>
            <a:ext cx="152857" cy="203743"/>
          </a:xfrm>
          <a:prstGeom prst="rect">
            <a:avLst/>
          </a:prstGeom>
        </p:spPr>
        <p:txBody>
          <a:bodyPr vert="horz" lIns="0" tIns="0" rIns="0" bIns="0" rtlCol="0" anchor="ctr">
            <a:normAutofit fontScale="92500" lnSpcReduction="20000"/>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smtClean="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3</a:t>
            </a:r>
            <a:endPar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 Placeholder 4"/>
          <p:cNvSpPr txBox="1">
            <a:spLocks/>
          </p:cNvSpPr>
          <p:nvPr/>
        </p:nvSpPr>
        <p:spPr>
          <a:xfrm>
            <a:off x="7343403" y="4831788"/>
            <a:ext cx="152857" cy="203743"/>
          </a:xfrm>
          <a:prstGeom prst="rect">
            <a:avLst/>
          </a:prstGeom>
        </p:spPr>
        <p:txBody>
          <a:bodyPr vert="horz" lIns="0" tIns="0" rIns="0" bIns="0" rtlCol="0" anchor="ctr">
            <a:normAutofit fontScale="92500" lnSpcReduction="20000"/>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sz="1400" dirty="0" smtClean="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1</a:t>
            </a:r>
            <a:endPar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Text Placeholder 3"/>
          <p:cNvSpPr txBox="1">
            <a:spLocks/>
          </p:cNvSpPr>
          <p:nvPr/>
        </p:nvSpPr>
        <p:spPr>
          <a:xfrm>
            <a:off x="7863640" y="2018359"/>
            <a:ext cx="1423465" cy="303801"/>
          </a:xfrm>
          <a:prstGeom prst="rect">
            <a:avLst/>
          </a:prstGeom>
          <a:solidFill>
            <a:schemeClr val="tx2">
              <a:lumMod val="20000"/>
              <a:lumOff val="80000"/>
            </a:schemeClr>
          </a:solidFill>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smtClean="0">
                <a:latin typeface="Arial" panose="020B0604020202020204" pitchFamily="34" charset="0"/>
                <a:ea typeface="微软雅黑" panose="020B0503020204020204" pitchFamily="34" charset="-122"/>
                <a:cs typeface="+mn-ea"/>
                <a:sym typeface="Arial" panose="020B0604020202020204" pitchFamily="34" charset="0"/>
              </a:rPr>
              <a:t>2022</a:t>
            </a:r>
            <a:r>
              <a:rPr lang="zh-CN" altLang="en-US" sz="1800" dirty="0" smtClean="0">
                <a:latin typeface="Arial" panose="020B0604020202020204" pitchFamily="34" charset="0"/>
                <a:ea typeface="微软雅黑" panose="020B0503020204020204" pitchFamily="34" charset="-122"/>
                <a:cs typeface="+mn-ea"/>
                <a:sym typeface="Arial" panose="020B0604020202020204" pitchFamily="34" charset="0"/>
              </a:rPr>
              <a:t>年  </a:t>
            </a:r>
            <a:r>
              <a:rPr lang="en-US" altLang="zh-CN" sz="1800" dirty="0" smtClean="0">
                <a:latin typeface="Arial" panose="020B0604020202020204" pitchFamily="34" charset="0"/>
                <a:ea typeface="微软雅黑" panose="020B0503020204020204" pitchFamily="34" charset="-122"/>
                <a:cs typeface="+mn-ea"/>
                <a:sym typeface="Arial" panose="020B0604020202020204" pitchFamily="34" charset="0"/>
              </a:rPr>
              <a:t>2.8</a:t>
            </a:r>
            <a:r>
              <a:rPr lang="zh-CN" altLang="en-US" sz="1800" dirty="0" smtClean="0">
                <a:latin typeface="Arial" panose="020B0604020202020204" pitchFamily="34" charset="0"/>
                <a:ea typeface="微软雅黑" panose="020B0503020204020204" pitchFamily="34" charset="-122"/>
                <a:cs typeface="+mn-ea"/>
                <a:sym typeface="Arial" panose="020B0604020202020204" pitchFamily="34" charset="0"/>
              </a:rPr>
              <a:t>亿</a:t>
            </a:r>
            <a:endParaRPr lang="zh-CN" altLang="en-US" sz="1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9957767" y="1312087"/>
            <a:ext cx="1423465" cy="303801"/>
          </a:xfrm>
          <a:prstGeom prst="rect">
            <a:avLst/>
          </a:prstGeom>
          <a:solidFill>
            <a:schemeClr val="tx2">
              <a:lumMod val="20000"/>
              <a:lumOff val="80000"/>
            </a:schemeClr>
          </a:solidFill>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latin typeface="Arial" panose="020B0604020202020204" pitchFamily="34" charset="0"/>
                <a:ea typeface="微软雅黑" panose="020B0503020204020204" pitchFamily="34" charset="-122"/>
                <a:cs typeface="+mn-ea"/>
                <a:sym typeface="Arial" panose="020B0604020202020204" pitchFamily="34" charset="0"/>
              </a:rPr>
              <a:t>2035</a:t>
            </a:r>
            <a:r>
              <a:rPr lang="zh-CN" altLang="en-US" sz="1800" dirty="0">
                <a:latin typeface="Arial" panose="020B0604020202020204" pitchFamily="34" charset="0"/>
                <a:ea typeface="微软雅黑" panose="020B0503020204020204" pitchFamily="34" charset="-122"/>
                <a:cs typeface="+mn-ea"/>
                <a:sym typeface="Arial" panose="020B0604020202020204" pitchFamily="34" charset="0"/>
              </a:rPr>
              <a:t>年  </a:t>
            </a:r>
            <a:r>
              <a:rPr lang="en-US" altLang="zh-CN" sz="1800" dirty="0">
                <a:latin typeface="Arial" panose="020B0604020202020204" pitchFamily="34" charset="0"/>
                <a:ea typeface="微软雅黑" panose="020B0503020204020204" pitchFamily="34" charset="-122"/>
                <a:cs typeface="+mn-ea"/>
                <a:sym typeface="Arial" panose="020B0604020202020204" pitchFamily="34" charset="0"/>
              </a:rPr>
              <a:t>4.2</a:t>
            </a:r>
            <a:r>
              <a:rPr lang="zh-CN" altLang="en-US" sz="1800" dirty="0">
                <a:latin typeface="Arial" panose="020B0604020202020204" pitchFamily="34" charset="0"/>
                <a:ea typeface="微软雅黑" panose="020B0503020204020204" pitchFamily="34" charset="-122"/>
                <a:cs typeface="+mn-ea"/>
                <a:sym typeface="Arial" panose="020B0604020202020204" pitchFamily="34" charset="0"/>
              </a:rPr>
              <a:t>亿</a:t>
            </a:r>
          </a:p>
        </p:txBody>
      </p:sp>
      <p:sp>
        <p:nvSpPr>
          <p:cNvPr id="5" name="TextBox 4"/>
          <p:cNvSpPr txBox="1"/>
          <p:nvPr/>
        </p:nvSpPr>
        <p:spPr>
          <a:xfrm>
            <a:off x="11381231" y="2288368"/>
            <a:ext cx="1168824" cy="923330"/>
          </a:xfrm>
          <a:prstGeom prst="rect">
            <a:avLst/>
          </a:prstGeom>
          <a:solidFill>
            <a:srgbClr val="FF9900"/>
          </a:solidFill>
          <a:ln>
            <a:solidFill>
              <a:schemeClr val="accent1"/>
            </a:solidFill>
          </a:ln>
        </p:spPr>
        <p:txBody>
          <a:bodyPr wrap="square" rtlCol="0">
            <a:spAutoFit/>
          </a:bodyPr>
          <a:lstStyle/>
          <a:p>
            <a:r>
              <a:rPr lang="en-US" altLang="zh-CN" dirty="0" smtClean="0"/>
              <a:t>60</a:t>
            </a:r>
            <a:r>
              <a:rPr lang="zh-CN" altLang="en-US" dirty="0" smtClean="0"/>
              <a:t>岁及以上人口增长快速</a:t>
            </a:r>
            <a:endParaRPr lang="zh-CN" altLang="en-US" dirty="0"/>
          </a:p>
        </p:txBody>
      </p:sp>
      <p:sp>
        <p:nvSpPr>
          <p:cNvPr id="7" name="TextBox 6"/>
          <p:cNvSpPr txBox="1"/>
          <p:nvPr/>
        </p:nvSpPr>
        <p:spPr>
          <a:xfrm>
            <a:off x="235249" y="1141991"/>
            <a:ext cx="2592288" cy="584775"/>
          </a:xfrm>
          <a:prstGeom prst="rect">
            <a:avLst/>
          </a:prstGeom>
          <a:noFill/>
        </p:spPr>
        <p:txBody>
          <a:bodyPr wrap="square" rtlCol="0">
            <a:spAutoFit/>
          </a:bodyPr>
          <a:lstStyle/>
          <a:p>
            <a:r>
              <a:rPr lang="zh-CN" altLang="en-US" sz="3200" dirty="0" smtClean="0">
                <a:solidFill>
                  <a:srgbClr val="FF0000"/>
                </a:solidFill>
                <a:latin typeface="方正小标宋简体" panose="02010601030101010101" pitchFamily="2" charset="-122"/>
                <a:ea typeface="方正小标宋简体" panose="02010601030101010101" pitchFamily="2" charset="-122"/>
              </a:rPr>
              <a:t>研究背景</a:t>
            </a:r>
            <a:endParaRPr lang="zh-CN" altLang="en-US" sz="3200" dirty="0">
              <a:solidFill>
                <a:srgbClr val="FF0000"/>
              </a:solidFill>
              <a:latin typeface="方正小标宋简体" panose="02010601030101010101" pitchFamily="2" charset="-122"/>
              <a:ea typeface="方正小标宋简体" panose="02010601030101010101" pitchFamily="2" charset="-122"/>
            </a:endParaRPr>
          </a:p>
        </p:txBody>
      </p:sp>
    </p:spTree>
    <p:extLst>
      <p:ext uri="{BB962C8B-B14F-4D97-AF65-F5344CB8AC3E}">
        <p14:creationId xmlns:p14="http://schemas.microsoft.com/office/powerpoint/2010/main" val="45189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fade">
                                      <p:cBhvr>
                                        <p:cTn id="11" dur="500"/>
                                        <p:tgtEl>
                                          <p:spTgt spid="7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p:cTn id="14" dur="500" fill="hold"/>
                                        <p:tgtEl>
                                          <p:spTgt spid="85"/>
                                        </p:tgtEl>
                                        <p:attrNameLst>
                                          <p:attrName>ppt_w</p:attrName>
                                        </p:attrNameLst>
                                      </p:cBhvr>
                                      <p:tavLst>
                                        <p:tav tm="0">
                                          <p:val>
                                            <p:fltVal val="0"/>
                                          </p:val>
                                        </p:tav>
                                        <p:tav tm="100000">
                                          <p:val>
                                            <p:strVal val="#ppt_w"/>
                                          </p:val>
                                        </p:tav>
                                      </p:tavLst>
                                    </p:anim>
                                    <p:anim calcmode="lin" valueType="num">
                                      <p:cBhvr>
                                        <p:cTn id="15" dur="500" fill="hold"/>
                                        <p:tgtEl>
                                          <p:spTgt spid="85"/>
                                        </p:tgtEl>
                                        <p:attrNameLst>
                                          <p:attrName>ppt_h</p:attrName>
                                        </p:attrNameLst>
                                      </p:cBhvr>
                                      <p:tavLst>
                                        <p:tav tm="0">
                                          <p:val>
                                            <p:fltVal val="0"/>
                                          </p:val>
                                        </p:tav>
                                        <p:tav tm="100000">
                                          <p:val>
                                            <p:strVal val="#ppt_h"/>
                                          </p:val>
                                        </p:tav>
                                      </p:tavLst>
                                    </p:anim>
                                    <p:animEffect transition="in" filter="fade">
                                      <p:cBhvr>
                                        <p:cTn id="16" dur="500"/>
                                        <p:tgtEl>
                                          <p:spTgt spid="8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fade">
                                      <p:cBhvr>
                                        <p:cTn id="20" dur="500"/>
                                        <p:tgtEl>
                                          <p:spTgt spid="76"/>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down)">
                                      <p:cBhvr>
                                        <p:cTn id="24" dur="500"/>
                                        <p:tgtEl>
                                          <p:spTgt spid="5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6"/>
                                        </p:tgtEl>
                                        <p:attrNameLst>
                                          <p:attrName>style.visibility</p:attrName>
                                        </p:attrNameLst>
                                      </p:cBhvr>
                                      <p:to>
                                        <p:strVal val="visible"/>
                                      </p:to>
                                    </p:set>
                                    <p:anim calcmode="lin" valueType="num">
                                      <p:cBhvr>
                                        <p:cTn id="33" dur="500" fill="hold"/>
                                        <p:tgtEl>
                                          <p:spTgt spid="86"/>
                                        </p:tgtEl>
                                        <p:attrNameLst>
                                          <p:attrName>ppt_w</p:attrName>
                                        </p:attrNameLst>
                                      </p:cBhvr>
                                      <p:tavLst>
                                        <p:tav tm="0">
                                          <p:val>
                                            <p:fltVal val="0"/>
                                          </p:val>
                                        </p:tav>
                                        <p:tav tm="100000">
                                          <p:val>
                                            <p:strVal val="#ppt_w"/>
                                          </p:val>
                                        </p:tav>
                                      </p:tavLst>
                                    </p:anim>
                                    <p:anim calcmode="lin" valueType="num">
                                      <p:cBhvr>
                                        <p:cTn id="34" dur="500" fill="hold"/>
                                        <p:tgtEl>
                                          <p:spTgt spid="86"/>
                                        </p:tgtEl>
                                        <p:attrNameLst>
                                          <p:attrName>ppt_h</p:attrName>
                                        </p:attrNameLst>
                                      </p:cBhvr>
                                      <p:tavLst>
                                        <p:tav tm="0">
                                          <p:val>
                                            <p:fltVal val="0"/>
                                          </p:val>
                                        </p:tav>
                                        <p:tav tm="100000">
                                          <p:val>
                                            <p:strVal val="#ppt_h"/>
                                          </p:val>
                                        </p:tav>
                                      </p:tavLst>
                                    </p:anim>
                                    <p:animEffect transition="in" filter="fade">
                                      <p:cBhvr>
                                        <p:cTn id="35" dur="500"/>
                                        <p:tgtEl>
                                          <p:spTgt spid="86"/>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down)">
                                      <p:cBhvr>
                                        <p:cTn id="43" dur="500"/>
                                        <p:tgtEl>
                                          <p:spTgt spid="66"/>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animEffect transition="in" filter="fade">
                                      <p:cBhvr>
                                        <p:cTn id="49" dur="500"/>
                                        <p:tgtEl>
                                          <p:spTgt spid="7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 calcmode="lin" valueType="num">
                                      <p:cBhvr>
                                        <p:cTn id="52" dur="500" fill="hold"/>
                                        <p:tgtEl>
                                          <p:spTgt spid="87"/>
                                        </p:tgtEl>
                                        <p:attrNameLst>
                                          <p:attrName>ppt_w</p:attrName>
                                        </p:attrNameLst>
                                      </p:cBhvr>
                                      <p:tavLst>
                                        <p:tav tm="0">
                                          <p:val>
                                            <p:fltVal val="0"/>
                                          </p:val>
                                        </p:tav>
                                        <p:tav tm="100000">
                                          <p:val>
                                            <p:strVal val="#ppt_w"/>
                                          </p:val>
                                        </p:tav>
                                      </p:tavLst>
                                    </p:anim>
                                    <p:anim calcmode="lin" valueType="num">
                                      <p:cBhvr>
                                        <p:cTn id="53" dur="500" fill="hold"/>
                                        <p:tgtEl>
                                          <p:spTgt spid="87"/>
                                        </p:tgtEl>
                                        <p:attrNameLst>
                                          <p:attrName>ppt_h</p:attrName>
                                        </p:attrNameLst>
                                      </p:cBhvr>
                                      <p:tavLst>
                                        <p:tav tm="0">
                                          <p:val>
                                            <p:fltVal val="0"/>
                                          </p:val>
                                        </p:tav>
                                        <p:tav tm="100000">
                                          <p:val>
                                            <p:strVal val="#ppt_h"/>
                                          </p:val>
                                        </p:tav>
                                      </p:tavLst>
                                    </p:anim>
                                    <p:animEffect transition="in" filter="fade">
                                      <p:cBhvr>
                                        <p:cTn id="54" dur="500"/>
                                        <p:tgtEl>
                                          <p:spTgt spid="87"/>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500"/>
                                        <p:tgtEl>
                                          <p:spTgt spid="78"/>
                                        </p:tgtEl>
                                      </p:cBhvr>
                                    </p:animEffect>
                                  </p:childTnLst>
                                </p:cTn>
                              </p:par>
                            </p:childTnLst>
                          </p:cTn>
                        </p:par>
                        <p:par>
                          <p:cTn id="59" fill="hold">
                            <p:stCondLst>
                              <p:cond delay="4500"/>
                            </p:stCondLst>
                            <p:childTnLst>
                              <p:par>
                                <p:cTn id="60" presetID="22" presetClass="entr" presetSubtype="1"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up)">
                                      <p:cBhvr>
                                        <p:cTn id="62" dur="500"/>
                                        <p:tgtEl>
                                          <p:spTgt spid="70"/>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fltVal val="0"/>
                                          </p:val>
                                        </p:tav>
                                        <p:tav tm="100000">
                                          <p:val>
                                            <p:strVal val="#ppt_w"/>
                                          </p:val>
                                        </p:tav>
                                      </p:tavLst>
                                    </p:anim>
                                    <p:anim calcmode="lin" valueType="num">
                                      <p:cBhvr>
                                        <p:cTn id="67" dur="500" fill="hold"/>
                                        <p:tgtEl>
                                          <p:spTgt spid="74"/>
                                        </p:tgtEl>
                                        <p:attrNameLst>
                                          <p:attrName>ppt_h</p:attrName>
                                        </p:attrNameLst>
                                      </p:cBhvr>
                                      <p:tavLst>
                                        <p:tav tm="0">
                                          <p:val>
                                            <p:fltVal val="0"/>
                                          </p:val>
                                        </p:tav>
                                        <p:tav tm="100000">
                                          <p:val>
                                            <p:strVal val="#ppt_h"/>
                                          </p:val>
                                        </p:tav>
                                      </p:tavLst>
                                    </p:anim>
                                    <p:animEffect transition="in" filter="fade">
                                      <p:cBhvr>
                                        <p:cTn id="68" dur="500"/>
                                        <p:tgtEl>
                                          <p:spTgt spid="7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childTnLst>
                          </p:cTn>
                        </p:par>
                        <p:par>
                          <p:cTn id="74" fill="hold">
                            <p:stCondLst>
                              <p:cond delay="5500"/>
                            </p:stCondLst>
                            <p:childTnLst>
                              <p:par>
                                <p:cTn id="75" presetID="18" presetClass="entr" presetSubtype="6" fill="hold" grpId="0" nodeType="afterEffect">
                                  <p:stCondLst>
                                    <p:cond delay="0"/>
                                  </p:stCondLst>
                                  <p:childTnLst>
                                    <p:set>
                                      <p:cBhvr>
                                        <p:cTn id="76" dur="1" fill="hold">
                                          <p:stCondLst>
                                            <p:cond delay="0"/>
                                          </p:stCondLst>
                                        </p:cTn>
                                        <p:tgtEl>
                                          <p:spTgt spid="83"/>
                                        </p:tgtEl>
                                        <p:attrNameLst>
                                          <p:attrName>style.visibility</p:attrName>
                                        </p:attrNameLst>
                                      </p:cBhvr>
                                      <p:to>
                                        <p:strVal val="visible"/>
                                      </p:to>
                                    </p:set>
                                    <p:animEffect transition="in" filter="strips(downRight)">
                                      <p:cBhvr>
                                        <p:cTn id="77" dur="500"/>
                                        <p:tgtEl>
                                          <p:spTgt spid="83"/>
                                        </p:tgtEl>
                                      </p:cBhvr>
                                    </p:animEffect>
                                  </p:childTnLst>
                                </p:cTn>
                              </p:par>
                            </p:childTnLst>
                          </p:cTn>
                        </p:par>
                        <p:par>
                          <p:cTn id="78" fill="hold">
                            <p:stCondLst>
                              <p:cond delay="6000"/>
                            </p:stCondLst>
                            <p:childTnLst>
                              <p:par>
                                <p:cTn id="79" presetID="18" presetClass="entr" presetSubtype="6"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strips(downRight)">
                                      <p:cBhvr>
                                        <p:cTn id="81" dur="500"/>
                                        <p:tgtEl>
                                          <p:spTgt spid="92"/>
                                        </p:tgtEl>
                                      </p:cBhvr>
                                    </p:animEffect>
                                  </p:childTnLst>
                                </p:cTn>
                              </p:par>
                            </p:childTnLst>
                          </p:cTn>
                        </p:par>
                        <p:par>
                          <p:cTn id="82" fill="hold">
                            <p:stCondLst>
                              <p:cond delay="6500"/>
                            </p:stCondLst>
                            <p:childTnLst>
                              <p:par>
                                <p:cTn id="83" presetID="18" presetClass="entr" presetSubtype="6"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animEffect transition="in" filter="strips(downRight)">
                                      <p:cBhvr>
                                        <p:cTn id="8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9" grpId="0" animBg="1"/>
      <p:bldP spid="66" grpId="0" animBg="1"/>
      <p:bldP spid="70" grpId="0" animBg="1"/>
      <p:bldP spid="72" grpId="0" animBg="1"/>
      <p:bldP spid="73" grpId="0" animBg="1"/>
      <p:bldP spid="74" grpId="0" animBg="1"/>
      <p:bldP spid="75" grpId="0" animBg="1"/>
      <p:bldP spid="76" grpId="0" animBg="1"/>
      <p:bldP spid="77" grpId="0" animBg="1"/>
      <p:bldP spid="78" grpId="0" animBg="1"/>
      <p:bldP spid="83" grpId="0" animBg="1"/>
      <p:bldP spid="85" grpId="0"/>
      <p:bldP spid="86" grpId="0"/>
      <p:bldP spid="87" grpId="0"/>
      <p:bldP spid="88" grpId="0"/>
      <p:bldP spid="92" grpId="0" animBg="1"/>
      <p:bldP spid="9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xmlns="" id="{BF70B297-AA6D-41DC-A851-B7A613F304EA}"/>
              </a:ext>
            </a:extLst>
          </p:cNvPr>
          <p:cNvSpPr/>
          <p:nvPr/>
        </p:nvSpPr>
        <p:spPr>
          <a:xfrm>
            <a:off x="5638800" y="1028700"/>
            <a:ext cx="6451600" cy="5558445"/>
          </a:xfrm>
          <a:prstGeom prst="rect">
            <a:avLst/>
          </a:prstGeom>
          <a:solidFill>
            <a:schemeClr val="bg2"/>
          </a:solidFill>
        </p:spPr>
        <p:txBody>
          <a:bodyPr wrap="square">
            <a:spAutoFit/>
          </a:bodyPr>
          <a:lstStyle/>
          <a:p>
            <a:pPr lvl="0">
              <a:lnSpc>
                <a:spcPct val="120000"/>
              </a:lnSpc>
              <a:buClr>
                <a:schemeClr val="accent1"/>
              </a:buClr>
              <a:defRPr/>
            </a:pPr>
            <a:r>
              <a:rPr lang="zh-CN" altLang="en-US" sz="2000" dirty="0" smtClean="0"/>
              <a:t>    如何</a:t>
            </a:r>
            <a:r>
              <a:rPr lang="zh-CN" altLang="en-US" sz="2000" dirty="0"/>
              <a:t>应对人口老龄化，事关国家发展全局和亿万人民福祉。 党中央对此高度重视</a:t>
            </a:r>
            <a:r>
              <a:rPr lang="en-US" altLang="zh-CN" sz="2000" dirty="0"/>
              <a:t>,</a:t>
            </a:r>
            <a:r>
              <a:rPr lang="zh-CN" altLang="en-US" sz="2000" dirty="0"/>
              <a:t>特别是自党的十八大以来，系统谋划，顶层设计</a:t>
            </a:r>
            <a:r>
              <a:rPr lang="en-US" altLang="zh-CN" sz="2000" dirty="0"/>
              <a:t>,</a:t>
            </a:r>
            <a:r>
              <a:rPr lang="zh-CN" altLang="en-US" sz="2000" dirty="0"/>
              <a:t>统筹兼顾</a:t>
            </a:r>
            <a:r>
              <a:rPr lang="en-US" altLang="zh-CN" sz="2000" dirty="0"/>
              <a:t>,</a:t>
            </a:r>
            <a:r>
              <a:rPr lang="zh-CN" altLang="en-US" sz="2000" dirty="0"/>
              <a:t>作出一系列决策部署。</a:t>
            </a:r>
            <a:endParaRPr lang="en-US" altLang="zh-CN" sz="2000" dirty="0" smtClean="0"/>
          </a:p>
          <a:p>
            <a:pPr lvl="0">
              <a:lnSpc>
                <a:spcPct val="120000"/>
              </a:lnSpc>
              <a:buClr>
                <a:schemeClr val="accent1"/>
              </a:buClr>
              <a:defRPr/>
            </a:pPr>
            <a:r>
              <a:rPr lang="en-US" altLang="zh-CN" sz="2400" dirty="0" smtClean="0">
                <a:solidFill>
                  <a:srgbClr val="FF0000"/>
                </a:solidFill>
              </a:rPr>
              <a:t>    2016</a:t>
            </a:r>
            <a:r>
              <a:rPr lang="zh-CN" altLang="zh-CN" sz="2400" dirty="0">
                <a:solidFill>
                  <a:srgbClr val="FF0000"/>
                </a:solidFill>
              </a:rPr>
              <a:t>年</a:t>
            </a:r>
            <a:r>
              <a:rPr lang="zh-CN" altLang="zh-CN" sz="2000" dirty="0"/>
              <a:t>习近平总书记在中央政治局第</a:t>
            </a:r>
            <a:r>
              <a:rPr lang="en-US" altLang="zh-CN" sz="2000" dirty="0"/>
              <a:t>32</a:t>
            </a:r>
            <a:r>
              <a:rPr lang="zh-CN" altLang="zh-CN" sz="2000" dirty="0"/>
              <a:t>次集体学习时强调，要“构建居家为基础、社区为依托、机构为补充、医养相结合的养老服务体系”；</a:t>
            </a:r>
            <a:r>
              <a:rPr lang="zh-CN" altLang="zh-CN" sz="2400" dirty="0">
                <a:solidFill>
                  <a:srgbClr val="FF0000"/>
                </a:solidFill>
              </a:rPr>
              <a:t>党的十九大报告</a:t>
            </a:r>
            <a:r>
              <a:rPr lang="zh-CN" altLang="zh-CN" sz="2000" dirty="0" smtClean="0"/>
              <a:t>中提出</a:t>
            </a:r>
            <a:r>
              <a:rPr lang="zh-CN" altLang="zh-CN" sz="2000" dirty="0"/>
              <a:t>“要积极应对人口老龄化，构建养老、孝老、敬老政策体系和社会环境，推进医养结合，加快老龄事业和产业发展”</a:t>
            </a:r>
            <a:r>
              <a:rPr lang="zh-CN" altLang="zh-CN" sz="2000" dirty="0" smtClean="0"/>
              <a:t>；</a:t>
            </a:r>
            <a:r>
              <a:rPr lang="zh-CN" altLang="en-US" sz="2400" dirty="0">
                <a:solidFill>
                  <a:srgbClr val="FF0000"/>
                </a:solidFill>
              </a:rPr>
              <a:t>党的十九届五中全会</a:t>
            </a:r>
            <a:r>
              <a:rPr lang="zh-CN" altLang="en-US" sz="2000" dirty="0"/>
              <a:t>将积极应对人口老龄化上升为国家战略，为“十四五”乃至更长时期应对人口老龄化指明了</a:t>
            </a:r>
            <a:r>
              <a:rPr lang="zh-CN" altLang="en-US" sz="2000" dirty="0" smtClean="0"/>
              <a:t>方向；</a:t>
            </a:r>
            <a:r>
              <a:rPr lang="zh-CN" altLang="en-US" sz="2400" dirty="0" smtClean="0">
                <a:solidFill>
                  <a:srgbClr val="FF0000"/>
                </a:solidFill>
              </a:rPr>
              <a:t>党</a:t>
            </a:r>
            <a:r>
              <a:rPr lang="zh-CN" altLang="en-US" sz="2400" dirty="0">
                <a:solidFill>
                  <a:srgbClr val="FF0000"/>
                </a:solidFill>
              </a:rPr>
              <a:t>的二十大报告</a:t>
            </a:r>
            <a:r>
              <a:rPr lang="zh-CN" altLang="en-US" sz="2000" dirty="0"/>
              <a:t>提出 “实施积极应对人口老龄化国家战略，发展养老事业和养老产业，优化孤寡老人服务，推动实现全体老年人享有基本养老服务。”</a:t>
            </a:r>
            <a:endParaRPr lang="zh-CN" altLang="en-US" sz="2000" dirty="0">
              <a:sym typeface="+mn-lt"/>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89" y="1096045"/>
            <a:ext cx="5500190" cy="5368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9668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4" name="Rectangle 11">
            <a:extLst>
              <a:ext uri="{FF2B5EF4-FFF2-40B4-BE49-F238E27FC236}">
                <a16:creationId xmlns:a16="http://schemas.microsoft.com/office/drawing/2014/main" xmlns="" id="{F589730A-D6ED-4673-9425-94696032FEB2}"/>
              </a:ext>
            </a:extLst>
          </p:cNvPr>
          <p:cNvSpPr>
            <a:spLocks noChangeArrowheads="1"/>
          </p:cNvSpPr>
          <p:nvPr/>
        </p:nvSpPr>
        <p:spPr bwMode="auto">
          <a:xfrm>
            <a:off x="585413" y="1744117"/>
            <a:ext cx="11964642" cy="4896544"/>
          </a:xfrm>
          <a:prstGeom prst="roundRect">
            <a:avLst>
              <a:gd name="adj" fmla="val 0"/>
            </a:avLst>
          </a:prstGeom>
          <a:solidFill>
            <a:schemeClr val="bg1">
              <a:lumMod val="85000"/>
              <a:alpha val="37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Rectangle 11">
            <a:extLst>
              <a:ext uri="{FF2B5EF4-FFF2-40B4-BE49-F238E27FC236}">
                <a16:creationId xmlns:a16="http://schemas.microsoft.com/office/drawing/2014/main" xmlns="" id="{18A3A53B-8CF5-4994-979C-0FE9F9116301}"/>
              </a:ext>
            </a:extLst>
          </p:cNvPr>
          <p:cNvSpPr>
            <a:spLocks noChangeArrowheads="1"/>
          </p:cNvSpPr>
          <p:nvPr/>
        </p:nvSpPr>
        <p:spPr bwMode="auto">
          <a:xfrm>
            <a:off x="941495" y="1301698"/>
            <a:ext cx="2973377" cy="864096"/>
          </a:xfrm>
          <a:prstGeom prst="roundRect">
            <a:avLst>
              <a:gd name="adj" fmla="val 28130"/>
            </a:avLst>
          </a:prstGeom>
          <a:solidFill>
            <a:srgbClr val="F45712"/>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dirty="0">
              <a:ln w="19050">
                <a:noFill/>
              </a:ln>
              <a:solidFill>
                <a:srgbClr val="FF9900"/>
              </a:solidFill>
              <a:cs typeface="+mn-ea"/>
              <a:sym typeface="+mn-lt"/>
            </a:endParaRPr>
          </a:p>
        </p:txBody>
      </p:sp>
      <p:sp>
        <p:nvSpPr>
          <p:cNvPr id="7" name="矩形 6">
            <a:extLst>
              <a:ext uri="{FF2B5EF4-FFF2-40B4-BE49-F238E27FC236}">
                <a16:creationId xmlns:a16="http://schemas.microsoft.com/office/drawing/2014/main" xmlns="" id="{78B83CA5-F818-4815-83D0-A92A9A630223}"/>
              </a:ext>
            </a:extLst>
          </p:cNvPr>
          <p:cNvSpPr/>
          <p:nvPr/>
        </p:nvSpPr>
        <p:spPr>
          <a:xfrm>
            <a:off x="941496" y="2392189"/>
            <a:ext cx="11464544" cy="4325479"/>
          </a:xfrm>
          <a:prstGeom prst="rect">
            <a:avLst/>
          </a:prstGeom>
        </p:spPr>
        <p:txBody>
          <a:bodyPr wrap="square">
            <a:spAutoFit/>
          </a:bodyPr>
          <a:lstStyle/>
          <a:p>
            <a:pPr lvl="0">
              <a:lnSpc>
                <a:spcPts val="3000"/>
              </a:lnSpc>
              <a:buClr>
                <a:schemeClr val="accent1"/>
              </a:buClr>
              <a:defRPr/>
            </a:pPr>
            <a:r>
              <a:rPr lang="en-US" altLang="zh-CN" sz="2200" dirty="0" smtClean="0"/>
              <a:t>      1.</a:t>
            </a:r>
            <a:r>
              <a:rPr lang="zh-CN" altLang="zh-CN" sz="2200" dirty="0"/>
              <a:t>中华民族自古以来就有孝老爱亲的传统美德，就有温暖人心的孝老爱亲故事，就有经典传世的孝老爱亲名言。</a:t>
            </a:r>
            <a:r>
              <a:rPr lang="en-US" altLang="zh-CN" sz="2200" dirty="0"/>
              <a:t>2017</a:t>
            </a:r>
            <a:r>
              <a:rPr lang="zh-CN" altLang="zh-CN" sz="2200" dirty="0"/>
              <a:t>年</a:t>
            </a:r>
            <a:r>
              <a:rPr lang="en-US" altLang="zh-CN" sz="2200" dirty="0"/>
              <a:t>9</a:t>
            </a:r>
            <a:r>
              <a:rPr lang="zh-CN" altLang="zh-CN" sz="2200" dirty="0"/>
              <a:t>月，教育部印发的《中小学德育工作指南》中，明确了将中华优秀传统文化教育作为德育内容之一，为完善中华优秀传统文化教育的精神与落实立德树人根本任务提供了支撑。孝老爱亲是中学生需要学习传承中华优秀文化的重要内容，在中学时代大力弘扬孝老爱亲这一主旋律，具有十分重要的现实意义</a:t>
            </a:r>
            <a:r>
              <a:rPr lang="zh-CN" altLang="zh-CN" sz="2200" dirty="0" smtClean="0"/>
              <a:t>。</a:t>
            </a:r>
            <a:endParaRPr lang="en-US" altLang="zh-CN" sz="2200" dirty="0" smtClean="0"/>
          </a:p>
          <a:p>
            <a:pPr>
              <a:lnSpc>
                <a:spcPts val="3000"/>
              </a:lnSpc>
              <a:buClr>
                <a:schemeClr val="accent1"/>
              </a:buClr>
              <a:defRPr/>
            </a:pPr>
            <a:r>
              <a:rPr lang="en-US" altLang="zh-CN" sz="2200" dirty="0" smtClean="0">
                <a:solidFill>
                  <a:prstClr val="black"/>
                </a:solidFill>
                <a:cs typeface="+mn-ea"/>
                <a:sym typeface="+mn-lt"/>
              </a:rPr>
              <a:t>       2.</a:t>
            </a:r>
            <a:r>
              <a:rPr lang="zh-CN" altLang="zh-CN" sz="2200" dirty="0"/>
              <a:t>我国老年人大多数都在居家和社区养老，形成“</a:t>
            </a:r>
            <a:r>
              <a:rPr lang="en-US" altLang="zh-CN" sz="2200" dirty="0"/>
              <a:t>9073</a:t>
            </a:r>
            <a:r>
              <a:rPr lang="zh-CN" altLang="zh-CN" sz="2200" dirty="0"/>
              <a:t>”的格局，就是</a:t>
            </a:r>
            <a:r>
              <a:rPr lang="en-US" altLang="zh-CN" sz="2200" dirty="0"/>
              <a:t>90%</a:t>
            </a:r>
            <a:r>
              <a:rPr lang="zh-CN" altLang="zh-CN" sz="2200" dirty="0"/>
              <a:t>左右的老年人都在居家养老，</a:t>
            </a:r>
            <a:r>
              <a:rPr lang="en-US" altLang="zh-CN" sz="2200" dirty="0"/>
              <a:t>7%</a:t>
            </a:r>
            <a:r>
              <a:rPr lang="zh-CN" altLang="zh-CN" sz="2200" dirty="0"/>
              <a:t>左右的老年人依托社区支持养老，</a:t>
            </a:r>
            <a:r>
              <a:rPr lang="en-US" altLang="zh-CN" sz="2200" dirty="0"/>
              <a:t>3%</a:t>
            </a:r>
            <a:r>
              <a:rPr lang="zh-CN" altLang="zh-CN" sz="2200" dirty="0"/>
              <a:t>的老年人入住机构</a:t>
            </a:r>
            <a:r>
              <a:rPr lang="zh-CN" altLang="zh-CN" sz="2200" dirty="0" smtClean="0"/>
              <a:t>养老</a:t>
            </a:r>
            <a:r>
              <a:rPr lang="zh-CN" altLang="en-US" sz="2200" dirty="0" smtClean="0"/>
              <a:t>。</a:t>
            </a:r>
            <a:r>
              <a:rPr lang="zh-CN" altLang="zh-CN" sz="2200" dirty="0" smtClean="0"/>
              <a:t>要</a:t>
            </a:r>
            <a:r>
              <a:rPr lang="zh-CN" altLang="zh-CN" sz="2200" dirty="0"/>
              <a:t>积极应对人口老龄化国家战略，必须对对人口老龄化的发展规律和应对策略有科学的研究把握，对老年人养老的各种需求有清晰的认识，这样才能依据中国国情，尊重孝老敬亲的民族传统，更新养老服务理念、创新养老服务方式，为教育中学生践行孝老敬亲提供实践路径</a:t>
            </a:r>
            <a:r>
              <a:rPr lang="zh-CN" altLang="zh-CN" sz="2400" dirty="0"/>
              <a:t>。</a:t>
            </a:r>
          </a:p>
          <a:p>
            <a:pPr lvl="0">
              <a:lnSpc>
                <a:spcPct val="110000"/>
              </a:lnSpc>
              <a:buClr>
                <a:schemeClr val="accent1"/>
              </a:buClr>
              <a:defRPr/>
            </a:pPr>
            <a:endParaRPr lang="zh-CN" altLang="en-US" sz="2400" dirty="0">
              <a:solidFill>
                <a:prstClr val="black"/>
              </a:solidFill>
              <a:cs typeface="+mn-ea"/>
              <a:sym typeface="+mn-lt"/>
            </a:endParaRPr>
          </a:p>
        </p:txBody>
      </p:sp>
      <p:sp>
        <p:nvSpPr>
          <p:cNvPr id="2" name="TextBox 1"/>
          <p:cNvSpPr txBox="1"/>
          <p:nvPr/>
        </p:nvSpPr>
        <p:spPr>
          <a:xfrm>
            <a:off x="1244799" y="1441358"/>
            <a:ext cx="2016224" cy="584775"/>
          </a:xfrm>
          <a:prstGeom prst="rect">
            <a:avLst/>
          </a:prstGeom>
          <a:noFill/>
        </p:spPr>
        <p:txBody>
          <a:bodyPr wrap="square" rtlCol="0">
            <a:spAutoFit/>
          </a:bodyPr>
          <a:lstStyle/>
          <a:p>
            <a:r>
              <a:rPr lang="zh-CN" altLang="en-US" sz="3200" dirty="0" smtClean="0">
                <a:solidFill>
                  <a:schemeClr val="bg1"/>
                </a:solidFill>
                <a:latin typeface="方正小标宋简体" panose="02010601030101010101" pitchFamily="2" charset="-122"/>
                <a:ea typeface="方正小标宋简体" panose="02010601030101010101" pitchFamily="2" charset="-122"/>
              </a:rPr>
              <a:t>研究意义</a:t>
            </a:r>
            <a:endParaRPr lang="zh-CN" altLang="en-US" sz="3200" dirty="0">
              <a:solidFill>
                <a:schemeClr val="bg1"/>
              </a:solidFill>
              <a:latin typeface="方正小标宋简体" panose="02010601030101010101" pitchFamily="2" charset="-122"/>
              <a:ea typeface="方正小标宋简体" panose="02010601030101010101" pitchFamily="2" charset="-122"/>
            </a:endParaRPr>
          </a:p>
        </p:txBody>
      </p:sp>
    </p:spTree>
    <p:extLst>
      <p:ext uri="{BB962C8B-B14F-4D97-AF65-F5344CB8AC3E}">
        <p14:creationId xmlns:p14="http://schemas.microsoft.com/office/powerpoint/2010/main" val="39448544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47" y="448"/>
            <a:ext cx="12856810" cy="7231757"/>
          </a:xfrm>
          <a:prstGeom prst="rect">
            <a:avLst/>
          </a:prstGeom>
          <a:blipFill dpi="0" rotWithShape="1">
            <a:blip r:embed="rId3" cstate="email">
              <a:grayscl/>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94" y="448"/>
            <a:ext cx="12857163" cy="7231757"/>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08695" y="520364"/>
            <a:ext cx="3224140" cy="3323577"/>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en-US" altLang="zh-CN" sz="20998" i="0" dirty="0" smtClean="0">
                <a:latin typeface="Agency FB" panose="020B0503020202020204" pitchFamily="34" charset="0"/>
                <a:ea typeface="+mj-ea"/>
                <a:cs typeface="Arial" panose="020B0604020202020204" pitchFamily="34" charset="0"/>
              </a:rPr>
              <a:t>02</a:t>
            </a:r>
            <a:endParaRPr lang="zh-CN" altLang="en-US" sz="20998" i="0" dirty="0">
              <a:latin typeface="Agency FB" panose="020B0503020202020204" pitchFamily="34" charset="0"/>
              <a:ea typeface="+mj-ea"/>
              <a:cs typeface="Arial" panose="020B0604020202020204" pitchFamily="34" charset="0"/>
            </a:endParaRPr>
          </a:p>
        </p:txBody>
      </p:sp>
      <p:cxnSp>
        <p:nvCxnSpPr>
          <p:cNvPr id="16" name="直接连接符 15"/>
          <p:cNvCxnSpPr/>
          <p:nvPr/>
        </p:nvCxnSpPr>
        <p:spPr>
          <a:xfrm>
            <a:off x="2540943" y="3112269"/>
            <a:ext cx="2664297"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540943" y="1205072"/>
            <a:ext cx="3096345" cy="1754326"/>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pPr marL="0" indent="0">
              <a:buNone/>
            </a:pPr>
            <a:r>
              <a:rPr lang="zh-CN" altLang="en-US" sz="5400" b="1" i="0" dirty="0" smtClean="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rPr>
              <a:t>研究目标及过程</a:t>
            </a:r>
            <a:endParaRPr lang="zh-CN" altLang="en-US" sz="5400" b="1" i="0" dirty="0">
              <a:latin typeface="华文中宋" panose="02010600040101010101" pitchFamily="2" charset="-122"/>
              <a:ea typeface="华文中宋" panose="02010600040101010101" pitchFamily="2" charset="-122"/>
              <a:cs typeface="OPPOSans B" panose="00020600040101010101" pitchFamily="18" charset="-122"/>
              <a:sym typeface="OPPOSans B" panose="00020600040101010101" pitchFamily="18" charset="-122"/>
            </a:endParaRPr>
          </a:p>
        </p:txBody>
      </p:sp>
    </p:spTree>
    <p:extLst>
      <p:ext uri="{BB962C8B-B14F-4D97-AF65-F5344CB8AC3E}">
        <p14:creationId xmlns:p14="http://schemas.microsoft.com/office/powerpoint/2010/main" val="10998417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pic>
        <p:nvPicPr>
          <p:cNvPr id="1026" name="Picture 2" descr="https://gimg2.baidu.com/image_search/src=http%3A%2F%2Fss2.meipian.me%2Fusers%2F17007657%2Ff7c805f465d2ec83683a4c2db9c0b886.jpg%3Fmeipian-raw%2Fbucket%2Fivwen%2Fkey%2FdXNlcnMvMTcwMDc2NTcvZjdjODA1ZjQ2NWQyZWM4MzY4M2E0YzJkYjljMGI4ODYuanBn%2Fsign%2F90eaa0d2a82a7675ff7d51c6c8a67b69.jpg&amp;refer=http%3A%2F%2Fss2.meipian.me&amp;app=2002&amp;size=f9999,10000&amp;q=a80&amp;n=0&amp;g=0n&amp;fmt=auto?sec=1692584870&amp;t=42bfb8341519f27c179035b41b5304c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3430" y="3544317"/>
            <a:ext cx="5925319" cy="36883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1">
            <a:extLst>
              <a:ext uri="{FF2B5EF4-FFF2-40B4-BE49-F238E27FC236}">
                <a16:creationId xmlns:a16="http://schemas.microsoft.com/office/drawing/2014/main" xmlns="" id="{F589730A-D6ED-4673-9425-94696032FEB2}"/>
              </a:ext>
            </a:extLst>
          </p:cNvPr>
          <p:cNvSpPr>
            <a:spLocks noChangeArrowheads="1"/>
          </p:cNvSpPr>
          <p:nvPr/>
        </p:nvSpPr>
        <p:spPr bwMode="auto">
          <a:xfrm>
            <a:off x="585413" y="1744116"/>
            <a:ext cx="6348018" cy="4752529"/>
          </a:xfrm>
          <a:prstGeom prst="roundRect">
            <a:avLst>
              <a:gd name="adj" fmla="val 0"/>
            </a:avLst>
          </a:prstGeom>
          <a:solidFill>
            <a:schemeClr val="bg1">
              <a:lumMod val="85000"/>
              <a:alpha val="37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Rectangle 11">
            <a:extLst>
              <a:ext uri="{FF2B5EF4-FFF2-40B4-BE49-F238E27FC236}">
                <a16:creationId xmlns:a16="http://schemas.microsoft.com/office/drawing/2014/main" xmlns="" id="{18A3A53B-8CF5-4994-979C-0FE9F9116301}"/>
              </a:ext>
            </a:extLst>
          </p:cNvPr>
          <p:cNvSpPr>
            <a:spLocks noChangeArrowheads="1"/>
          </p:cNvSpPr>
          <p:nvPr/>
        </p:nvSpPr>
        <p:spPr bwMode="auto">
          <a:xfrm>
            <a:off x="740743" y="1312069"/>
            <a:ext cx="2973377" cy="864096"/>
          </a:xfrm>
          <a:prstGeom prst="roundRect">
            <a:avLst>
              <a:gd name="adj" fmla="val 28130"/>
            </a:avLst>
          </a:prstGeom>
          <a:solidFill>
            <a:srgbClr val="F45712"/>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dirty="0">
              <a:ln w="19050">
                <a:noFill/>
              </a:ln>
              <a:solidFill>
                <a:srgbClr val="FF9900"/>
              </a:solidFill>
              <a:cs typeface="+mn-ea"/>
              <a:sym typeface="+mn-lt"/>
            </a:endParaRPr>
          </a:p>
        </p:txBody>
      </p:sp>
      <p:sp>
        <p:nvSpPr>
          <p:cNvPr id="2" name="TextBox 1"/>
          <p:cNvSpPr txBox="1"/>
          <p:nvPr/>
        </p:nvSpPr>
        <p:spPr>
          <a:xfrm>
            <a:off x="1100783" y="1456085"/>
            <a:ext cx="2160240" cy="584775"/>
          </a:xfrm>
          <a:prstGeom prst="rect">
            <a:avLst/>
          </a:prstGeom>
          <a:noFill/>
        </p:spPr>
        <p:txBody>
          <a:bodyPr wrap="square" rtlCol="0">
            <a:spAutoFit/>
          </a:bodyPr>
          <a:lstStyle/>
          <a:p>
            <a:r>
              <a:rPr lang="zh-CN" altLang="en-US" sz="3200" dirty="0" smtClean="0">
                <a:solidFill>
                  <a:schemeClr val="bg1"/>
                </a:solidFill>
                <a:latin typeface="方正小标宋简体" panose="02010601030101010101" pitchFamily="2" charset="-122"/>
                <a:ea typeface="方正小标宋简体" panose="02010601030101010101" pitchFamily="2" charset="-122"/>
              </a:rPr>
              <a:t>研究目标</a:t>
            </a:r>
            <a:endParaRPr lang="zh-CN" altLang="en-US" sz="3200" dirty="0">
              <a:solidFill>
                <a:schemeClr val="bg1"/>
              </a:solidFill>
              <a:latin typeface="方正小标宋简体" panose="02010601030101010101" pitchFamily="2" charset="-122"/>
              <a:ea typeface="方正小标宋简体" panose="02010601030101010101" pitchFamily="2" charset="-122"/>
            </a:endParaRPr>
          </a:p>
        </p:txBody>
      </p:sp>
      <p:sp>
        <p:nvSpPr>
          <p:cNvPr id="3" name="TextBox 2"/>
          <p:cNvSpPr txBox="1"/>
          <p:nvPr/>
        </p:nvSpPr>
        <p:spPr>
          <a:xfrm>
            <a:off x="951110" y="2176165"/>
            <a:ext cx="5616624" cy="4113947"/>
          </a:xfrm>
          <a:prstGeom prst="rect">
            <a:avLst/>
          </a:prstGeom>
          <a:noFill/>
        </p:spPr>
        <p:txBody>
          <a:bodyPr wrap="square" rtlCol="0">
            <a:spAutoFit/>
          </a:bodyPr>
          <a:lstStyle/>
          <a:p>
            <a:endParaRPr lang="en-US" altLang="zh-CN" sz="2800" dirty="0"/>
          </a:p>
          <a:p>
            <a:pPr>
              <a:lnSpc>
                <a:spcPts val="4000"/>
              </a:lnSpc>
            </a:pPr>
            <a:r>
              <a:rPr lang="zh-CN" altLang="zh-CN" sz="2800" dirty="0" smtClean="0"/>
              <a:t>本</a:t>
            </a:r>
            <a:r>
              <a:rPr lang="zh-CN" altLang="zh-CN" sz="2800" dirty="0"/>
              <a:t>研究基于孝老敬亲文化传承背景下，通过查阅文献和老师给予指导设计调查问卷，以</a:t>
            </a:r>
            <a:r>
              <a:rPr lang="zh-CN" altLang="zh-CN" sz="2800" dirty="0" smtClean="0"/>
              <a:t>在</a:t>
            </a:r>
            <a:r>
              <a:rPr lang="zh-CN" altLang="en-US" sz="2800" dirty="0"/>
              <a:t>徐州</a:t>
            </a:r>
            <a:r>
              <a:rPr lang="zh-CN" altLang="en-US" sz="2800" dirty="0" smtClean="0"/>
              <a:t>市</a:t>
            </a:r>
            <a:r>
              <a:rPr lang="en-US" altLang="zh-CN" sz="2800" dirty="0" smtClean="0"/>
              <a:t>W</a:t>
            </a:r>
            <a:r>
              <a:rPr lang="zh-CN" altLang="en-US" sz="2800" dirty="0" smtClean="0"/>
              <a:t>社区</a:t>
            </a:r>
            <a:r>
              <a:rPr lang="zh-CN" altLang="zh-CN" sz="2800" dirty="0" smtClean="0"/>
              <a:t>里</a:t>
            </a:r>
            <a:r>
              <a:rPr lang="zh-CN" altLang="zh-CN" sz="2800" dirty="0"/>
              <a:t>居住的老年人为调查对象</a:t>
            </a:r>
            <a:r>
              <a:rPr lang="zh-CN" altLang="zh-CN" sz="2800" dirty="0" smtClean="0"/>
              <a:t>，</a:t>
            </a:r>
            <a:r>
              <a:rPr lang="zh-CN" altLang="zh-CN" sz="2800" dirty="0"/>
              <a:t>综合分析得出老年人养老需求的关注度，并对开展孝老敬亲文化教育和实践提出</a:t>
            </a:r>
            <a:r>
              <a:rPr lang="zh-CN" altLang="zh-CN" sz="2800" dirty="0" smtClean="0"/>
              <a:t>建议</a:t>
            </a:r>
            <a:r>
              <a:rPr lang="zh-CN" altLang="en-US" sz="2800" dirty="0" smtClean="0"/>
              <a:t>。</a:t>
            </a:r>
            <a:endParaRPr lang="zh-CN" altLang="en-US" sz="2800" dirty="0"/>
          </a:p>
        </p:txBody>
      </p:sp>
    </p:spTree>
    <p:extLst>
      <p:ext uri="{BB962C8B-B14F-4D97-AF65-F5344CB8AC3E}">
        <p14:creationId xmlns:p14="http://schemas.microsoft.com/office/powerpoint/2010/main" val="39448544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236687" y="231949"/>
            <a:ext cx="5560003" cy="802697"/>
          </a:xfrm>
          <a:prstGeom prst="rect">
            <a:avLst/>
          </a:prstGeom>
          <a:noFill/>
        </p:spPr>
        <p:txBody>
          <a:bodyPr wrap="none" lIns="96434" tIns="48217" rIns="96434" bIns="48217" rtlCol="0">
            <a:spAutoFit/>
          </a:bodyPr>
          <a:lstStyle/>
          <a:p>
            <a:pPr algn="ctr">
              <a:lnSpc>
                <a:spcPts val="5500"/>
              </a:lnSpc>
              <a:buNone/>
            </a:pPr>
            <a:r>
              <a:rPr lang="zh-CN" altLang="zh-CN" dirty="0">
                <a:solidFill>
                  <a:srgbClr val="F94D4D"/>
                </a:solidFill>
                <a:latin typeface="华文新魏" panose="02010800040101010101" pitchFamily="2" charset="-122"/>
                <a:ea typeface="华文新魏" panose="02010800040101010101" pitchFamily="2" charset="-122"/>
              </a:rPr>
              <a:t>基于孝老敬亲文化背景下的老年人养老</a:t>
            </a:r>
            <a:r>
              <a:rPr lang="zh-CN" altLang="zh-CN" dirty="0" smtClean="0">
                <a:solidFill>
                  <a:srgbClr val="F94D4D"/>
                </a:solidFill>
                <a:latin typeface="华文新魏" panose="02010800040101010101" pitchFamily="2" charset="-122"/>
                <a:ea typeface="华文新魏" panose="02010800040101010101" pitchFamily="2" charset="-122"/>
              </a:rPr>
              <a:t>需</a:t>
            </a:r>
            <a:r>
              <a:rPr lang="zh-CN" altLang="en-US" dirty="0">
                <a:solidFill>
                  <a:srgbClr val="F94D4D"/>
                </a:solidFill>
                <a:latin typeface="华文新魏" panose="02010800040101010101" pitchFamily="2" charset="-122"/>
                <a:ea typeface="华文新魏" panose="02010800040101010101" pitchFamily="2" charset="-122"/>
              </a:rPr>
              <a:t>求</a:t>
            </a:r>
            <a:r>
              <a:rPr lang="zh-CN" altLang="zh-CN" dirty="0" smtClean="0">
                <a:solidFill>
                  <a:srgbClr val="F94D4D"/>
                </a:solidFill>
                <a:latin typeface="华文新魏" panose="02010800040101010101" pitchFamily="2" charset="-122"/>
                <a:ea typeface="华文新魏" panose="02010800040101010101" pitchFamily="2" charset="-122"/>
              </a:rPr>
              <a:t>调查研究 </a:t>
            </a:r>
            <a:endParaRPr lang="zh-CN" altLang="zh-CN" dirty="0">
              <a:solidFill>
                <a:srgbClr val="F94D4D"/>
              </a:solidFill>
              <a:latin typeface="华文新魏" panose="02010800040101010101" pitchFamily="2" charset="-122"/>
              <a:ea typeface="华文新魏" panose="02010800040101010101" pitchFamily="2" charset="-122"/>
            </a:endParaRPr>
          </a:p>
        </p:txBody>
      </p:sp>
      <p:sp>
        <p:nvSpPr>
          <p:cNvPr id="4" name="标题 1"/>
          <p:cNvSpPr txBox="1"/>
          <p:nvPr/>
        </p:nvSpPr>
        <p:spPr>
          <a:xfrm>
            <a:off x="943610" y="1440281"/>
            <a:ext cx="2515548" cy="322356"/>
          </a:xfrm>
          <a:prstGeom prst="rect">
            <a:avLst/>
          </a:prstGeom>
        </p:spPr>
        <p:txBody>
          <a:bodyPr lIns="0" tIns="0" rIns="0" bIns="0">
            <a:noAutofit/>
          </a:bodyPr>
          <a:lstStyle>
            <a:lvl1pPr algn="l" defTabSz="914400" rtl="0" eaLnBrk="1" latinLnBrk="0" hangingPunct="1">
              <a:lnSpc>
                <a:spcPct val="90000"/>
              </a:lnSpc>
              <a:spcBef>
                <a:spcPct val="0"/>
              </a:spcBef>
              <a:buNone/>
              <a:defRPr lang="zh-CN" altLang="en-US" sz="2900" b="1" kern="1200" spc="100" dirty="0">
                <a:solidFill>
                  <a:schemeClr val="accent2"/>
                </a:solidFill>
                <a:effectLst/>
                <a:latin typeface="+mj-ea"/>
                <a:ea typeface="+mj-ea"/>
                <a:cs typeface="+mn-cs"/>
              </a:defRPr>
            </a:lvl1pPr>
          </a:lstStyle>
          <a:p>
            <a:r>
              <a:rPr lang="zh-CN" altLang="en-US" sz="2800" dirty="0">
                <a:solidFill>
                  <a:schemeClr val="accent1"/>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研究方法</a:t>
            </a:r>
          </a:p>
        </p:txBody>
      </p:sp>
      <p:sp>
        <p:nvSpPr>
          <p:cNvPr id="5" name="文本框 26"/>
          <p:cNvSpPr txBox="1"/>
          <p:nvPr/>
        </p:nvSpPr>
        <p:spPr>
          <a:xfrm>
            <a:off x="1081755" y="2058177"/>
            <a:ext cx="4648200" cy="1570879"/>
          </a:xfrm>
          <a:prstGeom prst="rect">
            <a:avLst/>
          </a:prstGeom>
          <a:noFill/>
        </p:spPr>
        <p:txBody>
          <a:bodyPr wrap="square" lIns="0" tIns="0" rIns="0" bIns="0" rtlCol="0">
            <a:noAutofit/>
          </a:bodyPr>
          <a:lstStyle/>
          <a:p>
            <a:pPr marL="285750" indent="-285750">
              <a:lnSpc>
                <a:spcPct val="130000"/>
              </a:lnSpc>
              <a:buFont typeface="Wingdings" panose="05000000000000000000" charset="0"/>
              <a:buChar char="l"/>
            </a:pPr>
            <a:r>
              <a:rPr lang="zh-CN" altLang="en-US" b="1" dirty="0">
                <a:solidFill>
                  <a:schemeClr val="tx1">
                    <a:lumMod val="65000"/>
                    <a:lumOff val="35000"/>
                  </a:schemeClr>
                </a:solidFill>
              </a:rPr>
              <a:t>文献法</a:t>
            </a:r>
          </a:p>
          <a:p>
            <a:pPr marL="285750" indent="-285750">
              <a:lnSpc>
                <a:spcPct val="130000"/>
              </a:lnSpc>
              <a:buFont typeface="Wingdings" panose="05000000000000000000" charset="0"/>
              <a:buChar char="l"/>
            </a:pPr>
            <a:r>
              <a:rPr lang="zh-CN" altLang="en-US" b="1" dirty="0">
                <a:solidFill>
                  <a:schemeClr val="tx1">
                    <a:lumMod val="65000"/>
                    <a:lumOff val="35000"/>
                  </a:schemeClr>
                </a:solidFill>
              </a:rPr>
              <a:t>问卷调查法</a:t>
            </a:r>
          </a:p>
          <a:p>
            <a:pPr marL="285750" indent="-285750">
              <a:lnSpc>
                <a:spcPct val="130000"/>
              </a:lnSpc>
              <a:buFont typeface="Wingdings" panose="05000000000000000000" charset="0"/>
              <a:buChar char="l"/>
            </a:pPr>
            <a:r>
              <a:rPr lang="zh-CN" altLang="en-US" b="1" dirty="0">
                <a:solidFill>
                  <a:schemeClr val="tx1">
                    <a:lumMod val="65000"/>
                    <a:lumOff val="35000"/>
                  </a:schemeClr>
                </a:solidFill>
              </a:rPr>
              <a:t>数理统计法</a:t>
            </a:r>
          </a:p>
          <a:p>
            <a:pPr marL="285750" indent="-285750">
              <a:lnSpc>
                <a:spcPct val="130000"/>
              </a:lnSpc>
              <a:buFont typeface="Wingdings" panose="05000000000000000000" charset="0"/>
              <a:buChar char="l"/>
            </a:pPr>
            <a:r>
              <a:rPr lang="zh-CN" altLang="en-US" b="1" dirty="0">
                <a:solidFill>
                  <a:schemeClr val="tx1">
                    <a:lumMod val="65000"/>
                    <a:lumOff val="35000"/>
                  </a:schemeClr>
                </a:solidFill>
              </a:rPr>
              <a:t>逻辑分析法</a:t>
            </a:r>
          </a:p>
        </p:txBody>
      </p:sp>
      <p:sp>
        <p:nvSpPr>
          <p:cNvPr id="6" name="矩形 5"/>
          <p:cNvSpPr/>
          <p:nvPr/>
        </p:nvSpPr>
        <p:spPr>
          <a:xfrm>
            <a:off x="5452139" y="3844497"/>
            <a:ext cx="73556" cy="76024"/>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 name="直接连接符 6"/>
          <p:cNvCxnSpPr/>
          <p:nvPr/>
        </p:nvCxnSpPr>
        <p:spPr>
          <a:xfrm>
            <a:off x="873688" y="1653190"/>
            <a:ext cx="0" cy="2209581"/>
          </a:xfrm>
          <a:prstGeom prst="line">
            <a:avLst/>
          </a:prstGeom>
          <a:ln>
            <a:solidFill>
              <a:schemeClr val="bg2">
                <a:lumMod val="90000"/>
              </a:schemeClr>
            </a:solidFill>
          </a:ln>
        </p:spPr>
        <p:style>
          <a:lnRef idx="1">
            <a:schemeClr val="dk1"/>
          </a:lnRef>
          <a:fillRef idx="0">
            <a:schemeClr val="dk1"/>
          </a:fillRef>
          <a:effectRef idx="0">
            <a:schemeClr val="dk1"/>
          </a:effectRef>
          <a:fontRef idx="minor">
            <a:schemeClr val="tx1"/>
          </a:fontRef>
        </p:style>
      </p:cxnSp>
      <p:sp>
        <p:nvSpPr>
          <p:cNvPr id="8" name="标题 1"/>
          <p:cNvSpPr txBox="1"/>
          <p:nvPr/>
        </p:nvSpPr>
        <p:spPr>
          <a:xfrm>
            <a:off x="6122992" y="1492012"/>
            <a:ext cx="2515548" cy="322356"/>
          </a:xfrm>
          <a:prstGeom prst="rect">
            <a:avLst/>
          </a:prstGeom>
        </p:spPr>
        <p:txBody>
          <a:bodyPr lIns="0" tIns="0" rIns="0" bIns="0">
            <a:noAutofit/>
          </a:bodyPr>
          <a:lstStyle>
            <a:lvl1pPr algn="l" defTabSz="914400" rtl="0" eaLnBrk="1" latinLnBrk="0" hangingPunct="1">
              <a:lnSpc>
                <a:spcPct val="90000"/>
              </a:lnSpc>
              <a:spcBef>
                <a:spcPct val="0"/>
              </a:spcBef>
              <a:buNone/>
              <a:defRPr lang="zh-CN" altLang="en-US" sz="2900" b="1" kern="1200" spc="100" dirty="0">
                <a:solidFill>
                  <a:schemeClr val="accent2"/>
                </a:solidFill>
                <a:effectLst/>
                <a:latin typeface="+mj-ea"/>
                <a:ea typeface="+mj-ea"/>
                <a:cs typeface="+mn-cs"/>
              </a:defRPr>
            </a:lvl1pPr>
          </a:lstStyle>
          <a:p>
            <a:r>
              <a:rPr lang="zh-CN" altLang="en-US" sz="2800" dirty="0">
                <a:solidFill>
                  <a:schemeClr val="accent1"/>
                </a:solidFill>
                <a:latin typeface="方正小标宋简体" panose="02010601030101010101" pitchFamily="2" charset="-122"/>
                <a:ea typeface="方正小标宋简体" panose="02010601030101010101" pitchFamily="2" charset="-122"/>
                <a:cs typeface="OPPOSans B" panose="00020600040101010101" pitchFamily="18" charset="-122"/>
                <a:sym typeface="OPPOSans B" panose="00020600040101010101" pitchFamily="18" charset="-122"/>
              </a:rPr>
              <a:t>研究过程</a:t>
            </a:r>
          </a:p>
        </p:txBody>
      </p:sp>
      <p:sp>
        <p:nvSpPr>
          <p:cNvPr id="9" name="矩形 8"/>
          <p:cNvSpPr/>
          <p:nvPr/>
        </p:nvSpPr>
        <p:spPr>
          <a:xfrm>
            <a:off x="10531227" y="3834872"/>
            <a:ext cx="73556" cy="76024"/>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 name="直接连接符 9"/>
          <p:cNvCxnSpPr/>
          <p:nvPr/>
        </p:nvCxnSpPr>
        <p:spPr>
          <a:xfrm flipH="1">
            <a:off x="5991225" y="1653244"/>
            <a:ext cx="13335" cy="4253230"/>
          </a:xfrm>
          <a:prstGeom prst="line">
            <a:avLst/>
          </a:prstGeom>
          <a:ln>
            <a:solidFill>
              <a:schemeClr val="bg2">
                <a:lumMod val="90000"/>
              </a:schemeClr>
            </a:solidFill>
          </a:ln>
        </p:spPr>
        <p:style>
          <a:lnRef idx="1">
            <a:schemeClr val="dk1"/>
          </a:lnRef>
          <a:fillRef idx="0">
            <a:schemeClr val="dk1"/>
          </a:fillRef>
          <a:effectRef idx="0">
            <a:schemeClr val="dk1"/>
          </a:effectRef>
          <a:fontRef idx="minor">
            <a:schemeClr val="tx1"/>
          </a:fontRef>
        </p:style>
      </p:cxnSp>
      <p:sp>
        <p:nvSpPr>
          <p:cNvPr id="11" name="箭头: 下 123"/>
          <p:cNvSpPr/>
          <p:nvPr/>
        </p:nvSpPr>
        <p:spPr>
          <a:xfrm rot="16200000">
            <a:off x="11078745" y="4551399"/>
            <a:ext cx="818285" cy="1260241"/>
          </a:xfrm>
          <a:prstGeom prst="downArrow">
            <a:avLst>
              <a:gd name="adj1" fmla="val 50000"/>
              <a:gd name="adj2" fmla="val 4098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矩形 48"/>
          <p:cNvSpPr/>
          <p:nvPr/>
        </p:nvSpPr>
        <p:spPr>
          <a:xfrm>
            <a:off x="6033770" y="4898729"/>
            <a:ext cx="5375275" cy="565785"/>
          </a:xfrm>
          <a:custGeom>
            <a:avLst/>
            <a:gdLst>
              <a:gd name="connsiteX0" fmla="*/ 0 w 11430464"/>
              <a:gd name="connsiteY0" fmla="*/ 0 h 565600"/>
              <a:gd name="connsiteX1" fmla="*/ 11430464 w 11430464"/>
              <a:gd name="connsiteY1" fmla="*/ 0 h 565600"/>
              <a:gd name="connsiteX2" fmla="*/ 11430464 w 11430464"/>
              <a:gd name="connsiteY2" fmla="*/ 565600 h 565600"/>
              <a:gd name="connsiteX3" fmla="*/ 0 w 11430464"/>
              <a:gd name="connsiteY3" fmla="*/ 565600 h 565600"/>
              <a:gd name="connsiteX4" fmla="*/ 0 w 11430464"/>
              <a:gd name="connsiteY4" fmla="*/ 0 h 565600"/>
              <a:gd name="connsiteX0-1" fmla="*/ 207055 w 11637519"/>
              <a:gd name="connsiteY0-2" fmla="*/ 3196607 h 3762207"/>
              <a:gd name="connsiteX1-3" fmla="*/ 0 w 11637519"/>
              <a:gd name="connsiteY1-4" fmla="*/ 0 h 3762207"/>
              <a:gd name="connsiteX2-5" fmla="*/ 11637519 w 11637519"/>
              <a:gd name="connsiteY2-6" fmla="*/ 3196607 h 3762207"/>
              <a:gd name="connsiteX3-7" fmla="*/ 11637519 w 11637519"/>
              <a:gd name="connsiteY3-8" fmla="*/ 3762207 h 3762207"/>
              <a:gd name="connsiteX4-9" fmla="*/ 207055 w 11637519"/>
              <a:gd name="connsiteY4-10" fmla="*/ 3762207 h 3762207"/>
              <a:gd name="connsiteX5" fmla="*/ 207055 w 11637519"/>
              <a:gd name="connsiteY5" fmla="*/ 3196607 h 3762207"/>
              <a:gd name="connsiteX0-11" fmla="*/ 0 w 11430464"/>
              <a:gd name="connsiteY0-12" fmla="*/ 0 h 565600"/>
              <a:gd name="connsiteX1-13" fmla="*/ 11430464 w 11430464"/>
              <a:gd name="connsiteY1-14" fmla="*/ 0 h 565600"/>
              <a:gd name="connsiteX2-15" fmla="*/ 11430464 w 11430464"/>
              <a:gd name="connsiteY2-16" fmla="*/ 565600 h 565600"/>
              <a:gd name="connsiteX3-17" fmla="*/ 0 w 11430464"/>
              <a:gd name="connsiteY3-18" fmla="*/ 565600 h 565600"/>
              <a:gd name="connsiteX4-19" fmla="*/ 0 w 11430464"/>
              <a:gd name="connsiteY4-20" fmla="*/ 0 h 565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30464" h="565600">
                <a:moveTo>
                  <a:pt x="0" y="0"/>
                </a:moveTo>
                <a:lnTo>
                  <a:pt x="11430464" y="0"/>
                </a:lnTo>
                <a:lnTo>
                  <a:pt x="11430464" y="565600"/>
                </a:lnTo>
                <a:lnTo>
                  <a:pt x="0" y="5656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任意多边形: 形状 89"/>
          <p:cNvSpPr/>
          <p:nvPr/>
        </p:nvSpPr>
        <p:spPr>
          <a:xfrm>
            <a:off x="6033135" y="2887684"/>
            <a:ext cx="5210810" cy="2551430"/>
          </a:xfrm>
          <a:custGeom>
            <a:avLst/>
            <a:gdLst/>
            <a:ahLst/>
            <a:cxnLst/>
            <a:rect l="0" t="0" r="0" b="0"/>
            <a:pathLst>
              <a:path w="11430465" h="2576534">
                <a:moveTo>
                  <a:pt x="11430464" y="0"/>
                </a:moveTo>
                <a:lnTo>
                  <a:pt x="11430464" y="565600"/>
                </a:lnTo>
                <a:lnTo>
                  <a:pt x="0" y="2576533"/>
                </a:lnTo>
                <a:lnTo>
                  <a:pt x="0" y="2010933"/>
                </a:lnTo>
                <a:close/>
              </a:path>
            </a:pathLst>
          </a:cu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矩形 47"/>
          <p:cNvSpPr/>
          <p:nvPr/>
        </p:nvSpPr>
        <p:spPr>
          <a:xfrm>
            <a:off x="6000115" y="2887684"/>
            <a:ext cx="6045884" cy="565785"/>
          </a:xfrm>
          <a:custGeom>
            <a:avLst/>
            <a:gdLst>
              <a:gd name="connsiteX0" fmla="*/ 0 w 11430464"/>
              <a:gd name="connsiteY0" fmla="*/ 0 h 565600"/>
              <a:gd name="connsiteX1" fmla="*/ 11430464 w 11430464"/>
              <a:gd name="connsiteY1" fmla="*/ 0 h 565600"/>
              <a:gd name="connsiteX2" fmla="*/ 11430464 w 11430464"/>
              <a:gd name="connsiteY2" fmla="*/ 565600 h 565600"/>
              <a:gd name="connsiteX3" fmla="*/ 0 w 11430464"/>
              <a:gd name="connsiteY3" fmla="*/ 565600 h 565600"/>
              <a:gd name="connsiteX4" fmla="*/ 0 w 11430464"/>
              <a:gd name="connsiteY4" fmla="*/ 0 h 565600"/>
              <a:gd name="connsiteX0-1" fmla="*/ 240836 w 11671300"/>
              <a:gd name="connsiteY0-2" fmla="*/ 2167448 h 2733048"/>
              <a:gd name="connsiteX1-3" fmla="*/ 0 w 11671300"/>
              <a:gd name="connsiteY1-4" fmla="*/ 0 h 2733048"/>
              <a:gd name="connsiteX2-5" fmla="*/ 11671300 w 11671300"/>
              <a:gd name="connsiteY2-6" fmla="*/ 2167448 h 2733048"/>
              <a:gd name="connsiteX3-7" fmla="*/ 11671300 w 11671300"/>
              <a:gd name="connsiteY3-8" fmla="*/ 2733048 h 2733048"/>
              <a:gd name="connsiteX4-9" fmla="*/ 240836 w 11671300"/>
              <a:gd name="connsiteY4-10" fmla="*/ 2733048 h 2733048"/>
              <a:gd name="connsiteX5" fmla="*/ 240836 w 11671300"/>
              <a:gd name="connsiteY5" fmla="*/ 2167448 h 2733048"/>
              <a:gd name="connsiteX0-11" fmla="*/ 0 w 11430464"/>
              <a:gd name="connsiteY0-12" fmla="*/ 0 h 565600"/>
              <a:gd name="connsiteX1-13" fmla="*/ 11430464 w 11430464"/>
              <a:gd name="connsiteY1-14" fmla="*/ 0 h 565600"/>
              <a:gd name="connsiteX2-15" fmla="*/ 11430464 w 11430464"/>
              <a:gd name="connsiteY2-16" fmla="*/ 565600 h 565600"/>
              <a:gd name="connsiteX3-17" fmla="*/ 0 w 11430464"/>
              <a:gd name="connsiteY3-18" fmla="*/ 565600 h 565600"/>
              <a:gd name="connsiteX4-19" fmla="*/ 0 w 11430464"/>
              <a:gd name="connsiteY4-20" fmla="*/ 0 h 565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30464" h="565600">
                <a:moveTo>
                  <a:pt x="0" y="0"/>
                </a:moveTo>
                <a:lnTo>
                  <a:pt x="11430464" y="0"/>
                </a:lnTo>
                <a:lnTo>
                  <a:pt x="11430464" y="565600"/>
                </a:lnTo>
                <a:lnTo>
                  <a:pt x="0" y="5656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 name="Сквиркл"/>
          <p:cNvSpPr/>
          <p:nvPr/>
        </p:nvSpPr>
        <p:spPr>
          <a:xfrm>
            <a:off x="8949655" y="2377710"/>
            <a:ext cx="2044700" cy="1532255"/>
          </a:xfrm>
          <a:prstGeom prst="roundRect">
            <a:avLst>
              <a:gd name="adj" fmla="val 7221"/>
            </a:avLst>
          </a:prstGeom>
          <a:solidFill>
            <a:schemeClr val="bg1"/>
          </a:solidFill>
          <a:ln w="12700" cap="flat">
            <a:solidFill>
              <a:schemeClr val="bg1">
                <a:lumMod val="85000"/>
              </a:schemeClr>
            </a:solidFill>
            <a:miter lim="400000"/>
          </a:ln>
          <a:effectLst/>
        </p:spPr>
        <p:txBody>
          <a:bodyPr wrap="square" lIns="0" tIns="0" rIns="0" bIns="0" numCol="1" anchor="ctr">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endParaRPr sz="900">
              <a:latin typeface="+mn-ea"/>
              <a:ea typeface="+mn-ea"/>
              <a:cs typeface="Yu Gothic Medium" panose="020B0500000000000000" charset="-128"/>
              <a:sym typeface="Yu Gothic Medium" panose="020B0500000000000000" charset="-128"/>
            </a:endParaRPr>
          </a:p>
        </p:txBody>
      </p:sp>
      <p:sp>
        <p:nvSpPr>
          <p:cNvPr id="16" name="Your fans spread the word about you, and reenter your sales funnel for new products at a much warmer level"/>
          <p:cNvSpPr txBox="1"/>
          <p:nvPr/>
        </p:nvSpPr>
        <p:spPr>
          <a:xfrm>
            <a:off x="9060145" y="2520522"/>
            <a:ext cx="1934210" cy="1323975"/>
          </a:xfrm>
          <a:prstGeom prst="rect">
            <a:avLst/>
          </a:prstGeom>
          <a:noFill/>
          <a:ln w="12700" cap="flat">
            <a:noFill/>
            <a:miter lim="400000"/>
          </a:ln>
          <a:effectLst/>
        </p:spPr>
        <p:txBody>
          <a:bodyPr wrap="square" lIns="50800" tIns="50800" rIns="50800" bIns="50800" numCol="1"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pPr algn="l">
              <a:lnSpc>
                <a:spcPct val="130000"/>
              </a:lnSpc>
            </a:pPr>
            <a:r>
              <a:rPr lang="zh-CN" altLang="en-US" sz="2000" dirty="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在中国矿业大学文</a:t>
            </a:r>
            <a:r>
              <a:rPr lang="zh-CN" altLang="en-US" sz="2000" dirty="0" smtClean="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昌社区内</a:t>
            </a:r>
            <a:r>
              <a:rPr lang="zh-CN" altLang="en-US" sz="2000" dirty="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随机发放调查问卷</a:t>
            </a:r>
          </a:p>
        </p:txBody>
      </p:sp>
      <p:sp>
        <p:nvSpPr>
          <p:cNvPr id="17" name="Сквиркл"/>
          <p:cNvSpPr/>
          <p:nvPr/>
        </p:nvSpPr>
        <p:spPr>
          <a:xfrm>
            <a:off x="6396355" y="2409529"/>
            <a:ext cx="2044700" cy="1532255"/>
          </a:xfrm>
          <a:prstGeom prst="roundRect">
            <a:avLst>
              <a:gd name="adj" fmla="val 7221"/>
            </a:avLst>
          </a:prstGeom>
          <a:solidFill>
            <a:schemeClr val="bg1"/>
          </a:solidFill>
          <a:ln w="12700" cap="flat">
            <a:solidFill>
              <a:schemeClr val="bg1">
                <a:lumMod val="85000"/>
              </a:schemeClr>
            </a:solidFill>
            <a:miter lim="400000"/>
          </a:ln>
          <a:effectLst/>
        </p:spPr>
        <p:txBody>
          <a:bodyPr wrap="square" lIns="0" tIns="0" rIns="0" bIns="0" numCol="1" anchor="ctr">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endParaRPr sz="900">
              <a:latin typeface="+mn-ea"/>
              <a:ea typeface="+mn-ea"/>
              <a:cs typeface="Yu Gothic Medium" panose="020B0500000000000000" charset="-128"/>
              <a:sym typeface="Yu Gothic Medium" panose="020B0500000000000000" charset="-128"/>
            </a:endParaRPr>
          </a:p>
        </p:txBody>
      </p:sp>
      <p:sp>
        <p:nvSpPr>
          <p:cNvPr id="18" name="Your fans spread the word about you, and reenter your sales funnel for new products at a much warmer level"/>
          <p:cNvSpPr txBox="1"/>
          <p:nvPr/>
        </p:nvSpPr>
        <p:spPr>
          <a:xfrm>
            <a:off x="6501765" y="2516844"/>
            <a:ext cx="1823720" cy="1323975"/>
          </a:xfrm>
          <a:prstGeom prst="rect">
            <a:avLst/>
          </a:prstGeom>
          <a:noFill/>
          <a:ln w="12700" cap="flat">
            <a:noFill/>
            <a:miter lim="400000"/>
          </a:ln>
          <a:effectLst/>
        </p:spPr>
        <p:txBody>
          <a:bodyPr wrap="square" lIns="50800" tIns="50800" rIns="50800" bIns="50800" numCol="1"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pPr algn="l">
              <a:lnSpc>
                <a:spcPts val="3000"/>
              </a:lnSpc>
            </a:pPr>
            <a:r>
              <a:rPr lang="zh-CN" altLang="en-US" sz="2000" dirty="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明确</a:t>
            </a:r>
            <a:r>
              <a:rPr lang="zh-CN" altLang="en-US" sz="2000" dirty="0" smtClean="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调查内容</a:t>
            </a:r>
            <a:r>
              <a:rPr lang="zh-CN" altLang="en-US" sz="2000" dirty="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，设计调查问卷</a:t>
            </a:r>
          </a:p>
        </p:txBody>
      </p:sp>
      <p:sp>
        <p:nvSpPr>
          <p:cNvPr id="19" name="Сквиркл"/>
          <p:cNvSpPr/>
          <p:nvPr/>
        </p:nvSpPr>
        <p:spPr>
          <a:xfrm>
            <a:off x="6391275" y="4415494"/>
            <a:ext cx="2044700" cy="1532255"/>
          </a:xfrm>
          <a:prstGeom prst="roundRect">
            <a:avLst>
              <a:gd name="adj" fmla="val 7221"/>
            </a:avLst>
          </a:prstGeom>
          <a:solidFill>
            <a:schemeClr val="bg1"/>
          </a:solidFill>
          <a:ln w="12700" cap="flat">
            <a:solidFill>
              <a:schemeClr val="bg1">
                <a:lumMod val="85000"/>
              </a:schemeClr>
            </a:solidFill>
            <a:miter lim="400000"/>
          </a:ln>
          <a:effectLst/>
        </p:spPr>
        <p:txBody>
          <a:bodyPr wrap="square" lIns="0" tIns="0" rIns="0" bIns="0" numCol="1" anchor="ctr">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endParaRPr sz="900">
              <a:latin typeface="+mn-ea"/>
              <a:ea typeface="+mn-ea"/>
              <a:cs typeface="Yu Gothic Medium" panose="020B0500000000000000" charset="-128"/>
              <a:sym typeface="Yu Gothic Medium" panose="020B0500000000000000" charset="-128"/>
            </a:endParaRPr>
          </a:p>
        </p:txBody>
      </p:sp>
      <p:sp>
        <p:nvSpPr>
          <p:cNvPr id="20" name="Your fans spread the word about you, and reenter your sales funnel for new products at a much warmer level"/>
          <p:cNvSpPr txBox="1"/>
          <p:nvPr/>
        </p:nvSpPr>
        <p:spPr>
          <a:xfrm>
            <a:off x="6396355" y="4522809"/>
            <a:ext cx="1924050" cy="1323975"/>
          </a:xfrm>
          <a:prstGeom prst="rect">
            <a:avLst/>
          </a:prstGeom>
          <a:noFill/>
          <a:ln w="12700" cap="flat">
            <a:noFill/>
            <a:miter lim="400000"/>
          </a:ln>
          <a:effectLst/>
        </p:spPr>
        <p:txBody>
          <a:bodyPr wrap="square" lIns="50800" tIns="50800" rIns="50800" bIns="50800" numCol="1"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pPr>
              <a:lnSpc>
                <a:spcPct val="130000"/>
              </a:lnSpc>
            </a:pPr>
            <a:r>
              <a:rPr lang="zh-CN" altLang="en-US" sz="2000" dirty="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收集整理调查问卷，统计分析</a:t>
            </a:r>
          </a:p>
        </p:txBody>
      </p:sp>
      <p:sp>
        <p:nvSpPr>
          <p:cNvPr id="21" name="Сквиркл"/>
          <p:cNvSpPr/>
          <p:nvPr/>
        </p:nvSpPr>
        <p:spPr>
          <a:xfrm>
            <a:off x="8974385" y="4418669"/>
            <a:ext cx="2044700" cy="1532255"/>
          </a:xfrm>
          <a:prstGeom prst="roundRect">
            <a:avLst>
              <a:gd name="adj" fmla="val 7221"/>
            </a:avLst>
          </a:prstGeom>
          <a:solidFill>
            <a:schemeClr val="bg1"/>
          </a:solidFill>
          <a:ln w="12700" cap="flat">
            <a:solidFill>
              <a:schemeClr val="bg1">
                <a:lumMod val="85000"/>
              </a:schemeClr>
            </a:solidFill>
            <a:miter lim="400000"/>
          </a:ln>
          <a:effectLst/>
        </p:spPr>
        <p:txBody>
          <a:bodyPr wrap="square" lIns="0" tIns="0" rIns="0" bIns="0" numCol="1" anchor="ctr">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endParaRPr sz="900">
              <a:latin typeface="+mn-ea"/>
              <a:ea typeface="+mn-ea"/>
              <a:cs typeface="Yu Gothic Medium" panose="020B0500000000000000" charset="-128"/>
              <a:sym typeface="Yu Gothic Medium" panose="020B0500000000000000" charset="-128"/>
            </a:endParaRPr>
          </a:p>
        </p:txBody>
      </p:sp>
      <p:sp>
        <p:nvSpPr>
          <p:cNvPr id="22" name="Your fans spread the word about you, and reenter your sales funnel for new products at a much warmer level"/>
          <p:cNvSpPr txBox="1"/>
          <p:nvPr/>
        </p:nvSpPr>
        <p:spPr>
          <a:xfrm>
            <a:off x="9170635" y="4525984"/>
            <a:ext cx="2011268" cy="1323975"/>
          </a:xfrm>
          <a:prstGeom prst="rect">
            <a:avLst/>
          </a:prstGeom>
          <a:noFill/>
          <a:ln w="12700" cap="flat">
            <a:noFill/>
            <a:miter lim="400000"/>
          </a:ln>
          <a:effectLst/>
        </p:spPr>
        <p:txBody>
          <a:bodyPr wrap="square" lIns="50800" tIns="50800" rIns="50800" bIns="50800" numCol="1"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454752"/>
                </a:solidFill>
                <a:effectLst/>
                <a:uFillTx/>
                <a:latin typeface="Helvetica Neue Medium"/>
                <a:ea typeface="Helvetica Neue Medium"/>
                <a:cs typeface="Helvetica Neue Medium"/>
                <a:sym typeface="Helvetica Neue Medium"/>
              </a:defRPr>
            </a:lvl9pPr>
          </a:lstStyle>
          <a:p>
            <a:pPr algn="l">
              <a:lnSpc>
                <a:spcPct val="130000"/>
              </a:lnSpc>
            </a:pPr>
            <a:r>
              <a:rPr lang="zh-CN" altLang="en-US" sz="2000" dirty="0">
                <a:solidFill>
                  <a:schemeClr val="tx1"/>
                </a:solidFill>
                <a:latin typeface="楷体" panose="02010609060101010101" pitchFamily="49" charset="-122"/>
                <a:ea typeface="楷体" panose="02010609060101010101" pitchFamily="49" charset="-122"/>
                <a:cs typeface="Yu Gothic Medium" panose="020B0500000000000000" charset="-128"/>
                <a:sym typeface="Yu Gothic Medium" panose="020B0500000000000000" charset="-128"/>
              </a:rPr>
              <a:t>得出调查结论，并撰写调查报告</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687" y="3453468"/>
            <a:ext cx="5160083" cy="3479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71733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40.pptx"/>
</p:tagLst>
</file>

<file path=ppt/theme/theme1.xml><?xml version="1.0" encoding="utf-8"?>
<a:theme xmlns:a="http://schemas.openxmlformats.org/drawingml/2006/main" name="第一PPT，www.1ppt.com">
  <a:themeElements>
    <a:clrScheme name="自定义 346">
      <a:dk1>
        <a:sysClr val="windowText" lastClr="000000"/>
      </a:dk1>
      <a:lt1>
        <a:sysClr val="window" lastClr="FFFFFF"/>
      </a:lt1>
      <a:dk2>
        <a:srgbClr val="44546A"/>
      </a:dk2>
      <a:lt2>
        <a:srgbClr val="E7E6E6"/>
      </a:lt2>
      <a:accent1>
        <a:srgbClr val="F65610"/>
      </a:accent1>
      <a:accent2>
        <a:srgbClr val="A5A5A5"/>
      </a:accent2>
      <a:accent3>
        <a:srgbClr val="F65610"/>
      </a:accent3>
      <a:accent4>
        <a:srgbClr val="A5A5A5"/>
      </a:accent4>
      <a:accent5>
        <a:srgbClr val="F65610"/>
      </a:accent5>
      <a:accent6>
        <a:srgbClr val="A5A5A5"/>
      </a:accent6>
      <a:hlink>
        <a:srgbClr val="F65610"/>
      </a:hlink>
      <a:folHlink>
        <a:srgbClr val="A5A5A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2253</Words>
  <Application>Microsoft Office PowerPoint</Application>
  <PresentationFormat>自定义</PresentationFormat>
  <Paragraphs>119</Paragraphs>
  <Slides>20</Slides>
  <Notes>19</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关爱留守老人</dc:title>
  <dc:creator/>
  <cp:keywords>第一PPT模板网：www.1ppt.com</cp:keywords>
  <cp:lastModifiedBy/>
  <cp:revision>1</cp:revision>
  <dcterms:created xsi:type="dcterms:W3CDTF">2016-10-17T14:00:15Z</dcterms:created>
  <dcterms:modified xsi:type="dcterms:W3CDTF">2023-09-14T00:11:40Z</dcterms:modified>
</cp:coreProperties>
</file>