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9" r:id="rId16"/>
    <p:sldId id="271" r:id="rId17"/>
    <p:sldId id="276" r:id="rId18"/>
    <p:sldId id="277" r:id="rId1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0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0000"/>
    <a:srgbClr val="FFD700"/>
    <a:srgbClr val="E3E0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876" y="-102"/>
      </p:cViewPr>
      <p:guideLst>
        <p:guide orient="horz" pos="16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今天我将带领大家一起探索我们身边的文化遗产，主题是“身边的文化遗产——徐州篇”。徐州，这座历史悠久的城市，拥有着丰富的文化遗产，它们就像一颗颗璀璨的明珠，镶嵌在我们生活的这片土地上。让我们一起走进徐州的文化世界，感受历史的魅力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2.jpeg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0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3" Type="http://schemas.openxmlformats.org/officeDocument/2006/relationships/notesSlide" Target="../notesSlides/notesSlide13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16.jpeg"/><Relationship Id="rId10" Type="http://schemas.openxmlformats.org/officeDocument/2006/relationships/image" Target="../media/image15.jpeg"/><Relationship Id="rId1" Type="http://schemas.openxmlformats.org/officeDocument/2006/relationships/tags" Target="../tags/tag6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1" Type="http://schemas.openxmlformats.org/officeDocument/2006/relationships/notesSlide" Target="../notesSlides/notesSlide2.xml"/><Relationship Id="rId20" Type="http://schemas.openxmlformats.org/officeDocument/2006/relationships/slideLayout" Target="../slideLayouts/slideLayout12.xml"/><Relationship Id="rId2" Type="http://schemas.openxmlformats.org/officeDocument/2006/relationships/tags" Target="../tags/tag1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image" Target="../media/image7.jpeg"/><Relationship Id="rId7" Type="http://schemas.openxmlformats.org/officeDocument/2006/relationships/tags" Target="../tags/tag32.xml"/><Relationship Id="rId6" Type="http://schemas.openxmlformats.org/officeDocument/2006/relationships/image" Target="../media/image6.jpeg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12.xml"/><Relationship Id="rId10" Type="http://schemas.openxmlformats.org/officeDocument/2006/relationships/tags" Target="../tags/tag34.xml"/><Relationship Id="rId1" Type="http://schemas.openxmlformats.org/officeDocument/2006/relationships/tags" Target="../tags/tag2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8.jpeg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9.jpeg"/><Relationship Id="rId1" Type="http://schemas.openxmlformats.org/officeDocument/2006/relationships/tags" Target="../tags/tag3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8B0000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881505" y="2311400"/>
            <a:ext cx="842899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6000" b="1" i="0" u="none" strike="noStrike">
                <a:solidFill>
                  <a:srgbClr val="FFD700"/>
                </a:solidFill>
                <a:latin typeface="楷体" panose="02010609060101010101" charset="-122"/>
                <a:ea typeface="楷体" panose="02010609060101010101" charset="-122"/>
                <a:cs typeface="Noto Serif SC" panose="02020200000000000000" charset="-122"/>
                <a:sym typeface="Noto Serif SC" panose="02020200000000000000" charset="-122"/>
              </a:rPr>
              <a:t>身边的文化遗产--</a:t>
            </a:r>
            <a:r>
              <a:rPr lang="zh-CN" altLang="en-US" sz="6000" b="1" i="0" u="none" strike="noStrike">
                <a:solidFill>
                  <a:srgbClr val="FFD700"/>
                </a:solidFill>
                <a:latin typeface="楷体" panose="02010609060101010101" charset="-122"/>
                <a:ea typeface="楷体" panose="02010609060101010101" charset="-122"/>
                <a:cs typeface="Noto Serif SC" panose="02020200000000000000" charset="-122"/>
                <a:sym typeface="Noto Serif SC" panose="02020200000000000000" charset="-122"/>
              </a:rPr>
              <a:t>徐州</a:t>
            </a:r>
            <a:endParaRPr lang="zh-CN" altLang="en-US" sz="6000" b="1" i="0" u="none" strike="noStrike">
              <a:solidFill>
                <a:srgbClr val="FFD700"/>
              </a:solidFill>
              <a:latin typeface="楷体" panose="02010609060101010101" charset="-122"/>
              <a:ea typeface="楷体" panose="02010609060101010101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2286000" y="3404235"/>
            <a:ext cx="762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sng" strike="noStrike">
                <a:solidFill>
                  <a:srgbClr val="FFD700"/>
                </a:solidFill>
                <a:latin typeface="微软雅黑" panose="020B0503020204020204" charset="-122"/>
                <a:ea typeface="微软雅黑" panose="020B0503020204020204" charset="-122"/>
                <a:cs typeface="Noto Serif SC" panose="02020200000000000000" charset="-122"/>
                <a:sym typeface="Noto Serif SC" panose="02020200000000000000" charset="-122"/>
              </a:rPr>
              <a:t>“探寻两汉文化，品味彭城古</a:t>
            </a:r>
            <a:r>
              <a:rPr lang="zh-CN" altLang="en-US" sz="2000" b="1" i="0" u="sng" strike="noStrike">
                <a:solidFill>
                  <a:srgbClr val="FFD700"/>
                </a:solidFill>
                <a:latin typeface="微软雅黑" panose="020B0503020204020204" charset="-122"/>
                <a:ea typeface="微软雅黑" panose="020B0503020204020204" charset="-122"/>
                <a:cs typeface="Noto Serif SC" panose="02020200000000000000" charset="-122"/>
                <a:sym typeface="Noto Serif SC" panose="02020200000000000000" charset="-122"/>
              </a:rPr>
              <a:t>韵</a:t>
            </a:r>
            <a:r>
              <a:rPr lang="en-US" altLang="zh-CN" sz="2000" b="1" i="0" u="sng" strike="noStrike">
                <a:solidFill>
                  <a:srgbClr val="FFD700"/>
                </a:solidFill>
                <a:latin typeface="微软雅黑" panose="020B0503020204020204" charset="-122"/>
                <a:ea typeface="微软雅黑" panose="020B0503020204020204" charset="-122"/>
                <a:cs typeface="Noto Serif SC" panose="02020200000000000000" charset="-122"/>
                <a:sym typeface="Noto Serif SC" panose="02020200000000000000" charset="-122"/>
              </a:rPr>
              <a:t>”</a:t>
            </a:r>
            <a:endParaRPr lang="en-US" altLang="zh-CN" sz="2000" b="1" i="0" u="sng" strike="noStrike">
              <a:solidFill>
                <a:srgbClr val="FFD700"/>
              </a:solidFill>
              <a:latin typeface="微软雅黑" panose="020B0503020204020204" charset="-122"/>
              <a:ea typeface="微软雅黑" panose="020B0503020204020204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sp>
        <p:nvSpPr>
          <p:cNvPr id="7" name="AutoShape 5"/>
          <p:cNvSpPr/>
          <p:nvPr/>
        </p:nvSpPr>
        <p:spPr>
          <a:xfrm>
            <a:off x="2286000" y="4850765"/>
            <a:ext cx="762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endParaRPr lang="zh-CN" altLang="en-US" sz="2000" b="1" i="0" u="none" strike="noStrike" dirty="0">
              <a:solidFill>
                <a:srgbClr val="FFD700"/>
              </a:solidFill>
              <a:latin typeface="楷体" panose="02010609060101010101" charset="-122"/>
              <a:ea typeface="楷体" panose="02010609060101010101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77365" y="4850765"/>
            <a:ext cx="827278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学校：中国矿业大学附属中学</a:t>
            </a:r>
            <a:endParaRPr lang="zh-CN" altLang="en-US" sz="2000"/>
          </a:p>
          <a:p>
            <a:r>
              <a:rPr lang="zh-CN" altLang="en-US" sz="2000"/>
              <a:t>班级：初二（</a:t>
            </a:r>
            <a:r>
              <a:rPr lang="en-US" altLang="zh-CN" sz="2000"/>
              <a:t>3</a:t>
            </a:r>
            <a:r>
              <a:rPr lang="zh-CN" altLang="en-US" sz="2000"/>
              <a:t>）班</a:t>
            </a:r>
            <a:endParaRPr lang="zh-CN" altLang="en-US" sz="2000"/>
          </a:p>
          <a:p>
            <a:r>
              <a:rPr lang="zh-CN" altLang="en-US" sz="2000"/>
              <a:t>课题成员：尹鸿锦</a:t>
            </a:r>
            <a:r>
              <a:rPr lang="en-US" altLang="zh-CN" sz="2000"/>
              <a:t>  </a:t>
            </a:r>
            <a:endParaRPr lang="en-US" altLang="zh-CN" sz="2000"/>
          </a:p>
          <a:p>
            <a:r>
              <a:rPr lang="zh-CN" altLang="en-US" sz="2000"/>
              <a:t>指导老师：韩书文</a:t>
            </a:r>
            <a:r>
              <a:rPr lang="en-US" altLang="zh-CN" sz="2000"/>
              <a:t> </a:t>
            </a:r>
            <a:endParaRPr lang="en-US" altLang="zh-CN" sz="2000"/>
          </a:p>
          <a:p>
            <a:r>
              <a:rPr lang="zh-CN" altLang="en-US" sz="2000"/>
              <a:t>时间：</a:t>
            </a:r>
            <a:r>
              <a:rPr lang="en-US" altLang="zh-CN" sz="2000"/>
              <a:t>2026</a:t>
            </a:r>
            <a:r>
              <a:rPr lang="zh-CN" altLang="en-US" sz="2000"/>
              <a:t>年</a:t>
            </a:r>
            <a:r>
              <a:rPr lang="en-US" altLang="zh-CN" sz="2000"/>
              <a:t>3</a:t>
            </a:r>
            <a:r>
              <a:rPr lang="zh-CN" altLang="en-US" sz="2000"/>
              <a:t>月</a:t>
            </a:r>
            <a:r>
              <a:rPr lang="en-US" altLang="zh-CN" sz="2000"/>
              <a:t>1</a:t>
            </a:r>
            <a:r>
              <a:rPr lang="zh-CN" altLang="en-US" sz="2000"/>
              <a:t>号</a:t>
            </a:r>
            <a:endParaRPr lang="zh-CN" altLang="en-US" sz="2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32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徐州剪纸：纸上生花的艺术</a:t>
            </a:r>
            <a:endParaRPr lang="zh-CN" altLang="en-US" sz="3200" b="1">
              <a:solidFill>
                <a:srgbClr val="8B0000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cxnSp>
        <p:nvCxnSpPr>
          <p:cNvPr id="3" name="Connector 3"/>
          <p:cNvCxnSpPr/>
          <p:nvPr/>
        </p:nvCxnSpPr>
        <p:spPr>
          <a:xfrm rot="-4092">
            <a:off x="762004" y="1390650"/>
            <a:ext cx="10668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D7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4" name="AutoShape 4"/>
          <p:cNvSpPr/>
          <p:nvPr>
            <p:custDataLst>
              <p:tags r:id="rId1"/>
            </p:custDataLst>
          </p:nvPr>
        </p:nvSpPr>
        <p:spPr>
          <a:xfrm>
            <a:off x="762000" y="17780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sng" strike="noStrike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流派与艺人</a:t>
            </a:r>
            <a:endParaRPr lang="en-US" sz="1100"/>
          </a:p>
        </p:txBody>
      </p:sp>
      <p:sp>
        <p:nvSpPr>
          <p:cNvPr id="5" name="AutoShape 5"/>
          <p:cNvSpPr/>
          <p:nvPr>
            <p:custDataLst>
              <p:tags r:id="rId2"/>
            </p:custDataLst>
          </p:nvPr>
        </p:nvSpPr>
        <p:spPr>
          <a:xfrm>
            <a:off x="762000" y="2222500"/>
            <a:ext cx="5080000" cy="89725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徐州剪纸流派众多，</a:t>
            </a:r>
            <a:r>
              <a:rPr lang="en-US" sz="16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以邳州剪纸为代表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，风格鲜明。著名艺人有王桂英等，她们以精湛的技艺传承着这门古老艺术。</a:t>
            </a:r>
            <a:endParaRPr lang="en-US" sz="1100"/>
          </a:p>
        </p:txBody>
      </p:sp>
      <p:sp>
        <p:nvSpPr>
          <p:cNvPr id="6" name="AutoShape 6"/>
          <p:cNvSpPr/>
          <p:nvPr>
            <p:custDataLst>
              <p:tags r:id="rId3"/>
            </p:custDataLst>
          </p:nvPr>
        </p:nvSpPr>
        <p:spPr>
          <a:xfrm>
            <a:off x="762000" y="33020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sng" strike="noStrike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创作题材</a:t>
            </a:r>
            <a:endParaRPr lang="en-US" sz="1100"/>
          </a:p>
        </p:txBody>
      </p:sp>
      <p:sp>
        <p:nvSpPr>
          <p:cNvPr id="7" name="AutoShape 7"/>
          <p:cNvSpPr/>
          <p:nvPr>
            <p:custDataLst>
              <p:tags r:id="rId4"/>
            </p:custDataLst>
          </p:nvPr>
        </p:nvSpPr>
        <p:spPr>
          <a:xfrm>
            <a:off x="762000" y="3746500"/>
            <a:ext cx="508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题材广泛，</a:t>
            </a:r>
            <a:r>
              <a:rPr lang="en-US" sz="16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涵盖花鸟鱼虫、戏曲人物、民间故事、吉祥图案等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，展现了丰富的生活情趣和文化内涵。</a:t>
            </a:r>
            <a:endParaRPr lang="en-US" sz="1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AutoShape 8"/>
          <p:cNvSpPr/>
          <p:nvPr>
            <p:custDataLst>
              <p:tags r:id="rId5"/>
            </p:custDataLst>
          </p:nvPr>
        </p:nvSpPr>
        <p:spPr>
          <a:xfrm>
            <a:off x="762000" y="48260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sng" strike="noStrike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艺术特色</a:t>
            </a:r>
            <a:endParaRPr lang="en-US" sz="1800" b="1" u="sng">
              <a:solidFill>
                <a:srgbClr val="8B0000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  <p:sp>
        <p:nvSpPr>
          <p:cNvPr id="9" name="AutoShape 9"/>
          <p:cNvSpPr/>
          <p:nvPr>
            <p:custDataLst>
              <p:tags r:id="rId6"/>
            </p:custDataLst>
          </p:nvPr>
        </p:nvSpPr>
        <p:spPr>
          <a:xfrm>
            <a:off x="762000" y="5270500"/>
            <a:ext cx="508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风格独特，</a:t>
            </a:r>
            <a:r>
              <a:rPr lang="en-US" sz="16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既有北方剪纸的粗犷豪放，又兼具南方剪纸的细腻清丽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，刚柔并济，别具一格。</a:t>
            </a:r>
            <a:endParaRPr lang="en-US" sz="1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7"/>
          <a:srcRect t="12110" b="12110"/>
          <a:stretch>
            <a:fillRect/>
          </a:stretch>
        </p:blipFill>
        <p:spPr>
          <a:xfrm>
            <a:off x="6350000" y="1778000"/>
            <a:ext cx="5080000" cy="3556000"/>
          </a:xfrm>
          <a:prstGeom prst="roundRect">
            <a:avLst>
              <a:gd name="adj" fmla="val 3571"/>
            </a:avLst>
          </a:prstGeom>
          <a:noFill/>
          <a:ln w="25400" cap="flat" cmpd="sng">
            <a:solidFill>
              <a:srgbClr val="FFD700">
                <a:alpha val="100000"/>
              </a:srgbClr>
            </a:solidFill>
            <a:prstDash val="solid"/>
            <a:round/>
          </a:ln>
          <a:effectLst>
            <a:outerShdw blurRad="127000" dist="63500" dir="27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11" name="AutoShape 11"/>
          <p:cNvSpPr/>
          <p:nvPr/>
        </p:nvSpPr>
        <p:spPr>
          <a:xfrm>
            <a:off x="6350000" y="5461000"/>
            <a:ext cx="5184775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图为徐州剪纸作品《汉画车马出行图》，将传统汉画元素与剪纸艺术相结合。</a:t>
            </a:r>
            <a:endParaRPr lang="en-US" sz="1200" b="0" i="0" u="none" strike="noStrike">
              <a:solidFill>
                <a:srgbClr val="646464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8F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zh-CN" altLang="en-US" sz="32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徐州香包：芬芳的祝福</a:t>
            </a:r>
            <a:endParaRPr lang="zh-CN" altLang="en-US" sz="3200" b="1">
              <a:solidFill>
                <a:srgbClr val="8B0000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1"/>
          <a:srcRect t="23953" b="23953"/>
          <a:stretch>
            <a:fillRect/>
          </a:stretch>
        </p:blipFill>
        <p:spPr>
          <a:xfrm>
            <a:off x="6604000" y="1651000"/>
            <a:ext cx="4826000" cy="3810000"/>
          </a:xfrm>
          <a:prstGeom prst="roundRect">
            <a:avLst>
              <a:gd name="adj" fmla="val 5000"/>
            </a:avLst>
          </a:prstGeom>
          <a:noFill/>
          <a:ln w="25400" cap="flat" cmpd="sng">
            <a:solidFill>
              <a:srgbClr val="FFD700">
                <a:alpha val="100000"/>
              </a:srgbClr>
            </a:solidFill>
            <a:prstDash val="solid"/>
            <a:round/>
          </a:ln>
          <a:effectLst>
            <a:outerShdw blurRad="127000" dist="63500" dir="27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4" name="AutoShape 4"/>
          <p:cNvSpPr/>
          <p:nvPr>
            <p:custDataLst>
              <p:tags r:id="rId2"/>
            </p:custDataLst>
          </p:nvPr>
        </p:nvSpPr>
        <p:spPr>
          <a:xfrm>
            <a:off x="762000" y="1651000"/>
            <a:ext cx="533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800" b="1" i="0" u="sng" strike="noStrike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制作工艺：匠心独运</a:t>
            </a:r>
            <a:endParaRPr lang="en-US" sz="1800" b="1" u="sng">
              <a:solidFill>
                <a:srgbClr val="8B0000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  <p:sp>
        <p:nvSpPr>
          <p:cNvPr id="5" name="AutoShape 5"/>
          <p:cNvSpPr/>
          <p:nvPr>
            <p:custDataLst>
              <p:tags r:id="rId3"/>
            </p:custDataLst>
          </p:nvPr>
        </p:nvSpPr>
        <p:spPr>
          <a:xfrm>
            <a:off x="762000" y="2249170"/>
            <a:ext cx="5334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徐州香包制作工艺复杂，</a:t>
            </a:r>
            <a:r>
              <a:rPr lang="en-US" sz="16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需经选料、裁剪、刺绣、填充、缝合等多道工序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。每一步都凝聚着匠人的心血，尤其是刺绣环节，针法细腻，图案精美，</a:t>
            </a:r>
            <a:r>
              <a:rPr lang="en-US" sz="16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展现了传统手工艺的精湛技艺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。</a:t>
            </a:r>
            <a:endParaRPr lang="en-US" sz="1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AutoShape 6"/>
          <p:cNvSpPr/>
          <p:nvPr>
            <p:custDataLst>
              <p:tags r:id="rId4"/>
            </p:custDataLst>
          </p:nvPr>
        </p:nvSpPr>
        <p:spPr>
          <a:xfrm>
            <a:off x="762000" y="3538220"/>
            <a:ext cx="533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sng" strike="noStrike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造型寓意：吉祥美好</a:t>
            </a:r>
            <a:endParaRPr lang="en-US" sz="1100"/>
          </a:p>
        </p:txBody>
      </p:sp>
      <p:sp>
        <p:nvSpPr>
          <p:cNvPr id="7" name="AutoShape 7"/>
          <p:cNvSpPr/>
          <p:nvPr>
            <p:custDataLst>
              <p:tags r:id="rId5"/>
            </p:custDataLst>
          </p:nvPr>
        </p:nvSpPr>
        <p:spPr>
          <a:xfrm>
            <a:off x="762000" y="3953510"/>
            <a:ext cx="5334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香包造型多样，寓意丰富。心形象征爱情甜蜜，葫芦谐音“福禄”寓意富贵吉祥，老虎造型则用于辟邪祈福。</a:t>
            </a:r>
            <a:r>
              <a:rPr lang="en-US" sz="16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每一针一线都寄托着人们对美好生活的向往与真挚祝福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。</a:t>
            </a:r>
            <a:endParaRPr lang="en-US" sz="1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6604000" y="55880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图为徐州香包作品，造型精美，色彩鲜艳。</a:t>
            </a:r>
            <a:endParaRPr lang="en-US" sz="110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7" name="Connector 3"/>
          <p:cNvCxnSpPr/>
          <p:nvPr/>
        </p:nvCxnSpPr>
        <p:spPr>
          <a:xfrm rot="-4092">
            <a:off x="719459" y="1306195"/>
            <a:ext cx="10668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D7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8F0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32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四、彭祖文化：彭祖</a:t>
            </a:r>
            <a:r>
              <a:rPr lang="en-US" altLang="zh-CN" sz="32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--</a:t>
            </a:r>
            <a:r>
              <a:rPr lang="zh-CN" altLang="en-US" sz="32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中华养生文化的始祖</a:t>
            </a:r>
            <a:endParaRPr lang="en-US" sz="1100"/>
          </a:p>
        </p:txBody>
      </p:sp>
      <p:cxnSp>
        <p:nvCxnSpPr>
          <p:cNvPr id="3" name="Connector 3"/>
          <p:cNvCxnSpPr/>
          <p:nvPr/>
        </p:nvCxnSpPr>
        <p:spPr>
          <a:xfrm rot="-4092">
            <a:off x="762004" y="1390650"/>
            <a:ext cx="10668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D7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4" name="AutoShape 4"/>
          <p:cNvSpPr/>
          <p:nvPr/>
        </p:nvSpPr>
        <p:spPr>
          <a:xfrm>
            <a:off x="762000" y="1689100"/>
            <a:ext cx="5334000" cy="1295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800" b="1" i="0" u="sng" strike="noStrike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生平事迹与文化地位</a:t>
            </a:r>
            <a:endParaRPr lang="en-US" sz="1800" b="1" u="sng">
              <a:solidFill>
                <a:srgbClr val="8B0000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彭祖姓籛名铿，是颛顼帝的玄孙，因封于彭城，故称彭祖。他是中国古代的传奇人物，首创“雉羹”，被尊为烹饪鼻祖；提出“养生之道”，被尊为养生之宗。</a:t>
            </a:r>
            <a:endParaRPr lang="en-US" sz="1600" b="1" i="0" u="none" strike="noStrike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Noto Sans SC" panose="020B0200000000000000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762000" y="2955290"/>
            <a:ext cx="5334000" cy="12306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800" b="1" i="0" u="sng" strike="noStrike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深远的养生影响</a:t>
            </a:r>
            <a:endParaRPr lang="en-US" sz="1800" b="1" u="sng">
              <a:solidFill>
                <a:srgbClr val="8B0000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  <a:p>
            <a:pPr algn="l">
              <a:lnSpc>
                <a:spcPct val="125000"/>
              </a:lnSpc>
              <a:buSzTx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其养生之道强调顺应自然、饮食调理与适度运动，不仅影响了中国数千年，其智慧也传播至世界各地，成为中华养生文化的基石。</a:t>
            </a:r>
            <a:endParaRPr lang="en-US" sz="1600" b="1" i="0" u="none" strike="noStrike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Noto Sans SC" panose="020B0200000000000000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762000" y="4105275"/>
            <a:ext cx="5334000" cy="109664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800" b="1" i="0" u="sng" strike="noStrike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徐州：彭祖故国</a:t>
            </a:r>
            <a:endParaRPr lang="en-US" sz="1800" b="1" u="sng">
              <a:solidFill>
                <a:srgbClr val="8B0000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  <a:p>
            <a:pPr algn="l">
              <a:lnSpc>
                <a:spcPct val="125000"/>
              </a:lnSpc>
              <a:buSzTx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徐州作为彭祖故国，至今仍保留着许多与彭祖相关的文化遗迹和习俗，是感受彭祖文化氛围的最佳之地。</a:t>
            </a:r>
            <a:endParaRPr lang="en-US" sz="1600" b="1" i="0" u="none" strike="noStrike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6350000" y="1778000"/>
            <a:ext cx="50800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FFD700">
                <a:alpha val="50000"/>
              </a:srgbClr>
            </a:solidFill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1"/>
          <a:srcRect t="11111" b="11111"/>
          <a:stretch>
            <a:fillRect/>
          </a:stretch>
        </p:blipFill>
        <p:spPr>
          <a:xfrm>
            <a:off x="6477000" y="1905000"/>
            <a:ext cx="4826000" cy="3556000"/>
          </a:xfrm>
          <a:prstGeom prst="roundRect">
            <a:avLst>
              <a:gd name="adj" fmla="val 3571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9" name="AutoShape 9"/>
          <p:cNvSpPr/>
          <p:nvPr/>
        </p:nvSpPr>
        <p:spPr>
          <a:xfrm>
            <a:off x="6477000" y="5461000"/>
            <a:ext cx="482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图为彭祖画像</a:t>
            </a:r>
            <a:r>
              <a:rPr lang="zh-CN" altLang="en-US" sz="1200" b="0" i="0" u="none" strike="noStrike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zh-CN" altLang="en-US" sz="1200" b="0" i="0" u="none" strike="noStrike">
              <a:solidFill>
                <a:srgbClr val="646464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4"/>
          <p:cNvSpPr/>
          <p:nvPr>
            <p:custDataLst>
              <p:tags r:id="rId2"/>
            </p:custDataLst>
          </p:nvPr>
        </p:nvSpPr>
        <p:spPr>
          <a:xfrm>
            <a:off x="762000" y="5152390"/>
            <a:ext cx="4826000" cy="134239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800" b="1" i="0" u="sng" strike="noStrike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彭祖养生之道：</a:t>
            </a:r>
            <a:endParaRPr lang="en-US" sz="1800" b="1" i="0" u="sng" strike="noStrike">
              <a:solidFill>
                <a:srgbClr val="8B0000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algn="l">
              <a:lnSpc>
                <a:spcPct val="125000"/>
              </a:lnSpc>
              <a:buSzTx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饮食养生：食饮有节</a:t>
            </a:r>
            <a:endParaRPr lang="en-US" sz="1600" b="1" i="0" u="none" strike="noStrike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Noto Sans SC" panose="020B0200000000000000" charset="-122"/>
            </a:endParaRPr>
          </a:p>
          <a:p>
            <a:pPr algn="l">
              <a:lnSpc>
                <a:spcPct val="125000"/>
              </a:lnSpc>
              <a:buSzTx/>
            </a:pPr>
            <a:r>
              <a:rPr lang="en-US" sz="1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起居养生：起居有常</a:t>
            </a:r>
            <a:br>
              <a:rPr lang="en-US" sz="1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</a:br>
            <a:r>
              <a:rPr lang="en-US" sz="1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运动养生：导引行气</a:t>
            </a:r>
            <a:endParaRPr lang="en-US" sz="1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381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zh-CN" altLang="en-US" sz="32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五、民俗活动：感受生活的气息</a:t>
            </a:r>
            <a:endParaRPr lang="zh-CN" altLang="en-US" sz="3200" b="1">
              <a:solidFill>
                <a:srgbClr val="8B0000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762000" y="1016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徐州的民俗活动是鲜活的文化表达，</a:t>
            </a:r>
            <a:r>
              <a:rPr lang="en-US" sz="1600" b="1" i="0" u="none" strike="noStrike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展现了徐州人民的生活情趣和精神风貌</a:t>
            </a:r>
            <a:r>
              <a:rPr lang="en-US" sz="1600" b="1" i="0" u="none" strike="noStrike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  <p:sp>
        <p:nvSpPr>
          <p:cNvPr id="18" name="AutoShape 3"/>
          <p:cNvSpPr/>
          <p:nvPr>
            <p:custDataLst>
              <p:tags r:id="rId1"/>
            </p:custDataLst>
          </p:nvPr>
        </p:nvSpPr>
        <p:spPr>
          <a:xfrm>
            <a:off x="762000" y="1651000"/>
            <a:ext cx="5080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9" name="AutoShape 5"/>
          <p:cNvSpPr/>
          <p:nvPr>
            <p:custDataLst>
              <p:tags r:id="rId2"/>
            </p:custDataLst>
          </p:nvPr>
        </p:nvSpPr>
        <p:spPr>
          <a:xfrm>
            <a:off x="952500" y="1780540"/>
            <a:ext cx="4064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800" b="1" u="sng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徐州伏羊节：夏日里的狂欢</a:t>
            </a:r>
            <a:endParaRPr lang="en-US" sz="1800" b="1" u="sng">
              <a:solidFill>
                <a:srgbClr val="8B0000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  <p:sp>
        <p:nvSpPr>
          <p:cNvPr id="20" name="AutoShape 6"/>
          <p:cNvSpPr/>
          <p:nvPr>
            <p:custDataLst>
              <p:tags r:id="rId3"/>
            </p:custDataLst>
          </p:nvPr>
        </p:nvSpPr>
        <p:spPr>
          <a:xfrm>
            <a:off x="898525" y="2222500"/>
            <a:ext cx="4773295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伏羊节起源于民间食俗，2000年被正式命名为“中国徐州彭祖伏羊节”，是当地重要的民俗节日。</a:t>
            </a:r>
            <a:endParaRPr lang="zh-CN" altLang="en-US" sz="1600" b="1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1" name="AutoShape 7"/>
          <p:cNvSpPr/>
          <p:nvPr>
            <p:custDataLst>
              <p:tags r:id="rId4"/>
            </p:custDataLst>
          </p:nvPr>
        </p:nvSpPr>
        <p:spPr>
          <a:xfrm>
            <a:off x="762000" y="3238500"/>
            <a:ext cx="50800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2" name="AutoShape 9"/>
          <p:cNvSpPr/>
          <p:nvPr>
            <p:custDataLst>
              <p:tags r:id="rId5"/>
            </p:custDataLst>
          </p:nvPr>
        </p:nvSpPr>
        <p:spPr>
          <a:xfrm>
            <a:off x="952500" y="3429000"/>
            <a:ext cx="4064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800" b="1" u="sng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蟠桃山庙会：千年的香火传承</a:t>
            </a:r>
            <a:endParaRPr lang="en-US" sz="1800" b="1" u="sng">
              <a:solidFill>
                <a:srgbClr val="8B0000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  <p:sp>
        <p:nvSpPr>
          <p:cNvPr id="23" name="AutoShape 10"/>
          <p:cNvSpPr/>
          <p:nvPr>
            <p:custDataLst>
              <p:tags r:id="rId6"/>
            </p:custDataLst>
          </p:nvPr>
        </p:nvSpPr>
        <p:spPr>
          <a:xfrm>
            <a:off x="898525" y="3810000"/>
            <a:ext cx="4773295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蟠桃山庙会起源于明代，每年农历三月三举办，是徐州民俗文化的重要代表，承载着深厚的历史底蕴与文化记忆。</a:t>
            </a:r>
            <a:endParaRPr lang="en-US" sz="1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" name="AutoShape 11"/>
          <p:cNvSpPr/>
          <p:nvPr>
            <p:custDataLst>
              <p:tags r:id="rId7"/>
            </p:custDataLst>
          </p:nvPr>
        </p:nvSpPr>
        <p:spPr>
          <a:xfrm>
            <a:off x="762000" y="5016500"/>
            <a:ext cx="50800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25" name="AutoShape 13"/>
          <p:cNvSpPr/>
          <p:nvPr>
            <p:custDataLst>
              <p:tags r:id="rId8"/>
            </p:custDataLst>
          </p:nvPr>
        </p:nvSpPr>
        <p:spPr>
          <a:xfrm>
            <a:off x="952500" y="5207000"/>
            <a:ext cx="4064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800" b="1" u="sng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元宵节：古城的灯火与团圆</a:t>
            </a:r>
            <a:endParaRPr lang="zh-CN" altLang="en-US" sz="1800" b="1" u="sng">
              <a:solidFill>
                <a:srgbClr val="8B0000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  <p:sp>
        <p:nvSpPr>
          <p:cNvPr id="26" name="AutoShape 14"/>
          <p:cNvSpPr/>
          <p:nvPr>
            <p:custDataLst>
              <p:tags r:id="rId9"/>
            </p:custDataLst>
          </p:nvPr>
        </p:nvSpPr>
        <p:spPr>
          <a:xfrm>
            <a:off x="898525" y="5588000"/>
            <a:ext cx="4773295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徐州人有元宵节蒸面灯、走三桥、赏灯会的习俗，寓意预测年景、消灾祈福及一家团圆，感受温馨祥和的节日氛围。</a:t>
            </a:r>
            <a:endParaRPr lang="en-US" sz="1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Noto Sans SC" panose="020B0200000000000000" charset="-122"/>
            </a:endParaRPr>
          </a:p>
        </p:txBody>
      </p:sp>
      <p:pic>
        <p:nvPicPr>
          <p:cNvPr id="27" name="Picture 16"/>
          <p:cNvPicPr>
            <a:picLocks noChangeAspect="1"/>
          </p:cNvPicPr>
          <p:nvPr/>
        </p:nvPicPr>
        <p:blipFill>
          <a:blip r:embed="rId10"/>
          <a:srcRect l="5593" t="16214" r="5593" b="8206"/>
          <a:stretch>
            <a:fillRect/>
          </a:stretch>
        </p:blipFill>
        <p:spPr>
          <a:xfrm>
            <a:off x="6121400" y="1651000"/>
            <a:ext cx="5396865" cy="2421255"/>
          </a:xfrm>
          <a:prstGeom prst="roundRect">
            <a:avLst>
              <a:gd name="adj" fmla="val 3125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90500" dist="63500" dir="2700000" algn="tl" rotWithShape="0">
              <a:srgbClr val="000000">
                <a:alpha val="15000"/>
              </a:srgbClr>
            </a:outerShdw>
          </a:effectLst>
        </p:spPr>
      </p:pic>
      <p:pic>
        <p:nvPicPr>
          <p:cNvPr id="28" name="Picture 9"/>
          <p:cNvPicPr>
            <a:picLocks noChangeAspect="1"/>
          </p:cNvPicPr>
          <p:nvPr/>
        </p:nvPicPr>
        <p:blipFill>
          <a:blip r:embed="rId11"/>
          <a:srcRect t="17736" b="17736"/>
          <a:stretch>
            <a:fillRect/>
          </a:stretch>
        </p:blipFill>
        <p:spPr>
          <a:xfrm>
            <a:off x="6121400" y="4199255"/>
            <a:ext cx="5397500" cy="2286000"/>
          </a:xfrm>
          <a:prstGeom prst="roundRect">
            <a:avLst>
              <a:gd name="adj" fmla="val 5555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63500" dir="27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29" name="文本框 28"/>
          <p:cNvSpPr txBox="1"/>
          <p:nvPr/>
        </p:nvSpPr>
        <p:spPr>
          <a:xfrm>
            <a:off x="6181090" y="6542405"/>
            <a:ext cx="536702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200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图为</a:t>
            </a:r>
            <a:r>
              <a:rPr lang="zh-CN" altLang="en-US" sz="1200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伏羊节开幕式与灯会。</a:t>
            </a:r>
            <a:endParaRPr lang="zh-CN" altLang="en-US" sz="1200">
              <a:solidFill>
                <a:srgbClr val="646464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30" name="Connector 3"/>
          <p:cNvCxnSpPr/>
          <p:nvPr/>
        </p:nvCxnSpPr>
        <p:spPr>
          <a:xfrm rot="-4092">
            <a:off x="719459" y="996950"/>
            <a:ext cx="10668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D7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6350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32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六、结语：守护我们的文化根脉</a:t>
            </a:r>
            <a:endParaRPr lang="zh-CN" altLang="en-US" sz="3200" b="1">
              <a:solidFill>
                <a:srgbClr val="8B0000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1704975" y="2645410"/>
            <a:ext cx="8834755" cy="254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355600" indent="457200" algn="l" eaLnBrk="1" fontAlgn="auto" latinLnBrk="0" hangingPunct="1">
              <a:lnSpc>
                <a:spcPct val="125000"/>
              </a:lnSpc>
              <a:buSzTx/>
              <a:extLst>
                <a:ext uri="{35155182-B16C-46BC-9424-99874614C6A1}">
                  <wpsdc:marlchars xmlns:wpsdc="http://www.wps.cn/officeDocument/2017/drawingmlCustomData" val="200" checksum="291376325"/>
                </a:ext>
              </a:extLst>
            </a:pPr>
            <a:r>
              <a:rPr lang="en-US" sz="24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徐州文化遗产是中华文明的重要组成部分，是徐州城市的灵魂和名片。</a:t>
            </a:r>
            <a:r>
              <a:rPr lang="en-US" sz="24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文化遗产不仅是民族的瑰宝，更是我们的精神家园。</a:t>
            </a:r>
            <a:r>
              <a:rPr lang="en-US" sz="24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让我们一起行动起来，共同守护我们的文化根脉，保护和传承身边的文化遗产，让古老的文明在新时代焕发出新的光彩。</a:t>
            </a:r>
            <a:endParaRPr lang="en-US" sz="2400" b="1" i="0" u="none" strike="noStrike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Noto Sans SC" panose="020B0200000000000000" charset="-122"/>
            </a:endParaRPr>
          </a:p>
        </p:txBody>
      </p:sp>
      <p:cxnSp>
        <p:nvCxnSpPr>
          <p:cNvPr id="17" name="Connector 3"/>
          <p:cNvCxnSpPr/>
          <p:nvPr/>
        </p:nvCxnSpPr>
        <p:spPr>
          <a:xfrm rot="-4092">
            <a:off x="719459" y="1306195"/>
            <a:ext cx="10668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D7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2286000" y="1778000"/>
            <a:ext cx="762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lnSpc>
                <a:spcPct val="125000"/>
              </a:lnSpc>
              <a:buSzTx/>
              <a:defRPr/>
            </a:pPr>
            <a:r>
              <a:rPr lang="en-US" sz="6000" b="1" i="0" u="none" strike="noStrike">
                <a:solidFill>
                  <a:srgbClr val="8B0000"/>
                </a:solidFill>
                <a:latin typeface="楷体" panose="02010609060101010101" charset="-122"/>
                <a:ea typeface="楷体" panose="02010609060101010101" charset="-122"/>
                <a:cs typeface="Noto Serif SC" panose="02020200000000000000" charset="-122"/>
                <a:sym typeface="Noto Serif SC" panose="02020200000000000000" charset="-122"/>
              </a:rPr>
              <a:t>感谢观看</a:t>
            </a:r>
            <a:endParaRPr lang="en-US" sz="6000" b="1" i="0" u="none" strike="noStrike">
              <a:solidFill>
                <a:srgbClr val="8B0000"/>
              </a:solidFill>
              <a:latin typeface="楷体" panose="02010609060101010101" charset="-122"/>
              <a:ea typeface="楷体" panose="02010609060101010101" charset="-122"/>
              <a:cs typeface="Noto Serif SC" panose="02020200000000000000" charset="-122"/>
              <a:sym typeface="Noto Serif SC" panose="02020200000000000000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1651000" y="3061970"/>
            <a:ext cx="8890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lnSpc>
                <a:spcPct val="100000"/>
              </a:lnSpc>
              <a:buSzTx/>
            </a:pPr>
            <a:r>
              <a:rPr lang="en-US" b="0" i="0" u="none" strike="noStrike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erif SC" panose="02020200000000000000" charset="-122"/>
              </a:rPr>
              <a:t>文化遗产是连接过去、现在和未来的重要纽带，是我们共同的精神财富。希望通过本次分享，能让大家更加了解和热爱我们身边的文化遗产，并积极参与到文化遗产的保护与传承中来。再次感谢大家的聆听！</a:t>
            </a:r>
            <a:endParaRPr lang="en-US">
              <a:solidFill>
                <a:srgbClr val="646464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  <p:cxnSp>
        <p:nvCxnSpPr>
          <p:cNvPr id="17" name="Connector 3"/>
          <p:cNvCxnSpPr/>
          <p:nvPr/>
        </p:nvCxnSpPr>
        <p:spPr>
          <a:xfrm rot="-4092">
            <a:off x="719459" y="2921635"/>
            <a:ext cx="10668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D7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29" name="AutoShape 3"/>
          <p:cNvSpPr/>
          <p:nvPr/>
        </p:nvSpPr>
        <p:spPr>
          <a:xfrm>
            <a:off x="12700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bg1">
              <a:alpha val="75000"/>
            </a:scheme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8" name="AutoShape 28"/>
          <p:cNvSpPr/>
          <p:nvPr/>
        </p:nvSpPr>
        <p:spPr>
          <a:xfrm>
            <a:off x="762000" y="5969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sng" strike="noStrike">
                <a:solidFill>
                  <a:srgbClr val="8B0000"/>
                </a:solidFill>
                <a:latin typeface="楷体" panose="02010609060101010101" charset="-122"/>
                <a:ea typeface="楷体" panose="02010609060101010101" charset="-122"/>
                <a:cs typeface="Noto Sans SC" panose="020B0200000000000000" charset="-122"/>
                <a:sym typeface="Noto Sans SC" panose="020B0200000000000000" charset="-122"/>
              </a:rPr>
              <a:t>让我们一同走进徐州的文化长廊，感受历史的脉搏与时代的活力。</a:t>
            </a:r>
            <a:endParaRPr lang="en-US" sz="2000" b="1" i="0" u="sng" strike="noStrike">
              <a:solidFill>
                <a:srgbClr val="8B0000"/>
              </a:solidFill>
              <a:latin typeface="楷体" panose="02010609060101010101" charset="-122"/>
              <a:ea typeface="楷体" panose="02010609060101010101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4" name="AutoShape 4"/>
          <p:cNvSpPr/>
          <p:nvPr>
            <p:custDataLst>
              <p:tags r:id="rId2"/>
            </p:custDataLst>
          </p:nvPr>
        </p:nvSpPr>
        <p:spPr>
          <a:xfrm>
            <a:off x="762000" y="1778000"/>
            <a:ext cx="330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25000"/>
            </a:srgbClr>
          </a:solidFill>
          <a:ln w="12700" cap="flat" cmpd="sng">
            <a:solidFill>
              <a:srgbClr val="FFC000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>
            <p:custDataLst>
              <p:tags r:id="rId3"/>
            </p:custDataLst>
          </p:nvPr>
        </p:nvSpPr>
        <p:spPr>
          <a:xfrm>
            <a:off x="767715" y="2057400"/>
            <a:ext cx="329565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一、</a:t>
            </a:r>
            <a:r>
              <a:rPr lang="en-US" sz="20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 文化遗产概览</a:t>
            </a:r>
            <a:endParaRPr lang="en-US" sz="2000" b="1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7" name="AutoShape 7"/>
          <p:cNvSpPr/>
          <p:nvPr>
            <p:custDataLst>
              <p:tags r:id="rId4"/>
            </p:custDataLst>
          </p:nvPr>
        </p:nvSpPr>
        <p:spPr>
          <a:xfrm>
            <a:off x="1016000" y="2540000"/>
            <a:ext cx="2794000" cy="762000"/>
          </a:xfrm>
          <a:prstGeom prst="rect">
            <a:avLst/>
          </a:prstGeom>
          <a:noFill/>
          <a:ln w="12700" cap="flat" cmpd="sng">
            <a:noFill/>
            <a:prstDash val="lgDash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Noto Sans SC" panose="020B0200000000000000" charset="-122"/>
                <a:sym typeface="Noto Sans SC" panose="020B0200000000000000" charset="-122"/>
              </a:rPr>
              <a:t>了解文化遗产定义，概览徐州丰富的文化资源与历史底蕴。</a:t>
            </a:r>
            <a:endParaRPr lang="en-US" sz="1600" b="1" i="0" u="none" strike="noStrike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>
            <p:custDataLst>
              <p:tags r:id="rId5"/>
            </p:custDataLst>
          </p:nvPr>
        </p:nvSpPr>
        <p:spPr>
          <a:xfrm>
            <a:off x="4445000" y="1778000"/>
            <a:ext cx="330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25000"/>
            </a:srgbClr>
          </a:solidFill>
          <a:ln w="12700" cap="flat" cmpd="sng">
            <a:solidFill>
              <a:srgbClr val="FFC000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>
            <p:custDataLst>
              <p:tags r:id="rId6"/>
            </p:custDataLst>
          </p:nvPr>
        </p:nvSpPr>
        <p:spPr>
          <a:xfrm>
            <a:off x="4445000" y="2032000"/>
            <a:ext cx="330009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Noto Sans SC" panose="020B0200000000000000" charset="-122"/>
                <a:sym typeface="Noto Sans SC" panose="020B0200000000000000" charset="-122"/>
              </a:rPr>
              <a:t>二、</a:t>
            </a:r>
            <a:r>
              <a:rPr lang="en-US" sz="20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Noto Sans SC" panose="020B0200000000000000" charset="-122"/>
                <a:sym typeface="Noto Sans SC" panose="020B0200000000000000" charset="-122"/>
              </a:rPr>
              <a:t>物质文化遗产</a:t>
            </a:r>
            <a:endParaRPr lang="en-US" sz="2000"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381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目 录</a:t>
            </a:r>
            <a:endParaRPr lang="en-US" sz="3600" b="1" i="0" u="none" strike="noStrike">
              <a:solidFill>
                <a:srgbClr val="8B0000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>
            <p:custDataLst>
              <p:tags r:id="rId7"/>
            </p:custDataLst>
          </p:nvPr>
        </p:nvSpPr>
        <p:spPr>
          <a:xfrm>
            <a:off x="4699000" y="2540000"/>
            <a:ext cx="2794000" cy="762000"/>
          </a:xfrm>
          <a:prstGeom prst="rect">
            <a:avLst/>
          </a:prstGeom>
          <a:noFill/>
          <a:ln w="12700" cap="flat" cmpd="sng">
            <a:noFill/>
            <a:prstDash val="lgDash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Noto Sans SC" panose="020B0200000000000000" charset="-122"/>
                <a:sym typeface="Noto Sans SC" panose="020B0200000000000000" charset="-122"/>
              </a:rPr>
              <a:t>触摸历史的印记，探索徐州汉墓、汉画像石等珍贵遗存。</a:t>
            </a:r>
            <a:endParaRPr lang="en-US" sz="1600" b="1" i="0" u="none" strike="noStrike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>
            <p:custDataLst>
              <p:tags r:id="rId8"/>
            </p:custDataLst>
          </p:nvPr>
        </p:nvSpPr>
        <p:spPr>
          <a:xfrm>
            <a:off x="8128000" y="1778000"/>
            <a:ext cx="330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25000"/>
            </a:srgbClr>
          </a:solidFill>
          <a:ln w="12700" cap="flat" cmpd="sng">
            <a:solidFill>
              <a:srgbClr val="FFC000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>
            <p:custDataLst>
              <p:tags r:id="rId9"/>
            </p:custDataLst>
          </p:nvPr>
        </p:nvSpPr>
        <p:spPr>
          <a:xfrm>
            <a:off x="8126730" y="2032000"/>
            <a:ext cx="329692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三、</a:t>
            </a:r>
            <a:r>
              <a:rPr lang="en-US" sz="20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 非物质文化遗产</a:t>
            </a:r>
            <a:endParaRPr lang="en-US" sz="2000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15" name="AutoShape 15"/>
          <p:cNvSpPr/>
          <p:nvPr>
            <p:custDataLst>
              <p:tags r:id="rId10"/>
            </p:custDataLst>
          </p:nvPr>
        </p:nvSpPr>
        <p:spPr>
          <a:xfrm>
            <a:off x="8382000" y="2540000"/>
            <a:ext cx="2794000" cy="762000"/>
          </a:xfrm>
          <a:prstGeom prst="rect">
            <a:avLst/>
          </a:prstGeom>
          <a:noFill/>
          <a:ln w="12700" cap="flat" cmpd="sng">
            <a:noFill/>
            <a:prstDash val="lgDash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Noto Sans SC" panose="020B0200000000000000" charset="-122"/>
                <a:sym typeface="Noto Sans SC" panose="020B0200000000000000" charset="-122"/>
              </a:rPr>
              <a:t>聆听传承的声音，感受</a:t>
            </a:r>
            <a:r>
              <a:rPr lang="zh-CN" alt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Noto Sans SC" panose="020B0200000000000000" charset="-122"/>
                <a:sym typeface="Noto Sans SC" panose="020B0200000000000000" charset="-122"/>
              </a:rPr>
              <a:t>徐州剪纸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Noto Sans SC" panose="020B0200000000000000" charset="-122"/>
                <a:sym typeface="Noto Sans SC" panose="020B0200000000000000" charset="-122"/>
              </a:rPr>
              <a:t>、</a:t>
            </a:r>
            <a:r>
              <a:rPr lang="zh-CN" alt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Noto Sans SC" panose="020B0200000000000000" charset="-122"/>
                <a:sym typeface="Noto Sans SC" panose="020B0200000000000000" charset="-122"/>
              </a:rPr>
              <a:t>香包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Noto Sans SC" panose="020B0200000000000000" charset="-122"/>
                <a:sym typeface="Noto Sans SC" panose="020B0200000000000000" charset="-122"/>
              </a:rPr>
              <a:t>等非遗技艺的魅力。</a:t>
            </a:r>
            <a:endParaRPr lang="en-US" sz="1600" b="1" i="0" u="none" strike="noStrike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16"/>
          <p:cNvSpPr/>
          <p:nvPr>
            <p:custDataLst>
              <p:tags r:id="rId11"/>
            </p:custDataLst>
          </p:nvPr>
        </p:nvSpPr>
        <p:spPr>
          <a:xfrm>
            <a:off x="762000" y="3937000"/>
            <a:ext cx="330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25000"/>
            </a:srgbClr>
          </a:solidFill>
          <a:ln w="12700" cap="flat" cmpd="sng">
            <a:solidFill>
              <a:srgbClr val="FFC000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8" name="AutoShape 18"/>
          <p:cNvSpPr/>
          <p:nvPr>
            <p:custDataLst>
              <p:tags r:id="rId12"/>
            </p:custDataLst>
          </p:nvPr>
        </p:nvSpPr>
        <p:spPr>
          <a:xfrm>
            <a:off x="767715" y="4191000"/>
            <a:ext cx="329628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四、</a:t>
            </a:r>
            <a:r>
              <a:rPr lang="en-US" sz="20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 彭祖文化</a:t>
            </a:r>
            <a:endParaRPr lang="en-US" sz="2000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19" name="AutoShape 19"/>
          <p:cNvSpPr/>
          <p:nvPr>
            <p:custDataLst>
              <p:tags r:id="rId13"/>
            </p:custDataLst>
          </p:nvPr>
        </p:nvSpPr>
        <p:spPr>
          <a:xfrm>
            <a:off x="1016000" y="4699000"/>
            <a:ext cx="2794000" cy="762000"/>
          </a:xfrm>
          <a:prstGeom prst="rect">
            <a:avLst/>
          </a:prstGeom>
          <a:noFill/>
          <a:ln w="12700" cap="flat" cmpd="sng">
            <a:noFill/>
            <a:prstDash val="lgDash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Noto Sans SC" panose="020B0200000000000000" charset="-122"/>
                <a:sym typeface="Noto Sans SC" panose="020B0200000000000000" charset="-122"/>
              </a:rPr>
              <a:t>探寻长寿的奥秘，解读彭祖养生文化的历史渊源与现代价值。</a:t>
            </a:r>
            <a:endParaRPr lang="en-US" sz="1600" b="1" i="0" u="none" strike="noStrike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0" name="AutoShape 20"/>
          <p:cNvSpPr/>
          <p:nvPr>
            <p:custDataLst>
              <p:tags r:id="rId14"/>
            </p:custDataLst>
          </p:nvPr>
        </p:nvSpPr>
        <p:spPr>
          <a:xfrm>
            <a:off x="4445000" y="3937000"/>
            <a:ext cx="330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25000"/>
            </a:srgbClr>
          </a:solidFill>
          <a:ln w="12700" cap="flat" cmpd="sng">
            <a:solidFill>
              <a:srgbClr val="FFC000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2" name="AutoShape 22"/>
          <p:cNvSpPr/>
          <p:nvPr>
            <p:custDataLst>
              <p:tags r:id="rId15"/>
            </p:custDataLst>
          </p:nvPr>
        </p:nvSpPr>
        <p:spPr>
          <a:xfrm>
            <a:off x="4445000" y="4191000"/>
            <a:ext cx="329692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五、</a:t>
            </a:r>
            <a:r>
              <a:rPr lang="en-US" sz="20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 民俗活动</a:t>
            </a:r>
            <a:endParaRPr lang="en-US" sz="2000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23" name="AutoShape 23"/>
          <p:cNvSpPr/>
          <p:nvPr>
            <p:custDataLst>
              <p:tags r:id="rId16"/>
            </p:custDataLst>
          </p:nvPr>
        </p:nvSpPr>
        <p:spPr>
          <a:xfrm>
            <a:off x="4699000" y="4699000"/>
            <a:ext cx="2794000" cy="762000"/>
          </a:xfrm>
          <a:prstGeom prst="rect">
            <a:avLst/>
          </a:prstGeom>
          <a:noFill/>
          <a:ln w="12700" cap="flat" cmpd="sng">
            <a:noFill/>
            <a:prstDash val="lgDash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Noto Sans SC" panose="020B0200000000000000" charset="-122"/>
                <a:sym typeface="Noto Sans SC" panose="020B0200000000000000" charset="-122"/>
              </a:rPr>
              <a:t>感受生活的气息，体验庙会、灯会等独具特色的民俗风情。</a:t>
            </a:r>
            <a:endParaRPr lang="en-US" sz="1600" b="1" i="0" u="none" strike="noStrike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4" name="AutoShape 24"/>
          <p:cNvSpPr/>
          <p:nvPr>
            <p:custDataLst>
              <p:tags r:id="rId17"/>
            </p:custDataLst>
          </p:nvPr>
        </p:nvSpPr>
        <p:spPr>
          <a:xfrm>
            <a:off x="8128000" y="3937000"/>
            <a:ext cx="330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25000"/>
            </a:srgbClr>
          </a:solidFill>
          <a:ln w="12700" cap="flat" cmpd="sng">
            <a:solidFill>
              <a:srgbClr val="FFC000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6" name="AutoShape 26"/>
          <p:cNvSpPr/>
          <p:nvPr>
            <p:custDataLst>
              <p:tags r:id="rId18"/>
            </p:custDataLst>
          </p:nvPr>
        </p:nvSpPr>
        <p:spPr>
          <a:xfrm>
            <a:off x="8122920" y="4191000"/>
            <a:ext cx="330263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20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Noto Sans SC" panose="020B0200000000000000" charset="-122"/>
                <a:sym typeface="Noto Sans SC" panose="020B0200000000000000" charset="-122"/>
              </a:rPr>
              <a:t>六、结语</a:t>
            </a:r>
            <a:endParaRPr lang="zh-CN" altLang="en-US" sz="2000" b="1" i="0" u="none" strike="noStrike">
              <a:solidFill>
                <a:srgbClr val="8B0000"/>
              </a:solidFill>
              <a:latin typeface="华文隶书" panose="02010800040101010101" charset="-122"/>
              <a:ea typeface="华文隶书" panose="02010800040101010101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7" name="AutoShape 27"/>
          <p:cNvSpPr/>
          <p:nvPr>
            <p:custDataLst>
              <p:tags r:id="rId19"/>
            </p:custDataLst>
          </p:nvPr>
        </p:nvSpPr>
        <p:spPr>
          <a:xfrm>
            <a:off x="8382000" y="4699000"/>
            <a:ext cx="2794000" cy="762000"/>
          </a:xfrm>
          <a:prstGeom prst="rect">
            <a:avLst/>
          </a:prstGeom>
          <a:noFill/>
          <a:ln w="12700" cap="flat" cmpd="sng">
            <a:noFill/>
            <a:prstDash val="lgDash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Noto Sans SC" panose="020B0200000000000000" charset="-122"/>
                <a:sym typeface="Noto Sans SC" panose="020B0200000000000000" charset="-122"/>
              </a:rPr>
              <a:t>探讨如何传承与保护，共同守护我们珍贵的文化根脉。</a:t>
            </a:r>
            <a:endParaRPr lang="en-US" sz="1600" b="1" i="0" u="none" strike="noStrike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cxnSp>
        <p:nvCxnSpPr>
          <p:cNvPr id="35" name="Connector 4"/>
          <p:cNvCxnSpPr/>
          <p:nvPr/>
        </p:nvCxnSpPr>
        <p:spPr>
          <a:xfrm>
            <a:off x="508000" y="1270000"/>
            <a:ext cx="11214735" cy="254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38100" cap="flat" cmpd="sng">
            <a:solidFill>
              <a:srgbClr val="8B00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29" name="AutoShape 3"/>
          <p:cNvSpPr/>
          <p:nvPr/>
        </p:nvSpPr>
        <p:spPr>
          <a:xfrm>
            <a:off x="12700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bg1">
              <a:alpha val="73000"/>
            </a:scheme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508000" y="508000"/>
            <a:ext cx="5334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3200" b="1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一、</a:t>
            </a:r>
            <a:r>
              <a:rPr lang="en-US" sz="3200" b="1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 文化遗产概览</a:t>
            </a:r>
            <a:endParaRPr lang="en-US" sz="110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" name="Connector 4"/>
          <p:cNvCxnSpPr/>
          <p:nvPr/>
        </p:nvCxnSpPr>
        <p:spPr>
          <a:xfrm>
            <a:off x="508000" y="1270000"/>
            <a:ext cx="11156315" cy="8255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38100" cap="flat" cmpd="sng">
            <a:solidFill>
              <a:srgbClr val="FFD7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6" name="AutoShape 6"/>
          <p:cNvSpPr/>
          <p:nvPr>
            <p:custDataLst>
              <p:tags r:id="rId2"/>
            </p:custDataLst>
          </p:nvPr>
        </p:nvSpPr>
        <p:spPr>
          <a:xfrm>
            <a:off x="6666230" y="1736725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8B0000"/>
                </a:solidFill>
                <a:latin typeface="楷体" panose="02010609060101010101" charset="-122"/>
                <a:ea typeface="楷体" panose="02010609060101010101" charset="-122"/>
                <a:cs typeface="Noto Sans SC" panose="020B0200000000000000" charset="-122"/>
                <a:sym typeface="Noto Sans SC" panose="020B0200000000000000" charset="-122"/>
              </a:rPr>
              <a:t>历史的记忆与智慧</a:t>
            </a:r>
            <a:endParaRPr lang="en-US" sz="2400" b="1" i="0" u="none" strike="noStrike">
              <a:solidFill>
                <a:srgbClr val="8B0000"/>
              </a:solidFill>
              <a:latin typeface="楷体" panose="02010609060101010101" charset="-122"/>
              <a:ea typeface="楷体" panose="02010609060101010101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>
            <p:custDataLst>
              <p:tags r:id="rId3"/>
            </p:custDataLst>
          </p:nvPr>
        </p:nvSpPr>
        <p:spPr>
          <a:xfrm>
            <a:off x="6666230" y="2117725"/>
            <a:ext cx="4826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文化遗产承载着民族的记忆，分为物质文化遗产（如建筑、文物）和非物质文化遗产（如技艺、习俗）。它们</a:t>
            </a:r>
            <a:r>
              <a:rPr lang="en-US" sz="1600" b="1" i="0" u="none" strike="noStrike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是历史留给我们的宝贵财富</a:t>
            </a:r>
            <a:r>
              <a:rPr lang="en-US" sz="1600" b="1" i="0" u="none" strike="noStrike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，不仅见证了过去，也启迪着未来。</a:t>
            </a:r>
            <a:endParaRPr lang="en-US" sz="1600" b="1" i="0" u="none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>
            <p:custDataLst>
              <p:tags r:id="rId4"/>
            </p:custDataLst>
          </p:nvPr>
        </p:nvSpPr>
        <p:spPr>
          <a:xfrm>
            <a:off x="6666230" y="3641725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8B0000"/>
                </a:solidFill>
                <a:latin typeface="楷体" panose="02010609060101010101" charset="-122"/>
                <a:ea typeface="楷体" panose="02010609060101010101" charset="-122"/>
                <a:cs typeface="Noto Sans SC" panose="020B0200000000000000" charset="-122"/>
                <a:sym typeface="Noto Sans SC" panose="020B0200000000000000" charset="-122"/>
              </a:rPr>
              <a:t>徐州：千年文脉之城</a:t>
            </a:r>
            <a:endParaRPr lang="en-US" sz="2400" b="1" i="0" u="none" strike="noStrike">
              <a:solidFill>
                <a:srgbClr val="8B0000"/>
              </a:solidFill>
              <a:latin typeface="楷体" panose="02010609060101010101" charset="-122"/>
              <a:ea typeface="楷体" panose="02010609060101010101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>
            <p:custDataLst>
              <p:tags r:id="rId5"/>
            </p:custDataLst>
          </p:nvPr>
        </p:nvSpPr>
        <p:spPr>
          <a:xfrm>
            <a:off x="6666230" y="4081145"/>
            <a:ext cx="4826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600" b="1" i="0" u="none" strike="noStrike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Noto Sans SC" panose="020B0200000000000000" charset="-122"/>
              </a:rPr>
              <a:t>徐州</a:t>
            </a:r>
            <a:r>
              <a:rPr lang="en-US" sz="1600" b="1" i="0" u="none" strike="noStrike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Noto Sans SC" panose="020B0200000000000000" charset="-122"/>
              </a:rPr>
              <a:t>拥有6000多年文明史和2600多年建城史</a:t>
            </a:r>
            <a:r>
              <a:rPr lang="en-US" sz="1600" b="1" i="0" u="none" strike="noStrike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Noto Sans SC" panose="020B0200000000000000" charset="-122"/>
              </a:rPr>
              <a:t>。彭祖开创了华夏饮食文化，刘邦建立了大汉王朝，项羽留下了千古绝唱，被誉为“</a:t>
            </a:r>
            <a:r>
              <a:rPr lang="en-US" sz="1600" b="1" i="0" u="none" strike="noStrike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Noto Sans SC" panose="020B0200000000000000" charset="-122"/>
              </a:rPr>
              <a:t>彭祖故国</a:t>
            </a:r>
            <a:r>
              <a:rPr lang="en-US" sz="1600" b="1" i="0" u="none" strike="noStrike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Noto Sans SC" panose="020B0200000000000000" charset="-122"/>
              </a:rPr>
              <a:t>、</a:t>
            </a:r>
            <a:r>
              <a:rPr lang="en-US" sz="1600" b="1" i="0" u="none" strike="noStrike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Noto Sans SC" panose="020B0200000000000000" charset="-122"/>
              </a:rPr>
              <a:t>刘邦故里</a:t>
            </a:r>
            <a:r>
              <a:rPr lang="en-US" sz="1600" b="1" i="0" u="none" strike="noStrike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Noto Sans SC" panose="020B0200000000000000" charset="-122"/>
              </a:rPr>
              <a:t>、</a:t>
            </a:r>
            <a:r>
              <a:rPr lang="en-US" sz="1600" b="1" i="0" u="none" strike="noStrike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Noto Sans SC" panose="020B0200000000000000" charset="-122"/>
              </a:rPr>
              <a:t>项羽故都</a:t>
            </a:r>
            <a:r>
              <a:rPr lang="en-US" sz="1600" b="1" i="0" u="none" strike="noStrike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Noto Sans SC" panose="020B0200000000000000" charset="-122"/>
              </a:rPr>
              <a:t>”。</a:t>
            </a:r>
            <a:endParaRPr lang="en-US" sz="1600" b="1" i="0" u="none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589915" y="5436235"/>
            <a:ext cx="61087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2000" b="1" i="0" u="sng" strike="noStrike">
                <a:solidFill>
                  <a:srgbClr val="8B0000"/>
                </a:solidFill>
                <a:latin typeface="楷体" panose="02010609060101010101" charset="-122"/>
                <a:ea typeface="楷体" panose="02010609060101010101" charset="-122"/>
                <a:cs typeface="Noto Sans SC" panose="020B0200000000000000" charset="-122"/>
                <a:sym typeface="Noto Sans SC" panose="020B0200000000000000" charset="-122"/>
              </a:rPr>
              <a:t>接下来，让我们一起揭开徐州文化遗产的神秘面纱。</a:t>
            </a:r>
            <a:endParaRPr lang="en-US" sz="2000" b="1" i="0" u="sng" strike="noStrike">
              <a:solidFill>
                <a:srgbClr val="8B0000"/>
              </a:solidFill>
              <a:latin typeface="楷体" panose="02010609060101010101" charset="-122"/>
              <a:ea typeface="楷体" panose="02010609060101010101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6"/>
          <a:stretch>
            <a:fillRect/>
          </a:stretch>
        </p:blipFill>
        <p:spPr>
          <a:xfrm>
            <a:off x="560705" y="1686560"/>
            <a:ext cx="5596255" cy="34474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381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32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二、物质文化遗产：触摸历史的印记</a:t>
            </a:r>
            <a:endParaRPr lang="en-US" sz="3600" b="1" i="0" u="none" strike="noStrike">
              <a:solidFill>
                <a:srgbClr val="8B0000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1"/>
          <a:srcRect l="5583" r="5583"/>
          <a:stretch>
            <a:fillRect/>
          </a:stretch>
        </p:blipFill>
        <p:spPr>
          <a:xfrm>
            <a:off x="762000" y="1724660"/>
            <a:ext cx="5080000" cy="3634740"/>
          </a:xfrm>
          <a:prstGeom prst="rect">
            <a:avLst/>
          </a:prstGeom>
          <a:noFill/>
          <a:ln w="12700" cap="flat" cmpd="sng">
            <a:solidFill>
              <a:srgbClr val="FFD700">
                <a:alpha val="100000"/>
              </a:srgbClr>
            </a:solidFill>
            <a:prstDash val="solid"/>
            <a:round/>
          </a:ln>
        </p:spPr>
      </p:pic>
      <p:sp>
        <p:nvSpPr>
          <p:cNvPr id="4" name="AutoShape 4"/>
          <p:cNvSpPr/>
          <p:nvPr/>
        </p:nvSpPr>
        <p:spPr>
          <a:xfrm>
            <a:off x="6030595" y="1503045"/>
            <a:ext cx="5704205" cy="141732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 eaLnBrk="1" fontAlgn="auto" latinLnBrk="0" hangingPunct="1">
              <a:lnSpc>
                <a:spcPct val="150000"/>
              </a:lnSpc>
              <a:defRPr/>
            </a:pPr>
            <a:r>
              <a:rPr lang="en-US" sz="1600" b="1" i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徐州的物质文化遗产是历史的凝固乐章，每一处遗迹都诉说着古老的故事</a:t>
            </a:r>
            <a:r>
              <a:rPr lang="zh-CN" altLang="en-US" sz="1600" b="1" i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600" b="1" i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  <a:defRPr/>
            </a:pPr>
            <a:r>
              <a:rPr lang="zh-CN" altLang="en-US" sz="1600" b="1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在徐州，可</a:t>
            </a:r>
            <a:r>
              <a:rPr lang="en-US" sz="1600" b="1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领略汉墓的宏伟、兵马俑的威武、汉画像石的精美以及古民居的韵味</a:t>
            </a:r>
            <a:r>
              <a:rPr lang="zh-CN" altLang="en-US" sz="1600" b="1" i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zh-CN" altLang="en-US" sz="1600" b="1" i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30595" y="3131820"/>
            <a:ext cx="5843270" cy="2626360"/>
          </a:xfrm>
          <a:prstGeom prst="rect">
            <a:avLst/>
          </a:prstGeom>
          <a:noFill/>
          <a:ln w="28575" cap="rnd" cmpd="sng">
            <a:solidFill>
              <a:srgbClr val="C00000"/>
            </a:solidFill>
            <a:prstDash val="lgDash"/>
            <a:round/>
          </a:ln>
        </p:spPr>
        <p:txBody>
          <a:bodyPr wrap="square" rtlCol="0">
            <a:noAutofit/>
          </a:bodyPr>
          <a:lstStyle/>
          <a:p>
            <a:endParaRPr lang="zh-CN" altLang="en-US"/>
          </a:p>
        </p:txBody>
      </p:sp>
      <p:sp>
        <p:nvSpPr>
          <p:cNvPr id="6" name="AutoShape 6"/>
          <p:cNvSpPr/>
          <p:nvPr>
            <p:custDataLst>
              <p:tags r:id="rId2"/>
            </p:custDataLst>
          </p:nvPr>
        </p:nvSpPr>
        <p:spPr>
          <a:xfrm>
            <a:off x="6214745" y="3327400"/>
            <a:ext cx="495617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汉墓</a:t>
            </a:r>
            <a:r>
              <a:rPr lang="zh-CN" altLang="en-US" sz="18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：</a:t>
            </a:r>
            <a:r>
              <a:rPr lang="en-US" sz="18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汉代王侯陵墓，结构宏大，保存完整</a:t>
            </a:r>
            <a:endParaRPr lang="en-US" sz="1800" b="1" i="0" u="none" strike="noStrike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>
            <p:custDataLst>
              <p:tags r:id="rId3"/>
            </p:custDataLst>
          </p:nvPr>
        </p:nvSpPr>
        <p:spPr>
          <a:xfrm>
            <a:off x="6168390" y="3942080"/>
            <a:ext cx="541147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汉兵马俑</a:t>
            </a:r>
            <a:r>
              <a:rPr lang="zh-CN" altLang="en-US" sz="18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：</a:t>
            </a:r>
            <a:r>
              <a:rPr lang="en-US" sz="18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汉代军阵缩影，造型生动，气势恢宏</a:t>
            </a:r>
            <a:endParaRPr lang="en-US" sz="1800" b="1" i="0" u="none" strike="noStrike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>
            <p:custDataLst>
              <p:tags r:id="rId4"/>
            </p:custDataLst>
          </p:nvPr>
        </p:nvSpPr>
        <p:spPr>
          <a:xfrm>
            <a:off x="6167755" y="4556760"/>
            <a:ext cx="541210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汉画像石</a:t>
            </a:r>
            <a:r>
              <a:rPr lang="zh-CN" altLang="en-US" sz="18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：</a:t>
            </a:r>
            <a:r>
              <a:rPr lang="en-US" sz="18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石上史诗，展现汉代社会生活画卷</a:t>
            </a:r>
            <a:endParaRPr lang="en-US" sz="1800" b="1" i="0" u="none" strike="noStrike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>
            <p:custDataLst>
              <p:tags r:id="rId5"/>
            </p:custDataLst>
          </p:nvPr>
        </p:nvSpPr>
        <p:spPr>
          <a:xfrm>
            <a:off x="6167755" y="5171440"/>
            <a:ext cx="5708015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户部山古民居</a:t>
            </a:r>
            <a:r>
              <a:rPr lang="zh-CN" altLang="en-US" sz="18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：</a:t>
            </a:r>
            <a:r>
              <a:rPr lang="en-US" sz="18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明清建筑群落，依山而建，古色古香</a:t>
            </a:r>
            <a:endParaRPr lang="en-US" sz="1800" b="1" i="0" u="none" strike="noStrike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765810" y="5410200"/>
            <a:ext cx="508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图为徐州狮子山楚王陵，其宏大的规模和精湛的工艺令人叹为观止。</a:t>
            </a:r>
            <a:endParaRPr lang="en-US" sz="110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4" name="Connector 4"/>
          <p:cNvCxnSpPr/>
          <p:nvPr/>
        </p:nvCxnSpPr>
        <p:spPr>
          <a:xfrm>
            <a:off x="508000" y="1087120"/>
            <a:ext cx="11156315" cy="8255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38100" cap="flat" cmpd="sng">
            <a:solidFill>
              <a:srgbClr val="FFD7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BF7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32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汉墓：地下宫殿的千古之谜</a:t>
            </a:r>
            <a:endParaRPr lang="zh-CN" altLang="en-US" sz="3200" b="1">
              <a:solidFill>
                <a:srgbClr val="8B0000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cxnSp>
        <p:nvCxnSpPr>
          <p:cNvPr id="3" name="Connector 3"/>
          <p:cNvCxnSpPr/>
          <p:nvPr/>
        </p:nvCxnSpPr>
        <p:spPr>
          <a:xfrm rot="-4092">
            <a:off x="762004" y="1390650"/>
            <a:ext cx="10668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D7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5" name="AutoShape 5"/>
          <p:cNvSpPr/>
          <p:nvPr>
            <p:custDataLst>
              <p:tags r:id="rId1"/>
            </p:custDataLst>
          </p:nvPr>
        </p:nvSpPr>
        <p:spPr>
          <a:xfrm>
            <a:off x="939800" y="181102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sng" strike="noStrike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龟山汉墓：东方金字塔</a:t>
            </a:r>
            <a:endParaRPr lang="en-US" sz="1100" u="sng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AutoShape 6"/>
          <p:cNvSpPr/>
          <p:nvPr>
            <p:custDataLst>
              <p:tags r:id="rId2"/>
            </p:custDataLst>
          </p:nvPr>
        </p:nvSpPr>
        <p:spPr>
          <a:xfrm>
            <a:off x="939800" y="2364740"/>
            <a:ext cx="5080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龟山汉墓以其精湛的工程技术著称，甬道精度误差极小，</a:t>
            </a:r>
            <a:r>
              <a:rPr lang="en-US" sz="16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展现了汉代高超的测量与建筑水平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。墓中巨大的塞石重达数吨，严丝合缝，至今难以移动，被誉为</a:t>
            </a:r>
            <a:r>
              <a:rPr lang="en-US" sz="16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“东方金字塔”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，具有极高的历史与科学价值。</a:t>
            </a:r>
            <a:endParaRPr lang="en-US" sz="1600" b="1" i="0" u="none" strike="noStrike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>
            <p:custDataLst>
              <p:tags r:id="rId3"/>
            </p:custDataLst>
          </p:nvPr>
        </p:nvSpPr>
        <p:spPr>
          <a:xfrm>
            <a:off x="939800" y="387096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sng" strike="noStrike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狮子山楚王陵：规模宏大</a:t>
            </a:r>
            <a:endParaRPr lang="en-US" sz="1100" u="sng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AutoShape 9"/>
          <p:cNvSpPr/>
          <p:nvPr>
            <p:custDataLst>
              <p:tags r:id="rId4"/>
            </p:custDataLst>
          </p:nvPr>
        </p:nvSpPr>
        <p:spPr>
          <a:xfrm>
            <a:off x="939800" y="4484370"/>
            <a:ext cx="5080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Noto Sans SC" panose="020B0200000000000000" charset="-122"/>
                <a:sym typeface="Noto Sans SC" panose="020B0200000000000000" charset="-122"/>
              </a:rPr>
              <a:t>狮子山楚王陵规模宏大，出土了包括</a:t>
            </a:r>
            <a:r>
              <a:rPr lang="en-US" sz="16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Noto Sans SC" panose="020B0200000000000000" charset="-122"/>
                <a:sym typeface="Noto Sans SC" panose="020B0200000000000000" charset="-122"/>
              </a:rPr>
              <a:t>金缕玉衣、银缕玉衣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Noto Sans SC" panose="020B0200000000000000" charset="-122"/>
                <a:sym typeface="Noto Sans SC" panose="020B0200000000000000" charset="-122"/>
              </a:rPr>
              <a:t>在内的大量珍贵文物。这些玉衣工艺精湛，是汉代诸侯王陵墓的典型代表，</a:t>
            </a:r>
            <a:r>
              <a:rPr lang="en-US" sz="16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Noto Sans SC" panose="020B0200000000000000" charset="-122"/>
                <a:sym typeface="Noto Sans SC" panose="020B0200000000000000" charset="-122"/>
              </a:rPr>
              <a:t>见证了汉代高超的冶金与玉器加工水平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600" b="1" i="0" u="none" strike="noStrike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t="18447" b="18447"/>
          <a:stretch>
            <a:fillRect/>
          </a:stretch>
        </p:blipFill>
        <p:spPr>
          <a:xfrm>
            <a:off x="6223000" y="1778000"/>
            <a:ext cx="5207000" cy="2032000"/>
          </a:xfrm>
          <a:prstGeom prst="roundRect">
            <a:avLst>
              <a:gd name="adj" fmla="val 6250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15000"/>
              </a:srgbClr>
            </a:outerShdw>
          </a:effectLst>
        </p:spPr>
      </p:pic>
      <p:pic>
        <p:nvPicPr>
          <p:cNvPr id="11" name="Picture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22173" b="22173"/>
          <a:stretch>
            <a:fillRect/>
          </a:stretch>
        </p:blipFill>
        <p:spPr>
          <a:xfrm>
            <a:off x="6223000" y="4128770"/>
            <a:ext cx="5207000" cy="2032000"/>
          </a:xfrm>
          <a:prstGeom prst="roundRect">
            <a:avLst>
              <a:gd name="adj" fmla="val 6250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01600" dist="50800" dir="27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12" name="AutoShape 12"/>
          <p:cNvSpPr/>
          <p:nvPr>
            <p:custDataLst>
              <p:tags r:id="rId9"/>
            </p:custDataLst>
          </p:nvPr>
        </p:nvSpPr>
        <p:spPr>
          <a:xfrm>
            <a:off x="6223000" y="6160770"/>
            <a:ext cx="520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狮子山楚王陵：宏伟的墓葬规模</a:t>
            </a:r>
            <a:endParaRPr lang="en-US" sz="1200" b="0" i="0" u="none" strike="noStrike">
              <a:solidFill>
                <a:srgbClr val="646464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>
            <p:custDataLst>
              <p:tags r:id="rId10"/>
            </p:custDataLst>
          </p:nvPr>
        </p:nvSpPr>
        <p:spPr>
          <a:xfrm>
            <a:off x="6223000" y="3768090"/>
            <a:ext cx="520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龟山汉墓：神秘的地下宫殿入口</a:t>
            </a:r>
            <a:endParaRPr lang="en-US" sz="1200" b="0" i="0" u="none" strike="noStrike">
              <a:solidFill>
                <a:srgbClr val="646464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zh-CN" altLang="en-US" sz="32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汉兵马俑：沉睡两千年的地下军队</a:t>
            </a:r>
            <a:endParaRPr lang="zh-CN" altLang="en-US" sz="3200" b="1">
              <a:solidFill>
                <a:srgbClr val="8B0000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cxnSp>
        <p:nvCxnSpPr>
          <p:cNvPr id="3" name="Connector 3"/>
          <p:cNvCxnSpPr/>
          <p:nvPr/>
        </p:nvCxnSpPr>
        <p:spPr>
          <a:xfrm rot="-4092">
            <a:off x="762004" y="1390650"/>
            <a:ext cx="10668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D7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2" name="AutoShape 3"/>
          <p:cNvSpPr/>
          <p:nvPr>
            <p:custDataLst>
              <p:tags r:id="rId1"/>
            </p:custDataLst>
          </p:nvPr>
        </p:nvSpPr>
        <p:spPr>
          <a:xfrm>
            <a:off x="690880" y="1775460"/>
            <a:ext cx="5151120" cy="1670685"/>
          </a:xfrm>
          <a:prstGeom prst="roundRect">
            <a:avLst>
              <a:gd name="adj" fmla="val 909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812800" y="188722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800" b="1" i="0" u="sng" strike="noStrike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西汉楚王的地下军阵</a:t>
            </a:r>
            <a:endParaRPr lang="en-US" sz="1800" b="1" u="sng">
              <a:solidFill>
                <a:srgbClr val="8B0000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762000" y="2246630"/>
            <a:ext cx="5080000" cy="10382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徐州汉兵马俑是西汉楚王的陪葬品，1984年发现于狮子山楚王陵西侧，</a:t>
            </a:r>
            <a:r>
              <a:rPr lang="en-US" sz="16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是中国发现的第二大规模的兵马俑群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。</a:t>
            </a:r>
            <a:endParaRPr lang="en-US" sz="1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AutoShape 3"/>
          <p:cNvSpPr/>
          <p:nvPr>
            <p:custDataLst>
              <p:tags r:id="rId2"/>
            </p:custDataLst>
          </p:nvPr>
        </p:nvSpPr>
        <p:spPr>
          <a:xfrm>
            <a:off x="690880" y="3864610"/>
            <a:ext cx="5151120" cy="1894205"/>
          </a:xfrm>
          <a:prstGeom prst="roundRect">
            <a:avLst>
              <a:gd name="adj" fmla="val 909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812800" y="395224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800" b="1" i="0" u="sng" strike="noStrike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写意与装饰的艺术审美</a:t>
            </a:r>
            <a:endParaRPr lang="en-US" sz="1800" b="1" u="sng">
              <a:solidFill>
                <a:srgbClr val="8B0000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762000" y="4320540"/>
            <a:ext cx="5080000" cy="119824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与秦俑的写实风格不同，</a:t>
            </a:r>
            <a:r>
              <a:rPr lang="en-US" sz="16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汉俑更具写意和装饰性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，体现了汉代独特的艺术追求。在材质和规模上也独具特色，</a:t>
            </a:r>
            <a:r>
              <a:rPr lang="en-US" sz="16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展现了汉代工匠的精湛技艺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。</a:t>
            </a:r>
            <a:endParaRPr lang="en-US" sz="1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 t="1304" b="1304"/>
          <a:stretch>
            <a:fillRect/>
          </a:stretch>
        </p:blipFill>
        <p:spPr>
          <a:xfrm>
            <a:off x="6350000" y="1972310"/>
            <a:ext cx="5080000" cy="3556000"/>
          </a:xfrm>
          <a:prstGeom prst="roundRect">
            <a:avLst>
              <a:gd name="adj" fmla="val 3571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63500" dir="2700000" algn="tl" rotWithShape="0">
              <a:srgbClr val="000000">
                <a:alpha val="20000"/>
              </a:srgbClr>
            </a:outerShdw>
          </a:effectLst>
        </p:spPr>
      </p:pic>
      <p:sp>
        <p:nvSpPr>
          <p:cNvPr id="11" name="AutoShape 11"/>
          <p:cNvSpPr/>
          <p:nvPr/>
        </p:nvSpPr>
        <p:spPr>
          <a:xfrm>
            <a:off x="6350000" y="565531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图为徐州汉兵马俑军阵，形态各异，栩栩如生。</a:t>
            </a:r>
            <a:endParaRPr lang="en-US" sz="1200" b="0" i="0" u="none" strike="noStrike">
              <a:solidFill>
                <a:srgbClr val="646464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32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汉画像石：石上史诗的艺术长廊</a:t>
            </a:r>
            <a:endParaRPr lang="en-US" sz="1100"/>
          </a:p>
        </p:txBody>
      </p:sp>
      <p:sp>
        <p:nvSpPr>
          <p:cNvPr id="3" name="AutoShape 3"/>
          <p:cNvSpPr/>
          <p:nvPr>
            <p:custDataLst>
              <p:tags r:id="rId1"/>
            </p:custDataLst>
          </p:nvPr>
        </p:nvSpPr>
        <p:spPr>
          <a:xfrm>
            <a:off x="762000" y="1651000"/>
            <a:ext cx="5080000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>
            <p:custDataLst>
              <p:tags r:id="rId2"/>
            </p:custDataLst>
          </p:nvPr>
        </p:nvSpPr>
        <p:spPr>
          <a:xfrm>
            <a:off x="952500" y="1780540"/>
            <a:ext cx="4064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800" b="1" i="0" u="sng" strike="noStrike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重要发源地：石上史诗</a:t>
            </a:r>
            <a:endParaRPr lang="en-US" sz="1800" b="1" u="sng">
              <a:solidFill>
                <a:srgbClr val="8B0000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  <p:sp>
        <p:nvSpPr>
          <p:cNvPr id="6" name="AutoShape 6"/>
          <p:cNvSpPr/>
          <p:nvPr>
            <p:custDataLst>
              <p:tags r:id="rId3"/>
            </p:custDataLst>
          </p:nvPr>
        </p:nvSpPr>
        <p:spPr>
          <a:xfrm>
            <a:off x="898525" y="2222500"/>
            <a:ext cx="4773295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徐州是中国汉画像石的重要发源地，这些精美的石刻被誉为“石上史诗”，是研究汉代社会的珍贵史料。</a:t>
            </a:r>
            <a:endParaRPr lang="en-US" sz="1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AutoShape 7"/>
          <p:cNvSpPr/>
          <p:nvPr>
            <p:custDataLst>
              <p:tags r:id="rId4"/>
            </p:custDataLst>
          </p:nvPr>
        </p:nvSpPr>
        <p:spPr>
          <a:xfrm>
            <a:off x="762000" y="3238500"/>
            <a:ext cx="50800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>
            <p:custDataLst>
              <p:tags r:id="rId5"/>
            </p:custDataLst>
          </p:nvPr>
        </p:nvSpPr>
        <p:spPr>
          <a:xfrm>
            <a:off x="952500" y="3429000"/>
            <a:ext cx="4064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800" b="1" i="0" u="sng" strike="noStrike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百科全书：题材丰富</a:t>
            </a:r>
            <a:endParaRPr lang="en-US" sz="1800" b="1" u="sng">
              <a:solidFill>
                <a:srgbClr val="8B0000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  <p:sp>
        <p:nvSpPr>
          <p:cNvPr id="10" name="AutoShape 10"/>
          <p:cNvSpPr/>
          <p:nvPr>
            <p:custDataLst>
              <p:tags r:id="rId6"/>
            </p:custDataLst>
          </p:nvPr>
        </p:nvSpPr>
        <p:spPr>
          <a:xfrm>
            <a:off x="898525" y="3810000"/>
            <a:ext cx="4773295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题材包括</a:t>
            </a:r>
            <a:r>
              <a:rPr lang="en-US" sz="16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神话传说</a:t>
            </a:r>
            <a:r>
              <a:rPr lang="zh-CN" alt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：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西王母、东王公、</a:t>
            </a:r>
            <a:r>
              <a:rPr lang="en-US" sz="16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历史故事</a:t>
            </a:r>
            <a:r>
              <a:rPr lang="zh-CN" alt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：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周公辅政、二桃杀三士、</a:t>
            </a:r>
            <a:r>
              <a:rPr lang="en-US" sz="16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现实生活</a:t>
            </a:r>
            <a:r>
              <a:rPr lang="zh-CN" alt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：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车马出行、宴饮百戏等，包罗万象。</a:t>
            </a:r>
            <a:endParaRPr lang="en-US" sz="1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AutoShape 11"/>
          <p:cNvSpPr/>
          <p:nvPr>
            <p:custDataLst>
              <p:tags r:id="rId7"/>
            </p:custDataLst>
          </p:nvPr>
        </p:nvSpPr>
        <p:spPr>
          <a:xfrm>
            <a:off x="762000" y="5016500"/>
            <a:ext cx="5080000" cy="1651000"/>
          </a:xfrm>
          <a:prstGeom prst="roundRect">
            <a:avLst>
              <a:gd name="adj" fmla="val 7692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>
            <p:custDataLst>
              <p:tags r:id="rId8"/>
            </p:custDataLst>
          </p:nvPr>
        </p:nvSpPr>
        <p:spPr>
          <a:xfrm>
            <a:off x="952500" y="5207000"/>
            <a:ext cx="4064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sng" strike="noStrike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艺术风貌：精神世界</a:t>
            </a:r>
            <a:endParaRPr lang="en-US" sz="1800" b="1" u="sng">
              <a:solidFill>
                <a:srgbClr val="8B0000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  <p:sp>
        <p:nvSpPr>
          <p:cNvPr id="14" name="AutoShape 14"/>
          <p:cNvSpPr/>
          <p:nvPr>
            <p:custDataLst>
              <p:tags r:id="rId9"/>
            </p:custDataLst>
          </p:nvPr>
        </p:nvSpPr>
        <p:spPr>
          <a:xfrm>
            <a:off x="898525" y="5588000"/>
            <a:ext cx="4773295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采用</a:t>
            </a:r>
            <a:r>
              <a:rPr lang="en-US" sz="16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阴线刻、阳线刻、浅浮雕等技法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，风格古朴豪放，深刻反映了汉代人的精神信仰与生活风貌。</a:t>
            </a:r>
            <a:endParaRPr lang="en-US" sz="1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0"/>
          <a:srcRect l="7291" r="7291"/>
          <a:stretch>
            <a:fillRect/>
          </a:stretch>
        </p:blipFill>
        <p:spPr>
          <a:xfrm>
            <a:off x="6223000" y="1651000"/>
            <a:ext cx="5207000" cy="4191000"/>
          </a:xfrm>
          <a:prstGeom prst="roundRect">
            <a:avLst>
              <a:gd name="adj" fmla="val 3030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52400" dist="76200" dir="27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16" name="AutoShape 16"/>
          <p:cNvSpPr/>
          <p:nvPr/>
        </p:nvSpPr>
        <p:spPr>
          <a:xfrm>
            <a:off x="6337300" y="5969000"/>
            <a:ext cx="4889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46464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图为徐州汉画像石拓片《车马出行图》，展现了汉代贵族的出行场面。</a:t>
            </a:r>
            <a:endParaRPr lang="en-US" sz="110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7" name="Connector 3"/>
          <p:cNvCxnSpPr/>
          <p:nvPr/>
        </p:nvCxnSpPr>
        <p:spPr>
          <a:xfrm rot="-4092">
            <a:off x="762004" y="1348740"/>
            <a:ext cx="10668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D7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32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户部山古民居：明清时期的“富人区”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/>
          <a:srcRect l="7671" r="7671"/>
          <a:stretch>
            <a:fillRect/>
          </a:stretch>
        </p:blipFill>
        <p:spPr>
          <a:xfrm>
            <a:off x="6350000" y="1993900"/>
            <a:ext cx="5080000" cy="3556000"/>
          </a:xfrm>
          <a:prstGeom prst="roundRect">
            <a:avLst>
              <a:gd name="adj" fmla="val 3571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63500" dir="27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7" name="AutoShape 3"/>
          <p:cNvSpPr/>
          <p:nvPr>
            <p:custDataLst>
              <p:tags r:id="rId2"/>
            </p:custDataLst>
          </p:nvPr>
        </p:nvSpPr>
        <p:spPr>
          <a:xfrm>
            <a:off x="616585" y="1949450"/>
            <a:ext cx="5561965" cy="1397000"/>
          </a:xfrm>
          <a:prstGeom prst="roundRect">
            <a:avLst>
              <a:gd name="adj" fmla="val 909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3"/>
          <p:cNvSpPr/>
          <p:nvPr>
            <p:custDataLst>
              <p:tags r:id="rId3"/>
            </p:custDataLst>
          </p:nvPr>
        </p:nvSpPr>
        <p:spPr>
          <a:xfrm>
            <a:off x="616585" y="3582035"/>
            <a:ext cx="5561965" cy="2159000"/>
          </a:xfrm>
          <a:prstGeom prst="roundRect">
            <a:avLst>
              <a:gd name="adj" fmla="val 909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DCDCDC">
                <a:alpha val="100000"/>
              </a:srgbClr>
            </a:solidFill>
            <a:prstDash val="solid"/>
            <a:round/>
          </a:ln>
          <a:effectLst>
            <a:outerShdw blurRad="101600" dist="50800" dir="27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800" b="1" u="sng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建筑特色：</a:t>
            </a:r>
            <a:endParaRPr lang="en-US" sz="1800" b="1" i="0" u="sng" strike="noStrike">
              <a:solidFill>
                <a:srgbClr val="8B0000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建筑群依山而建</a:t>
            </a:r>
            <a:r>
              <a:rPr lang="en-US" sz="1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，布局精巧，</a:t>
            </a:r>
            <a:r>
              <a:rPr lang="en-US"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形成了独特的“四合院”式布局</a:t>
            </a:r>
            <a:r>
              <a:rPr lang="en-US" sz="1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。建筑多采用青砖黛瓦，墙体结构采用</a:t>
            </a:r>
            <a:r>
              <a:rPr lang="en-US"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“里生外熟”</a:t>
            </a:r>
            <a:r>
              <a:rPr lang="en-US" sz="1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的独特工艺，即外墙用砖，内墙用土坯，既保证了结构的稳固，又兼顾了外观的美观。</a:t>
            </a:r>
            <a:endParaRPr lang="en-US" sz="1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706120" y="2089785"/>
            <a:ext cx="538988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sng" strike="noStrike">
                <a:solidFill>
                  <a:srgbClr val="8B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历史背景：</a:t>
            </a:r>
            <a:endParaRPr lang="en-US" sz="1800" b="1" i="0" u="sng" strike="noStrike">
              <a:solidFill>
                <a:srgbClr val="8B0000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明末清初，</a:t>
            </a:r>
            <a:r>
              <a:rPr lang="en-US" sz="16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黄河改道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，徐州官绅富户为避水患，纷纷迁居户部山。</a:t>
            </a:r>
            <a:r>
              <a:rPr lang="en-US" sz="16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这里逐渐成为当时徐州的政治、经济和文化中心</a:t>
            </a:r>
            <a:r>
              <a:rPr lang="en-US" sz="16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。</a:t>
            </a:r>
            <a:endParaRPr lang="en-US" sz="1600" b="1" i="0" u="none" strike="noStrike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Noto Sans SC" panose="020B0200000000000000" charset="-122"/>
            </a:endParaRPr>
          </a:p>
          <a:p>
            <a:pPr algn="l">
              <a:lnSpc>
                <a:spcPct val="125000"/>
              </a:lnSpc>
              <a:buSzTx/>
              <a:defRPr/>
            </a:pPr>
            <a:endParaRPr lang="en-US" sz="14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6350000" y="5676900"/>
            <a:ext cx="508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图为户部山古民居建筑群，依山而建，错落有致。</a:t>
            </a:r>
            <a:endParaRPr lang="en-US" sz="110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7" name="Connector 3"/>
          <p:cNvCxnSpPr/>
          <p:nvPr/>
        </p:nvCxnSpPr>
        <p:spPr>
          <a:xfrm rot="-4092">
            <a:off x="762004" y="1348740"/>
            <a:ext cx="10668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D7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381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3200" b="1" i="0" u="none" strike="noStrike">
                <a:solidFill>
                  <a:srgbClr val="8B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Noto Sans SC" panose="020B0200000000000000" charset="-122"/>
              </a:rPr>
              <a:t>三、非物质文化遗产：聆听传承的声音</a:t>
            </a:r>
            <a:endParaRPr lang="zh-CN" altLang="en-US" sz="3200" b="1">
              <a:solidFill>
                <a:srgbClr val="8B0000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/>
          <a:srcRect l="3395" r="3395"/>
          <a:stretch>
            <a:fillRect/>
          </a:stretch>
        </p:blipFill>
        <p:spPr>
          <a:xfrm>
            <a:off x="762000" y="1651000"/>
            <a:ext cx="5080000" cy="3556000"/>
          </a:xfrm>
          <a:prstGeom prst="rect">
            <a:avLst/>
          </a:prstGeom>
          <a:noFill/>
          <a:ln w="12700" cap="flat" cmpd="sng">
            <a:solidFill>
              <a:srgbClr val="8B0000">
                <a:alpha val="20000"/>
              </a:srgbClr>
            </a:solidFill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6223000" y="1651000"/>
            <a:ext cx="5207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徐州的非物质文化遗产是活态的文化基因，承载着徐州人民的智慧与情感</a:t>
            </a:r>
            <a:r>
              <a:rPr lang="zh-CN" altLang="en-US" sz="1600" b="1" i="0" u="none" strike="noStrike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600" b="1" i="0" u="none" strike="noStrike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just">
              <a:lnSpc>
                <a:spcPct val="125000"/>
              </a:lnSpc>
              <a:defRPr/>
            </a:pPr>
            <a:r>
              <a:rPr lang="zh-CN" altLang="en-US" sz="1600" b="1" i="0" u="none" strike="noStrike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在徐州，可</a:t>
            </a:r>
            <a:r>
              <a:rPr lang="en-US" sz="1600" b="1" i="0" u="none" strike="noStrike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聆听剪纸的灵动、</a:t>
            </a:r>
            <a:r>
              <a:rPr lang="zh-CN" altLang="en-US" sz="1600" b="1" i="0" u="none" strike="noStrike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感受</a:t>
            </a:r>
            <a:r>
              <a:rPr lang="en-US" sz="1600" b="1" i="0" u="none" strike="noStrike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香包的芬芳。</a:t>
            </a:r>
            <a:endParaRPr lang="en-US" sz="1100"/>
          </a:p>
        </p:txBody>
      </p:sp>
      <p:sp>
        <p:nvSpPr>
          <p:cNvPr id="18" name="文本框 17"/>
          <p:cNvSpPr txBox="1"/>
          <p:nvPr/>
        </p:nvSpPr>
        <p:spPr>
          <a:xfrm>
            <a:off x="6249035" y="3131820"/>
            <a:ext cx="5078730" cy="2202180"/>
          </a:xfrm>
          <a:prstGeom prst="rect">
            <a:avLst/>
          </a:prstGeom>
          <a:noFill/>
          <a:ln w="28575" cap="rnd" cmpd="sng">
            <a:solidFill>
              <a:srgbClr val="C00000"/>
            </a:solidFill>
            <a:prstDash val="lgDash"/>
            <a:round/>
          </a:ln>
        </p:spPr>
        <p:txBody>
          <a:bodyPr wrap="square" rtlCol="0">
            <a:noAutofit/>
          </a:bodyPr>
          <a:lstStyle/>
          <a:p>
            <a:endParaRPr lang="zh-CN" altLang="en-US"/>
          </a:p>
        </p:txBody>
      </p:sp>
      <p:sp>
        <p:nvSpPr>
          <p:cNvPr id="7" name="AutoShape 7"/>
          <p:cNvSpPr/>
          <p:nvPr>
            <p:custDataLst>
              <p:tags r:id="rId2"/>
            </p:custDataLst>
          </p:nvPr>
        </p:nvSpPr>
        <p:spPr>
          <a:xfrm>
            <a:off x="6507480" y="3666490"/>
            <a:ext cx="4762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徐州剪纸：</a:t>
            </a:r>
            <a:r>
              <a:rPr lang="en-US" sz="18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镂空艺术里的乡土风情</a:t>
            </a:r>
            <a:endParaRPr lang="en-US" sz="1800" b="1" i="0" u="none" strike="noStrike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>
            <p:custDataLst>
              <p:tags r:id="rId3"/>
            </p:custDataLst>
          </p:nvPr>
        </p:nvSpPr>
        <p:spPr>
          <a:xfrm>
            <a:off x="6494780" y="4486910"/>
            <a:ext cx="4762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l">
              <a:lnSpc>
                <a:spcPct val="125000"/>
              </a:lnSpc>
              <a:buSzTx/>
              <a:defRPr/>
            </a:pPr>
            <a:r>
              <a:rPr lang="en-US" sz="1800" b="1" i="0" u="none" strike="noStrike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徐州香包：</a:t>
            </a:r>
            <a:r>
              <a:rPr lang="en-US" sz="1800" b="1" i="0" u="none" strike="noStrike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Noto Sans SC" panose="020B0200000000000000" charset="-122"/>
              </a:rPr>
              <a:t>一针一线缝制的祈福文化</a:t>
            </a:r>
            <a:endParaRPr lang="en-US" sz="1800" b="1" i="0" u="none" strike="noStrike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762000" y="5334000"/>
            <a:ext cx="508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  <a:sym typeface="Noto Sans SC" panose="020B0200000000000000" charset="-122"/>
              </a:rPr>
              <a:t>图为徐州剪纸艺人正在创作，展现了剪纸艺术的魅力。</a:t>
            </a:r>
            <a:endParaRPr lang="en-US" sz="110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7" name="Connector 3"/>
          <p:cNvCxnSpPr/>
          <p:nvPr/>
        </p:nvCxnSpPr>
        <p:spPr>
          <a:xfrm rot="-4092">
            <a:off x="762004" y="1115695"/>
            <a:ext cx="10668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FD700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55.95,&quot;left&quot;:60,&quot;top&quot;:104.05,&quot;width&quot;:840}"/>
</p:tagLst>
</file>

<file path=ppt/tags/tag10.xml><?xml version="1.0" encoding="utf-8"?>
<p:tagLst xmlns:p="http://schemas.openxmlformats.org/presentationml/2006/main">
  <p:tag name="KSO_WM_DIAGRAM_VIRTUALLY_FRAME" val="{&quot;height&quot;:355.95,&quot;left&quot;:60,&quot;top&quot;:104.05,&quot;width&quot;:840}"/>
</p:tagLst>
</file>

<file path=ppt/tags/tag11.xml><?xml version="1.0" encoding="utf-8"?>
<p:tagLst xmlns:p="http://schemas.openxmlformats.org/presentationml/2006/main">
  <p:tag name="KSO_WM_DIAGRAM_VIRTUALLY_FRAME" val="{&quot;height&quot;:355.95,&quot;left&quot;:60,&quot;top&quot;:104.05,&quot;width&quot;:840}"/>
</p:tagLst>
</file>

<file path=ppt/tags/tag12.xml><?xml version="1.0" encoding="utf-8"?>
<p:tagLst xmlns:p="http://schemas.openxmlformats.org/presentationml/2006/main">
  <p:tag name="KSO_WM_DIAGRAM_VIRTUALLY_FRAME" val="{&quot;height&quot;:355.95,&quot;left&quot;:60,&quot;top&quot;:104.05,&quot;width&quot;:840}"/>
</p:tagLst>
</file>

<file path=ppt/tags/tag13.xml><?xml version="1.0" encoding="utf-8"?>
<p:tagLst xmlns:p="http://schemas.openxmlformats.org/presentationml/2006/main">
  <p:tag name="KSO_WM_DIAGRAM_VIRTUALLY_FRAME" val="{&quot;height&quot;:355.95,&quot;left&quot;:60,&quot;top&quot;:104.05,&quot;width&quot;:840}"/>
</p:tagLst>
</file>

<file path=ppt/tags/tag14.xml><?xml version="1.0" encoding="utf-8"?>
<p:tagLst xmlns:p="http://schemas.openxmlformats.org/presentationml/2006/main">
  <p:tag name="KSO_WM_DIAGRAM_VIRTUALLY_FRAME" val="{&quot;height&quot;:355.95,&quot;left&quot;:60,&quot;top&quot;:104.05,&quot;width&quot;:840}"/>
</p:tagLst>
</file>

<file path=ppt/tags/tag15.xml><?xml version="1.0" encoding="utf-8"?>
<p:tagLst xmlns:p="http://schemas.openxmlformats.org/presentationml/2006/main">
  <p:tag name="KSO_WM_DIAGRAM_VIRTUALLY_FRAME" val="{&quot;height&quot;:355.95,&quot;left&quot;:60,&quot;top&quot;:104.05,&quot;width&quot;:840}"/>
</p:tagLst>
</file>

<file path=ppt/tags/tag16.xml><?xml version="1.0" encoding="utf-8"?>
<p:tagLst xmlns:p="http://schemas.openxmlformats.org/presentationml/2006/main">
  <p:tag name="KSO_WM_DIAGRAM_VIRTUALLY_FRAME" val="{&quot;height&quot;:355.95,&quot;left&quot;:60,&quot;top&quot;:104.05,&quot;width&quot;:840}"/>
</p:tagLst>
</file>

<file path=ppt/tags/tag17.xml><?xml version="1.0" encoding="utf-8"?>
<p:tagLst xmlns:p="http://schemas.openxmlformats.org/presentationml/2006/main">
  <p:tag name="KSO_WM_DIAGRAM_VIRTUALLY_FRAME" val="{&quot;height&quot;:355.95,&quot;left&quot;:60,&quot;top&quot;:104.05,&quot;width&quot;:840}"/>
</p:tagLst>
</file>

<file path=ppt/tags/tag18.xml><?xml version="1.0" encoding="utf-8"?>
<p:tagLst xmlns:p="http://schemas.openxmlformats.org/presentationml/2006/main">
  <p:tag name="KSO_WM_DIAGRAM_VIRTUALLY_FRAME" val="{&quot;height&quot;:355.95,&quot;left&quot;:60,&quot;top&quot;:104.05,&quot;width&quot;:840}"/>
</p:tagLst>
</file>

<file path=ppt/tags/tag19.xml><?xml version="1.0" encoding="utf-8"?>
<p:tagLst xmlns:p="http://schemas.openxmlformats.org/presentationml/2006/main">
  <p:tag name="KSO_WM_DIAGRAM_VIRTUALLY_FRAME" val="{&quot;height&quot;:314.65,&quot;left&quot;:505,&quot;top&quot;:136.75,&quot;width&quot;:420}"/>
</p:tagLst>
</file>

<file path=ppt/tags/tag2.xml><?xml version="1.0" encoding="utf-8"?>
<p:tagLst xmlns:p="http://schemas.openxmlformats.org/presentationml/2006/main">
  <p:tag name="KSO_WM_DIAGRAM_VIRTUALLY_FRAME" val="{&quot;height&quot;:355.95,&quot;left&quot;:60,&quot;top&quot;:104.05,&quot;width&quot;:840}"/>
</p:tagLst>
</file>

<file path=ppt/tags/tag20.xml><?xml version="1.0" encoding="utf-8"?>
<p:tagLst xmlns:p="http://schemas.openxmlformats.org/presentationml/2006/main">
  <p:tag name="KSO_WM_DIAGRAM_VIRTUALLY_FRAME" val="{&quot;height&quot;:314.65,&quot;left&quot;:505,&quot;top&quot;:136.75,&quot;width&quot;:420}"/>
</p:tagLst>
</file>

<file path=ppt/tags/tag21.xml><?xml version="1.0" encoding="utf-8"?>
<p:tagLst xmlns:p="http://schemas.openxmlformats.org/presentationml/2006/main">
  <p:tag name="KSO_WM_DIAGRAM_VIRTUALLY_FRAME" val="{&quot;height&quot;:314.65,&quot;left&quot;:505,&quot;top&quot;:136.75,&quot;width&quot;:420}"/>
</p:tagLst>
</file>

<file path=ppt/tags/tag22.xml><?xml version="1.0" encoding="utf-8"?>
<p:tagLst xmlns:p="http://schemas.openxmlformats.org/presentationml/2006/main">
  <p:tag name="KSO_WM_DIAGRAM_VIRTUALLY_FRAME" val="{&quot;height&quot;:314.65,&quot;left&quot;:505,&quot;top&quot;:136.75,&quot;width&quot;:420}"/>
</p:tagLst>
</file>

<file path=ppt/tags/tag23.xml><?xml version="1.0" encoding="utf-8"?>
<p:tagLst xmlns:p="http://schemas.openxmlformats.org/presentationml/2006/main">
  <p:tag name="KSO_WM_DIAGRAM_VIRTUALLY_FRAME" val="{&quot;height&quot;:150,&quot;left&quot;:490,&quot;top&quot;:238,&quot;width&quot;:410}"/>
</p:tagLst>
</file>

<file path=ppt/tags/tag24.xml><?xml version="1.0" encoding="utf-8"?>
<p:tagLst xmlns:p="http://schemas.openxmlformats.org/presentationml/2006/main">
  <p:tag name="KSO_WM_DIAGRAM_VIRTUALLY_FRAME" val="{&quot;height&quot;:150,&quot;left&quot;:490,&quot;top&quot;:238,&quot;width&quot;:410}"/>
</p:tagLst>
</file>

<file path=ppt/tags/tag25.xml><?xml version="1.0" encoding="utf-8"?>
<p:tagLst xmlns:p="http://schemas.openxmlformats.org/presentationml/2006/main">
  <p:tag name="KSO_WM_DIAGRAM_VIRTUALLY_FRAME" val="{&quot;height&quot;:150,&quot;left&quot;:490,&quot;top&quot;:238,&quot;width&quot;:410}"/>
</p:tagLst>
</file>

<file path=ppt/tags/tag26.xml><?xml version="1.0" encoding="utf-8"?>
<p:tagLst xmlns:p="http://schemas.openxmlformats.org/presentationml/2006/main">
  <p:tag name="KSO_WM_DIAGRAM_VIRTUALLY_FRAME" val="{&quot;height&quot;:150,&quot;left&quot;:490,&quot;top&quot;:238,&quot;width&quot;:410}"/>
</p:tagLst>
</file>

<file path=ppt/tags/tag27.xml><?xml version="1.0" encoding="utf-8"?>
<p:tagLst xmlns:p="http://schemas.openxmlformats.org/presentationml/2006/main">
  <p:tag name="KSO_WM_DIAGRAM_VIRTUALLY_FRAME" val="{&quot;height&quot;:375.3,&quot;left&quot;:60,&quot;top&quot;:139.8,&quot;width&quot;:840}"/>
</p:tagLst>
</file>

<file path=ppt/tags/tag28.xml><?xml version="1.0" encoding="utf-8"?>
<p:tagLst xmlns:p="http://schemas.openxmlformats.org/presentationml/2006/main">
  <p:tag name="KSO_WM_DIAGRAM_VIRTUALLY_FRAME" val="{&quot;height&quot;:375.3,&quot;left&quot;:60,&quot;top&quot;:139.8,&quot;width&quot;:840}"/>
</p:tagLst>
</file>

<file path=ppt/tags/tag29.xml><?xml version="1.0" encoding="utf-8"?>
<p:tagLst xmlns:p="http://schemas.openxmlformats.org/presentationml/2006/main">
  <p:tag name="KSO_WM_DIAGRAM_VIRTUALLY_FRAME" val="{&quot;height&quot;:375.3,&quot;left&quot;:60,&quot;top&quot;:139.8,&quot;width&quot;:840}"/>
</p:tagLst>
</file>

<file path=ppt/tags/tag3.xml><?xml version="1.0" encoding="utf-8"?>
<p:tagLst xmlns:p="http://schemas.openxmlformats.org/presentationml/2006/main">
  <p:tag name="KSO_WM_DIAGRAM_VIRTUALLY_FRAME" val="{&quot;height&quot;:355.95,&quot;left&quot;:60,&quot;top&quot;:104.05,&quot;width&quot;:840}"/>
</p:tagLst>
</file>

<file path=ppt/tags/tag30.xml><?xml version="1.0" encoding="utf-8"?>
<p:tagLst xmlns:p="http://schemas.openxmlformats.org/presentationml/2006/main">
  <p:tag name="KSO_WM_DIAGRAM_VIRTUALLY_FRAME" val="{&quot;height&quot;:375.3,&quot;left&quot;:60,&quot;top&quot;:139.8,&quot;width&quot;:840}"/>
</p:tagLst>
</file>

<file path=ppt/tags/tag31.xml><?xml version="1.0" encoding="utf-8"?>
<p:tagLst xmlns:p="http://schemas.openxmlformats.org/presentationml/2006/main">
  <p:tag name="KSO_WM_DIAGRAM_VIRTUALLY_FRAME" val="{&quot;height&quot;:375.3,&quot;left&quot;:60,&quot;top&quot;:139.8,&quot;width&quot;:840}"/>
</p:tagLst>
</file>

<file path=ppt/tags/tag32.xml><?xml version="1.0" encoding="utf-8"?>
<p:tagLst xmlns:p="http://schemas.openxmlformats.org/presentationml/2006/main">
  <p:tag name="KSO_WM_DIAGRAM_VIRTUALLY_FRAME" val="{&quot;height&quot;:375.3,&quot;left&quot;:60,&quot;top&quot;:139.8,&quot;width&quot;:840}"/>
</p:tagLst>
</file>

<file path=ppt/tags/tag33.xml><?xml version="1.0" encoding="utf-8"?>
<p:tagLst xmlns:p="http://schemas.openxmlformats.org/presentationml/2006/main">
  <p:tag name="KSO_WM_DIAGRAM_VIRTUALLY_FRAME" val="{&quot;height&quot;:375.3,&quot;left&quot;:60,&quot;top&quot;:139.8,&quot;width&quot;:840}"/>
</p:tagLst>
</file>

<file path=ppt/tags/tag34.xml><?xml version="1.0" encoding="utf-8"?>
<p:tagLst xmlns:p="http://schemas.openxmlformats.org/presentationml/2006/main">
  <p:tag name="KSO_WM_DIAGRAM_VIRTUALLY_FRAME" val="{&quot;height&quot;:375.3,&quot;left&quot;:60,&quot;top&quot;:139.8,&quot;width&quot;:840}"/>
</p:tagLst>
</file>

<file path=ppt/tags/tag35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36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37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38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39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4.xml><?xml version="1.0" encoding="utf-8"?>
<p:tagLst xmlns:p="http://schemas.openxmlformats.org/presentationml/2006/main">
  <p:tag name="KSO_WM_DIAGRAM_VIRTUALLY_FRAME" val="{&quot;height&quot;:355.95,&quot;left&quot;:60,&quot;top&quot;:104.05,&quot;width&quot;:840}"/>
</p:tagLst>
</file>

<file path=ppt/tags/tag40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41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42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43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44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45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46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47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48.xml><?xml version="1.0" encoding="utf-8"?>
<p:tagLst xmlns:p="http://schemas.openxmlformats.org/presentationml/2006/main">
  <p:tag name="KSO_WM_DIAGRAM_VIRTUALLY_FRAME" val="{&quot;height&quot;:120,&quot;left&quot;:490,&quot;top&quot;:268,&quot;width&quot;:410}"/>
</p:tagLst>
</file>

<file path=ppt/tags/tag49.xml><?xml version="1.0" encoding="utf-8"?>
<p:tagLst xmlns:p="http://schemas.openxmlformats.org/presentationml/2006/main">
  <p:tag name="KSO_WM_DIAGRAM_VIRTUALLY_FRAME" val="{&quot;height&quot;:120,&quot;left&quot;:490,&quot;top&quot;:268,&quot;width&quot;:410}"/>
</p:tagLst>
</file>

<file path=ppt/tags/tag5.xml><?xml version="1.0" encoding="utf-8"?>
<p:tagLst xmlns:p="http://schemas.openxmlformats.org/presentationml/2006/main">
  <p:tag name="KSO_WM_DIAGRAM_VIRTUALLY_FRAME" val="{&quot;height&quot;:355.95,&quot;left&quot;:60,&quot;top&quot;:104.05,&quot;width&quot;:840}"/>
</p:tagLst>
</file>

<file path=ppt/tags/tag50.xml><?xml version="1.0" encoding="utf-8"?>
<p:tagLst xmlns:p="http://schemas.openxmlformats.org/presentationml/2006/main">
  <p:tag name="KSO_WM_DIAGRAM_VIRTUALLY_FRAME" val="{&quot;height&quot;:335,&quot;left&quot;:60,&quot;top&quot;:140,&quot;width&quot;:400}"/>
</p:tagLst>
</file>

<file path=ppt/tags/tag51.xml><?xml version="1.0" encoding="utf-8"?>
<p:tagLst xmlns:p="http://schemas.openxmlformats.org/presentationml/2006/main">
  <p:tag name="KSO_WM_DIAGRAM_VIRTUALLY_FRAME" val="{&quot;height&quot;:335,&quot;left&quot;:60,&quot;top&quot;:140,&quot;width&quot;:400}"/>
</p:tagLst>
</file>

<file path=ppt/tags/tag52.xml><?xml version="1.0" encoding="utf-8"?>
<p:tagLst xmlns:p="http://schemas.openxmlformats.org/presentationml/2006/main">
  <p:tag name="KSO_WM_DIAGRAM_VIRTUALLY_FRAME" val="{&quot;height&quot;:335,&quot;left&quot;:60,&quot;top&quot;:140,&quot;width&quot;:400}"/>
</p:tagLst>
</file>

<file path=ppt/tags/tag53.xml><?xml version="1.0" encoding="utf-8"?>
<p:tagLst xmlns:p="http://schemas.openxmlformats.org/presentationml/2006/main">
  <p:tag name="KSO_WM_DIAGRAM_VIRTUALLY_FRAME" val="{&quot;height&quot;:335,&quot;left&quot;:60,&quot;top&quot;:140,&quot;width&quot;:400}"/>
</p:tagLst>
</file>

<file path=ppt/tags/tag54.xml><?xml version="1.0" encoding="utf-8"?>
<p:tagLst xmlns:p="http://schemas.openxmlformats.org/presentationml/2006/main">
  <p:tag name="KSO_WM_DIAGRAM_VIRTUALLY_FRAME" val="{&quot;height&quot;:335,&quot;left&quot;:60,&quot;top&quot;:140,&quot;width&quot;:400}"/>
</p:tagLst>
</file>

<file path=ppt/tags/tag55.xml><?xml version="1.0" encoding="utf-8"?>
<p:tagLst xmlns:p="http://schemas.openxmlformats.org/presentationml/2006/main">
  <p:tag name="KSO_WM_DIAGRAM_VIRTUALLY_FRAME" val="{&quot;height&quot;:335,&quot;left&quot;:60,&quot;top&quot;:140,&quot;width&quot;:400}"/>
</p:tagLst>
</file>

<file path=ppt/tags/tag56.xml><?xml version="1.0" encoding="utf-8"?>
<p:tagLst xmlns:p="http://schemas.openxmlformats.org/presentationml/2006/main">
  <p:tag name="KSO_WM_DIAGRAM_VIRTUALLY_FRAME" val="{&quot;height&quot;:301,&quot;left&quot;:60,&quot;top&quot;:130,&quot;width&quot;:420}"/>
</p:tagLst>
</file>

<file path=ppt/tags/tag57.xml><?xml version="1.0" encoding="utf-8"?>
<p:tagLst xmlns:p="http://schemas.openxmlformats.org/presentationml/2006/main">
  <p:tag name="KSO_WM_DIAGRAM_VIRTUALLY_FRAME" val="{&quot;height&quot;:301,&quot;left&quot;:60,&quot;top&quot;:130,&quot;width&quot;:420}"/>
</p:tagLst>
</file>

<file path=ppt/tags/tag58.xml><?xml version="1.0" encoding="utf-8"?>
<p:tagLst xmlns:p="http://schemas.openxmlformats.org/presentationml/2006/main">
  <p:tag name="KSO_WM_DIAGRAM_VIRTUALLY_FRAME" val="{&quot;height&quot;:301,&quot;left&quot;:60,&quot;top&quot;:130,&quot;width&quot;:420}"/>
</p:tagLst>
</file>

<file path=ppt/tags/tag59.xml><?xml version="1.0" encoding="utf-8"?>
<p:tagLst xmlns:p="http://schemas.openxmlformats.org/presentationml/2006/main">
  <p:tag name="KSO_WM_DIAGRAM_VIRTUALLY_FRAME" val="{&quot;height&quot;:301,&quot;left&quot;:60,&quot;top&quot;:130,&quot;width&quot;:420}"/>
</p:tagLst>
</file>

<file path=ppt/tags/tag6.xml><?xml version="1.0" encoding="utf-8"?>
<p:tagLst xmlns:p="http://schemas.openxmlformats.org/presentationml/2006/main">
  <p:tag name="KSO_WM_DIAGRAM_VIRTUALLY_FRAME" val="{&quot;height&quot;:355.95,&quot;left&quot;:60,&quot;top&quot;:104.05,&quot;width&quot;:840}"/>
</p:tagLst>
</file>

<file path=ppt/tags/tag60.xml><?xml version="1.0" encoding="utf-8"?>
<p:tagLst xmlns:p="http://schemas.openxmlformats.org/presentationml/2006/main">
  <p:tag name="KSO_WM_DIAGRAM_VIRTUALLY_FRAME" val="{&quot;height&quot;:290,&quot;left&quot;:60,&quot;top&quot;:139.7,&quot;width&quot;:380}"/>
</p:tagLst>
</file>

<file path=ppt/tags/tag61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62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63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64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65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66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67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68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69.xml><?xml version="1.0" encoding="utf-8"?>
<p:tagLst xmlns:p="http://schemas.openxmlformats.org/presentationml/2006/main">
  <p:tag name="KSO_WM_DIAGRAM_VIRTUALLY_FRAME" val="{&quot;height&quot;:395,&quot;left&quot;:60,&quot;top&quot;:130,&quot;width&quot;:400}"/>
</p:tagLst>
</file>

<file path=ppt/tags/tag7.xml><?xml version="1.0" encoding="utf-8"?>
<p:tagLst xmlns:p="http://schemas.openxmlformats.org/presentationml/2006/main">
  <p:tag name="KSO_WM_DIAGRAM_VIRTUALLY_FRAME" val="{&quot;height&quot;:355.95,&quot;left&quot;:60,&quot;top&quot;:104.05,&quot;width&quot;:840}"/>
</p:tagLst>
</file>

<file path=ppt/tags/tag8.xml><?xml version="1.0" encoding="utf-8"?>
<p:tagLst xmlns:p="http://schemas.openxmlformats.org/presentationml/2006/main">
  <p:tag name="KSO_WM_DIAGRAM_VIRTUALLY_FRAME" val="{&quot;height&quot;:355.95,&quot;left&quot;:60,&quot;top&quot;:104.05,&quot;width&quot;:840}"/>
</p:tagLst>
</file>

<file path=ppt/tags/tag9.xml><?xml version="1.0" encoding="utf-8"?>
<p:tagLst xmlns:p="http://schemas.openxmlformats.org/presentationml/2006/main">
  <p:tag name="KSO_WM_DIAGRAM_VIRTUALLY_FRAME" val="{&quot;height&quot;:355.95,&quot;left&quot;:60,&quot;top&quot;:104.05,&quot;width&quot;:840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2740</Words>
  <Application>WPS 演示</Application>
  <PresentationFormat>自定义</PresentationFormat>
  <Paragraphs>200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Arial</vt:lpstr>
      <vt:lpstr>宋体</vt:lpstr>
      <vt:lpstr>Wingdings</vt:lpstr>
      <vt:lpstr>Arial</vt:lpstr>
      <vt:lpstr>楷体</vt:lpstr>
      <vt:lpstr>Noto Serif SC</vt:lpstr>
      <vt:lpstr>微软雅黑</vt:lpstr>
      <vt:lpstr>Noto Sans SC</vt:lpstr>
      <vt:lpstr>华文隶书</vt:lpstr>
      <vt:lpstr>Arial Unicode MS</vt:lpstr>
      <vt:lpstr>Noto Sans SC</vt:lpstr>
      <vt:lpstr>Noto Serif SC</vt:lpstr>
      <vt:lpstr>Segoe Print</vt:lpstr>
      <vt:lpstr>Prima Serif Std Roman</vt:lpstr>
      <vt:lpstr>Saturday Sans Regular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韩书文</cp:lastModifiedBy>
  <cp:revision>5</cp:revision>
  <dcterms:created xsi:type="dcterms:W3CDTF">2026-03-03T14:47:00Z</dcterms:created>
  <dcterms:modified xsi:type="dcterms:W3CDTF">2026-03-11T00:58:43Z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15BC86511B714DDFA4BC1AE696466493_13</vt:lpwstr>
  </property>
</Properties>
</file>