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media/image2.jpg" ContentType="image/jpeg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10.jpg" ContentType="image/unknown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7" r:id="rId1"/>
  </p:sldMasterIdLst>
  <p:notesMasterIdLst>
    <p:notesMasterId r:id="rId19"/>
  </p:notesMasterIdLst>
  <p:sldIdLst>
    <p:sldId id="430" r:id="rId2"/>
    <p:sldId id="402" r:id="rId3"/>
    <p:sldId id="456" r:id="rId4"/>
    <p:sldId id="437" r:id="rId5"/>
    <p:sldId id="448" r:id="rId6"/>
    <p:sldId id="444" r:id="rId7"/>
    <p:sldId id="471" r:id="rId8"/>
    <p:sldId id="405" r:id="rId9"/>
    <p:sldId id="445" r:id="rId10"/>
    <p:sldId id="407" r:id="rId11"/>
    <p:sldId id="410" r:id="rId12"/>
    <p:sldId id="427" r:id="rId13"/>
    <p:sldId id="472" r:id="rId14"/>
    <p:sldId id="420" r:id="rId15"/>
    <p:sldId id="446" r:id="rId16"/>
    <p:sldId id="436" r:id="rId17"/>
    <p:sldId id="428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0C0"/>
    <a:srgbClr val="006EC1"/>
    <a:srgbClr val="00B0F0"/>
    <a:srgbClr val="0070C0"/>
    <a:srgbClr val="01B0F1"/>
    <a:srgbClr val="169BFE"/>
    <a:srgbClr val="2897CE"/>
    <a:srgbClr val="54AFDE"/>
    <a:srgbClr val="0DBBF1"/>
    <a:srgbClr val="017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6" autoAdjust="0"/>
    <p:restoredTop sz="96353" autoAdjust="0"/>
  </p:normalViewPr>
  <p:slideViewPr>
    <p:cSldViewPr>
      <p:cViewPr varScale="1">
        <p:scale>
          <a:sx n="124" d="100"/>
          <a:sy n="124" d="100"/>
        </p:scale>
        <p:origin x="92" y="116"/>
      </p:cViewPr>
      <p:guideLst>
        <p:guide orient="horz" pos="162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21228"/>
    </p:cViewPr>
  </p:sorterViewPr>
  <p:notesViewPr>
    <p:cSldViewPr snapToGrid="0" snapToObjects="1">
      <p:cViewPr>
        <p:scale>
          <a:sx n="187" d="100"/>
          <a:sy n="187" d="100"/>
        </p:scale>
        <p:origin x="-1920" y="248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2023/3/14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95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4325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821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267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713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2920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5110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0125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0189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4150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999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050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3537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789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DEAE63-D6C4-437F-B8DA-DA689F991A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1451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001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849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66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0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703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f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文本框 85"/>
          <p:cNvSpPr txBox="1"/>
          <p:nvPr/>
        </p:nvSpPr>
        <p:spPr>
          <a:xfrm>
            <a:off x="539552" y="771550"/>
            <a:ext cx="82638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000" b="1" dirty="0">
                <a:solidFill>
                  <a:srgbClr val="044272"/>
                </a:solidFill>
                <a:latin typeface="+mn-lt"/>
                <a:ea typeface="+mn-ea"/>
                <a:cs typeface="+mn-ea"/>
                <a:sym typeface="+mn-lt"/>
              </a:rPr>
              <a:t>初中生通过英文原版阅读扩充词汇量的实践研究</a:t>
            </a:r>
            <a:endParaRPr lang="zh-CN" altLang="en-US" sz="3000" b="1" dirty="0">
              <a:solidFill>
                <a:srgbClr val="1171C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771800" y="3291830"/>
            <a:ext cx="3262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010101"/>
                </a:solidFill>
                <a:latin typeface="+mn-lt"/>
                <a:ea typeface="+mn-ea"/>
                <a:cs typeface="+mn-ea"/>
                <a:sym typeface="+mn-lt"/>
              </a:rPr>
              <a:t>中国矿业大学附属中学八年级一班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3779912" y="3723878"/>
            <a:ext cx="1473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高浩文 张海静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F9271D5-28DA-9737-7ED2-F78C5DCBFCF9}"/>
              </a:ext>
            </a:extLst>
          </p:cNvPr>
          <p:cNvSpPr txBox="1"/>
          <p:nvPr/>
        </p:nvSpPr>
        <p:spPr>
          <a:xfrm>
            <a:off x="3779912" y="415592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指导老师：王惠</a:t>
            </a:r>
          </a:p>
        </p:txBody>
      </p:sp>
    </p:spTree>
    <p:extLst>
      <p:ext uri="{BB962C8B-B14F-4D97-AF65-F5344CB8AC3E}">
        <p14:creationId xmlns:p14="http://schemas.microsoft.com/office/powerpoint/2010/main" val="202036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/>
          </p:cNvSpPr>
          <p:nvPr/>
        </p:nvSpPr>
        <p:spPr bwMode="auto">
          <a:xfrm>
            <a:off x="4919096" y="1389214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717568" y="1180751"/>
            <a:ext cx="915275" cy="984641"/>
            <a:chOff x="2342140" y="893355"/>
            <a:chExt cx="1149740" cy="1149740"/>
          </a:xfrm>
        </p:grpSpPr>
        <p:grpSp>
          <p:nvGrpSpPr>
            <p:cNvPr id="5" name="组合 4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41024" y="2450123"/>
            <a:ext cx="1005569" cy="984642"/>
            <a:chOff x="1835696" y="2211710"/>
            <a:chExt cx="1149740" cy="1149740"/>
          </a:xfrm>
        </p:grpSpPr>
        <p:grpSp>
          <p:nvGrpSpPr>
            <p:cNvPr id="10" name="组合 9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94252" y="3691405"/>
            <a:ext cx="958973" cy="883386"/>
            <a:chOff x="2483768" y="3435846"/>
            <a:chExt cx="1149740" cy="1149740"/>
          </a:xfrm>
        </p:grpSpPr>
        <p:grpSp>
          <p:nvGrpSpPr>
            <p:cNvPr id="15" name="组合 14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7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65029" y="1354369"/>
            <a:ext cx="327449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依据个人词汇量水平，选择适合的原版读物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2882" y="2801958"/>
            <a:ext cx="36269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阅读原版书籍过程中的方法探讨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2882" y="4010962"/>
            <a:ext cx="27010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阅读之后的交流与探讨</a:t>
            </a:r>
          </a:p>
        </p:txBody>
      </p:sp>
      <p:sp>
        <p:nvSpPr>
          <p:cNvPr id="25" name="Line 39"/>
          <p:cNvSpPr>
            <a:spLocks noChangeShapeType="1"/>
          </p:cNvSpPr>
          <p:nvPr/>
        </p:nvSpPr>
        <p:spPr bwMode="auto">
          <a:xfrm>
            <a:off x="5807414" y="1908367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Line 40"/>
          <p:cNvSpPr>
            <a:spLocks noChangeShapeType="1"/>
          </p:cNvSpPr>
          <p:nvPr/>
        </p:nvSpPr>
        <p:spPr bwMode="auto">
          <a:xfrm>
            <a:off x="5496605" y="2904156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Line 41"/>
          <p:cNvSpPr>
            <a:spLocks noChangeShapeType="1"/>
          </p:cNvSpPr>
          <p:nvPr/>
        </p:nvSpPr>
        <p:spPr bwMode="auto">
          <a:xfrm flipV="1">
            <a:off x="5753225" y="3451132"/>
            <a:ext cx="1005569" cy="41903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822713" y="1698229"/>
            <a:ext cx="2190458" cy="2156457"/>
            <a:chOff x="1403648" y="1115468"/>
            <a:chExt cx="1294414" cy="1294414"/>
          </a:xfrm>
        </p:grpSpPr>
        <p:sp>
          <p:nvSpPr>
            <p:cNvPr id="29" name="椭圆 28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同心圆 32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668232" y="1555014"/>
              <a:ext cx="725958" cy="296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8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措施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486" y="425035"/>
            <a:ext cx="2732120" cy="389219"/>
            <a:chOff x="155478" y="413482"/>
            <a:chExt cx="2732963" cy="389338"/>
          </a:xfrm>
        </p:grpSpPr>
        <p:sp>
          <p:nvSpPr>
            <p:cNvPr id="40" name="矩形 3"/>
            <p:cNvSpPr>
              <a:spLocks noChangeArrowheads="1"/>
            </p:cNvSpPr>
            <p:nvPr/>
          </p:nvSpPr>
          <p:spPr bwMode="auto">
            <a:xfrm>
              <a:off x="155478" y="413482"/>
              <a:ext cx="2732963" cy="2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 </a:t>
              </a:r>
              <a:r>
                <a:rPr lang="zh-CN" altLang="en-US" sz="11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初中生通过原版阅读扩充词汇量的措施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44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Rectangle 7"/>
              <p:cNvSpPr/>
              <p:nvPr/>
            </p:nvSpPr>
            <p:spPr>
              <a:xfrm>
                <a:off x="5449120" y="2574256"/>
                <a:ext cx="1538996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181844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39577" y="932239"/>
            <a:ext cx="1388221" cy="589507"/>
            <a:chOff x="2582250" y="5541358"/>
            <a:chExt cx="2076669" cy="882316"/>
          </a:xfrm>
        </p:grpSpPr>
        <p:grpSp>
          <p:nvGrpSpPr>
            <p:cNvPr id="6" name="组合 5"/>
            <p:cNvGrpSpPr/>
            <p:nvPr/>
          </p:nvGrpSpPr>
          <p:grpSpPr>
            <a:xfrm>
              <a:off x="2582250" y="5541358"/>
              <a:ext cx="2076669" cy="882316"/>
              <a:chOff x="2582250" y="5541358"/>
              <a:chExt cx="2076669" cy="882316"/>
            </a:xfrm>
          </p:grpSpPr>
          <p:sp>
            <p:nvSpPr>
              <p:cNvPr id="8" name="圆角矩形 7"/>
              <p:cNvSpPr/>
              <p:nvPr/>
            </p:nvSpPr>
            <p:spPr bwMode="auto">
              <a:xfrm>
                <a:off x="2582250" y="5541358"/>
                <a:ext cx="2076669" cy="882316"/>
              </a:xfrm>
              <a:prstGeom prst="roundRect">
                <a:avLst>
                  <a:gd name="adj" fmla="val 10568"/>
                </a:avLst>
              </a:pr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" name="圆角矩形 8"/>
              <p:cNvSpPr/>
              <p:nvPr/>
            </p:nvSpPr>
            <p:spPr bwMode="auto">
              <a:xfrm>
                <a:off x="2675090" y="5620577"/>
                <a:ext cx="1896899" cy="727516"/>
              </a:xfrm>
              <a:prstGeom prst="roundRect">
                <a:avLst>
                  <a:gd name="adj" fmla="val 10568"/>
                </a:avLst>
              </a:prstGeom>
              <a:solidFill>
                <a:srgbClr val="0070C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2810880" y="5754766"/>
              <a:ext cx="1633649" cy="483800"/>
            </a:xfrm>
            <a:prstGeom prst="rect">
              <a:avLst/>
            </a:prstGeom>
            <a:noFill/>
            <a:ln w="7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第一级</a:t>
              </a:r>
            </a:p>
          </p:txBody>
        </p:sp>
      </p:grpSp>
      <p:sp>
        <p:nvSpPr>
          <p:cNvPr id="10" name="矩形 87"/>
          <p:cNvSpPr>
            <a:spLocks noChangeArrowheads="1"/>
          </p:cNvSpPr>
          <p:nvPr/>
        </p:nvSpPr>
        <p:spPr bwMode="auto">
          <a:xfrm>
            <a:off x="3203848" y="627534"/>
            <a:ext cx="5184576" cy="147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indent="359410" algn="just"/>
            <a:r>
              <a:rPr lang="en-US" altLang="zh-CN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 of a Wimpy Kid</a:t>
            </a:r>
            <a:r>
              <a:rPr lang="zh-CN" altLang="zh-CN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kern="100" spc="25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Magic Finger, George’s Marvelous Medicine, National Geographic Level 2, Where is, What is/was</a:t>
            </a:r>
            <a:r>
              <a:rPr lang="zh-CN" altLang="zh-CN" b="1" i="1" kern="100" spc="25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i="1" kern="100" spc="25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kern="100" spc="25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Wonder</a:t>
            </a:r>
            <a:r>
              <a:rPr lang="zh-CN" altLang="zh-CN" b="1" i="1" kern="100" spc="25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i="1" kern="100" spc="25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kern="100" spc="25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Charlotte’s Web</a:t>
            </a:r>
            <a:r>
              <a:rPr lang="zh-CN" altLang="zh-CN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i="1" kern="100" spc="25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kern="100" spc="25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Holes</a:t>
            </a:r>
            <a:r>
              <a:rPr lang="zh-CN" altLang="zh-CN" b="1" i="1" kern="100" spc="25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kern="100" spc="25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Alice’s Adventures in Wonderland; </a:t>
            </a:r>
            <a:endParaRPr lang="zh-CN" altLang="zh-CN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01639" y="2273592"/>
            <a:ext cx="1388221" cy="589507"/>
            <a:chOff x="5112345" y="4583380"/>
            <a:chExt cx="2076669" cy="882316"/>
          </a:xfrm>
        </p:grpSpPr>
        <p:grpSp>
          <p:nvGrpSpPr>
            <p:cNvPr id="12" name="组合 11"/>
            <p:cNvGrpSpPr/>
            <p:nvPr/>
          </p:nvGrpSpPr>
          <p:grpSpPr>
            <a:xfrm>
              <a:off x="5112345" y="4583380"/>
              <a:ext cx="2076669" cy="882316"/>
              <a:chOff x="2582250" y="5541358"/>
              <a:chExt cx="2076669" cy="882316"/>
            </a:xfrm>
          </p:grpSpPr>
          <p:sp>
            <p:nvSpPr>
              <p:cNvPr id="14" name="圆角矩形 13"/>
              <p:cNvSpPr/>
              <p:nvPr/>
            </p:nvSpPr>
            <p:spPr bwMode="auto">
              <a:xfrm>
                <a:off x="2582250" y="5541358"/>
                <a:ext cx="2076669" cy="882316"/>
              </a:xfrm>
              <a:prstGeom prst="roundRect">
                <a:avLst>
                  <a:gd name="adj" fmla="val 10568"/>
                </a:avLst>
              </a:pr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 bwMode="auto">
              <a:xfrm>
                <a:off x="2668955" y="5665952"/>
                <a:ext cx="1896900" cy="727517"/>
              </a:xfrm>
              <a:prstGeom prst="roundRect">
                <a:avLst>
                  <a:gd name="adj" fmla="val 10568"/>
                </a:avLst>
              </a:prstGeom>
              <a:solidFill>
                <a:srgbClr val="00B0F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5295532" y="4806812"/>
              <a:ext cx="1633649" cy="483800"/>
            </a:xfrm>
            <a:prstGeom prst="rect">
              <a:avLst/>
            </a:prstGeom>
            <a:noFill/>
            <a:ln w="7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第二级 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6" name="矩形 87"/>
          <p:cNvSpPr>
            <a:spLocks noChangeArrowheads="1"/>
          </p:cNvSpPr>
          <p:nvPr/>
        </p:nvSpPr>
        <p:spPr bwMode="auto">
          <a:xfrm>
            <a:off x="3132018" y="2292485"/>
            <a:ext cx="5400422" cy="147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indent="359410" algn="just"/>
            <a:r>
              <a:rPr lang="zh-CN" altLang="zh-CN" sz="1100" b="1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Harry Potter, The Wizard of Oz, Island of the Blue Dolphins, Wind in the Willows</a:t>
            </a:r>
            <a:r>
              <a:rPr lang="zh-CN" altLang="zh-CN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Chronicles of Narnia, The Cricket in Times Square , The Kite Runner, The House on Mango Street, The old man and the sea</a:t>
            </a:r>
            <a:r>
              <a:rPr lang="en-US" altLang="zh-CN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45367" y="3939902"/>
            <a:ext cx="1388221" cy="589507"/>
            <a:chOff x="7500172" y="3672780"/>
            <a:chExt cx="2076669" cy="882316"/>
          </a:xfrm>
        </p:grpSpPr>
        <p:grpSp>
          <p:nvGrpSpPr>
            <p:cNvPr id="19" name="组合 18"/>
            <p:cNvGrpSpPr/>
            <p:nvPr/>
          </p:nvGrpSpPr>
          <p:grpSpPr>
            <a:xfrm>
              <a:off x="7500172" y="3672780"/>
              <a:ext cx="2076669" cy="882316"/>
              <a:chOff x="2582250" y="5541358"/>
              <a:chExt cx="2076669" cy="882316"/>
            </a:xfrm>
          </p:grpSpPr>
          <p:sp>
            <p:nvSpPr>
              <p:cNvPr id="21" name="圆角矩形 20"/>
              <p:cNvSpPr/>
              <p:nvPr/>
            </p:nvSpPr>
            <p:spPr bwMode="auto">
              <a:xfrm>
                <a:off x="2582250" y="5541358"/>
                <a:ext cx="2076669" cy="882316"/>
              </a:xfrm>
              <a:prstGeom prst="roundRect">
                <a:avLst>
                  <a:gd name="adj" fmla="val 10568"/>
                </a:avLst>
              </a:pr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outerShdw blurRad="2286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 bwMode="auto">
              <a:xfrm>
                <a:off x="2675090" y="5620577"/>
                <a:ext cx="1896899" cy="727516"/>
              </a:xfrm>
              <a:prstGeom prst="roundRect">
                <a:avLst>
                  <a:gd name="adj" fmla="val 10568"/>
                </a:avLst>
              </a:prstGeom>
              <a:solidFill>
                <a:srgbClr val="0070C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7648408" y="3924496"/>
              <a:ext cx="1633649" cy="483800"/>
            </a:xfrm>
            <a:prstGeom prst="rect">
              <a:avLst/>
            </a:prstGeom>
            <a:noFill/>
            <a:ln w="7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第三级</a:t>
              </a:r>
            </a:p>
          </p:txBody>
        </p:sp>
      </p:grpSp>
      <p:sp>
        <p:nvSpPr>
          <p:cNvPr id="24" name="矩形 87"/>
          <p:cNvSpPr>
            <a:spLocks noChangeArrowheads="1"/>
          </p:cNvSpPr>
          <p:nvPr/>
        </p:nvSpPr>
        <p:spPr bwMode="auto">
          <a:xfrm>
            <a:off x="3132018" y="3866309"/>
            <a:ext cx="5472430" cy="120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indent="359410" algn="just"/>
            <a:r>
              <a:rPr lang="en-US" altLang="zh-CN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Women, The Hobbit, To kill a Mockingbird, Oliver Twist, The Lord of the Rings, The Adventure of Tom Sawyer, Pride and Prejudice, The Dune, Horrible Science.</a:t>
            </a:r>
            <a:endParaRPr lang="zh-CN" altLang="zh-CN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71542" y="196218"/>
            <a:ext cx="1985120" cy="551354"/>
            <a:chOff x="717265" y="251297"/>
            <a:chExt cx="1372831" cy="551523"/>
          </a:xfrm>
        </p:grpSpPr>
        <p:sp>
          <p:nvSpPr>
            <p:cNvPr id="39" name="矩形 3"/>
            <p:cNvSpPr>
              <a:spLocks noChangeArrowheads="1"/>
            </p:cNvSpPr>
            <p:nvPr/>
          </p:nvSpPr>
          <p:spPr bwMode="auto">
            <a:xfrm>
              <a:off x="717265" y="251297"/>
              <a:ext cx="1372831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原版阅读书目推荐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43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4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5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6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7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id="{06CF5C30-ACF2-FA12-0934-207A9EF375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5" y="3691144"/>
            <a:ext cx="1266623" cy="138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66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704217" y="2212281"/>
            <a:ext cx="2448272" cy="2375693"/>
          </a:xfrm>
          <a:prstGeom prst="roundRect">
            <a:avLst>
              <a:gd name="adj" fmla="val 945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83983" y="108039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753819" y="1617463"/>
            <a:ext cx="373310" cy="37331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422037" y="2212280"/>
            <a:ext cx="2448272" cy="2375693"/>
          </a:xfrm>
          <a:prstGeom prst="roundRect">
            <a:avLst>
              <a:gd name="adj" fmla="val 784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22452" y="1124308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4467170" y="1636520"/>
            <a:ext cx="373310" cy="37331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8366" y="2757760"/>
            <a:ext cx="1944216" cy="9286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根据自己已有的词汇量水平选择合适的原版读物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74064" y="2752116"/>
            <a:ext cx="1978055" cy="6846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 根据自己的兴趣进     行选择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251520" y="378450"/>
            <a:ext cx="3595541" cy="568525"/>
            <a:chOff x="889605" y="234121"/>
            <a:chExt cx="3596653" cy="568699"/>
          </a:xfrm>
        </p:grpSpPr>
        <p:sp>
          <p:nvSpPr>
            <p:cNvPr id="30" name="矩形 3"/>
            <p:cNvSpPr>
              <a:spLocks noChangeArrowheads="1"/>
            </p:cNvSpPr>
            <p:nvPr/>
          </p:nvSpPr>
          <p:spPr bwMode="auto">
            <a:xfrm>
              <a:off x="1256208" y="234121"/>
              <a:ext cx="3230050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3.1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如何选择合适的原版读物？</a:t>
              </a: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34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5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6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7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8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F68DB9B7-4416-897C-E99F-4F13DE2A1D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2145"/>
            <a:ext cx="1583796" cy="237569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2C9253D1-0CEA-1991-C368-38BBF871D1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752115"/>
            <a:ext cx="2103732" cy="223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83761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52282" y="2018266"/>
            <a:ext cx="1839821" cy="1398984"/>
            <a:chOff x="5653409" y="2018889"/>
            <a:chExt cx="1840389" cy="1399416"/>
          </a:xfrm>
        </p:grpSpPr>
        <p:sp>
          <p:nvSpPr>
            <p:cNvPr id="129" name="Freeform 10"/>
            <p:cNvSpPr>
              <a:spLocks/>
            </p:cNvSpPr>
            <p:nvPr/>
          </p:nvSpPr>
          <p:spPr bwMode="auto">
            <a:xfrm>
              <a:off x="5653409" y="2018889"/>
              <a:ext cx="1840389" cy="1399416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0" name="Freeform 17"/>
            <p:cNvSpPr>
              <a:spLocks/>
            </p:cNvSpPr>
            <p:nvPr/>
          </p:nvSpPr>
          <p:spPr bwMode="auto">
            <a:xfrm>
              <a:off x="5767662" y="2121958"/>
              <a:ext cx="1611882" cy="1193278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1" name="组合 795"/>
          <p:cNvGrpSpPr>
            <a:grpSpLocks/>
          </p:cNvGrpSpPr>
          <p:nvPr/>
        </p:nvGrpSpPr>
        <p:grpSpPr bwMode="auto">
          <a:xfrm>
            <a:off x="4212402" y="2018266"/>
            <a:ext cx="1839821" cy="1398984"/>
            <a:chOff x="7502850" y="1762125"/>
            <a:chExt cx="4027488" cy="3060700"/>
          </a:xfrm>
        </p:grpSpPr>
        <p:sp>
          <p:nvSpPr>
            <p:cNvPr id="142" name="Freeform 10"/>
            <p:cNvSpPr>
              <a:spLocks/>
            </p:cNvSpPr>
            <p:nvPr/>
          </p:nvSpPr>
          <p:spPr bwMode="auto">
            <a:xfrm>
              <a:off x="7502850" y="1762125"/>
              <a:ext cx="4027488" cy="3060700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3" name="Freeform 17"/>
            <p:cNvSpPr>
              <a:spLocks/>
            </p:cNvSpPr>
            <p:nvPr/>
          </p:nvSpPr>
          <p:spPr bwMode="auto">
            <a:xfrm>
              <a:off x="7752881" y="1987550"/>
              <a:ext cx="3527425" cy="2609850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2" name="组合 796"/>
          <p:cNvGrpSpPr>
            <a:grpSpLocks/>
          </p:cNvGrpSpPr>
          <p:nvPr/>
        </p:nvGrpSpPr>
        <p:grpSpPr bwMode="auto">
          <a:xfrm>
            <a:off x="2772521" y="2018266"/>
            <a:ext cx="1839821" cy="1398984"/>
            <a:chOff x="7502850" y="1762125"/>
            <a:chExt cx="4027488" cy="3060700"/>
          </a:xfrm>
        </p:grpSpPr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7502850" y="1762125"/>
              <a:ext cx="4027488" cy="3060700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1" name="Freeform 17"/>
            <p:cNvSpPr>
              <a:spLocks/>
            </p:cNvSpPr>
            <p:nvPr/>
          </p:nvSpPr>
          <p:spPr bwMode="auto">
            <a:xfrm>
              <a:off x="7752881" y="1987550"/>
              <a:ext cx="3527425" cy="2609850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3" name="组合 797"/>
          <p:cNvGrpSpPr>
            <a:grpSpLocks/>
          </p:cNvGrpSpPr>
          <p:nvPr/>
        </p:nvGrpSpPr>
        <p:grpSpPr bwMode="auto">
          <a:xfrm>
            <a:off x="1332640" y="2018266"/>
            <a:ext cx="1839821" cy="1398984"/>
            <a:chOff x="7502850" y="1762125"/>
            <a:chExt cx="4027488" cy="3060700"/>
          </a:xfrm>
        </p:grpSpPr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7502850" y="1762125"/>
              <a:ext cx="4027488" cy="3060700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7752881" y="1987550"/>
              <a:ext cx="3527425" cy="2609850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marL="0" marR="0" lvl="0" indent="0" algn="l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34" name="Freeform 5"/>
          <p:cNvSpPr>
            <a:spLocks/>
          </p:cNvSpPr>
          <p:nvPr/>
        </p:nvSpPr>
        <p:spPr bwMode="auto">
          <a:xfrm>
            <a:off x="6259139" y="2944750"/>
            <a:ext cx="408333" cy="315659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35" name="Freeform 5"/>
          <p:cNvSpPr>
            <a:spLocks/>
          </p:cNvSpPr>
          <p:nvPr/>
        </p:nvSpPr>
        <p:spPr bwMode="auto">
          <a:xfrm>
            <a:off x="4737702" y="2937129"/>
            <a:ext cx="408333" cy="315659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/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36" name="Freeform 5"/>
          <p:cNvSpPr>
            <a:spLocks/>
          </p:cNvSpPr>
          <p:nvPr/>
        </p:nvSpPr>
        <p:spPr bwMode="auto">
          <a:xfrm>
            <a:off x="3216266" y="2929507"/>
            <a:ext cx="408333" cy="315659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37" name="Freeform 5"/>
          <p:cNvSpPr>
            <a:spLocks/>
          </p:cNvSpPr>
          <p:nvPr/>
        </p:nvSpPr>
        <p:spPr bwMode="auto">
          <a:xfrm>
            <a:off x="1694830" y="2921887"/>
            <a:ext cx="408333" cy="315659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/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44" name="文本框 808"/>
          <p:cNvSpPr txBox="1">
            <a:spLocks noChangeArrowheads="1"/>
          </p:cNvSpPr>
          <p:nvPr/>
        </p:nvSpPr>
        <p:spPr bwMode="auto">
          <a:xfrm>
            <a:off x="1990245" y="2209955"/>
            <a:ext cx="651436" cy="85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8" tIns="34284" rIns="68568" bIns="3428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STEP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599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01</a:t>
            </a:r>
            <a:endParaRPr kumimoji="0" lang="zh-CN" altLang="en-US" sz="3599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45" name="文本框 809"/>
          <p:cNvSpPr txBox="1">
            <a:spLocks noChangeArrowheads="1"/>
          </p:cNvSpPr>
          <p:nvPr/>
        </p:nvSpPr>
        <p:spPr bwMode="auto">
          <a:xfrm>
            <a:off x="3394994" y="2209955"/>
            <a:ext cx="651436" cy="85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8" tIns="34284" rIns="68568" bIns="3428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STEP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599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02</a:t>
            </a:r>
            <a:endParaRPr kumimoji="0" lang="zh-CN" altLang="en-US" sz="3599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46" name="文本框 810"/>
          <p:cNvSpPr txBox="1">
            <a:spLocks noChangeArrowheads="1"/>
          </p:cNvSpPr>
          <p:nvPr/>
        </p:nvSpPr>
        <p:spPr bwMode="auto">
          <a:xfrm>
            <a:off x="4799741" y="2209955"/>
            <a:ext cx="651436" cy="85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8" tIns="34284" rIns="68568" bIns="3428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STEP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599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03</a:t>
            </a:r>
            <a:endParaRPr kumimoji="0" lang="zh-CN" altLang="en-US" sz="3599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47" name="文本框 811"/>
          <p:cNvSpPr txBox="1">
            <a:spLocks noChangeArrowheads="1"/>
          </p:cNvSpPr>
          <p:nvPr/>
        </p:nvSpPr>
        <p:spPr bwMode="auto">
          <a:xfrm>
            <a:off x="6204489" y="2209955"/>
            <a:ext cx="651437" cy="85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8" tIns="34284" rIns="68568" bIns="3428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STEP</a:t>
            </a:r>
          </a:p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599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04</a:t>
            </a:r>
            <a:endParaRPr kumimoji="0" lang="zh-CN" altLang="en-US" sz="3599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48" name="Group 129"/>
          <p:cNvGrpSpPr/>
          <p:nvPr/>
        </p:nvGrpSpPr>
        <p:grpSpPr>
          <a:xfrm>
            <a:off x="539553" y="3791658"/>
            <a:ext cx="2292056" cy="852351"/>
            <a:chOff x="696724" y="2667382"/>
            <a:chExt cx="1362945" cy="852351"/>
          </a:xfrm>
        </p:grpSpPr>
        <p:sp>
          <p:nvSpPr>
            <p:cNvPr id="49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遇到生词，尽可能不去查字典以保证阅读的流畅性和完整性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0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9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51" name="Group 129"/>
          <p:cNvGrpSpPr/>
          <p:nvPr/>
        </p:nvGrpSpPr>
        <p:grpSpPr>
          <a:xfrm>
            <a:off x="2565605" y="857779"/>
            <a:ext cx="1652878" cy="1236812"/>
            <a:chOff x="696724" y="2630930"/>
            <a:chExt cx="1370998" cy="888803"/>
          </a:xfrm>
        </p:grpSpPr>
        <p:sp>
          <p:nvSpPr>
            <p:cNvPr id="52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标注长难句和关键情节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" name="Rectangle 27"/>
            <p:cNvSpPr>
              <a:spLocks/>
            </p:cNvSpPr>
            <p:nvPr/>
          </p:nvSpPr>
          <p:spPr bwMode="auto">
            <a:xfrm>
              <a:off x="704777" y="2630930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9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54" name="Group 129"/>
          <p:cNvGrpSpPr/>
          <p:nvPr/>
        </p:nvGrpSpPr>
        <p:grpSpPr>
          <a:xfrm>
            <a:off x="4046430" y="3806987"/>
            <a:ext cx="2109746" cy="852351"/>
            <a:chOff x="696724" y="2667382"/>
            <a:chExt cx="1362945" cy="852351"/>
          </a:xfrm>
        </p:grpSpPr>
        <p:sp>
          <p:nvSpPr>
            <p:cNvPr id="55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just" defTabSz="914126" rtl="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摘抄精彩片段，短句，短语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9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57" name="Group 129"/>
          <p:cNvGrpSpPr/>
          <p:nvPr/>
        </p:nvGrpSpPr>
        <p:grpSpPr>
          <a:xfrm>
            <a:off x="5580113" y="915566"/>
            <a:ext cx="2088232" cy="1068819"/>
            <a:chOff x="696724" y="2667382"/>
            <a:chExt cx="1362945" cy="852351"/>
          </a:xfrm>
        </p:grpSpPr>
        <p:sp>
          <p:nvSpPr>
            <p:cNvPr id="58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借助网络小程序，实现听读结合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126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9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-5069" y="307435"/>
            <a:ext cx="4079760" cy="471634"/>
            <a:chOff x="622862" y="362548"/>
            <a:chExt cx="4081019" cy="471779"/>
          </a:xfrm>
        </p:grpSpPr>
        <p:sp>
          <p:nvSpPr>
            <p:cNvPr id="46" name="矩形 3"/>
            <p:cNvSpPr>
              <a:spLocks noChangeArrowheads="1"/>
            </p:cNvSpPr>
            <p:nvPr/>
          </p:nvSpPr>
          <p:spPr bwMode="auto">
            <a:xfrm>
              <a:off x="883746" y="362548"/>
              <a:ext cx="3820135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3.</a:t>
              </a: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2</a:t>
              </a:r>
              <a:r>
                <a:rPr lang="en-US" altLang="zh-CN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 </a:t>
              </a: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 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阅读原版书籍过程中的方法探讨</a:t>
              </a: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622862" y="618893"/>
              <a:ext cx="1766054" cy="215434"/>
              <a:chOff x="664303" y="529336"/>
              <a:chExt cx="1766054" cy="215434"/>
            </a:xfrm>
          </p:grpSpPr>
          <p:sp>
            <p:nvSpPr>
              <p:cNvPr id="60" name="文本框 31"/>
              <p:cNvSpPr>
                <a:spLocks noChangeArrowheads="1"/>
              </p:cNvSpPr>
              <p:nvPr/>
            </p:nvSpPr>
            <p:spPr bwMode="auto">
              <a:xfrm>
                <a:off x="664303" y="529336"/>
                <a:ext cx="1766054" cy="215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368" tIns="45682" rIns="91368" bIns="45682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61" name="组合 60"/>
              <p:cNvGrpSpPr/>
              <p:nvPr/>
            </p:nvGrpSpPr>
            <p:grpSpPr>
              <a:xfrm>
                <a:off x="931046" y="667544"/>
                <a:ext cx="1028125" cy="45719"/>
                <a:chOff x="688893" y="2574256"/>
                <a:chExt cx="7739508" cy="81111"/>
              </a:xfrm>
            </p:grpSpPr>
            <p:sp>
              <p:nvSpPr>
                <p:cNvPr id="62" name="Rectangle 4"/>
                <p:cNvSpPr/>
                <p:nvPr/>
              </p:nvSpPr>
              <p:spPr>
                <a:xfrm>
                  <a:off x="688893" y="2574256"/>
                  <a:ext cx="1539000" cy="81111"/>
                </a:xfrm>
                <a:prstGeom prst="rect">
                  <a:avLst/>
                </a:pr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Rectangle 5"/>
                <p:cNvSpPr/>
                <p:nvPr/>
              </p:nvSpPr>
              <p:spPr>
                <a:xfrm>
                  <a:off x="2239021" y="2574256"/>
                  <a:ext cx="1539000" cy="81111"/>
                </a:xfrm>
                <a:prstGeom prst="rect">
                  <a:avLst/>
                </a:prstGeom>
                <a:solidFill>
                  <a:srgbClr val="00B0F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Rectangle 6"/>
                <p:cNvSpPr/>
                <p:nvPr/>
              </p:nvSpPr>
              <p:spPr>
                <a:xfrm>
                  <a:off x="3789153" y="2574256"/>
                  <a:ext cx="1539000" cy="81111"/>
                </a:xfrm>
                <a:prstGeom prst="rect">
                  <a:avLst/>
                </a:pr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Rectangle 7"/>
                <p:cNvSpPr/>
                <p:nvPr/>
              </p:nvSpPr>
              <p:spPr>
                <a:xfrm>
                  <a:off x="5339276" y="2574256"/>
                  <a:ext cx="1539000" cy="81111"/>
                </a:xfrm>
                <a:prstGeom prst="rect">
                  <a:avLst/>
                </a:prstGeom>
                <a:solidFill>
                  <a:srgbClr val="00B0F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Rectangle 8"/>
                <p:cNvSpPr/>
                <p:nvPr/>
              </p:nvSpPr>
              <p:spPr>
                <a:xfrm>
                  <a:off x="6889401" y="2574256"/>
                  <a:ext cx="1539000" cy="81111"/>
                </a:xfrm>
                <a:prstGeom prst="rect">
                  <a:avLst/>
                </a:pr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38131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87910" y="119466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42354" y="114639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84491" y="1104715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53692" y="1678318"/>
            <a:ext cx="1779654" cy="960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(1)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解决生词，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梳理故事情节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47907" y="1923678"/>
            <a:ext cx="1850186" cy="499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(2)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生词接力赛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37366" y="1888741"/>
            <a:ext cx="1593706" cy="499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rPr>
              <a:t>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3)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阅读分享</a:t>
            </a:r>
          </a:p>
        </p:txBody>
      </p:sp>
      <p:sp>
        <p:nvSpPr>
          <p:cNvPr id="19" name="椭圆 18"/>
          <p:cNvSpPr/>
          <p:nvPr/>
        </p:nvSpPr>
        <p:spPr>
          <a:xfrm>
            <a:off x="4575050" y="2928956"/>
            <a:ext cx="500908" cy="50090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717380" y="3153267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52263" y="3153626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255929" y="3271965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175518" y="3158286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062244" y="3150781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553278" y="3282188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850333" y="3185392"/>
            <a:ext cx="250454" cy="250454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726981" y="3151985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151556" y="3160040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359742" y="3209176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900741" y="2969482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070359" y="3282472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506355" y="3005579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206031" y="3097426"/>
            <a:ext cx="322151" cy="322151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075958" y="3150163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206867" y="3153496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21657" y="3284728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772349" y="2970225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690644" y="3206559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193490" y="3012774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730460" y="3144202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07054" y="198346"/>
            <a:ext cx="3010605" cy="549227"/>
            <a:chOff x="889605" y="253425"/>
            <a:chExt cx="2427128" cy="549395"/>
          </a:xfrm>
        </p:grpSpPr>
        <p:sp>
          <p:nvSpPr>
            <p:cNvPr id="50" name="矩形 3"/>
            <p:cNvSpPr>
              <a:spLocks noChangeArrowheads="1"/>
            </p:cNvSpPr>
            <p:nvPr/>
          </p:nvSpPr>
          <p:spPr bwMode="auto">
            <a:xfrm>
              <a:off x="1033993" y="253425"/>
              <a:ext cx="2282740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3.3 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阅读之后的交流与探讨</a:t>
              </a: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54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5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6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7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8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25768DCA-CC92-275D-6B63-23ED34BFC2A0}"/>
              </a:ext>
            </a:extLst>
          </p:cNvPr>
          <p:cNvSpPr/>
          <p:nvPr/>
        </p:nvSpPr>
        <p:spPr>
          <a:xfrm>
            <a:off x="1692643" y="3843407"/>
            <a:ext cx="4960713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组建阅读小组，每周进行阅读活动</a:t>
            </a:r>
          </a:p>
        </p:txBody>
      </p:sp>
    </p:spTree>
    <p:extLst>
      <p:ext uri="{BB962C8B-B14F-4D97-AF65-F5344CB8AC3E}">
        <p14:creationId xmlns:p14="http://schemas.microsoft.com/office/powerpoint/2010/main" val="3981178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91818"/>
            <a:ext cx="9144000" cy="969534"/>
          </a:xfrm>
          <a:prstGeom prst="rect">
            <a:avLst/>
          </a:prstGeom>
          <a:solidFill>
            <a:srgbClr val="01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17"/>
          <p:cNvSpPr txBox="1"/>
          <p:nvPr/>
        </p:nvSpPr>
        <p:spPr>
          <a:xfrm>
            <a:off x="3337584" y="2014975"/>
            <a:ext cx="353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结论与展望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366956" y="1489357"/>
            <a:ext cx="1586056" cy="1586449"/>
            <a:chOff x="1041891" y="2887277"/>
            <a:chExt cx="1036261" cy="1036518"/>
          </a:xfrm>
        </p:grpSpPr>
        <p:sp>
          <p:nvSpPr>
            <p:cNvPr id="84" name="Oval 53"/>
            <p:cNvSpPr>
              <a:spLocks noChangeArrowheads="1"/>
            </p:cNvSpPr>
            <p:nvPr/>
          </p:nvSpPr>
          <p:spPr bwMode="auto">
            <a:xfrm>
              <a:off x="1041891" y="2887277"/>
              <a:ext cx="1036261" cy="1036518"/>
            </a:xfrm>
            <a:prstGeom prst="ellipse">
              <a:avLst/>
            </a:prstGeom>
            <a:solidFill>
              <a:srgbClr val="01B0F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400">
                <a:cs typeface="+mn-ea"/>
                <a:sym typeface="+mn-lt"/>
              </a:endParaRPr>
            </a:p>
          </p:txBody>
        </p:sp>
        <p:sp>
          <p:nvSpPr>
            <p:cNvPr id="85" name="Text Box 58"/>
            <p:cNvSpPr txBox="1">
              <a:spLocks noChangeArrowheads="1"/>
            </p:cNvSpPr>
            <p:nvPr/>
          </p:nvSpPr>
          <p:spPr bwMode="auto">
            <a:xfrm>
              <a:off x="1159958" y="3077737"/>
              <a:ext cx="782803" cy="70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16419" y="4532339"/>
            <a:ext cx="588857" cy="588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012225" y="4232345"/>
            <a:ext cx="252491" cy="252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093322" y="4197995"/>
            <a:ext cx="1179281" cy="11792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425263" y="4098496"/>
            <a:ext cx="520192" cy="5201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0975" y="4413610"/>
            <a:ext cx="316877" cy="3168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67011" y="4230303"/>
            <a:ext cx="158438" cy="1584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7B65CD61-E6FC-38B9-CEA2-D5E4813AF21F}"/>
              </a:ext>
            </a:extLst>
          </p:cNvPr>
          <p:cNvSpPr txBox="1"/>
          <p:nvPr/>
        </p:nvSpPr>
        <p:spPr>
          <a:xfrm>
            <a:off x="3289775" y="2984509"/>
            <a:ext cx="5400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本文通过以上研究得到结论：通过英文原版阅读可以很好的扩充英文学习者的词汇量。英文原版阅读给单词提供了最鲜活的语境，让初中生读者学会最地道的搭配，另外小说中的一些关键词在文中会反复出现，就让读者在不知不觉中完成了词汇积累。同时原版阅读对于阅读能力的提高也起到不可忽视的作用</a:t>
            </a:r>
            <a:r>
              <a:rPr lang="zh-CN" altLang="en-US" sz="1600" b="1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3032029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3235028" y="1498880"/>
            <a:ext cx="5585444" cy="113214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11" name="圆角矩形 11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圆角矩形 11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3386048" y="1717765"/>
            <a:ext cx="620854" cy="6208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6" name="同心圆 1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1" name="Freeform 9"/>
          <p:cNvSpPr>
            <a:spLocks noEditPoints="1"/>
          </p:cNvSpPr>
          <p:nvPr/>
        </p:nvSpPr>
        <p:spPr bwMode="auto">
          <a:xfrm>
            <a:off x="3529499" y="1908449"/>
            <a:ext cx="281873" cy="224397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99" ker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3235028" y="2958929"/>
            <a:ext cx="5657452" cy="113214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3" name="圆角矩形 13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4" name="圆角矩形 13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386048" y="3177815"/>
            <a:ext cx="620854" cy="6208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6" name="同心圆 1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1" name="Freeform 7"/>
          <p:cNvSpPr>
            <a:spLocks/>
          </p:cNvSpPr>
          <p:nvPr/>
        </p:nvSpPr>
        <p:spPr bwMode="auto">
          <a:xfrm>
            <a:off x="3521501" y="3339383"/>
            <a:ext cx="296118" cy="297714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99" ker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96824" y="1347992"/>
            <a:ext cx="2476516" cy="300228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组合 58"/>
          <p:cNvGrpSpPr/>
          <p:nvPr/>
        </p:nvGrpSpPr>
        <p:grpSpPr>
          <a:xfrm>
            <a:off x="290078" y="196218"/>
            <a:ext cx="1061791" cy="551354"/>
            <a:chOff x="872623" y="251297"/>
            <a:chExt cx="1062119" cy="551523"/>
          </a:xfrm>
        </p:grpSpPr>
        <p:sp>
          <p:nvSpPr>
            <p:cNvPr id="60" name="矩形 3"/>
            <p:cNvSpPr>
              <a:spLocks noChangeArrowheads="1"/>
            </p:cNvSpPr>
            <p:nvPr/>
          </p:nvSpPr>
          <p:spPr bwMode="auto">
            <a:xfrm>
              <a:off x="872623" y="251297"/>
              <a:ext cx="1062119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参考文献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64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60AF360A-5F45-BB51-FCC0-6DC5CAC1856A}"/>
              </a:ext>
            </a:extLst>
          </p:cNvPr>
          <p:cNvSpPr txBox="1"/>
          <p:nvPr/>
        </p:nvSpPr>
        <p:spPr>
          <a:xfrm>
            <a:off x="3971829" y="1870177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[1] 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海伦娜﹒柯顿，卡罗尔﹒安﹒达尔伯格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语言与儿童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[M].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北京：外语教学与研究出版社，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2015.</a:t>
            </a:r>
            <a:endParaRPr lang="zh-CN" alt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DAE8D6A-1267-AF1C-D89B-F760002A5FC8}"/>
              </a:ext>
            </a:extLst>
          </p:cNvPr>
          <p:cNvSpPr txBox="1"/>
          <p:nvPr/>
        </p:nvSpPr>
        <p:spPr>
          <a:xfrm>
            <a:off x="3961021" y="3313931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[2] 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马宁，罗仁家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英语阅读学习与训练中词汇处理策略调查研究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外国语文，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2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47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/>
      </p:transition>
    </mc:Choice>
    <mc:Fallback>
      <p:transition spd="slow">
        <p:random/>
      </p:transition>
    </mc:Fallback>
  </mc:AlternateContent>
  <p:extLst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127190" y="1272772"/>
            <a:ext cx="1535551" cy="15355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24341" y="2110972"/>
            <a:ext cx="1535551" cy="15355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8390" y="1360518"/>
            <a:ext cx="1535551" cy="15355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81741" y="1741518"/>
            <a:ext cx="1535551" cy="15355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608356" y="1626490"/>
            <a:ext cx="889987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500" dirty="0">
                <a:solidFill>
                  <a:srgbClr val="0C4FAD"/>
                </a:solidFill>
                <a:latin typeface="+mn-lt"/>
                <a:ea typeface="+mn-ea"/>
                <a:cs typeface="+mn-ea"/>
                <a:sym typeface="+mn-lt"/>
              </a:rPr>
              <a:t>谢</a:t>
            </a:r>
          </a:p>
        </p:txBody>
      </p:sp>
      <p:sp>
        <p:nvSpPr>
          <p:cNvPr id="16" name="矩形 15"/>
          <p:cNvSpPr/>
          <p:nvPr/>
        </p:nvSpPr>
        <p:spPr>
          <a:xfrm>
            <a:off x="3551010" y="2402999"/>
            <a:ext cx="889987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500" dirty="0">
                <a:solidFill>
                  <a:srgbClr val="0C4FAD"/>
                </a:solidFill>
                <a:latin typeface="+mn-lt"/>
                <a:ea typeface="+mn-ea"/>
                <a:cs typeface="+mn-ea"/>
                <a:sym typeface="+mn-lt"/>
              </a:rPr>
              <a:t>谢</a:t>
            </a:r>
          </a:p>
        </p:txBody>
      </p:sp>
      <p:sp>
        <p:nvSpPr>
          <p:cNvPr id="17" name="矩形 16"/>
          <p:cNvSpPr/>
          <p:nvPr/>
        </p:nvSpPr>
        <p:spPr>
          <a:xfrm>
            <a:off x="4445314" y="1564799"/>
            <a:ext cx="889987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500" dirty="0">
                <a:solidFill>
                  <a:srgbClr val="0C4FAD"/>
                </a:solidFill>
                <a:latin typeface="+mn-lt"/>
                <a:ea typeface="+mn-ea"/>
                <a:cs typeface="+mn-ea"/>
                <a:sym typeface="+mn-lt"/>
              </a:rPr>
              <a:t>观</a:t>
            </a:r>
          </a:p>
        </p:txBody>
      </p:sp>
      <p:sp>
        <p:nvSpPr>
          <p:cNvPr id="18" name="矩形 17"/>
          <p:cNvSpPr/>
          <p:nvPr/>
        </p:nvSpPr>
        <p:spPr>
          <a:xfrm>
            <a:off x="5610954" y="2035636"/>
            <a:ext cx="889987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500" dirty="0">
                <a:solidFill>
                  <a:srgbClr val="0C4FAD"/>
                </a:solidFill>
                <a:latin typeface="+mn-lt"/>
                <a:ea typeface="+mn-ea"/>
                <a:cs typeface="+mn-ea"/>
                <a:sym typeface="+mn-lt"/>
              </a:rPr>
              <a:t>看</a:t>
            </a:r>
          </a:p>
        </p:txBody>
      </p:sp>
      <p:sp>
        <p:nvSpPr>
          <p:cNvPr id="85" name="椭圆 84"/>
          <p:cNvSpPr/>
          <p:nvPr/>
        </p:nvSpPr>
        <p:spPr>
          <a:xfrm>
            <a:off x="4598197" y="3288913"/>
            <a:ext cx="500908" cy="50090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5740527" y="3513224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575410" y="3513583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2279076" y="3631922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198665" y="3518243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3085391" y="3510738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576425" y="3642145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3873480" y="3545349"/>
            <a:ext cx="250454" cy="250454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6750128" y="3511942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174703" y="3519997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7382889" y="3569133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923888" y="3329439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2093506" y="3642429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4529502" y="3365536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3229178" y="3457383"/>
            <a:ext cx="322151" cy="322151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5099105" y="3510120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1230014" y="3513453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944804" y="3644685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2795496" y="3330182"/>
            <a:ext cx="274777" cy="274777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1713791" y="3566516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216637" y="3372731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7753607" y="3504159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206042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2878" y="2553981"/>
            <a:ext cx="7462418" cy="1546523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latin typeface="+mn-lt"/>
                <a:ea typeface="+mn-ea"/>
                <a:cs typeface="+mn-ea"/>
                <a:sym typeface="+mn-lt"/>
              </a:rPr>
              <a:t>   本文以初二学生为主要研究对象，选择英语水平为优秀、中等、及格三个层次中具有代表性的同学进行研究，探讨通过英文原版阅读扩充词汇量的实践方法。本文调查了初二学生英语词汇学习和原版阅读的现状，通过观察法、访谈法、问卷调查法和个案研究法对原版书籍的选择、阅读方法、词汇积累提升等相关问题进行了探讨，旨在鼓励初中生积极参加原版阅读活动，并通过参加原版阅读小组活动，切实有效地利用英文原版阅读提升词汇量水平。</a:t>
            </a:r>
            <a:endParaRPr lang="zh-CN" altLang="en-US" sz="11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044" y="1042996"/>
            <a:ext cx="1457012" cy="1341209"/>
            <a:chOff x="4345444" y="2542859"/>
            <a:chExt cx="1810550" cy="1811205"/>
          </a:xfrm>
        </p:grpSpPr>
        <p:grpSp>
          <p:nvGrpSpPr>
            <p:cNvPr id="7" name="组合 6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9" name="同心圆 8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08921" y="1492392"/>
            <a:ext cx="950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摘要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269598" y="1947850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5872" y="1195248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12164" y="1359796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316009" y="409654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8754274">
            <a:off x="653213" y="268869"/>
            <a:ext cx="500908" cy="50090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8754274">
            <a:off x="250427" y="1415567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 rot="18754274">
            <a:off x="1544981" y="23062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0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18754274">
            <a:off x="1344581" y="82857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rot="18754274">
            <a:off x="128447" y="653416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8" name="椭圆 47"/>
          <p:cNvSpPr/>
          <p:nvPr/>
        </p:nvSpPr>
        <p:spPr>
          <a:xfrm rot="18754274">
            <a:off x="2044221" y="230621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8754274">
            <a:off x="225842" y="91446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254472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35697" y="3955637"/>
            <a:ext cx="4528403" cy="856060"/>
            <a:chOff x="5122958" y="1820228"/>
            <a:chExt cx="3892539" cy="898863"/>
          </a:xfrm>
        </p:grpSpPr>
        <p:grpSp>
          <p:nvGrpSpPr>
            <p:cNvPr id="87042" name="组合 2"/>
            <p:cNvGrpSpPr>
              <a:grpSpLocks/>
            </p:cNvGrpSpPr>
            <p:nvPr/>
          </p:nvGrpSpPr>
          <p:grpSpPr bwMode="auto">
            <a:xfrm>
              <a:off x="5217899" y="1898988"/>
              <a:ext cx="3797598" cy="741342"/>
              <a:chOff x="3791744" y="5346476"/>
              <a:chExt cx="5832648" cy="1152128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4007768" y="5518711"/>
                <a:ext cx="5400600" cy="807659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3791744" y="5346476"/>
                <a:ext cx="5832648" cy="1152128"/>
              </a:xfrm>
              <a:custGeom>
                <a:avLst/>
                <a:gdLst>
                  <a:gd name="connsiteX0" fmla="*/ 619854 w 5832648"/>
                  <a:gd name="connsiteY0" fmla="*/ 172234 h 1152128"/>
                  <a:gd name="connsiteX1" fmla="*/ 247759 w 5832648"/>
                  <a:gd name="connsiteY1" fmla="*/ 418875 h 1152128"/>
                  <a:gd name="connsiteX2" fmla="*/ 216024 w 5832648"/>
                  <a:gd name="connsiteY2" fmla="*/ 576064 h 1152128"/>
                  <a:gd name="connsiteX3" fmla="*/ 216024 w 5832648"/>
                  <a:gd name="connsiteY3" fmla="*/ 576063 h 1152128"/>
                  <a:gd name="connsiteX4" fmla="*/ 216024 w 5832648"/>
                  <a:gd name="connsiteY4" fmla="*/ 576064 h 1152128"/>
                  <a:gd name="connsiteX5" fmla="*/ 216024 w 5832648"/>
                  <a:gd name="connsiteY5" fmla="*/ 576064 h 1152128"/>
                  <a:gd name="connsiteX6" fmla="*/ 247759 w 5832648"/>
                  <a:gd name="connsiteY6" fmla="*/ 733252 h 1152128"/>
                  <a:gd name="connsiteX7" fmla="*/ 619854 w 5832648"/>
                  <a:gd name="connsiteY7" fmla="*/ 979893 h 1152128"/>
                  <a:gd name="connsiteX8" fmla="*/ 5212794 w 5832648"/>
                  <a:gd name="connsiteY8" fmla="*/ 979894 h 1152128"/>
                  <a:gd name="connsiteX9" fmla="*/ 5616624 w 5832648"/>
                  <a:gd name="connsiteY9" fmla="*/ 576064 h 1152128"/>
                  <a:gd name="connsiteX10" fmla="*/ 5616625 w 5832648"/>
                  <a:gd name="connsiteY10" fmla="*/ 576064 h 1152128"/>
                  <a:gd name="connsiteX11" fmla="*/ 5212795 w 5832648"/>
                  <a:gd name="connsiteY11" fmla="*/ 172234 h 1152128"/>
                  <a:gd name="connsiteX12" fmla="*/ 576064 w 5832648"/>
                  <a:gd name="connsiteY12" fmla="*/ 0 h 1152128"/>
                  <a:gd name="connsiteX13" fmla="*/ 5256584 w 5832648"/>
                  <a:gd name="connsiteY13" fmla="*/ 0 h 1152128"/>
                  <a:gd name="connsiteX14" fmla="*/ 5832648 w 5832648"/>
                  <a:gd name="connsiteY14" fmla="*/ 576064 h 1152128"/>
                  <a:gd name="connsiteX15" fmla="*/ 5256584 w 5832648"/>
                  <a:gd name="connsiteY15" fmla="*/ 1152128 h 1152128"/>
                  <a:gd name="connsiteX16" fmla="*/ 576064 w 5832648"/>
                  <a:gd name="connsiteY16" fmla="*/ 1152128 h 1152128"/>
                  <a:gd name="connsiteX17" fmla="*/ 0 w 5832648"/>
                  <a:gd name="connsiteY17" fmla="*/ 576064 h 1152128"/>
                  <a:gd name="connsiteX18" fmla="*/ 576064 w 5832648"/>
                  <a:gd name="connsiteY18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32648" h="1152128">
                    <a:moveTo>
                      <a:pt x="619854" y="172234"/>
                    </a:moveTo>
                    <a:cubicBezTo>
                      <a:pt x="452583" y="172234"/>
                      <a:pt x="309064" y="273935"/>
                      <a:pt x="247759" y="418875"/>
                    </a:cubicBezTo>
                    <a:lnTo>
                      <a:pt x="216024" y="576064"/>
                    </a:lnTo>
                    <a:lnTo>
                      <a:pt x="216024" y="576063"/>
                    </a:lnTo>
                    <a:lnTo>
                      <a:pt x="216024" y="576064"/>
                    </a:lnTo>
                    <a:lnTo>
                      <a:pt x="216024" y="576064"/>
                    </a:lnTo>
                    <a:lnTo>
                      <a:pt x="247759" y="733252"/>
                    </a:lnTo>
                    <a:cubicBezTo>
                      <a:pt x="309064" y="878193"/>
                      <a:pt x="452583" y="979893"/>
                      <a:pt x="619854" y="979893"/>
                    </a:cubicBezTo>
                    <a:lnTo>
                      <a:pt x="5212794" y="979894"/>
                    </a:lnTo>
                    <a:cubicBezTo>
                      <a:pt x="5435823" y="979894"/>
                      <a:pt x="5616624" y="799093"/>
                      <a:pt x="5616624" y="576064"/>
                    </a:cubicBezTo>
                    <a:lnTo>
                      <a:pt x="5616625" y="576064"/>
                    </a:lnTo>
                    <a:cubicBezTo>
                      <a:pt x="5616625" y="353035"/>
                      <a:pt x="5435824" y="172234"/>
                      <a:pt x="5212795" y="172234"/>
                    </a:cubicBezTo>
                    <a:close/>
                    <a:moveTo>
                      <a:pt x="576064" y="0"/>
                    </a:moveTo>
                    <a:lnTo>
                      <a:pt x="5256584" y="0"/>
                    </a:lnTo>
                    <a:cubicBezTo>
                      <a:pt x="5574735" y="0"/>
                      <a:pt x="5832648" y="257913"/>
                      <a:pt x="5832648" y="576064"/>
                    </a:cubicBezTo>
                    <a:cubicBezTo>
                      <a:pt x="5832648" y="894215"/>
                      <a:pt x="5574735" y="1152128"/>
                      <a:pt x="5256584" y="1152128"/>
                    </a:cubicBezTo>
                    <a:lnTo>
                      <a:pt x="576064" y="1152128"/>
                    </a:ln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3791744" y="5346476"/>
                <a:ext cx="5832648" cy="1152128"/>
              </a:xfrm>
              <a:prstGeom prst="roundRect">
                <a:avLst>
                  <a:gd name="adj" fmla="val 50000"/>
                </a:avLst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87043" name="组合 3"/>
            <p:cNvGrpSpPr>
              <a:grpSpLocks/>
            </p:cNvGrpSpPr>
            <p:nvPr/>
          </p:nvGrpSpPr>
          <p:grpSpPr bwMode="auto">
            <a:xfrm>
              <a:off x="5122958" y="1820228"/>
              <a:ext cx="910160" cy="898863"/>
              <a:chOff x="6124810" y="347435"/>
              <a:chExt cx="1141101" cy="1141097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234318" y="456943"/>
                <a:ext cx="922083" cy="92208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87176" name="组合 5"/>
              <p:cNvGrpSpPr>
                <a:grpSpLocks/>
              </p:cNvGrpSpPr>
              <p:nvPr/>
            </p:nvGrpSpPr>
            <p:grpSpPr bwMode="auto">
              <a:xfrm>
                <a:off x="6124810" y="347435"/>
                <a:ext cx="1141101" cy="1141097"/>
                <a:chOff x="3733576" y="3930057"/>
                <a:chExt cx="1800007" cy="1800000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4003576" y="4200057"/>
                  <a:ext cx="1260000" cy="126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任意多边形 7"/>
                <p:cNvSpPr/>
                <p:nvPr/>
              </p:nvSpPr>
              <p:spPr>
                <a:xfrm>
                  <a:off x="3733576" y="3930057"/>
                  <a:ext cx="1800000" cy="1800000"/>
                </a:xfrm>
                <a:custGeom>
                  <a:avLst/>
                  <a:gdLst>
                    <a:gd name="connsiteX0" fmla="*/ 900000 w 1800000"/>
                    <a:gd name="connsiteY0" fmla="*/ 0 h 1800000"/>
                    <a:gd name="connsiteX1" fmla="*/ 1800000 w 1800000"/>
                    <a:gd name="connsiteY1" fmla="*/ 900000 h 1800000"/>
                    <a:gd name="connsiteX2" fmla="*/ 900000 w 1800000"/>
                    <a:gd name="connsiteY2" fmla="*/ 1800000 h 1800000"/>
                    <a:gd name="connsiteX3" fmla="*/ 0 w 1800000"/>
                    <a:gd name="connsiteY3" fmla="*/ 900000 h 1800000"/>
                    <a:gd name="connsiteX4" fmla="*/ 900000 w 1800000"/>
                    <a:gd name="connsiteY4" fmla="*/ 0 h 1800000"/>
                    <a:gd name="connsiteX5" fmla="*/ 900000 w 1800000"/>
                    <a:gd name="connsiteY5" fmla="*/ 270000 h 1800000"/>
                    <a:gd name="connsiteX6" fmla="*/ 270000 w 1800000"/>
                    <a:gd name="connsiteY6" fmla="*/ 900000 h 1800000"/>
                    <a:gd name="connsiteX7" fmla="*/ 900000 w 1800000"/>
                    <a:gd name="connsiteY7" fmla="*/ 1530000 h 1800000"/>
                    <a:gd name="connsiteX8" fmla="*/ 1530000 w 1800000"/>
                    <a:gd name="connsiteY8" fmla="*/ 900000 h 1800000"/>
                    <a:gd name="connsiteX9" fmla="*/ 900000 w 1800000"/>
                    <a:gd name="connsiteY9" fmla="*/ 270000 h 180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000" h="1800000">
                      <a:moveTo>
                        <a:pt x="900000" y="0"/>
                      </a:moveTo>
                      <a:cubicBezTo>
                        <a:pt x="1397056" y="0"/>
                        <a:pt x="1800000" y="402944"/>
                        <a:pt x="1800000" y="900000"/>
                      </a:cubicBezTo>
                      <a:cubicBezTo>
                        <a:pt x="1800000" y="1397056"/>
                        <a:pt x="1397056" y="1800000"/>
                        <a:pt x="900000" y="1800000"/>
                      </a:cubicBezTo>
                      <a:cubicBezTo>
                        <a:pt x="402944" y="1800000"/>
                        <a:pt x="0" y="1397056"/>
                        <a:pt x="0" y="900000"/>
                      </a:cubicBezTo>
                      <a:cubicBezTo>
                        <a:pt x="0" y="402944"/>
                        <a:pt x="402944" y="0"/>
                        <a:pt x="900000" y="0"/>
                      </a:cubicBezTo>
                      <a:close/>
                      <a:moveTo>
                        <a:pt x="900000" y="270000"/>
                      </a:moveTo>
                      <a:cubicBezTo>
                        <a:pt x="552061" y="270000"/>
                        <a:pt x="270000" y="552061"/>
                        <a:pt x="270000" y="900000"/>
                      </a:cubicBezTo>
                      <a:cubicBezTo>
                        <a:pt x="270000" y="1247939"/>
                        <a:pt x="552061" y="1530000"/>
                        <a:pt x="900000" y="1530000"/>
                      </a:cubicBezTo>
                      <a:cubicBezTo>
                        <a:pt x="1247939" y="1530000"/>
                        <a:pt x="1530000" y="1247939"/>
                        <a:pt x="1530000" y="900000"/>
                      </a:cubicBezTo>
                      <a:cubicBezTo>
                        <a:pt x="1530000" y="552061"/>
                        <a:pt x="1247939" y="270000"/>
                        <a:pt x="900000" y="2700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0F0F0"/>
                    </a:gs>
                    <a:gs pos="100000">
                      <a:srgbClr val="DBDBDB"/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889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3733583" y="3930057"/>
                  <a:ext cx="1800000" cy="180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7048" name="文本框 34"/>
            <p:cNvSpPr txBox="1">
              <a:spLocks noChangeArrowheads="1"/>
            </p:cNvSpPr>
            <p:nvPr/>
          </p:nvSpPr>
          <p:spPr bwMode="auto">
            <a:xfrm>
              <a:off x="6174894" y="2111514"/>
              <a:ext cx="897636" cy="30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结论与展望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7071" name="组合 97"/>
            <p:cNvGrpSpPr>
              <a:grpSpLocks noChangeAspect="1"/>
            </p:cNvGrpSpPr>
            <p:nvPr/>
          </p:nvGrpSpPr>
          <p:grpSpPr bwMode="auto">
            <a:xfrm>
              <a:off x="5413318" y="2117513"/>
              <a:ext cx="555241" cy="455320"/>
              <a:chOff x="655429" y="7245350"/>
              <a:chExt cx="552660" cy="457205"/>
            </a:xfrm>
          </p:grpSpPr>
          <p:sp>
            <p:nvSpPr>
              <p:cNvPr id="99" name="Freeform 64"/>
              <p:cNvSpPr>
                <a:spLocks/>
              </p:cNvSpPr>
              <p:nvPr/>
            </p:nvSpPr>
            <p:spPr bwMode="auto">
              <a:xfrm>
                <a:off x="708026" y="7245354"/>
                <a:ext cx="500063" cy="457201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088" name="Freeform 65"/>
              <p:cNvSpPr>
                <a:spLocks noEditPoints="1"/>
              </p:cNvSpPr>
              <p:nvPr/>
            </p:nvSpPr>
            <p:spPr bwMode="auto">
              <a:xfrm>
                <a:off x="655429" y="7253340"/>
                <a:ext cx="115888" cy="295275"/>
              </a:xfrm>
              <a:custGeom>
                <a:avLst/>
                <a:gdLst>
                  <a:gd name="T0" fmla="*/ 63551 w 31"/>
                  <a:gd name="T1" fmla="*/ 0 h 78"/>
                  <a:gd name="T2" fmla="*/ 108411 w 31"/>
                  <a:gd name="T3" fmla="*/ 18928 h 78"/>
                  <a:gd name="T4" fmla="*/ 115888 w 31"/>
                  <a:gd name="T5" fmla="*/ 68140 h 78"/>
                  <a:gd name="T6" fmla="*/ 115888 w 31"/>
                  <a:gd name="T7" fmla="*/ 238491 h 78"/>
                  <a:gd name="T8" fmla="*/ 100935 w 31"/>
                  <a:gd name="T9" fmla="*/ 280133 h 78"/>
                  <a:gd name="T10" fmla="*/ 59813 w 31"/>
                  <a:gd name="T11" fmla="*/ 295275 h 78"/>
                  <a:gd name="T12" fmla="*/ 11215 w 31"/>
                  <a:gd name="T13" fmla="*/ 272562 h 78"/>
                  <a:gd name="T14" fmla="*/ 0 w 31"/>
                  <a:gd name="T15" fmla="*/ 215778 h 78"/>
                  <a:gd name="T16" fmla="*/ 0 w 31"/>
                  <a:gd name="T17" fmla="*/ 79497 h 78"/>
                  <a:gd name="T18" fmla="*/ 11215 w 31"/>
                  <a:gd name="T19" fmla="*/ 22713 h 78"/>
                  <a:gd name="T20" fmla="*/ 63551 w 31"/>
                  <a:gd name="T21" fmla="*/ 0 h 78"/>
                  <a:gd name="T22" fmla="*/ 59813 w 31"/>
                  <a:gd name="T23" fmla="*/ 264990 h 78"/>
                  <a:gd name="T24" fmla="*/ 85981 w 31"/>
                  <a:gd name="T25" fmla="*/ 227135 h 78"/>
                  <a:gd name="T26" fmla="*/ 85981 w 31"/>
                  <a:gd name="T27" fmla="*/ 64355 h 78"/>
                  <a:gd name="T28" fmla="*/ 59813 w 31"/>
                  <a:gd name="T29" fmla="*/ 26499 h 78"/>
                  <a:gd name="T30" fmla="*/ 33645 w 31"/>
                  <a:gd name="T31" fmla="*/ 64355 h 78"/>
                  <a:gd name="T32" fmla="*/ 33645 w 31"/>
                  <a:gd name="T33" fmla="*/ 75712 h 78"/>
                  <a:gd name="T34" fmla="*/ 33645 w 31"/>
                  <a:gd name="T35" fmla="*/ 87068 h 78"/>
                  <a:gd name="T36" fmla="*/ 33645 w 31"/>
                  <a:gd name="T37" fmla="*/ 136281 h 78"/>
                  <a:gd name="T38" fmla="*/ 33645 w 31"/>
                  <a:gd name="T39" fmla="*/ 181708 h 78"/>
                  <a:gd name="T40" fmla="*/ 33645 w 31"/>
                  <a:gd name="T41" fmla="*/ 223349 h 78"/>
                  <a:gd name="T42" fmla="*/ 59813 w 31"/>
                  <a:gd name="T43" fmla="*/ 264990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089" name="Freeform 66"/>
              <p:cNvSpPr>
                <a:spLocks noEditPoints="1"/>
              </p:cNvSpPr>
              <p:nvPr/>
            </p:nvSpPr>
            <p:spPr bwMode="auto">
              <a:xfrm>
                <a:off x="817563" y="7245350"/>
                <a:ext cx="134938" cy="287339"/>
              </a:xfrm>
              <a:custGeom>
                <a:avLst/>
                <a:gdLst>
                  <a:gd name="T0" fmla="*/ 63721 w 36"/>
                  <a:gd name="T1" fmla="*/ 0 h 76"/>
                  <a:gd name="T2" fmla="*/ 112448 w 36"/>
                  <a:gd name="T3" fmla="*/ 0 h 76"/>
                  <a:gd name="T4" fmla="*/ 112448 w 36"/>
                  <a:gd name="T5" fmla="*/ 192819 h 76"/>
                  <a:gd name="T6" fmla="*/ 134938 w 36"/>
                  <a:gd name="T7" fmla="*/ 192819 h 76"/>
                  <a:gd name="T8" fmla="*/ 134938 w 36"/>
                  <a:gd name="T9" fmla="*/ 219284 h 76"/>
                  <a:gd name="T10" fmla="*/ 112448 w 36"/>
                  <a:gd name="T11" fmla="*/ 219284 h 76"/>
                  <a:gd name="T12" fmla="*/ 112448 w 36"/>
                  <a:gd name="T13" fmla="*/ 287338 h 76"/>
                  <a:gd name="T14" fmla="*/ 78714 w 36"/>
                  <a:gd name="T15" fmla="*/ 287338 h 76"/>
                  <a:gd name="T16" fmla="*/ 78714 w 36"/>
                  <a:gd name="T17" fmla="*/ 219284 h 76"/>
                  <a:gd name="T18" fmla="*/ 0 w 36"/>
                  <a:gd name="T19" fmla="*/ 219284 h 76"/>
                  <a:gd name="T20" fmla="*/ 0 w 36"/>
                  <a:gd name="T21" fmla="*/ 192819 h 76"/>
                  <a:gd name="T22" fmla="*/ 63721 w 36"/>
                  <a:gd name="T23" fmla="*/ 0 h 76"/>
                  <a:gd name="T24" fmla="*/ 78714 w 36"/>
                  <a:gd name="T25" fmla="*/ 192819 h 76"/>
                  <a:gd name="T26" fmla="*/ 78714 w 36"/>
                  <a:gd name="T27" fmla="*/ 41588 h 76"/>
                  <a:gd name="T28" fmla="*/ 56224 w 36"/>
                  <a:gd name="T29" fmla="*/ 117204 h 76"/>
                  <a:gd name="T30" fmla="*/ 33735 w 36"/>
                  <a:gd name="T31" fmla="*/ 192819 h 76"/>
                  <a:gd name="T32" fmla="*/ 78714 w 36"/>
                  <a:gd name="T33" fmla="*/ 192819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783267" y="740037"/>
            <a:ext cx="4516926" cy="856060"/>
            <a:chOff x="5122960" y="2797850"/>
            <a:chExt cx="3892537" cy="898863"/>
          </a:xfrm>
        </p:grpSpPr>
        <p:grpSp>
          <p:nvGrpSpPr>
            <p:cNvPr id="87044" name="组合 13"/>
            <p:cNvGrpSpPr>
              <a:grpSpLocks/>
            </p:cNvGrpSpPr>
            <p:nvPr/>
          </p:nvGrpSpPr>
          <p:grpSpPr bwMode="auto">
            <a:xfrm>
              <a:off x="5217899" y="2876610"/>
              <a:ext cx="3797598" cy="741342"/>
              <a:chOff x="3791744" y="5346476"/>
              <a:chExt cx="5832648" cy="115212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007768" y="5518711"/>
                <a:ext cx="5400600" cy="807659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3791744" y="5346476"/>
                <a:ext cx="5832648" cy="1152128"/>
              </a:xfrm>
              <a:custGeom>
                <a:avLst/>
                <a:gdLst>
                  <a:gd name="connsiteX0" fmla="*/ 619854 w 5832648"/>
                  <a:gd name="connsiteY0" fmla="*/ 172234 h 1152128"/>
                  <a:gd name="connsiteX1" fmla="*/ 247759 w 5832648"/>
                  <a:gd name="connsiteY1" fmla="*/ 418875 h 1152128"/>
                  <a:gd name="connsiteX2" fmla="*/ 216024 w 5832648"/>
                  <a:gd name="connsiteY2" fmla="*/ 576064 h 1152128"/>
                  <a:gd name="connsiteX3" fmla="*/ 216024 w 5832648"/>
                  <a:gd name="connsiteY3" fmla="*/ 576063 h 1152128"/>
                  <a:gd name="connsiteX4" fmla="*/ 216024 w 5832648"/>
                  <a:gd name="connsiteY4" fmla="*/ 576064 h 1152128"/>
                  <a:gd name="connsiteX5" fmla="*/ 216024 w 5832648"/>
                  <a:gd name="connsiteY5" fmla="*/ 576064 h 1152128"/>
                  <a:gd name="connsiteX6" fmla="*/ 247759 w 5832648"/>
                  <a:gd name="connsiteY6" fmla="*/ 733252 h 1152128"/>
                  <a:gd name="connsiteX7" fmla="*/ 619854 w 5832648"/>
                  <a:gd name="connsiteY7" fmla="*/ 979893 h 1152128"/>
                  <a:gd name="connsiteX8" fmla="*/ 5212794 w 5832648"/>
                  <a:gd name="connsiteY8" fmla="*/ 979894 h 1152128"/>
                  <a:gd name="connsiteX9" fmla="*/ 5616624 w 5832648"/>
                  <a:gd name="connsiteY9" fmla="*/ 576064 h 1152128"/>
                  <a:gd name="connsiteX10" fmla="*/ 5616625 w 5832648"/>
                  <a:gd name="connsiteY10" fmla="*/ 576064 h 1152128"/>
                  <a:gd name="connsiteX11" fmla="*/ 5212795 w 5832648"/>
                  <a:gd name="connsiteY11" fmla="*/ 172234 h 1152128"/>
                  <a:gd name="connsiteX12" fmla="*/ 576064 w 5832648"/>
                  <a:gd name="connsiteY12" fmla="*/ 0 h 1152128"/>
                  <a:gd name="connsiteX13" fmla="*/ 5256584 w 5832648"/>
                  <a:gd name="connsiteY13" fmla="*/ 0 h 1152128"/>
                  <a:gd name="connsiteX14" fmla="*/ 5832648 w 5832648"/>
                  <a:gd name="connsiteY14" fmla="*/ 576064 h 1152128"/>
                  <a:gd name="connsiteX15" fmla="*/ 5256584 w 5832648"/>
                  <a:gd name="connsiteY15" fmla="*/ 1152128 h 1152128"/>
                  <a:gd name="connsiteX16" fmla="*/ 576064 w 5832648"/>
                  <a:gd name="connsiteY16" fmla="*/ 1152128 h 1152128"/>
                  <a:gd name="connsiteX17" fmla="*/ 0 w 5832648"/>
                  <a:gd name="connsiteY17" fmla="*/ 576064 h 1152128"/>
                  <a:gd name="connsiteX18" fmla="*/ 576064 w 5832648"/>
                  <a:gd name="connsiteY18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32648" h="1152128">
                    <a:moveTo>
                      <a:pt x="619854" y="172234"/>
                    </a:moveTo>
                    <a:cubicBezTo>
                      <a:pt x="452583" y="172234"/>
                      <a:pt x="309064" y="273935"/>
                      <a:pt x="247759" y="418875"/>
                    </a:cubicBezTo>
                    <a:lnTo>
                      <a:pt x="216024" y="576064"/>
                    </a:lnTo>
                    <a:lnTo>
                      <a:pt x="216024" y="576063"/>
                    </a:lnTo>
                    <a:lnTo>
                      <a:pt x="216024" y="576064"/>
                    </a:lnTo>
                    <a:lnTo>
                      <a:pt x="216024" y="576064"/>
                    </a:lnTo>
                    <a:lnTo>
                      <a:pt x="247759" y="733252"/>
                    </a:lnTo>
                    <a:cubicBezTo>
                      <a:pt x="309064" y="878193"/>
                      <a:pt x="452583" y="979893"/>
                      <a:pt x="619854" y="979893"/>
                    </a:cubicBezTo>
                    <a:lnTo>
                      <a:pt x="5212794" y="979894"/>
                    </a:lnTo>
                    <a:cubicBezTo>
                      <a:pt x="5435823" y="979894"/>
                      <a:pt x="5616624" y="799093"/>
                      <a:pt x="5616624" y="576064"/>
                    </a:cubicBezTo>
                    <a:lnTo>
                      <a:pt x="5616625" y="576064"/>
                    </a:lnTo>
                    <a:cubicBezTo>
                      <a:pt x="5616625" y="353035"/>
                      <a:pt x="5435824" y="172234"/>
                      <a:pt x="5212795" y="172234"/>
                    </a:cubicBezTo>
                    <a:close/>
                    <a:moveTo>
                      <a:pt x="576064" y="0"/>
                    </a:moveTo>
                    <a:lnTo>
                      <a:pt x="5256584" y="0"/>
                    </a:lnTo>
                    <a:cubicBezTo>
                      <a:pt x="5574735" y="0"/>
                      <a:pt x="5832648" y="257913"/>
                      <a:pt x="5832648" y="576064"/>
                    </a:cubicBezTo>
                    <a:cubicBezTo>
                      <a:pt x="5832648" y="894215"/>
                      <a:pt x="5574735" y="1152128"/>
                      <a:pt x="5256584" y="1152128"/>
                    </a:cubicBezTo>
                    <a:lnTo>
                      <a:pt x="576064" y="1152128"/>
                    </a:ln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3791744" y="5346476"/>
                <a:ext cx="5832648" cy="1152128"/>
              </a:xfrm>
              <a:prstGeom prst="roundRect">
                <a:avLst>
                  <a:gd name="adj" fmla="val 50000"/>
                </a:avLst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87045" name="组合 14"/>
            <p:cNvGrpSpPr>
              <a:grpSpLocks/>
            </p:cNvGrpSpPr>
            <p:nvPr/>
          </p:nvGrpSpPr>
          <p:grpSpPr bwMode="auto">
            <a:xfrm>
              <a:off x="5122960" y="2797850"/>
              <a:ext cx="910157" cy="898863"/>
              <a:chOff x="6124811" y="347435"/>
              <a:chExt cx="1141097" cy="1141097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234318" y="456943"/>
                <a:ext cx="922083" cy="92208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87160" name="组合 16"/>
              <p:cNvGrpSpPr>
                <a:grpSpLocks/>
              </p:cNvGrpSpPr>
              <p:nvPr/>
            </p:nvGrpSpPr>
            <p:grpSpPr bwMode="auto">
              <a:xfrm>
                <a:off x="6124811" y="347435"/>
                <a:ext cx="1141097" cy="1141097"/>
                <a:chOff x="3733576" y="3930057"/>
                <a:chExt cx="1800000" cy="1800000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4003576" y="4200057"/>
                  <a:ext cx="1260000" cy="126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3733576" y="3930057"/>
                  <a:ext cx="1800000" cy="1800000"/>
                </a:xfrm>
                <a:custGeom>
                  <a:avLst/>
                  <a:gdLst>
                    <a:gd name="connsiteX0" fmla="*/ 900000 w 1800000"/>
                    <a:gd name="connsiteY0" fmla="*/ 0 h 1800000"/>
                    <a:gd name="connsiteX1" fmla="*/ 1800000 w 1800000"/>
                    <a:gd name="connsiteY1" fmla="*/ 900000 h 1800000"/>
                    <a:gd name="connsiteX2" fmla="*/ 900000 w 1800000"/>
                    <a:gd name="connsiteY2" fmla="*/ 1800000 h 1800000"/>
                    <a:gd name="connsiteX3" fmla="*/ 0 w 1800000"/>
                    <a:gd name="connsiteY3" fmla="*/ 900000 h 1800000"/>
                    <a:gd name="connsiteX4" fmla="*/ 900000 w 1800000"/>
                    <a:gd name="connsiteY4" fmla="*/ 0 h 1800000"/>
                    <a:gd name="connsiteX5" fmla="*/ 900000 w 1800000"/>
                    <a:gd name="connsiteY5" fmla="*/ 270000 h 1800000"/>
                    <a:gd name="connsiteX6" fmla="*/ 270000 w 1800000"/>
                    <a:gd name="connsiteY6" fmla="*/ 900000 h 1800000"/>
                    <a:gd name="connsiteX7" fmla="*/ 900000 w 1800000"/>
                    <a:gd name="connsiteY7" fmla="*/ 1530000 h 1800000"/>
                    <a:gd name="connsiteX8" fmla="*/ 1530000 w 1800000"/>
                    <a:gd name="connsiteY8" fmla="*/ 900000 h 1800000"/>
                    <a:gd name="connsiteX9" fmla="*/ 900000 w 1800000"/>
                    <a:gd name="connsiteY9" fmla="*/ 270000 h 180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000" h="1800000">
                      <a:moveTo>
                        <a:pt x="900000" y="0"/>
                      </a:moveTo>
                      <a:cubicBezTo>
                        <a:pt x="1397056" y="0"/>
                        <a:pt x="1800000" y="402944"/>
                        <a:pt x="1800000" y="900000"/>
                      </a:cubicBezTo>
                      <a:cubicBezTo>
                        <a:pt x="1800000" y="1397056"/>
                        <a:pt x="1397056" y="1800000"/>
                        <a:pt x="900000" y="1800000"/>
                      </a:cubicBezTo>
                      <a:cubicBezTo>
                        <a:pt x="402944" y="1800000"/>
                        <a:pt x="0" y="1397056"/>
                        <a:pt x="0" y="900000"/>
                      </a:cubicBezTo>
                      <a:cubicBezTo>
                        <a:pt x="0" y="402944"/>
                        <a:pt x="402944" y="0"/>
                        <a:pt x="900000" y="0"/>
                      </a:cubicBezTo>
                      <a:close/>
                      <a:moveTo>
                        <a:pt x="900000" y="270000"/>
                      </a:moveTo>
                      <a:cubicBezTo>
                        <a:pt x="552061" y="270000"/>
                        <a:pt x="270000" y="552061"/>
                        <a:pt x="270000" y="900000"/>
                      </a:cubicBezTo>
                      <a:cubicBezTo>
                        <a:pt x="270000" y="1247939"/>
                        <a:pt x="552061" y="1530000"/>
                        <a:pt x="900000" y="1530000"/>
                      </a:cubicBezTo>
                      <a:cubicBezTo>
                        <a:pt x="1247939" y="1530000"/>
                        <a:pt x="1530000" y="1247939"/>
                        <a:pt x="1530000" y="900000"/>
                      </a:cubicBezTo>
                      <a:cubicBezTo>
                        <a:pt x="1530000" y="552061"/>
                        <a:pt x="1247939" y="270000"/>
                        <a:pt x="900000" y="2700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0F0F0"/>
                    </a:gs>
                    <a:gs pos="100000">
                      <a:srgbClr val="DBDBDB"/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889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3733576" y="3930057"/>
                  <a:ext cx="1800000" cy="180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7049" name="文本框 35"/>
            <p:cNvSpPr txBox="1">
              <a:spLocks noChangeArrowheads="1"/>
            </p:cNvSpPr>
            <p:nvPr/>
          </p:nvSpPr>
          <p:spPr bwMode="auto">
            <a:xfrm>
              <a:off x="6174894" y="3112889"/>
              <a:ext cx="899916" cy="30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问题的提出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7072" name="组合 101"/>
            <p:cNvGrpSpPr>
              <a:grpSpLocks noChangeAspect="1"/>
            </p:cNvGrpSpPr>
            <p:nvPr/>
          </p:nvGrpSpPr>
          <p:grpSpPr bwMode="auto">
            <a:xfrm>
              <a:off x="5431827" y="3112889"/>
              <a:ext cx="521539" cy="455057"/>
              <a:chOff x="3390900" y="228600"/>
              <a:chExt cx="771529" cy="681038"/>
            </a:xfrm>
          </p:grpSpPr>
          <p:sp>
            <p:nvSpPr>
              <p:cNvPr id="103" name="Freeform 14"/>
              <p:cNvSpPr>
                <a:spLocks/>
              </p:cNvSpPr>
              <p:nvPr/>
            </p:nvSpPr>
            <p:spPr bwMode="auto">
              <a:xfrm>
                <a:off x="3421067" y="236537"/>
                <a:ext cx="741362" cy="673101"/>
              </a:xfrm>
              <a:custGeom>
                <a:avLst/>
                <a:gdLst>
                  <a:gd name="T0" fmla="*/ 204 w 467"/>
                  <a:gd name="T1" fmla="*/ 424 h 424"/>
                  <a:gd name="T2" fmla="*/ 0 w 467"/>
                  <a:gd name="T3" fmla="*/ 256 h 424"/>
                  <a:gd name="T4" fmla="*/ 3 w 467"/>
                  <a:gd name="T5" fmla="*/ 19 h 424"/>
                  <a:gd name="T6" fmla="*/ 83 w 467"/>
                  <a:gd name="T7" fmla="*/ 12 h 424"/>
                  <a:gd name="T8" fmla="*/ 123 w 467"/>
                  <a:gd name="T9" fmla="*/ 50 h 424"/>
                  <a:gd name="T10" fmla="*/ 142 w 467"/>
                  <a:gd name="T11" fmla="*/ 10 h 424"/>
                  <a:gd name="T12" fmla="*/ 214 w 467"/>
                  <a:gd name="T13" fmla="*/ 0 h 424"/>
                  <a:gd name="T14" fmla="*/ 467 w 467"/>
                  <a:gd name="T15" fmla="*/ 218 h 424"/>
                  <a:gd name="T16" fmla="*/ 204 w 467"/>
                  <a:gd name="T17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7" h="424">
                    <a:moveTo>
                      <a:pt x="204" y="424"/>
                    </a:moveTo>
                    <a:lnTo>
                      <a:pt x="0" y="256"/>
                    </a:lnTo>
                    <a:lnTo>
                      <a:pt x="3" y="19"/>
                    </a:lnTo>
                    <a:lnTo>
                      <a:pt x="83" y="12"/>
                    </a:lnTo>
                    <a:lnTo>
                      <a:pt x="123" y="50"/>
                    </a:lnTo>
                    <a:lnTo>
                      <a:pt x="142" y="10"/>
                    </a:lnTo>
                    <a:lnTo>
                      <a:pt x="214" y="0"/>
                    </a:lnTo>
                    <a:lnTo>
                      <a:pt x="467" y="218"/>
                    </a:lnTo>
                    <a:lnTo>
                      <a:pt x="204" y="424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083" name="Freeform 15"/>
              <p:cNvSpPr>
                <a:spLocks noEditPoints="1"/>
              </p:cNvSpPr>
              <p:nvPr/>
            </p:nvSpPr>
            <p:spPr bwMode="auto">
              <a:xfrm>
                <a:off x="3390900" y="228600"/>
                <a:ext cx="177800" cy="436563"/>
              </a:xfrm>
              <a:custGeom>
                <a:avLst/>
                <a:gdLst>
                  <a:gd name="T0" fmla="*/ 94574 w 47"/>
                  <a:gd name="T1" fmla="*/ 0 h 116"/>
                  <a:gd name="T2" fmla="*/ 162668 w 47"/>
                  <a:gd name="T3" fmla="*/ 30108 h 116"/>
                  <a:gd name="T4" fmla="*/ 177800 w 47"/>
                  <a:gd name="T5" fmla="*/ 101614 h 116"/>
                  <a:gd name="T6" fmla="*/ 177800 w 47"/>
                  <a:gd name="T7" fmla="*/ 353767 h 116"/>
                  <a:gd name="T8" fmla="*/ 155102 w 47"/>
                  <a:gd name="T9" fmla="*/ 413982 h 116"/>
                  <a:gd name="T10" fmla="*/ 90791 w 47"/>
                  <a:gd name="T11" fmla="*/ 436563 h 116"/>
                  <a:gd name="T12" fmla="*/ 15132 w 47"/>
                  <a:gd name="T13" fmla="*/ 402692 h 116"/>
                  <a:gd name="T14" fmla="*/ 0 w 47"/>
                  <a:gd name="T15" fmla="*/ 319895 h 116"/>
                  <a:gd name="T16" fmla="*/ 0 w 47"/>
                  <a:gd name="T17" fmla="*/ 120431 h 116"/>
                  <a:gd name="T18" fmla="*/ 15132 w 47"/>
                  <a:gd name="T19" fmla="*/ 30108 h 116"/>
                  <a:gd name="T20" fmla="*/ 94574 w 47"/>
                  <a:gd name="T21" fmla="*/ 0 h 116"/>
                  <a:gd name="T22" fmla="*/ 90791 w 47"/>
                  <a:gd name="T23" fmla="*/ 395165 h 116"/>
                  <a:gd name="T24" fmla="*/ 128621 w 47"/>
                  <a:gd name="T25" fmla="*/ 334949 h 116"/>
                  <a:gd name="T26" fmla="*/ 128621 w 47"/>
                  <a:gd name="T27" fmla="*/ 94087 h 116"/>
                  <a:gd name="T28" fmla="*/ 90791 w 47"/>
                  <a:gd name="T29" fmla="*/ 41398 h 116"/>
                  <a:gd name="T30" fmla="*/ 52962 w 47"/>
                  <a:gd name="T31" fmla="*/ 97850 h 116"/>
                  <a:gd name="T32" fmla="*/ 52962 w 47"/>
                  <a:gd name="T33" fmla="*/ 112904 h 116"/>
                  <a:gd name="T34" fmla="*/ 52962 w 47"/>
                  <a:gd name="T35" fmla="*/ 131722 h 116"/>
                  <a:gd name="T36" fmla="*/ 52962 w 47"/>
                  <a:gd name="T37" fmla="*/ 199464 h 116"/>
                  <a:gd name="T38" fmla="*/ 52962 w 47"/>
                  <a:gd name="T39" fmla="*/ 270970 h 116"/>
                  <a:gd name="T40" fmla="*/ 52962 w 47"/>
                  <a:gd name="T41" fmla="*/ 334949 h 116"/>
                  <a:gd name="T42" fmla="*/ 90791 w 47"/>
                  <a:gd name="T43" fmla="*/ 395165 h 1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7" h="116">
                    <a:moveTo>
                      <a:pt x="25" y="0"/>
                    </a:moveTo>
                    <a:cubicBezTo>
                      <a:pt x="33" y="0"/>
                      <a:pt x="39" y="2"/>
                      <a:pt x="43" y="8"/>
                    </a:cubicBezTo>
                    <a:cubicBezTo>
                      <a:pt x="45" y="12"/>
                      <a:pt x="47" y="18"/>
                      <a:pt x="47" y="27"/>
                    </a:cubicBezTo>
                    <a:cubicBezTo>
                      <a:pt x="47" y="94"/>
                      <a:pt x="47" y="94"/>
                      <a:pt x="47" y="94"/>
                    </a:cubicBezTo>
                    <a:cubicBezTo>
                      <a:pt x="47" y="101"/>
                      <a:pt x="45" y="106"/>
                      <a:pt x="41" y="110"/>
                    </a:cubicBezTo>
                    <a:cubicBezTo>
                      <a:pt x="37" y="114"/>
                      <a:pt x="31" y="116"/>
                      <a:pt x="24" y="116"/>
                    </a:cubicBezTo>
                    <a:cubicBezTo>
                      <a:pt x="14" y="116"/>
                      <a:pt x="7" y="113"/>
                      <a:pt x="4" y="107"/>
                    </a:cubicBezTo>
                    <a:cubicBezTo>
                      <a:pt x="1" y="103"/>
                      <a:pt x="0" y="96"/>
                      <a:pt x="0" y="8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20"/>
                      <a:pt x="1" y="13"/>
                      <a:pt x="4" y="8"/>
                    </a:cubicBezTo>
                    <a:cubicBezTo>
                      <a:pt x="8" y="3"/>
                      <a:pt x="15" y="0"/>
                      <a:pt x="25" y="0"/>
                    </a:cubicBezTo>
                    <a:close/>
                    <a:moveTo>
                      <a:pt x="24" y="105"/>
                    </a:moveTo>
                    <a:cubicBezTo>
                      <a:pt x="30" y="105"/>
                      <a:pt x="34" y="100"/>
                      <a:pt x="34" y="89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16"/>
                      <a:pt x="30" y="11"/>
                      <a:pt x="24" y="11"/>
                    </a:cubicBezTo>
                    <a:cubicBezTo>
                      <a:pt x="17" y="11"/>
                      <a:pt x="14" y="16"/>
                      <a:pt x="14" y="26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4" y="99"/>
                      <a:pt x="17" y="105"/>
                      <a:pt x="24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783267" y="1812996"/>
            <a:ext cx="4516926" cy="856063"/>
            <a:chOff x="5122960" y="3775473"/>
            <a:chExt cx="3892537" cy="898866"/>
          </a:xfrm>
        </p:grpSpPr>
        <p:grpSp>
          <p:nvGrpSpPr>
            <p:cNvPr id="87046" name="组合 24"/>
            <p:cNvGrpSpPr>
              <a:grpSpLocks/>
            </p:cNvGrpSpPr>
            <p:nvPr/>
          </p:nvGrpSpPr>
          <p:grpSpPr bwMode="auto">
            <a:xfrm>
              <a:off x="5217899" y="3854232"/>
              <a:ext cx="3797598" cy="740093"/>
              <a:chOff x="3791744" y="5346476"/>
              <a:chExt cx="5832648" cy="1152128"/>
            </a:xfrm>
          </p:grpSpPr>
          <p:sp>
            <p:nvSpPr>
              <p:cNvPr id="32" name="圆角矩形 31"/>
              <p:cNvSpPr/>
              <p:nvPr/>
            </p:nvSpPr>
            <p:spPr>
              <a:xfrm>
                <a:off x="4007768" y="5518711"/>
                <a:ext cx="5400600" cy="807659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3791744" y="5346476"/>
                <a:ext cx="5832648" cy="1152128"/>
              </a:xfrm>
              <a:custGeom>
                <a:avLst/>
                <a:gdLst>
                  <a:gd name="connsiteX0" fmla="*/ 619854 w 5832648"/>
                  <a:gd name="connsiteY0" fmla="*/ 172234 h 1152128"/>
                  <a:gd name="connsiteX1" fmla="*/ 247759 w 5832648"/>
                  <a:gd name="connsiteY1" fmla="*/ 418875 h 1152128"/>
                  <a:gd name="connsiteX2" fmla="*/ 216024 w 5832648"/>
                  <a:gd name="connsiteY2" fmla="*/ 576064 h 1152128"/>
                  <a:gd name="connsiteX3" fmla="*/ 216024 w 5832648"/>
                  <a:gd name="connsiteY3" fmla="*/ 576063 h 1152128"/>
                  <a:gd name="connsiteX4" fmla="*/ 216024 w 5832648"/>
                  <a:gd name="connsiteY4" fmla="*/ 576064 h 1152128"/>
                  <a:gd name="connsiteX5" fmla="*/ 216024 w 5832648"/>
                  <a:gd name="connsiteY5" fmla="*/ 576064 h 1152128"/>
                  <a:gd name="connsiteX6" fmla="*/ 247759 w 5832648"/>
                  <a:gd name="connsiteY6" fmla="*/ 733252 h 1152128"/>
                  <a:gd name="connsiteX7" fmla="*/ 619854 w 5832648"/>
                  <a:gd name="connsiteY7" fmla="*/ 979893 h 1152128"/>
                  <a:gd name="connsiteX8" fmla="*/ 5212794 w 5832648"/>
                  <a:gd name="connsiteY8" fmla="*/ 979894 h 1152128"/>
                  <a:gd name="connsiteX9" fmla="*/ 5616624 w 5832648"/>
                  <a:gd name="connsiteY9" fmla="*/ 576064 h 1152128"/>
                  <a:gd name="connsiteX10" fmla="*/ 5616625 w 5832648"/>
                  <a:gd name="connsiteY10" fmla="*/ 576064 h 1152128"/>
                  <a:gd name="connsiteX11" fmla="*/ 5212795 w 5832648"/>
                  <a:gd name="connsiteY11" fmla="*/ 172234 h 1152128"/>
                  <a:gd name="connsiteX12" fmla="*/ 576064 w 5832648"/>
                  <a:gd name="connsiteY12" fmla="*/ 0 h 1152128"/>
                  <a:gd name="connsiteX13" fmla="*/ 5256584 w 5832648"/>
                  <a:gd name="connsiteY13" fmla="*/ 0 h 1152128"/>
                  <a:gd name="connsiteX14" fmla="*/ 5832648 w 5832648"/>
                  <a:gd name="connsiteY14" fmla="*/ 576064 h 1152128"/>
                  <a:gd name="connsiteX15" fmla="*/ 5256584 w 5832648"/>
                  <a:gd name="connsiteY15" fmla="*/ 1152128 h 1152128"/>
                  <a:gd name="connsiteX16" fmla="*/ 576064 w 5832648"/>
                  <a:gd name="connsiteY16" fmla="*/ 1152128 h 1152128"/>
                  <a:gd name="connsiteX17" fmla="*/ 0 w 5832648"/>
                  <a:gd name="connsiteY17" fmla="*/ 576064 h 1152128"/>
                  <a:gd name="connsiteX18" fmla="*/ 576064 w 5832648"/>
                  <a:gd name="connsiteY18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32648" h="1152128">
                    <a:moveTo>
                      <a:pt x="619854" y="172234"/>
                    </a:moveTo>
                    <a:cubicBezTo>
                      <a:pt x="452583" y="172234"/>
                      <a:pt x="309064" y="273935"/>
                      <a:pt x="247759" y="418875"/>
                    </a:cubicBezTo>
                    <a:lnTo>
                      <a:pt x="216024" y="576064"/>
                    </a:lnTo>
                    <a:lnTo>
                      <a:pt x="216024" y="576063"/>
                    </a:lnTo>
                    <a:lnTo>
                      <a:pt x="216024" y="576064"/>
                    </a:lnTo>
                    <a:lnTo>
                      <a:pt x="216024" y="576064"/>
                    </a:lnTo>
                    <a:lnTo>
                      <a:pt x="247759" y="733252"/>
                    </a:lnTo>
                    <a:cubicBezTo>
                      <a:pt x="309064" y="878193"/>
                      <a:pt x="452583" y="979893"/>
                      <a:pt x="619854" y="979893"/>
                    </a:cubicBezTo>
                    <a:lnTo>
                      <a:pt x="5212794" y="979894"/>
                    </a:lnTo>
                    <a:cubicBezTo>
                      <a:pt x="5435823" y="979894"/>
                      <a:pt x="5616624" y="799093"/>
                      <a:pt x="5616624" y="576064"/>
                    </a:cubicBezTo>
                    <a:lnTo>
                      <a:pt x="5616625" y="576064"/>
                    </a:lnTo>
                    <a:cubicBezTo>
                      <a:pt x="5616625" y="353035"/>
                      <a:pt x="5435824" y="172234"/>
                      <a:pt x="5212795" y="172234"/>
                    </a:cubicBezTo>
                    <a:close/>
                    <a:moveTo>
                      <a:pt x="576064" y="0"/>
                    </a:moveTo>
                    <a:lnTo>
                      <a:pt x="5256584" y="0"/>
                    </a:lnTo>
                    <a:cubicBezTo>
                      <a:pt x="5574735" y="0"/>
                      <a:pt x="5832648" y="257913"/>
                      <a:pt x="5832648" y="576064"/>
                    </a:cubicBezTo>
                    <a:cubicBezTo>
                      <a:pt x="5832648" y="894215"/>
                      <a:pt x="5574735" y="1152128"/>
                      <a:pt x="5256584" y="1152128"/>
                    </a:cubicBezTo>
                    <a:lnTo>
                      <a:pt x="576064" y="1152128"/>
                    </a:ln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3791744" y="5346476"/>
                <a:ext cx="5832648" cy="1152128"/>
              </a:xfrm>
              <a:prstGeom prst="roundRect">
                <a:avLst>
                  <a:gd name="adj" fmla="val 50000"/>
                </a:avLst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87047" name="组合 25"/>
            <p:cNvGrpSpPr>
              <a:grpSpLocks/>
            </p:cNvGrpSpPr>
            <p:nvPr/>
          </p:nvGrpSpPr>
          <p:grpSpPr bwMode="auto">
            <a:xfrm>
              <a:off x="5122960" y="3775473"/>
              <a:ext cx="910157" cy="898866"/>
              <a:chOff x="6124811" y="347436"/>
              <a:chExt cx="1141097" cy="114110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6234318" y="456943"/>
                <a:ext cx="922083" cy="922082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87144" name="组合 27"/>
              <p:cNvGrpSpPr>
                <a:grpSpLocks/>
              </p:cNvGrpSpPr>
              <p:nvPr/>
            </p:nvGrpSpPr>
            <p:grpSpPr bwMode="auto">
              <a:xfrm>
                <a:off x="6124811" y="347436"/>
                <a:ext cx="1141097" cy="1141100"/>
                <a:chOff x="3733576" y="3930057"/>
                <a:chExt cx="1800000" cy="1800004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4003576" y="4200057"/>
                  <a:ext cx="1260000" cy="126000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3733576" y="3930061"/>
                  <a:ext cx="1800000" cy="1800000"/>
                </a:xfrm>
                <a:custGeom>
                  <a:avLst/>
                  <a:gdLst>
                    <a:gd name="connsiteX0" fmla="*/ 900000 w 1800000"/>
                    <a:gd name="connsiteY0" fmla="*/ 0 h 1800000"/>
                    <a:gd name="connsiteX1" fmla="*/ 1800000 w 1800000"/>
                    <a:gd name="connsiteY1" fmla="*/ 900000 h 1800000"/>
                    <a:gd name="connsiteX2" fmla="*/ 900000 w 1800000"/>
                    <a:gd name="connsiteY2" fmla="*/ 1800000 h 1800000"/>
                    <a:gd name="connsiteX3" fmla="*/ 0 w 1800000"/>
                    <a:gd name="connsiteY3" fmla="*/ 900000 h 1800000"/>
                    <a:gd name="connsiteX4" fmla="*/ 900000 w 1800000"/>
                    <a:gd name="connsiteY4" fmla="*/ 0 h 1800000"/>
                    <a:gd name="connsiteX5" fmla="*/ 900000 w 1800000"/>
                    <a:gd name="connsiteY5" fmla="*/ 270000 h 1800000"/>
                    <a:gd name="connsiteX6" fmla="*/ 270000 w 1800000"/>
                    <a:gd name="connsiteY6" fmla="*/ 900000 h 1800000"/>
                    <a:gd name="connsiteX7" fmla="*/ 900000 w 1800000"/>
                    <a:gd name="connsiteY7" fmla="*/ 1530000 h 1800000"/>
                    <a:gd name="connsiteX8" fmla="*/ 1530000 w 1800000"/>
                    <a:gd name="connsiteY8" fmla="*/ 900000 h 1800000"/>
                    <a:gd name="connsiteX9" fmla="*/ 900000 w 1800000"/>
                    <a:gd name="connsiteY9" fmla="*/ 270000 h 180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000" h="1800000">
                      <a:moveTo>
                        <a:pt x="900000" y="0"/>
                      </a:moveTo>
                      <a:cubicBezTo>
                        <a:pt x="1397056" y="0"/>
                        <a:pt x="1800000" y="402944"/>
                        <a:pt x="1800000" y="900000"/>
                      </a:cubicBezTo>
                      <a:cubicBezTo>
                        <a:pt x="1800000" y="1397056"/>
                        <a:pt x="1397056" y="1800000"/>
                        <a:pt x="900000" y="1800000"/>
                      </a:cubicBezTo>
                      <a:cubicBezTo>
                        <a:pt x="402944" y="1800000"/>
                        <a:pt x="0" y="1397056"/>
                        <a:pt x="0" y="900000"/>
                      </a:cubicBezTo>
                      <a:cubicBezTo>
                        <a:pt x="0" y="402944"/>
                        <a:pt x="402944" y="0"/>
                        <a:pt x="900000" y="0"/>
                      </a:cubicBezTo>
                      <a:close/>
                      <a:moveTo>
                        <a:pt x="900000" y="270000"/>
                      </a:moveTo>
                      <a:cubicBezTo>
                        <a:pt x="552061" y="270000"/>
                        <a:pt x="270000" y="552061"/>
                        <a:pt x="270000" y="900000"/>
                      </a:cubicBezTo>
                      <a:cubicBezTo>
                        <a:pt x="270000" y="1247939"/>
                        <a:pt x="552061" y="1530000"/>
                        <a:pt x="900000" y="1530000"/>
                      </a:cubicBezTo>
                      <a:cubicBezTo>
                        <a:pt x="1247939" y="1530000"/>
                        <a:pt x="1530000" y="1247939"/>
                        <a:pt x="1530000" y="900000"/>
                      </a:cubicBezTo>
                      <a:cubicBezTo>
                        <a:pt x="1530000" y="552061"/>
                        <a:pt x="1247939" y="270000"/>
                        <a:pt x="900000" y="2700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0F0F0"/>
                    </a:gs>
                    <a:gs pos="100000">
                      <a:srgbClr val="DBDBDB"/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889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3733576" y="3930057"/>
                  <a:ext cx="1800000" cy="180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7050" name="文本框 36"/>
            <p:cNvSpPr txBox="1">
              <a:spLocks noChangeArrowheads="1"/>
            </p:cNvSpPr>
            <p:nvPr/>
          </p:nvSpPr>
          <p:spPr bwMode="auto">
            <a:xfrm>
              <a:off x="6174894" y="4113014"/>
              <a:ext cx="745198" cy="30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+mn-lt"/>
                </a:rPr>
                <a:t>研究调查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078" name="Freeform 22"/>
            <p:cNvSpPr>
              <a:spLocks noEditPoints="1"/>
            </p:cNvSpPr>
            <p:nvPr/>
          </p:nvSpPr>
          <p:spPr bwMode="auto">
            <a:xfrm>
              <a:off x="5424232" y="4065510"/>
              <a:ext cx="121913" cy="300496"/>
            </a:xfrm>
            <a:custGeom>
              <a:avLst/>
              <a:gdLst>
                <a:gd name="T0" fmla="*/ 93730 w 47"/>
                <a:gd name="T1" fmla="*/ 0 h 117"/>
                <a:gd name="T2" fmla="*/ 157466 w 47"/>
                <a:gd name="T3" fmla="*/ 30068 h 117"/>
                <a:gd name="T4" fmla="*/ 176212 w 47"/>
                <a:gd name="T5" fmla="*/ 101478 h 117"/>
                <a:gd name="T6" fmla="*/ 176212 w 47"/>
                <a:gd name="T7" fmla="*/ 353294 h 117"/>
                <a:gd name="T8" fmla="*/ 153717 w 47"/>
                <a:gd name="T9" fmla="*/ 417187 h 117"/>
                <a:gd name="T10" fmla="*/ 89981 w 47"/>
                <a:gd name="T11" fmla="*/ 439738 h 117"/>
                <a:gd name="T12" fmla="*/ 14997 w 47"/>
                <a:gd name="T13" fmla="*/ 405912 h 117"/>
                <a:gd name="T14" fmla="*/ 0 w 47"/>
                <a:gd name="T15" fmla="*/ 319468 h 117"/>
                <a:gd name="T16" fmla="*/ 0 w 47"/>
                <a:gd name="T17" fmla="*/ 120270 h 117"/>
                <a:gd name="T18" fmla="*/ 14997 w 47"/>
                <a:gd name="T19" fmla="*/ 33826 h 117"/>
                <a:gd name="T20" fmla="*/ 93730 w 47"/>
                <a:gd name="T21" fmla="*/ 0 h 117"/>
                <a:gd name="T22" fmla="*/ 89981 w 47"/>
                <a:gd name="T23" fmla="*/ 394637 h 117"/>
                <a:gd name="T24" fmla="*/ 123723 w 47"/>
                <a:gd name="T25" fmla="*/ 338260 h 117"/>
                <a:gd name="T26" fmla="*/ 123723 w 47"/>
                <a:gd name="T27" fmla="*/ 97720 h 117"/>
                <a:gd name="T28" fmla="*/ 89981 w 47"/>
                <a:gd name="T29" fmla="*/ 41343 h 117"/>
                <a:gd name="T30" fmla="*/ 48739 w 47"/>
                <a:gd name="T31" fmla="*/ 97720 h 117"/>
                <a:gd name="T32" fmla="*/ 48739 w 47"/>
                <a:gd name="T33" fmla="*/ 116512 h 117"/>
                <a:gd name="T34" fmla="*/ 48739 w 47"/>
                <a:gd name="T35" fmla="*/ 131546 h 117"/>
                <a:gd name="T36" fmla="*/ 48739 w 47"/>
                <a:gd name="T37" fmla="*/ 202956 h 117"/>
                <a:gd name="T38" fmla="*/ 48739 w 47"/>
                <a:gd name="T39" fmla="*/ 270608 h 117"/>
                <a:gd name="T40" fmla="*/ 48739 w 47"/>
                <a:gd name="T41" fmla="*/ 334502 h 117"/>
                <a:gd name="T42" fmla="*/ 89981 w 47"/>
                <a:gd name="T43" fmla="*/ 394637 h 1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7" h="117">
                  <a:moveTo>
                    <a:pt x="25" y="0"/>
                  </a:moveTo>
                  <a:cubicBezTo>
                    <a:pt x="33" y="0"/>
                    <a:pt x="39" y="3"/>
                    <a:pt x="42" y="8"/>
                  </a:cubicBezTo>
                  <a:cubicBezTo>
                    <a:pt x="45" y="12"/>
                    <a:pt x="47" y="19"/>
                    <a:pt x="47" y="27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1"/>
                    <a:pt x="45" y="107"/>
                    <a:pt x="41" y="111"/>
                  </a:cubicBezTo>
                  <a:cubicBezTo>
                    <a:pt x="37" y="115"/>
                    <a:pt x="31" y="117"/>
                    <a:pt x="24" y="117"/>
                  </a:cubicBezTo>
                  <a:cubicBezTo>
                    <a:pt x="14" y="117"/>
                    <a:pt x="7" y="114"/>
                    <a:pt x="4" y="108"/>
                  </a:cubicBezTo>
                  <a:cubicBezTo>
                    <a:pt x="1" y="104"/>
                    <a:pt x="0" y="96"/>
                    <a:pt x="0" y="8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1" y="13"/>
                    <a:pt x="4" y="9"/>
                  </a:cubicBezTo>
                  <a:cubicBezTo>
                    <a:pt x="8" y="3"/>
                    <a:pt x="15" y="0"/>
                    <a:pt x="25" y="0"/>
                  </a:cubicBezTo>
                  <a:close/>
                  <a:moveTo>
                    <a:pt x="24" y="105"/>
                  </a:moveTo>
                  <a:cubicBezTo>
                    <a:pt x="30" y="105"/>
                    <a:pt x="33" y="100"/>
                    <a:pt x="33" y="90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16"/>
                    <a:pt x="30" y="11"/>
                    <a:pt x="24" y="11"/>
                  </a:cubicBezTo>
                  <a:cubicBezTo>
                    <a:pt x="17" y="11"/>
                    <a:pt x="13" y="16"/>
                    <a:pt x="13" y="26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100"/>
                    <a:pt x="17" y="105"/>
                    <a:pt x="24" y="1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-107260" y="196219"/>
            <a:ext cx="1765509" cy="551353"/>
            <a:chOff x="520640" y="251298"/>
            <a:chExt cx="1766054" cy="551522"/>
          </a:xfrm>
        </p:grpSpPr>
        <p:sp>
          <p:nvSpPr>
            <p:cNvPr id="111" name="矩形 3"/>
            <p:cNvSpPr>
              <a:spLocks noChangeArrowheads="1"/>
            </p:cNvSpPr>
            <p:nvPr/>
          </p:nvSpPr>
          <p:spPr bwMode="auto">
            <a:xfrm>
              <a:off x="872612" y="251298"/>
              <a:ext cx="1062119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论文提纲</a:t>
              </a: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520640" y="515443"/>
              <a:ext cx="1766054" cy="287377"/>
              <a:chOff x="562081" y="425886"/>
              <a:chExt cx="1766054" cy="287377"/>
            </a:xfrm>
          </p:grpSpPr>
          <p:sp>
            <p:nvSpPr>
              <p:cNvPr id="113" name="文本框 31"/>
              <p:cNvSpPr>
                <a:spLocks noChangeArrowheads="1"/>
              </p:cNvSpPr>
              <p:nvPr/>
            </p:nvSpPr>
            <p:spPr bwMode="auto">
              <a:xfrm>
                <a:off x="562081" y="425886"/>
                <a:ext cx="1766054" cy="215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368" tIns="45682" rIns="91368" bIns="45682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rPr>
                  <a:t>Completion stage</a:t>
                </a:r>
                <a:endPara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114" name="组合 113"/>
              <p:cNvGrpSpPr/>
              <p:nvPr/>
            </p:nvGrpSpPr>
            <p:grpSpPr>
              <a:xfrm>
                <a:off x="931046" y="667544"/>
                <a:ext cx="1028125" cy="45719"/>
                <a:chOff x="688893" y="2574256"/>
                <a:chExt cx="7739508" cy="81111"/>
              </a:xfrm>
            </p:grpSpPr>
            <p:sp>
              <p:nvSpPr>
                <p:cNvPr id="115" name="Rectangle 4"/>
                <p:cNvSpPr/>
                <p:nvPr/>
              </p:nvSpPr>
              <p:spPr>
                <a:xfrm>
                  <a:off x="688893" y="2574256"/>
                  <a:ext cx="1539000" cy="81111"/>
                </a:xfrm>
                <a:prstGeom prst="rect">
                  <a:avLst/>
                </a:pr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Rectangle 5"/>
                <p:cNvSpPr/>
                <p:nvPr/>
              </p:nvSpPr>
              <p:spPr>
                <a:xfrm>
                  <a:off x="2239021" y="2574256"/>
                  <a:ext cx="1539000" cy="81111"/>
                </a:xfrm>
                <a:prstGeom prst="rect">
                  <a:avLst/>
                </a:prstGeom>
                <a:solidFill>
                  <a:srgbClr val="00B0F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Rectangle 6"/>
                <p:cNvSpPr/>
                <p:nvPr/>
              </p:nvSpPr>
              <p:spPr>
                <a:xfrm>
                  <a:off x="3789153" y="2574256"/>
                  <a:ext cx="1539000" cy="81111"/>
                </a:xfrm>
                <a:prstGeom prst="rect">
                  <a:avLst/>
                </a:pr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Rectangle 7"/>
                <p:cNvSpPr/>
                <p:nvPr/>
              </p:nvSpPr>
              <p:spPr>
                <a:xfrm>
                  <a:off x="5339276" y="2574256"/>
                  <a:ext cx="1539000" cy="81111"/>
                </a:xfrm>
                <a:prstGeom prst="rect">
                  <a:avLst/>
                </a:prstGeom>
                <a:solidFill>
                  <a:srgbClr val="00B0F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Rectangle 8"/>
                <p:cNvSpPr/>
                <p:nvPr/>
              </p:nvSpPr>
              <p:spPr>
                <a:xfrm>
                  <a:off x="6889401" y="2574256"/>
                  <a:ext cx="1539000" cy="81111"/>
                </a:xfrm>
                <a:prstGeom prst="rect">
                  <a:avLst/>
                </a:pr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68549" tIns="34276" rIns="68549" bIns="34276" rtlCol="0" anchor="ctr"/>
                <a:lstStyle/>
                <a:p>
                  <a:pPr marL="0" marR="0" lvl="0" indent="0" algn="ctr" defTabSz="91376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4" name="Freeform 57">
            <a:extLst>
              <a:ext uri="{FF2B5EF4-FFF2-40B4-BE49-F238E27FC236}">
                <a16:creationId xmlns:a16="http://schemas.microsoft.com/office/drawing/2014/main" id="{0E1F475A-B277-42D7-7D0C-FDD0EFDD22E0}"/>
              </a:ext>
            </a:extLst>
          </p:cNvPr>
          <p:cNvSpPr>
            <a:spLocks/>
          </p:cNvSpPr>
          <p:nvPr/>
        </p:nvSpPr>
        <p:spPr bwMode="auto">
          <a:xfrm>
            <a:off x="2366087" y="1045123"/>
            <a:ext cx="67125" cy="282384"/>
          </a:xfrm>
          <a:custGeom>
            <a:avLst/>
            <a:gdLst>
              <a:gd name="T0" fmla="*/ 0 w 18"/>
              <a:gd name="T1" fmla="*/ 54507 h 76"/>
              <a:gd name="T2" fmla="*/ 54674 w 18"/>
              <a:gd name="T3" fmla="*/ 0 h 76"/>
              <a:gd name="T4" fmla="*/ 89466 w 18"/>
              <a:gd name="T5" fmla="*/ 0 h 76"/>
              <a:gd name="T6" fmla="*/ 89466 w 18"/>
              <a:gd name="T7" fmla="*/ 376591 h 76"/>
              <a:gd name="T8" fmla="*/ 39763 w 18"/>
              <a:gd name="T9" fmla="*/ 376591 h 76"/>
              <a:gd name="T10" fmla="*/ 39763 w 18"/>
              <a:gd name="T11" fmla="*/ 94148 h 76"/>
              <a:gd name="T12" fmla="*/ 0 w 18"/>
              <a:gd name="T13" fmla="*/ 94148 h 76"/>
              <a:gd name="T14" fmla="*/ 0 w 18"/>
              <a:gd name="T15" fmla="*/ 54507 h 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" h="76">
                <a:moveTo>
                  <a:pt x="0" y="11"/>
                </a:moveTo>
                <a:cubicBezTo>
                  <a:pt x="7" y="10"/>
                  <a:pt x="10" y="7"/>
                  <a:pt x="1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76"/>
                  <a:pt x="18" y="76"/>
                  <a:pt x="18" y="76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19"/>
                  <a:pt x="8" y="19"/>
                  <a:pt x="8" y="19"/>
                </a:cubicBezTo>
                <a:cubicBezTo>
                  <a:pt x="0" y="19"/>
                  <a:pt x="0" y="19"/>
                  <a:pt x="0" y="19"/>
                </a:cubicBez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7E041ED-4F4F-CB6B-4E9C-5C9942E6F759}"/>
              </a:ext>
            </a:extLst>
          </p:cNvPr>
          <p:cNvGrpSpPr/>
          <p:nvPr/>
        </p:nvGrpSpPr>
        <p:grpSpPr>
          <a:xfrm>
            <a:off x="1835697" y="2840713"/>
            <a:ext cx="4464496" cy="856060"/>
            <a:chOff x="5122960" y="2797850"/>
            <a:chExt cx="3892537" cy="898863"/>
          </a:xfrm>
        </p:grpSpPr>
        <p:grpSp>
          <p:nvGrpSpPr>
            <p:cNvPr id="26" name="组合 13">
              <a:extLst>
                <a:ext uri="{FF2B5EF4-FFF2-40B4-BE49-F238E27FC236}">
                  <a16:creationId xmlns:a16="http://schemas.microsoft.com/office/drawing/2014/main" id="{355A3FBA-09F2-A26E-77FA-F0A7DDE542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7899" y="2876610"/>
              <a:ext cx="3797598" cy="741342"/>
              <a:chOff x="3791744" y="5346476"/>
              <a:chExt cx="5832648" cy="1152128"/>
            </a:xfrm>
          </p:grpSpPr>
          <p:sp>
            <p:nvSpPr>
              <p:cNvPr id="87146" name="圆角矩形 20">
                <a:extLst>
                  <a:ext uri="{FF2B5EF4-FFF2-40B4-BE49-F238E27FC236}">
                    <a16:creationId xmlns:a16="http://schemas.microsoft.com/office/drawing/2014/main" id="{CFA60D19-120F-0C31-D489-A394F9504D53}"/>
                  </a:ext>
                </a:extLst>
              </p:cNvPr>
              <p:cNvSpPr/>
              <p:nvPr/>
            </p:nvSpPr>
            <p:spPr>
              <a:xfrm>
                <a:off x="4007768" y="5518711"/>
                <a:ext cx="5400600" cy="807659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147" name="任意多边形 21">
                <a:extLst>
                  <a:ext uri="{FF2B5EF4-FFF2-40B4-BE49-F238E27FC236}">
                    <a16:creationId xmlns:a16="http://schemas.microsoft.com/office/drawing/2014/main" id="{FFEFB9DE-92A2-C5B4-EDE0-03E817359D51}"/>
                  </a:ext>
                </a:extLst>
              </p:cNvPr>
              <p:cNvSpPr/>
              <p:nvPr/>
            </p:nvSpPr>
            <p:spPr>
              <a:xfrm>
                <a:off x="3791744" y="5346476"/>
                <a:ext cx="5832648" cy="1152128"/>
              </a:xfrm>
              <a:custGeom>
                <a:avLst/>
                <a:gdLst>
                  <a:gd name="connsiteX0" fmla="*/ 619854 w 5832648"/>
                  <a:gd name="connsiteY0" fmla="*/ 172234 h 1152128"/>
                  <a:gd name="connsiteX1" fmla="*/ 247759 w 5832648"/>
                  <a:gd name="connsiteY1" fmla="*/ 418875 h 1152128"/>
                  <a:gd name="connsiteX2" fmla="*/ 216024 w 5832648"/>
                  <a:gd name="connsiteY2" fmla="*/ 576064 h 1152128"/>
                  <a:gd name="connsiteX3" fmla="*/ 216024 w 5832648"/>
                  <a:gd name="connsiteY3" fmla="*/ 576063 h 1152128"/>
                  <a:gd name="connsiteX4" fmla="*/ 216024 w 5832648"/>
                  <a:gd name="connsiteY4" fmla="*/ 576064 h 1152128"/>
                  <a:gd name="connsiteX5" fmla="*/ 216024 w 5832648"/>
                  <a:gd name="connsiteY5" fmla="*/ 576064 h 1152128"/>
                  <a:gd name="connsiteX6" fmla="*/ 247759 w 5832648"/>
                  <a:gd name="connsiteY6" fmla="*/ 733252 h 1152128"/>
                  <a:gd name="connsiteX7" fmla="*/ 619854 w 5832648"/>
                  <a:gd name="connsiteY7" fmla="*/ 979893 h 1152128"/>
                  <a:gd name="connsiteX8" fmla="*/ 5212794 w 5832648"/>
                  <a:gd name="connsiteY8" fmla="*/ 979894 h 1152128"/>
                  <a:gd name="connsiteX9" fmla="*/ 5616624 w 5832648"/>
                  <a:gd name="connsiteY9" fmla="*/ 576064 h 1152128"/>
                  <a:gd name="connsiteX10" fmla="*/ 5616625 w 5832648"/>
                  <a:gd name="connsiteY10" fmla="*/ 576064 h 1152128"/>
                  <a:gd name="connsiteX11" fmla="*/ 5212795 w 5832648"/>
                  <a:gd name="connsiteY11" fmla="*/ 172234 h 1152128"/>
                  <a:gd name="connsiteX12" fmla="*/ 576064 w 5832648"/>
                  <a:gd name="connsiteY12" fmla="*/ 0 h 1152128"/>
                  <a:gd name="connsiteX13" fmla="*/ 5256584 w 5832648"/>
                  <a:gd name="connsiteY13" fmla="*/ 0 h 1152128"/>
                  <a:gd name="connsiteX14" fmla="*/ 5832648 w 5832648"/>
                  <a:gd name="connsiteY14" fmla="*/ 576064 h 1152128"/>
                  <a:gd name="connsiteX15" fmla="*/ 5256584 w 5832648"/>
                  <a:gd name="connsiteY15" fmla="*/ 1152128 h 1152128"/>
                  <a:gd name="connsiteX16" fmla="*/ 576064 w 5832648"/>
                  <a:gd name="connsiteY16" fmla="*/ 1152128 h 1152128"/>
                  <a:gd name="connsiteX17" fmla="*/ 0 w 5832648"/>
                  <a:gd name="connsiteY17" fmla="*/ 576064 h 1152128"/>
                  <a:gd name="connsiteX18" fmla="*/ 576064 w 5832648"/>
                  <a:gd name="connsiteY18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32648" h="1152128">
                    <a:moveTo>
                      <a:pt x="619854" y="172234"/>
                    </a:moveTo>
                    <a:cubicBezTo>
                      <a:pt x="452583" y="172234"/>
                      <a:pt x="309064" y="273935"/>
                      <a:pt x="247759" y="418875"/>
                    </a:cubicBezTo>
                    <a:lnTo>
                      <a:pt x="216024" y="576064"/>
                    </a:lnTo>
                    <a:lnTo>
                      <a:pt x="216024" y="576063"/>
                    </a:lnTo>
                    <a:lnTo>
                      <a:pt x="216024" y="576064"/>
                    </a:lnTo>
                    <a:lnTo>
                      <a:pt x="216024" y="576064"/>
                    </a:lnTo>
                    <a:lnTo>
                      <a:pt x="247759" y="733252"/>
                    </a:lnTo>
                    <a:cubicBezTo>
                      <a:pt x="309064" y="878193"/>
                      <a:pt x="452583" y="979893"/>
                      <a:pt x="619854" y="979893"/>
                    </a:cubicBezTo>
                    <a:lnTo>
                      <a:pt x="5212794" y="979894"/>
                    </a:lnTo>
                    <a:cubicBezTo>
                      <a:pt x="5435823" y="979894"/>
                      <a:pt x="5616624" y="799093"/>
                      <a:pt x="5616624" y="576064"/>
                    </a:cubicBezTo>
                    <a:lnTo>
                      <a:pt x="5616625" y="576064"/>
                    </a:lnTo>
                    <a:cubicBezTo>
                      <a:pt x="5616625" y="353035"/>
                      <a:pt x="5435824" y="172234"/>
                      <a:pt x="5212795" y="172234"/>
                    </a:cubicBezTo>
                    <a:close/>
                    <a:moveTo>
                      <a:pt x="576064" y="0"/>
                    </a:moveTo>
                    <a:lnTo>
                      <a:pt x="5256584" y="0"/>
                    </a:lnTo>
                    <a:cubicBezTo>
                      <a:pt x="5574735" y="0"/>
                      <a:pt x="5832648" y="257913"/>
                      <a:pt x="5832648" y="576064"/>
                    </a:cubicBezTo>
                    <a:cubicBezTo>
                      <a:pt x="5832648" y="894215"/>
                      <a:pt x="5574735" y="1152128"/>
                      <a:pt x="5256584" y="1152128"/>
                    </a:cubicBezTo>
                    <a:lnTo>
                      <a:pt x="576064" y="1152128"/>
                    </a:ln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148" name="圆角矩形 22">
                <a:extLst>
                  <a:ext uri="{FF2B5EF4-FFF2-40B4-BE49-F238E27FC236}">
                    <a16:creationId xmlns:a16="http://schemas.microsoft.com/office/drawing/2014/main" id="{C83C95D6-2707-0CB0-C904-C57F25E19724}"/>
                  </a:ext>
                </a:extLst>
              </p:cNvPr>
              <p:cNvSpPr/>
              <p:nvPr/>
            </p:nvSpPr>
            <p:spPr>
              <a:xfrm>
                <a:off x="3791744" y="5346476"/>
                <a:ext cx="5832648" cy="1152128"/>
              </a:xfrm>
              <a:prstGeom prst="roundRect">
                <a:avLst>
                  <a:gd name="adj" fmla="val 50000"/>
                </a:avLst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14">
              <a:extLst>
                <a:ext uri="{FF2B5EF4-FFF2-40B4-BE49-F238E27FC236}">
                  <a16:creationId xmlns:a16="http://schemas.microsoft.com/office/drawing/2014/main" id="{6E223553-75D7-D50A-E688-5C91DC8A96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2960" y="2797850"/>
              <a:ext cx="910157" cy="898863"/>
              <a:chOff x="6124811" y="347435"/>
              <a:chExt cx="1141097" cy="1141097"/>
            </a:xfrm>
          </p:grpSpPr>
          <p:sp>
            <p:nvSpPr>
              <p:cNvPr id="87140" name="椭圆 87139">
                <a:extLst>
                  <a:ext uri="{FF2B5EF4-FFF2-40B4-BE49-F238E27FC236}">
                    <a16:creationId xmlns:a16="http://schemas.microsoft.com/office/drawing/2014/main" id="{C7A2262E-5242-F607-2C12-E60484D03282}"/>
                  </a:ext>
                </a:extLst>
              </p:cNvPr>
              <p:cNvSpPr/>
              <p:nvPr/>
            </p:nvSpPr>
            <p:spPr>
              <a:xfrm>
                <a:off x="6234318" y="456943"/>
                <a:ext cx="922083" cy="92208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87141" name="组合 16">
                <a:extLst>
                  <a:ext uri="{FF2B5EF4-FFF2-40B4-BE49-F238E27FC236}">
                    <a16:creationId xmlns:a16="http://schemas.microsoft.com/office/drawing/2014/main" id="{5DF3C397-1DC4-2145-862C-F08886BBF9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24811" y="347435"/>
                <a:ext cx="1141097" cy="1141097"/>
                <a:chOff x="3733576" y="3930057"/>
                <a:chExt cx="1800000" cy="1800000"/>
              </a:xfrm>
            </p:grpSpPr>
            <p:sp>
              <p:nvSpPr>
                <p:cNvPr id="87142" name="椭圆 87141">
                  <a:extLst>
                    <a:ext uri="{FF2B5EF4-FFF2-40B4-BE49-F238E27FC236}">
                      <a16:creationId xmlns:a16="http://schemas.microsoft.com/office/drawing/2014/main" id="{449BF76C-E15F-46C9-BC77-DD283DEF64FF}"/>
                    </a:ext>
                  </a:extLst>
                </p:cNvPr>
                <p:cNvSpPr/>
                <p:nvPr/>
              </p:nvSpPr>
              <p:spPr>
                <a:xfrm>
                  <a:off x="4003576" y="4200057"/>
                  <a:ext cx="1260000" cy="126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7143" name="任意多边形 18">
                  <a:extLst>
                    <a:ext uri="{FF2B5EF4-FFF2-40B4-BE49-F238E27FC236}">
                      <a16:creationId xmlns:a16="http://schemas.microsoft.com/office/drawing/2014/main" id="{EE126026-7688-2FDC-5EC4-7FD52903AA65}"/>
                    </a:ext>
                  </a:extLst>
                </p:cNvPr>
                <p:cNvSpPr/>
                <p:nvPr/>
              </p:nvSpPr>
              <p:spPr>
                <a:xfrm>
                  <a:off x="3733576" y="3930057"/>
                  <a:ext cx="1800000" cy="1800000"/>
                </a:xfrm>
                <a:custGeom>
                  <a:avLst/>
                  <a:gdLst>
                    <a:gd name="connsiteX0" fmla="*/ 900000 w 1800000"/>
                    <a:gd name="connsiteY0" fmla="*/ 0 h 1800000"/>
                    <a:gd name="connsiteX1" fmla="*/ 1800000 w 1800000"/>
                    <a:gd name="connsiteY1" fmla="*/ 900000 h 1800000"/>
                    <a:gd name="connsiteX2" fmla="*/ 900000 w 1800000"/>
                    <a:gd name="connsiteY2" fmla="*/ 1800000 h 1800000"/>
                    <a:gd name="connsiteX3" fmla="*/ 0 w 1800000"/>
                    <a:gd name="connsiteY3" fmla="*/ 900000 h 1800000"/>
                    <a:gd name="connsiteX4" fmla="*/ 900000 w 1800000"/>
                    <a:gd name="connsiteY4" fmla="*/ 0 h 1800000"/>
                    <a:gd name="connsiteX5" fmla="*/ 900000 w 1800000"/>
                    <a:gd name="connsiteY5" fmla="*/ 270000 h 1800000"/>
                    <a:gd name="connsiteX6" fmla="*/ 270000 w 1800000"/>
                    <a:gd name="connsiteY6" fmla="*/ 900000 h 1800000"/>
                    <a:gd name="connsiteX7" fmla="*/ 900000 w 1800000"/>
                    <a:gd name="connsiteY7" fmla="*/ 1530000 h 1800000"/>
                    <a:gd name="connsiteX8" fmla="*/ 1530000 w 1800000"/>
                    <a:gd name="connsiteY8" fmla="*/ 900000 h 1800000"/>
                    <a:gd name="connsiteX9" fmla="*/ 900000 w 1800000"/>
                    <a:gd name="connsiteY9" fmla="*/ 270000 h 180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000" h="1800000">
                      <a:moveTo>
                        <a:pt x="900000" y="0"/>
                      </a:moveTo>
                      <a:cubicBezTo>
                        <a:pt x="1397056" y="0"/>
                        <a:pt x="1800000" y="402944"/>
                        <a:pt x="1800000" y="900000"/>
                      </a:cubicBezTo>
                      <a:cubicBezTo>
                        <a:pt x="1800000" y="1397056"/>
                        <a:pt x="1397056" y="1800000"/>
                        <a:pt x="900000" y="1800000"/>
                      </a:cubicBezTo>
                      <a:cubicBezTo>
                        <a:pt x="402944" y="1800000"/>
                        <a:pt x="0" y="1397056"/>
                        <a:pt x="0" y="900000"/>
                      </a:cubicBezTo>
                      <a:cubicBezTo>
                        <a:pt x="0" y="402944"/>
                        <a:pt x="402944" y="0"/>
                        <a:pt x="900000" y="0"/>
                      </a:cubicBezTo>
                      <a:close/>
                      <a:moveTo>
                        <a:pt x="900000" y="270000"/>
                      </a:moveTo>
                      <a:cubicBezTo>
                        <a:pt x="552061" y="270000"/>
                        <a:pt x="270000" y="552061"/>
                        <a:pt x="270000" y="900000"/>
                      </a:cubicBezTo>
                      <a:cubicBezTo>
                        <a:pt x="270000" y="1247939"/>
                        <a:pt x="552061" y="1530000"/>
                        <a:pt x="900000" y="1530000"/>
                      </a:cubicBezTo>
                      <a:cubicBezTo>
                        <a:pt x="1247939" y="1530000"/>
                        <a:pt x="1530000" y="1247939"/>
                        <a:pt x="1530000" y="900000"/>
                      </a:cubicBezTo>
                      <a:cubicBezTo>
                        <a:pt x="1530000" y="552061"/>
                        <a:pt x="1247939" y="270000"/>
                        <a:pt x="900000" y="2700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0F0F0"/>
                    </a:gs>
                    <a:gs pos="100000">
                      <a:srgbClr val="DBDBDB"/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889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7145" name="椭圆 87144">
                  <a:extLst>
                    <a:ext uri="{FF2B5EF4-FFF2-40B4-BE49-F238E27FC236}">
                      <a16:creationId xmlns:a16="http://schemas.microsoft.com/office/drawing/2014/main" id="{CE7D0E71-C86C-B05F-A6BC-6D757F6ECC0D}"/>
                    </a:ext>
                  </a:extLst>
                </p:cNvPr>
                <p:cNvSpPr/>
                <p:nvPr/>
              </p:nvSpPr>
              <p:spPr>
                <a:xfrm>
                  <a:off x="3733576" y="3930057"/>
                  <a:ext cx="1800000" cy="1800000"/>
                </a:xfrm>
                <a:prstGeom prst="ellipse">
                  <a:avLst/>
                </a:prstGeom>
                <a:noFill/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7136" name="文本框 35">
              <a:extLst>
                <a:ext uri="{FF2B5EF4-FFF2-40B4-BE49-F238E27FC236}">
                  <a16:creationId xmlns:a16="http://schemas.microsoft.com/office/drawing/2014/main" id="{473EA4B5-4E60-6C6E-C42F-00356F3E5E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8194" y="3101418"/>
              <a:ext cx="2827044" cy="30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初中生通过原版阅读扩充词汇量的措施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7137" name="组合 101">
              <a:extLst>
                <a:ext uri="{FF2B5EF4-FFF2-40B4-BE49-F238E27FC236}">
                  <a16:creationId xmlns:a16="http://schemas.microsoft.com/office/drawing/2014/main" id="{271A5A95-685A-D5EB-6723-54A7ABAB784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31827" y="3112889"/>
              <a:ext cx="521539" cy="455057"/>
              <a:chOff x="3390900" y="228600"/>
              <a:chExt cx="771529" cy="681038"/>
            </a:xfrm>
          </p:grpSpPr>
          <p:sp>
            <p:nvSpPr>
              <p:cNvPr id="87138" name="Freeform 14">
                <a:extLst>
                  <a:ext uri="{FF2B5EF4-FFF2-40B4-BE49-F238E27FC236}">
                    <a16:creationId xmlns:a16="http://schemas.microsoft.com/office/drawing/2014/main" id="{04FECF1C-98CF-B0AF-CA69-F80415F67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067" y="236537"/>
                <a:ext cx="741362" cy="673101"/>
              </a:xfrm>
              <a:custGeom>
                <a:avLst/>
                <a:gdLst>
                  <a:gd name="T0" fmla="*/ 204 w 467"/>
                  <a:gd name="T1" fmla="*/ 424 h 424"/>
                  <a:gd name="T2" fmla="*/ 0 w 467"/>
                  <a:gd name="T3" fmla="*/ 256 h 424"/>
                  <a:gd name="T4" fmla="*/ 3 w 467"/>
                  <a:gd name="T5" fmla="*/ 19 h 424"/>
                  <a:gd name="T6" fmla="*/ 83 w 467"/>
                  <a:gd name="T7" fmla="*/ 12 h 424"/>
                  <a:gd name="T8" fmla="*/ 123 w 467"/>
                  <a:gd name="T9" fmla="*/ 50 h 424"/>
                  <a:gd name="T10" fmla="*/ 142 w 467"/>
                  <a:gd name="T11" fmla="*/ 10 h 424"/>
                  <a:gd name="T12" fmla="*/ 214 w 467"/>
                  <a:gd name="T13" fmla="*/ 0 h 424"/>
                  <a:gd name="T14" fmla="*/ 467 w 467"/>
                  <a:gd name="T15" fmla="*/ 218 h 424"/>
                  <a:gd name="T16" fmla="*/ 204 w 467"/>
                  <a:gd name="T17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7" h="424">
                    <a:moveTo>
                      <a:pt x="204" y="424"/>
                    </a:moveTo>
                    <a:lnTo>
                      <a:pt x="0" y="256"/>
                    </a:lnTo>
                    <a:lnTo>
                      <a:pt x="3" y="19"/>
                    </a:lnTo>
                    <a:lnTo>
                      <a:pt x="83" y="12"/>
                    </a:lnTo>
                    <a:lnTo>
                      <a:pt x="123" y="50"/>
                    </a:lnTo>
                    <a:lnTo>
                      <a:pt x="142" y="10"/>
                    </a:lnTo>
                    <a:lnTo>
                      <a:pt x="214" y="0"/>
                    </a:lnTo>
                    <a:lnTo>
                      <a:pt x="467" y="218"/>
                    </a:lnTo>
                    <a:lnTo>
                      <a:pt x="204" y="424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139" name="Freeform 15">
                <a:extLst>
                  <a:ext uri="{FF2B5EF4-FFF2-40B4-BE49-F238E27FC236}">
                    <a16:creationId xmlns:a16="http://schemas.microsoft.com/office/drawing/2014/main" id="{8FBFACF1-6990-F890-5636-FCC35361C2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0900" y="228600"/>
                <a:ext cx="177800" cy="436563"/>
              </a:xfrm>
              <a:custGeom>
                <a:avLst/>
                <a:gdLst>
                  <a:gd name="T0" fmla="*/ 94574 w 47"/>
                  <a:gd name="T1" fmla="*/ 0 h 116"/>
                  <a:gd name="T2" fmla="*/ 162668 w 47"/>
                  <a:gd name="T3" fmla="*/ 30108 h 116"/>
                  <a:gd name="T4" fmla="*/ 177800 w 47"/>
                  <a:gd name="T5" fmla="*/ 101614 h 116"/>
                  <a:gd name="T6" fmla="*/ 177800 w 47"/>
                  <a:gd name="T7" fmla="*/ 353767 h 116"/>
                  <a:gd name="T8" fmla="*/ 155102 w 47"/>
                  <a:gd name="T9" fmla="*/ 413982 h 116"/>
                  <a:gd name="T10" fmla="*/ 90791 w 47"/>
                  <a:gd name="T11" fmla="*/ 436563 h 116"/>
                  <a:gd name="T12" fmla="*/ 15132 w 47"/>
                  <a:gd name="T13" fmla="*/ 402692 h 116"/>
                  <a:gd name="T14" fmla="*/ 0 w 47"/>
                  <a:gd name="T15" fmla="*/ 319895 h 116"/>
                  <a:gd name="T16" fmla="*/ 0 w 47"/>
                  <a:gd name="T17" fmla="*/ 120431 h 116"/>
                  <a:gd name="T18" fmla="*/ 15132 w 47"/>
                  <a:gd name="T19" fmla="*/ 30108 h 116"/>
                  <a:gd name="T20" fmla="*/ 94574 w 47"/>
                  <a:gd name="T21" fmla="*/ 0 h 116"/>
                  <a:gd name="T22" fmla="*/ 90791 w 47"/>
                  <a:gd name="T23" fmla="*/ 395165 h 116"/>
                  <a:gd name="T24" fmla="*/ 128621 w 47"/>
                  <a:gd name="T25" fmla="*/ 334949 h 116"/>
                  <a:gd name="T26" fmla="*/ 128621 w 47"/>
                  <a:gd name="T27" fmla="*/ 94087 h 116"/>
                  <a:gd name="T28" fmla="*/ 90791 w 47"/>
                  <a:gd name="T29" fmla="*/ 41398 h 116"/>
                  <a:gd name="T30" fmla="*/ 52962 w 47"/>
                  <a:gd name="T31" fmla="*/ 97850 h 116"/>
                  <a:gd name="T32" fmla="*/ 52962 w 47"/>
                  <a:gd name="T33" fmla="*/ 112904 h 116"/>
                  <a:gd name="T34" fmla="*/ 52962 w 47"/>
                  <a:gd name="T35" fmla="*/ 131722 h 116"/>
                  <a:gd name="T36" fmla="*/ 52962 w 47"/>
                  <a:gd name="T37" fmla="*/ 199464 h 116"/>
                  <a:gd name="T38" fmla="*/ 52962 w 47"/>
                  <a:gd name="T39" fmla="*/ 270970 h 116"/>
                  <a:gd name="T40" fmla="*/ 52962 w 47"/>
                  <a:gd name="T41" fmla="*/ 334949 h 116"/>
                  <a:gd name="T42" fmla="*/ 90791 w 47"/>
                  <a:gd name="T43" fmla="*/ 395165 h 1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7" h="116">
                    <a:moveTo>
                      <a:pt x="25" y="0"/>
                    </a:moveTo>
                    <a:cubicBezTo>
                      <a:pt x="33" y="0"/>
                      <a:pt x="39" y="2"/>
                      <a:pt x="43" y="8"/>
                    </a:cubicBezTo>
                    <a:cubicBezTo>
                      <a:pt x="45" y="12"/>
                      <a:pt x="47" y="18"/>
                      <a:pt x="47" y="27"/>
                    </a:cubicBezTo>
                    <a:cubicBezTo>
                      <a:pt x="47" y="94"/>
                      <a:pt x="47" y="94"/>
                      <a:pt x="47" y="94"/>
                    </a:cubicBezTo>
                    <a:cubicBezTo>
                      <a:pt x="47" y="101"/>
                      <a:pt x="45" y="106"/>
                      <a:pt x="41" y="110"/>
                    </a:cubicBezTo>
                    <a:cubicBezTo>
                      <a:pt x="37" y="114"/>
                      <a:pt x="31" y="116"/>
                      <a:pt x="24" y="116"/>
                    </a:cubicBezTo>
                    <a:cubicBezTo>
                      <a:pt x="14" y="116"/>
                      <a:pt x="7" y="113"/>
                      <a:pt x="4" y="107"/>
                    </a:cubicBezTo>
                    <a:cubicBezTo>
                      <a:pt x="1" y="103"/>
                      <a:pt x="0" y="96"/>
                      <a:pt x="0" y="8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20"/>
                      <a:pt x="1" y="13"/>
                      <a:pt x="4" y="8"/>
                    </a:cubicBezTo>
                    <a:cubicBezTo>
                      <a:pt x="8" y="3"/>
                      <a:pt x="15" y="0"/>
                      <a:pt x="25" y="0"/>
                    </a:cubicBezTo>
                    <a:close/>
                    <a:moveTo>
                      <a:pt x="24" y="105"/>
                    </a:moveTo>
                    <a:cubicBezTo>
                      <a:pt x="30" y="105"/>
                      <a:pt x="34" y="100"/>
                      <a:pt x="34" y="89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16"/>
                      <a:pt x="30" y="11"/>
                      <a:pt x="24" y="11"/>
                    </a:cubicBezTo>
                    <a:cubicBezTo>
                      <a:pt x="17" y="11"/>
                      <a:pt x="14" y="16"/>
                      <a:pt x="14" y="26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4" y="99"/>
                      <a:pt x="17" y="105"/>
                      <a:pt x="24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87149" name="Freeform 63">
            <a:extLst>
              <a:ext uri="{FF2B5EF4-FFF2-40B4-BE49-F238E27FC236}">
                <a16:creationId xmlns:a16="http://schemas.microsoft.com/office/drawing/2014/main" id="{2A7BE62A-FB11-FCD0-6228-566BD540AFFE}"/>
              </a:ext>
            </a:extLst>
          </p:cNvPr>
          <p:cNvSpPr>
            <a:spLocks/>
          </p:cNvSpPr>
          <p:nvPr/>
        </p:nvSpPr>
        <p:spPr bwMode="auto">
          <a:xfrm>
            <a:off x="2391157" y="3145801"/>
            <a:ext cx="110728" cy="285750"/>
          </a:xfrm>
          <a:custGeom>
            <a:avLst/>
            <a:gdLst>
              <a:gd name="T0" fmla="*/ 44317 w 30"/>
              <a:gd name="T1" fmla="*/ 267021 h 77"/>
              <a:gd name="T2" fmla="*/ 44317 w 30"/>
              <a:gd name="T3" fmla="*/ 306580 h 77"/>
              <a:gd name="T4" fmla="*/ 49241 w 30"/>
              <a:gd name="T5" fmla="*/ 336249 h 77"/>
              <a:gd name="T6" fmla="*/ 78786 w 30"/>
              <a:gd name="T7" fmla="*/ 346138 h 77"/>
              <a:gd name="T8" fmla="*/ 103407 w 30"/>
              <a:gd name="T9" fmla="*/ 321414 h 77"/>
              <a:gd name="T10" fmla="*/ 103407 w 30"/>
              <a:gd name="T11" fmla="*/ 286800 h 77"/>
              <a:gd name="T12" fmla="*/ 103407 w 30"/>
              <a:gd name="T13" fmla="*/ 257131 h 77"/>
              <a:gd name="T14" fmla="*/ 98483 w 30"/>
              <a:gd name="T15" fmla="*/ 212628 h 77"/>
              <a:gd name="T16" fmla="*/ 59090 w 30"/>
              <a:gd name="T17" fmla="*/ 192848 h 77"/>
              <a:gd name="T18" fmla="*/ 49241 w 30"/>
              <a:gd name="T19" fmla="*/ 192848 h 77"/>
              <a:gd name="T20" fmla="*/ 34469 w 30"/>
              <a:gd name="T21" fmla="*/ 197793 h 77"/>
              <a:gd name="T22" fmla="*/ 34469 w 30"/>
              <a:gd name="T23" fmla="*/ 153290 h 77"/>
              <a:gd name="T24" fmla="*/ 44317 w 30"/>
              <a:gd name="T25" fmla="*/ 153290 h 77"/>
              <a:gd name="T26" fmla="*/ 93559 w 30"/>
              <a:gd name="T27" fmla="*/ 108786 h 77"/>
              <a:gd name="T28" fmla="*/ 93559 w 30"/>
              <a:gd name="T29" fmla="*/ 69228 h 77"/>
              <a:gd name="T30" fmla="*/ 68938 w 30"/>
              <a:gd name="T31" fmla="*/ 34614 h 77"/>
              <a:gd name="T32" fmla="*/ 44317 w 30"/>
              <a:gd name="T33" fmla="*/ 74172 h 77"/>
              <a:gd name="T34" fmla="*/ 44317 w 30"/>
              <a:gd name="T35" fmla="*/ 84062 h 77"/>
              <a:gd name="T36" fmla="*/ 44317 w 30"/>
              <a:gd name="T37" fmla="*/ 93952 h 77"/>
              <a:gd name="T38" fmla="*/ 0 w 30"/>
              <a:gd name="T39" fmla="*/ 93952 h 77"/>
              <a:gd name="T40" fmla="*/ 0 w 30"/>
              <a:gd name="T41" fmla="*/ 59338 h 77"/>
              <a:gd name="T42" fmla="*/ 73862 w 30"/>
              <a:gd name="T43" fmla="*/ 0 h 77"/>
              <a:gd name="T44" fmla="*/ 142800 w 30"/>
              <a:gd name="T45" fmla="*/ 64283 h 77"/>
              <a:gd name="T46" fmla="*/ 142800 w 30"/>
              <a:gd name="T47" fmla="*/ 84062 h 77"/>
              <a:gd name="T48" fmla="*/ 142800 w 30"/>
              <a:gd name="T49" fmla="*/ 98897 h 77"/>
              <a:gd name="T50" fmla="*/ 108331 w 30"/>
              <a:gd name="T51" fmla="*/ 168124 h 77"/>
              <a:gd name="T52" fmla="*/ 137876 w 30"/>
              <a:gd name="T53" fmla="*/ 192848 h 77"/>
              <a:gd name="T54" fmla="*/ 147724 w 30"/>
              <a:gd name="T55" fmla="*/ 237352 h 77"/>
              <a:gd name="T56" fmla="*/ 147724 w 30"/>
              <a:gd name="T57" fmla="*/ 316469 h 77"/>
              <a:gd name="T58" fmla="*/ 68938 w 30"/>
              <a:gd name="T59" fmla="*/ 380752 h 77"/>
              <a:gd name="T60" fmla="*/ 0 w 30"/>
              <a:gd name="T61" fmla="*/ 316469 h 77"/>
              <a:gd name="T62" fmla="*/ 0 w 30"/>
              <a:gd name="T63" fmla="*/ 267021 h 77"/>
              <a:gd name="T64" fmla="*/ 44317 w 30"/>
              <a:gd name="T65" fmla="*/ 267021 h 7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0" h="77">
                <a:moveTo>
                  <a:pt x="9" y="54"/>
                </a:moveTo>
                <a:cubicBezTo>
                  <a:pt x="9" y="62"/>
                  <a:pt x="9" y="62"/>
                  <a:pt x="9" y="62"/>
                </a:cubicBezTo>
                <a:cubicBezTo>
                  <a:pt x="9" y="65"/>
                  <a:pt x="9" y="67"/>
                  <a:pt x="10" y="68"/>
                </a:cubicBezTo>
                <a:cubicBezTo>
                  <a:pt x="11" y="69"/>
                  <a:pt x="13" y="70"/>
                  <a:pt x="16" y="70"/>
                </a:cubicBezTo>
                <a:cubicBezTo>
                  <a:pt x="18" y="70"/>
                  <a:pt x="20" y="68"/>
                  <a:pt x="21" y="65"/>
                </a:cubicBezTo>
                <a:cubicBezTo>
                  <a:pt x="21" y="64"/>
                  <a:pt x="21" y="62"/>
                  <a:pt x="21" y="58"/>
                </a:cubicBezTo>
                <a:cubicBezTo>
                  <a:pt x="21" y="52"/>
                  <a:pt x="21" y="52"/>
                  <a:pt x="21" y="52"/>
                </a:cubicBezTo>
                <a:cubicBezTo>
                  <a:pt x="21" y="48"/>
                  <a:pt x="21" y="45"/>
                  <a:pt x="20" y="43"/>
                </a:cubicBezTo>
                <a:cubicBezTo>
                  <a:pt x="18" y="41"/>
                  <a:pt x="16" y="39"/>
                  <a:pt x="12" y="39"/>
                </a:cubicBezTo>
                <a:cubicBezTo>
                  <a:pt x="11" y="39"/>
                  <a:pt x="11" y="39"/>
                  <a:pt x="10" y="39"/>
                </a:cubicBezTo>
                <a:cubicBezTo>
                  <a:pt x="9" y="39"/>
                  <a:pt x="8" y="40"/>
                  <a:pt x="7" y="40"/>
                </a:cubicBezTo>
                <a:cubicBezTo>
                  <a:pt x="7" y="31"/>
                  <a:pt x="7" y="31"/>
                  <a:pt x="7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16" y="31"/>
                  <a:pt x="19" y="28"/>
                  <a:pt x="19" y="2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9"/>
                  <a:pt x="18" y="7"/>
                  <a:pt x="14" y="7"/>
                </a:cubicBezTo>
                <a:cubicBezTo>
                  <a:pt x="11" y="7"/>
                  <a:pt x="9" y="10"/>
                  <a:pt x="9" y="15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4"/>
                  <a:pt x="5" y="0"/>
                  <a:pt x="15" y="0"/>
                </a:cubicBezTo>
                <a:cubicBezTo>
                  <a:pt x="24" y="0"/>
                  <a:pt x="29" y="4"/>
                  <a:pt x="29" y="13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7"/>
                  <a:pt x="26" y="31"/>
                  <a:pt x="22" y="34"/>
                </a:cubicBezTo>
                <a:cubicBezTo>
                  <a:pt x="25" y="35"/>
                  <a:pt x="27" y="36"/>
                  <a:pt x="28" y="39"/>
                </a:cubicBezTo>
                <a:cubicBezTo>
                  <a:pt x="29" y="41"/>
                  <a:pt x="30" y="44"/>
                  <a:pt x="30" y="48"/>
                </a:cubicBezTo>
                <a:cubicBezTo>
                  <a:pt x="30" y="64"/>
                  <a:pt x="30" y="64"/>
                  <a:pt x="30" y="64"/>
                </a:cubicBezTo>
                <a:cubicBezTo>
                  <a:pt x="30" y="73"/>
                  <a:pt x="25" y="77"/>
                  <a:pt x="14" y="77"/>
                </a:cubicBezTo>
                <a:cubicBezTo>
                  <a:pt x="5" y="77"/>
                  <a:pt x="0" y="73"/>
                  <a:pt x="0" y="64"/>
                </a:cubicBezTo>
                <a:cubicBezTo>
                  <a:pt x="0" y="54"/>
                  <a:pt x="0" y="54"/>
                  <a:pt x="0" y="54"/>
                </a:cubicBezTo>
                <a:lnTo>
                  <a:pt x="9" y="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72585" tIns="36293" rIns="72585" bIns="36293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87150" name="Freeform 60">
            <a:extLst>
              <a:ext uri="{FF2B5EF4-FFF2-40B4-BE49-F238E27FC236}">
                <a16:creationId xmlns:a16="http://schemas.microsoft.com/office/drawing/2014/main" id="{A5484F2C-BA22-3A17-25D6-AF868294AE20}"/>
              </a:ext>
            </a:extLst>
          </p:cNvPr>
          <p:cNvSpPr>
            <a:spLocks/>
          </p:cNvSpPr>
          <p:nvPr/>
        </p:nvSpPr>
        <p:spPr bwMode="auto">
          <a:xfrm>
            <a:off x="2350132" y="2084339"/>
            <a:ext cx="115491" cy="285750"/>
          </a:xfrm>
          <a:custGeom>
            <a:avLst/>
            <a:gdLst>
              <a:gd name="T0" fmla="*/ 0 w 31"/>
              <a:gd name="T1" fmla="*/ 79117 h 77"/>
              <a:gd name="T2" fmla="*/ 19866 w 31"/>
              <a:gd name="T3" fmla="*/ 19779 h 77"/>
              <a:gd name="T4" fmla="*/ 79466 w 31"/>
              <a:gd name="T5" fmla="*/ 0 h 77"/>
              <a:gd name="T6" fmla="*/ 144032 w 31"/>
              <a:gd name="T7" fmla="*/ 29669 h 77"/>
              <a:gd name="T8" fmla="*/ 153965 w 31"/>
              <a:gd name="T9" fmla="*/ 108786 h 77"/>
              <a:gd name="T10" fmla="*/ 148998 w 31"/>
              <a:gd name="T11" fmla="*/ 148345 h 77"/>
              <a:gd name="T12" fmla="*/ 134099 w 31"/>
              <a:gd name="T13" fmla="*/ 187904 h 77"/>
              <a:gd name="T14" fmla="*/ 89399 w 31"/>
              <a:gd name="T15" fmla="*/ 257131 h 77"/>
              <a:gd name="T16" fmla="*/ 54633 w 31"/>
              <a:gd name="T17" fmla="*/ 336249 h 77"/>
              <a:gd name="T18" fmla="*/ 153965 w 31"/>
              <a:gd name="T19" fmla="*/ 336249 h 77"/>
              <a:gd name="T20" fmla="*/ 153965 w 31"/>
              <a:gd name="T21" fmla="*/ 375807 h 77"/>
              <a:gd name="T22" fmla="*/ 39733 w 31"/>
              <a:gd name="T23" fmla="*/ 380752 h 77"/>
              <a:gd name="T24" fmla="*/ 0 w 31"/>
              <a:gd name="T25" fmla="*/ 375807 h 77"/>
              <a:gd name="T26" fmla="*/ 0 w 31"/>
              <a:gd name="T27" fmla="*/ 375807 h 77"/>
              <a:gd name="T28" fmla="*/ 24833 w 31"/>
              <a:gd name="T29" fmla="*/ 271966 h 77"/>
              <a:gd name="T30" fmla="*/ 84432 w 31"/>
              <a:gd name="T31" fmla="*/ 182959 h 77"/>
              <a:gd name="T32" fmla="*/ 104299 w 31"/>
              <a:gd name="T33" fmla="*/ 98897 h 77"/>
              <a:gd name="T34" fmla="*/ 104299 w 31"/>
              <a:gd name="T35" fmla="*/ 93952 h 77"/>
              <a:gd name="T36" fmla="*/ 104299 w 31"/>
              <a:gd name="T37" fmla="*/ 84062 h 77"/>
              <a:gd name="T38" fmla="*/ 104299 w 31"/>
              <a:gd name="T39" fmla="*/ 59338 h 77"/>
              <a:gd name="T40" fmla="*/ 74499 w 31"/>
              <a:gd name="T41" fmla="*/ 34614 h 77"/>
              <a:gd name="T42" fmla="*/ 49666 w 31"/>
              <a:gd name="T43" fmla="*/ 79117 h 77"/>
              <a:gd name="T44" fmla="*/ 49666 w 31"/>
              <a:gd name="T45" fmla="*/ 93952 h 77"/>
              <a:gd name="T46" fmla="*/ 49666 w 31"/>
              <a:gd name="T47" fmla="*/ 103841 h 77"/>
              <a:gd name="T48" fmla="*/ 49666 w 31"/>
              <a:gd name="T49" fmla="*/ 113731 h 77"/>
              <a:gd name="T50" fmla="*/ 49666 w 31"/>
              <a:gd name="T51" fmla="*/ 128566 h 77"/>
              <a:gd name="T52" fmla="*/ 0 w 31"/>
              <a:gd name="T53" fmla="*/ 128566 h 77"/>
              <a:gd name="T54" fmla="*/ 0 w 31"/>
              <a:gd name="T55" fmla="*/ 79117 h 7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1" h="77">
                <a:moveTo>
                  <a:pt x="0" y="16"/>
                </a:moveTo>
                <a:cubicBezTo>
                  <a:pt x="0" y="10"/>
                  <a:pt x="2" y="6"/>
                  <a:pt x="4" y="4"/>
                </a:cubicBezTo>
                <a:cubicBezTo>
                  <a:pt x="6" y="1"/>
                  <a:pt x="10" y="0"/>
                  <a:pt x="16" y="0"/>
                </a:cubicBezTo>
                <a:cubicBezTo>
                  <a:pt x="23" y="0"/>
                  <a:pt x="27" y="2"/>
                  <a:pt x="29" y="6"/>
                </a:cubicBezTo>
                <a:cubicBezTo>
                  <a:pt x="30" y="9"/>
                  <a:pt x="31" y="14"/>
                  <a:pt x="31" y="22"/>
                </a:cubicBezTo>
                <a:cubicBezTo>
                  <a:pt x="31" y="25"/>
                  <a:pt x="31" y="28"/>
                  <a:pt x="30" y="30"/>
                </a:cubicBezTo>
                <a:cubicBezTo>
                  <a:pt x="30" y="32"/>
                  <a:pt x="29" y="35"/>
                  <a:pt x="27" y="38"/>
                </a:cubicBezTo>
                <a:cubicBezTo>
                  <a:pt x="18" y="52"/>
                  <a:pt x="18" y="52"/>
                  <a:pt x="18" y="52"/>
                </a:cubicBezTo>
                <a:cubicBezTo>
                  <a:pt x="14" y="58"/>
                  <a:pt x="12" y="63"/>
                  <a:pt x="11" y="68"/>
                </a:cubicBezTo>
                <a:cubicBezTo>
                  <a:pt x="31" y="68"/>
                  <a:pt x="31" y="68"/>
                  <a:pt x="31" y="68"/>
                </a:cubicBezTo>
                <a:cubicBezTo>
                  <a:pt x="31" y="76"/>
                  <a:pt x="31" y="76"/>
                  <a:pt x="31" y="76"/>
                </a:cubicBezTo>
                <a:cubicBezTo>
                  <a:pt x="8" y="77"/>
                  <a:pt x="8" y="77"/>
                  <a:pt x="8" y="77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8"/>
                  <a:pt x="2" y="61"/>
                  <a:pt x="5" y="55"/>
                </a:cubicBezTo>
                <a:cubicBezTo>
                  <a:pt x="7" y="51"/>
                  <a:pt x="11" y="45"/>
                  <a:pt x="17" y="37"/>
                </a:cubicBezTo>
                <a:cubicBezTo>
                  <a:pt x="20" y="32"/>
                  <a:pt x="21" y="27"/>
                  <a:pt x="21" y="20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5"/>
                  <a:pt x="21" y="13"/>
                  <a:pt x="21" y="12"/>
                </a:cubicBezTo>
                <a:cubicBezTo>
                  <a:pt x="20" y="9"/>
                  <a:pt x="18" y="7"/>
                  <a:pt x="15" y="7"/>
                </a:cubicBezTo>
                <a:cubicBezTo>
                  <a:pt x="11" y="7"/>
                  <a:pt x="10" y="10"/>
                  <a:pt x="10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6"/>
                  <a:pt x="10" y="26"/>
                  <a:pt x="10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72585" tIns="36293" rIns="72585" bIns="36293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760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91818"/>
            <a:ext cx="9144000" cy="969534"/>
          </a:xfrm>
          <a:prstGeom prst="rect">
            <a:avLst/>
          </a:prstGeom>
          <a:solidFill>
            <a:srgbClr val="01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17"/>
          <p:cNvSpPr txBox="1"/>
          <p:nvPr/>
        </p:nvSpPr>
        <p:spPr>
          <a:xfrm>
            <a:off x="3337584" y="2014975"/>
            <a:ext cx="353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问题的提出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366956" y="1489357"/>
            <a:ext cx="1586056" cy="1586449"/>
            <a:chOff x="1041891" y="2887277"/>
            <a:chExt cx="1036261" cy="1036518"/>
          </a:xfrm>
        </p:grpSpPr>
        <p:sp>
          <p:nvSpPr>
            <p:cNvPr id="84" name="Oval 53"/>
            <p:cNvSpPr>
              <a:spLocks noChangeArrowheads="1"/>
            </p:cNvSpPr>
            <p:nvPr/>
          </p:nvSpPr>
          <p:spPr bwMode="auto">
            <a:xfrm>
              <a:off x="1041891" y="2887277"/>
              <a:ext cx="1036261" cy="1036518"/>
            </a:xfrm>
            <a:prstGeom prst="ellipse">
              <a:avLst/>
            </a:prstGeom>
            <a:solidFill>
              <a:srgbClr val="01B0F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400">
                <a:cs typeface="+mn-ea"/>
                <a:sym typeface="+mn-lt"/>
              </a:endParaRPr>
            </a:p>
          </p:txBody>
        </p:sp>
        <p:sp>
          <p:nvSpPr>
            <p:cNvPr id="85" name="Text Box 58"/>
            <p:cNvSpPr txBox="1">
              <a:spLocks noChangeArrowheads="1"/>
            </p:cNvSpPr>
            <p:nvPr/>
          </p:nvSpPr>
          <p:spPr bwMode="auto">
            <a:xfrm>
              <a:off x="1159958" y="3077737"/>
              <a:ext cx="782803" cy="70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16419" y="4532339"/>
            <a:ext cx="588857" cy="588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012225" y="4232345"/>
            <a:ext cx="252491" cy="252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093322" y="4197995"/>
            <a:ext cx="1179281" cy="11792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425263" y="4098496"/>
            <a:ext cx="520192" cy="5201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0975" y="4413610"/>
            <a:ext cx="316877" cy="3168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67011" y="4230303"/>
            <a:ext cx="158438" cy="1584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696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3563888" y="1547091"/>
            <a:ext cx="4856710" cy="1289427"/>
          </a:xfrm>
          <a:prstGeom prst="rect">
            <a:avLst/>
          </a:prstGeom>
        </p:spPr>
        <p:txBody>
          <a:bodyPr wrap="square" lIns="91413" tIns="45706" rIns="91413" bIns="45706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同学们在英语词汇学习方面主要面临着两个问题：一是对词汇学习的重视度不够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二是词汇学习的方法比较单一。</a:t>
            </a:r>
          </a:p>
        </p:txBody>
      </p:sp>
      <p:sp>
        <p:nvSpPr>
          <p:cNvPr id="43" name="椭圆 4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316009" y="409654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91047" y="1272807"/>
            <a:ext cx="2864169" cy="2967696"/>
            <a:chOff x="481002" y="1548270"/>
            <a:chExt cx="2864169" cy="2967696"/>
          </a:xfrm>
        </p:grpSpPr>
        <p:sp>
          <p:nvSpPr>
            <p:cNvPr id="84" name="矩形 83"/>
            <p:cNvSpPr/>
            <p:nvPr/>
          </p:nvSpPr>
          <p:spPr>
            <a:xfrm>
              <a:off x="481002" y="1548270"/>
              <a:ext cx="2864169" cy="296769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15900" dist="127000" dir="79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092" y="1898174"/>
              <a:ext cx="2836079" cy="219796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86" name="组合 85"/>
          <p:cNvGrpSpPr/>
          <p:nvPr/>
        </p:nvGrpSpPr>
        <p:grpSpPr>
          <a:xfrm>
            <a:off x="944" y="196219"/>
            <a:ext cx="1549105" cy="551352"/>
            <a:chOff x="628878" y="251298"/>
            <a:chExt cx="1549584" cy="551522"/>
          </a:xfrm>
        </p:grpSpPr>
        <p:sp>
          <p:nvSpPr>
            <p:cNvPr id="87" name="矩形 3"/>
            <p:cNvSpPr>
              <a:spLocks noChangeArrowheads="1"/>
            </p:cNvSpPr>
            <p:nvPr/>
          </p:nvSpPr>
          <p:spPr bwMode="auto">
            <a:xfrm>
              <a:off x="628878" y="251298"/>
              <a:ext cx="1549584" cy="34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1. </a:t>
              </a:r>
              <a:r>
                <a:rPr lang="zh-CN" alt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问题的提出</a:t>
              </a: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91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3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4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69253FBA-58D5-8D3B-8284-564B011D5323}"/>
              </a:ext>
            </a:extLst>
          </p:cNvPr>
          <p:cNvSpPr txBox="1"/>
          <p:nvPr/>
        </p:nvSpPr>
        <p:spPr>
          <a:xfrm>
            <a:off x="3563888" y="3004866"/>
            <a:ext cx="50213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+mn-lt"/>
                <a:ea typeface="+mn-ea"/>
                <a:cs typeface="+mn-ea"/>
              </a:rPr>
              <a:t>学习词汇的最佳方法是大量阅读；原版阅读既能</a:t>
            </a:r>
            <a:endParaRPr lang="en-US" altLang="zh-CN" dirty="0">
              <a:latin typeface="+mn-lt"/>
              <a:ea typeface="+mn-ea"/>
              <a:cs typeface="+mn-ea"/>
            </a:endParaRPr>
          </a:p>
          <a:p>
            <a:pPr algn="just"/>
            <a:r>
              <a:rPr lang="zh-CN" altLang="en-US" dirty="0">
                <a:latin typeface="+mn-lt"/>
                <a:ea typeface="+mn-ea"/>
                <a:cs typeface="+mn-ea"/>
              </a:rPr>
              <a:t>增加词汇量，又能开扩眼界、增大知识面。</a:t>
            </a:r>
          </a:p>
        </p:txBody>
      </p:sp>
    </p:spTree>
    <p:extLst>
      <p:ext uri="{BB962C8B-B14F-4D97-AF65-F5344CB8AC3E}">
        <p14:creationId xmlns:p14="http://schemas.microsoft.com/office/powerpoint/2010/main" val="2724195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91818"/>
            <a:ext cx="9144000" cy="969534"/>
          </a:xfrm>
          <a:prstGeom prst="rect">
            <a:avLst/>
          </a:prstGeom>
          <a:solidFill>
            <a:srgbClr val="01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17"/>
          <p:cNvSpPr txBox="1"/>
          <p:nvPr/>
        </p:nvSpPr>
        <p:spPr>
          <a:xfrm>
            <a:off x="3337584" y="2014975"/>
            <a:ext cx="353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研究调查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366956" y="1489357"/>
            <a:ext cx="1586056" cy="1586449"/>
            <a:chOff x="1041891" y="2887277"/>
            <a:chExt cx="1036261" cy="1036518"/>
          </a:xfrm>
        </p:grpSpPr>
        <p:sp>
          <p:nvSpPr>
            <p:cNvPr id="84" name="Oval 53"/>
            <p:cNvSpPr>
              <a:spLocks noChangeArrowheads="1"/>
            </p:cNvSpPr>
            <p:nvPr/>
          </p:nvSpPr>
          <p:spPr bwMode="auto">
            <a:xfrm>
              <a:off x="1041891" y="2887277"/>
              <a:ext cx="1036261" cy="1036518"/>
            </a:xfrm>
            <a:prstGeom prst="ellipse">
              <a:avLst/>
            </a:prstGeom>
            <a:solidFill>
              <a:srgbClr val="01B0F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400">
                <a:cs typeface="+mn-ea"/>
                <a:sym typeface="+mn-lt"/>
              </a:endParaRPr>
            </a:p>
          </p:txBody>
        </p:sp>
        <p:sp>
          <p:nvSpPr>
            <p:cNvPr id="85" name="Text Box 58"/>
            <p:cNvSpPr txBox="1">
              <a:spLocks noChangeArrowheads="1"/>
            </p:cNvSpPr>
            <p:nvPr/>
          </p:nvSpPr>
          <p:spPr bwMode="auto">
            <a:xfrm>
              <a:off x="1159958" y="3077737"/>
              <a:ext cx="782803" cy="70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16419" y="4532339"/>
            <a:ext cx="588857" cy="588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012225" y="4232345"/>
            <a:ext cx="252491" cy="252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093322" y="4197995"/>
            <a:ext cx="1179281" cy="11792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425263" y="4098496"/>
            <a:ext cx="520192" cy="5201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0975" y="4413610"/>
            <a:ext cx="316877" cy="3168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67011" y="4230303"/>
            <a:ext cx="158438" cy="1584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390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316009" y="409654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2239" y="196219"/>
            <a:ext cx="1446511" cy="551352"/>
            <a:chOff x="680190" y="251298"/>
            <a:chExt cx="1446960" cy="551522"/>
          </a:xfrm>
        </p:grpSpPr>
        <p:sp>
          <p:nvSpPr>
            <p:cNvPr id="87" name="矩形 3"/>
            <p:cNvSpPr>
              <a:spLocks noChangeArrowheads="1"/>
            </p:cNvSpPr>
            <p:nvPr/>
          </p:nvSpPr>
          <p:spPr bwMode="auto">
            <a:xfrm>
              <a:off x="680190" y="251298"/>
              <a:ext cx="1446960" cy="34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2.1 </a:t>
              </a:r>
              <a:r>
                <a:rPr lang="zh-CN" altLang="en-US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调查问卷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91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3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4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5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marL="0" marR="0" lvl="0" indent="0" algn="ctr" defTabSz="91376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24CFAD11-3399-BEE5-856F-FCA6EC398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586" y="-13290"/>
            <a:ext cx="4424190" cy="51435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F6C4C20-4FF7-9185-9E6E-B8644D0C9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17" y="1881171"/>
            <a:ext cx="2584928" cy="31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3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97750" y="196219"/>
            <a:ext cx="1382392" cy="551353"/>
            <a:chOff x="712264" y="251298"/>
            <a:chExt cx="1382819" cy="551522"/>
          </a:xfrm>
        </p:grpSpPr>
        <p:sp>
          <p:nvSpPr>
            <p:cNvPr id="55" name="矩形 3"/>
            <p:cNvSpPr>
              <a:spLocks noChangeArrowheads="1"/>
            </p:cNvSpPr>
            <p:nvPr/>
          </p:nvSpPr>
          <p:spPr bwMode="auto">
            <a:xfrm>
              <a:off x="712264" y="251298"/>
              <a:ext cx="1382819" cy="3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68561" tIns="34281" rIns="68561" bIns="34281">
              <a:spAutoFit/>
            </a:bodyPr>
            <a:lstStyle/>
            <a:p>
              <a:pPr algn="ctr"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2.2</a:t>
              </a:r>
              <a:r>
                <a:rPr lang="zh-CN" altLang="en-US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调查结果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889605" y="757101"/>
              <a:ext cx="1028125" cy="45719"/>
              <a:chOff x="688893" y="2574256"/>
              <a:chExt cx="7739508" cy="81111"/>
            </a:xfrm>
          </p:grpSpPr>
          <p:sp>
            <p:nvSpPr>
              <p:cNvPr id="59" name="Rectangle 4"/>
              <p:cNvSpPr/>
              <p:nvPr/>
            </p:nvSpPr>
            <p:spPr>
              <a:xfrm>
                <a:off x="68889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Rectangle 5"/>
              <p:cNvSpPr/>
              <p:nvPr/>
            </p:nvSpPr>
            <p:spPr>
              <a:xfrm>
                <a:off x="2239021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Rectangle 6"/>
              <p:cNvSpPr/>
              <p:nvPr/>
            </p:nvSpPr>
            <p:spPr>
              <a:xfrm>
                <a:off x="3789153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Rectangle 7"/>
              <p:cNvSpPr/>
              <p:nvPr/>
            </p:nvSpPr>
            <p:spPr>
              <a:xfrm>
                <a:off x="5339276" y="2574256"/>
                <a:ext cx="1539000" cy="81111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Rectangle 8"/>
              <p:cNvSpPr/>
              <p:nvPr/>
            </p:nvSpPr>
            <p:spPr>
              <a:xfrm>
                <a:off x="6889401" y="2574256"/>
                <a:ext cx="1539000" cy="81111"/>
              </a:xfrm>
              <a:prstGeom prst="rect">
                <a:avLst/>
              </a:prstGeom>
              <a:solidFill>
                <a:srgbClr val="0070C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68549" tIns="34276" rIns="68549" bIns="34276" rtlCol="0" anchor="ctr"/>
              <a:lstStyle/>
              <a:p>
                <a:pPr algn="ctr" defTabSz="91376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ker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AF9FDEF9-3EC1-0592-3E04-80DE870A0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07" y="843558"/>
            <a:ext cx="1409173" cy="768163"/>
          </a:xfrm>
          <a:prstGeom prst="rect">
            <a:avLst/>
          </a:prstGeom>
        </p:spPr>
      </p:pic>
      <p:graphicFrame>
        <p:nvGraphicFramePr>
          <p:cNvPr id="3" name="表格 6">
            <a:extLst>
              <a:ext uri="{FF2B5EF4-FFF2-40B4-BE49-F238E27FC236}">
                <a16:creationId xmlns:a16="http://schemas.microsoft.com/office/drawing/2014/main" id="{AD6DA30F-AD11-DE89-8C28-6917F7FD0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394809"/>
              </p:ext>
            </p:extLst>
          </p:nvPr>
        </p:nvGraphicFramePr>
        <p:xfrm>
          <a:off x="375036" y="1779662"/>
          <a:ext cx="703210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6421">
                  <a:extLst>
                    <a:ext uri="{9D8B030D-6E8A-4147-A177-3AD203B41FA5}">
                      <a16:colId xmlns:a16="http://schemas.microsoft.com/office/drawing/2014/main" val="1753967449"/>
                    </a:ext>
                  </a:extLst>
                </a:gridCol>
                <a:gridCol w="1406421">
                  <a:extLst>
                    <a:ext uri="{9D8B030D-6E8A-4147-A177-3AD203B41FA5}">
                      <a16:colId xmlns:a16="http://schemas.microsoft.com/office/drawing/2014/main" val="2050283877"/>
                    </a:ext>
                  </a:extLst>
                </a:gridCol>
                <a:gridCol w="1406421">
                  <a:extLst>
                    <a:ext uri="{9D8B030D-6E8A-4147-A177-3AD203B41FA5}">
                      <a16:colId xmlns:a16="http://schemas.microsoft.com/office/drawing/2014/main" val="423891457"/>
                    </a:ext>
                  </a:extLst>
                </a:gridCol>
                <a:gridCol w="1406421">
                  <a:extLst>
                    <a:ext uri="{9D8B030D-6E8A-4147-A177-3AD203B41FA5}">
                      <a16:colId xmlns:a16="http://schemas.microsoft.com/office/drawing/2014/main" val="3168388158"/>
                    </a:ext>
                  </a:extLst>
                </a:gridCol>
                <a:gridCol w="1406421">
                  <a:extLst>
                    <a:ext uri="{9D8B030D-6E8A-4147-A177-3AD203B41FA5}">
                      <a16:colId xmlns:a16="http://schemas.microsoft.com/office/drawing/2014/main" val="39329590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词汇量水平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1000-1500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1600-2000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2000-3000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&gt;3000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829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人数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      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942781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E509F3C6-EB1C-0851-78C0-49102CF926F9}"/>
              </a:ext>
            </a:extLst>
          </p:cNvPr>
          <p:cNvSpPr txBox="1"/>
          <p:nvPr/>
        </p:nvSpPr>
        <p:spPr>
          <a:xfrm>
            <a:off x="347039" y="293179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1. </a:t>
            </a:r>
            <a:r>
              <a:rPr lang="zh-CN" altLang="en-US" b="1" dirty="0"/>
              <a:t>试卷阅读理解正确率提高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2908990-18DF-C21C-5C83-0CA24D2B1A32}"/>
              </a:ext>
            </a:extLst>
          </p:cNvPr>
          <p:cNvSpPr txBox="1"/>
          <p:nvPr/>
        </p:nvSpPr>
        <p:spPr>
          <a:xfrm>
            <a:off x="347039" y="3759427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2. </a:t>
            </a:r>
            <a:r>
              <a:rPr lang="zh-CN" altLang="en-US" b="1" dirty="0"/>
              <a:t>词汇量有不同程度的提升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B2DE4F7-E140-D3CF-B3B2-082D3E5C36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90" y="2931790"/>
            <a:ext cx="472698" cy="47269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58F2996-84E8-9158-D377-9944A80AD5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8205" y="3709377"/>
            <a:ext cx="46943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0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91818"/>
            <a:ext cx="9144000" cy="969534"/>
          </a:xfrm>
          <a:prstGeom prst="rect">
            <a:avLst/>
          </a:prstGeom>
          <a:solidFill>
            <a:srgbClr val="01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17"/>
          <p:cNvSpPr txBox="1"/>
          <p:nvPr/>
        </p:nvSpPr>
        <p:spPr>
          <a:xfrm>
            <a:off x="2101726" y="2048530"/>
            <a:ext cx="6681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9240" algn="just"/>
            <a:r>
              <a:rPr lang="zh-CN" altLang="zh-CN" sz="2800" b="1" kern="1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初中生通过原版阅读扩充词汇量的措施</a:t>
            </a:r>
            <a:endParaRPr lang="zh-CN" altLang="zh-CN" sz="28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67011" y="1501901"/>
            <a:ext cx="1586056" cy="1586449"/>
            <a:chOff x="1041891" y="2887277"/>
            <a:chExt cx="1036261" cy="1036518"/>
          </a:xfrm>
        </p:grpSpPr>
        <p:sp>
          <p:nvSpPr>
            <p:cNvPr id="84" name="Oval 53"/>
            <p:cNvSpPr>
              <a:spLocks noChangeArrowheads="1"/>
            </p:cNvSpPr>
            <p:nvPr/>
          </p:nvSpPr>
          <p:spPr bwMode="auto">
            <a:xfrm>
              <a:off x="1041891" y="2887277"/>
              <a:ext cx="1036261" cy="1036518"/>
            </a:xfrm>
            <a:prstGeom prst="ellipse">
              <a:avLst/>
            </a:prstGeom>
            <a:solidFill>
              <a:srgbClr val="01B0F1"/>
            </a:solidFill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400">
                <a:cs typeface="+mn-ea"/>
                <a:sym typeface="+mn-lt"/>
              </a:endParaRPr>
            </a:p>
          </p:txBody>
        </p:sp>
        <p:sp>
          <p:nvSpPr>
            <p:cNvPr id="85" name="Text Box 58"/>
            <p:cNvSpPr txBox="1">
              <a:spLocks noChangeArrowheads="1"/>
            </p:cNvSpPr>
            <p:nvPr/>
          </p:nvSpPr>
          <p:spPr bwMode="auto">
            <a:xfrm>
              <a:off x="1159958" y="3077737"/>
              <a:ext cx="782803" cy="70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16419" y="4532339"/>
            <a:ext cx="588857" cy="588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012225" y="4232345"/>
            <a:ext cx="252491" cy="252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093322" y="4197995"/>
            <a:ext cx="1179281" cy="11792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425263" y="4098496"/>
            <a:ext cx="520192" cy="5201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0975" y="4413610"/>
            <a:ext cx="316877" cy="3168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67011" y="4230303"/>
            <a:ext cx="158438" cy="1584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831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RESOURCE_PATHS_HASH_PRESENTER" val="1e23aa3dfefa2dda7d344b154acf39862a589a"/>
  <p:tag name="ISPRING_ULTRA_SCORM_COURSE_ID" val="19D12169-10B6-4984-8CE8-8968B0B22BA0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_PRESENTATION_TITLE" val="1"/>
  <p:tag name="ISPRINGCLOUDFOLDERPATH" val="Repository"/>
  <p:tag name="ISPRING_PLAYERS_CUSTOMIZATION" val="UEsDBBQAAgAIACCp3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gqd5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CCp3k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IKne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IKne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IKne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IKneSHL80YFnAAAAawAAABwAAAB1bml2ZXJzYWwvbG9jYWxfc2V0dGluZ3MueG1sDcw7CsNADEXR3qsQ6p1P58JjdymDIc4ChP0IBo0UZkRIdp/pbnG44/zNSh+Uerglvp4uTLDN98NeiZ/rrR+Yaojtom5IbM40T92ovok+ENFgpbfKD2VFbhG4S25yKaiwkGhnPk/dH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Agqd5IsIcj9GwBAAD3AgAAKQAAAHVuaXZlcnNhbC9za2luX2N1c3RvbWl6YXRpb25fc2V0dGluZ3MueG1sjVLbSiQxEH33K4I/MEkqt4Z2ILeWeVHRAZ+b6ezSrKaXTsRlycebdncYR0c09VR1Tp2iKqdNv8Zon1KeHse/fR6neBdyHuPPtD5DqN1ND9N8M4cUclodKvdjHKbnTfwxLbVaTbmPQz8PdkHTGqPu9SEltXKqZswwiiTz1CvkPLcVa8A1YCvmKLHt6p3EP9057ELMp1Xb1RH6sWETU5jzJg7hzxqO2W+h4w0u534YKy+tBVui7KcWx5ZAjHDJfaEaAASy3BGHi5SN1AR5zDiGYhQFCohwThpRiKQcatY1oqow3wjEJGPUFepp7UZaG0dtkdAQous0rxpbus5IjBEhBJgrXEBnMKpsqBoa1HJAcGBAFG00UYA625mOFe+8sBwp6gXGhRkDGB+Oe9ju7bkO1W+vsz/nF4Inv+AkunhrdcJc7e5pnit5Gx5/P/Q5oHG4OL+59Xf+aqu3m+ur8/++fPXwnrWYtW79qbdfAFBLAwQUAAIACAAgqd5IBdmJyEoNAADVIQAAFwAAAHVuaXZlcnNhbC91bml2ZXJzYWwucG5n7Zr5V1Lr+sCp02lW81TXnEu9ea45lCen40CZE6drpQ1mTrXMvGGCqGgoYtN1SImilpaJnqyT4oCpmboRsENJHkTqOKDiUHEUBcGBEBWRu6nOvWvd9V3fP+AufmBvnuez3/0+z7vf53mf/ULusSP+OhuNNkIgEB1YgE8wBLIGBoF8g1y/FtTsaroxAZ5WJQX7e0MoXSaToLAm9mDgQQikjrBp+dy3oLwhISA0CQLRZWo+q1jIivNgOzjM5+CJy5GS4aN5tvIB1gdZ0dzqudX1Ouf16/VTvyOe3Pz997tzLujn7wxY865680855y0tXv1z7db1O3xubykzVl/5Wfr3/RtU2Okumfsi6UfFp9IHFz2PJ20P/1RMqZRSRFK3iFJKZUvdgywuVI2VrSinkSMZiuGaplGcMWjSWSc/WcVKkOl5M4QfUQ+6/IxkqNHWVGbnnzOGeak+dad4g4orjVX29XirKOysr/sqUG5DB2X84Wd6vRu/BpSa7SsJQwviKPXgrX+LE37gN0i4i8UG8HQgx0oj7SJqjjcCVoPHLVqgBVqgBVqgBVqgBVqgBVqgBVqgBVqgBVqgBVrwvwdQAnP1AkuzZfoe2ArTaLytNFuK6+9o9g53+nyn2W7c8v+Dj+F3/mjgevFbP/1++KF1KTZR9saScAm3LDAfRYlQvYIqViihKUwXvLIPOZIleWFeezNteayJoZIE8Vuc4jk/jE8jlJUVrMzfJMuPLTv8zTOeY2ZeruOvSy+vZIURqGFmmqZimmKEGs0YYuQMdtXEiAswp7rDG+MXDvUkpb2ZMxdPBMwNJXEb9WaOhIAtSvKWOEhcQy8+DFCvKF2m6UppPE/9QS+z32P21dYwrpdyKl7gRmoaSROPA5mLY4VIQxeog9OwB+IUd+C+VECA0mOGmlfeCuXVvDcxQyz6pFnGp3ckNiYoicbIVz+ZslsLafOSxywafdMx0/kD9znbs+oigOH9XMJnj+z6OBGQeHLTCU8pAmNf5uzMmMUjL7l4UGcPp45mKOJ5J8+SxXHXW7HisNHBSPtywX74cIgJGb3CNF+ZufA9ecu+krw50jRW2Nl2UtYbwwnrxqPkQMXMMUE7V9ZKkjolGirq4oAzfYAqzY63gKGzE0Web0UvJBqbqukB6VN1rEEuIe53O2X1w9hAkRu90yGQcMtq+DpgA4y51Q5WVON7gWp8F6IoNP5sqvGzRmFb67kzTeg3EhSqcUT4/lh60Ikd5NLCXY+unfYMkSf9s2a2GP/G8WkVj9nfUFHGbOWxXBiLHOfnm2Npfl3p5o2bBcKI7l5HAk9GtugIqVs3SJ7/yzeQ9/BKz1tULj6u+7Mh8aIWaYHKw4eYZJT9VxMjJ7hl+shbzzxPGP1HebFtKfXmBnRLfohc1s9+7N2es227cfv+mFYzmwO2io3kzOk0BDcNX6zwEgnTSNKHiFfERYA9f3LqaspN2msIpLlIFL59OLbdSVSQ2cdpcG60SwgVWuvD7P9x6VmK4II8ULUciCt37mSNbCyOVAzhA+o3r5XLHPff26fai2h4iIu64Sp2SnyndE0GMgjTFoBC8LdkhQ6kTR6cHVm96GF1ePjH+2hZdZBpSredus6HuMnIuHq4eSDREn3KuN0pcuciHM0d5hnCAL6DRccHQLkW8j4tVJb7k/uXdidVDwQIU5NDVi0/170cxBuLttxseEo+ECy8NtHl+/Ji764fku4XcWHBPMIh+G/YI8TQQKhuyN8E2F3o4eaaczw3WArNzz7NPPuINRjGCb202XZjifCVk7iPCY4rZwQr46R4moji8qzYH96iDN7ZcX1Nv4PZXCmWl5+MY6YX7006jWhNNGos2fOXfOHTkjx9bxvvHlmwftyNav1AUeKrG5gSgOTmdeL+fWFo1s0BOu8NRvo4spDlUeBuR2yd+22PRE7FWX8ZkAQRo+JyuajvtaZn+6VCB1/ipkqdrrpZTMHYI12ma+eFi6MSFAYewftgG+NzZx/l11c7QtKR+WLh1qZbVxyfPiyl6u8XLQFD23eKMNMUByGNAHD0I3UxtlRvji96mtXQ49DIUKumY+kKLkD/2ukdqCIs6q2dShTCANzoXnu4ApyCOhqPW2RHIXCzeVFTNNLcsow72opfwpSU98T3NgPht/jlYQYNiJIMUV2PYxcPzzrNDlJTxioyU+HYGsYSJpLwC6KJUstVyTwOC0MNmL5dRy2IEGsezdxdnjcj40LV6tQVCcNgnH0kdRQCqY4i5ZUpsZcrGrL0N4qSRKFMPpJBU6SIDrcZQb3E9orLi++v673gESCofERGJ4CZN2Sa2NiEd/LwDs7UR+0hByofFWBskd/eNWpf6nfqUfXuF6JHZHdzrNo6QLfP8Z4VI+hTn/0FaLIud0ksM7pnr/PQ4dd3FgF92LiOYqNRKW5pcn5J3wV+Hxk7yc1ckaUUYRzwRU1ZG/8qe54t6usAH0rpvp45vLjrplU0NrbzODvi0XmfspjNRuJUHuBOSItPFp83uLPGtUWqcp0yal+Q1ncPu0Ag4hTDTM7TrLG1S/3UxzipBQwjaeSBviQcY1J0VHWpr018/G5P6jLdfJqOXBj2UHYyT4/LfIiOfYL7uBZdNtkCRnMG0PV5AauLwxU4kxSdaGzqwKTUGHIFLfYyMKvKGrxfi5c7fvSXLB4TCPELg28c2BfbJclMk7XtI9YC7G5LC1u9l24nvty95xj7DKGmoHZ+2XUP0TY7ZmLHuYosDPfeANjPZF+HvUWHbqaSP+p81FPeM//tvioxPNxFL4H6Xy71Zdh79IUyXScn+nPMrz7OurkO7UUc9CtGllNq8aqB1sI3OXvQobK+Y9mP82dZXwfPSIQijFHGPPYQO9mh8JZxfpFeA3lW1nzQKncsYaI5b6Kg/PiqJ5HV0IWXes5Q5QDXmQBdWbAzwy184HgqhhpIfrZXVWD6eBa3Q0D9OnH4lgSP33HOHn46shIryzWboy1xU/qO1146ru95hjyU6fVo0rXnwqLB2Vvvau6GunC9nPLHdgiDyJm8vX2cBYVHVPnqwzqWeznCaMP2JdpUQHAtHkGasiDaYuc6rB+aqyb8+VuCHXoaPFSfuvkX4YNF5VS794zPNpw+4hKVoslGZ4cjM+S98w0f9sH7G6/S861iTHY3LIudsy9NcNOfFKPX//YIQDuKxwfKs+pMZCU7nUy2wuB6RUbwQTdd/CF81nFf4tepc/7R/LYWcDkd3Ps7+WJcifTFFbVohEAK+oO1l2CsNiskSemrIKcZYBVQrwKDxSgl/ufUO+dNbI4z169zSs7m2yLTpw4GMxOR96LR4mgwVx/VkUVT4kf32Vp2tOYf8r19Btpo/5MqXJY/Rmnbj6AWWxB74srCzJU5VnfB1ToufQfH8caUjDadgZR9zHNArMwVMhJet878uonPrHQNU10TjziwJkYIseSo249PpAr+zCFLGfMDsUKv2YtkvCyirsxrK28/m3HguLEKrcqxlstCxxdtjPLF/gdca78EL5nVGG6O7g+MgM6vJs9GGxbAi86A183NFKHcG+08KcZiRdnLf1TwvGm7AXkdIcCRvLW+zy2gQP9JyRAvKjOjChd5Sz15NBPATDzKHsQnSLERO96fGlaO7RhWogqXfjnFsKKi/p1VZ7rcp5+X6vMonzNWY7qM48JHo3Jq7YhYU2DsQYZaOTqKy/Ncd7syko0XAYiSpymCRWkqI52fHK4Tse3PG89u+7z0LF2e/KVwkJsb11eTDU6oInBiJknSXO8FOLYopVRkrvkv/Ap79iRdJUE2daOE4jJIk+jLqJW/1YQOjx1N8OzDnQqvQpiCY9FXuVLEweg1GPoQcwMSPdFBV8LQ04XRydOs4xOaEBePPSZ4AW8XYZSiL9eLwEotjvdynw8RltocSLp+viWI5uGQy4ynvLDfmFAlVSXm136EkgGCZq4040TF2/6zdPshW2f9qMus72C75eVY6tamlRUFg9FyMALqwOLlhomPruIaj4Sb/ukzOvysoqT17wae81vAXLNo43V9ZAMQUwquuZwYxCYTUxhFhDicjWUvs6ArKOrB5vydyiE0L+JhlHqJJ1nrmvoCqpo82vTtKgR6mqZ4AXpVnFbIAiRfTaPDa9VSmeBMj5srMFbSu3+4NS6Ii2oaEqKTrVoqnaRv6z+1faN3SRP9zlnJX0MvU7TQdnzZ+mQTxpBlthryzCsOCu3YxW+JG3k8vi2qwAy06WPe1P3tCs2P/9zAubuly0/wFszuo1Aa6enTGgzAB4v09+KTURU1++6ZACRq37ET7OSbDofBEm7sxOj60l8x9BjKRJDQmszcLEo0DMCtyEqReocqUKvBur6NJLGJZ5p97JcMienLLNcQqxZ7TexzNM9I1d3WAFDa0TJN1R5y9/96GyhVL8e6r/78OlDhlShgOzAu+WvEcINef8SyEKq++B/xkmP/w8//MKBU5vU8w1s5LYuj1HBrjep0lWhXdLMhDL6gYKhpi2CkDj7QdNBXtuSPvq3WechRr8qNexPsvfnqikYP8z3iQ/E+e+1fUEsDBBQAAgAIACCp3kgrC8BtSgAAAGsAAAAbAAAAdW5pdmVyc2FsL3VuaXZlcnNhbC5wbmcueG1ss7GvyM1RKEstKs7Mz7NVMtQzULK34+WyKShKLctMLVeoAIoZ6RlAgJJCJSq3PDOlJAMoZGBujBDMSM1MzyixVbIwMIUL6gPNBABQSwECAAAUAAIACAAgqd5IFQ6tKGQEAAAHEQAAHQAAAAAAAAABAAAAAAAAAAAAdW5pdmVyc2FsL2NvbW1vbl9tZXNzYWdlcy5sbmdQSwECAAAUAAIACAAgqd5ICH4LIykDAACGDAAAJwAAAAAAAAABAAAAAACfBAAAdW5pdmVyc2FsL2ZsYXNoX3B1Ymxpc2hpbmdfc2V0dGluZ3MueG1sUEsBAgAAFAACAAgAIKneSLX8CWS6AgAAVQoAACEAAAAAAAAAAQAAAAAADQgAAHVuaXZlcnNhbC9mbGFzaF9za2luX3NldHRpbmdzLnhtbFBLAQIAABQAAgAIACCp3kgqlg9n/gIAAJcLAAAmAAAAAAAAAAEAAAAAAAYLAAB1bml2ZXJzYWwvaHRtbF9wdWJsaXNoaW5nX3NldHRpbmdzLnhtbFBLAQIAABQAAgAIACCp3khocVKRmgEAAB8GAAAfAAAAAAAAAAEAAAAAAEgOAAB1bml2ZXJzYWwvaHRtbF9za2luX3NldHRpbmdzLmpzUEsBAgAAFAACAAgAIKneSD08L9HBAAAA5QEAABoAAAAAAAAAAQAAAAAAHxAAAHVuaXZlcnNhbC9pMThuX3ByZXNldHMueG1sUEsBAgAAFAACAAgAIKneSHL80YFnAAAAawAAABwAAAAAAAAAAQAAAAAAGBEAAHVuaXZlcnNhbC9sb2NhbF9zZXR0aW5ncy54bWxQSwECAAAUAAIACABElFdHI7RO+/sCAACwCAAAFAAAAAAAAAABAAAAAAC5EQAAdW5pdmVyc2FsL3BsYXllci54bWxQSwECAAAUAAIACAAgqd5IsIcj9GwBAAD3AgAAKQAAAAAAAAABAAAAAADmFAAAdW5pdmVyc2FsL3NraW5fY3VzdG9taXphdGlvbl9zZXR0aW5ncy54bWxQSwECAAAUAAIACAAgqd5IBdmJyEoNAADVIQAAFwAAAAAAAAAAAAAAAACZFgAAdW5pdmVyc2FsL3VuaXZlcnNhbC5wbmdQSwECAAAUAAIACAAgqd5IKwvAbUoAAABrAAAAGwAAAAAAAAABAAAAAAAYJAAAdW5pdmVyc2FsL3VuaXZlcnNhbC5wbmcueG1sUEsFBgAAAAALAAsASQMAAJskAAAAAA=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自定义设计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10346</TotalTime>
  <Words>756</Words>
  <Application>Microsoft Office PowerPoint</Application>
  <PresentationFormat>全屏显示(16:9)</PresentationFormat>
  <Paragraphs>104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Times New Roman</vt:lpstr>
      <vt:lpstr>Calibri</vt:lpstr>
      <vt:lpstr>宋体</vt:lpstr>
      <vt:lpstr>Arial</vt:lpstr>
      <vt:lpstr>自定义设计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keywords>www.tukuppt.com</cp:keywords>
  <cp:lastModifiedBy>BYJ</cp:lastModifiedBy>
  <cp:revision>38</cp:revision>
  <dcterms:created xsi:type="dcterms:W3CDTF">2015-04-24T01:01:13Z</dcterms:created>
  <dcterms:modified xsi:type="dcterms:W3CDTF">2023-03-14T12:45:11Z</dcterms:modified>
</cp:coreProperties>
</file>