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sldIdLst>
    <p:sldId id="257" r:id="rId4"/>
    <p:sldId id="258" r:id="rId5"/>
    <p:sldId id="270" r:id="rId6"/>
    <p:sldId id="269" r:id="rId7"/>
    <p:sldId id="259" r:id="rId8"/>
    <p:sldId id="260" r:id="rId9"/>
    <p:sldId id="261" r:id="rId10"/>
    <p:sldId id="262" r:id="rId11"/>
    <p:sldId id="263" r:id="rId12"/>
    <p:sldId id="264" r:id="rId13"/>
    <p:sldId id="265" r:id="rId14"/>
    <p:sldId id="266" r:id="rId15"/>
    <p:sldId id="267" r:id="rId16"/>
    <p:sldId id="268" r:id="rId17"/>
  </p:sldIdLst>
  <p:sldSz cx="12192000" cy="6858000"/>
  <p:notesSz cx="6858000" cy="9144000"/>
  <p:embeddedFontLst>
    <p:embeddedFont>
      <p:font typeface="微软雅黑" panose="020B0503020204020204" pitchFamily="34" charset="-122"/>
      <p:regular r:id="rId22"/>
    </p:embeddedFont>
    <p:embeddedFont>
      <p:font typeface="汉仪春然手书简" panose="00020600040101010101" charset="-122"/>
      <p:regular r:id="rId23"/>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font" Target="fonts/font2.fntdata"/><Relationship Id="rId22" Type="http://schemas.openxmlformats.org/officeDocument/2006/relationships/font" Target="fonts/font1.fntdata"/><Relationship Id="rId21" Type="http://schemas.openxmlformats.org/officeDocument/2006/relationships/commentAuthors" Target="commentAuthors.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image" Target="../media/image1.jpeg"/><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73.xml"/><Relationship Id="rId8" Type="http://schemas.openxmlformats.org/officeDocument/2006/relationships/tags" Target="../tags/tag72.xml"/><Relationship Id="rId7" Type="http://schemas.openxmlformats.org/officeDocument/2006/relationships/tags" Target="../tags/tag71.xml"/><Relationship Id="rId6" Type="http://schemas.openxmlformats.org/officeDocument/2006/relationships/image" Target="../media/image3.png"/><Relationship Id="rId5" Type="http://schemas.openxmlformats.org/officeDocument/2006/relationships/tags" Target="../tags/tag70.xml"/><Relationship Id="rId4" Type="http://schemas.openxmlformats.org/officeDocument/2006/relationships/image" Target="../media/image2.png"/><Relationship Id="rId3" Type="http://schemas.openxmlformats.org/officeDocument/2006/relationships/tags" Target="../tags/tag69.xml"/><Relationship Id="rId2" Type="http://schemas.openxmlformats.org/officeDocument/2006/relationships/tags" Target="../tags/tag68.xml"/><Relationship Id="rId11" Type="http://schemas.openxmlformats.org/officeDocument/2006/relationships/tags" Target="../tags/tag75.xml"/><Relationship Id="rId10" Type="http://schemas.openxmlformats.org/officeDocument/2006/relationships/tags" Target="../tags/tag7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image" Target="../media/image1.jpeg"/><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86.xml"/><Relationship Id="rId8" Type="http://schemas.openxmlformats.org/officeDocument/2006/relationships/tags" Target="../tags/tag85.xml"/><Relationship Id="rId7" Type="http://schemas.openxmlformats.org/officeDocument/2006/relationships/tags" Target="../tags/tag84.xml"/><Relationship Id="rId6" Type="http://schemas.openxmlformats.org/officeDocument/2006/relationships/image" Target="../media/image3.png"/><Relationship Id="rId5" Type="http://schemas.openxmlformats.org/officeDocument/2006/relationships/tags" Target="../tags/tag83.xml"/><Relationship Id="rId4" Type="http://schemas.openxmlformats.org/officeDocument/2006/relationships/image" Target="../media/image2.png"/><Relationship Id="rId3" Type="http://schemas.openxmlformats.org/officeDocument/2006/relationships/tags" Target="../tags/tag82.xml"/><Relationship Id="rId2" Type="http://schemas.openxmlformats.org/officeDocument/2006/relationships/tags" Target="../tags/tag81.xml"/><Relationship Id="rId12" Type="http://schemas.openxmlformats.org/officeDocument/2006/relationships/tags" Target="../tags/tag89.xml"/><Relationship Id="rId11" Type="http://schemas.openxmlformats.org/officeDocument/2006/relationships/tags" Target="../tags/tag88.xml"/><Relationship Id="rId10" Type="http://schemas.openxmlformats.org/officeDocument/2006/relationships/tags" Target="../tags/tag8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image" Target="../media/image3.png"/><Relationship Id="rId5" Type="http://schemas.openxmlformats.org/officeDocument/2006/relationships/tags" Target="../tags/tag92.xml"/><Relationship Id="rId4" Type="http://schemas.openxmlformats.org/officeDocument/2006/relationships/image" Target="../media/image2.png"/><Relationship Id="rId3" Type="http://schemas.openxmlformats.org/officeDocument/2006/relationships/tags" Target="../tags/tag91.xml"/><Relationship Id="rId2" Type="http://schemas.openxmlformats.org/officeDocument/2006/relationships/tags" Target="../tags/tag90.xml"/><Relationship Id="rId14" Type="http://schemas.openxmlformats.org/officeDocument/2006/relationships/tags" Target="../tags/tag100.xml"/><Relationship Id="rId13" Type="http://schemas.openxmlformats.org/officeDocument/2006/relationships/tags" Target="../tags/tag99.xml"/><Relationship Id="rId12" Type="http://schemas.openxmlformats.org/officeDocument/2006/relationships/tags" Target="../tags/tag98.xml"/><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image" Target="../media/image3.png"/><Relationship Id="rId5" Type="http://schemas.openxmlformats.org/officeDocument/2006/relationships/tags" Target="../tags/tag103.xml"/><Relationship Id="rId4" Type="http://schemas.openxmlformats.org/officeDocument/2006/relationships/image" Target="../media/image2.png"/><Relationship Id="rId3" Type="http://schemas.openxmlformats.org/officeDocument/2006/relationships/tags" Target="../tags/tag102.xml"/><Relationship Id="rId2" Type="http://schemas.openxmlformats.org/officeDocument/2006/relationships/tags" Target="../tags/tag101.xml"/><Relationship Id="rId10" Type="http://schemas.openxmlformats.org/officeDocument/2006/relationships/tags" Target="../tags/tag10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image" Target="../media/image3.png"/><Relationship Id="rId5" Type="http://schemas.openxmlformats.org/officeDocument/2006/relationships/tags" Target="../tags/tag113.xml"/><Relationship Id="rId4" Type="http://schemas.openxmlformats.org/officeDocument/2006/relationships/image" Target="../media/image2.png"/><Relationship Id="rId3" Type="http://schemas.openxmlformats.org/officeDocument/2006/relationships/tags" Target="../tags/tag112.xml"/><Relationship Id="rId2" Type="http://schemas.openxmlformats.org/officeDocument/2006/relationships/tags" Target="../tags/tag111.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125.xml"/><Relationship Id="rId7" Type="http://schemas.openxmlformats.org/officeDocument/2006/relationships/tags" Target="../tags/tag124.xml"/><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image" Target="../media/image4.png"/><Relationship Id="rId2" Type="http://schemas.openxmlformats.org/officeDocument/2006/relationships/tags" Target="../tags/tag12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image" Target="../media/image5.png"/><Relationship Id="rId2" Type="http://schemas.openxmlformats.org/officeDocument/2006/relationships/tags" Target="../tags/tag12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135.xml"/><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image" Target="../media/image1.jpe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image" Target="../media/image3.png"/><Relationship Id="rId4" Type="http://schemas.openxmlformats.org/officeDocument/2006/relationships/tags" Target="../tags/tag137.xml"/><Relationship Id="rId3" Type="http://schemas.openxmlformats.org/officeDocument/2006/relationships/image" Target="../media/image2.png"/><Relationship Id="rId2" Type="http://schemas.openxmlformats.org/officeDocument/2006/relationships/tags" Target="../tags/tag136.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image" Target="../media/image6.png"/><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55.xml"/><Relationship Id="rId8" Type="http://schemas.openxmlformats.org/officeDocument/2006/relationships/tags" Target="../tags/tag154.xml"/><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image" Target="../media/image3.png"/><Relationship Id="rId3" Type="http://schemas.openxmlformats.org/officeDocument/2006/relationships/tags" Target="../tags/tag150.xml"/><Relationship Id="rId2" Type="http://schemas.openxmlformats.org/officeDocument/2006/relationships/tags" Target="../tags/tag149.xml"/><Relationship Id="rId10" Type="http://schemas.openxmlformats.org/officeDocument/2006/relationships/tags" Target="../tags/tag156.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63.xml"/><Relationship Id="rId8" Type="http://schemas.openxmlformats.org/officeDocument/2006/relationships/tags" Target="../tags/tag162.xml"/><Relationship Id="rId7" Type="http://schemas.openxmlformats.org/officeDocument/2006/relationships/tags" Target="../tags/tag161.xml"/><Relationship Id="rId6" Type="http://schemas.openxmlformats.org/officeDocument/2006/relationships/tags" Target="../tags/tag160.xml"/><Relationship Id="rId5" Type="http://schemas.openxmlformats.org/officeDocument/2006/relationships/tags" Target="../tags/tag159.xml"/><Relationship Id="rId4" Type="http://schemas.openxmlformats.org/officeDocument/2006/relationships/image" Target="../media/image3.png"/><Relationship Id="rId3" Type="http://schemas.openxmlformats.org/officeDocument/2006/relationships/tags" Target="../tags/tag158.xml"/><Relationship Id="rId2" Type="http://schemas.openxmlformats.org/officeDocument/2006/relationships/tags" Target="../tags/tag157.xml"/><Relationship Id="rId10" Type="http://schemas.openxmlformats.org/officeDocument/2006/relationships/tags" Target="../tags/tag164.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image" Target="../media/image3.png"/><Relationship Id="rId3" Type="http://schemas.openxmlformats.org/officeDocument/2006/relationships/tags" Target="../tags/tag166.xml"/><Relationship Id="rId2" Type="http://schemas.openxmlformats.org/officeDocument/2006/relationships/tags" Target="../tags/tag165.xml"/><Relationship Id="rId10" Type="http://schemas.openxmlformats.org/officeDocument/2006/relationships/tags" Target="../tags/tag172.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78.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image" Target="../media/image2.png"/><Relationship Id="rId5" Type="http://schemas.openxmlformats.org/officeDocument/2006/relationships/tags" Target="../tags/tag175.xml"/><Relationship Id="rId4" Type="http://schemas.openxmlformats.org/officeDocument/2006/relationships/image" Target="../media/image3.png"/><Relationship Id="rId3" Type="http://schemas.openxmlformats.org/officeDocument/2006/relationships/tags" Target="../tags/tag174.xml"/><Relationship Id="rId2" Type="http://schemas.openxmlformats.org/officeDocument/2006/relationships/tags" Target="../tags/tag173.xml"/><Relationship Id="rId14" Type="http://schemas.openxmlformats.org/officeDocument/2006/relationships/tags" Target="../tags/tag183.xml"/><Relationship Id="rId13" Type="http://schemas.openxmlformats.org/officeDocument/2006/relationships/tags" Target="../tags/tag182.xml"/><Relationship Id="rId12" Type="http://schemas.openxmlformats.org/officeDocument/2006/relationships/tags" Target="../tags/tag181.xml"/><Relationship Id="rId11" Type="http://schemas.openxmlformats.org/officeDocument/2006/relationships/tags" Target="../tags/tag180.xml"/><Relationship Id="rId10" Type="http://schemas.openxmlformats.org/officeDocument/2006/relationships/tags" Target="../tags/tag179.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89.xml"/><Relationship Id="rId8" Type="http://schemas.openxmlformats.org/officeDocument/2006/relationships/tags" Target="../tags/tag188.xml"/><Relationship Id="rId7" Type="http://schemas.openxmlformats.org/officeDocument/2006/relationships/tags" Target="../tags/tag187.xml"/><Relationship Id="rId6" Type="http://schemas.openxmlformats.org/officeDocument/2006/relationships/image" Target="../media/image8.png"/><Relationship Id="rId5" Type="http://schemas.openxmlformats.org/officeDocument/2006/relationships/tags" Target="../tags/tag186.xml"/><Relationship Id="rId4" Type="http://schemas.openxmlformats.org/officeDocument/2006/relationships/image" Target="../media/image7.png"/><Relationship Id="rId3" Type="http://schemas.openxmlformats.org/officeDocument/2006/relationships/tags" Target="../tags/tag185.xml"/><Relationship Id="rId2" Type="http://schemas.openxmlformats.org/officeDocument/2006/relationships/tags" Target="../tags/tag184.xml"/><Relationship Id="rId11" Type="http://schemas.openxmlformats.org/officeDocument/2006/relationships/tags" Target="../tags/tag191.xml"/><Relationship Id="rId10" Type="http://schemas.openxmlformats.org/officeDocument/2006/relationships/tags" Target="../tags/tag19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custDataLst>
              <p:tags r:id="rId2"/>
            </p:custDataLst>
          </p:nvPr>
        </p:nvPicPr>
        <p:blipFill rotWithShape="1">
          <a:blip r:embed="rId3">
            <a:clrChange>
              <a:clrFrom>
                <a:srgbClr val="FFFFFF"/>
              </a:clrFrom>
              <a:clrTo>
                <a:srgbClr val="FFFFFF">
                  <a:alpha val="0"/>
                </a:srgbClr>
              </a:clrTo>
            </a:clrChange>
          </a:blip>
          <a:srcRect/>
          <a:stretch>
            <a:fillRect/>
          </a:stretch>
        </p:blipFill>
        <p:spPr>
          <a:xfrm>
            <a:off x="2530593" y="421123"/>
            <a:ext cx="7130814" cy="6044782"/>
          </a:xfrm>
          <a:prstGeom prst="rect">
            <a:avLst/>
          </a:prstGeom>
        </p:spPr>
      </p:pic>
      <p:sp>
        <p:nvSpPr>
          <p:cNvPr id="2" name="标题 1"/>
          <p:cNvSpPr>
            <a:spLocks noGrp="1"/>
          </p:cNvSpPr>
          <p:nvPr>
            <p:ph type="ctrTitle" hasCustomPrompt="1"/>
            <p:custDataLst>
              <p:tags r:id="rId4"/>
            </p:custDataLst>
          </p:nvPr>
        </p:nvSpPr>
        <p:spPr>
          <a:xfrm>
            <a:off x="4347211" y="2423326"/>
            <a:ext cx="3497579" cy="1828800"/>
          </a:xfrm>
        </p:spPr>
        <p:txBody>
          <a:bodyPr lIns="90000" tIns="46800" rIns="90000" bIns="46800" anchor="ctr" anchorCtr="0">
            <a:normAutofit/>
          </a:bodyPr>
          <a:lstStyle>
            <a:lvl1pPr algn="ctr">
              <a:defRPr sz="5400" spc="600" baseline="0">
                <a:solidFill>
                  <a:schemeClr val="accent1"/>
                </a:solidFill>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75565" y="-109855"/>
            <a:ext cx="12086590" cy="7073265"/>
            <a:chOff x="-75565" y="-109855"/>
            <a:chExt cx="12086590" cy="7073265"/>
          </a:xfrm>
        </p:grpSpPr>
        <p:pic>
          <p:nvPicPr>
            <p:cNvPr id="8" name="图片 7" descr="小鸟"/>
            <p:cNvPicPr>
              <a:picLocks noChangeAspect="1"/>
            </p:cNvPicPr>
            <p:nvPr userDrawn="1">
              <p:custDataLst>
                <p:tags r:id="rId3"/>
              </p:custDataLst>
            </p:nvPr>
          </p:nvPicPr>
          <p:blipFill>
            <a:blip r:embed="rId4"/>
            <a:stretch>
              <a:fillRect/>
            </a:stretch>
          </p:blipFill>
          <p:spPr>
            <a:xfrm>
              <a:off x="-75565" y="-109855"/>
              <a:ext cx="1268095" cy="851535"/>
            </a:xfrm>
            <a:prstGeom prst="rect">
              <a:avLst/>
            </a:prstGeom>
          </p:spPr>
        </p:pic>
        <p:pic>
          <p:nvPicPr>
            <p:cNvPr id="9" name="图片 8" descr="绿叶"/>
            <p:cNvPicPr>
              <a:picLocks noChangeAspect="1"/>
            </p:cNvPicPr>
            <p:nvPr userDrawn="1">
              <p:custDataLst>
                <p:tags r:id="rId5"/>
              </p:custDataLst>
            </p:nvPr>
          </p:nvPicPr>
          <p:blipFill>
            <a:blip r:embed="rId6"/>
            <a:stretch>
              <a:fillRect/>
            </a:stretch>
          </p:blipFill>
          <p:spPr>
            <a:xfrm>
              <a:off x="11468100" y="5814060"/>
              <a:ext cx="542925" cy="1149350"/>
            </a:xfrm>
            <a:prstGeom prst="rect">
              <a:avLst/>
            </a:prstGeom>
          </p:spPr>
        </p:pic>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8"/>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p:txBody>
          <a:bodyPr/>
          <a:lstStyle/>
          <a:p>
            <a:endParaRPr lang="zh-CN" altLang="en-US"/>
          </a:p>
        </p:txBody>
      </p:sp>
      <p:sp>
        <p:nvSpPr>
          <p:cNvPr id="6" name="灯片编号占位符 5"/>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custDataLst>
              <p:tags r:id="rId2"/>
            </p:custDataLst>
          </p:nvPr>
        </p:nvPicPr>
        <p:blipFill rotWithShape="1">
          <a:blip r:embed="rId3">
            <a:clrChange>
              <a:clrFrom>
                <a:srgbClr val="FFFFFF"/>
              </a:clrFrom>
              <a:clrTo>
                <a:srgbClr val="FFFFFF">
                  <a:alpha val="0"/>
                </a:srgbClr>
              </a:clrTo>
            </a:clrChange>
          </a:blip>
          <a:srcRect/>
          <a:stretch>
            <a:fillRect/>
          </a:stretch>
        </p:blipFill>
        <p:spPr>
          <a:xfrm>
            <a:off x="2530593" y="421123"/>
            <a:ext cx="7130814" cy="6044782"/>
          </a:xfrm>
          <a:prstGeom prst="rect">
            <a:avLst/>
          </a:prstGeom>
        </p:spPr>
      </p:pic>
      <p:sp>
        <p:nvSpPr>
          <p:cNvPr id="2" name="标题 1"/>
          <p:cNvSpPr>
            <a:spLocks noGrp="1"/>
          </p:cNvSpPr>
          <p:nvPr>
            <p:ph type="title" hasCustomPrompt="1"/>
            <p:custDataLst>
              <p:tags r:id="rId4"/>
            </p:custDataLst>
          </p:nvPr>
        </p:nvSpPr>
        <p:spPr>
          <a:xfrm>
            <a:off x="4384832" y="3530241"/>
            <a:ext cx="3422337" cy="768536"/>
          </a:xfrm>
        </p:spPr>
        <p:txBody>
          <a:bodyPr lIns="90000" tIns="46800" rIns="90000" bIns="46800" anchor="b" anchorCtr="0">
            <a:normAutofit/>
          </a:bodyPr>
          <a:lstStyle>
            <a:lvl1pPr algn="ctr">
              <a:defRPr sz="4000" u="none" strike="noStrike" kern="1200" cap="none" spc="300" normalizeH="0" baseline="0">
                <a:solidFill>
                  <a:schemeClr val="accent1"/>
                </a:solidFill>
                <a:uFillTx/>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75565" y="-109855"/>
            <a:ext cx="12086590" cy="7073265"/>
            <a:chOff x="-75565" y="-109855"/>
            <a:chExt cx="12086590" cy="7073265"/>
          </a:xfrm>
        </p:grpSpPr>
        <p:pic>
          <p:nvPicPr>
            <p:cNvPr id="9" name="图片 8" descr="小鸟"/>
            <p:cNvPicPr>
              <a:picLocks noChangeAspect="1"/>
            </p:cNvPicPr>
            <p:nvPr userDrawn="1">
              <p:custDataLst>
                <p:tags r:id="rId3"/>
              </p:custDataLst>
            </p:nvPr>
          </p:nvPicPr>
          <p:blipFill>
            <a:blip r:embed="rId4"/>
            <a:stretch>
              <a:fillRect/>
            </a:stretch>
          </p:blipFill>
          <p:spPr>
            <a:xfrm>
              <a:off x="-75565" y="-109855"/>
              <a:ext cx="1268095" cy="851535"/>
            </a:xfrm>
            <a:prstGeom prst="rect">
              <a:avLst/>
            </a:prstGeom>
          </p:spPr>
        </p:pic>
        <p:pic>
          <p:nvPicPr>
            <p:cNvPr id="10" name="图片 9" descr="绿叶"/>
            <p:cNvPicPr>
              <a:picLocks noChangeAspect="1"/>
            </p:cNvPicPr>
            <p:nvPr userDrawn="1">
              <p:custDataLst>
                <p:tags r:id="rId5"/>
              </p:custDataLst>
            </p:nvPr>
          </p:nvPicPr>
          <p:blipFill>
            <a:blip r:embed="rId6"/>
            <a:stretch>
              <a:fillRect/>
            </a:stretch>
          </p:blipFill>
          <p:spPr>
            <a:xfrm>
              <a:off x="11468100" y="5814060"/>
              <a:ext cx="542925" cy="1149350"/>
            </a:xfrm>
            <a:prstGeom prst="rect">
              <a:avLst/>
            </a:prstGeom>
          </p:spPr>
        </p:pic>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8"/>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9"/>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pitchFamily="34" charset="-122"/>
              </a:defRPr>
            </a:lvl1pPr>
            <a:lvl2pPr>
              <a:defRPr sz="1600" baseline="0">
                <a:solidFill>
                  <a:schemeClr val="tx1">
                    <a:lumMod val="85000"/>
                    <a:lumOff val="15000"/>
                  </a:schemeClr>
                </a:solidFill>
                <a:latin typeface="Arial" panose="020B0604020202020204" pitchFamily="34" charset="0"/>
                <a:ea typeface="微软雅黑" panose="020B0503020204020204" pitchFamily="34" charset="-122"/>
              </a:defRPr>
            </a:lvl2pPr>
            <a:lvl3pPr>
              <a:defRPr sz="1600" baseline="0">
                <a:solidFill>
                  <a:schemeClr val="tx1">
                    <a:lumMod val="85000"/>
                    <a:lumOff val="15000"/>
                  </a:schemeClr>
                </a:solidFill>
                <a:latin typeface="Arial" panose="020B0604020202020204" pitchFamily="34" charset="0"/>
                <a:ea typeface="微软雅黑" panose="020B0503020204020204" pitchFamily="34" charset="-122"/>
              </a:defRPr>
            </a:lvl3pPr>
            <a:lvl4pPr>
              <a:defRPr sz="1600" baseline="0">
                <a:solidFill>
                  <a:schemeClr val="tx1">
                    <a:lumMod val="85000"/>
                    <a:lumOff val="15000"/>
                  </a:schemeClr>
                </a:solidFill>
                <a:latin typeface="Arial" panose="020B0604020202020204" pitchFamily="34" charset="0"/>
                <a:ea typeface="微软雅黑" panose="020B0503020204020204" pitchFamily="34" charset="-122"/>
              </a:defRPr>
            </a:lvl4pPr>
            <a:lvl5pPr>
              <a:defRPr sz="160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1"/>
            </p:custDataLst>
          </p:nvPr>
        </p:nvSpPr>
        <p:spPr/>
        <p:txBody>
          <a:bodyPr/>
          <a:lstStyle/>
          <a:p>
            <a:endParaRPr lang="zh-CN" altLang="en-US"/>
          </a:p>
        </p:txBody>
      </p:sp>
      <p:sp>
        <p:nvSpPr>
          <p:cNvPr id="7" name="灯片编号占位符 6"/>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75565" y="-109855"/>
            <a:ext cx="12086590" cy="7073265"/>
            <a:chOff x="-75565" y="-109855"/>
            <a:chExt cx="12086590" cy="7073265"/>
          </a:xfrm>
        </p:grpSpPr>
        <p:pic>
          <p:nvPicPr>
            <p:cNvPr id="11" name="图片 10" descr="小鸟"/>
            <p:cNvPicPr>
              <a:picLocks noChangeAspect="1"/>
            </p:cNvPicPr>
            <p:nvPr userDrawn="1">
              <p:custDataLst>
                <p:tags r:id="rId3"/>
              </p:custDataLst>
            </p:nvPr>
          </p:nvPicPr>
          <p:blipFill>
            <a:blip r:embed="rId4"/>
            <a:stretch>
              <a:fillRect/>
            </a:stretch>
          </p:blipFill>
          <p:spPr>
            <a:xfrm>
              <a:off x="-75565" y="-109855"/>
              <a:ext cx="1268095" cy="851535"/>
            </a:xfrm>
            <a:prstGeom prst="rect">
              <a:avLst/>
            </a:prstGeom>
          </p:spPr>
        </p:pic>
        <p:pic>
          <p:nvPicPr>
            <p:cNvPr id="12" name="图片 11" descr="绿叶"/>
            <p:cNvPicPr>
              <a:picLocks noChangeAspect="1"/>
            </p:cNvPicPr>
            <p:nvPr userDrawn="1">
              <p:custDataLst>
                <p:tags r:id="rId5"/>
              </p:custDataLst>
            </p:nvPr>
          </p:nvPicPr>
          <p:blipFill>
            <a:blip r:embed="rId6"/>
            <a:stretch>
              <a:fillRect/>
            </a:stretch>
          </p:blipFill>
          <p:spPr>
            <a:xfrm>
              <a:off x="11468100" y="5814060"/>
              <a:ext cx="542925" cy="1149350"/>
            </a:xfrm>
            <a:prstGeom prst="rect">
              <a:avLst/>
            </a:prstGeom>
          </p:spPr>
        </p:pic>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8"/>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9"/>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0"/>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1"/>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2"/>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3"/>
            </p:custDataLst>
          </p:nvPr>
        </p:nvSpPr>
        <p:spPr/>
        <p:txBody>
          <a:bodyPr/>
          <a:lstStyle/>
          <a:p>
            <a:endParaRPr lang="zh-CN" altLang="en-US"/>
          </a:p>
        </p:txBody>
      </p:sp>
      <p:sp>
        <p:nvSpPr>
          <p:cNvPr id="9" name="灯片编号占位符 8"/>
          <p:cNvSpPr>
            <a:spLocks noGrp="1"/>
          </p:cNvSpPr>
          <p:nvPr>
            <p:ph type="sldNum" sz="quarter" idx="12"/>
            <p:custDataLst>
              <p:tags r:id="rId1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2"/>
            </p:custDataLst>
          </p:nvPr>
        </p:nvGrpSpPr>
        <p:grpSpPr>
          <a:xfrm>
            <a:off x="-75565" y="-109855"/>
            <a:ext cx="12086590" cy="7073265"/>
            <a:chOff x="-75565" y="-109855"/>
            <a:chExt cx="12086590" cy="7073265"/>
          </a:xfrm>
        </p:grpSpPr>
        <p:pic>
          <p:nvPicPr>
            <p:cNvPr id="7" name="图片 6" descr="小鸟"/>
            <p:cNvPicPr>
              <a:picLocks noChangeAspect="1"/>
            </p:cNvPicPr>
            <p:nvPr userDrawn="1">
              <p:custDataLst>
                <p:tags r:id="rId3"/>
              </p:custDataLst>
            </p:nvPr>
          </p:nvPicPr>
          <p:blipFill>
            <a:blip r:embed="rId4"/>
            <a:stretch>
              <a:fillRect/>
            </a:stretch>
          </p:blipFill>
          <p:spPr>
            <a:xfrm>
              <a:off x="-75565" y="-109855"/>
              <a:ext cx="1268095" cy="851535"/>
            </a:xfrm>
            <a:prstGeom prst="rect">
              <a:avLst/>
            </a:prstGeom>
          </p:spPr>
        </p:pic>
        <p:pic>
          <p:nvPicPr>
            <p:cNvPr id="8" name="图片 7" descr="绿叶"/>
            <p:cNvPicPr>
              <a:picLocks noChangeAspect="1"/>
            </p:cNvPicPr>
            <p:nvPr userDrawn="1">
              <p:custDataLst>
                <p:tags r:id="rId5"/>
              </p:custDataLst>
            </p:nvPr>
          </p:nvPicPr>
          <p:blipFill>
            <a:blip r:embed="rId6"/>
            <a:stretch>
              <a:fillRect/>
            </a:stretch>
          </p:blipFill>
          <p:spPr>
            <a:xfrm>
              <a:off x="11468100" y="5814060"/>
              <a:ext cx="542925" cy="1149350"/>
            </a:xfrm>
            <a:prstGeom prst="rect">
              <a:avLst/>
            </a:prstGeom>
          </p:spPr>
        </p:pic>
      </p:grpSp>
      <p:sp>
        <p:nvSpPr>
          <p:cNvPr id="2" name="标题 1"/>
          <p:cNvSpPr>
            <a:spLocks noGrp="1"/>
          </p:cNvSpPr>
          <p:nvPr>
            <p:ph type="title"/>
            <p:custDataLst>
              <p:tags r:id="rId7"/>
            </p:custDataLst>
          </p:nvPr>
        </p:nvSpPr>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75565" y="-109855"/>
            <a:ext cx="12086590" cy="7073265"/>
            <a:chOff x="-75565" y="-109855"/>
            <a:chExt cx="12086590" cy="7073265"/>
          </a:xfrm>
        </p:grpSpPr>
        <p:pic>
          <p:nvPicPr>
            <p:cNvPr id="9" name="图片 8" descr="小鸟"/>
            <p:cNvPicPr>
              <a:picLocks noChangeAspect="1"/>
            </p:cNvPicPr>
            <p:nvPr userDrawn="1">
              <p:custDataLst>
                <p:tags r:id="rId3"/>
              </p:custDataLst>
            </p:nvPr>
          </p:nvPicPr>
          <p:blipFill>
            <a:blip r:embed="rId4"/>
            <a:stretch>
              <a:fillRect/>
            </a:stretch>
          </p:blipFill>
          <p:spPr>
            <a:xfrm>
              <a:off x="-75565" y="-109855"/>
              <a:ext cx="1268095" cy="851535"/>
            </a:xfrm>
            <a:prstGeom prst="rect">
              <a:avLst/>
            </a:prstGeom>
          </p:spPr>
        </p:pic>
        <p:pic>
          <p:nvPicPr>
            <p:cNvPr id="10" name="图片 9" descr="绿叶"/>
            <p:cNvPicPr>
              <a:picLocks noChangeAspect="1"/>
            </p:cNvPicPr>
            <p:nvPr userDrawn="1">
              <p:custDataLst>
                <p:tags r:id="rId5"/>
              </p:custDataLst>
            </p:nvPr>
          </p:nvPicPr>
          <p:blipFill>
            <a:blip r:embed="rId6"/>
            <a:stretch>
              <a:fillRect/>
            </a:stretch>
          </p:blipFill>
          <p:spPr>
            <a:xfrm>
              <a:off x="11468100" y="5814060"/>
              <a:ext cx="542925" cy="1149350"/>
            </a:xfrm>
            <a:prstGeom prst="rect">
              <a:avLst/>
            </a:prstGeom>
          </p:spPr>
        </p:pic>
      </p:grpSp>
      <p:sp>
        <p:nvSpPr>
          <p:cNvPr id="2" name="标题 1"/>
          <p:cNvSpPr>
            <a:spLocks noGrp="1"/>
          </p:cNvSpPr>
          <p:nvPr>
            <p:ph type="title"/>
            <p:custDataLst>
              <p:tags r:id="rId7"/>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8"/>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9"/>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0"/>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1"/>
            </p:custDataLst>
          </p:nvPr>
        </p:nvSpPr>
        <p:spPr/>
        <p:txBody>
          <a:bodyPr/>
          <a:lstStyle/>
          <a:p>
            <a:endParaRPr lang="zh-CN" altLang="en-US" dirty="0"/>
          </a:p>
        </p:txBody>
      </p:sp>
      <p:sp>
        <p:nvSpPr>
          <p:cNvPr id="7" name="灯片编号占位符 6"/>
          <p:cNvSpPr>
            <a:spLocks noGrp="1"/>
          </p:cNvSpPr>
          <p:nvPr>
            <p:ph type="sldNum" sz="quarter" idx="12"/>
            <p:custDataLst>
              <p:tags r:id="rId12"/>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pic>
        <p:nvPicPr>
          <p:cNvPr id="8" name="图片 7" descr="树叶"/>
          <p:cNvPicPr>
            <a:picLocks noChangeAspect="1"/>
          </p:cNvPicPr>
          <p:nvPr userDrawn="1">
            <p:custDataLst>
              <p:tags r:id="rId2"/>
            </p:custDataLst>
          </p:nvPr>
        </p:nvPicPr>
        <p:blipFill>
          <a:blip r:embed="rId3"/>
          <a:stretch>
            <a:fillRect/>
          </a:stretch>
        </p:blipFill>
        <p:spPr>
          <a:xfrm rot="21300000">
            <a:off x="-102075" y="6120965"/>
            <a:ext cx="1763879" cy="774534"/>
          </a:xfrm>
          <a:prstGeom prst="rect">
            <a:avLst/>
          </a:prstGeom>
        </p:spPr>
      </p:pic>
      <p:sp>
        <p:nvSpPr>
          <p:cNvPr id="2" name="竖排标题 1"/>
          <p:cNvSpPr>
            <a:spLocks noGrp="1"/>
          </p:cNvSpPr>
          <p:nvPr>
            <p:ph type="title" orient="vert"/>
            <p:custDataLst>
              <p:tags r:id="rId4"/>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pic>
        <p:nvPicPr>
          <p:cNvPr id="6" name="图片 5" descr="树叶"/>
          <p:cNvPicPr>
            <a:picLocks noChangeAspect="1"/>
          </p:cNvPicPr>
          <p:nvPr userDrawn="1">
            <p:custDataLst>
              <p:tags r:id="rId2"/>
            </p:custDataLst>
          </p:nvPr>
        </p:nvPicPr>
        <p:blipFill>
          <a:blip r:embed="rId3"/>
          <a:stretch>
            <a:fillRect/>
          </a:stretch>
        </p:blipFill>
        <p:spPr>
          <a:xfrm rot="21300000">
            <a:off x="10842501" y="6092411"/>
            <a:ext cx="1893932" cy="831642"/>
          </a:xfrm>
          <a:prstGeom prst="rect">
            <a:avLst/>
          </a:prstGeom>
        </p:spPr>
      </p:pic>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669930" y="952508"/>
            <a:ext cx="10852237" cy="5388907"/>
          </a:xfrm>
        </p:spPr>
        <p:txBody>
          <a:bodyPr/>
          <a:lstStyle>
            <a:lvl1pPr>
              <a:defRPr baseline="0"/>
            </a:lvl1pPr>
            <a:lvl2pPr>
              <a:defRPr baseline="0"/>
            </a:lvl2pPr>
            <a:lvl3pPr>
              <a:defRPr baseline="0"/>
            </a:lvl3pPr>
            <a:lvl4pPr>
              <a:defRPr baseline="0"/>
            </a:lvl4pPr>
            <a:lvl5pPr>
              <a:defRPr baseline="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custDataLst>
              <p:tags r:id="rId2"/>
            </p:custDataLst>
          </p:nvPr>
        </p:nvPicPr>
        <p:blipFill rotWithShape="1">
          <a:blip r:embed="rId3">
            <a:clrChange>
              <a:clrFrom>
                <a:srgbClr val="FFFFFF"/>
              </a:clrFrom>
              <a:clrTo>
                <a:srgbClr val="FFFFFF">
                  <a:alpha val="0"/>
                </a:srgbClr>
              </a:clrTo>
            </a:clrChange>
          </a:blip>
          <a:srcRect/>
          <a:stretch>
            <a:fillRect/>
          </a:stretch>
        </p:blipFill>
        <p:spPr>
          <a:xfrm>
            <a:off x="2530593" y="421123"/>
            <a:ext cx="7130814" cy="6044782"/>
          </a:xfrm>
          <a:prstGeom prst="rect">
            <a:avLst/>
          </a:prstGeom>
        </p:spPr>
      </p:pic>
      <p:sp>
        <p:nvSpPr>
          <p:cNvPr id="2" name="标题 1"/>
          <p:cNvSpPr>
            <a:spLocks noGrp="1"/>
          </p:cNvSpPr>
          <p:nvPr>
            <p:ph type="title" hasCustomPrompt="1"/>
            <p:custDataLst>
              <p:tags r:id="rId4"/>
            </p:custDataLst>
          </p:nvPr>
        </p:nvSpPr>
        <p:spPr>
          <a:xfrm>
            <a:off x="4014312" y="2656114"/>
            <a:ext cx="4179569" cy="1309576"/>
          </a:xfrm>
        </p:spPr>
        <p:txBody>
          <a:bodyPr vert="horz" lIns="90000" tIns="46800" rIns="90000" bIns="46800" rtlCol="0" anchor="ctr" anchorCtr="0">
            <a:normAutofit/>
          </a:bodyPr>
          <a:lstStyle>
            <a:lvl1pPr marL="0" marR="0" algn="ctr" defTabSz="914400" rtl="0" eaLnBrk="1" fontAlgn="auto" latinLnBrk="0" hangingPunct="1">
              <a:lnSpc>
                <a:spcPct val="100000"/>
              </a:lnSpc>
              <a:buNone/>
              <a:defRPr kumimoji="0" lang="zh-CN" altLang="en-US" sz="6600" b="1" i="0" u="none" strike="noStrike" kern="1200" cap="none" spc="600" normalizeH="0" baseline="0" noProof="1" dirty="0">
                <a:solidFill>
                  <a:schemeClr val="accent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2" name="图片 1" descr="小鸟"/>
          <p:cNvPicPr>
            <a:picLocks noChangeAspect="1"/>
          </p:cNvPicPr>
          <p:nvPr userDrawn="1">
            <p:custDataLst>
              <p:tags r:id="rId2"/>
            </p:custDataLst>
          </p:nvPr>
        </p:nvPicPr>
        <p:blipFill>
          <a:blip r:embed="rId3"/>
          <a:stretch>
            <a:fillRect/>
          </a:stretch>
        </p:blipFill>
        <p:spPr>
          <a:xfrm>
            <a:off x="-75565" y="-109855"/>
            <a:ext cx="1268095" cy="851535"/>
          </a:xfrm>
          <a:prstGeom prst="rect">
            <a:avLst/>
          </a:prstGeom>
        </p:spPr>
      </p:pic>
      <p:pic>
        <p:nvPicPr>
          <p:cNvPr id="6" name="图片 5" descr="绿叶"/>
          <p:cNvPicPr>
            <a:picLocks noChangeAspect="1"/>
          </p:cNvPicPr>
          <p:nvPr userDrawn="1">
            <p:custDataLst>
              <p:tags r:id="rId4"/>
            </p:custDataLst>
          </p:nvPr>
        </p:nvPicPr>
        <p:blipFill>
          <a:blip r:embed="rId5"/>
          <a:stretch>
            <a:fillRect/>
          </a:stretch>
        </p:blipFill>
        <p:spPr>
          <a:xfrm>
            <a:off x="11468100" y="5814060"/>
            <a:ext cx="542925" cy="1149350"/>
          </a:xfrm>
          <a:prstGeom prst="rect">
            <a:avLst/>
          </a:prstGeom>
        </p:spPr>
      </p:pic>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7" name="标题 6"/>
          <p:cNvSpPr>
            <a:spLocks noGrp="1"/>
          </p:cNvSpPr>
          <p:nvPr>
            <p:ph type="title"/>
            <p:custDataLst>
              <p:tags r:id="rId9"/>
            </p:custDataLst>
          </p:nvPr>
        </p:nvSpPr>
        <p:spPr/>
        <p:txBody>
          <a:bodyPr>
            <a:normAutofit/>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48285" y="273050"/>
            <a:ext cx="11692255" cy="63119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pic>
        <p:nvPicPr>
          <p:cNvPr id="12" name="图片 11" descr="树叶"/>
          <p:cNvPicPr>
            <a:picLocks noChangeAspect="1"/>
          </p:cNvPicPr>
          <p:nvPr userDrawn="1">
            <p:custDataLst>
              <p:tags r:id="rId3"/>
            </p:custDataLst>
          </p:nvPr>
        </p:nvPicPr>
        <p:blipFill>
          <a:blip r:embed="rId4"/>
          <a:stretch>
            <a:fillRect/>
          </a:stretch>
        </p:blipFill>
        <p:spPr>
          <a:xfrm rot="21300000">
            <a:off x="10346021" y="5903811"/>
            <a:ext cx="2188266" cy="960886"/>
          </a:xfrm>
          <a:prstGeom prst="rect">
            <a:avLst/>
          </a:prstGeom>
        </p:spPr>
      </p:pic>
      <p:sp>
        <p:nvSpPr>
          <p:cNvPr id="2" name="标题 1"/>
          <p:cNvSpPr>
            <a:spLocks noGrp="1"/>
          </p:cNvSpPr>
          <p:nvPr>
            <p:ph type="title" hasCustomPrompt="1"/>
            <p:custDataLst>
              <p:tags r:id="rId5"/>
            </p:custDataLst>
          </p:nvPr>
        </p:nvSpPr>
        <p:spPr>
          <a:xfrm>
            <a:off x="1282870" y="1249200"/>
            <a:ext cx="9626400" cy="723600"/>
          </a:xfrm>
        </p:spPr>
        <p:txBody>
          <a:bodyPr anchor="ctr">
            <a:normAutofit/>
          </a:bodyPr>
          <a:lstStyle>
            <a:lvl1pPr>
              <a:defRPr sz="3200" baseline="0">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sz="1400" baseline="0">
                <a:latin typeface="Arial" panose="020B0604020202020204" pitchFamily="34" charset="0"/>
                <a:ea typeface="微软雅黑" panose="020B0503020204020204" pitchFamily="34" charset="-122"/>
              </a:defRPr>
            </a:lvl1pPr>
            <a:lvl2pPr>
              <a:defRPr sz="1400" baseline="0">
                <a:latin typeface="Arial" panose="020B0604020202020204" pitchFamily="34" charset="0"/>
                <a:ea typeface="微软雅黑" panose="020B0503020204020204" pitchFamily="34" charset="-122"/>
              </a:defRPr>
            </a:lvl2pPr>
            <a:lvl3pPr>
              <a:defRPr sz="1400" baseline="0">
                <a:latin typeface="Arial" panose="020B0604020202020204" pitchFamily="34" charset="0"/>
                <a:ea typeface="微软雅黑" panose="020B0503020204020204" pitchFamily="34" charset="-122"/>
              </a:defRPr>
            </a:lvl3pPr>
            <a:lvl4pPr>
              <a:defRPr sz="1400" baseline="0">
                <a:latin typeface="Arial" panose="020B0604020202020204" pitchFamily="34" charset="0"/>
                <a:ea typeface="微软雅黑" panose="020B0503020204020204" pitchFamily="34" charset="-122"/>
              </a:defRPr>
            </a:lvl4pPr>
            <a:lvl5pPr>
              <a:defRPr sz="1400" baseline="0">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pic>
        <p:nvPicPr>
          <p:cNvPr id="11" name="图片 10" descr="绿叶"/>
          <p:cNvPicPr>
            <a:picLocks noChangeAspect="1"/>
          </p:cNvPicPr>
          <p:nvPr userDrawn="1">
            <p:custDataLst>
              <p:tags r:id="rId3"/>
            </p:custDataLst>
          </p:nvPr>
        </p:nvPicPr>
        <p:blipFill>
          <a:blip r:embed="rId4"/>
          <a:stretch>
            <a:fillRect/>
          </a:stretch>
        </p:blipFill>
        <p:spPr>
          <a:xfrm flipH="1">
            <a:off x="168409" y="5732478"/>
            <a:ext cx="542925" cy="1149350"/>
          </a:xfrm>
          <a:prstGeom prst="rect">
            <a:avLst/>
          </a:prstGeom>
        </p:spPr>
      </p:pic>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sz="1400" baseline="0">
                <a:latin typeface="Arial" panose="020B0604020202020204" pitchFamily="34" charset="0"/>
                <a:ea typeface="微软雅黑" panose="020B0503020204020204" pitchFamily="34" charset="-122"/>
              </a:defRPr>
            </a:lvl1pPr>
            <a:lvl2pPr>
              <a:defRPr sz="1400" baseline="0">
                <a:latin typeface="Arial" panose="020B0604020202020204" pitchFamily="34" charset="0"/>
                <a:ea typeface="微软雅黑" panose="020B0503020204020204" pitchFamily="34" charset="-122"/>
              </a:defRPr>
            </a:lvl2pPr>
            <a:lvl3pPr>
              <a:defRPr sz="1400" baseline="0">
                <a:latin typeface="Arial" panose="020B0604020202020204" pitchFamily="34" charset="0"/>
                <a:ea typeface="微软雅黑" panose="020B0503020204020204" pitchFamily="34" charset="-122"/>
              </a:defRPr>
            </a:lvl3pPr>
            <a:lvl4pPr>
              <a:defRPr sz="1400" baseline="0">
                <a:latin typeface="Arial" panose="020B0604020202020204" pitchFamily="34" charset="0"/>
                <a:ea typeface="微软雅黑" panose="020B0503020204020204" pitchFamily="34" charset="-122"/>
              </a:defRPr>
            </a:lvl4pPr>
            <a:lvl5pPr>
              <a:defRPr sz="1400" baseline="0">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9"/>
            <a:ext cx="6480000" cy="5087937"/>
          </a:xfrm>
        </p:spPr>
        <p:txBody>
          <a:bodyPr/>
          <a:lstStyle>
            <a:lvl1pPr>
              <a:defRPr sz="1400" baseline="0">
                <a:latin typeface="Arial" panose="020B0604020202020204" pitchFamily="34" charset="0"/>
                <a:ea typeface="微软雅黑" panose="020B0503020204020204" pitchFamily="34" charset="-122"/>
              </a:defRPr>
            </a:lvl1pPr>
            <a:lvl2pPr>
              <a:defRPr sz="1400" baseline="0">
                <a:latin typeface="Arial" panose="020B0604020202020204" pitchFamily="34" charset="0"/>
                <a:ea typeface="微软雅黑" panose="020B0503020204020204" pitchFamily="34" charset="-122"/>
              </a:defRPr>
            </a:lvl2pPr>
            <a:lvl3pPr>
              <a:defRPr sz="1400" baseline="0">
                <a:latin typeface="Arial" panose="020B0604020202020204" pitchFamily="34" charset="0"/>
                <a:ea typeface="微软雅黑" panose="020B0503020204020204" pitchFamily="34" charset="-122"/>
              </a:defRPr>
            </a:lvl3pPr>
            <a:lvl4pPr>
              <a:defRPr sz="1400" baseline="0">
                <a:latin typeface="Arial" panose="020B0604020202020204" pitchFamily="34" charset="0"/>
                <a:ea typeface="微软雅黑" panose="020B0503020204020204" pitchFamily="34" charset="-122"/>
              </a:defRPr>
            </a:lvl4pPr>
            <a:lvl5pPr>
              <a:defRPr sz="1400" baseline="0">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6" name="图片 5" descr="绿叶"/>
          <p:cNvPicPr>
            <a:picLocks noChangeAspect="1"/>
          </p:cNvPicPr>
          <p:nvPr userDrawn="1">
            <p:custDataLst>
              <p:tags r:id="rId3"/>
            </p:custDataLst>
          </p:nvPr>
        </p:nvPicPr>
        <p:blipFill>
          <a:blip r:embed="rId4"/>
          <a:stretch>
            <a:fillRect/>
          </a:stretch>
        </p:blipFill>
        <p:spPr>
          <a:xfrm>
            <a:off x="11649075" y="5711825"/>
            <a:ext cx="542925" cy="1149350"/>
          </a:xfrm>
          <a:prstGeom prst="rect">
            <a:avLst/>
          </a:prstGeom>
        </p:spPr>
      </p:pic>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sz="1400" baseline="0">
                <a:latin typeface="Arial" panose="020B0604020202020204" pitchFamily="34" charset="0"/>
                <a:ea typeface="微软雅黑" panose="020B0503020204020204" pitchFamily="34" charset="-122"/>
              </a:defRPr>
            </a:lvl1pPr>
            <a:lvl2pPr>
              <a:defRPr sz="1400" baseline="0">
                <a:latin typeface="Arial" panose="020B0604020202020204" pitchFamily="34" charset="0"/>
                <a:ea typeface="微软雅黑" panose="020B0503020204020204" pitchFamily="34" charset="-122"/>
              </a:defRPr>
            </a:lvl2pPr>
            <a:lvl3pPr>
              <a:defRPr sz="1400" baseline="0">
                <a:latin typeface="Arial" panose="020B0604020202020204" pitchFamily="34" charset="0"/>
                <a:ea typeface="微软雅黑" panose="020B0503020204020204" pitchFamily="34" charset="-122"/>
              </a:defRPr>
            </a:lvl3pPr>
            <a:lvl4pPr>
              <a:defRPr sz="1400" baseline="0">
                <a:latin typeface="Arial" panose="020B0604020202020204" pitchFamily="34" charset="0"/>
                <a:ea typeface="微软雅黑" panose="020B0503020204020204" pitchFamily="34" charset="-122"/>
              </a:defRPr>
            </a:lvl4pPr>
            <a:lvl5pPr>
              <a:defRPr sz="1400" baseline="0">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6" name="图片 5" descr="绿叶"/>
          <p:cNvPicPr>
            <a:picLocks noChangeAspect="1"/>
          </p:cNvPicPr>
          <p:nvPr userDrawn="1">
            <p:custDataLst>
              <p:tags r:id="rId3"/>
            </p:custDataLst>
          </p:nvPr>
        </p:nvPicPr>
        <p:blipFill>
          <a:blip r:embed="rId4"/>
          <a:stretch>
            <a:fillRect/>
          </a:stretch>
        </p:blipFill>
        <p:spPr>
          <a:xfrm>
            <a:off x="11649075" y="5786120"/>
            <a:ext cx="542925" cy="1149350"/>
          </a:xfrm>
          <a:prstGeom prst="rect">
            <a:avLst/>
          </a:prstGeom>
        </p:spPr>
      </p:pic>
      <p:sp>
        <p:nvSpPr>
          <p:cNvPr id="2" name="标题 1"/>
          <p:cNvSpPr>
            <a:spLocks noGrp="1"/>
          </p:cNvSpPr>
          <p:nvPr>
            <p:ph type="title"/>
            <p:custDataLst>
              <p:tags r:id="rId5"/>
            </p:custDataLst>
          </p:nvPr>
        </p:nvSpPr>
        <p:spPr>
          <a:xfrm>
            <a:off x="604800" y="669600"/>
            <a:ext cx="10976400" cy="565200"/>
          </a:xfrm>
        </p:spPr>
        <p:txBody>
          <a:bodyPr anchor="ctr">
            <a:normAutofit/>
          </a:bodyPr>
          <a:lstStyle>
            <a:lvl1pPr algn="ctr">
              <a:defRPr sz="3200"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sz="1400" baseline="0">
                <a:latin typeface="Arial" panose="020B0604020202020204" pitchFamily="34" charset="0"/>
                <a:ea typeface="微软雅黑" panose="020B0503020204020204" pitchFamily="34" charset="-122"/>
              </a:defRPr>
            </a:lvl1pPr>
            <a:lvl2pPr>
              <a:defRPr sz="1400" baseline="0">
                <a:latin typeface="Arial" panose="020B0604020202020204" pitchFamily="34" charset="0"/>
                <a:ea typeface="微软雅黑" panose="020B0503020204020204" pitchFamily="34" charset="-122"/>
              </a:defRPr>
            </a:lvl2pPr>
            <a:lvl3pPr>
              <a:defRPr sz="1400" baseline="0">
                <a:latin typeface="Arial" panose="020B0604020202020204" pitchFamily="34" charset="0"/>
                <a:ea typeface="微软雅黑" panose="020B0503020204020204" pitchFamily="34" charset="-122"/>
              </a:defRPr>
            </a:lvl3pPr>
            <a:lvl4pPr>
              <a:defRPr sz="1400" baseline="0">
                <a:latin typeface="Arial" panose="020B0604020202020204" pitchFamily="34" charset="0"/>
                <a:ea typeface="微软雅黑" panose="020B0503020204020204" pitchFamily="34" charset="-122"/>
              </a:defRPr>
            </a:lvl4pPr>
            <a:lvl5pPr>
              <a:defRPr sz="1400" baseline="0">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marL="0" indent="0">
              <a:buNone/>
              <a:defRPr baseline="0">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27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6" name="图片 5" descr="绿叶"/>
          <p:cNvPicPr>
            <a:picLocks noChangeAspect="1"/>
          </p:cNvPicPr>
          <p:nvPr userDrawn="1">
            <p:custDataLst>
              <p:tags r:id="rId3"/>
            </p:custDataLst>
          </p:nvPr>
        </p:nvPicPr>
        <p:blipFill>
          <a:blip r:embed="rId4"/>
          <a:stretch>
            <a:fillRect/>
          </a:stretch>
        </p:blipFill>
        <p:spPr>
          <a:xfrm>
            <a:off x="11468100" y="5814060"/>
            <a:ext cx="542925" cy="1149350"/>
          </a:xfrm>
          <a:prstGeom prst="rect">
            <a:avLst/>
          </a:prstGeom>
        </p:spPr>
      </p:pic>
      <p:pic>
        <p:nvPicPr>
          <p:cNvPr id="8" name="图片 7" descr="小鸟"/>
          <p:cNvPicPr>
            <a:picLocks noChangeAspect="1"/>
          </p:cNvPicPr>
          <p:nvPr userDrawn="1">
            <p:custDataLst>
              <p:tags r:id="rId5"/>
            </p:custDataLst>
          </p:nvPr>
        </p:nvPicPr>
        <p:blipFill>
          <a:blip r:embed="rId6"/>
          <a:stretch>
            <a:fillRect/>
          </a:stretch>
        </p:blipFill>
        <p:spPr>
          <a:xfrm rot="600000" flipV="1">
            <a:off x="-93345" y="6113145"/>
            <a:ext cx="1268095" cy="851535"/>
          </a:xfrm>
          <a:prstGeom prst="rect">
            <a:avLst/>
          </a:prstGeom>
        </p:spPr>
      </p:pic>
      <p:sp>
        <p:nvSpPr>
          <p:cNvPr id="2" name="标题 1"/>
          <p:cNvSpPr>
            <a:spLocks noGrp="1"/>
          </p:cNvSpPr>
          <p:nvPr>
            <p:ph type="title"/>
            <p:custDataLst>
              <p:tags r:id="rId7"/>
            </p:custDataLst>
          </p:nvPr>
        </p:nvSpPr>
        <p:spPr>
          <a:xfrm>
            <a:off x="579755" y="237490"/>
            <a:ext cx="11037570" cy="534035"/>
          </a:xfrm>
        </p:spPr>
        <p:txBody>
          <a:bodyPr>
            <a:normAutofit/>
          </a:bodyPr>
          <a:lstStyle>
            <a:lvl1pPr>
              <a:defRPr sz="3200"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sz="1400" baseline="0">
                <a:latin typeface="Arial" panose="020B0604020202020204" pitchFamily="34" charset="0"/>
                <a:ea typeface="微软雅黑" panose="020B0503020204020204" pitchFamily="34" charset="-122"/>
              </a:defRPr>
            </a:lvl1pPr>
            <a:lvl2pPr>
              <a:defRPr sz="1400" baseline="0">
                <a:latin typeface="Arial" panose="020B0604020202020204" pitchFamily="34" charset="0"/>
                <a:ea typeface="微软雅黑" panose="020B0503020204020204" pitchFamily="34" charset="-122"/>
              </a:defRPr>
            </a:lvl2pPr>
            <a:lvl3pPr>
              <a:defRPr sz="1400" baseline="0">
                <a:latin typeface="Arial" panose="020B0604020202020204" pitchFamily="34" charset="0"/>
                <a:ea typeface="微软雅黑" panose="020B0503020204020204" pitchFamily="34" charset="-122"/>
              </a:defRPr>
            </a:lvl3pPr>
            <a:lvl4pPr>
              <a:defRPr sz="1400" baseline="0">
                <a:latin typeface="Arial" panose="020B0604020202020204" pitchFamily="34" charset="0"/>
                <a:ea typeface="微软雅黑" panose="020B0503020204020204" pitchFamily="34" charset="-122"/>
              </a:defRPr>
            </a:lvl4pPr>
            <a:lvl5pPr>
              <a:defRPr sz="1400" baseline="0">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sz="1400" baseline="0">
                <a:latin typeface="Arial" panose="020B0604020202020204" pitchFamily="34" charset="0"/>
                <a:ea typeface="微软雅黑" panose="020B0503020204020204" pitchFamily="34" charset="-122"/>
              </a:defRPr>
            </a:lvl1pPr>
            <a:lvl2pPr>
              <a:defRPr sz="1400" baseline="0">
                <a:latin typeface="Arial" panose="020B0604020202020204" pitchFamily="34" charset="0"/>
                <a:ea typeface="微软雅黑" panose="020B0503020204020204" pitchFamily="34" charset="-122"/>
              </a:defRPr>
            </a:lvl2pPr>
            <a:lvl3pPr>
              <a:defRPr sz="1400" baseline="0">
                <a:latin typeface="Arial" panose="020B0604020202020204" pitchFamily="34" charset="0"/>
                <a:ea typeface="微软雅黑" panose="020B0503020204020204" pitchFamily="34" charset="-122"/>
              </a:defRPr>
            </a:lvl3pPr>
            <a:lvl4pPr>
              <a:defRPr sz="1400" baseline="0">
                <a:latin typeface="Arial" panose="020B0604020202020204" pitchFamily="34" charset="0"/>
                <a:ea typeface="微软雅黑" panose="020B0503020204020204" pitchFamily="34" charset="-122"/>
              </a:defRPr>
            </a:lvl4pPr>
            <a:lvl5pPr>
              <a:defRPr sz="1400" baseline="0">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sz="1400" baseline="0">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sz="1400" baseline="0">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8" name="图片 7" descr="绿叶"/>
          <p:cNvPicPr>
            <a:picLocks noChangeAspect="1"/>
          </p:cNvPicPr>
          <p:nvPr userDrawn="1">
            <p:custDataLst>
              <p:tags r:id="rId3"/>
            </p:custDataLst>
          </p:nvPr>
        </p:nvPicPr>
        <p:blipFill>
          <a:blip r:embed="rId4"/>
          <a:stretch>
            <a:fillRect/>
          </a:stretch>
        </p:blipFill>
        <p:spPr>
          <a:xfrm flipH="1">
            <a:off x="128270" y="64770"/>
            <a:ext cx="850265" cy="1800225"/>
          </a:xfrm>
          <a:prstGeom prst="rect">
            <a:avLst/>
          </a:prstGeom>
        </p:spPr>
      </p:pic>
      <p:pic>
        <p:nvPicPr>
          <p:cNvPr id="12" name="图片 11" descr="树叶"/>
          <p:cNvPicPr>
            <a:picLocks noChangeAspect="1"/>
          </p:cNvPicPr>
          <p:nvPr userDrawn="1">
            <p:custDataLst>
              <p:tags r:id="rId5"/>
            </p:custDataLst>
          </p:nvPr>
        </p:nvPicPr>
        <p:blipFill>
          <a:blip r:embed="rId6"/>
          <a:stretch>
            <a:fillRect/>
          </a:stretch>
        </p:blipFill>
        <p:spPr>
          <a:xfrm rot="21300000">
            <a:off x="9405620" y="5229225"/>
            <a:ext cx="4143375" cy="1819275"/>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anchor="b">
            <a:normAutofit/>
          </a:bodyPr>
          <a:lstStyle>
            <a:lvl1pPr algn="ctr">
              <a:defRPr sz="6000" baseline="0">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97.xml"/><Relationship Id="rId23" Type="http://schemas.openxmlformats.org/officeDocument/2006/relationships/tags" Target="../tags/tag196.xml"/><Relationship Id="rId22" Type="http://schemas.openxmlformats.org/officeDocument/2006/relationships/tags" Target="../tags/tag195.xml"/><Relationship Id="rId21" Type="http://schemas.openxmlformats.org/officeDocument/2006/relationships/tags" Target="../tags/tag194.xml"/><Relationship Id="rId20" Type="http://schemas.openxmlformats.org/officeDocument/2006/relationships/tags" Target="../tags/tag193.xml"/><Relationship Id="rId2" Type="http://schemas.openxmlformats.org/officeDocument/2006/relationships/slideLayout" Target="../slideLayouts/slideLayout13.xml"/><Relationship Id="rId19" Type="http://schemas.openxmlformats.org/officeDocument/2006/relationships/tags" Target="../tags/tag192.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200.xml"/><Relationship Id="rId2" Type="http://schemas.openxmlformats.org/officeDocument/2006/relationships/tags" Target="../tags/tag199.xml"/><Relationship Id="rId1" Type="http://schemas.openxmlformats.org/officeDocument/2006/relationships/tags" Target="../tags/tag198.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9.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ags" Target="../tags/tag2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custDataLst>
              <p:tags r:id="rId1"/>
            </p:custDataLst>
          </p:nvPr>
        </p:nvSpPr>
        <p:spPr>
          <a:xfrm>
            <a:off x="222885" y="476250"/>
            <a:ext cx="11522710" cy="5904865"/>
          </a:xfrm>
        </p:spPr>
        <p:txBody>
          <a:bodyPr>
            <a:normAutofit lnSpcReduction="20000"/>
          </a:bodyPr>
          <a:p>
            <a:endParaRPr lang="zh-CN" altLang="en-US">
              <a:solidFill>
                <a:schemeClr val="dk1">
                  <a:lumMod val="85000"/>
                  <a:lumOff val="15000"/>
                </a:schemeClr>
              </a:solidFill>
            </a:endParaRPr>
          </a:p>
          <a:p>
            <a:endParaRPr lang="zh-CN" altLang="en-US">
              <a:solidFill>
                <a:schemeClr val="dk1">
                  <a:lumMod val="85000"/>
                  <a:lumOff val="15000"/>
                </a:schemeClr>
              </a:solidFill>
            </a:endParaRPr>
          </a:p>
          <a:p>
            <a:endParaRPr lang="zh-CN" altLang="en-US">
              <a:solidFill>
                <a:schemeClr val="dk1">
                  <a:lumMod val="85000"/>
                  <a:lumOff val="15000"/>
                </a:schemeClr>
              </a:solidFill>
            </a:endParaRPr>
          </a:p>
          <a:p>
            <a:endParaRPr lang="zh-CN" altLang="en-US">
              <a:solidFill>
                <a:schemeClr val="dk1">
                  <a:lumMod val="85000"/>
                  <a:lumOff val="15000"/>
                </a:schemeClr>
              </a:solidFill>
            </a:endParaRPr>
          </a:p>
          <a:p>
            <a:endParaRPr lang="zh-CN" altLang="en-US">
              <a:solidFill>
                <a:schemeClr val="dk1">
                  <a:lumMod val="85000"/>
                  <a:lumOff val="15000"/>
                </a:schemeClr>
              </a:solidFill>
            </a:endParaRPr>
          </a:p>
          <a:p>
            <a:endParaRPr lang="zh-CN" altLang="en-US">
              <a:solidFill>
                <a:schemeClr val="dk1">
                  <a:lumMod val="85000"/>
                  <a:lumOff val="15000"/>
                </a:schemeClr>
              </a:solidFill>
            </a:endParaRPr>
          </a:p>
          <a:p>
            <a:endParaRPr lang="zh-CN" altLang="en-US">
              <a:solidFill>
                <a:schemeClr val="dk1">
                  <a:lumMod val="85000"/>
                  <a:lumOff val="15000"/>
                </a:schemeClr>
              </a:solidFill>
            </a:endParaRPr>
          </a:p>
          <a:p>
            <a:endParaRPr lang="zh-CN" altLang="en-US">
              <a:solidFill>
                <a:schemeClr val="dk1">
                  <a:lumMod val="85000"/>
                  <a:lumOff val="15000"/>
                </a:schemeClr>
              </a:solidFill>
            </a:endParaRPr>
          </a:p>
          <a:p>
            <a:endParaRPr lang="zh-CN" altLang="en-US">
              <a:solidFill>
                <a:schemeClr val="dk1">
                  <a:lumMod val="85000"/>
                  <a:lumOff val="15000"/>
                </a:schemeClr>
              </a:solidFill>
            </a:endParaRPr>
          </a:p>
          <a:p>
            <a:endParaRPr lang="zh-CN" altLang="en-US">
              <a:solidFill>
                <a:schemeClr val="dk1">
                  <a:lumMod val="85000"/>
                  <a:lumOff val="15000"/>
                </a:schemeClr>
              </a:solidFill>
            </a:endParaRPr>
          </a:p>
          <a:p>
            <a:endParaRPr lang="zh-CN" altLang="en-US">
              <a:solidFill>
                <a:schemeClr val="dk1">
                  <a:lumMod val="85000"/>
                  <a:lumOff val="15000"/>
                </a:schemeClr>
              </a:solidFill>
            </a:endParaRPr>
          </a:p>
          <a:p>
            <a:r>
              <a:rPr lang="zh-CN" altLang="en-US" sz="2400">
                <a:gradFill>
                  <a:gsLst>
                    <a:gs pos="0">
                      <a:srgbClr val="007BD3"/>
                    </a:gs>
                    <a:gs pos="100000">
                      <a:srgbClr val="034373"/>
                    </a:gs>
                  </a:gsLst>
                  <a:lin scaled="0"/>
                </a:gradFill>
              </a:rPr>
              <a:t>主持人： 尹晨曦</a:t>
            </a:r>
            <a:endParaRPr lang="zh-CN" altLang="en-US" sz="2400">
              <a:gradFill>
                <a:gsLst>
                  <a:gs pos="0">
                    <a:srgbClr val="007BD3"/>
                  </a:gs>
                  <a:gs pos="100000">
                    <a:srgbClr val="034373"/>
                  </a:gs>
                </a:gsLst>
                <a:lin scaled="0"/>
              </a:gradFill>
            </a:endParaRPr>
          </a:p>
          <a:p>
            <a:r>
              <a:rPr lang="zh-CN" altLang="en-US" sz="2400">
                <a:gradFill>
                  <a:gsLst>
                    <a:gs pos="0">
                      <a:srgbClr val="007BD3"/>
                    </a:gs>
                    <a:gs pos="100000">
                      <a:srgbClr val="034373"/>
                    </a:gs>
                  </a:gsLst>
                  <a:lin scaled="0"/>
                </a:gradFill>
              </a:rPr>
              <a:t>指导教师：张美玲</a:t>
            </a:r>
            <a:endParaRPr lang="zh-CN" altLang="en-US" sz="2400">
              <a:gradFill>
                <a:gsLst>
                  <a:gs pos="0">
                    <a:srgbClr val="007BD3"/>
                  </a:gs>
                  <a:gs pos="100000">
                    <a:srgbClr val="034373"/>
                  </a:gs>
                </a:gsLst>
                <a:lin scaled="0"/>
              </a:gradFill>
            </a:endParaRPr>
          </a:p>
          <a:p>
            <a:r>
              <a:rPr lang="zh-CN" altLang="en-US" sz="2400">
                <a:gradFill>
                  <a:gsLst>
                    <a:gs pos="0">
                      <a:srgbClr val="007BD3"/>
                    </a:gs>
                    <a:gs pos="100000">
                      <a:srgbClr val="034373"/>
                    </a:gs>
                  </a:gsLst>
                  <a:lin scaled="0"/>
                </a:gradFill>
              </a:rPr>
              <a:t>学 校：中国矿业大学附属中学</a:t>
            </a:r>
            <a:endParaRPr lang="zh-CN" altLang="en-US" sz="2400">
              <a:gradFill>
                <a:gsLst>
                  <a:gs pos="0">
                    <a:srgbClr val="007BD3"/>
                  </a:gs>
                  <a:gs pos="100000">
                    <a:srgbClr val="034373"/>
                  </a:gs>
                </a:gsLst>
                <a:lin scaled="0"/>
              </a:gradFill>
            </a:endParaRPr>
          </a:p>
        </p:txBody>
      </p:sp>
      <p:sp>
        <p:nvSpPr>
          <p:cNvPr id="4" name="标题 3"/>
          <p:cNvSpPr>
            <a:spLocks noGrp="1"/>
          </p:cNvSpPr>
          <p:nvPr>
            <p:ph type="ctrTitle"/>
            <p:custDataLst>
              <p:tags r:id="rId2"/>
            </p:custDataLst>
          </p:nvPr>
        </p:nvSpPr>
        <p:spPr/>
        <p:txBody>
          <a:bodyPr>
            <a:normAutofit/>
          </a:bodyPr>
          <a:p>
            <a:r>
              <a:rPr lang="zh-CN" altLang="en-US" sz="3110" dirty="0">
                <a:solidFill>
                  <a:srgbClr val="FF0000"/>
                </a:solidFill>
              </a:rPr>
              <a:t>英语中表示颜色的词语与情绪的关系的研究</a:t>
            </a:r>
            <a:endParaRPr lang="zh-CN" altLang="en-US" sz="3110" dirty="0">
              <a:solidFill>
                <a:srgbClr val="FF0000"/>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6)紫色purple</a:t>
            </a:r>
            <a:endParaRPr lang="zh-CN" altLang="en-US"/>
          </a:p>
        </p:txBody>
      </p:sp>
      <p:sp>
        <p:nvSpPr>
          <p:cNvPr id="3" name="内容占位符 2"/>
          <p:cNvSpPr>
            <a:spLocks noGrp="1"/>
          </p:cNvSpPr>
          <p:nvPr>
            <p:ph idx="1"/>
          </p:nvPr>
        </p:nvSpPr>
        <p:spPr/>
        <p:txBody>
          <a:bodyPr/>
          <a:p>
            <a:r>
              <a:rPr lang="zh-CN" altLang="en-US" sz="2400">
                <a:latin typeface="汉仪春然手书简" panose="00020600040101010101" charset="-122"/>
                <a:ea typeface="汉仪春然手书简" panose="00020600040101010101" charset="-122"/>
              </a:rPr>
              <a:t>紫色象征的高贵、淡雅和神秘。</a:t>
            </a:r>
            <a:endParaRPr lang="zh-CN" altLang="en-US" sz="2400">
              <a:latin typeface="汉仪春然手书简" panose="00020600040101010101" charset="-122"/>
              <a:ea typeface="汉仪春然手书简" panose="00020600040101010101" charset="-122"/>
            </a:endParaRPr>
          </a:p>
          <a:p>
            <a:r>
              <a:rPr lang="zh-CN" altLang="en-US" sz="2400">
                <a:latin typeface="汉仪春然手书简" panose="00020600040101010101" charset="-122"/>
                <a:ea typeface="汉仪春然手书简" panose="00020600040101010101" charset="-122"/>
              </a:rPr>
              <a:t>表示辞藻华丽，华而不实</a:t>
            </a:r>
            <a:endParaRPr lang="zh-CN" altLang="en-US" sz="2400">
              <a:latin typeface="汉仪春然手书简" panose="00020600040101010101" charset="-122"/>
              <a:ea typeface="汉仪春然手书简" panose="00020600040101010101" charset="-122"/>
            </a:endParaRPr>
          </a:p>
          <a:p>
            <a:r>
              <a:rPr lang="zh-CN" altLang="en-US"/>
              <a:t>The sentences in this article is purple.这篇文章中的词句很华丽（或华而不实）。 </a:t>
            </a:r>
            <a:endParaRPr lang="zh-CN" altLang="en-US"/>
          </a:p>
          <a:p>
            <a:r>
              <a:rPr lang="zh-CN" altLang="en-US" sz="2400">
                <a:latin typeface="汉仪春然手书简" panose="00020600040101010101" charset="-122"/>
                <a:ea typeface="汉仪春然手书简" panose="00020600040101010101" charset="-122"/>
              </a:rPr>
              <a:t>表示帝位</a:t>
            </a:r>
            <a:endParaRPr lang="zh-CN" altLang="en-US" sz="2400">
              <a:latin typeface="汉仪春然手书简" panose="00020600040101010101" charset="-122"/>
              <a:ea typeface="汉仪春然手书简" panose="00020600040101010101" charset="-122"/>
            </a:endParaRPr>
          </a:p>
          <a:p>
            <a:r>
              <a:rPr lang="zh-CN" altLang="en-US"/>
              <a:t>He was born in the purple.他出生于帝王家。 </a:t>
            </a:r>
            <a:endParaRPr lang="zh-CN" altLang="en-US"/>
          </a:p>
          <a:p>
            <a:pPr marL="0" indent="0">
              <a:buNone/>
            </a:pPr>
            <a:endParaRPr lang="zh-CN" altLang="en-US"/>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ym typeface="+mn-ea"/>
              </a:rPr>
              <a:t>7)灰色gray </a:t>
            </a:r>
            <a:br>
              <a:rPr lang="zh-CN" altLang="en-US"/>
            </a:br>
            <a:endParaRPr lang="zh-CN" altLang="en-US"/>
          </a:p>
        </p:txBody>
      </p:sp>
      <p:sp>
        <p:nvSpPr>
          <p:cNvPr id="3" name="内容占位符 2"/>
          <p:cNvSpPr>
            <a:spLocks noGrp="1"/>
          </p:cNvSpPr>
          <p:nvPr>
            <p:ph idx="1"/>
          </p:nvPr>
        </p:nvSpPr>
        <p:spPr/>
        <p:txBody>
          <a:bodyPr/>
          <a:p>
            <a:r>
              <a:rPr sz="2400">
                <a:latin typeface="汉仪春然手书简" panose="00020600040101010101" charset="-122"/>
                <a:ea typeface="汉仪春然手书简" panose="00020600040101010101" charset="-122"/>
                <a:sym typeface="+mn-ea"/>
              </a:rPr>
              <a:t>灰色象征着柔和、文雅，但它的特别的含义不多。</a:t>
            </a:r>
            <a:endParaRPr lang="zh-CN" altLang="en-US" sz="2400">
              <a:latin typeface="汉仪春然手书简" panose="00020600040101010101" charset="-122"/>
              <a:ea typeface="汉仪春然手书简" panose="00020600040101010101" charset="-122"/>
            </a:endParaRPr>
          </a:p>
          <a:p>
            <a:r>
              <a:rPr sz="2400">
                <a:latin typeface="汉仪春然手书简" panose="00020600040101010101" charset="-122"/>
                <a:ea typeface="汉仪春然手书简" panose="00020600040101010101" charset="-122"/>
                <a:sym typeface="+mn-ea"/>
              </a:rPr>
              <a:t>表示脸色苍白</a:t>
            </a:r>
            <a:endParaRPr sz="2400">
              <a:latin typeface="汉仪春然手书简" panose="00020600040101010101" charset="-122"/>
              <a:ea typeface="汉仪春然手书简" panose="00020600040101010101" charset="-122"/>
              <a:sym typeface="+mn-ea"/>
            </a:endParaRPr>
          </a:p>
          <a:p>
            <a:r>
              <a:rPr>
                <a:sym typeface="+mn-ea"/>
              </a:rPr>
              <a:t>He was still looking gray and very tired.他看上去仍旧脸色苍白，疲惫不堪。 </a:t>
            </a:r>
            <a:endParaRPr lang="zh-CN" altLang="en-US"/>
          </a:p>
          <a:p>
            <a:r>
              <a:rPr sz="2400">
                <a:latin typeface="汉仪春然手书简" panose="00020600040101010101" charset="-122"/>
                <a:ea typeface="汉仪春然手书简" panose="00020600040101010101" charset="-122"/>
                <a:sym typeface="+mn-ea"/>
              </a:rPr>
              <a:t>表示阴沉、阴郁</a:t>
            </a:r>
            <a:endParaRPr sz="2400">
              <a:latin typeface="汉仪春然手书简" panose="00020600040101010101" charset="-122"/>
              <a:ea typeface="汉仪春然手书简" panose="00020600040101010101" charset="-122"/>
              <a:sym typeface="+mn-ea"/>
            </a:endParaRPr>
          </a:p>
          <a:p>
            <a:r>
              <a:rPr>
                <a:sym typeface="+mn-ea"/>
              </a:rPr>
              <a:t>It was a gray day.那是一个阴天。</a:t>
            </a:r>
            <a:endParaRPr lang="zh-CN" altLang="en-US"/>
          </a:p>
          <a:p>
            <a:r>
              <a:rPr sz="2400">
                <a:latin typeface="汉仪春然手书简" panose="00020600040101010101" charset="-122"/>
                <a:ea typeface="汉仪春然手书简" panose="00020600040101010101" charset="-122"/>
                <a:sym typeface="+mn-ea"/>
              </a:rPr>
              <a:t>表示黯淡</a:t>
            </a:r>
            <a:endParaRPr sz="2400">
              <a:latin typeface="汉仪春然手书简" panose="00020600040101010101" charset="-122"/>
              <a:ea typeface="汉仪春然手书简" panose="00020600040101010101" charset="-122"/>
              <a:sym typeface="+mn-ea"/>
            </a:endParaRPr>
          </a:p>
          <a:p>
            <a:r>
              <a:rPr>
                <a:sym typeface="+mn-ea"/>
              </a:rPr>
              <a:t>His sight is gray.他的目光黯淡了。 </a:t>
            </a:r>
            <a:endParaRPr lang="zh-CN" altLang="en-US"/>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ym typeface="+mn-ea"/>
              </a:rPr>
              <a:t>8)black（黑）</a:t>
            </a:r>
            <a:br>
              <a:rPr lang="zh-CN" altLang="en-US"/>
            </a:br>
            <a:endParaRPr lang="zh-CN" altLang="en-US"/>
          </a:p>
        </p:txBody>
      </p:sp>
      <p:sp>
        <p:nvSpPr>
          <p:cNvPr id="3" name="内容占位符 2"/>
          <p:cNvSpPr>
            <a:spLocks noGrp="1"/>
          </p:cNvSpPr>
          <p:nvPr>
            <p:ph idx="1"/>
          </p:nvPr>
        </p:nvSpPr>
        <p:spPr/>
        <p:txBody>
          <a:bodyPr/>
          <a:p>
            <a:r>
              <a:rPr lang="zh-CN" altLang="en-US" sz="2400">
                <a:latin typeface="汉仪春然手书简" panose="00020600040101010101" charset="-122"/>
                <a:ea typeface="汉仪春然手书简" panose="00020600040101010101" charset="-122"/>
                <a:cs typeface="汉仪春然手书简" panose="00020600040101010101" charset="-122"/>
              </a:rPr>
              <a:t>黑色象征着恐怖和绝望，有压抑感和肃穆感。 </a:t>
            </a:r>
            <a:endParaRPr lang="zh-CN" altLang="en-US" sz="2400">
              <a:latin typeface="汉仪春然手书简" panose="00020600040101010101" charset="-122"/>
              <a:ea typeface="汉仪春然手书简" panose="00020600040101010101" charset="-122"/>
              <a:cs typeface="汉仪春然手书简" panose="00020600040101010101" charset="-122"/>
            </a:endParaRPr>
          </a:p>
          <a:p>
            <a:r>
              <a:rPr lang="zh-CN" altLang="en-US" sz="2400">
                <a:latin typeface="汉仪春然手书简" panose="00020600040101010101" charset="-122"/>
                <a:ea typeface="汉仪春然手书简" panose="00020600040101010101" charset="-122"/>
              </a:rPr>
              <a:t>表示悲哀</a:t>
            </a:r>
            <a:endParaRPr lang="zh-CN" altLang="en-US" sz="2400">
              <a:latin typeface="汉仪春然手书简" panose="00020600040101010101" charset="-122"/>
              <a:ea typeface="汉仪春然手书简" panose="00020600040101010101" charset="-122"/>
            </a:endParaRPr>
          </a:p>
          <a:p>
            <a:r>
              <a:rPr lang="zh-CN" altLang="en-US"/>
              <a:t>Black Friday耶稣在复活节前受难的星期五，是悲哀的日子。 </a:t>
            </a:r>
            <a:endParaRPr lang="zh-CN" altLang="en-US"/>
          </a:p>
          <a:p>
            <a:r>
              <a:rPr lang="zh-CN" altLang="en-US" sz="2400">
                <a:latin typeface="汉仪春然手书简" panose="00020600040101010101" charset="-122"/>
                <a:ea typeface="汉仪春然手书简" panose="00020600040101010101" charset="-122"/>
              </a:rPr>
              <a:t>表示气愤、恼怒</a:t>
            </a:r>
            <a:endParaRPr lang="zh-CN" altLang="en-US" sz="2400">
              <a:latin typeface="汉仪春然手书简" panose="00020600040101010101" charset="-122"/>
              <a:ea typeface="汉仪春然手书简" panose="00020600040101010101" charset="-122"/>
            </a:endParaRPr>
          </a:p>
          <a:p>
            <a:r>
              <a:rPr lang="zh-CN" altLang="en-US"/>
              <a:t>look black at someone</a:t>
            </a:r>
            <a:r>
              <a:rPr lang="en-US" altLang="zh-CN"/>
              <a:t> </a:t>
            </a:r>
            <a:r>
              <a:rPr lang="zh-CN" altLang="en-US"/>
              <a:t>怒目而视 </a:t>
            </a:r>
            <a:endParaRPr lang="zh-CN" altLang="en-US"/>
          </a:p>
          <a:p>
            <a:r>
              <a:rPr lang="zh-CN" altLang="en-US"/>
              <a:t>black in the face</a:t>
            </a:r>
            <a:r>
              <a:rPr lang="en-US" altLang="zh-CN"/>
              <a:t> </a:t>
            </a:r>
            <a:r>
              <a:rPr lang="zh-CN" altLang="en-US"/>
              <a:t>脸色铁青</a:t>
            </a:r>
            <a:endParaRPr lang="zh-CN" altLang="en-US"/>
          </a:p>
          <a:p>
            <a:r>
              <a:rPr lang="zh-CN" altLang="en-US" sz="2400">
                <a:latin typeface="汉仪春然手书简" panose="00020600040101010101" charset="-122"/>
                <a:ea typeface="汉仪春然手书简" panose="00020600040101010101" charset="-122"/>
              </a:rPr>
              <a:t>表示阴险邪恶</a:t>
            </a:r>
            <a:endParaRPr lang="zh-CN" altLang="en-US" sz="2400">
              <a:latin typeface="汉仪春然手书简" panose="00020600040101010101" charset="-122"/>
              <a:ea typeface="汉仪春然手书简" panose="00020600040101010101" charset="-122"/>
            </a:endParaRPr>
          </a:p>
          <a:p>
            <a:r>
              <a:rPr lang="zh-CN" altLang="en-US"/>
              <a:t>Evil mind黑心 inside story黑幕 a sinister line黑线 </a:t>
            </a:r>
            <a:endParaRPr lang="zh-CN" altLang="en-US"/>
          </a:p>
          <a:p>
            <a:r>
              <a:rPr lang="zh-CN" altLang="en-US"/>
              <a:t>black sheep害群之马 black day凶日 blacklist黑名单 black market黑市 </a:t>
            </a:r>
            <a:endParaRPr lang="zh-CN" altLang="en-US"/>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体会及收获</a:t>
            </a:r>
            <a:endParaRPr lang="zh-CN" altLang="en-US"/>
          </a:p>
        </p:txBody>
      </p:sp>
      <p:sp>
        <p:nvSpPr>
          <p:cNvPr id="3" name="内容占位符 2"/>
          <p:cNvSpPr>
            <a:spLocks noGrp="1"/>
          </p:cNvSpPr>
          <p:nvPr>
            <p:ph idx="1"/>
          </p:nvPr>
        </p:nvSpPr>
        <p:spPr/>
        <p:txBody>
          <a:bodyPr/>
          <a:p>
            <a:r>
              <a:rPr lang="zh-CN" altLang="en-US" sz="3200">
                <a:latin typeface="汉仪春然手书简" panose="00020600040101010101" charset="-122"/>
                <a:ea typeface="汉仪春然手书简" panose="00020600040101010101" charset="-122"/>
              </a:rPr>
              <a:t>颜色与心理情绪有着十分密切的联系，在不同的地域有不同的理解和认识，当然对人的影响也是不同的。所以在英语学习中，我们要多了解西方文化和科学技术，同时与汉语多进行比较，才能更深刻的理解这种文化所造成的差异性。</a:t>
            </a:r>
            <a:endParaRPr lang="zh-CN" altLang="en-US" sz="3200">
              <a:latin typeface="汉仪春然手书简" panose="00020600040101010101" charset="-122"/>
              <a:ea typeface="汉仪春然手书简" panose="00020600040101010101" charset="-122"/>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zh-CN" altLang="en-US"/>
              <a:t>感谢观看！</a:t>
            </a:r>
            <a:endParaRPr lang="zh-CN" altLang="en-US"/>
          </a:p>
        </p:txBody>
      </p:sp>
      <p:sp>
        <p:nvSpPr>
          <p:cNvPr id="5" name="文本占位符 4"/>
          <p:cNvSpPr>
            <a:spLocks noGrp="1"/>
          </p:cNvSpPr>
          <p:nvPr>
            <p:ph type="body" sz="quarter" idx="13"/>
          </p:nvPr>
        </p:nvSpPr>
        <p:spPr/>
        <p:txBody>
          <a:bodyPr/>
          <a:p>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研究背景</a:t>
            </a:r>
            <a:endParaRPr lang="zh-CN" altLang="en-US"/>
          </a:p>
        </p:txBody>
      </p:sp>
      <p:sp>
        <p:nvSpPr>
          <p:cNvPr id="3" name="内容占位符 2"/>
          <p:cNvSpPr>
            <a:spLocks noGrp="1"/>
          </p:cNvSpPr>
          <p:nvPr>
            <p:ph idx="1"/>
          </p:nvPr>
        </p:nvSpPr>
        <p:spPr/>
        <p:txBody>
          <a:bodyPr/>
          <a:p>
            <a:r>
              <a:rPr lang="zh-CN" altLang="en-US" sz="2800">
                <a:latin typeface="汉仪春然手书简" panose="00020600040101010101" charset="-122"/>
                <a:ea typeface="汉仪春然手书简" panose="00020600040101010101" charset="-122"/>
                <a:cs typeface="汉仪春然手书简" panose="00020600040101010101" charset="-122"/>
              </a:rPr>
              <a:t>人类关于色彩及其对人体影响的研究已有漫长的历史，它是古代文明的精神基础。色彩与人类的生活息息相关，是人类认识世界的一个重要领域。世界各民族语言表达颜色的词语多寡不一，分类各异。每一种颜色有其独特的作用，令人产生不同的情感。在汉语和英语中，基本颜色词语的分类差别并不大。汉语中有红、橙、黄、绿、青、蓝、紫，英语中有red（红）、white（白）、yellow（黄）、green（绿）、blue（蓝）、purple（紫）、gray（灰）、black（黑）等，这些颜色大都相同，但它们的含义却有所不同。对此，我进行了一次研究。</a:t>
            </a:r>
            <a:endParaRPr lang="zh-CN" altLang="en-US" sz="2800">
              <a:latin typeface="汉仪春然手书简" panose="00020600040101010101" charset="-122"/>
              <a:ea typeface="汉仪春然手书简" panose="00020600040101010101" charset="-122"/>
              <a:cs typeface="汉仪春然手书简" panose="00020600040101010101" charset="-122"/>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55607" y="443234"/>
            <a:ext cx="10852237" cy="441964"/>
          </a:xfrm>
        </p:spPr>
        <p:txBody>
          <a:bodyPr/>
          <a:p>
            <a:r>
              <a:rPr>
                <a:sym typeface="+mn-ea"/>
              </a:rPr>
              <a:t>课题研究的目的</a:t>
            </a:r>
            <a:br>
              <a:rPr lang="zh-CN" altLang="en-US"/>
            </a:br>
            <a:endParaRPr lang="zh-CN" altLang="en-US"/>
          </a:p>
        </p:txBody>
      </p:sp>
      <p:sp>
        <p:nvSpPr>
          <p:cNvPr id="3" name="内容占位符 2"/>
          <p:cNvSpPr>
            <a:spLocks noGrp="1"/>
          </p:cNvSpPr>
          <p:nvPr>
            <p:ph idx="1"/>
          </p:nvPr>
        </p:nvSpPr>
        <p:spPr/>
        <p:txBody>
          <a:bodyPr/>
          <a:p>
            <a:r>
              <a:rPr lang="zh-CN" altLang="en-US" sz="3600">
                <a:latin typeface="汉仪春然手书简" panose="00020600040101010101" charset="-122"/>
                <a:ea typeface="汉仪春然手书简" panose="00020600040101010101" charset="-122"/>
                <a:cs typeface="汉仪春然手书简" panose="00020600040101010101" charset="-122"/>
              </a:rPr>
              <a:t>1</a:t>
            </a:r>
            <a:r>
              <a:rPr lang="en-US" altLang="zh-CN" sz="3600">
                <a:latin typeface="汉仪春然手书简" panose="00020600040101010101" charset="-122"/>
                <a:ea typeface="汉仪春然手书简" panose="00020600040101010101" charset="-122"/>
                <a:cs typeface="汉仪春然手书简" panose="00020600040101010101" charset="-122"/>
              </a:rPr>
              <a:t>.</a:t>
            </a:r>
            <a:r>
              <a:rPr lang="zh-CN" altLang="en-US" sz="3600">
                <a:latin typeface="汉仪春然手书简" panose="00020600040101010101" charset="-122"/>
                <a:ea typeface="汉仪春然手书简" panose="00020600040101010101" charset="-122"/>
                <a:cs typeface="汉仪春然手书简" panose="00020600040101010101" charset="-122"/>
              </a:rPr>
              <a:t>了解英语颜色与心理情绪的联系。</a:t>
            </a:r>
            <a:endParaRPr lang="zh-CN" altLang="en-US" sz="3600">
              <a:latin typeface="汉仪春然手书简" panose="00020600040101010101" charset="-122"/>
              <a:ea typeface="汉仪春然手书简" panose="00020600040101010101" charset="-122"/>
              <a:cs typeface="汉仪春然手书简" panose="00020600040101010101" charset="-122"/>
            </a:endParaRPr>
          </a:p>
          <a:p>
            <a:r>
              <a:rPr lang="zh-CN" altLang="en-US" sz="3600">
                <a:latin typeface="汉仪春然手书简" panose="00020600040101010101" charset="-122"/>
                <a:ea typeface="汉仪春然手书简" panose="00020600040101010101" charset="-122"/>
                <a:cs typeface="汉仪春然手书简" panose="00020600040101010101" charset="-122"/>
              </a:rPr>
              <a:t>2</a:t>
            </a:r>
            <a:r>
              <a:rPr lang="en-US" altLang="zh-CN" sz="3600">
                <a:latin typeface="汉仪春然手书简" panose="00020600040101010101" charset="-122"/>
                <a:ea typeface="汉仪春然手书简" panose="00020600040101010101" charset="-122"/>
                <a:cs typeface="汉仪春然手书简" panose="00020600040101010101" charset="-122"/>
              </a:rPr>
              <a:t>.</a:t>
            </a:r>
            <a:r>
              <a:rPr lang="zh-CN" altLang="en-US" sz="3600">
                <a:latin typeface="汉仪春然手书简" panose="00020600040101010101" charset="-122"/>
                <a:ea typeface="汉仪春然手书简" panose="00020600040101010101" charset="-122"/>
                <a:cs typeface="汉仪春然手书简" panose="00020600040101010101" charset="-122"/>
              </a:rPr>
              <a:t>了解西方文化和科学技术，理解这种文化所造成的差异性。</a:t>
            </a:r>
            <a:endParaRPr lang="zh-CN" altLang="en-US" sz="3600">
              <a:latin typeface="汉仪春然手书简" panose="00020600040101010101" charset="-122"/>
              <a:ea typeface="汉仪春然手书简" panose="00020600040101010101" charset="-122"/>
              <a:cs typeface="汉仪春然手书简" panose="00020600040101010101" charset="-122"/>
            </a:endParaRPr>
          </a:p>
          <a:p>
            <a:r>
              <a:rPr lang="en-US" altLang="zh-CN" sz="3600">
                <a:latin typeface="汉仪春然手书简" panose="00020600040101010101" charset="-122"/>
                <a:ea typeface="汉仪春然手书简" panose="00020600040101010101" charset="-122"/>
                <a:cs typeface="汉仪春然手书简" panose="00020600040101010101" charset="-122"/>
              </a:rPr>
              <a:t>3.</a:t>
            </a:r>
            <a:r>
              <a:rPr lang="zh-CN" altLang="en-US" sz="3600">
                <a:latin typeface="汉仪春然手书简" panose="00020600040101010101" charset="-122"/>
                <a:ea typeface="汉仪春然手书简" panose="00020600040101010101" charset="-122"/>
                <a:cs typeface="汉仪春然手书简" panose="00020600040101010101" charset="-122"/>
              </a:rPr>
              <a:t>了解如何利用颜色的作用更好地为人类服务。</a:t>
            </a:r>
            <a:endParaRPr lang="zh-CN" altLang="en-US" sz="3600">
              <a:latin typeface="汉仪春然手书简" panose="00020600040101010101" charset="-122"/>
              <a:ea typeface="汉仪春然手书简" panose="00020600040101010101" charset="-122"/>
              <a:cs typeface="汉仪春然手书简" panose="00020600040101010101" charset="-122"/>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ym typeface="+mn-ea"/>
              </a:rPr>
              <a:t>课题研究的意义</a:t>
            </a:r>
            <a:br>
              <a:rPr lang="zh-CN" altLang="en-US"/>
            </a:br>
            <a:endParaRPr lang="zh-CN" altLang="en-US"/>
          </a:p>
        </p:txBody>
      </p:sp>
      <p:sp>
        <p:nvSpPr>
          <p:cNvPr id="3" name="内容占位符 2"/>
          <p:cNvSpPr>
            <a:spLocks noGrp="1"/>
          </p:cNvSpPr>
          <p:nvPr>
            <p:ph idx="1"/>
          </p:nvPr>
        </p:nvSpPr>
        <p:spPr/>
        <p:txBody>
          <a:bodyPr/>
          <a:p>
            <a:r>
              <a:rPr lang="zh-CN" altLang="en-US" sz="3200">
                <a:latin typeface="汉仪春然手书简" panose="00020600040101010101" charset="-122"/>
                <a:ea typeface="汉仪春然手书简" panose="00020600040101010101" charset="-122"/>
              </a:rPr>
              <a:t>英语中表示颜色的词语不同含义的背后蕴含了与中国不同的文化内涵。比较和解读这些词语，是英语学习中不可缺少的一个重要环节。</a:t>
            </a:r>
            <a:endParaRPr lang="zh-CN" altLang="en-US" sz="3200">
              <a:latin typeface="汉仪春然手书简" panose="00020600040101010101" charset="-122"/>
              <a:ea typeface="汉仪春然手书简" panose="00020600040101010101" charset="-122"/>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1)红色red</a:t>
            </a:r>
            <a:endParaRPr lang="zh-CN" altLang="en-US"/>
          </a:p>
        </p:txBody>
      </p:sp>
      <p:sp>
        <p:nvSpPr>
          <p:cNvPr id="3" name="内容占位符 2"/>
          <p:cNvSpPr>
            <a:spLocks noGrp="1"/>
          </p:cNvSpPr>
          <p:nvPr>
            <p:ph idx="1"/>
          </p:nvPr>
        </p:nvSpPr>
        <p:spPr/>
        <p:txBody>
          <a:bodyPr/>
          <a:p>
            <a:r>
              <a:rPr lang="zh-CN" altLang="en-US" sz="2800">
                <a:latin typeface="汉仪春然手书简" panose="00020600040101010101" charset="-122"/>
                <a:ea typeface="汉仪春然手书简" panose="00020600040101010101" charset="-122"/>
              </a:rPr>
              <a:t>红色是一种热烈的颜色，它象征着鲜血、烈火、生命和爱情。红色的热情让人有一种勇敢的冲劲，它能鼓舞人的情绪。在我国，红色是火，是吉庆、热情的象征，但在英语国家的人眼中红色则意味着流血、危险或暴力。在英语和汉语中，红色有时可以完全对应，有时却大相径庭：</a:t>
            </a:r>
            <a:endParaRPr lang="zh-CN" altLang="en-US" sz="2800">
              <a:latin typeface="汉仪春然手书简" panose="00020600040101010101" charset="-122"/>
              <a:ea typeface="汉仪春然手书简" panose="00020600040101010101" charset="-122"/>
            </a:endParaRPr>
          </a:p>
          <a:p>
            <a:r>
              <a:rPr lang="zh-CN" altLang="en-US" sz="2000"/>
              <a:t>红旗red flag 红糖brown sugar 红茶black tea 红榜honour roll </a:t>
            </a:r>
            <a:endParaRPr lang="zh-CN" altLang="en-US" sz="2000"/>
          </a:p>
          <a:p>
            <a:r>
              <a:rPr lang="zh-CN" altLang="en-US" sz="2000"/>
              <a:t>红豆love pea 红运good luck 红利dividen 红事wedding </a:t>
            </a:r>
            <a:endParaRPr lang="zh-CN" altLang="en-US" sz="2000"/>
          </a:p>
          <a:p>
            <a:r>
              <a:rPr lang="zh-CN" altLang="en-US" sz="2000"/>
              <a:t>红酒red wine 火灾red ruin 血战red battle 彩霞red sky </a:t>
            </a:r>
            <a:endParaRPr lang="zh-CN" altLang="en-US" sz="2000"/>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2)黄色yellow</a:t>
            </a:r>
            <a:endParaRPr lang="zh-CN" altLang="en-US"/>
          </a:p>
        </p:txBody>
      </p:sp>
      <p:sp>
        <p:nvSpPr>
          <p:cNvPr id="3" name="内容占位符 2"/>
          <p:cNvSpPr>
            <a:spLocks noGrp="1"/>
          </p:cNvSpPr>
          <p:nvPr>
            <p:ph idx="1"/>
          </p:nvPr>
        </p:nvSpPr>
        <p:spPr/>
        <p:txBody>
          <a:bodyPr/>
          <a:p>
            <a:r>
              <a:rPr lang="zh-CN" altLang="en-US" sz="2400">
                <a:latin typeface="汉仪春然手书简" panose="00020600040101010101" charset="-122"/>
                <a:ea typeface="汉仪春然手书简" panose="00020600040101010101" charset="-122"/>
                <a:cs typeface="汉仪春然手书简" panose="00020600040101010101" charset="-122"/>
              </a:rPr>
              <a:t>黄色是太阳公公的本色，它饱含智慧与生命力，让人显得年轻有朝气，它被认为是知识和光明的象征。黄色在英语和汉语中的引申含义差别比较大。在英语中，yellow可以表示“胆小、卑怯、卑鄙”的意思</a:t>
            </a:r>
            <a:endParaRPr lang="zh-CN" altLang="en-US" sz="2400">
              <a:latin typeface="汉仪春然手书简" panose="00020600040101010101" charset="-122"/>
              <a:ea typeface="汉仪春然手书简" panose="00020600040101010101" charset="-122"/>
              <a:cs typeface="汉仪春然手书简" panose="00020600040101010101" charset="-122"/>
            </a:endParaRPr>
          </a:p>
          <a:p>
            <a:r>
              <a:rPr lang="zh-CN" altLang="en-US"/>
              <a:t>a yellow dog 可鄙的人，卑鄙的人 a yellow livered 胆小鬼 </a:t>
            </a:r>
            <a:endParaRPr lang="zh-CN" altLang="en-US"/>
          </a:p>
          <a:p>
            <a:r>
              <a:rPr lang="zh-CN" altLang="en-US" sz="2400">
                <a:latin typeface="汉仪春然手书简" panose="00020600040101010101" charset="-122"/>
                <a:ea typeface="汉仪春然手书简" panose="00020600040101010101" charset="-122"/>
                <a:cs typeface="汉仪春然手书简" panose="00020600040101010101" charset="-122"/>
              </a:rPr>
              <a:t>英语中的黄色还用来作为事物的特定颜色，例如，美国有些城市的出租车上标有“yellow”（而不是“taxi”）的字样，代表出租车，因为那里的出租车为黄颜色。</a:t>
            </a:r>
            <a:endParaRPr lang="zh-CN" altLang="en-US" sz="2400">
              <a:latin typeface="汉仪春然手书简" panose="00020600040101010101" charset="-122"/>
              <a:ea typeface="汉仪春然手书简" panose="00020600040101010101" charset="-122"/>
              <a:cs typeface="汉仪春然手书简" panose="00020600040101010101" charset="-122"/>
            </a:endParaRPr>
          </a:p>
          <a:p>
            <a:r>
              <a:rPr lang="zh-CN" altLang="en-US"/>
              <a:t>Yellow Pages 黄页</a:t>
            </a:r>
            <a:r>
              <a:rPr lang="en-US" altLang="zh-CN"/>
              <a:t> </a:t>
            </a:r>
            <a:r>
              <a:rPr lang="zh-CN" altLang="en-US"/>
              <a:t>Yellow Book 黄皮书</a:t>
            </a:r>
            <a:r>
              <a:rPr lang="en-US" altLang="zh-CN"/>
              <a:t> </a:t>
            </a:r>
            <a:r>
              <a:rPr lang="zh-CN" altLang="en-US"/>
              <a:t>yellow boy金币</a:t>
            </a:r>
            <a:endParaRPr lang="zh-CN" altLang="en-US"/>
          </a:p>
          <a:p>
            <a:r>
              <a:rPr lang="zh-CN" altLang="en-US"/>
              <a:t>汉语中黄色一词有时象征低级趣味、色情庸俗、下流猥亵的意思， </a:t>
            </a:r>
            <a:endParaRPr lang="zh-CN" altLang="en-US"/>
          </a:p>
          <a:p>
            <a:r>
              <a:rPr lang="zh-CN" altLang="en-US"/>
              <a:t>如黄色电影、黄色书刊、黄色光碟等等。这些名称中的“黄”与英语中的“yellow”无关，另一个颜色词blue却常用来表示汉语中这类意思，如blue jokes（下流的玩笑）， blue films（黄色电影）等。</a:t>
            </a:r>
            <a:endParaRPr lang="zh-CN" altLang="en-US"/>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3)绿色Green</a:t>
            </a:r>
            <a:endParaRPr lang="zh-CN" altLang="en-US"/>
          </a:p>
        </p:txBody>
      </p:sp>
      <p:sp>
        <p:nvSpPr>
          <p:cNvPr id="3" name="内容占位符 2"/>
          <p:cNvSpPr>
            <a:spLocks noGrp="1"/>
          </p:cNvSpPr>
          <p:nvPr>
            <p:ph idx="1"/>
          </p:nvPr>
        </p:nvSpPr>
        <p:spPr>
          <a:xfrm>
            <a:off x="669925" y="884555"/>
            <a:ext cx="10852150" cy="5800090"/>
          </a:xfrm>
        </p:spPr>
        <p:txBody>
          <a:bodyPr/>
          <a:p>
            <a:r>
              <a:rPr lang="zh-CN" altLang="en-US" sz="2400">
                <a:latin typeface="汉仪春然手书简" panose="00020600040101010101" charset="-122"/>
                <a:ea typeface="汉仪春然手书简" panose="00020600040101010101" charset="-122"/>
                <a:cs typeface="汉仪春然手书简" panose="00020600040101010101" charset="-122"/>
              </a:rPr>
              <a:t>绿色是大自然的颜色，常常给人一种祥和博爱的感受，它令人充满青春活力。绿色代表着活力、生长、宁静、青春、希望。 中文中的绿色是生命的象征，“绿色的原野”、“绿色的草坪”、“红花绿叶”等词组给人带来了蓬勃的生机。 而英语中的green除了表示颜色外，在不同的语境中还有不同的含义。</a:t>
            </a:r>
            <a:endParaRPr lang="zh-CN" altLang="en-US" sz="2400">
              <a:latin typeface="汉仪春然手书简" panose="00020600040101010101" charset="-122"/>
              <a:ea typeface="汉仪春然手书简" panose="00020600040101010101" charset="-122"/>
              <a:cs typeface="汉仪春然手书简" panose="00020600040101010101" charset="-122"/>
            </a:endParaRPr>
          </a:p>
          <a:p>
            <a:r>
              <a:rPr lang="zh-CN" altLang="en-US"/>
              <a:t>“green apple”不是“绿色的苹果”，而是“生苹果、未成熟的苹果”；“a green worker”当然不是“绿色的工人”，而是“生手、学徒工”；“Mr.Smith has a green thumb”不能译成“史密斯先生有一个绿色的大拇指”，真实</a:t>
            </a:r>
            <a:r>
              <a:rPr>
                <a:sym typeface="+mn-ea"/>
              </a:rPr>
              <a:t>的</a:t>
            </a:r>
            <a:r>
              <a:rPr lang="zh-CN" altLang="en-US"/>
              <a:t>含义是“史密斯先生是个园艺高手”。</a:t>
            </a:r>
            <a:endParaRPr lang="zh-CN" altLang="en-US"/>
          </a:p>
          <a:p>
            <a:r>
              <a:rPr lang="zh-CN" altLang="en-US" sz="2400">
                <a:latin typeface="汉仪春然手书简" panose="00020600040101010101" charset="-122"/>
                <a:ea typeface="汉仪春然手书简" panose="00020600040101010101" charset="-122"/>
                <a:cs typeface="汉仪春然手书简" panose="00020600040101010101" charset="-122"/>
              </a:rPr>
              <a:t>绿色green在英语中还可以表示“嫉妒、眼红”，如：green with envy，green as jealousy green-eyed monster都是指“十分嫉妒”的意思。汉语中表示“嫉妒”意义的“眼红”，应该翻译为 green-eyed而不能翻译为 red-eyed由于美元纸币是绿颜色的，所以green在美国也指代“钱财、钞票、有经济实力”等意义</a:t>
            </a:r>
            <a:endParaRPr lang="zh-CN" altLang="en-US" sz="2400">
              <a:latin typeface="汉仪春然手书简" panose="00020600040101010101" charset="-122"/>
              <a:ea typeface="汉仪春然手书简" panose="00020600040101010101" charset="-122"/>
              <a:cs typeface="汉仪春然手书简" panose="00020600040101010101" charset="-122"/>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4)蓝色 blue</a:t>
            </a:r>
            <a:endParaRPr lang="zh-CN" altLang="en-US"/>
          </a:p>
        </p:txBody>
      </p:sp>
      <p:sp>
        <p:nvSpPr>
          <p:cNvPr id="3" name="内容占位符 2"/>
          <p:cNvSpPr>
            <a:spLocks noGrp="1"/>
          </p:cNvSpPr>
          <p:nvPr>
            <p:ph idx="1"/>
          </p:nvPr>
        </p:nvSpPr>
        <p:spPr/>
        <p:txBody>
          <a:bodyPr/>
          <a:p>
            <a:r>
              <a:rPr lang="zh-CN" altLang="en-US" sz="2400">
                <a:latin typeface="汉仪春然手书简" panose="00020600040101010101" charset="-122"/>
                <a:ea typeface="汉仪春然手书简" panose="00020600040101010101" charset="-122"/>
                <a:cs typeface="汉仪春然手书简" panose="00020600040101010101" charset="-122"/>
              </a:rPr>
              <a:t>蓝色意味着平静、严肃、科学、喜悦、美丽、和谐与满足。英语中blue是一个含义十分丰富的颜色词，blue不仅表示颜色，而且常用来喻指人的“情绪低落”、“心情沮丧”、“忧愁苦闷”。</a:t>
            </a:r>
            <a:endParaRPr lang="zh-CN" altLang="en-US" sz="2400">
              <a:latin typeface="汉仪春然手书简" panose="00020600040101010101" charset="-122"/>
              <a:ea typeface="汉仪春然手书简" panose="00020600040101010101" charset="-122"/>
              <a:cs typeface="汉仪春然手书简" panose="00020600040101010101" charset="-122"/>
            </a:endParaRPr>
          </a:p>
          <a:p>
            <a:r>
              <a:rPr lang="zh-CN" altLang="en-US"/>
              <a:t>Mary failed to pass the examination，and she was in a blue mood.玛丽考试不及格，所以很忧郁。</a:t>
            </a:r>
            <a:endParaRPr lang="zh-CN" altLang="en-US"/>
          </a:p>
          <a:p>
            <a:r>
              <a:rPr lang="zh-CN" altLang="en-US"/>
              <a:t>It was a blue Sunday，and he had to go to work.又是一个讨厌的星期天，他不得不加班。 </a:t>
            </a:r>
            <a:endParaRPr lang="zh-CN" altLang="en-US"/>
          </a:p>
          <a:p>
            <a:r>
              <a:rPr lang="zh-CN" altLang="en-US"/>
              <a:t>—— She looks blue today. What’s the matter with her? 她今天显得闷闷不乐，出了什么事情？</a:t>
            </a:r>
            <a:endParaRPr lang="zh-CN" altLang="en-US"/>
          </a:p>
          <a:p>
            <a:pPr marL="0" indent="0">
              <a:buNone/>
            </a:pPr>
            <a:r>
              <a:rPr lang="en-US" altLang="zh-CN"/>
              <a:t>   </a:t>
            </a:r>
            <a:r>
              <a:rPr lang="zh-CN" altLang="en-US"/>
              <a:t>—— She is in holiday blue. 她得了假期忧郁症。</a:t>
            </a:r>
            <a:endParaRPr lang="zh-CN" altLang="en-US"/>
          </a:p>
          <a:p>
            <a:pPr marL="228600" lvl="0" indent="-228600">
              <a:buFont typeface="Arial" panose="020B0604020202020204" pitchFamily="34" charset="0"/>
              <a:buChar char="•"/>
            </a:pPr>
            <a:r>
              <a:rPr lang="zh-CN" altLang="en-US" sz="2400">
                <a:solidFill>
                  <a:schemeClr val="tx1">
                    <a:lumMod val="85000"/>
                    <a:lumOff val="15000"/>
                  </a:schemeClr>
                </a:solidFill>
                <a:latin typeface="汉仪春然手书简" panose="00020600040101010101" charset="-122"/>
                <a:ea typeface="汉仪春然手书简" panose="00020600040101010101" charset="-122"/>
                <a:cs typeface="汉仪春然手书简" panose="00020600040101010101" charset="-122"/>
              </a:rPr>
              <a:t>blue在英语中有时用来指“黄色的”、“下流的”意思，如：blue talk 下流的言论 blue video 黄色录像。有时blue又有社会地位高、出身名门的意义，如blue blood（贵族血统）。此外，还有out of blue 意想不到once in a blue千载难逢......</a:t>
            </a:r>
            <a:endParaRPr lang="zh-CN" altLang="en-US" sz="2400">
              <a:solidFill>
                <a:schemeClr val="tx1">
                  <a:lumMod val="85000"/>
                  <a:lumOff val="15000"/>
                </a:schemeClr>
              </a:solidFill>
              <a:latin typeface="汉仪春然手书简" panose="00020600040101010101" charset="-122"/>
              <a:ea typeface="汉仪春然手书简" panose="00020600040101010101" charset="-122"/>
              <a:cs typeface="汉仪春然手书简" panose="00020600040101010101" charset="-122"/>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5)白色 white</a:t>
            </a:r>
            <a:endParaRPr lang="zh-CN" altLang="en-US"/>
          </a:p>
        </p:txBody>
      </p:sp>
      <p:sp>
        <p:nvSpPr>
          <p:cNvPr id="3" name="内容占位符 2"/>
          <p:cNvSpPr>
            <a:spLocks noGrp="1"/>
          </p:cNvSpPr>
          <p:nvPr>
            <p:ph idx="1"/>
          </p:nvPr>
        </p:nvSpPr>
        <p:spPr/>
        <p:txBody>
          <a:bodyPr/>
          <a:p>
            <a:r>
              <a:rPr lang="zh-CN" altLang="en-US" sz="2400">
                <a:latin typeface="汉仪春然手书简" panose="00020600040101010101" charset="-122"/>
                <a:ea typeface="汉仪春然手书简" panose="00020600040101010101" charset="-122"/>
              </a:rPr>
              <a:t>白色象征着纯洁、清白。它在汉语和英语的意义中都有纯洁清白的意思，但也有一些不同之处。</a:t>
            </a:r>
            <a:endParaRPr lang="zh-CN" altLang="en-US" sz="2400">
              <a:latin typeface="汉仪春然手书简" panose="00020600040101010101" charset="-122"/>
              <a:ea typeface="汉仪春然手书简" panose="00020600040101010101" charset="-122"/>
            </a:endParaRPr>
          </a:p>
          <a:p>
            <a:r>
              <a:rPr lang="zh-CN" altLang="en-US"/>
              <a:t>a white lie善意的谎言</a:t>
            </a:r>
            <a:r>
              <a:rPr lang="en-US" altLang="zh-CN"/>
              <a:t>  </a:t>
            </a:r>
            <a:endParaRPr lang="en-US" altLang="zh-CN"/>
          </a:p>
          <a:p>
            <a:r>
              <a:rPr lang="zh-CN" altLang="en-US"/>
              <a:t>a white man善良的人 </a:t>
            </a:r>
            <a:r>
              <a:rPr lang="en-US" altLang="zh-CN"/>
              <a:t> </a:t>
            </a:r>
            <a:endParaRPr lang="en-US" altLang="zh-CN"/>
          </a:p>
          <a:p>
            <a:r>
              <a:rPr lang="zh-CN" altLang="en-US"/>
              <a:t>white-livered胆怯的 </a:t>
            </a:r>
            <a:r>
              <a:rPr lang="en-US" altLang="zh-CN"/>
              <a:t> </a:t>
            </a:r>
            <a:endParaRPr lang="en-US" altLang="zh-CN"/>
          </a:p>
          <a:p>
            <a:r>
              <a:rPr lang="zh-CN" altLang="en-US"/>
              <a:t>the white coffee牛奶咖啡</a:t>
            </a:r>
            <a:endParaRPr lang="zh-CN" altLang="en-US"/>
          </a:p>
          <a:p>
            <a:r>
              <a:rPr lang="zh-CN" altLang="en-US"/>
              <a:t>white elephant</a:t>
            </a:r>
            <a:r>
              <a:rPr lang="en-US" altLang="zh-CN"/>
              <a:t>  </a:t>
            </a:r>
            <a:r>
              <a:rPr lang="zh-CN" altLang="en-US"/>
              <a:t>昂贵无用的东西</a:t>
            </a:r>
            <a:r>
              <a:rPr lang="en-US" altLang="zh-CN"/>
              <a:t>  </a:t>
            </a:r>
            <a:endParaRPr lang="en-US" altLang="zh-CN"/>
          </a:p>
          <a:p>
            <a:r>
              <a:rPr lang="zh-CN" altLang="en-US"/>
              <a:t>plain boiled water白开水 </a:t>
            </a:r>
            <a:r>
              <a:rPr lang="en-US" altLang="zh-CN"/>
              <a:t>  </a:t>
            </a:r>
            <a:endParaRPr lang="en-US" altLang="zh-CN"/>
          </a:p>
          <a:p>
            <a:r>
              <a:rPr lang="zh-CN" altLang="en-US"/>
              <a:t>Chinese cabbage</a:t>
            </a:r>
            <a:r>
              <a:rPr lang="en-US" altLang="zh-CN"/>
              <a:t> </a:t>
            </a:r>
            <a:r>
              <a:rPr lang="zh-CN" altLang="en-US"/>
              <a:t>白菜</a:t>
            </a:r>
            <a:r>
              <a:rPr lang="en-US" altLang="zh-CN"/>
              <a:t>  </a:t>
            </a:r>
            <a:endParaRPr lang="en-US" altLang="zh-CN"/>
          </a:p>
          <a:p>
            <a:r>
              <a:rPr lang="zh-CN" altLang="en-US"/>
              <a:t>no use白搭</a:t>
            </a:r>
            <a:endParaRPr lang="zh-CN" altLang="en-US"/>
          </a:p>
          <a:p>
            <a:r>
              <a:rPr lang="zh-CN" altLang="en-US"/>
              <a:t>all in vain白费事</a:t>
            </a:r>
            <a:endParaRPr lang="zh-CN" altLang="en-US"/>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2"/>
</p:tagLst>
</file>

<file path=ppt/tags/tag14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 name="KSO_WM_SLIDE_BACKGROUND_TYPE" val="leftRight"/>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 name="KSO_WM_SLIDE_BACKGROUND_TYPE" val="topBottom"/>
  <p:tag name="KSO_WM_SLIDE_BK_DARK_LIGHT" val="2"/>
</p:tagLst>
</file>

<file path=ppt/tags/tag15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 name="KSO_WM_SLIDE_BACKGROUND_TYPE" val="bottomTop"/>
  <p:tag name="KSO_WM_SLIDE_BK_DARK_LIGHT" val="2"/>
</p:tagLst>
</file>

<file path=ppt/tags/tag16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 name="KSO_WM_SLIDE_BACKGROUND_TYPE" val="navigation"/>
  <p:tag name="KSO_WM_SLIDE_BK_DARK_LIGHT" val="2"/>
</p:tagLst>
</file>

<file path=ppt/tags/tag17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2"/>
</p:tagLst>
</file>

<file path=ppt/tags/tag18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826"/>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826"/>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9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2826"/>
  <p:tag name="KSO_WM_TEMPLATE_THUMBS_INDEX" val="1、4、7、8、9、10、11、12、13、14、15"/>
</p:tagLst>
</file>

<file path=ppt/tags/tag198.xml><?xml version="1.0" encoding="utf-8"?>
<p:tagLst xmlns:p="http://schemas.openxmlformats.org/presentationml/2006/main">
  <p:tag name="KSO_WM_UNIT_ISCONTENTSTITLE" val="0"/>
  <p:tag name="KSO_WM_UNIT_ISNUMDGMTITLE" val="0"/>
  <p:tag name="KSO_WM_UNIT_PRESET_TEXT" val="单击输入您的封面副标题"/>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176_1*b*1"/>
  <p:tag name="KSO_WM_TEMPLATE_CATEGORY" val="custom"/>
  <p:tag name="KSO_WM_TEMPLATE_INDEX" val="20205176"/>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99.xml><?xml version="1.0" encoding="utf-8"?>
<p:tagLst xmlns:p="http://schemas.openxmlformats.org/presentationml/2006/main">
  <p:tag name="KSO_WM_UNIT_ISCONTENTSTITLE" val="0"/>
  <p:tag name="KSO_WM_UNIT_PRESET_TEXT" val="小清新通用模板"/>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2826_1*a*1"/>
  <p:tag name="KSO_WM_TEMPLATE_CATEGORY" val="custom"/>
  <p:tag name="KSO_WM_TEMPLATE_INDEX" val="20202826"/>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SLIDE_ID" val="custom20202826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2826"/>
  <p:tag name="KSO_WM_SLIDE_LAYOUT" val="a"/>
  <p:tag name="KSO_WM_SLIDE_LAYOUT_CNT" val="1"/>
  <p:tag name="KSO_WM_UNIT_SHOW_EDIT_AREA_INDICATION" val="1"/>
  <p:tag name="KSO_WM_TEMPLATE_THUMBS_INDEX" val="1、4、7、8、9、10、11、12、13、14、15"/>
  <p:tag name="KSO_WM_TEMPLATE_MASTER_THUMB_INDEX" val="12"/>
</p:tagLst>
</file>

<file path=ppt/tags/tag201.xml><?xml version="1.0" encoding="utf-8"?>
<p:tagLst xmlns:p="http://schemas.openxmlformats.org/presentationml/2006/main">
  <p:tag name="KSO_WM_BEAUTIFY_FLAG" val="#wm#"/>
  <p:tag name="KSO_WM_TEMPLATE_CATEGORY" val="custom"/>
  <p:tag name="KSO_WM_TEMPLATE_INDEX" val="20202826"/>
</p:tagLst>
</file>

<file path=ppt/tags/tag202.xml><?xml version="1.0" encoding="utf-8"?>
<p:tagLst xmlns:p="http://schemas.openxmlformats.org/presentationml/2006/main">
  <p:tag name="KSO_WM_BEAUTIFY_FLAG" val="#wm#"/>
  <p:tag name="KSO_WM_TEMPLATE_CATEGORY" val="custom"/>
  <p:tag name="KSO_WM_TEMPLATE_INDEX" val="20202826"/>
</p:tagLst>
</file>

<file path=ppt/tags/tag203.xml><?xml version="1.0" encoding="utf-8"?>
<p:tagLst xmlns:p="http://schemas.openxmlformats.org/presentationml/2006/main">
  <p:tag name="KSO_WM_BEAUTIFY_FLAG" val="#wm#"/>
  <p:tag name="KSO_WM_TEMPLATE_CATEGORY" val="custom"/>
  <p:tag name="KSO_WM_TEMPLATE_INDEX" val="20202826"/>
</p:tagLst>
</file>

<file path=ppt/tags/tag204.xml><?xml version="1.0" encoding="utf-8"?>
<p:tagLst xmlns:p="http://schemas.openxmlformats.org/presentationml/2006/main">
  <p:tag name="KSO_WM_BEAUTIFY_FLAG" val="#wm#"/>
  <p:tag name="KSO_WM_TEMPLATE_CATEGORY" val="custom"/>
  <p:tag name="KSO_WM_TEMPLATE_INDEX" val="20202826"/>
</p:tagLst>
</file>

<file path=ppt/tags/tag205.xml><?xml version="1.0" encoding="utf-8"?>
<p:tagLst xmlns:p="http://schemas.openxmlformats.org/presentationml/2006/main">
  <p:tag name="KSO_WM_BEAUTIFY_FLAG" val="#wm#"/>
  <p:tag name="KSO_WM_TEMPLATE_CATEGORY" val="custom"/>
  <p:tag name="KSO_WM_TEMPLATE_INDEX" val="20202826"/>
</p:tagLst>
</file>

<file path=ppt/tags/tag206.xml><?xml version="1.0" encoding="utf-8"?>
<p:tagLst xmlns:p="http://schemas.openxmlformats.org/presentationml/2006/main">
  <p:tag name="KSO_WM_BEAUTIFY_FLAG" val="#wm#"/>
  <p:tag name="KSO_WM_TEMPLATE_CATEGORY" val="custom"/>
  <p:tag name="KSO_WM_TEMPLATE_INDEX" val="20202826"/>
</p:tagLst>
</file>

<file path=ppt/tags/tag207.xml><?xml version="1.0" encoding="utf-8"?>
<p:tagLst xmlns:p="http://schemas.openxmlformats.org/presentationml/2006/main">
  <p:tag name="KSO_WM_BEAUTIFY_FLAG" val="#wm#"/>
  <p:tag name="KSO_WM_TEMPLATE_CATEGORY" val="custom"/>
  <p:tag name="KSO_WM_TEMPLATE_INDEX" val="20202826"/>
</p:tagLst>
</file>

<file path=ppt/tags/tag208.xml><?xml version="1.0" encoding="utf-8"?>
<p:tagLst xmlns:p="http://schemas.openxmlformats.org/presentationml/2006/main">
  <p:tag name="KSO_WM_BEAUTIFY_FLAG" val="#wm#"/>
  <p:tag name="KSO_WM_TEMPLATE_CATEGORY" val="custom"/>
  <p:tag name="KSO_WM_TEMPLATE_INDEX" val="20202826"/>
</p:tagLst>
</file>

<file path=ppt/tags/tag209.xml><?xml version="1.0" encoding="utf-8"?>
<p:tagLst xmlns:p="http://schemas.openxmlformats.org/presentationml/2006/main">
  <p:tag name="KSO_WM_BEAUTIFY_FLAG" val="#wm#"/>
  <p:tag name="KSO_WM_TEMPLATE_CATEGORY" val="custom"/>
  <p:tag name="KSO_WM_TEMPLATE_INDEX" val="20202826"/>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BEAUTIFY_FLAG" val="#wm#"/>
  <p:tag name="KSO_WM_TEMPLATE_CATEGORY" val="custom"/>
  <p:tag name="KSO_WM_TEMPLATE_INDEX" val="20202826"/>
</p:tagLst>
</file>

<file path=ppt/tags/tag211.xml><?xml version="1.0" encoding="utf-8"?>
<p:tagLst xmlns:p="http://schemas.openxmlformats.org/presentationml/2006/main">
  <p:tag name="KSO_WM_BEAUTIFY_FLAG" val="#wm#"/>
  <p:tag name="KSO_WM_TEMPLATE_CATEGORY" val="custom"/>
  <p:tag name="KSO_WM_TEMPLATE_INDEX" val="20202826"/>
</p:tagLst>
</file>

<file path=ppt/tags/tag212.xml><?xml version="1.0" encoding="utf-8"?>
<p:tagLst xmlns:p="http://schemas.openxmlformats.org/presentationml/2006/main">
  <p:tag name="KSO_WM_BEAUTIFY_FLAG" val="#wm#"/>
  <p:tag name="KSO_WM_TEMPLATE_CATEGORY" val="custom"/>
  <p:tag name="KSO_WM_TEMPLATE_INDEX" val="20202826"/>
</p:tagLst>
</file>

<file path=ppt/tags/tag213.xml><?xml version="1.0" encoding="utf-8"?>
<p:tagLst xmlns:p="http://schemas.openxmlformats.org/presentationml/2006/main">
  <p:tag name="KSO_WM_BEAUTIFY_FLAG" val="#wm#"/>
  <p:tag name="KSO_WM_TEMPLATE_CATEGORY" val="custom"/>
  <p:tag name="KSO_WM_TEMPLATE_INDEX" val="2020282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EDF7F4"/>
      </a:dk2>
      <a:lt2>
        <a:srgbClr val="FFFFFF"/>
      </a:lt2>
      <a:accent1>
        <a:srgbClr val="83B38C"/>
      </a:accent1>
      <a:accent2>
        <a:srgbClr val="93AF87"/>
      </a:accent2>
      <a:accent3>
        <a:srgbClr val="9FAB84"/>
      </a:accent3>
      <a:accent4>
        <a:srgbClr val="A6A681"/>
      </a:accent4>
      <a:accent5>
        <a:srgbClr val="AEA382"/>
      </a:accent5>
      <a:accent6>
        <a:srgbClr val="B19F85"/>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2949</Words>
  <Application>WPS 演示</Application>
  <PresentationFormat>宽屏</PresentationFormat>
  <Paragraphs>111</Paragraphs>
  <Slides>14</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14</vt:i4>
      </vt:variant>
    </vt:vector>
  </HeadingPairs>
  <TitlesOfParts>
    <vt:vector size="26" baseType="lpstr">
      <vt:lpstr>Arial</vt:lpstr>
      <vt:lpstr>宋体</vt:lpstr>
      <vt:lpstr>Wingdings</vt:lpstr>
      <vt:lpstr>微软雅黑</vt:lpstr>
      <vt:lpstr>Wingdings</vt:lpstr>
      <vt:lpstr>汉仪旗黑-85S</vt:lpstr>
      <vt:lpstr>黑体</vt:lpstr>
      <vt:lpstr>汉仪春然手书简</vt:lpstr>
      <vt:lpstr>Arial Unicode MS</vt:lpstr>
      <vt:lpstr>Calibri</vt:lpstr>
      <vt:lpstr>Office 主题​​</vt:lpstr>
      <vt:lpstr>1_Office 主题​​</vt:lpstr>
      <vt:lpstr>英语中表示颜色的词语与情绪的关系研究报告</vt:lpstr>
      <vt:lpstr>研究背景</vt:lpstr>
      <vt:lpstr>课题研究的目的 </vt:lpstr>
      <vt:lpstr>课题研究的意义 </vt:lpstr>
      <vt:lpstr>1)红色red</vt:lpstr>
      <vt:lpstr>2)黄色yellow</vt:lpstr>
      <vt:lpstr>3)绿色Green</vt:lpstr>
      <vt:lpstr>4)蓝色 blue</vt:lpstr>
      <vt:lpstr>5)白色 white</vt:lpstr>
      <vt:lpstr>6)紫色purple</vt:lpstr>
      <vt:lpstr>7)灰色gray  </vt:lpstr>
      <vt:lpstr>8)black（黑） </vt:lpstr>
      <vt:lpstr>体会及收获</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173</cp:revision>
  <dcterms:created xsi:type="dcterms:W3CDTF">2019-06-19T02:08:00Z</dcterms:created>
  <dcterms:modified xsi:type="dcterms:W3CDTF">2021-06-20T14:31:20Z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ICV">
    <vt:lpwstr>551D00DD365449EAAAFE791FAF701545</vt:lpwstr>
  </property>
  <property fmtid="{D5CDD505-2E9C-101B-9397-08002B2CF9AE}" pid="4" name="KSOSaveFontToCloudKey">
    <vt:lpwstr>451724808_embed</vt:lpwstr>
  </property>
</Properties>
</file>