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09" r:id="rId4"/>
    <p:sldId id="410" r:id="rId5"/>
    <p:sldId id="411" r:id="rId6"/>
    <p:sldId id="416" r:id="rId7"/>
    <p:sldId id="418" r:id="rId8"/>
    <p:sldId id="412" r:id="rId9"/>
    <p:sldId id="420" r:id="rId10"/>
    <p:sldId id="413" r:id="rId11"/>
    <p:sldId id="422" r:id="rId12"/>
    <p:sldId id="414" r:id="rId13"/>
    <p:sldId id="440" r:id="rId14"/>
    <p:sldId id="442" r:id="rId15"/>
    <p:sldId id="444" r:id="rId16"/>
    <p:sldId id="446" r:id="rId17"/>
    <p:sldId id="448" r:id="rId18"/>
    <p:sldId id="425" r:id="rId19"/>
    <p:sldId id="41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1266"/>
      </p:cViewPr>
      <p:guideLst>
        <p:guide orient="horz" pos="2210"/>
        <p:guide pos="383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microsoft.com/office/2011/relationships/chartColorStyle" Target="colors1.xml"/><Relationship Id="rId3" Type="http://schemas.microsoft.com/office/2011/relationships/chartStyle" Target="style1.xml"/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4" Type="http://schemas.microsoft.com/office/2011/relationships/chartColorStyle" Target="colors2.xml"/><Relationship Id="rId3" Type="http://schemas.microsoft.com/office/2011/relationships/chartStyle" Target="style2.xml"/><Relationship Id="rId2" Type="http://schemas.openxmlformats.org/officeDocument/2006/relationships/themeOverride" Target="../theme/themeOverrid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4" Type="http://schemas.microsoft.com/office/2011/relationships/chartColorStyle" Target="colors3.xml"/><Relationship Id="rId3" Type="http://schemas.microsoft.com/office/2011/relationships/chartStyle" Target="style3.xml"/><Relationship Id="rId2" Type="http://schemas.openxmlformats.org/officeDocument/2006/relationships/themeOverride" Target="../theme/themeOverrid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4" Type="http://schemas.microsoft.com/office/2011/relationships/chartColorStyle" Target="colors4.xml"/><Relationship Id="rId3" Type="http://schemas.microsoft.com/office/2011/relationships/chartStyle" Target="style4.xml"/><Relationship Id="rId2" Type="http://schemas.openxmlformats.org/officeDocument/2006/relationships/themeOverride" Target="../theme/themeOverrid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4" Type="http://schemas.microsoft.com/office/2011/relationships/chartColorStyle" Target="colors5.xml"/><Relationship Id="rId3" Type="http://schemas.microsoft.com/office/2011/relationships/chartStyle" Target="style5.xml"/><Relationship Id="rId2" Type="http://schemas.openxmlformats.org/officeDocument/2006/relationships/themeOverride" Target="../theme/themeOverride5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4" Type="http://schemas.microsoft.com/office/2011/relationships/chartColorStyle" Target="colors6.xml"/><Relationship Id="rId3" Type="http://schemas.microsoft.com/office/2011/relationships/chartStyle" Target="style6.xml"/><Relationship Id="rId2" Type="http://schemas.openxmlformats.org/officeDocument/2006/relationships/themeOverride" Target="../theme/themeOverride6.xml"/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4" Type="http://schemas.microsoft.com/office/2011/relationships/chartColorStyle" Target="colors7.xml"/><Relationship Id="rId3" Type="http://schemas.microsoft.com/office/2011/relationships/chartStyle" Target="style7.xml"/><Relationship Id="rId2" Type="http://schemas.openxmlformats.org/officeDocument/2006/relationships/themeOverride" Target="../theme/themeOverride7.xml"/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4" Type="http://schemas.microsoft.com/office/2011/relationships/chartColorStyle" Target="colors8.xml"/><Relationship Id="rId3" Type="http://schemas.microsoft.com/office/2011/relationships/chartStyle" Target="style8.xml"/><Relationship Id="rId2" Type="http://schemas.openxmlformats.org/officeDocument/2006/relationships/themeOverride" Target="../theme/themeOverride8.xml"/><Relationship Id="rId1" Type="http://schemas.openxmlformats.org/officeDocument/2006/relationships/package" Target="../embeddings/Workbook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/>
              <a:t>性别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767595047563"/>
          <c:y val="0.247685195834174"/>
          <c:w val="0.441681290640574"/>
          <c:h val="0.64368511434202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性别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DC8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8AE8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4AD4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574AA"/>
              </a:solidFill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clip" horzOverflow="clip" vert="horz" wrap="square" lIns="38100" tIns="19050" rIns="38100" bIns="19050" anchor="ctr" anchorCtr="1" forceAA="0">
                  <a:spAutoFit/>
                </a:bodyPr>
                <a:lstStyle/>
                <a:p>
                  <a:pPr>
                    <a:defRPr lang="zh-CN" sz="7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clip" horzOverflow="clip" vert="horz" wrap="square" lIns="38100" tIns="19050" rIns="38100" bIns="19050" anchor="ctr" anchorCtr="1" forceAA="0">
                  <a:spAutoFit/>
                </a:bodyPr>
                <a:lstStyle/>
                <a:p>
                  <a:pPr>
                    <a:defRPr lang="zh-CN" sz="7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clip" horzOverflow="clip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7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50.2</c:v>
                </c:pt>
                <c:pt idx="1">
                  <c:v>49.8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4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C1D3D3">
        <a:alpha val="23922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/>
              <a:t>是否近视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767595047563"/>
          <c:y val="0.247685195834174"/>
          <c:w val="0.441681290640574"/>
          <c:h val="0.64368511434202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是否近视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DC8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8AE8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4AD4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574AA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clip" horzOverflow="clip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7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是</c:v>
                </c:pt>
                <c:pt idx="1">
                  <c:v>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87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4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C1D3D3">
        <a:alpha val="23922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/>
              <a:t>长时间用眼所做的事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767595047563"/>
          <c:y val="0.247685195834174"/>
          <c:w val="0.441681290640574"/>
          <c:h val="0.64368511434202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长时间用眼所做的事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DC8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8AE8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4AD4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574AA"/>
              </a:solidFill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clip" horzOverflow="clip" vert="horz" wrap="square" lIns="38100" tIns="19050" rIns="38100" bIns="19050" anchor="ctr" anchorCtr="1" forceAA="0">
                  <a:spAutoFit/>
                </a:bodyPr>
                <a:lstStyle/>
                <a:p>
                  <a:pPr>
                    <a:defRPr lang="zh-CN" sz="7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clip" horzOverflow="clip" vert="horz" wrap="square" lIns="38100" tIns="19050" rIns="38100" bIns="19050" anchor="ctr" anchorCtr="1" forceAA="0">
                  <a:spAutoFit/>
                </a:bodyPr>
                <a:lstStyle/>
                <a:p>
                  <a:pPr>
                    <a:defRPr lang="zh-CN" sz="7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clip" horzOverflow="clip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7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读书，学习</c:v>
                </c:pt>
                <c:pt idx="1">
                  <c:v>使用电子产品</c:v>
                </c:pt>
                <c:pt idx="2">
                  <c:v>走进大自然</c:v>
                </c:pt>
                <c:pt idx="3">
                  <c:v>其它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</c:v>
                </c:pt>
                <c:pt idx="1">
                  <c:v>73</c:v>
                </c:pt>
                <c:pt idx="2">
                  <c:v>2.8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4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C1D3D3">
        <a:alpha val="23922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/>
              <a:t>是否会在长时间用眼后进行适当休息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767595047563"/>
          <c:y val="0.247685195834174"/>
          <c:w val="0.441681290640574"/>
          <c:h val="0.64368511434202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是否近视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DC8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8AE8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4AD4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574AA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clip" horzOverflow="clip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7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是</c:v>
                </c:pt>
                <c:pt idx="1">
                  <c:v>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6.6</c:v>
                </c:pt>
                <c:pt idx="1">
                  <c:v>93.4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4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C1D3D3">
        <a:alpha val="23922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/>
              <a:t>每日平均睡眠时间</a:t>
            </a:r>
            <a:endParaRPr lang="zh-CN" altLang="en-US"/>
          </a:p>
        </c:rich>
      </c:tx>
      <c:layout>
        <c:manualLayout>
          <c:xMode val="edge"/>
          <c:yMode val="edge"/>
          <c:x val="0.333712408390195"/>
          <c:y val="0.017820424948594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767595047563"/>
          <c:y val="0.247685195834174"/>
          <c:w val="0.441681290640574"/>
          <c:h val="0.64368511434202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长时间用眼所做的事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DC8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8AE8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4AD4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574AA"/>
              </a:solidFill>
              <a:ln w="19050">
                <a:noFill/>
              </a:ln>
              <a:effectLst/>
            </c:spPr>
          </c:dPt>
          <c:dLbls>
            <c:dLbl>
              <c:idx val="0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clip" horzOverflow="clip" vert="horz" wrap="square" lIns="38100" tIns="19050" rIns="38100" bIns="19050" anchor="ctr" anchorCtr="1" forceAA="0">
                  <a:spAutoFit/>
                </a:bodyPr>
                <a:lstStyle/>
                <a:p>
                  <a:pPr>
                    <a:defRPr lang="zh-CN" sz="7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clip" horzOverflow="clip" vert="horz" wrap="square" lIns="38100" tIns="19050" rIns="38100" bIns="19050" anchor="ctr" anchorCtr="1" forceAA="0">
                  <a:spAutoFit/>
                </a:bodyPr>
                <a:lstStyle/>
                <a:p>
                  <a:pPr>
                    <a:defRPr lang="zh-CN" sz="7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clip" horzOverflow="clip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7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6-8h</c:v>
                </c:pt>
                <c:pt idx="1">
                  <c:v>&lt;6h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91.4</c:v>
                </c:pt>
                <c:pt idx="1">
                  <c:v>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4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C1D3D3">
        <a:alpha val="23922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/>
              <a:t>检查视力的平均频率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7767595047563"/>
          <c:y val="0.247685195834174"/>
          <c:w val="0.441681290640574"/>
          <c:h val="0.64368511434202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是否近视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DC8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8AE8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A4AD4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574AA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clip" horzOverflow="clip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7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&lt;半年</c:v>
                </c:pt>
                <c:pt idx="1">
                  <c:v>&lt;一年</c:v>
                </c:pt>
                <c:pt idx="2">
                  <c:v>&gt;=一年</c:v>
                </c:pt>
                <c:pt idx="3">
                  <c:v>仅在不适时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5.8</c:v>
                </c:pt>
                <c:pt idx="2">
                  <c:v>21</c:v>
                </c:pt>
                <c:pt idx="3">
                  <c:v>72.4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44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C1D3D3">
        <a:alpha val="23922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/>
              <a:t>对视力有影响的因素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921212121212121"/>
          <c:y val="0.161269841269841"/>
          <c:w val="0.883121783876501"/>
          <c:h val="0.7363809523809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对视力有影响的情况</c:v>
                </c:pt>
              </c:strCache>
            </c:strRef>
          </c:tx>
          <c:spPr>
            <a:solidFill>
              <a:srgbClr val="9483D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饮食习惯</c:v>
                </c:pt>
                <c:pt idx="1">
                  <c:v>生活习惯</c:v>
                </c:pt>
                <c:pt idx="2">
                  <c:v>休息习惯</c:v>
                </c:pt>
                <c:pt idx="3">
                  <c:v>卫生习惯</c:v>
                </c:pt>
                <c:pt idx="4">
                  <c:v>运动时长</c:v>
                </c:pt>
                <c:pt idx="5">
                  <c:v>周围环境</c:v>
                </c:pt>
                <c:pt idx="6">
                  <c:v>遗传因素</c:v>
                </c:pt>
                <c:pt idx="7">
                  <c:v>其他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67</c:v>
                </c:pt>
                <c:pt idx="1">
                  <c:v>34</c:v>
                </c:pt>
                <c:pt idx="2">
                  <c:v>63</c:v>
                </c:pt>
                <c:pt idx="3">
                  <c:v>71</c:v>
                </c:pt>
                <c:pt idx="4">
                  <c:v>3</c:v>
                </c:pt>
                <c:pt idx="5">
                  <c:v>20</c:v>
                </c:pt>
                <c:pt idx="6">
                  <c:v>63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43765221"/>
        <c:axId val="298064186"/>
      </c:barChart>
      <c:catAx>
        <c:axId val="84376522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</a:p>
        </c:txPr>
        <c:crossAx val="298064186"/>
        <c:crosses val="autoZero"/>
        <c:auto val="1"/>
        <c:lblAlgn val="ctr"/>
        <c:lblOffset val="100"/>
        <c:noMultiLvlLbl val="0"/>
      </c:catAx>
      <c:valAx>
        <c:axId val="29806418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</a:p>
        </c:txPr>
        <c:crossAx val="84376522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r>
              <a:rPr lang="zh-CN" altLang="en-US"/>
              <a:t>有助于预防近视或减缓视力下降的办法</a:t>
            </a:r>
            <a:endParaRPr lang="zh-CN" altLang="en-US"/>
          </a:p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921212121212121"/>
          <c:y val="0.161269841269841"/>
          <c:w val="0.883121783876501"/>
          <c:h val="0.7363809523809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预防近视或减缓视力下降的办法</c:v>
                </c:pt>
              </c:strCache>
            </c:strRef>
          </c:tx>
          <c:spPr>
            <a:solidFill>
              <a:srgbClr val="9483D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微软雅黑" panose="020B0503020204020204" pitchFamily="34" charset="-122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正确的看书写字知识</c:v>
                </c:pt>
                <c:pt idx="1">
                  <c:v>减少使用电子产品的时间</c:v>
                </c:pt>
                <c:pt idx="2">
                  <c:v>坚持做眼保健操</c:v>
                </c:pt>
                <c:pt idx="3">
                  <c:v>注意用眼卫生</c:v>
                </c:pt>
                <c:pt idx="4">
                  <c:v>定期视力检查</c:v>
                </c:pt>
                <c:pt idx="5">
                  <c:v>中医针灸按摩</c:v>
                </c:pt>
                <c:pt idx="6">
                  <c:v>其他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42</c:v>
                </c:pt>
                <c:pt idx="1">
                  <c:v>100</c:v>
                </c:pt>
                <c:pt idx="2">
                  <c:v>83</c:v>
                </c:pt>
                <c:pt idx="3">
                  <c:v>39</c:v>
                </c:pt>
                <c:pt idx="4">
                  <c:v>4</c:v>
                </c:pt>
                <c:pt idx="5">
                  <c:v>15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43765221"/>
        <c:axId val="298064186"/>
      </c:barChart>
      <c:catAx>
        <c:axId val="84376522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</a:p>
        </c:txPr>
        <c:crossAx val="298064186"/>
        <c:crosses val="autoZero"/>
        <c:auto val="1"/>
        <c:lblAlgn val="ctr"/>
        <c:lblOffset val="100"/>
        <c:noMultiLvlLbl val="0"/>
      </c:catAx>
      <c:valAx>
        <c:axId val="29806418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defRPr>
            </a:pPr>
          </a:p>
        </c:txPr>
        <c:crossAx val="84376522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背景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11580"/>
          <a:stretch>
            <a:fillRect/>
          </a:stretch>
        </p:blipFill>
        <p:spPr>
          <a:xfrm>
            <a:off x="635" y="1437005"/>
            <a:ext cx="12191365" cy="5420995"/>
          </a:xfrm>
          <a:prstGeom prst="rect">
            <a:avLst/>
          </a:prstGeom>
          <a:noFill/>
        </p:spPr>
      </p:pic>
      <p:pic>
        <p:nvPicPr>
          <p:cNvPr id="4" name="图片 3" descr="图片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contrast="6000"/>
          </a:blip>
          <a:stretch>
            <a:fillRect/>
          </a:stretch>
        </p:blipFill>
        <p:spPr>
          <a:xfrm>
            <a:off x="9467850" y="831215"/>
            <a:ext cx="2529840" cy="951230"/>
          </a:xfrm>
          <a:prstGeom prst="rect">
            <a:avLst/>
          </a:prstGeom>
        </p:spPr>
      </p:pic>
      <p:pic>
        <p:nvPicPr>
          <p:cNvPr id="5" name="图片 4" descr="d78eb7dec574628064f38272af7a758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56930" y="77470"/>
            <a:ext cx="2634615" cy="21958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背景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11580"/>
          <a:stretch>
            <a:fillRect/>
          </a:stretch>
        </p:blipFill>
        <p:spPr>
          <a:xfrm>
            <a:off x="635" y="1437005"/>
            <a:ext cx="12191365" cy="5420995"/>
          </a:xfrm>
          <a:prstGeom prst="rect">
            <a:avLst/>
          </a:prstGeom>
          <a:noFill/>
        </p:spPr>
      </p:pic>
      <p:pic>
        <p:nvPicPr>
          <p:cNvPr id="4" name="图片 3" descr="图片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contrast="6000"/>
          </a:blip>
          <a:stretch>
            <a:fillRect/>
          </a:stretch>
        </p:blipFill>
        <p:spPr>
          <a:xfrm>
            <a:off x="9467850" y="831215"/>
            <a:ext cx="2529840" cy="951230"/>
          </a:xfrm>
          <a:prstGeom prst="rect">
            <a:avLst/>
          </a:prstGeom>
        </p:spPr>
      </p:pic>
      <p:pic>
        <p:nvPicPr>
          <p:cNvPr id="5" name="图片 4" descr="d78eb7dec574628064f38272af7a758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56930" y="77470"/>
            <a:ext cx="2634615" cy="21958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背景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26988"/>
          <a:stretch>
            <a:fillRect/>
          </a:stretch>
        </p:blipFill>
        <p:spPr>
          <a:xfrm>
            <a:off x="635" y="2564130"/>
            <a:ext cx="12191365" cy="429387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背景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26988"/>
          <a:stretch>
            <a:fillRect/>
          </a:stretch>
        </p:blipFill>
        <p:spPr>
          <a:xfrm>
            <a:off x="635" y="2564130"/>
            <a:ext cx="12191365" cy="429387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背景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33177"/>
          <a:stretch>
            <a:fillRect/>
          </a:stretch>
        </p:blipFill>
        <p:spPr>
          <a:xfrm>
            <a:off x="0" y="3016885"/>
            <a:ext cx="12191365" cy="384111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tags" Target="../tags/tag97.xml"/><Relationship Id="rId15" Type="http://schemas.openxmlformats.org/officeDocument/2006/relationships/tags" Target="../tags/tag96.xml"/><Relationship Id="rId14" Type="http://schemas.openxmlformats.org/officeDocument/2006/relationships/tags" Target="../tags/tag95.xml"/><Relationship Id="rId13" Type="http://schemas.openxmlformats.org/officeDocument/2006/relationships/tags" Target="../tags/tag94.xml"/><Relationship Id="rId12" Type="http://schemas.openxmlformats.org/officeDocument/2006/relationships/tags" Target="../tags/tag9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09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0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1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2.xml"/><Relationship Id="rId1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3.xml"/><Relationship Id="rId1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811655" y="1696720"/>
            <a:ext cx="8099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   </a:t>
            </a: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关于各种因素对高中生视力的影响研究</a:t>
            </a: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   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31135" y="3013710"/>
            <a:ext cx="698500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主持人：代天宇</a:t>
            </a:r>
            <a:endParaRPr lang="zh-CN" altLang="en-US" sz="24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组员：房语琪，王家铄，刘宇彤，解斯宇，刘谨瑜</a:t>
            </a:r>
            <a:endParaRPr lang="zh-CN" altLang="en-US" sz="24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指导老师：范猛</a:t>
            </a:r>
            <a:endParaRPr lang="zh-CN" altLang="en-US" sz="24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632133" y="1669098"/>
            <a:ext cx="927735" cy="92773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29623" y="2593975"/>
            <a:ext cx="55327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60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研究结果</a:t>
            </a:r>
            <a:endParaRPr lang="zh-CN" altLang="en-US" sz="6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61660" y="1671955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肆</a:t>
            </a:r>
            <a:endParaRPr lang="zh-CN" altLang="en-US" sz="540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365760" y="2470150"/>
          <a:ext cx="5025390" cy="370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262380" y="752475"/>
            <a:ext cx="323215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本次调查共在徐州市一中，矿附，三中，三十五中，十四中等学校随机抽取了</a:t>
            </a:r>
            <a:r>
              <a:rPr lang="en-US" altLang="zh-CN"/>
              <a:t>500</a:t>
            </a:r>
            <a:r>
              <a:rPr lang="zh-CN" altLang="en-US"/>
              <a:t>名学生发放调查问卷，其中男生</a:t>
            </a:r>
            <a:r>
              <a:rPr lang="en-US" altLang="zh-CN"/>
              <a:t>252</a:t>
            </a:r>
            <a:r>
              <a:rPr lang="zh-CN" altLang="en-US"/>
              <a:t>人，女生</a:t>
            </a:r>
            <a:r>
              <a:rPr lang="en-US" altLang="zh-CN"/>
              <a:t>248</a:t>
            </a:r>
            <a:r>
              <a:rPr lang="zh-CN" altLang="en-US"/>
              <a:t>人。</a:t>
            </a:r>
            <a:endParaRPr lang="zh-CN" altLang="en-US"/>
          </a:p>
        </p:txBody>
      </p:sp>
      <p:graphicFrame>
        <p:nvGraphicFramePr>
          <p:cNvPr id="4" name="图表 3"/>
          <p:cNvGraphicFramePr/>
          <p:nvPr/>
        </p:nvGraphicFramePr>
        <p:xfrm>
          <a:off x="6569710" y="2469515"/>
          <a:ext cx="5281930" cy="370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886065" y="1029335"/>
            <a:ext cx="26492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在被抽取的</a:t>
            </a:r>
            <a:r>
              <a:rPr lang="en-US" altLang="zh-CN"/>
              <a:t>500</a:t>
            </a:r>
            <a:r>
              <a:rPr lang="zh-CN" altLang="en-US"/>
              <a:t>名学生中，近视的人达到了</a:t>
            </a:r>
            <a:r>
              <a:rPr lang="en-US" altLang="zh-CN"/>
              <a:t>87%</a:t>
            </a:r>
            <a:r>
              <a:rPr lang="zh-CN" altLang="en-US"/>
              <a:t>，不近视的仅占</a:t>
            </a:r>
            <a:r>
              <a:rPr lang="en-US" altLang="zh-CN"/>
              <a:t>13%</a:t>
            </a:r>
            <a:r>
              <a:rPr lang="zh-CN" altLang="en-US"/>
              <a:t>。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365760" y="2470150"/>
          <a:ext cx="5025390" cy="370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168400" y="752475"/>
            <a:ext cx="342011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在被调查的</a:t>
            </a:r>
            <a:r>
              <a:rPr lang="en-US" altLang="zh-CN"/>
              <a:t>500</a:t>
            </a:r>
            <a:r>
              <a:rPr lang="zh-CN" altLang="en-US"/>
              <a:t>人中，大部分人沉迷于电子产品；小部分人读书、学习；很少有人选择外出饱览祖国的大好河山，当然，这可能与假期时间具有一定的联系。</a:t>
            </a:r>
            <a:endParaRPr lang="zh-CN" altLang="en-US"/>
          </a:p>
        </p:txBody>
      </p:sp>
      <p:graphicFrame>
        <p:nvGraphicFramePr>
          <p:cNvPr id="4" name="图表 3"/>
          <p:cNvGraphicFramePr/>
          <p:nvPr/>
        </p:nvGraphicFramePr>
        <p:xfrm>
          <a:off x="6569710" y="2469515"/>
          <a:ext cx="5281930" cy="370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065010" y="614045"/>
            <a:ext cx="429133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迫于生活，学习或是其他方面的压力，几乎没有人会在长时间用眼后进行适当的休息；同时，通过比对本题的作答情况与是否近视的作答情况，我们也发现了一个很奇妙的现象：在选择适当休息的同学中</a:t>
            </a:r>
            <a:r>
              <a:rPr lang="en-US" altLang="zh-CN"/>
              <a:t>33</a:t>
            </a:r>
            <a:r>
              <a:rPr lang="zh-CN" altLang="en-US"/>
              <a:t>名同学中，仅有</a:t>
            </a:r>
            <a:r>
              <a:rPr lang="en-US" altLang="zh-CN"/>
              <a:t>2</a:t>
            </a:r>
            <a:r>
              <a:rPr lang="zh-CN" altLang="en-US"/>
              <a:t>人眼睛近视。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365760" y="2470150"/>
          <a:ext cx="5025390" cy="370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015365" y="614045"/>
            <a:ext cx="372554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/>
              <a:t>令我们感到悲伤的是，即使教育部规定高中生睡眠时间应不少于</a:t>
            </a:r>
            <a:r>
              <a:rPr lang="en-US" altLang="zh-CN"/>
              <a:t>8h</a:t>
            </a:r>
            <a:r>
              <a:rPr lang="zh-CN" altLang="en-US"/>
              <a:t>，在整整</a:t>
            </a:r>
            <a:r>
              <a:rPr lang="en-US" altLang="zh-CN"/>
              <a:t>500</a:t>
            </a:r>
            <a:r>
              <a:rPr lang="zh-CN" altLang="en-US"/>
              <a:t>名同学中，竟无一人睡眠时间能超过</a:t>
            </a:r>
            <a:r>
              <a:rPr lang="en-US" altLang="zh-CN"/>
              <a:t>8h</a:t>
            </a:r>
            <a:r>
              <a:rPr lang="zh-CN" altLang="en-US"/>
              <a:t>。甚至还有小部分同学，都达不到</a:t>
            </a:r>
            <a:r>
              <a:rPr lang="en-US" altLang="zh-CN"/>
              <a:t>6h</a:t>
            </a:r>
            <a:r>
              <a:rPr lang="zh-CN" altLang="en-US"/>
              <a:t>的睡眠时间。</a:t>
            </a:r>
            <a:endParaRPr lang="zh-CN" altLang="en-US"/>
          </a:p>
        </p:txBody>
      </p:sp>
      <p:graphicFrame>
        <p:nvGraphicFramePr>
          <p:cNvPr id="4" name="图表 3"/>
          <p:cNvGraphicFramePr/>
          <p:nvPr/>
        </p:nvGraphicFramePr>
        <p:xfrm>
          <a:off x="6569710" y="2469515"/>
          <a:ext cx="5281930" cy="370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065010" y="1029970"/>
            <a:ext cx="429133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视力检查的情况也不容乐观，大部分的同学仅仅在眼睛不适是才会去检查视力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132715" y="1047750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975475" y="2690495"/>
            <a:ext cx="481520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如图所示，大部分人认为饮食习惯，休息习惯，卫生习惯，遗传因素会对视力造成影响；小部分认为生活习惯会对视力造成影响；很少有人认为运动时长会与视力牵扯上关系。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132715" y="1047750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975475" y="2691130"/>
            <a:ext cx="481520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令我们震惊的是，所有人都认为减少使用电子产品的时间对视力有好处，尽管他们并不愿意放下自己手中的电子产品；属于中华优秀传统文化的针灸按摩也被少部分人重视起来。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635" y="170180"/>
            <a:ext cx="560070" cy="420370"/>
            <a:chOff x="-1" y="268"/>
            <a:chExt cx="882" cy="662"/>
          </a:xfrm>
        </p:grpSpPr>
        <p:sp>
          <p:nvSpPr>
            <p:cNvPr id="2" name="任意多边形 1"/>
            <p:cNvSpPr/>
            <p:nvPr/>
          </p:nvSpPr>
          <p:spPr>
            <a:xfrm>
              <a:off x="-1" y="294"/>
              <a:ext cx="882" cy="636"/>
            </a:xfrm>
            <a:custGeom>
              <a:avLst/>
              <a:gdLst>
                <a:gd name="adj" fmla="val 25000"/>
                <a:gd name="maxAdj" fmla="*/ 100000 w ss"/>
                <a:gd name="a" fmla="pin 0 adj maxAdj"/>
                <a:gd name="x1" fmla="*/ ss a 200000"/>
                <a:gd name="x2" fmla="*/ ss a 100000"/>
                <a:gd name="x6" fmla="+- r 0 x1"/>
                <a:gd name="x5" fmla="+- r 0 x2"/>
                <a:gd name="x3" fmla="*/ x5 1 2"/>
                <a:gd name="x4" fmla="+- r 0 x3"/>
                <a:gd name="il" fmla="*/ wd2 a maxAdj"/>
                <a:gd name="q1" fmla="*/ 5 a maxAdj"/>
                <a:gd name="q2" fmla="+/ 1 q1 12"/>
                <a:gd name="il-1" fmla="*/ q2 w 1"/>
                <a:gd name="it" fmla="*/ q2 h 1"/>
                <a:gd name="ir" fmla="+- r 0 il-1"/>
                <a:gd name="ib" fmla="+- b 0 it"/>
                <a:gd name="q3" fmla="*/ h hc x2"/>
                <a:gd name="y1" fmla="pin 0 q3 h"/>
                <a:gd name="y2" fmla="+- b 0 y1"/>
              </a:gdLst>
              <a:ahLst/>
              <a:cxnLst>
                <a:cxn ang="3">
                  <a:pos x="hc" y="y2"/>
                </a:cxn>
                <a:cxn ang="3">
                  <a:pos x="x4" y="t"/>
                </a:cxn>
                <a:cxn ang="0">
                  <a:pos x="x6" y="vc"/>
                </a:cxn>
                <a:cxn ang="cd4">
                  <a:pos x="x3" y="b"/>
                </a:cxn>
                <a:cxn ang="cd4">
                  <a:pos x="hc" y="y1"/>
                </a:cxn>
                <a:cxn ang="cd2">
                  <a:pos x="x1" y="vc"/>
                </a:cxn>
              </a:cxnLst>
              <a:rect l="l" t="t" r="r" b="b"/>
              <a:pathLst>
                <a:path w="882" h="636">
                  <a:moveTo>
                    <a:pt x="0" y="0"/>
                  </a:moveTo>
                  <a:lnTo>
                    <a:pt x="882" y="0"/>
                  </a:lnTo>
                  <a:lnTo>
                    <a:pt x="723" y="636"/>
                  </a:lnTo>
                  <a:lnTo>
                    <a:pt x="0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240" y="268"/>
              <a:ext cx="425" cy="662"/>
            </a:xfrm>
            <a:prstGeom prst="parallelogram">
              <a:avLst>
                <a:gd name="adj" fmla="val 40235"/>
              </a:avLst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59435" y="186690"/>
            <a:ext cx="192913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20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建议</a:t>
            </a:r>
            <a:endParaRPr lang="zh-CN" altLang="en-US" sz="2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4095" y="2024380"/>
            <a:ext cx="2663190" cy="2961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3" name="半闭框 12"/>
          <p:cNvSpPr/>
          <p:nvPr/>
        </p:nvSpPr>
        <p:spPr>
          <a:xfrm>
            <a:off x="1014095" y="2024380"/>
            <a:ext cx="357505" cy="268605"/>
          </a:xfrm>
          <a:prstGeom prst="halfFram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半闭框 4"/>
          <p:cNvSpPr/>
          <p:nvPr/>
        </p:nvSpPr>
        <p:spPr>
          <a:xfrm rot="10800000">
            <a:off x="3319780" y="4717415"/>
            <a:ext cx="357505" cy="268605"/>
          </a:xfrm>
          <a:prstGeom prst="halfFram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26172" y="2586068"/>
            <a:ext cx="243903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>
              <a:lnSpc>
                <a:spcPct val="150000"/>
              </a:lnSpc>
              <a:buNone/>
            </a:pPr>
            <a:r>
              <a:rPr lang="zh-CN" altLang="en-US" sz="1600" dirty="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减少使用电子产品与整日埋头苦读的时间，多去欣赏一些自然景色，有助于对眼睛的放松。</a:t>
            </a:r>
            <a:endParaRPr lang="zh-CN" altLang="en-US" sz="1600" dirty="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indent="0" algn="l">
              <a:lnSpc>
                <a:spcPct val="150000"/>
              </a:lnSpc>
              <a:buNone/>
            </a:pPr>
            <a:endParaRPr lang="zh-CN" altLang="en-US" sz="1600" dirty="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4095" y="2024380"/>
            <a:ext cx="436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01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45355" y="2024380"/>
            <a:ext cx="2663190" cy="2961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半闭框 16"/>
          <p:cNvSpPr/>
          <p:nvPr/>
        </p:nvSpPr>
        <p:spPr>
          <a:xfrm>
            <a:off x="4745355" y="2024380"/>
            <a:ext cx="357505" cy="268605"/>
          </a:xfrm>
          <a:prstGeom prst="halfFram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半闭框 17"/>
          <p:cNvSpPr/>
          <p:nvPr/>
        </p:nvSpPr>
        <p:spPr>
          <a:xfrm rot="10800000">
            <a:off x="7051040" y="4717415"/>
            <a:ext cx="357505" cy="268605"/>
          </a:xfrm>
          <a:prstGeom prst="halfFram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857432" y="2582545"/>
            <a:ext cx="2439035" cy="1845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>
              <a:lnSpc>
                <a:spcPct val="150000"/>
              </a:lnSpc>
              <a:buNone/>
            </a:pPr>
            <a:r>
              <a:rPr lang="zh-CN" altLang="en-US" sz="1600" dirty="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在长时间用眼时每隔</a:t>
            </a:r>
            <a:r>
              <a:rPr lang="en-US" altLang="zh-CN" sz="1600" dirty="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45min</a:t>
            </a:r>
            <a:r>
              <a:rPr lang="zh-CN" altLang="en-US" sz="1600" dirty="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左右便进行适当的放松，不要让眼睛不间断工作，用眼过度。</a:t>
            </a:r>
            <a:endParaRPr lang="zh-CN" altLang="en-US" sz="1200" dirty="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  <a:p>
            <a:pPr indent="0" algn="l">
              <a:lnSpc>
                <a:spcPct val="150000"/>
              </a:lnSpc>
              <a:buNone/>
            </a:pPr>
            <a:endParaRPr lang="zh-CN" altLang="en-US" sz="1200" dirty="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45355" y="2024380"/>
            <a:ext cx="436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02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76615" y="2024380"/>
            <a:ext cx="2663190" cy="29616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半闭框 25"/>
          <p:cNvSpPr/>
          <p:nvPr/>
        </p:nvSpPr>
        <p:spPr>
          <a:xfrm>
            <a:off x="8476615" y="2024380"/>
            <a:ext cx="357505" cy="268605"/>
          </a:xfrm>
          <a:prstGeom prst="halfFram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半闭框 26"/>
          <p:cNvSpPr/>
          <p:nvPr/>
        </p:nvSpPr>
        <p:spPr>
          <a:xfrm rot="10800000">
            <a:off x="10761980" y="4717415"/>
            <a:ext cx="357505" cy="268605"/>
          </a:xfrm>
          <a:prstGeom prst="halfFram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88692" y="2586068"/>
            <a:ext cx="24390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>
              <a:lnSpc>
                <a:spcPct val="150000"/>
              </a:lnSpc>
              <a:buNone/>
            </a:pPr>
            <a:r>
              <a:rPr lang="zh-CN" altLang="en-US" sz="1600" dirty="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改善日常生活中的行为习惯，注意用眼卫生，定期进行</a:t>
            </a:r>
            <a:r>
              <a:rPr lang="zh-CN" altLang="en-US" sz="1600" dirty="0" smtClean="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视力检查，保证充足的睡眠时间。</a:t>
            </a:r>
            <a:endParaRPr lang="zh-CN" altLang="en-US" sz="1600" dirty="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76615" y="2024380"/>
            <a:ext cx="436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03</a:t>
            </a:r>
            <a:endParaRPr lang="en-US" altLang="zh-CN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209925" y="2613660"/>
            <a:ext cx="577215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感谢您的观看</a:t>
            </a:r>
            <a:endParaRPr lang="zh-CN" altLang="en-US" sz="7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algn="dist"/>
            <a:r>
              <a:rPr lang="zh-CN" altLang="en-US" sz="28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不足之处，还请各位老师批评指正</a:t>
            </a:r>
            <a:endParaRPr lang="zh-CN" altLang="en-US" sz="28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487660" y="94615"/>
            <a:ext cx="161544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>
                <a:solidFill>
                  <a:schemeClr val="accent1">
                    <a:lumMod val="75000"/>
                  </a:schemeClr>
                </a:solidFill>
              </a:rPr>
              <a:t>适用于工作汇报</a:t>
            </a:r>
            <a:r>
              <a:rPr lang="en-US" altLang="zh-CN" sz="100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zh-CN" altLang="en-US" sz="1000">
                <a:solidFill>
                  <a:schemeClr val="accent1">
                    <a:lumMod val="75000"/>
                  </a:schemeClr>
                </a:solidFill>
              </a:rPr>
              <a:t>总结计划</a:t>
            </a:r>
            <a:endParaRPr lang="zh-CN" altLang="en-US" sz="10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4607560" y="907415"/>
            <a:ext cx="17729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</a:rPr>
              <a:t>目录</a:t>
            </a:r>
            <a:endParaRPr lang="zh-CN" altLang="en-US" sz="6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6240780" y="1242695"/>
            <a:ext cx="196850" cy="563245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6305550" y="1345565"/>
            <a:ext cx="1859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</a:rPr>
              <a:t>CONTENTS</a:t>
            </a:r>
            <a:endParaRPr lang="en-US" altLang="zh-CN" sz="24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47620" y="2669540"/>
            <a:ext cx="2943225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研究背景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47620" y="3097530"/>
            <a:ext cx="3133090" cy="361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6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Background</a:t>
            </a:r>
            <a:endParaRPr lang="en-US" altLang="zh-CN" sz="16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 flipV="1">
            <a:off x="2360930" y="3235325"/>
            <a:ext cx="100330" cy="1003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847850" y="2794000"/>
            <a:ext cx="541655" cy="5416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75155" y="2835275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</a:rPr>
              <a:t>壹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79970" y="2669540"/>
            <a:ext cx="2943225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研究目的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79970" y="3097530"/>
            <a:ext cx="3133090" cy="361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6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Objective</a:t>
            </a:r>
            <a:endParaRPr lang="en-US" altLang="zh-CN" sz="16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15" name="椭圆 14"/>
          <p:cNvSpPr/>
          <p:nvPr/>
        </p:nvSpPr>
        <p:spPr>
          <a:xfrm flipV="1">
            <a:off x="7193280" y="3234690"/>
            <a:ext cx="100330" cy="1003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680200" y="2794000"/>
            <a:ext cx="541655" cy="5416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707505" y="283464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</a:rPr>
              <a:t>贰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547620" y="4284980"/>
            <a:ext cx="2943225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研究方案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547620" y="4712970"/>
            <a:ext cx="31330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Project</a:t>
            </a:r>
            <a:endParaRPr lang="en-US" altLang="zh-CN" sz="16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23" name="椭圆 22"/>
          <p:cNvSpPr/>
          <p:nvPr/>
        </p:nvSpPr>
        <p:spPr>
          <a:xfrm flipV="1">
            <a:off x="2360930" y="4837430"/>
            <a:ext cx="100330" cy="1003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847850" y="4396740"/>
            <a:ext cx="541655" cy="5416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875155" y="443738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</a:rPr>
              <a:t>叁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79970" y="4284980"/>
            <a:ext cx="2943225" cy="632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研究结果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379970" y="4712970"/>
            <a:ext cx="31330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Result</a:t>
            </a:r>
            <a:endParaRPr lang="en-US" altLang="zh-CN" sz="16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33" name="椭圆 32"/>
          <p:cNvSpPr/>
          <p:nvPr/>
        </p:nvSpPr>
        <p:spPr>
          <a:xfrm flipV="1">
            <a:off x="7193280" y="4837430"/>
            <a:ext cx="100330" cy="1003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680200" y="4396740"/>
            <a:ext cx="541655" cy="5416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707505" y="443738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</a:rPr>
              <a:t>肆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632133" y="1669098"/>
            <a:ext cx="927735" cy="92773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29623" y="2593975"/>
            <a:ext cx="55327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60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研究背景</a:t>
            </a:r>
            <a:endParaRPr lang="zh-CN" altLang="en-US" sz="6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61660" y="1671955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壹</a:t>
            </a:r>
            <a:endParaRPr lang="zh-CN" altLang="en-US" sz="540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 25"/>
          <p:cNvSpPr/>
          <p:nvPr/>
        </p:nvSpPr>
        <p:spPr>
          <a:xfrm>
            <a:off x="4330065" y="2431415"/>
            <a:ext cx="6240780" cy="3211195"/>
          </a:xfrm>
          <a:custGeom>
            <a:avLst/>
            <a:gdLst>
              <a:gd name="connsiteX0" fmla="*/ 0 w 9828"/>
              <a:gd name="connsiteY0" fmla="*/ 0 h 5057"/>
              <a:gd name="connsiteX1" fmla="*/ 9828 w 9828"/>
              <a:gd name="connsiteY1" fmla="*/ 0 h 5057"/>
              <a:gd name="connsiteX2" fmla="*/ 9828 w 9828"/>
              <a:gd name="connsiteY2" fmla="*/ 5057 h 5057"/>
              <a:gd name="connsiteX3" fmla="*/ 0 w 9828"/>
              <a:gd name="connsiteY3" fmla="*/ 5057 h 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8" h="5057">
                <a:moveTo>
                  <a:pt x="0" y="0"/>
                </a:moveTo>
                <a:lnTo>
                  <a:pt x="9828" y="0"/>
                </a:lnTo>
                <a:lnTo>
                  <a:pt x="9828" y="5057"/>
                </a:lnTo>
                <a:lnTo>
                  <a:pt x="0" y="5057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635" y="170180"/>
            <a:ext cx="560070" cy="420370"/>
            <a:chOff x="-1" y="268"/>
            <a:chExt cx="882" cy="662"/>
          </a:xfrm>
        </p:grpSpPr>
        <p:sp>
          <p:nvSpPr>
            <p:cNvPr id="2" name="任意多边形 1"/>
            <p:cNvSpPr/>
            <p:nvPr/>
          </p:nvSpPr>
          <p:spPr>
            <a:xfrm>
              <a:off x="-1" y="294"/>
              <a:ext cx="882" cy="636"/>
            </a:xfrm>
            <a:custGeom>
              <a:avLst/>
              <a:gdLst>
                <a:gd name="adj" fmla="val 25000"/>
                <a:gd name="maxAdj" fmla="*/ 100000 w ss"/>
                <a:gd name="a" fmla="pin 0 adj maxAdj"/>
                <a:gd name="x1" fmla="*/ ss a 200000"/>
                <a:gd name="x2" fmla="*/ ss a 100000"/>
                <a:gd name="x6" fmla="+- r 0 x1"/>
                <a:gd name="x5" fmla="+- r 0 x2"/>
                <a:gd name="x3" fmla="*/ x5 1 2"/>
                <a:gd name="x4" fmla="+- r 0 x3"/>
                <a:gd name="il" fmla="*/ wd2 a maxAdj"/>
                <a:gd name="q1" fmla="*/ 5 a maxAdj"/>
                <a:gd name="q2" fmla="+/ 1 q1 12"/>
                <a:gd name="il-1" fmla="*/ q2 w 1"/>
                <a:gd name="it" fmla="*/ q2 h 1"/>
                <a:gd name="ir" fmla="+- r 0 il-1"/>
                <a:gd name="ib" fmla="+- b 0 it"/>
                <a:gd name="q3" fmla="*/ h hc x2"/>
                <a:gd name="y1" fmla="pin 0 q3 h"/>
                <a:gd name="y2" fmla="+- b 0 y1"/>
              </a:gdLst>
              <a:ahLst/>
              <a:cxnLst>
                <a:cxn ang="3">
                  <a:pos x="hc" y="y2"/>
                </a:cxn>
                <a:cxn ang="3">
                  <a:pos x="x4" y="t"/>
                </a:cxn>
                <a:cxn ang="0">
                  <a:pos x="x6" y="vc"/>
                </a:cxn>
                <a:cxn ang="cd4">
                  <a:pos x="x3" y="b"/>
                </a:cxn>
                <a:cxn ang="cd4">
                  <a:pos x="hc" y="y1"/>
                </a:cxn>
                <a:cxn ang="cd2">
                  <a:pos x="x1" y="vc"/>
                </a:cxn>
              </a:cxnLst>
              <a:rect l="l" t="t" r="r" b="b"/>
              <a:pathLst>
                <a:path w="882" h="636">
                  <a:moveTo>
                    <a:pt x="0" y="0"/>
                  </a:moveTo>
                  <a:lnTo>
                    <a:pt x="882" y="0"/>
                  </a:lnTo>
                  <a:lnTo>
                    <a:pt x="723" y="636"/>
                  </a:lnTo>
                  <a:lnTo>
                    <a:pt x="0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240" y="268"/>
              <a:ext cx="425" cy="662"/>
            </a:xfrm>
            <a:prstGeom prst="parallelogram">
              <a:avLst>
                <a:gd name="adj" fmla="val 40235"/>
              </a:avLst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1"/>
          <a:srcRect l="66081" t="22420" r="6525" b="5364"/>
          <a:stretch>
            <a:fillRect/>
          </a:stretch>
        </p:blipFill>
        <p:spPr>
          <a:xfrm>
            <a:off x="1033780" y="1683385"/>
            <a:ext cx="3296285" cy="433578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79" h="5102">
                <a:moveTo>
                  <a:pt x="0" y="0"/>
                </a:moveTo>
                <a:lnTo>
                  <a:pt x="3879" y="0"/>
                </a:lnTo>
                <a:lnTo>
                  <a:pt x="3879" y="5102"/>
                </a:lnTo>
                <a:lnTo>
                  <a:pt x="0" y="5102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accent1">
                <a:lumMod val="75000"/>
                <a:alpha val="21000"/>
              </a:schemeClr>
            </a:solidFill>
          </a:ln>
        </p:spPr>
      </p:pic>
      <p:sp>
        <p:nvSpPr>
          <p:cNvPr id="29" name="文本框 28"/>
          <p:cNvSpPr txBox="1"/>
          <p:nvPr/>
        </p:nvSpPr>
        <p:spPr>
          <a:xfrm>
            <a:off x="4481195" y="2698750"/>
            <a:ext cx="593852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在这个日新月异的时代，科技愈发昌盛，电子产品不断更新。它的存在给生活带来便利的同时，也为我们的视力带来了一系列的隐患；同时，高中生的学习压力也逐渐增大，同学们不得不拿出更多的时间用于读书学习，这也对视力有一定程度的副作用。近些年来，青少年近视为广大家长与社会人士所关注，成为了人们谈论不休的焦点。</a:t>
            </a:r>
            <a:endParaRPr lang="zh-CN" altLang="en-US" sz="16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635" y="170180"/>
            <a:ext cx="560070" cy="420370"/>
            <a:chOff x="-1" y="268"/>
            <a:chExt cx="882" cy="662"/>
          </a:xfrm>
        </p:grpSpPr>
        <p:sp>
          <p:nvSpPr>
            <p:cNvPr id="2" name="任意多边形 1"/>
            <p:cNvSpPr/>
            <p:nvPr/>
          </p:nvSpPr>
          <p:spPr>
            <a:xfrm>
              <a:off x="-1" y="294"/>
              <a:ext cx="882" cy="636"/>
            </a:xfrm>
            <a:custGeom>
              <a:avLst/>
              <a:gdLst>
                <a:gd name="adj" fmla="val 25000"/>
                <a:gd name="maxAdj" fmla="*/ 100000 w ss"/>
                <a:gd name="a" fmla="pin 0 adj maxAdj"/>
                <a:gd name="x1" fmla="*/ ss a 200000"/>
                <a:gd name="x2" fmla="*/ ss a 100000"/>
                <a:gd name="x6" fmla="+- r 0 x1"/>
                <a:gd name="x5" fmla="+- r 0 x2"/>
                <a:gd name="x3" fmla="*/ x5 1 2"/>
                <a:gd name="x4" fmla="+- r 0 x3"/>
                <a:gd name="il" fmla="*/ wd2 a maxAdj"/>
                <a:gd name="q1" fmla="*/ 5 a maxAdj"/>
                <a:gd name="q2" fmla="+/ 1 q1 12"/>
                <a:gd name="il-1" fmla="*/ q2 w 1"/>
                <a:gd name="it" fmla="*/ q2 h 1"/>
                <a:gd name="ir" fmla="+- r 0 il-1"/>
                <a:gd name="ib" fmla="+- b 0 it"/>
                <a:gd name="q3" fmla="*/ h hc x2"/>
                <a:gd name="y1" fmla="pin 0 q3 h"/>
                <a:gd name="y2" fmla="+- b 0 y1"/>
              </a:gdLst>
              <a:ahLst/>
              <a:cxnLst>
                <a:cxn ang="3">
                  <a:pos x="hc" y="y2"/>
                </a:cxn>
                <a:cxn ang="3">
                  <a:pos x="x4" y="t"/>
                </a:cxn>
                <a:cxn ang="0">
                  <a:pos x="x6" y="vc"/>
                </a:cxn>
                <a:cxn ang="cd4">
                  <a:pos x="x3" y="b"/>
                </a:cxn>
                <a:cxn ang="cd4">
                  <a:pos x="hc" y="y1"/>
                </a:cxn>
                <a:cxn ang="cd2">
                  <a:pos x="x1" y="vc"/>
                </a:cxn>
              </a:cxnLst>
              <a:rect l="l" t="t" r="r" b="b"/>
              <a:pathLst>
                <a:path w="882" h="636">
                  <a:moveTo>
                    <a:pt x="0" y="0"/>
                  </a:moveTo>
                  <a:lnTo>
                    <a:pt x="882" y="0"/>
                  </a:lnTo>
                  <a:lnTo>
                    <a:pt x="723" y="636"/>
                  </a:lnTo>
                  <a:lnTo>
                    <a:pt x="0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240" y="268"/>
              <a:ext cx="425" cy="662"/>
            </a:xfrm>
            <a:prstGeom prst="parallelogram">
              <a:avLst>
                <a:gd name="adj" fmla="val 40235"/>
              </a:avLst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071880" y="2521585"/>
            <a:ext cx="4916805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6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据教育部对9省份14532人的最新调研显示，与2019年底相比，仅仅过去了半年，高中生近视率便增加了3.8%。在用眼时长方面，青少年平均每天用眼时长在4小时以上，超过推荐值(&lt;2小时)的2倍有余。</a:t>
            </a:r>
            <a:endParaRPr lang="zh-CN" altLang="en-US" sz="16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/>
          <a:srcRect l="48075" t="22420" r="6525" b="5364"/>
          <a:stretch>
            <a:fillRect/>
          </a:stretch>
        </p:blipFill>
        <p:spPr>
          <a:xfrm>
            <a:off x="6440170" y="1409700"/>
            <a:ext cx="5089525" cy="40392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603" h="6828">
                <a:moveTo>
                  <a:pt x="4362" y="3474"/>
                </a:moveTo>
                <a:lnTo>
                  <a:pt x="8603" y="3474"/>
                </a:lnTo>
                <a:lnTo>
                  <a:pt x="8603" y="6828"/>
                </a:lnTo>
                <a:lnTo>
                  <a:pt x="4362" y="6828"/>
                </a:lnTo>
                <a:lnTo>
                  <a:pt x="4362" y="3474"/>
                </a:lnTo>
                <a:close/>
                <a:moveTo>
                  <a:pt x="0" y="3474"/>
                </a:moveTo>
                <a:lnTo>
                  <a:pt x="4242" y="3474"/>
                </a:lnTo>
                <a:lnTo>
                  <a:pt x="4242" y="6828"/>
                </a:lnTo>
                <a:lnTo>
                  <a:pt x="0" y="6828"/>
                </a:lnTo>
                <a:lnTo>
                  <a:pt x="0" y="3474"/>
                </a:lnTo>
                <a:close/>
                <a:moveTo>
                  <a:pt x="4362" y="0"/>
                </a:moveTo>
                <a:lnTo>
                  <a:pt x="8603" y="0"/>
                </a:lnTo>
                <a:lnTo>
                  <a:pt x="8603" y="3354"/>
                </a:lnTo>
                <a:lnTo>
                  <a:pt x="4362" y="3354"/>
                </a:lnTo>
                <a:lnTo>
                  <a:pt x="4362" y="0"/>
                </a:lnTo>
                <a:close/>
                <a:moveTo>
                  <a:pt x="0" y="0"/>
                </a:moveTo>
                <a:lnTo>
                  <a:pt x="4242" y="0"/>
                </a:lnTo>
                <a:lnTo>
                  <a:pt x="4242" y="3354"/>
                </a:lnTo>
                <a:lnTo>
                  <a:pt x="0" y="3354"/>
                </a:lnTo>
                <a:lnTo>
                  <a:pt x="0" y="0"/>
                </a:lnTo>
                <a:close/>
              </a:path>
            </a:pathLst>
          </a:custGeom>
          <a:ln>
            <a:solidFill>
              <a:schemeClr val="accent1">
                <a:lumMod val="75000"/>
                <a:alpha val="21000"/>
              </a:schemeClr>
            </a:solidFill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632133" y="1669098"/>
            <a:ext cx="927735" cy="92773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29623" y="2593975"/>
            <a:ext cx="55327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60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研究目的</a:t>
            </a:r>
            <a:endParaRPr lang="zh-CN" altLang="en-US" sz="6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61660" y="1671955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贰</a:t>
            </a:r>
            <a:endParaRPr lang="zh-CN" altLang="en-US" sz="540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635" y="170180"/>
            <a:ext cx="560070" cy="420370"/>
            <a:chOff x="-1" y="268"/>
            <a:chExt cx="882" cy="662"/>
          </a:xfrm>
        </p:grpSpPr>
        <p:sp>
          <p:nvSpPr>
            <p:cNvPr id="2" name="任意多边形 1"/>
            <p:cNvSpPr/>
            <p:nvPr/>
          </p:nvSpPr>
          <p:spPr>
            <a:xfrm>
              <a:off x="-1" y="294"/>
              <a:ext cx="882" cy="636"/>
            </a:xfrm>
            <a:custGeom>
              <a:avLst/>
              <a:gdLst>
                <a:gd name="adj" fmla="val 25000"/>
                <a:gd name="maxAdj" fmla="*/ 100000 w ss"/>
                <a:gd name="a" fmla="pin 0 adj maxAdj"/>
                <a:gd name="x1" fmla="*/ ss a 200000"/>
                <a:gd name="x2" fmla="*/ ss a 100000"/>
                <a:gd name="x6" fmla="+- r 0 x1"/>
                <a:gd name="x5" fmla="+- r 0 x2"/>
                <a:gd name="x3" fmla="*/ x5 1 2"/>
                <a:gd name="x4" fmla="+- r 0 x3"/>
                <a:gd name="il" fmla="*/ wd2 a maxAdj"/>
                <a:gd name="q1" fmla="*/ 5 a maxAdj"/>
                <a:gd name="q2" fmla="+/ 1 q1 12"/>
                <a:gd name="il-1" fmla="*/ q2 w 1"/>
                <a:gd name="it" fmla="*/ q2 h 1"/>
                <a:gd name="ir" fmla="+- r 0 il-1"/>
                <a:gd name="ib" fmla="+- b 0 it"/>
                <a:gd name="q3" fmla="*/ h hc x2"/>
                <a:gd name="y1" fmla="pin 0 q3 h"/>
                <a:gd name="y2" fmla="+- b 0 y1"/>
              </a:gdLst>
              <a:ahLst/>
              <a:cxnLst>
                <a:cxn ang="3">
                  <a:pos x="hc" y="y2"/>
                </a:cxn>
                <a:cxn ang="3">
                  <a:pos x="x4" y="t"/>
                </a:cxn>
                <a:cxn ang="0">
                  <a:pos x="x6" y="vc"/>
                </a:cxn>
                <a:cxn ang="cd4">
                  <a:pos x="x3" y="b"/>
                </a:cxn>
                <a:cxn ang="cd4">
                  <a:pos x="hc" y="y1"/>
                </a:cxn>
                <a:cxn ang="cd2">
                  <a:pos x="x1" y="vc"/>
                </a:cxn>
              </a:cxnLst>
              <a:rect l="l" t="t" r="r" b="b"/>
              <a:pathLst>
                <a:path w="882" h="636">
                  <a:moveTo>
                    <a:pt x="0" y="0"/>
                  </a:moveTo>
                  <a:lnTo>
                    <a:pt x="882" y="0"/>
                  </a:lnTo>
                  <a:lnTo>
                    <a:pt x="723" y="636"/>
                  </a:lnTo>
                  <a:lnTo>
                    <a:pt x="0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240" y="268"/>
              <a:ext cx="425" cy="662"/>
            </a:xfrm>
            <a:prstGeom prst="parallelogram">
              <a:avLst>
                <a:gd name="adj" fmla="val 40235"/>
              </a:avLst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369060" y="1906270"/>
            <a:ext cx="945324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①调查近视者在高中生中的占比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②分析近视原因加深速率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③为预防近视或减缓加深提出切实性，可行性方案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</a:rPr>
              <a:t>④总结反思</a:t>
            </a:r>
            <a:endParaRPr lang="zh-CN" altLang="en-US" sz="32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632133" y="1669098"/>
            <a:ext cx="927735" cy="92773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29623" y="2593975"/>
            <a:ext cx="553275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sz="6000">
                <a:solidFill>
                  <a:schemeClr val="accent1">
                    <a:lumMod val="75000"/>
                  </a:schemeClr>
                </a:solidFill>
                <a:latin typeface="汉仪全唐诗简" panose="00020600040101010101" charset="-122"/>
                <a:ea typeface="汉仪全唐诗简" panose="00020600040101010101" charset="-122"/>
                <a:cs typeface="思源宋体 SemiBold" panose="02020600000000000000" charset="-122"/>
                <a:sym typeface="+mn-ea"/>
              </a:rPr>
              <a:t>研究方案</a:t>
            </a:r>
            <a:endParaRPr lang="zh-CN" altLang="en-US" sz="6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  <a:p>
            <a:pPr algn="dist">
              <a:lnSpc>
                <a:spcPct val="110000"/>
              </a:lnSpc>
            </a:pPr>
            <a:endParaRPr lang="zh-CN" altLang="en-US" sz="6000">
              <a:solidFill>
                <a:schemeClr val="accent1">
                  <a:lumMod val="75000"/>
                </a:schemeClr>
              </a:solidFill>
              <a:latin typeface="汉仪全唐诗简" panose="00020600040101010101" charset="-122"/>
              <a:ea typeface="汉仪全唐诗简" panose="00020600040101010101" charset="-122"/>
              <a:cs typeface="思源宋体 SemiBold" panose="020206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61660" y="1671955"/>
            <a:ext cx="868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solidFill>
                  <a:schemeClr val="bg1"/>
                </a:solidFill>
                <a:latin typeface="汉仪全唐诗简" panose="00020600040101010101" charset="-122"/>
                <a:ea typeface="汉仪全唐诗简" panose="00020600040101010101" charset="-122"/>
              </a:rPr>
              <a:t>叁</a:t>
            </a:r>
            <a:endParaRPr lang="zh-CN" altLang="en-US" sz="5400">
              <a:solidFill>
                <a:schemeClr val="bg1"/>
              </a:solidFill>
              <a:latin typeface="汉仪全唐诗简" panose="00020600040101010101" charset="-122"/>
              <a:ea typeface="汉仪全唐诗简" panose="000206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622425" y="1487805"/>
          <a:ext cx="8947150" cy="3882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75"/>
                <a:gridCol w="4473575"/>
              </a:tblGrid>
              <a:tr h="6470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小组成员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研究分工</a:t>
                      </a:r>
                      <a:endParaRPr lang="zh-CN" altLang="en-US"/>
                    </a:p>
                  </a:txBody>
                  <a:tcPr/>
                </a:tc>
              </a:tr>
              <a:tr h="6470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房语琪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撰写开题报告</a:t>
                      </a:r>
                      <a:endParaRPr lang="zh-CN" altLang="en-US"/>
                    </a:p>
                  </a:txBody>
                  <a:tcPr/>
                </a:tc>
              </a:tr>
              <a:tr h="6470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刘宇彤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制作调查问卷，并负责发放与回收</a:t>
                      </a:r>
                      <a:endParaRPr lang="zh-CN" altLang="en-US"/>
                    </a:p>
                  </a:txBody>
                  <a:tcPr/>
                </a:tc>
              </a:tr>
              <a:tr h="6470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刘谨瑜，解斯宇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统计问卷结果，整理数据，制作对应图表</a:t>
                      </a:r>
                      <a:endParaRPr lang="zh-CN" altLang="en-US"/>
                    </a:p>
                  </a:txBody>
                  <a:tcPr/>
                </a:tc>
              </a:tr>
              <a:tr h="6470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代天宇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制作汇报展示</a:t>
                      </a:r>
                      <a:r>
                        <a:rPr lang="en-US" altLang="zh-CN"/>
                        <a:t>PPT</a:t>
                      </a:r>
                      <a:endParaRPr lang="en-US" altLang="zh-CN"/>
                    </a:p>
                  </a:txBody>
                  <a:tcPr/>
                </a:tc>
              </a:tr>
              <a:tr h="6470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王家铄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/>
                        <a:t>撰写结题报告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0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06.xml><?xml version="1.0" encoding="utf-8"?>
<p:tagLst xmlns:p="http://schemas.openxmlformats.org/presentationml/2006/main">
  <p:tag name="KSO_WM_UNIT_TABLE_BEAUTIFY" val="smartTable{52dcf18d-a31f-4215-91ad-b0e917633912}"/>
</p:tagLst>
</file>

<file path=ppt/tags/tag10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Office 主题​​">
  <a:themeElements>
    <a:clrScheme name="莫兰迪">
      <a:dk1>
        <a:srgbClr val="000000"/>
      </a:dk1>
      <a:lt1>
        <a:srgbClr val="FFFFFF"/>
      </a:lt1>
      <a:dk2>
        <a:srgbClr val="C7B9BD"/>
      </a:dk2>
      <a:lt2>
        <a:srgbClr val="CAC7C1"/>
      </a:lt2>
      <a:accent1>
        <a:srgbClr val="A5B0B4"/>
      </a:accent1>
      <a:accent2>
        <a:srgbClr val="9FABC0"/>
      </a:accent2>
      <a:accent3>
        <a:srgbClr val="6F8CA3"/>
      </a:accent3>
      <a:accent4>
        <a:srgbClr val="3F5272"/>
      </a:accent4>
      <a:accent5>
        <a:srgbClr val="4B4F52"/>
      </a:accent5>
      <a:accent6>
        <a:srgbClr val="4C423E"/>
      </a:accent6>
      <a:hlink>
        <a:srgbClr val="41502F"/>
      </a:hlink>
      <a:folHlink>
        <a:srgbClr val="2C1A16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莫兰迪">
      <a:dk1>
        <a:srgbClr val="000000"/>
      </a:dk1>
      <a:lt1>
        <a:srgbClr val="FFFFFF"/>
      </a:lt1>
      <a:dk2>
        <a:srgbClr val="C7B9BD"/>
      </a:dk2>
      <a:lt2>
        <a:srgbClr val="CAC7C1"/>
      </a:lt2>
      <a:accent1>
        <a:srgbClr val="A5B0B4"/>
      </a:accent1>
      <a:accent2>
        <a:srgbClr val="9FABC0"/>
      </a:accent2>
      <a:accent3>
        <a:srgbClr val="6F8CA3"/>
      </a:accent3>
      <a:accent4>
        <a:srgbClr val="3F5272"/>
      </a:accent4>
      <a:accent5>
        <a:srgbClr val="4B4F52"/>
      </a:accent5>
      <a:accent6>
        <a:srgbClr val="4C423E"/>
      </a:accent6>
      <a:hlink>
        <a:srgbClr val="41502F"/>
      </a:hlink>
      <a:folHlink>
        <a:srgbClr val="2C1A16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1220</Words>
  <Application>WPS 演示</Application>
  <PresentationFormat>宽屏</PresentationFormat>
  <Paragraphs>123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Wingdings</vt:lpstr>
      <vt:lpstr>汉仪全唐诗简</vt:lpstr>
      <vt:lpstr>思源宋体 SemiBold</vt:lpstr>
      <vt:lpstr>等线</vt:lpstr>
      <vt:lpstr>Arial Unicode MS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admin</cp:lastModifiedBy>
  <cp:revision>159</cp:revision>
  <dcterms:created xsi:type="dcterms:W3CDTF">2019-06-19T02:08:00Z</dcterms:created>
  <dcterms:modified xsi:type="dcterms:W3CDTF">2021-05-31T01:50:50Z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KSOTemplateUUID">
    <vt:lpwstr>v1.0_mb_oiuwwKY+CfcBZYrQVkuHuw==</vt:lpwstr>
  </property>
  <property fmtid="{D5CDD505-2E9C-101B-9397-08002B2CF9AE}" pid="4" name="ICV">
    <vt:lpwstr>836223DFD43D458B94626C722C00DD6C</vt:lpwstr>
  </property>
</Properties>
</file>