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embeddedFontLst>
    <p:embeddedFont>
      <p:font typeface="MiSans" panose="02010600030101010101" charset="-122"/>
      <p:regular r:id="rId23"/>
    </p:embeddedFont>
    <p:embeddedFont>
      <p:font typeface="等线" panose="02010600030101010101" pitchFamily="2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4" d="100"/>
          <a:sy n="84" d="100"/>
        </p:scale>
        <p:origin x="50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38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7-d2v5s2dnfo2stf9dk1c0.jpg"/>
          <p:cNvPicPr>
            <a:picLocks noChangeAspect="1"/>
          </p:cNvPicPr>
          <p:nvPr/>
        </p:nvPicPr>
        <p:blipFill>
          <a:blip r:embed="rId4"/>
          <a:srcRect l="11986" t="12744" r="11986" b="6298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620645" y="1739900"/>
            <a:ext cx="7174230" cy="21101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5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勾股定理：跨越千年的数学智慧</a:t>
            </a:r>
            <a:endParaRPr lang="en-US" sz="1600" dirty="0"/>
          </a:p>
        </p:txBody>
      </p:sp>
      <p:pic>
        <p:nvPicPr>
          <p:cNvPr id="4" name="Image 1" descr="https://kimi-img.moonshot.cn/pub/slides/slides_tmpl/image/25-09-08-12:39:31-d2v5s0tnfo2stf9dk18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4582" y="4361180"/>
            <a:ext cx="2297430" cy="5492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164582" y="4451985"/>
            <a:ext cx="2298065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dirty="0" err="1">
                <a:solidFill>
                  <a:srgbClr val="5B91C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汇报人</a:t>
            </a:r>
            <a:r>
              <a:rPr lang="en-US" sz="1800" b="1" dirty="0">
                <a:solidFill>
                  <a:srgbClr val="5B91C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：</a:t>
            </a:r>
            <a:r>
              <a:rPr lang="zh-CN" altLang="en-US" sz="1800" b="1" dirty="0">
                <a:solidFill>
                  <a:srgbClr val="5B91C5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韩葭祎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4"/>
          <a:srcRect l="1013" r="1013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3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工程实践：现代建设的数学基石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7160" y="630020"/>
            <a:ext cx="6581775" cy="9417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斜拉桥奇迹：千米跨度的数学支撑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855980" y="2417445"/>
            <a:ext cx="4610735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工程结构几何原理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89000" y="2839085"/>
            <a:ext cx="4861560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斜拉桥由主塔、钢索与桥面构成直角三角形结构体系，工程师运用勾股定理精确计算斜拉索长度，确定主塔高度与跨度之间的几何关系。这种数学计算确保桥梁结构的安全性与稳定性，是千米级跨度技术突破的核心支撑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55980" y="4356100"/>
            <a:ext cx="4610735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中国桥梁世界纪录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89000" y="4796790"/>
            <a:ext cx="4861560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2008年苏通长江公路大桥主跨1088米，成为世界最大跨度斜拉桥，首次突破千米级技术瓶颈。2020年沪苏通长江公铁大桥主跨1092米，成为世界首座跨度超千米的公铁两用斜拉桥，这些成就离不开勾股定理的精确计算支撑。</a:t>
            </a:r>
            <a:endParaRPr lang="en-US" sz="1600" dirty="0"/>
          </a:p>
        </p:txBody>
      </p:sp>
      <p:sp>
        <p:nvSpPr>
          <p:cNvPr id="8" name="Shape 2">
            <a:extLst>
              <a:ext uri="{FF2B5EF4-FFF2-40B4-BE49-F238E27FC236}">
                <a16:creationId xmlns:a16="http://schemas.microsoft.com/office/drawing/2014/main" id="{2BA4D557-9B69-46AC-BF7B-E5DBECF452E0}"/>
              </a:ext>
            </a:extLst>
          </p:cNvPr>
          <p:cNvSpPr/>
          <p:nvPr/>
        </p:nvSpPr>
        <p:spPr>
          <a:xfrm>
            <a:off x="10365788" y="3996840"/>
            <a:ext cx="1141923" cy="723293"/>
          </a:xfrm>
          <a:custGeom>
            <a:avLst/>
            <a:gdLst/>
            <a:ahLst/>
            <a:cxnLst/>
            <a:rect l="l" t="t" r="r" b="b"/>
            <a:pathLst>
              <a:path w="1141923" h="723293">
                <a:moveTo>
                  <a:pt x="50838" y="25788"/>
                </a:moveTo>
                <a:cubicBezTo>
                  <a:pt x="50838" y="40086"/>
                  <a:pt x="39239" y="51676"/>
                  <a:pt x="24931" y="51676"/>
                </a:cubicBezTo>
                <a:cubicBezTo>
                  <a:pt x="10623" y="51676"/>
                  <a:pt x="-976" y="40086"/>
                  <a:pt x="-976" y="25788"/>
                </a:cubicBezTo>
                <a:cubicBezTo>
                  <a:pt x="-976" y="11490"/>
                  <a:pt x="10623" y="-101"/>
                  <a:pt x="24931" y="-101"/>
                </a:cubicBezTo>
                <a:cubicBezTo>
                  <a:pt x="39233" y="-108"/>
                  <a:pt x="50831" y="11473"/>
                  <a:pt x="50838" y="25763"/>
                </a:cubicBezTo>
                <a:cubicBezTo>
                  <a:pt x="50838" y="25772"/>
                  <a:pt x="50838" y="25780"/>
                  <a:pt x="50838" y="25788"/>
                </a:cubicBezTo>
                <a:close/>
                <a:moveTo>
                  <a:pt x="269068" y="25788"/>
                </a:moveTo>
                <a:cubicBezTo>
                  <a:pt x="269068" y="40086"/>
                  <a:pt x="257469" y="51676"/>
                  <a:pt x="243160" y="51676"/>
                </a:cubicBezTo>
                <a:cubicBezTo>
                  <a:pt x="228853" y="51676"/>
                  <a:pt x="217253" y="40086"/>
                  <a:pt x="217253" y="25788"/>
                </a:cubicBezTo>
                <a:cubicBezTo>
                  <a:pt x="217253" y="11490"/>
                  <a:pt x="228853" y="-101"/>
                  <a:pt x="243160" y="-101"/>
                </a:cubicBezTo>
                <a:cubicBezTo>
                  <a:pt x="257461" y="-84"/>
                  <a:pt x="269051" y="11497"/>
                  <a:pt x="269068" y="25788"/>
                </a:cubicBezTo>
                <a:close/>
                <a:moveTo>
                  <a:pt x="487237" y="25788"/>
                </a:moveTo>
                <a:cubicBezTo>
                  <a:pt x="487237" y="40086"/>
                  <a:pt x="475637" y="51676"/>
                  <a:pt x="461329" y="51676"/>
                </a:cubicBezTo>
                <a:cubicBezTo>
                  <a:pt x="447021" y="51676"/>
                  <a:pt x="435422" y="40086"/>
                  <a:pt x="435422" y="25788"/>
                </a:cubicBezTo>
                <a:cubicBezTo>
                  <a:pt x="435422" y="11490"/>
                  <a:pt x="447021" y="-101"/>
                  <a:pt x="461329" y="-101"/>
                </a:cubicBezTo>
                <a:cubicBezTo>
                  <a:pt x="475631" y="-108"/>
                  <a:pt x="487229" y="11473"/>
                  <a:pt x="487237" y="25763"/>
                </a:cubicBezTo>
                <a:cubicBezTo>
                  <a:pt x="487237" y="25772"/>
                  <a:pt x="487237" y="25780"/>
                  <a:pt x="487237" y="25788"/>
                </a:cubicBezTo>
                <a:close/>
                <a:moveTo>
                  <a:pt x="705466" y="25788"/>
                </a:moveTo>
                <a:cubicBezTo>
                  <a:pt x="705466" y="40086"/>
                  <a:pt x="693867" y="51676"/>
                  <a:pt x="679559" y="51676"/>
                </a:cubicBezTo>
                <a:cubicBezTo>
                  <a:pt x="665250" y="51676"/>
                  <a:pt x="653652" y="40086"/>
                  <a:pt x="653652" y="25788"/>
                </a:cubicBezTo>
                <a:cubicBezTo>
                  <a:pt x="653652" y="11490"/>
                  <a:pt x="665250" y="-101"/>
                  <a:pt x="679559" y="-101"/>
                </a:cubicBezTo>
                <a:cubicBezTo>
                  <a:pt x="693861" y="-108"/>
                  <a:pt x="705458" y="11473"/>
                  <a:pt x="705466" y="25763"/>
                </a:cubicBezTo>
                <a:cubicBezTo>
                  <a:pt x="705466" y="25772"/>
                  <a:pt x="705466" y="25780"/>
                  <a:pt x="705466" y="25788"/>
                </a:cubicBezTo>
                <a:close/>
                <a:moveTo>
                  <a:pt x="923695" y="25788"/>
                </a:moveTo>
                <a:cubicBezTo>
                  <a:pt x="923695" y="40086"/>
                  <a:pt x="912096" y="51676"/>
                  <a:pt x="897788" y="51676"/>
                </a:cubicBezTo>
                <a:cubicBezTo>
                  <a:pt x="883481" y="51676"/>
                  <a:pt x="871881" y="40086"/>
                  <a:pt x="871881" y="25788"/>
                </a:cubicBezTo>
                <a:cubicBezTo>
                  <a:pt x="871881" y="11490"/>
                  <a:pt x="883481" y="-101"/>
                  <a:pt x="897788" y="-101"/>
                </a:cubicBezTo>
                <a:cubicBezTo>
                  <a:pt x="912090" y="-108"/>
                  <a:pt x="923688" y="11473"/>
                  <a:pt x="923695" y="25763"/>
                </a:cubicBezTo>
                <a:cubicBezTo>
                  <a:pt x="923695" y="25772"/>
                  <a:pt x="923695" y="25780"/>
                  <a:pt x="923695" y="25788"/>
                </a:cubicBezTo>
                <a:close/>
                <a:moveTo>
                  <a:pt x="1141923" y="25788"/>
                </a:moveTo>
                <a:cubicBezTo>
                  <a:pt x="1141923" y="40086"/>
                  <a:pt x="1130324" y="51676"/>
                  <a:pt x="1116016" y="51676"/>
                </a:cubicBezTo>
                <a:cubicBezTo>
                  <a:pt x="1101708" y="51676"/>
                  <a:pt x="1090109" y="40086"/>
                  <a:pt x="1090109" y="25788"/>
                </a:cubicBezTo>
                <a:cubicBezTo>
                  <a:pt x="1090109" y="11490"/>
                  <a:pt x="1101708" y="-101"/>
                  <a:pt x="1116016" y="-101"/>
                </a:cubicBezTo>
                <a:cubicBezTo>
                  <a:pt x="1130316" y="-84"/>
                  <a:pt x="1141907" y="11497"/>
                  <a:pt x="1141923" y="25788"/>
                </a:cubicBezTo>
                <a:close/>
                <a:moveTo>
                  <a:pt x="50838" y="193692"/>
                </a:moveTo>
                <a:cubicBezTo>
                  <a:pt x="50838" y="207990"/>
                  <a:pt x="39239" y="219580"/>
                  <a:pt x="24931" y="219580"/>
                </a:cubicBezTo>
                <a:cubicBezTo>
                  <a:pt x="10623" y="219580"/>
                  <a:pt x="-976" y="207990"/>
                  <a:pt x="-976" y="193692"/>
                </a:cubicBezTo>
                <a:cubicBezTo>
                  <a:pt x="-976" y="179394"/>
                  <a:pt x="10623" y="167803"/>
                  <a:pt x="24931" y="167803"/>
                </a:cubicBezTo>
                <a:cubicBezTo>
                  <a:pt x="39233" y="167796"/>
                  <a:pt x="50831" y="179377"/>
                  <a:pt x="50838" y="193668"/>
                </a:cubicBezTo>
                <a:cubicBezTo>
                  <a:pt x="50838" y="193676"/>
                  <a:pt x="50838" y="193684"/>
                  <a:pt x="50838" y="193692"/>
                </a:cubicBezTo>
                <a:close/>
                <a:moveTo>
                  <a:pt x="269068" y="193692"/>
                </a:moveTo>
                <a:cubicBezTo>
                  <a:pt x="269068" y="207990"/>
                  <a:pt x="257469" y="219580"/>
                  <a:pt x="243160" y="219580"/>
                </a:cubicBezTo>
                <a:cubicBezTo>
                  <a:pt x="228853" y="219580"/>
                  <a:pt x="217253" y="207990"/>
                  <a:pt x="217253" y="193692"/>
                </a:cubicBezTo>
                <a:cubicBezTo>
                  <a:pt x="217253" y="179394"/>
                  <a:pt x="228853" y="167803"/>
                  <a:pt x="243160" y="167803"/>
                </a:cubicBezTo>
                <a:cubicBezTo>
                  <a:pt x="257461" y="167820"/>
                  <a:pt x="269051" y="179401"/>
                  <a:pt x="269068" y="193692"/>
                </a:cubicBezTo>
                <a:close/>
                <a:moveTo>
                  <a:pt x="487237" y="193692"/>
                </a:moveTo>
                <a:cubicBezTo>
                  <a:pt x="487237" y="207990"/>
                  <a:pt x="475637" y="219580"/>
                  <a:pt x="461329" y="219580"/>
                </a:cubicBezTo>
                <a:cubicBezTo>
                  <a:pt x="447021" y="219580"/>
                  <a:pt x="435422" y="207990"/>
                  <a:pt x="435422" y="193692"/>
                </a:cubicBezTo>
                <a:cubicBezTo>
                  <a:pt x="435422" y="179394"/>
                  <a:pt x="447021" y="167803"/>
                  <a:pt x="461329" y="167803"/>
                </a:cubicBezTo>
                <a:cubicBezTo>
                  <a:pt x="475631" y="167796"/>
                  <a:pt x="487229" y="179377"/>
                  <a:pt x="487237" y="193668"/>
                </a:cubicBezTo>
                <a:cubicBezTo>
                  <a:pt x="487237" y="193676"/>
                  <a:pt x="487237" y="193684"/>
                  <a:pt x="487237" y="193692"/>
                </a:cubicBezTo>
                <a:close/>
                <a:moveTo>
                  <a:pt x="705466" y="193692"/>
                </a:moveTo>
                <a:cubicBezTo>
                  <a:pt x="705466" y="207990"/>
                  <a:pt x="693867" y="219580"/>
                  <a:pt x="679559" y="219580"/>
                </a:cubicBezTo>
                <a:cubicBezTo>
                  <a:pt x="665250" y="219580"/>
                  <a:pt x="653652" y="207990"/>
                  <a:pt x="653652" y="193692"/>
                </a:cubicBezTo>
                <a:cubicBezTo>
                  <a:pt x="653652" y="179394"/>
                  <a:pt x="665250" y="167803"/>
                  <a:pt x="679559" y="167803"/>
                </a:cubicBezTo>
                <a:cubicBezTo>
                  <a:pt x="693861" y="167796"/>
                  <a:pt x="705458" y="179377"/>
                  <a:pt x="705466" y="193668"/>
                </a:cubicBezTo>
                <a:cubicBezTo>
                  <a:pt x="705466" y="193676"/>
                  <a:pt x="705466" y="193684"/>
                  <a:pt x="705466" y="193692"/>
                </a:cubicBezTo>
                <a:close/>
                <a:moveTo>
                  <a:pt x="923695" y="193692"/>
                </a:moveTo>
                <a:cubicBezTo>
                  <a:pt x="923695" y="207990"/>
                  <a:pt x="912096" y="219580"/>
                  <a:pt x="897788" y="219580"/>
                </a:cubicBezTo>
                <a:cubicBezTo>
                  <a:pt x="883481" y="219580"/>
                  <a:pt x="871881" y="207990"/>
                  <a:pt x="871881" y="193692"/>
                </a:cubicBezTo>
                <a:cubicBezTo>
                  <a:pt x="871881" y="179394"/>
                  <a:pt x="883481" y="167803"/>
                  <a:pt x="897788" y="167803"/>
                </a:cubicBezTo>
                <a:cubicBezTo>
                  <a:pt x="912090" y="167796"/>
                  <a:pt x="923688" y="179377"/>
                  <a:pt x="923695" y="193668"/>
                </a:cubicBezTo>
                <a:cubicBezTo>
                  <a:pt x="923695" y="193676"/>
                  <a:pt x="923695" y="193684"/>
                  <a:pt x="923695" y="193692"/>
                </a:cubicBezTo>
                <a:close/>
                <a:moveTo>
                  <a:pt x="1141923" y="193692"/>
                </a:moveTo>
                <a:cubicBezTo>
                  <a:pt x="1141923" y="207990"/>
                  <a:pt x="1130324" y="219580"/>
                  <a:pt x="1116016" y="219580"/>
                </a:cubicBezTo>
                <a:cubicBezTo>
                  <a:pt x="1101708" y="219580"/>
                  <a:pt x="1090109" y="207990"/>
                  <a:pt x="1090109" y="193692"/>
                </a:cubicBezTo>
                <a:cubicBezTo>
                  <a:pt x="1090109" y="179394"/>
                  <a:pt x="1101708" y="167803"/>
                  <a:pt x="1116016" y="167803"/>
                </a:cubicBezTo>
                <a:cubicBezTo>
                  <a:pt x="1130316" y="167820"/>
                  <a:pt x="1141907" y="179401"/>
                  <a:pt x="1141923" y="193692"/>
                </a:cubicBezTo>
                <a:close/>
                <a:moveTo>
                  <a:pt x="50838" y="361596"/>
                </a:moveTo>
                <a:cubicBezTo>
                  <a:pt x="50838" y="375894"/>
                  <a:pt x="39239" y="387485"/>
                  <a:pt x="24931" y="387485"/>
                </a:cubicBezTo>
                <a:cubicBezTo>
                  <a:pt x="10623" y="387485"/>
                  <a:pt x="-976" y="375894"/>
                  <a:pt x="-976" y="361596"/>
                </a:cubicBezTo>
                <a:cubicBezTo>
                  <a:pt x="-976" y="347298"/>
                  <a:pt x="10623" y="335707"/>
                  <a:pt x="24931" y="335707"/>
                </a:cubicBezTo>
                <a:cubicBezTo>
                  <a:pt x="39233" y="335700"/>
                  <a:pt x="50831" y="347280"/>
                  <a:pt x="50838" y="361571"/>
                </a:cubicBezTo>
                <a:cubicBezTo>
                  <a:pt x="50838" y="361579"/>
                  <a:pt x="50838" y="361588"/>
                  <a:pt x="50838" y="361596"/>
                </a:cubicBezTo>
                <a:close/>
                <a:moveTo>
                  <a:pt x="269068" y="361596"/>
                </a:moveTo>
                <a:cubicBezTo>
                  <a:pt x="269068" y="375894"/>
                  <a:pt x="257469" y="387485"/>
                  <a:pt x="243160" y="387485"/>
                </a:cubicBezTo>
                <a:cubicBezTo>
                  <a:pt x="228853" y="387485"/>
                  <a:pt x="217253" y="375894"/>
                  <a:pt x="217253" y="361596"/>
                </a:cubicBezTo>
                <a:cubicBezTo>
                  <a:pt x="217253" y="347298"/>
                  <a:pt x="228853" y="335707"/>
                  <a:pt x="243160" y="335707"/>
                </a:cubicBezTo>
                <a:cubicBezTo>
                  <a:pt x="257461" y="335724"/>
                  <a:pt x="269051" y="347305"/>
                  <a:pt x="269068" y="361596"/>
                </a:cubicBezTo>
                <a:close/>
                <a:moveTo>
                  <a:pt x="487237" y="361596"/>
                </a:moveTo>
                <a:cubicBezTo>
                  <a:pt x="487237" y="375894"/>
                  <a:pt x="475637" y="387485"/>
                  <a:pt x="461329" y="387485"/>
                </a:cubicBezTo>
                <a:cubicBezTo>
                  <a:pt x="447021" y="387485"/>
                  <a:pt x="435422" y="375894"/>
                  <a:pt x="435422" y="361596"/>
                </a:cubicBezTo>
                <a:cubicBezTo>
                  <a:pt x="435422" y="347298"/>
                  <a:pt x="447021" y="335707"/>
                  <a:pt x="461329" y="335707"/>
                </a:cubicBezTo>
                <a:cubicBezTo>
                  <a:pt x="475631" y="335700"/>
                  <a:pt x="487229" y="347280"/>
                  <a:pt x="487237" y="361571"/>
                </a:cubicBezTo>
                <a:cubicBezTo>
                  <a:pt x="487237" y="361579"/>
                  <a:pt x="487237" y="361588"/>
                  <a:pt x="487237" y="361596"/>
                </a:cubicBezTo>
                <a:close/>
                <a:moveTo>
                  <a:pt x="705466" y="361596"/>
                </a:moveTo>
                <a:cubicBezTo>
                  <a:pt x="705466" y="375894"/>
                  <a:pt x="693867" y="387485"/>
                  <a:pt x="679559" y="387485"/>
                </a:cubicBezTo>
                <a:cubicBezTo>
                  <a:pt x="665250" y="387485"/>
                  <a:pt x="653652" y="375894"/>
                  <a:pt x="653652" y="361596"/>
                </a:cubicBezTo>
                <a:cubicBezTo>
                  <a:pt x="653652" y="347298"/>
                  <a:pt x="665250" y="335707"/>
                  <a:pt x="679559" y="335707"/>
                </a:cubicBezTo>
                <a:cubicBezTo>
                  <a:pt x="693861" y="335700"/>
                  <a:pt x="705458" y="347280"/>
                  <a:pt x="705466" y="361571"/>
                </a:cubicBezTo>
                <a:cubicBezTo>
                  <a:pt x="705466" y="361579"/>
                  <a:pt x="705466" y="361588"/>
                  <a:pt x="705466" y="361596"/>
                </a:cubicBezTo>
                <a:close/>
                <a:moveTo>
                  <a:pt x="923695" y="361596"/>
                </a:moveTo>
                <a:cubicBezTo>
                  <a:pt x="923695" y="375894"/>
                  <a:pt x="912096" y="387485"/>
                  <a:pt x="897788" y="387485"/>
                </a:cubicBezTo>
                <a:cubicBezTo>
                  <a:pt x="883481" y="387485"/>
                  <a:pt x="871881" y="375894"/>
                  <a:pt x="871881" y="361596"/>
                </a:cubicBezTo>
                <a:cubicBezTo>
                  <a:pt x="871881" y="347298"/>
                  <a:pt x="883481" y="335707"/>
                  <a:pt x="897788" y="335707"/>
                </a:cubicBezTo>
                <a:cubicBezTo>
                  <a:pt x="912090" y="335700"/>
                  <a:pt x="923688" y="347280"/>
                  <a:pt x="923695" y="361571"/>
                </a:cubicBezTo>
                <a:cubicBezTo>
                  <a:pt x="923695" y="361579"/>
                  <a:pt x="923695" y="361588"/>
                  <a:pt x="923695" y="361596"/>
                </a:cubicBezTo>
                <a:close/>
                <a:moveTo>
                  <a:pt x="1141923" y="361596"/>
                </a:moveTo>
                <a:cubicBezTo>
                  <a:pt x="1141923" y="375894"/>
                  <a:pt x="1130324" y="387485"/>
                  <a:pt x="1116016" y="387485"/>
                </a:cubicBezTo>
                <a:cubicBezTo>
                  <a:pt x="1101708" y="387485"/>
                  <a:pt x="1090109" y="375894"/>
                  <a:pt x="1090109" y="361596"/>
                </a:cubicBezTo>
                <a:cubicBezTo>
                  <a:pt x="1090109" y="347298"/>
                  <a:pt x="1101708" y="335707"/>
                  <a:pt x="1116016" y="335707"/>
                </a:cubicBezTo>
                <a:cubicBezTo>
                  <a:pt x="1130316" y="335724"/>
                  <a:pt x="1141907" y="347305"/>
                  <a:pt x="1141923" y="361596"/>
                </a:cubicBezTo>
                <a:close/>
                <a:moveTo>
                  <a:pt x="50838" y="529500"/>
                </a:moveTo>
                <a:cubicBezTo>
                  <a:pt x="50838" y="543798"/>
                  <a:pt x="39239" y="555389"/>
                  <a:pt x="24931" y="555389"/>
                </a:cubicBezTo>
                <a:cubicBezTo>
                  <a:pt x="10623" y="555389"/>
                  <a:pt x="-976" y="543798"/>
                  <a:pt x="-976" y="529500"/>
                </a:cubicBezTo>
                <a:cubicBezTo>
                  <a:pt x="-976" y="515202"/>
                  <a:pt x="10623" y="503612"/>
                  <a:pt x="24931" y="503612"/>
                </a:cubicBezTo>
                <a:cubicBezTo>
                  <a:pt x="39233" y="503605"/>
                  <a:pt x="50831" y="515184"/>
                  <a:pt x="50838" y="529475"/>
                </a:cubicBezTo>
                <a:cubicBezTo>
                  <a:pt x="50838" y="529484"/>
                  <a:pt x="50838" y="529492"/>
                  <a:pt x="50838" y="529500"/>
                </a:cubicBezTo>
                <a:close/>
                <a:moveTo>
                  <a:pt x="269068" y="529500"/>
                </a:moveTo>
                <a:cubicBezTo>
                  <a:pt x="269068" y="543798"/>
                  <a:pt x="257469" y="555389"/>
                  <a:pt x="243160" y="555389"/>
                </a:cubicBezTo>
                <a:cubicBezTo>
                  <a:pt x="228853" y="555389"/>
                  <a:pt x="217253" y="543798"/>
                  <a:pt x="217253" y="529500"/>
                </a:cubicBezTo>
                <a:cubicBezTo>
                  <a:pt x="217253" y="515202"/>
                  <a:pt x="228853" y="503612"/>
                  <a:pt x="243160" y="503612"/>
                </a:cubicBezTo>
                <a:cubicBezTo>
                  <a:pt x="257461" y="503629"/>
                  <a:pt x="269051" y="515209"/>
                  <a:pt x="269068" y="529500"/>
                </a:cubicBezTo>
                <a:close/>
                <a:moveTo>
                  <a:pt x="487237" y="529500"/>
                </a:moveTo>
                <a:cubicBezTo>
                  <a:pt x="487237" y="543798"/>
                  <a:pt x="475637" y="555389"/>
                  <a:pt x="461329" y="555389"/>
                </a:cubicBezTo>
                <a:cubicBezTo>
                  <a:pt x="447021" y="555389"/>
                  <a:pt x="435422" y="543798"/>
                  <a:pt x="435422" y="529500"/>
                </a:cubicBezTo>
                <a:cubicBezTo>
                  <a:pt x="435422" y="515202"/>
                  <a:pt x="447021" y="503612"/>
                  <a:pt x="461329" y="503612"/>
                </a:cubicBezTo>
                <a:cubicBezTo>
                  <a:pt x="475631" y="503605"/>
                  <a:pt x="487229" y="515184"/>
                  <a:pt x="487237" y="529475"/>
                </a:cubicBezTo>
                <a:cubicBezTo>
                  <a:pt x="487237" y="529484"/>
                  <a:pt x="487237" y="529492"/>
                  <a:pt x="487237" y="529500"/>
                </a:cubicBezTo>
                <a:close/>
                <a:moveTo>
                  <a:pt x="705466" y="529500"/>
                </a:moveTo>
                <a:cubicBezTo>
                  <a:pt x="705466" y="543798"/>
                  <a:pt x="693867" y="555389"/>
                  <a:pt x="679559" y="555389"/>
                </a:cubicBezTo>
                <a:cubicBezTo>
                  <a:pt x="665250" y="555389"/>
                  <a:pt x="653652" y="543798"/>
                  <a:pt x="653652" y="529500"/>
                </a:cubicBezTo>
                <a:cubicBezTo>
                  <a:pt x="653652" y="515202"/>
                  <a:pt x="665250" y="503612"/>
                  <a:pt x="679559" y="503612"/>
                </a:cubicBezTo>
                <a:cubicBezTo>
                  <a:pt x="693861" y="503605"/>
                  <a:pt x="705458" y="515184"/>
                  <a:pt x="705466" y="529475"/>
                </a:cubicBezTo>
                <a:cubicBezTo>
                  <a:pt x="705466" y="529484"/>
                  <a:pt x="705466" y="529492"/>
                  <a:pt x="705466" y="529500"/>
                </a:cubicBezTo>
                <a:close/>
                <a:moveTo>
                  <a:pt x="923695" y="529500"/>
                </a:moveTo>
                <a:cubicBezTo>
                  <a:pt x="923695" y="543798"/>
                  <a:pt x="912096" y="555389"/>
                  <a:pt x="897788" y="555389"/>
                </a:cubicBezTo>
                <a:cubicBezTo>
                  <a:pt x="883481" y="555389"/>
                  <a:pt x="871881" y="543798"/>
                  <a:pt x="871881" y="529500"/>
                </a:cubicBezTo>
                <a:cubicBezTo>
                  <a:pt x="871881" y="515202"/>
                  <a:pt x="883481" y="503612"/>
                  <a:pt x="897788" y="503612"/>
                </a:cubicBezTo>
                <a:cubicBezTo>
                  <a:pt x="912090" y="503605"/>
                  <a:pt x="923688" y="515184"/>
                  <a:pt x="923695" y="529475"/>
                </a:cubicBezTo>
                <a:cubicBezTo>
                  <a:pt x="923695" y="529484"/>
                  <a:pt x="923695" y="529492"/>
                  <a:pt x="923695" y="529500"/>
                </a:cubicBezTo>
                <a:close/>
                <a:moveTo>
                  <a:pt x="1141923" y="529500"/>
                </a:moveTo>
                <a:cubicBezTo>
                  <a:pt x="1141923" y="543798"/>
                  <a:pt x="1130324" y="555389"/>
                  <a:pt x="1116016" y="555389"/>
                </a:cubicBezTo>
                <a:cubicBezTo>
                  <a:pt x="1101708" y="555389"/>
                  <a:pt x="1090109" y="543798"/>
                  <a:pt x="1090109" y="529500"/>
                </a:cubicBezTo>
                <a:cubicBezTo>
                  <a:pt x="1090109" y="515202"/>
                  <a:pt x="1101708" y="503612"/>
                  <a:pt x="1116016" y="503612"/>
                </a:cubicBezTo>
                <a:cubicBezTo>
                  <a:pt x="1130316" y="503629"/>
                  <a:pt x="1141907" y="515209"/>
                  <a:pt x="1141923" y="529500"/>
                </a:cubicBezTo>
                <a:close/>
                <a:moveTo>
                  <a:pt x="50838" y="697404"/>
                </a:moveTo>
                <a:cubicBezTo>
                  <a:pt x="50838" y="711702"/>
                  <a:pt x="39239" y="723293"/>
                  <a:pt x="24931" y="723293"/>
                </a:cubicBezTo>
                <a:cubicBezTo>
                  <a:pt x="10623" y="723293"/>
                  <a:pt x="-976" y="711702"/>
                  <a:pt x="-976" y="697404"/>
                </a:cubicBezTo>
                <a:cubicBezTo>
                  <a:pt x="-976" y="683106"/>
                  <a:pt x="10623" y="671516"/>
                  <a:pt x="24931" y="671516"/>
                </a:cubicBezTo>
                <a:cubicBezTo>
                  <a:pt x="39233" y="671509"/>
                  <a:pt x="50831" y="683088"/>
                  <a:pt x="50838" y="697379"/>
                </a:cubicBezTo>
                <a:cubicBezTo>
                  <a:pt x="50838" y="697387"/>
                  <a:pt x="50838" y="697395"/>
                  <a:pt x="50838" y="697404"/>
                </a:cubicBezTo>
                <a:close/>
                <a:moveTo>
                  <a:pt x="269068" y="697404"/>
                </a:moveTo>
                <a:cubicBezTo>
                  <a:pt x="269068" y="711702"/>
                  <a:pt x="257469" y="723293"/>
                  <a:pt x="243160" y="723293"/>
                </a:cubicBezTo>
                <a:cubicBezTo>
                  <a:pt x="228853" y="723293"/>
                  <a:pt x="217253" y="711702"/>
                  <a:pt x="217253" y="697404"/>
                </a:cubicBezTo>
                <a:cubicBezTo>
                  <a:pt x="217253" y="683106"/>
                  <a:pt x="228853" y="671516"/>
                  <a:pt x="243160" y="671516"/>
                </a:cubicBezTo>
                <a:cubicBezTo>
                  <a:pt x="257461" y="671532"/>
                  <a:pt x="269051" y="683113"/>
                  <a:pt x="269068" y="697404"/>
                </a:cubicBezTo>
                <a:close/>
                <a:moveTo>
                  <a:pt x="487237" y="697404"/>
                </a:moveTo>
                <a:cubicBezTo>
                  <a:pt x="487237" y="711702"/>
                  <a:pt x="475637" y="723293"/>
                  <a:pt x="461329" y="723293"/>
                </a:cubicBezTo>
                <a:cubicBezTo>
                  <a:pt x="447021" y="723293"/>
                  <a:pt x="435422" y="711702"/>
                  <a:pt x="435422" y="697404"/>
                </a:cubicBezTo>
                <a:cubicBezTo>
                  <a:pt x="435422" y="683106"/>
                  <a:pt x="447021" y="671516"/>
                  <a:pt x="461329" y="671516"/>
                </a:cubicBezTo>
                <a:cubicBezTo>
                  <a:pt x="475631" y="671509"/>
                  <a:pt x="487229" y="683088"/>
                  <a:pt x="487237" y="697379"/>
                </a:cubicBezTo>
                <a:cubicBezTo>
                  <a:pt x="487237" y="697387"/>
                  <a:pt x="487237" y="697395"/>
                  <a:pt x="487237" y="697404"/>
                </a:cubicBezTo>
                <a:close/>
                <a:moveTo>
                  <a:pt x="705466" y="697404"/>
                </a:moveTo>
                <a:cubicBezTo>
                  <a:pt x="705466" y="711702"/>
                  <a:pt x="693867" y="723293"/>
                  <a:pt x="679559" y="723293"/>
                </a:cubicBezTo>
                <a:cubicBezTo>
                  <a:pt x="665250" y="723293"/>
                  <a:pt x="653652" y="711702"/>
                  <a:pt x="653652" y="697404"/>
                </a:cubicBezTo>
                <a:cubicBezTo>
                  <a:pt x="653652" y="683106"/>
                  <a:pt x="665250" y="671516"/>
                  <a:pt x="679559" y="671516"/>
                </a:cubicBezTo>
                <a:cubicBezTo>
                  <a:pt x="693861" y="671509"/>
                  <a:pt x="705458" y="683088"/>
                  <a:pt x="705466" y="697379"/>
                </a:cubicBezTo>
                <a:cubicBezTo>
                  <a:pt x="705466" y="697387"/>
                  <a:pt x="705466" y="697395"/>
                  <a:pt x="705466" y="697404"/>
                </a:cubicBezTo>
                <a:close/>
                <a:moveTo>
                  <a:pt x="923695" y="697404"/>
                </a:moveTo>
                <a:cubicBezTo>
                  <a:pt x="923695" y="711702"/>
                  <a:pt x="912096" y="723293"/>
                  <a:pt x="897788" y="723293"/>
                </a:cubicBezTo>
                <a:cubicBezTo>
                  <a:pt x="883481" y="723293"/>
                  <a:pt x="871881" y="711702"/>
                  <a:pt x="871881" y="697404"/>
                </a:cubicBezTo>
                <a:cubicBezTo>
                  <a:pt x="871881" y="683106"/>
                  <a:pt x="883481" y="671516"/>
                  <a:pt x="897788" y="671516"/>
                </a:cubicBezTo>
                <a:cubicBezTo>
                  <a:pt x="912090" y="671509"/>
                  <a:pt x="923688" y="683088"/>
                  <a:pt x="923695" y="697379"/>
                </a:cubicBezTo>
                <a:cubicBezTo>
                  <a:pt x="923695" y="697387"/>
                  <a:pt x="923695" y="697395"/>
                  <a:pt x="923695" y="697404"/>
                </a:cubicBezTo>
                <a:close/>
                <a:moveTo>
                  <a:pt x="1141923" y="697404"/>
                </a:moveTo>
                <a:cubicBezTo>
                  <a:pt x="1141923" y="711702"/>
                  <a:pt x="1130324" y="723293"/>
                  <a:pt x="1116016" y="723293"/>
                </a:cubicBezTo>
                <a:cubicBezTo>
                  <a:pt x="1101708" y="723293"/>
                  <a:pt x="1090109" y="711702"/>
                  <a:pt x="1090109" y="697404"/>
                </a:cubicBezTo>
                <a:cubicBezTo>
                  <a:pt x="1090109" y="683106"/>
                  <a:pt x="1101708" y="671516"/>
                  <a:pt x="1116016" y="671516"/>
                </a:cubicBezTo>
                <a:cubicBezTo>
                  <a:pt x="1130316" y="671532"/>
                  <a:pt x="1141907" y="683113"/>
                  <a:pt x="1141923" y="697404"/>
                </a:cubicBezTo>
                <a:close/>
              </a:path>
            </a:pathLst>
          </a:custGeom>
          <a:solidFill>
            <a:srgbClr val="FFFFFF"/>
          </a:solidFill>
          <a:ln/>
        </p:spPr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DE78E79-0773-4476-B0EB-AD8E674AF55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442" y="761246"/>
            <a:ext cx="5274310" cy="398970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AE1D044-46E4-480F-9498-2C188EB31D11}"/>
              </a:ext>
            </a:extLst>
          </p:cNvPr>
          <p:cNvSpPr txBox="1"/>
          <p:nvPr/>
        </p:nvSpPr>
        <p:spPr>
          <a:xfrm>
            <a:off x="6314823" y="4929662"/>
            <a:ext cx="56843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中国在斜拉桥建设领域取得了举世瞩目的成就，凭借科技创新、工程规模与建造速度，</a:t>
            </a:r>
            <a:r>
              <a:rPr lang="zh-CN" altLang="zh-CN" sz="16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多次刷新世界纪录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，奠定了</a:t>
            </a:r>
            <a:r>
              <a:rPr lang="zh-CN" altLang="zh-CN" sz="16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全球桥梁工程的领先地位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1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13130" y="474728"/>
            <a:ext cx="6920357" cy="9708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从追赶到引领：中国桥梁的世界贡献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814430" y="592507"/>
            <a:ext cx="3835409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自主创新跨越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7810097" y="965887"/>
            <a:ext cx="3835409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中国在斜拉桥领域实现从学习借鉴到自主创新的跨越，千米级跨度技术已达世界领先水平。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7801730" y="2734837"/>
            <a:ext cx="3835409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全球技术输出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7810097" y="3099962"/>
            <a:ext cx="3835409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中国桥梁工程成为建造名片，为一带一路沿线国家如印尼泗马大桥、马尔代夫中马友谊大桥提供技术方案。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7842130" y="4811128"/>
            <a:ext cx="3835409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未来发展展望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7816207" y="5167998"/>
            <a:ext cx="3835409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中国桥梁建设正朝着更长跨度、更高韧性、更低能耗方向发展，勾股定理作为基础工具持续推动全球桥梁技术进步。</a:t>
            </a:r>
            <a:endParaRPr lang="en-US" sz="1600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ACFEB79-89B3-4B92-AF1F-ACBF75750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15" y="1264616"/>
            <a:ext cx="3358896" cy="503834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8AC7BA9-9193-4F3F-BA0F-8A3DC698B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0440" y="1264615"/>
            <a:ext cx="3782541" cy="50383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4"/>
          <a:srcRect l="1013" r="1013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3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生活美学：家居设计的数学诗意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875" y="703580"/>
            <a:ext cx="4934585" cy="15373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楼梯设计：人体工学与数学的和谐统一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777875" y="2604135"/>
            <a:ext cx="5140325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人体工程学法则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10260" y="3020060"/>
            <a:ext cx="4469765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楼梯踏步高度与宽度构成直角三角形，行走斜线为斜边。经验法则表明：两倍踏步高度加一倍踏步宽度约等于60至65厘米，这是人体最舒适的步幅范围，直接决定上下楼梯的安全性与舒适度。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77663" y="4626801"/>
            <a:ext cx="4983898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坡度精确计算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87400" y="5045710"/>
            <a:ext cx="4469765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设计师通过勾股定理计算每一步实际行走斜面长度，确保楼梯坡度保持在30度至40度的理想范围。精确计算的坡度既保证老人小孩上下安全，又创造平顺流畅的行走体验，体现数学对功能安全的基础保障作用。</a:t>
            </a:r>
            <a:endParaRPr lang="en-US" sz="16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877BE44-92E6-4340-A79A-C241C41300CA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8"/>
          <a:stretch/>
        </p:blipFill>
        <p:spPr bwMode="auto">
          <a:xfrm>
            <a:off x="7044817" y="516731"/>
            <a:ext cx="3460750" cy="5654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5500" y="665480"/>
            <a:ext cx="5289550" cy="128143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理性之美：数学秩序塑造空间优雅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41:01-d2v5sndnfo2stf9dk1p0.jpeg"/>
          <p:cNvPicPr>
            <a:picLocks noChangeAspect="1"/>
          </p:cNvPicPr>
          <p:nvPr/>
        </p:nvPicPr>
        <p:blipFill>
          <a:blip r:embed="rId4"/>
          <a:srcRect t="11212" b="11212"/>
          <a:stretch/>
        </p:blipFill>
        <p:spPr>
          <a:xfrm>
            <a:off x="850900" y="3695065"/>
            <a:ext cx="5289550" cy="27355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50868" y="2197884"/>
            <a:ext cx="505399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视觉节奏韵律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38503" y="2568083"/>
            <a:ext cx="5289402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精确计算的坡度使楼梯产生稳定连续的节奏感，如同音乐节拍，体现秩序美的核心。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059330" y="997071"/>
            <a:ext cx="428146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空间线条流畅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095896" y="1376098"/>
            <a:ext cx="4282212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精确坡度线自然连接上下层空间，无论直线型或弧形楼梯，骨架坡度决定其能否如雕塑般融入家居。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059330" y="2826463"/>
            <a:ext cx="428146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光影层次变化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7095896" y="3216920"/>
            <a:ext cx="4282212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比例得当的楼梯成为光影游戏的舞台，阳光或灯光在规整踏步上形成渐次变化的光影层次。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7059330" y="4687238"/>
            <a:ext cx="428146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秩序即美本质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7095896" y="5085315"/>
            <a:ext cx="4282212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最永恒的美诞生于最严谨的秩序，数学计算是家居优雅的基石，理性与感性在此完美融合。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4608" y="998582"/>
            <a:ext cx="4902869" cy="111756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设计实例：数学公式指导实践操作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39:58-d2v5s7lnfo2stf9dk1eg.jpeg"/>
          <p:cNvPicPr>
            <a:picLocks noChangeAspect="1"/>
          </p:cNvPicPr>
          <p:nvPr/>
        </p:nvPicPr>
        <p:blipFill>
          <a:blip r:embed="rId4"/>
          <a:srcRect l="11218" r="11218"/>
          <a:stretch/>
        </p:blipFill>
        <p:spPr>
          <a:xfrm>
            <a:off x="6134100" y="7620"/>
            <a:ext cx="5145405" cy="4335780"/>
          </a:xfrm>
          <a:prstGeom prst="rect">
            <a:avLst/>
          </a:prstGeom>
        </p:spPr>
      </p:pic>
      <p:pic>
        <p:nvPicPr>
          <p:cNvPr id="4" name="Image 1" descr="https://kimi-img.moonshot.cn/pub/slides/slides_tmpl/image/25-09-08-12:39:56-d2v5s75nfo2stf9dk1dg.jpeg"/>
          <p:cNvPicPr>
            <a:picLocks noChangeAspect="1"/>
          </p:cNvPicPr>
          <p:nvPr/>
        </p:nvPicPr>
        <p:blipFill>
          <a:blip r:embed="rId5"/>
          <a:srcRect t="17315" b="17315"/>
          <a:stretch/>
        </p:blipFill>
        <p:spPr>
          <a:xfrm>
            <a:off x="816707" y="2276204"/>
            <a:ext cx="4769518" cy="208166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3837" y="4533826"/>
            <a:ext cx="931483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实际计算过程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713740" y="4861560"/>
            <a:ext cx="10687050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以层高2.8米的复式住宅为例，规划14级踏步，每级高度为20厘米。根据经验公式推算踏板宽度约23厘米，应用勾股定理计算每步实际斜面长度约30.5厘米，验证坡度合理性并计算楼梯总投影长度。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00222" y="5619809"/>
            <a:ext cx="9314837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数学工具价值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700405" y="5947410"/>
            <a:ext cx="10700385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这一实例说明数学公式如何指导实际装修决策，帮助业主和设计师在有限空间内实现功能与美学的平衡。数学不是抽象符号，而是解决实际问题的有效工具，将理性计算转化为舒适的生活体验。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4"/>
          <a:srcRect l="1013" r="1013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3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价值升华：数学思维的当代启示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75615" y="393700"/>
            <a:ext cx="10925175" cy="14490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数形结合：连接代数与几何的桥梁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40:21-d2v5sddnfo2stf9dk1h0.jpeg"/>
          <p:cNvPicPr>
            <a:picLocks noChangeAspect="1"/>
          </p:cNvPicPr>
          <p:nvPr/>
        </p:nvPicPr>
        <p:blipFill>
          <a:blip r:embed="rId4"/>
          <a:srcRect t="5895" b="5895"/>
          <a:stretch/>
        </p:blipFill>
        <p:spPr>
          <a:xfrm>
            <a:off x="3644570" y="1843463"/>
            <a:ext cx="3662704" cy="2155017"/>
          </a:xfrm>
          <a:prstGeom prst="rect">
            <a:avLst/>
          </a:prstGeom>
        </p:spPr>
      </p:pic>
      <p:pic>
        <p:nvPicPr>
          <p:cNvPr id="4" name="Image 1" descr="https://kimi-img.moonshot.cn/pub/slides/slides_tmpl/image/25-09-08-12:41:01-d2v5sndnfo2stf9dk1og.jpeg"/>
          <p:cNvPicPr>
            <a:picLocks noChangeAspect="1"/>
          </p:cNvPicPr>
          <p:nvPr/>
        </p:nvPicPr>
        <p:blipFill>
          <a:blip r:embed="rId5"/>
          <a:srcRect t="6536" b="6536"/>
          <a:stretch/>
        </p:blipFill>
        <p:spPr>
          <a:xfrm>
            <a:off x="7738194" y="1843463"/>
            <a:ext cx="3662704" cy="212544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61645" y="1906905"/>
            <a:ext cx="2822575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数形结合思想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474980" y="3022283"/>
            <a:ext cx="2739390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勾股定理是数形结合思想的重要载体，通过面积法、拼图法等直观方式建立代数表达式与几何图形的对应关系。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576602" y="4188787"/>
            <a:ext cx="3411363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数学思维培养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3588573" y="4779687"/>
            <a:ext cx="3827211" cy="5232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该定理培养从具体到抽象、从直观到逻辑的数学思维能力，是理解数学本质的重要窗口。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7722495" y="4188787"/>
            <a:ext cx="3411363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跨领域渗透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7738194" y="4610509"/>
            <a:ext cx="3720700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其思想渗透于数学推导、物理建模及工程创新等领域，连接代数与几何、理论与实际，具有广泛的应用价值。</a:t>
            </a:r>
            <a:endParaRPr lang="en-US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174615" y="-635"/>
            <a:ext cx="792480" cy="6858635"/>
          </a:xfrm>
          <a:prstGeom prst="rect">
            <a:avLst/>
          </a:prstGeom>
          <a:solidFill>
            <a:srgbClr val="538BC1">
              <a:alpha val="52157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26720" y="591185"/>
            <a:ext cx="4472940" cy="211963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永恒智慧：从古代到未来的数学传承</a:t>
            </a:r>
            <a:endParaRPr lang="en-US" sz="1600" dirty="0"/>
          </a:p>
        </p:txBody>
      </p:sp>
      <p:pic>
        <p:nvPicPr>
          <p:cNvPr id="4" name="Image 0" descr="https://kimi-img.moonshot.cn/pub/slides/slides_tmpl/image/25-09-08-12:40:40-d2v5si5nfo2stf9dk1l0.jpeg"/>
          <p:cNvPicPr>
            <a:picLocks noChangeAspect="1"/>
          </p:cNvPicPr>
          <p:nvPr/>
        </p:nvPicPr>
        <p:blipFill>
          <a:blip r:embed="rId4"/>
          <a:srcRect t="10827" b="10827"/>
          <a:stretch/>
        </p:blipFill>
        <p:spPr>
          <a:xfrm>
            <a:off x="5622277" y="0"/>
            <a:ext cx="6564268" cy="3429000"/>
          </a:xfrm>
          <a:prstGeom prst="rect">
            <a:avLst/>
          </a:prstGeom>
        </p:spPr>
      </p:pic>
      <p:pic>
        <p:nvPicPr>
          <p:cNvPr id="5" name="Image 1" descr="https://kimi-img.moonshot.cn/pub/slides/slides_tmpl/image/25-09-08-12:41:06-d2v5solnfo2stf9dk1pg.jpeg"/>
          <p:cNvPicPr>
            <a:picLocks noChangeAspect="1"/>
          </p:cNvPicPr>
          <p:nvPr/>
        </p:nvPicPr>
        <p:blipFill>
          <a:blip r:embed="rId5"/>
          <a:srcRect t="10868" b="10868"/>
          <a:stretch/>
        </p:blipFill>
        <p:spPr>
          <a:xfrm>
            <a:off x="5620849" y="3429001"/>
            <a:ext cx="6571151" cy="34290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24206" y="2571391"/>
            <a:ext cx="4282212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文明传承脉络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437912" y="2988518"/>
            <a:ext cx="4282212" cy="112569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从商高、毕达哥拉斯到赵爽、欧几里得，从加菲尔德到爱因斯坦，人类对勾股定理的持续探索体现数学研究的传承与创新。这条跨越三千年的智慧链条，连接古今中外的数学家，共同构建人类数学文明的基石。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424206" y="4693466"/>
            <a:ext cx="4282212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当代启示召唤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437912" y="5099163"/>
            <a:ext cx="4282212" cy="1390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古老数学智慧在建筑工程、家居设计、物理计算等现代领域依然焕发强大生命力。鼓励学习者以勾股定理为起点，培养观察生活、思考问题的数学眼光，发现隐藏在日常背后的数学规律，成为具有理性思维和创新精神的探索者。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6-d2v5s25nfo2stf9dk1bg.jpg"/>
          <p:cNvPicPr>
            <a:picLocks noChangeAspect="1"/>
          </p:cNvPicPr>
          <p:nvPr/>
        </p:nvPicPr>
        <p:blipFill>
          <a:blip r:embed="rId4"/>
          <a:srcRect l="7" t="12491" r="11357" b="2019"/>
          <a:stretch/>
        </p:blipFill>
        <p:spPr>
          <a:xfrm flipH="1"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6898" y="2306319"/>
            <a:ext cx="1751965" cy="8286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54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859790" y="1998980"/>
            <a:ext cx="1130935" cy="3034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1-d2v5s0tnfo2stf9dk18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00" y="836930"/>
            <a:ext cx="457200" cy="24384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670914" y="728660"/>
            <a:ext cx="1041400" cy="8280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48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01.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318597" y="1609936"/>
            <a:ext cx="2360126" cy="8661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千年溯源：定理的历史足迹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10260460" y="728660"/>
            <a:ext cx="1418033" cy="8280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48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02.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8975851" y="1642704"/>
            <a:ext cx="2360126" cy="8661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智慧证明：方法的多元探索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6666865" y="2537460"/>
            <a:ext cx="1751965" cy="8280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48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03.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5347823" y="3418501"/>
            <a:ext cx="2360126" cy="8661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工程实践：现代建设的数学基石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10260330" y="2537460"/>
            <a:ext cx="1668145" cy="8280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48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04.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8975851" y="3408326"/>
            <a:ext cx="2360126" cy="8661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生活美学：家居设计的数学诗意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6675755" y="4427220"/>
            <a:ext cx="1752600" cy="8280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4800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05.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5385272" y="5234834"/>
            <a:ext cx="2360126" cy="86614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价值升华：数学思维的当代启示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41:01-d2v5sndnfo2stf9dk1o0.jpg"/>
          <p:cNvPicPr>
            <a:picLocks noChangeAspect="1"/>
          </p:cNvPicPr>
          <p:nvPr/>
        </p:nvPicPr>
        <p:blipFill>
          <a:blip r:embed="rId4"/>
          <a:srcRect l="69" r="69"/>
          <a:stretch/>
        </p:blipFill>
        <p:spPr>
          <a:xfrm>
            <a:off x="0" y="-20320"/>
            <a:ext cx="12192000" cy="68783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9070" y="1116330"/>
            <a:ext cx="3345180" cy="33280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88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 You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9883755" y="815503"/>
            <a:ext cx="133350" cy="13716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5" name="Shape 2"/>
          <p:cNvSpPr/>
          <p:nvPr/>
        </p:nvSpPr>
        <p:spPr>
          <a:xfrm>
            <a:off x="10083780" y="815503"/>
            <a:ext cx="133350" cy="13716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6" name="Shape 3"/>
          <p:cNvSpPr/>
          <p:nvPr/>
        </p:nvSpPr>
        <p:spPr>
          <a:xfrm>
            <a:off x="10283805" y="815503"/>
            <a:ext cx="133350" cy="13716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7" name="Shape 4"/>
          <p:cNvSpPr/>
          <p:nvPr/>
        </p:nvSpPr>
        <p:spPr>
          <a:xfrm>
            <a:off x="10483830" y="815503"/>
            <a:ext cx="133350" cy="13716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8" name="Text 5"/>
          <p:cNvSpPr/>
          <p:nvPr/>
        </p:nvSpPr>
        <p:spPr>
          <a:xfrm>
            <a:off x="6448425" y="1806747"/>
            <a:ext cx="4294505" cy="1947200"/>
          </a:xfrm>
          <a:prstGeom prst="rect">
            <a:avLst/>
          </a:prstGeom>
          <a:noFill/>
          <a:ln/>
        </p:spPr>
        <p:txBody>
          <a:bodyPr wrap="square" lIns="99695" tIns="49784" rIns="99695" bIns="49784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6000" dirty="0">
                <a:latin typeface="MiSans" pitchFamily="34" charset="0"/>
                <a:ea typeface="MiSans" pitchFamily="34" charset="-122"/>
                <a:cs typeface="MiSans" pitchFamily="34" charset="-120"/>
              </a:rPr>
              <a:t>汇报完毕</a:t>
            </a:r>
            <a:endParaRPr lang="en-US" altLang="zh-CN" sz="6000" dirty="0">
              <a:latin typeface="MiSans" pitchFamily="34" charset="0"/>
              <a:ea typeface="MiSans" pitchFamily="34" charset="-122"/>
              <a:cs typeface="MiSans" pitchFamily="34" charset="-120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000" dirty="0">
                <a:latin typeface="MiSans" pitchFamily="34" charset="0"/>
                <a:ea typeface="MiSans" pitchFamily="34" charset="-122"/>
                <a:cs typeface="MiSans" pitchFamily="34" charset="-120"/>
              </a:rPr>
              <a:t>请批评指正</a:t>
            </a:r>
            <a:endParaRPr lang="en-US" altLang="zh-CN" sz="6000" dirty="0">
              <a:latin typeface="MiSans" pitchFamily="34" charset="0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4"/>
          <a:srcRect l="1013" r="1013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3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千年溯源：定理的历史足迹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40:37-d2v5shdnfo2stf9dk1kg.jpeg"/>
          <p:cNvPicPr>
            <a:picLocks noChangeAspect="1"/>
          </p:cNvPicPr>
          <p:nvPr/>
        </p:nvPicPr>
        <p:blipFill>
          <a:blip r:embed="rId4"/>
          <a:srcRect l="24972" r="24972"/>
          <a:stretch/>
        </p:blipFill>
        <p:spPr>
          <a:xfrm>
            <a:off x="0" y="-16611"/>
            <a:ext cx="51435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10885" y="473710"/>
            <a:ext cx="5965825" cy="107061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勾股定理：中西文明的数学共识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5854904" y="1981342"/>
            <a:ext cx="5326303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定理核心定义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5852795" y="2393315"/>
            <a:ext cx="5935345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直角三角形中，两条直角边的平方和等于斜边的平方。中国古代称较短直角边为勾，较长直角边为股，斜边为弦，因此得名勾股定理。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5847625" y="3559733"/>
            <a:ext cx="5328502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历史地位与价值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824220" y="3937000"/>
            <a:ext cx="5935345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勾股定理是人类最早发现并证明的重要数学定理之一，现存约五百种证明方法，是数学定理中证明方法最多的定理之一，体现数形结合的核心思想。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840640" y="5064237"/>
            <a:ext cx="5328502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文明独立发现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840730" y="5432425"/>
            <a:ext cx="5935345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该定理在中西方文明中独立被发现，中国《周髀算经》记载商高提出勾三股四弦五，古希腊毕达哥拉斯学派系统研究并命名，彰显数学真理的普适性。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895" y="1017446"/>
            <a:ext cx="6187316" cy="111756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从商高到毕达哥拉斯：独立发现的文明对话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40:21-d2v5sddnfo2stf9dk1h0.jpeg"/>
          <p:cNvPicPr>
            <a:picLocks noChangeAspect="1"/>
          </p:cNvPicPr>
          <p:nvPr/>
        </p:nvPicPr>
        <p:blipFill>
          <a:blip r:embed="rId4"/>
          <a:srcRect t="10593" b="10593"/>
          <a:stretch/>
        </p:blipFill>
        <p:spPr>
          <a:xfrm>
            <a:off x="7132310" y="3626350"/>
            <a:ext cx="4282212" cy="2251414"/>
          </a:xfrm>
          <a:prstGeom prst="rect">
            <a:avLst/>
          </a:prstGeom>
        </p:spPr>
      </p:pic>
      <p:pic>
        <p:nvPicPr>
          <p:cNvPr id="4" name="Image 1" descr="https://kimi-img.moonshot.cn/pub/slides/slides_tmpl/image/25-09-08-12:40:23-d2v5sdtnfo2stf9dk1hg.jpeg"/>
          <p:cNvPicPr>
            <a:picLocks noChangeAspect="1"/>
          </p:cNvPicPr>
          <p:nvPr/>
        </p:nvPicPr>
        <p:blipFill>
          <a:blip r:embed="rId5"/>
          <a:srcRect t="15929" b="15929"/>
          <a:stretch/>
        </p:blipFill>
        <p:spPr>
          <a:xfrm>
            <a:off x="877594" y="1822556"/>
            <a:ext cx="5223220" cy="23724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77695" y="4532143"/>
            <a:ext cx="5186654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中国古代数学成就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877431" y="4923870"/>
            <a:ext cx="5186654" cy="1390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前11世纪，商高在与周公对话中提出勾三股四弦五的特例。东汉时期，赵爽在《周髀算经》注释中系统阐述勾股定理，并首创弦图证明法。赵爽弦图以其精妙的几何构造，被选为2002年国际数学家大会会徽，彰显中国古代数学成就获得国际高度认可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095744" y="1822471"/>
            <a:ext cx="4282212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西方数学传统发展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7132310" y="2209118"/>
            <a:ext cx="4282212" cy="16541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前6世纪，古希腊毕达哥拉斯学派系统研究直角三角形边的数量关系，因此西方称此定理为毕达哥拉斯定理。公元前4世纪，欧几里得在《几何原本》中给出严格的几何证明，奠定西方数学演绎体系的基础。两种文明独立探索却得出相同结论，深刻说明数学真理超越地域与文化边界。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4"/>
          <a:srcRect l="1013" r="1013"/>
          <a:stretch/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3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9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智慧证明：方法的多元探索</a:t>
            </a:r>
            <a:endParaRPr lang="en-US" sz="1600" dirty="0"/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70585" y="641985"/>
            <a:ext cx="3086100" cy="1383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32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赵爽弦图：东方几何的精妙构造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40:15-d2v5sbtnfo2stf9dk1g0.jpeg"/>
          <p:cNvPicPr>
            <a:picLocks noChangeAspect="1"/>
          </p:cNvPicPr>
          <p:nvPr/>
        </p:nvPicPr>
        <p:blipFill>
          <a:blip r:embed="rId4"/>
          <a:srcRect t="5089" b="5089"/>
          <a:stretch/>
        </p:blipFill>
        <p:spPr>
          <a:xfrm>
            <a:off x="6096000" y="0"/>
            <a:ext cx="6204927" cy="6858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11905" y="2235849"/>
            <a:ext cx="3411363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弦图构造原理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911507" y="2612486"/>
            <a:ext cx="3411363" cy="1390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赵爽弦图以直角三角形斜边为边长构造大正方形，内部包含四个全等直角三角形和中间一个小正方形。大正方形面积等于四个三角形面积与小正方形面积之和，通过面积关系直观证明勾股定理。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2150162" y="4431196"/>
            <a:ext cx="3411363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8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东方数学思想精髓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2137699" y="4822438"/>
            <a:ext cx="3411363" cy="139001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这种出入相补的证明方法体现了中国古代数形结合的数学思想，强调几何直观与代数运算的统一。弦图构造简洁精妙，无需复杂推导即可展现定理本质，至今仍是数学教育中的经典范例。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7230" y="545465"/>
            <a:ext cx="4331335" cy="188341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4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欧几里得与总统证法：西方证明的智慧结晶</a:t>
            </a:r>
            <a:endParaRPr lang="en-US" sz="1600" dirty="0"/>
          </a:p>
        </p:txBody>
      </p:sp>
      <p:pic>
        <p:nvPicPr>
          <p:cNvPr id="3" name="Image 0" descr="https://kimi-img.moonshot.cn/pub/slides/slides_tmpl/image/25-09-08-12:39:47-d2v5s4tnfo2stf9dk1d0.jpeg"/>
          <p:cNvPicPr>
            <a:picLocks noChangeAspect="1"/>
          </p:cNvPicPr>
          <p:nvPr/>
        </p:nvPicPr>
        <p:blipFill>
          <a:blip r:embed="rId4"/>
          <a:srcRect l="9998" r="9998"/>
          <a:stretch/>
        </p:blipFill>
        <p:spPr>
          <a:xfrm>
            <a:off x="6070902" y="4063481"/>
            <a:ext cx="2595557" cy="2178740"/>
          </a:xfrm>
          <a:prstGeom prst="rect">
            <a:avLst/>
          </a:prstGeom>
        </p:spPr>
      </p:pic>
      <p:pic>
        <p:nvPicPr>
          <p:cNvPr id="4" name="Image 1" descr="https://kimi-img.moonshot.cn/pub/slides/slides_tmpl/image/25-09-08-12:40:21-d2v5sddnfo2stf9dk1h0.jpeg"/>
          <p:cNvPicPr>
            <a:picLocks noChangeAspect="1"/>
          </p:cNvPicPr>
          <p:nvPr/>
        </p:nvPicPr>
        <p:blipFill>
          <a:blip r:embed="rId5"/>
          <a:srcRect l="10275" r="10275"/>
          <a:stretch/>
        </p:blipFill>
        <p:spPr>
          <a:xfrm>
            <a:off x="8751243" y="4063481"/>
            <a:ext cx="2595557" cy="217874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83895" y="2837180"/>
            <a:ext cx="4585335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欧几里得经典证明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674211" y="3306586"/>
            <a:ext cx="4594784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公元前4世纪，欧几里得在《几何原本》中利用同底等高的长方形与三角形面积关系进行推导，展现古希腊严格的几何逻辑体系。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950642" y="545424"/>
            <a:ext cx="5480551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加菲尔德梯形证法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950388" y="952249"/>
            <a:ext cx="5480551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1880年美国第20任总统加菲尔德提出梯形证法，构造直角梯形并分解为三个直角三角形，利用面积相等完成证明。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74370" y="4775200"/>
            <a:ext cx="4594860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证明方法对比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674211" y="5173996"/>
            <a:ext cx="4594784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欧几里得法侧重逻辑演绎，从公理出发层层推导；加菲尔德法巧妙运用梯形构造，体现创造性思维。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5939212" y="2347045"/>
            <a:ext cx="5480551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多元创造性启示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950388" y="2745615"/>
            <a:ext cx="5480551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两种证法思路迥异却殊途同归，充分说明数学证明具有多样性和创造性，同一真理可通过不同路径抵达。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09900" y="2308860"/>
            <a:ext cx="6782099" cy="453320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7385" y="381000"/>
            <a:ext cx="10204450" cy="12750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4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少年爱因斯坦：直觉与创新的证明尝试</a:t>
            </a:r>
            <a:endParaRPr lang="en-US" sz="1600" dirty="0"/>
          </a:p>
        </p:txBody>
      </p:sp>
      <p:pic>
        <p:nvPicPr>
          <p:cNvPr id="4" name="Image 1" descr="https://kimi-img.moonshot.cn/pub/slides/slides_tmpl/image/25-09-08-12:39:47-d2v5s4tnfo2stf9dk1d0.jpeg"/>
          <p:cNvPicPr>
            <a:picLocks noChangeAspect="1"/>
          </p:cNvPicPr>
          <p:nvPr/>
        </p:nvPicPr>
        <p:blipFill>
          <a:blip r:embed="rId5"/>
          <a:srcRect l="17355" r="17355"/>
          <a:stretch/>
        </p:blipFill>
        <p:spPr>
          <a:xfrm>
            <a:off x="911975" y="1870714"/>
            <a:ext cx="4406868" cy="453320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952714" y="1780597"/>
            <a:ext cx="5480551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少年探索故事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986395" y="2197796"/>
            <a:ext cx="5480551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爱因斯坦11岁时获得几何书，叔叔讲解的复杂证明激发他寻找更简洁的方法。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5952714" y="3402921"/>
            <a:ext cx="5480551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相似三角形证法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5967954" y="3793094"/>
            <a:ext cx="5480551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基于相似三角形原理，他证明三个直角三角形面积与斜边正方形面积之比固定，通过比例关系推导勾股定理。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5910180" y="5050647"/>
            <a:ext cx="5480551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538BC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创新思维启示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5925420" y="5485269"/>
            <a:ext cx="5480551" cy="59745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这一故事体现数学发现的直觉性与创造性，伟大科学家的思维源于早年对基础问题的独立思考，鼓励学生勇于探索。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523</Words>
  <Application>Microsoft Office PowerPoint</Application>
  <PresentationFormat>宽屏</PresentationFormat>
  <Paragraphs>125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MiSans</vt:lpstr>
      <vt:lpstr>Arial</vt:lpstr>
      <vt:lpstr>Times New Roman</vt:lpstr>
      <vt:lpstr>Calibri</vt:lpstr>
      <vt:lpstr>等线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勾股定理：跨越千年的数学智慧</dc:title>
  <dc:subject>勾股定理：跨越千年的数学智慧</dc:subject>
  <dc:creator>Kimi</dc:creator>
  <cp:lastModifiedBy>韩 涛</cp:lastModifiedBy>
  <cp:revision>3</cp:revision>
  <dcterms:created xsi:type="dcterms:W3CDTF">2026-03-09T14:56:39Z</dcterms:created>
  <dcterms:modified xsi:type="dcterms:W3CDTF">2026-03-09T15:36:02Z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勾股定理：跨越千年的数学智慧","ContentProducer":"001191110108MACG2KBH8F10000","ProduceID":"19cd3183-5222-88eb-8000-0000ce5de795","ReservedCode1":"","ContentPropagator":"001191110108MACG2KBH8F20000","PropagateID":"19cd3183-5222-88eb-8000-0000ce5de795","ReservedCode2":""}</vt:lpwstr>
  </property>
</Properties>
</file>