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8" r:id="rId10"/>
    <p:sldId id="263" r:id="rId11"/>
    <p:sldId id="267" r:id="rId12"/>
    <p:sldId id="265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8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B0C13-CED5-4B47-8A5C-44F08E5B38A1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36551-452E-4036-8FDA-948C38AEC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B0C13-CED5-4B47-8A5C-44F08E5B38A1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36551-452E-4036-8FDA-948C38AEC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B0C13-CED5-4B47-8A5C-44F08E5B38A1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36551-452E-4036-8FDA-948C38AEC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B0C13-CED5-4B47-8A5C-44F08E5B38A1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36551-452E-4036-8FDA-948C38AEC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B0C13-CED5-4B47-8A5C-44F08E5B38A1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36551-452E-4036-8FDA-948C38AEC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B0C13-CED5-4B47-8A5C-44F08E5B38A1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36551-452E-4036-8FDA-948C38AEC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B0C13-CED5-4B47-8A5C-44F08E5B38A1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36551-452E-4036-8FDA-948C38AEC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B0C13-CED5-4B47-8A5C-44F08E5B38A1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36551-452E-4036-8FDA-948C38AEC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B0C13-CED5-4B47-8A5C-44F08E5B38A1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36551-452E-4036-8FDA-948C38AEC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B0C13-CED5-4B47-8A5C-44F08E5B38A1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36551-452E-4036-8FDA-948C38AEC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B0C13-CED5-4B47-8A5C-44F08E5B38A1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36551-452E-4036-8FDA-948C38AEC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B0C13-CED5-4B47-8A5C-44F08E5B38A1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36551-452E-4036-8FDA-948C38AECA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62973" y="1535501"/>
            <a:ext cx="9466053" cy="1060061"/>
          </a:xfrm>
        </p:spPr>
        <p:txBody>
          <a:bodyPr>
            <a:norm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钢铁淬火变硬的奥秘探究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0DCEC8-41A0-40FA-9BB9-1217C4CF5504}"/>
              </a:ext>
            </a:extLst>
          </p:cNvPr>
          <p:cNvSpPr txBox="1"/>
          <p:nvPr/>
        </p:nvSpPr>
        <p:spPr>
          <a:xfrm>
            <a:off x="2134355" y="3428999"/>
            <a:ext cx="7942152" cy="2245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147445" algn="just">
              <a:lnSpc>
                <a:spcPct val="150000"/>
              </a:lnSpc>
            </a:pPr>
            <a:r>
              <a:rPr lang="zh-CN" altLang="zh-CN" sz="24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pitchFamily="49" charset="-122"/>
              </a:rPr>
              <a:t>主 持 人：罗苏扬 （高一</a:t>
            </a:r>
            <a:r>
              <a:rPr lang="en-US" altLang="zh-CN" sz="24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pitchFamily="49" charset="-122"/>
              </a:rPr>
              <a:t>6</a:t>
            </a:r>
            <a:r>
              <a:rPr lang="zh-CN" altLang="zh-CN" sz="24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pitchFamily="49" charset="-122"/>
              </a:rPr>
              <a:t>班）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147445" algn="just">
              <a:lnSpc>
                <a:spcPct val="150000"/>
              </a:lnSpc>
            </a:pPr>
            <a:r>
              <a:rPr lang="zh-CN" altLang="zh-CN" sz="24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pitchFamily="49" charset="-122"/>
              </a:rPr>
              <a:t>指导老师：兰 雪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147445" algn="just">
              <a:lnSpc>
                <a:spcPct val="150000"/>
              </a:lnSpc>
            </a:pPr>
            <a:r>
              <a:rPr lang="zh-CN" altLang="zh-CN" sz="24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pitchFamily="49" charset="-122"/>
              </a:rPr>
              <a:t>课题成员：陈政文、王妙欣、金煜杰、昝子琪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147445" algn="just">
              <a:lnSpc>
                <a:spcPct val="150000"/>
              </a:lnSpc>
            </a:pPr>
            <a:r>
              <a:rPr lang="zh-CN" altLang="zh-CN" sz="24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pitchFamily="49" charset="-122"/>
              </a:rPr>
              <a:t>学</a:t>
            </a:r>
            <a:r>
              <a:rPr lang="en-US" altLang="zh-CN" sz="24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pitchFamily="49" charset="-122"/>
              </a:rPr>
              <a:t>    </a:t>
            </a:r>
            <a:r>
              <a:rPr lang="zh-CN" altLang="zh-CN" sz="24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黑体" panose="02010609060101010101" pitchFamily="49" charset="-122"/>
              </a:rPr>
              <a:t>校：徐州市矿大实验学校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5517" y="485889"/>
            <a:ext cx="9638580" cy="670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800" kern="100" dirty="0">
                <a:ea typeface="微软雅黑" panose="020B0503020204020204" pitchFamily="34" charset="-122"/>
              </a:rPr>
              <a:t>钢铁淬火后的金相组织</a:t>
            </a:r>
            <a:endParaRPr lang="zh-CN" altLang="zh-CN" sz="2800" kern="100" dirty="0"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06078" y="5603726"/>
            <a:ext cx="35051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ea typeface="宋体" panose="02010600030101010101" pitchFamily="2" charset="-122"/>
              </a:rPr>
              <a:t>图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400" dirty="0"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ea typeface="宋体" panose="02010600030101010101" pitchFamily="2" charset="-122"/>
              </a:rPr>
              <a:t>金相观察结果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12" y="1924334"/>
            <a:ext cx="2885054" cy="23776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4877" y="1924336"/>
            <a:ext cx="2885054" cy="23776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2238" y="1924334"/>
            <a:ext cx="2885054" cy="237760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339630" y="4772956"/>
            <a:ext cx="89917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/>
              <a:t>    空冷：珠光体        油冷：屈氏体</a:t>
            </a:r>
            <a:r>
              <a:rPr lang="en-US" altLang="zh-CN" sz="2400" dirty="0"/>
              <a:t>+</a:t>
            </a:r>
            <a:r>
              <a:rPr lang="zh-CN" altLang="en-US" sz="2400" dirty="0"/>
              <a:t>马氏体        水冷：马氏体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10059" y="1002163"/>
            <a:ext cx="10570234" cy="4466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kern="100" dirty="0">
                <a:ea typeface="微软雅黑" panose="020B0503020204020204" pitchFamily="34" charset="-122"/>
              </a:rPr>
              <a:t>钢铁淬火后的硬度变化，关键取决于冷却速度对内部微观组织的“定格”效果。</a:t>
            </a:r>
            <a:endParaRPr lang="en-US" altLang="zh-CN" sz="2400" kern="100" dirty="0"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kern="100" dirty="0">
                <a:ea typeface="微软雅黑" panose="020B0503020204020204" pitchFamily="34" charset="-122"/>
              </a:rPr>
              <a:t>空冷时冷却缓慢，原子有充足时间排列成软硬交替的层状珠光体，因此硬度最低。</a:t>
            </a:r>
            <a:endParaRPr lang="en-US" altLang="zh-CN" sz="2400" kern="100" dirty="0"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kern="100" dirty="0">
                <a:ea typeface="微软雅黑" panose="020B0503020204020204" pitchFamily="34" charset="-122"/>
              </a:rPr>
              <a:t>油冷时冷却速度加快，部分原子来不及规则排列，形成了更细密的屈氏体，同时还有少量原子被“卡”在半路形成马氏体，硬度明显提升。</a:t>
            </a:r>
            <a:endParaRPr lang="en-US" altLang="zh-CN" sz="2400" kern="100" dirty="0"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kern="100" dirty="0">
                <a:ea typeface="微软雅黑" panose="020B0503020204020204" pitchFamily="34" charset="-122"/>
              </a:rPr>
              <a:t>水冷时冷却速度极快，原子瞬间被“冻结”在扭曲拥挤的混乱状态</a:t>
            </a:r>
            <a:r>
              <a:rPr lang="en-US" altLang="zh-CN" sz="2400" kern="100" dirty="0">
                <a:ea typeface="微软雅黑" panose="020B0503020204020204" pitchFamily="34" charset="-122"/>
              </a:rPr>
              <a:t>——</a:t>
            </a:r>
            <a:r>
              <a:rPr lang="zh-CN" altLang="en-US" sz="2400" kern="100" dirty="0">
                <a:ea typeface="微软雅黑" panose="020B0503020204020204" pitchFamily="34" charset="-122"/>
              </a:rPr>
              <a:t>即马氏体，这种结构使原子层难以滑动，因此硬度最高。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42236" y="981695"/>
            <a:ext cx="11307527" cy="5563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539750" algn="just">
              <a:lnSpc>
                <a:spcPct val="150000"/>
              </a:lnSpc>
            </a:pPr>
            <a:r>
              <a:rPr lang="zh-CN" altLang="en-US" sz="2400" kern="100" dirty="0">
                <a:ea typeface="微软雅黑" panose="020B0503020204020204" pitchFamily="34" charset="-122"/>
              </a:rPr>
              <a:t>通过本次实验，我们学习了热处理工艺对材料性能的影响，了解到快速冷却能显著提高钢材硬度</a:t>
            </a:r>
            <a:r>
              <a:rPr lang="zh-CN" altLang="en-US" sz="2400" kern="100">
                <a:ea typeface="微软雅黑" panose="020B0503020204020204" pitchFamily="34" charset="-122"/>
              </a:rPr>
              <a:t>，并发现了不同</a:t>
            </a:r>
            <a:r>
              <a:rPr lang="zh-CN" altLang="en-US" sz="2400" kern="100" dirty="0">
                <a:ea typeface="微软雅黑" panose="020B0503020204020204" pitchFamily="34" charset="-122"/>
              </a:rPr>
              <a:t>冷却介质对淬火效果的影响规律。主要结论如下：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kern="100" dirty="0">
                <a:ea typeface="微软雅黑" panose="020B0503020204020204" pitchFamily="34" charset="-122"/>
              </a:rPr>
              <a:t>淬火硬度与冷却速度密切相关：冷却速度越快，马氏体转变越充分，硬度越高。水冷却速度最快，因此得到的硬度最高；油次之；空冷最慢。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kern="100" dirty="0">
                <a:ea typeface="微软雅黑" panose="020B0503020204020204" pitchFamily="34" charset="-122"/>
              </a:rPr>
              <a:t>金相观察结果显示马氏体含量越高、组织越细小，对应的试样硬度就越高。这体现了材料学科中的微观结构决定宏观性能基本原理。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kern="100" dirty="0">
                <a:ea typeface="微软雅黑" panose="020B0503020204020204" pitchFamily="34" charset="-122"/>
              </a:rPr>
              <a:t>淬火后的钢件虽然硬度提高，但脆性也随之增加。因此往往还要进行“回火”处理，以调整韧性。这提示我们，材料强化需综合考虑硬度与韧性的平衡。</a:t>
            </a:r>
          </a:p>
          <a:p>
            <a:pPr indent="304800" algn="just"/>
            <a:r>
              <a:rPr lang="en-US" altLang="zh-CN" sz="2400" kern="100" dirty="0">
                <a:effectLst/>
                <a:latin typeface="微软雅黑" panose="020B0503020204020204" pitchFamily="34" charset="-122"/>
                <a:ea typeface="宋体" panose="02010600030101010101" pitchFamily="2" charset="-122"/>
                <a:cs typeface="微软雅黑" panose="020B0503020204020204" pitchFamily="34" charset="-122"/>
              </a:rPr>
              <a:t> 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ea typeface="宋体" panose="02010600030101010101" pitchFamily="2" charset="-122"/>
            </a:endParaRPr>
          </a:p>
        </p:txBody>
      </p:sp>
      <p:sp>
        <p:nvSpPr>
          <p:cNvPr id="4" name="矩形 2"/>
          <p:cNvSpPr/>
          <p:nvPr/>
        </p:nvSpPr>
        <p:spPr>
          <a:xfrm>
            <a:off x="117186" y="312345"/>
            <a:ext cx="3166341" cy="55688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总结</a:t>
            </a:r>
            <a:endParaRPr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/>
          <p:nvPr/>
        </p:nvSpPr>
        <p:spPr>
          <a:xfrm>
            <a:off x="117186" y="312345"/>
            <a:ext cx="3166341" cy="55688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1.研究背景与意义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3811" y="959283"/>
            <a:ext cx="11501887" cy="563129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lstStyle/>
          <a:p>
            <a:pPr indent="539750" algn="just">
              <a:lnSpc>
                <a:spcPct val="150000"/>
              </a:lnSpc>
            </a:pPr>
            <a:r>
              <a:rPr lang="zh-CN" altLang="en-US" sz="2400" kern="100" dirty="0">
                <a:latin typeface="Calibri" panose="020F0502020204030204" pitchFamily="34" charset="0"/>
                <a:ea typeface="微软雅黑" panose="020B0503020204020204" pitchFamily="34" charset="-122"/>
              </a:rPr>
              <a:t>钢铁被誉为工业的脊梁，是人类社会应用最广泛的金属材料。钢铁的性能直接决定了工业产品的质量与寿命。在钢铁的诸多性能中，硬度是最关键的指标之一，它决定了材料抵抗变形和磨损的能力。</a:t>
            </a:r>
            <a:endParaRPr lang="en-US" altLang="zh-CN" sz="2400" kern="100" dirty="0">
              <a:latin typeface="Calibri" panose="020F0502020204030204" pitchFamily="34" charset="0"/>
              <a:ea typeface="微软雅黑" panose="020B0503020204020204" pitchFamily="34" charset="-122"/>
            </a:endParaRPr>
          </a:p>
          <a:p>
            <a:pPr indent="539750" algn="just">
              <a:lnSpc>
                <a:spcPct val="150000"/>
              </a:lnSpc>
            </a:pPr>
            <a:r>
              <a:rPr lang="zh-CN" altLang="en-US" sz="2400" kern="100" dirty="0">
                <a:latin typeface="Calibri" panose="020F0502020204030204" pitchFamily="34" charset="0"/>
                <a:ea typeface="微软雅黑" panose="020B0503020204020204" pitchFamily="34" charset="-122"/>
              </a:rPr>
              <a:t>淬火是一种古老而重要的金属热处理工艺，其核心是将钢加热到一定温度后快速冷却。这一看似简单的操作，却能显著改变钢铁的内部结构，使其硬度大幅提升。早在两千多年前，中国古代工匠就已掌握了淬火技术，制造出锋利耐用的兵器与农具。如今，淬火工艺已发展成为材料科学的核心技术之一，广泛应用于汽车零部件、工模具制造、航空航天等关键领域。</a:t>
            </a:r>
            <a:endParaRPr lang="en-US" altLang="zh-CN" sz="2400" kern="100" dirty="0">
              <a:latin typeface="Calibri" panose="020F0502020204030204" pitchFamily="34" charset="0"/>
              <a:ea typeface="微软雅黑" panose="020B0503020204020204" pitchFamily="34" charset="-122"/>
            </a:endParaRPr>
          </a:p>
          <a:p>
            <a:pPr indent="539750" algn="just">
              <a:lnSpc>
                <a:spcPct val="150000"/>
              </a:lnSpc>
            </a:pPr>
            <a:r>
              <a:rPr lang="zh-CN" altLang="en-US" sz="2400" kern="100" dirty="0">
                <a:latin typeface="Calibri" panose="020F0502020204030204" pitchFamily="34" charset="0"/>
                <a:ea typeface="微软雅黑" panose="020B0503020204020204" pitchFamily="34" charset="-122"/>
              </a:rPr>
              <a:t>深入理解淬火变硬的原理，不仅有助于我们认识材料科学的奥秘，更能启发对传统工艺的科学思考，理解材料性能优化的理论基础。</a:t>
            </a:r>
            <a:endParaRPr lang="en-US" altLang="zh-CN" sz="2400" dirty="0">
              <a:solidFill>
                <a:srgbClr val="26262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5019" y="1490704"/>
            <a:ext cx="11421962" cy="22969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539750" algn="just">
              <a:lnSpc>
                <a:spcPct val="150000"/>
              </a:lnSpc>
            </a:pPr>
            <a:r>
              <a:rPr lang="zh-CN" altLang="en-US" sz="2400" kern="10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学习了解四大热处理工艺，通过设计完成其中的简易淬火实验，对比不同冷却介质（水、油、空气）对同种钢材硬度的影响</a:t>
            </a:r>
            <a:r>
              <a:rPr lang="zh-CN" altLang="en-US" sz="2400" kern="100" dirty="0">
                <a:ea typeface="微软雅黑" panose="020B0503020204020204" pitchFamily="34" charset="-122"/>
              </a:rPr>
              <a:t>，</a:t>
            </a:r>
            <a:r>
              <a:rPr lang="zh-CN" altLang="zh-CN" sz="2400" kern="100" dirty="0">
                <a:ea typeface="微软雅黑" panose="020B0503020204020204" pitchFamily="34" charset="-122"/>
              </a:rPr>
              <a:t>理解淬火的基本原理，在实验过程中学习硬度测试方法，掌握科学探究的基本流程，深入学习生活中常见的金属处理。</a:t>
            </a:r>
            <a:endParaRPr lang="zh-CN" altLang="en-US" sz="2400" kern="100" dirty="0">
              <a:ea typeface="微软雅黑" panose="020B0503020204020204" pitchFamily="34" charset="-122"/>
            </a:endParaRPr>
          </a:p>
        </p:txBody>
      </p:sp>
      <p:sp>
        <p:nvSpPr>
          <p:cNvPr id="4" name="矩形 2"/>
          <p:cNvSpPr/>
          <p:nvPr/>
        </p:nvSpPr>
        <p:spPr>
          <a:xfrm>
            <a:off x="117186" y="312345"/>
            <a:ext cx="3166341" cy="55688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.研究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目的</a:t>
            </a:r>
            <a:endParaRPr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480781" y="2573939"/>
            <a:ext cx="1828800" cy="0"/>
          </a:xfrm>
          <a:prstGeom prst="line">
            <a:avLst/>
          </a:prstGeom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cxnSpLocks/>
            <a:endCxn id="15" idx="0"/>
          </p:cNvCxnSpPr>
          <p:nvPr/>
        </p:nvCxnSpPr>
        <p:spPr>
          <a:xfrm flipH="1">
            <a:off x="6204350" y="2573939"/>
            <a:ext cx="4279620" cy="1377597"/>
          </a:xfrm>
          <a:prstGeom prst="line">
            <a:avLst/>
          </a:prstGeom>
          <a:ln w="2222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675409" y="3951536"/>
            <a:ext cx="11057882" cy="2729921"/>
          </a:xfrm>
          <a:prstGeom prst="rect">
            <a:avLst/>
          </a:prstGeom>
          <a:solidFill>
            <a:schemeClr val="accent1">
              <a:alpha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400" kern="1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Osmond </a:t>
            </a:r>
            <a:r>
              <a:rPr lang="zh-CN" altLang="en-US" sz="2400" kern="100" dirty="0">
                <a:solidFill>
                  <a:schemeClr val="tx1"/>
                </a:solidFill>
                <a:ea typeface="微软雅黑" panose="020B0503020204020204" pitchFamily="34" charset="-122"/>
              </a:rPr>
              <a:t>及</a:t>
            </a:r>
            <a:r>
              <a:rPr lang="en-US" altLang="zh-CN" sz="2400" kern="1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Werth</a:t>
            </a:r>
            <a:r>
              <a:rPr lang="en-US" altLang="zh-CN" sz="2400" kern="100" dirty="0">
                <a:solidFill>
                  <a:schemeClr val="tx1"/>
                </a:solidFill>
                <a:ea typeface="微软雅黑" panose="020B0503020204020204" pitchFamily="34" charset="-122"/>
              </a:rPr>
              <a:t> </a:t>
            </a:r>
            <a:r>
              <a:rPr lang="zh-CN" altLang="en-US" sz="2400" kern="100" dirty="0">
                <a:solidFill>
                  <a:schemeClr val="tx1"/>
                </a:solidFill>
                <a:ea typeface="微软雅黑" panose="020B0503020204020204" pitchFamily="34" charset="-122"/>
              </a:rPr>
              <a:t>在</a:t>
            </a:r>
            <a:r>
              <a:rPr lang="en-US" altLang="zh-CN" sz="2400" kern="1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1885</a:t>
            </a:r>
            <a:r>
              <a:rPr lang="zh-CN" altLang="en-US" sz="2400" kern="100" dirty="0">
                <a:solidFill>
                  <a:schemeClr val="tx1"/>
                </a:solidFill>
                <a:ea typeface="微软雅黑" panose="020B0503020204020204" pitchFamily="34" charset="-122"/>
              </a:rPr>
              <a:t>年首次用</a:t>
            </a:r>
            <a:r>
              <a:rPr lang="en-US" altLang="zh-CN" sz="2400" kern="1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β-Fe</a:t>
            </a:r>
            <a:r>
              <a:rPr lang="zh-CN" altLang="en-US" sz="2400" kern="100" dirty="0">
                <a:solidFill>
                  <a:schemeClr val="tx1"/>
                </a:solidFill>
                <a:ea typeface="微软雅黑" panose="020B0503020204020204" pitchFamily="34" charset="-122"/>
              </a:rPr>
              <a:t>这个名词标明钢在淬火后的硬化状态，以之与未淬火或淬火前的软的</a:t>
            </a:r>
            <a:r>
              <a:rPr lang="en-US" altLang="zh-CN" sz="2400" kern="1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α-Fe</a:t>
            </a:r>
            <a:r>
              <a:rPr lang="zh-CN" altLang="en-US" sz="2400" kern="100" dirty="0">
                <a:solidFill>
                  <a:schemeClr val="tx1"/>
                </a:solidFill>
                <a:ea typeface="微软雅黑" panose="020B0503020204020204" pitchFamily="34" charset="-122"/>
              </a:rPr>
              <a:t>相区别，但当时他们并没有任何证据肯定</a:t>
            </a:r>
            <a:r>
              <a:rPr lang="en-US" altLang="zh-CN" sz="2400" kern="1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β-Fe</a:t>
            </a:r>
            <a:r>
              <a:rPr lang="zh-CN" altLang="en-US" sz="2400" kern="100" dirty="0">
                <a:solidFill>
                  <a:schemeClr val="tx1"/>
                </a:solidFill>
                <a:ea typeface="微软雅黑" panose="020B0503020204020204" pitchFamily="34" charset="-122"/>
              </a:rPr>
              <a:t>的存在。</a:t>
            </a:r>
            <a:endParaRPr lang="en-US" altLang="zh-CN" sz="2400" kern="100" dirty="0">
              <a:solidFill>
                <a:schemeClr val="tx1"/>
              </a:solidFill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kern="100" dirty="0">
                <a:solidFill>
                  <a:schemeClr val="tx1"/>
                </a:solidFill>
                <a:ea typeface="微软雅黑" panose="020B0503020204020204" pitchFamily="34" charset="-122"/>
              </a:rPr>
              <a:t>直到后来科学家用高温</a:t>
            </a:r>
            <a:r>
              <a:rPr lang="en-US" altLang="zh-CN" sz="2400" kern="100" dirty="0">
                <a:solidFill>
                  <a:schemeClr val="tx1"/>
                </a:solidFill>
                <a:ea typeface="微软雅黑" panose="020B0503020204020204" pitchFamily="34" charset="-122"/>
              </a:rPr>
              <a:t>X</a:t>
            </a:r>
            <a:r>
              <a:rPr lang="zh-CN" altLang="en-US" sz="2400" kern="100" dirty="0">
                <a:solidFill>
                  <a:schemeClr val="tx1"/>
                </a:solidFill>
                <a:ea typeface="微软雅黑" panose="020B0503020204020204" pitchFamily="34" charset="-122"/>
              </a:rPr>
              <a:t>射线衍射证明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β-Fe</a:t>
            </a:r>
            <a:r>
              <a:rPr lang="zh-CN" altLang="en-US" sz="2400" kern="100" dirty="0">
                <a:solidFill>
                  <a:schemeClr val="tx1"/>
                </a:solidFill>
                <a:ea typeface="微软雅黑" panose="020B0503020204020204" pitchFamily="34" charset="-122"/>
              </a:rPr>
              <a:t>与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α-Fe</a:t>
            </a:r>
            <a:r>
              <a:rPr lang="zh-CN" altLang="en-US" sz="2400" kern="100" dirty="0">
                <a:solidFill>
                  <a:schemeClr val="tx1"/>
                </a:solidFill>
                <a:ea typeface="微软雅黑" panose="020B0503020204020204" pitchFamily="34" charset="-122"/>
              </a:rPr>
              <a:t>有相同的体心立方结构，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β-Fe</a:t>
            </a:r>
            <a:r>
              <a:rPr lang="zh-CN" altLang="en-US" sz="2400" kern="100" dirty="0">
                <a:solidFill>
                  <a:schemeClr val="tx1"/>
                </a:solidFill>
                <a:ea typeface="微软雅黑" panose="020B0503020204020204" pitchFamily="34" charset="-122"/>
              </a:rPr>
              <a:t>的存在才被否定。马氏体实际上是碳在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α-Fe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中的过饱和固溶体。</a:t>
            </a:r>
            <a:endParaRPr lang="zh-CN" altLang="en-US" sz="2400" kern="10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231364" y="1610264"/>
            <a:ext cx="2185361" cy="448826"/>
            <a:chOff x="2196859" y="1458232"/>
            <a:chExt cx="2283127" cy="664234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2196861" y="1458232"/>
              <a:ext cx="2283125" cy="0"/>
            </a:xfrm>
            <a:prstGeom prst="line">
              <a:avLst/>
            </a:prstGeom>
            <a:ln w="1905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2196860" y="2122466"/>
              <a:ext cx="2283125" cy="0"/>
            </a:xfrm>
            <a:prstGeom prst="line">
              <a:avLst/>
            </a:prstGeom>
            <a:ln w="1905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4479985" y="1458232"/>
              <a:ext cx="1" cy="664234"/>
            </a:xfrm>
            <a:prstGeom prst="line">
              <a:avLst/>
            </a:prstGeom>
            <a:ln w="1905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2196859" y="1458232"/>
              <a:ext cx="1" cy="664234"/>
            </a:xfrm>
            <a:prstGeom prst="line">
              <a:avLst/>
            </a:prstGeom>
            <a:ln w="1905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cxnSp>
        <p:nvCxnSpPr>
          <p:cNvPr id="18" name="直接箭头连接符 17"/>
          <p:cNvCxnSpPr/>
          <p:nvPr/>
        </p:nvCxnSpPr>
        <p:spPr>
          <a:xfrm flipV="1">
            <a:off x="4163683" y="1326798"/>
            <a:ext cx="500332" cy="2834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4664015" y="1006866"/>
            <a:ext cx="357020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退火、正火、淬火、回火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9"/>
          <p:cNvSpPr txBox="1"/>
          <p:nvPr/>
        </p:nvSpPr>
        <p:spPr>
          <a:xfrm>
            <a:off x="896643" y="961045"/>
            <a:ext cx="10872862" cy="5529809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首先选取同一批次的高碳钢片（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T8</a:t>
            </a:r>
            <a:r>
              <a:rPr lang="zh-CN" altLang="en-US" sz="24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钢，尺寸为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50mm×20mm×2mm</a:t>
            </a:r>
            <a:r>
              <a:rPr lang="zh-CN" altLang="en-US" sz="24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）作为实验试样，共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24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片，分为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4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组，每组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片。</a:t>
            </a:r>
            <a:endParaRPr lang="en-US" altLang="zh-CN" sz="2400" kern="1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使用高温箱式电阻炉将试样加热至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850℃</a:t>
            </a:r>
            <a:r>
              <a:rPr lang="zh-CN" altLang="en-US" sz="24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（奥氏体化温度），保温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24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分钟，使内部组织均匀化。</a:t>
            </a:r>
            <a:endParaRPr lang="en-US" altLang="zh-CN" sz="2400" kern="1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保温结束后，将一组试样迅速浸入水中冷却，一组机油中冷却，一组空气中自然冷却。</a:t>
            </a:r>
            <a:endParaRPr lang="en-US" altLang="zh-CN" sz="2400" kern="1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冷却后，用砂纸打磨试样表面去除氧化皮，使用洛氏硬度计对试样进行测量，记录所有试样的硬度变化，分析冷却介质对淬火效果的影响。</a:t>
            </a:r>
            <a:endParaRPr lang="en-US" altLang="zh-CN" sz="2400" kern="1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kern="100" dirty="0"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将部分试样送往</a:t>
            </a:r>
            <a:r>
              <a:rPr lang="zh-CN" altLang="zh-CN" sz="2400" kern="10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实验室进行金相制样，在金相显微镜下观察</a:t>
            </a:r>
            <a:r>
              <a:rPr lang="zh-CN" altLang="en-US" sz="2400" kern="10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各组的金相组织。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2"/>
          <p:cNvSpPr/>
          <p:nvPr/>
        </p:nvSpPr>
        <p:spPr>
          <a:xfrm>
            <a:off x="117186" y="312345"/>
            <a:ext cx="3166341" cy="55688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实验流程</a:t>
            </a:r>
            <a:endParaRPr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9"/>
          <p:cNvSpPr txBox="1"/>
          <p:nvPr/>
        </p:nvSpPr>
        <p:spPr>
          <a:xfrm>
            <a:off x="474600" y="1067751"/>
            <a:ext cx="10588735" cy="224580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539750" algn="just">
              <a:lnSpc>
                <a:spcPct val="150000"/>
              </a:lnSpc>
            </a:pPr>
            <a:r>
              <a:rPr lang="zh-CN" altLang="en-US" sz="2400" kern="10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在中国矿业大学材料与物理学院实验室，我们学习了解了热处理基本工艺，并且在老师指导下使用高温电阻炉对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T8</a:t>
            </a:r>
            <a:r>
              <a:rPr lang="zh-CN" altLang="en-US" sz="2400" kern="10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钢试样进行加热，设定加热温度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850℃</a:t>
            </a:r>
            <a:r>
              <a:rPr lang="zh-CN" altLang="en-US" sz="2400" kern="10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，保温时间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2400" kern="10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分钟。保温结束后，打开炉门，用长柄钳迅速夹取试样。此时可见试样均呈亮</a:t>
            </a:r>
            <a:r>
              <a:rPr lang="zh-CN" altLang="en-US" sz="2400" kern="100" dirty="0">
                <a:ea typeface="微软雅黑" panose="020B0503020204020204" pitchFamily="34" charset="-122"/>
                <a:cs typeface="微软雅黑" panose="020B0503020204020204" pitchFamily="34" charset="-122"/>
              </a:rPr>
              <a:t>橙红色，表明此时已充分奥氏体化</a:t>
            </a:r>
            <a:r>
              <a:rPr lang="zh-CN" altLang="en-US" sz="2400" kern="10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2"/>
          <p:cNvSpPr/>
          <p:nvPr/>
        </p:nvSpPr>
        <p:spPr>
          <a:xfrm>
            <a:off x="117186" y="312345"/>
            <a:ext cx="3166341" cy="55688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实验记录</a:t>
            </a:r>
            <a:endParaRPr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BEEB8FC-D951-433B-B0E0-BCBAE6AEA8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077" y="3414351"/>
            <a:ext cx="3273634" cy="24552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E8433BA-E0A9-405F-A4C2-2F33D40A80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413" y="3428999"/>
            <a:ext cx="4338803" cy="2440577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BF551AF2-48F1-476A-BCEC-19622B2F4938}"/>
              </a:ext>
            </a:extLst>
          </p:cNvPr>
          <p:cNvSpPr txBox="1"/>
          <p:nvPr/>
        </p:nvSpPr>
        <p:spPr>
          <a:xfrm>
            <a:off x="3843615" y="6078615"/>
            <a:ext cx="4051007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000" dirty="0">
                <a:latin typeface="微软雅黑" panose="020B0503020204020204" pitchFamily="34" charset="-122"/>
                <a:ea typeface="宋体" panose="02010600030101010101" pitchFamily="2" charset="-122"/>
              </a:rPr>
              <a:t>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学习理论知识，进行实践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21389" y="5508246"/>
            <a:ext cx="2549219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000" dirty="0">
                <a:latin typeface="微软雅黑" panose="020B0503020204020204" pitchFamily="34" charset="-122"/>
                <a:ea typeface="宋体" panose="02010600030101010101" pitchFamily="2" charset="-122"/>
              </a:rPr>
              <a:t>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淬火过程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1272" y="559926"/>
            <a:ext cx="10529455" cy="169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50000"/>
              </a:lnSpc>
            </a:pPr>
            <a:r>
              <a:rPr lang="zh-CN" altLang="en-US" sz="2400" kern="100" dirty="0">
                <a:ea typeface="微软雅黑" panose="020B0503020204020204" pitchFamily="34" charset="-122"/>
              </a:rPr>
              <a:t>随后将三组试样分别投入水、油、空气中自然冷却。淬火瞬间，水槽中剧烈沸腾，产生大量蒸汽，甚至能听到“嗤嗤”的响声；油槽中则反应相对缓和，仅有少量气泡；空气中冷却的试样则缓慢变暗，表面逐渐生成氧化皮。</a:t>
            </a:r>
            <a:endParaRPr lang="zh-CN" altLang="zh-CN" sz="2400" kern="100" dirty="0">
              <a:ea typeface="微软雅黑" panose="020B0503020204020204" pitchFamily="34" charset="-122"/>
            </a:endParaRPr>
          </a:p>
        </p:txBody>
      </p:sp>
      <p:pic>
        <p:nvPicPr>
          <p:cNvPr id="2050" name="图片 4">
            <a:extLst>
              <a:ext uri="{FF2B5EF4-FFF2-40B4-BE49-F238E27FC236}">
                <a16:creationId xmlns:a16="http://schemas.microsoft.com/office/drawing/2014/main" id="{56ECF675-97E1-4C74-81C1-22AA1A3AAA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506" y="2866881"/>
            <a:ext cx="3642675" cy="242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3">
            <a:extLst>
              <a:ext uri="{FF2B5EF4-FFF2-40B4-BE49-F238E27FC236}">
                <a16:creationId xmlns:a16="http://schemas.microsoft.com/office/drawing/2014/main" id="{C13DFEA1-6BFF-4C08-A616-4096866517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078" y="2866881"/>
            <a:ext cx="3642675" cy="242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/>
          <p:nvPr>
            <p:custDataLst>
              <p:tags r:id="rId1"/>
            </p:custDataLst>
          </p:nvPr>
        </p:nvSpPr>
        <p:spPr>
          <a:xfrm>
            <a:off x="744570" y="572725"/>
            <a:ext cx="10702860" cy="114185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539750" algn="just">
              <a:lnSpc>
                <a:spcPct val="150000"/>
              </a:lnSpc>
            </a:pPr>
            <a:r>
              <a:rPr lang="zh-CN" altLang="en-US" sz="2400" kern="100" dirty="0">
                <a:ea typeface="微软雅黑" panose="020B0503020204020204" pitchFamily="34" charset="-122"/>
              </a:rPr>
              <a:t>冷却后，用砂纸打磨试样表面去除氧化皮，使用洛氏硬度计，对每组试样中心位置各测三次取平均值。</a:t>
            </a:r>
            <a:endParaRPr lang="zh-CN" altLang="zh-CN" sz="2400" kern="100" dirty="0"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/>
          <p:nvPr>
            <p:custDataLst>
              <p:tags r:id="rId2"/>
            </p:custDataLst>
          </p:nvPr>
        </p:nvSpPr>
        <p:spPr>
          <a:xfrm>
            <a:off x="682625" y="1484313"/>
            <a:ext cx="3594100" cy="1845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br>
              <a:rPr lang="zh-CN" altLang="en-US" sz="2000" dirty="0">
                <a:latin typeface="News Gothic MT" charset="0"/>
                <a:ea typeface="黑体" panose="02010609060101010101" pitchFamily="49" charset="-122"/>
              </a:rPr>
            </a:br>
            <a:r>
              <a:rPr lang="zh-CN" altLang="en-US" sz="2000" dirty="0">
                <a:latin typeface="News Gothic MT" charset="0"/>
                <a:ea typeface="黑体" panose="02010609060101010101" pitchFamily="49" charset="-122"/>
              </a:rPr>
              <a:t>    </a:t>
            </a:r>
            <a:br>
              <a:rPr lang="zh-CN" altLang="en-US" dirty="0">
                <a:latin typeface="News Gothic MT" charset="0"/>
                <a:ea typeface="黑体" panose="02010609060101010101" pitchFamily="49" charset="-122"/>
              </a:rPr>
            </a:br>
            <a:br>
              <a:rPr lang="zh-CN" altLang="en-US" dirty="0">
                <a:latin typeface="News Gothic MT" charset="0"/>
                <a:ea typeface="黑体" panose="02010609060101010101" pitchFamily="49" charset="-122"/>
              </a:rPr>
            </a:br>
            <a:endParaRPr lang="zh-CN" altLang="en-US" dirty="0">
              <a:latin typeface="News Gothic MT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25921" y="4982360"/>
            <a:ext cx="2740158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000" dirty="0">
                <a:latin typeface="微软雅黑" panose="020B0503020204020204" pitchFamily="34" charset="-122"/>
                <a:ea typeface="宋体" panose="02010600030101010101" pitchFamily="2" charset="-122"/>
              </a:rPr>
              <a:t>  </a:t>
            </a:r>
            <a:r>
              <a:rPr lang="zh-CN" sz="2000" dirty="0">
                <a:ea typeface="宋体" panose="02010600030101010101" pitchFamily="2" charset="-122"/>
              </a:rPr>
              <a:t>图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000" dirty="0">
                <a:ea typeface="宋体" panose="02010600030101010101" pitchFamily="2" charset="-122"/>
              </a:rPr>
              <a:t> </a:t>
            </a:r>
            <a:r>
              <a:rPr lang="zh-CN" altLang="en-US" sz="2000" dirty="0">
                <a:ea typeface="宋体" panose="02010600030101010101" pitchFamily="2" charset="-122"/>
              </a:rPr>
              <a:t>洛氏硬度计操作</a:t>
            </a:r>
          </a:p>
        </p:txBody>
      </p:sp>
      <p:pic>
        <p:nvPicPr>
          <p:cNvPr id="3074" name="图片 18">
            <a:extLst>
              <a:ext uri="{FF2B5EF4-FFF2-40B4-BE49-F238E27FC236}">
                <a16:creationId xmlns:a16="http://schemas.microsoft.com/office/drawing/2014/main" id="{866E5207-0929-4A8A-9AED-A84829B1D4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050" y="2267585"/>
            <a:ext cx="31813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8">
            <a:extLst>
              <a:ext uri="{FF2B5EF4-FFF2-40B4-BE49-F238E27FC236}">
                <a16:creationId xmlns:a16="http://schemas.microsoft.com/office/drawing/2014/main" id="{008EAB6F-7FDF-49C8-8A7F-AD6B66434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226" y="2286635"/>
            <a:ext cx="316230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/>
          <p:nvPr>
            <p:custDataLst>
              <p:tags r:id="rId1"/>
            </p:custDataLst>
          </p:nvPr>
        </p:nvSpPr>
        <p:spPr>
          <a:xfrm>
            <a:off x="744570" y="572725"/>
            <a:ext cx="10702860" cy="58785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kern="100" dirty="0">
                <a:ea typeface="微软雅黑" panose="020B0503020204020204" pitchFamily="34" charset="-122"/>
              </a:rPr>
              <a:t>钢铁淬火后的硬度测试结果</a:t>
            </a:r>
            <a:endParaRPr lang="zh-CN" altLang="zh-CN" sz="2400" kern="100" dirty="0"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/>
          <p:nvPr>
            <p:custDataLst>
              <p:tags r:id="rId2"/>
            </p:custDataLst>
          </p:nvPr>
        </p:nvSpPr>
        <p:spPr>
          <a:xfrm>
            <a:off x="682625" y="1484313"/>
            <a:ext cx="3594100" cy="1845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br>
              <a:rPr lang="zh-CN" altLang="en-US" sz="2000" dirty="0">
                <a:latin typeface="News Gothic MT" charset="0"/>
                <a:ea typeface="黑体" panose="02010609060101010101" pitchFamily="49" charset="-122"/>
              </a:rPr>
            </a:br>
            <a:r>
              <a:rPr lang="zh-CN" altLang="en-US" sz="2000" dirty="0">
                <a:latin typeface="News Gothic MT" charset="0"/>
                <a:ea typeface="黑体" panose="02010609060101010101" pitchFamily="49" charset="-122"/>
              </a:rPr>
              <a:t>    </a:t>
            </a:r>
            <a:br>
              <a:rPr lang="zh-CN" altLang="en-US" dirty="0">
                <a:latin typeface="News Gothic MT" charset="0"/>
                <a:ea typeface="黑体" panose="02010609060101010101" pitchFamily="49" charset="-122"/>
              </a:rPr>
            </a:br>
            <a:br>
              <a:rPr lang="zh-CN" altLang="en-US" dirty="0">
                <a:latin typeface="News Gothic MT" charset="0"/>
                <a:ea typeface="黑体" panose="02010609060101010101" pitchFamily="49" charset="-122"/>
              </a:rPr>
            </a:br>
            <a:endParaRPr lang="zh-CN" altLang="en-US" dirty="0">
              <a:latin typeface="News Gothic MT" charset="0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79474" y="5112106"/>
            <a:ext cx="23275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zh-C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</a:t>
            </a:r>
            <a:r>
              <a:rPr lang="en-US" altLang="zh-C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 </a:t>
            </a:r>
            <a:r>
              <a:rPr lang="zh-CN" altLang="zh-CN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硬度测量结果</a:t>
            </a:r>
            <a:endParaRPr lang="zh-CN" altLang="zh-CN" sz="20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805772"/>
              </p:ext>
            </p:extLst>
          </p:nvPr>
        </p:nvGraphicFramePr>
        <p:xfrm>
          <a:off x="976556" y="1484312"/>
          <a:ext cx="9516409" cy="31670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4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4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848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5183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冷却方式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空冷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油冷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水冷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1830">
                <a:tc rowSpan="3">
                  <a:txBody>
                    <a:bodyPr/>
                    <a:lstStyle/>
                    <a:p>
                      <a:pPr algn="ctr"/>
                      <a:endParaRPr lang="en-US" altLang="zh-CN" sz="2400" dirty="0"/>
                    </a:p>
                    <a:p>
                      <a:pPr algn="ctr"/>
                      <a:r>
                        <a:rPr lang="zh-CN" altLang="en-US" sz="2400" dirty="0"/>
                        <a:t>硬度（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HRC</a:t>
                      </a:r>
                      <a:r>
                        <a:rPr lang="zh-CN" altLang="en-US" sz="24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18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18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596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平均值（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HRC</a:t>
                      </a:r>
                      <a:r>
                        <a:rPr lang="zh-CN" altLang="en-US" sz="2400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20.3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42.7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62.3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4905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6709" y="592296"/>
            <a:ext cx="10112549" cy="1141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39750" algn="just">
              <a:lnSpc>
                <a:spcPct val="150000"/>
              </a:lnSpc>
            </a:pPr>
            <a:r>
              <a:rPr lang="zh-CN" altLang="en-US" sz="2400" kern="100" dirty="0">
                <a:ea typeface="微软雅黑" panose="020B0503020204020204" pitchFamily="34" charset="-122"/>
              </a:rPr>
              <a:t>为进一步探究微观机理，我们将部分试样送交实验室进行金相制样，先学习微观组织的理论，并在金相显微镜下观察。</a:t>
            </a:r>
            <a:endParaRPr lang="zh-CN" altLang="zh-CN" sz="2400" kern="100" dirty="0"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32855" y="5294668"/>
            <a:ext cx="38243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zh-CN" sz="2000" dirty="0">
                <a:ea typeface="宋体" panose="02010600030101010101" pitchFamily="2" charset="-122"/>
              </a:rPr>
              <a:t>图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</a:t>
            </a:r>
            <a:r>
              <a:rPr lang="zh-CN" altLang="en-US" sz="2000" dirty="0">
                <a:ea typeface="宋体" panose="02010600030101010101" pitchFamily="2" charset="-122"/>
              </a:rPr>
              <a:t>金相显微镜理论与操作实践</a:t>
            </a:r>
            <a:endParaRPr lang="zh-CN" altLang="zh-CN" sz="2000" dirty="0">
              <a:ea typeface="宋体" panose="02010600030101010101" pitchFamily="2" charset="-122"/>
            </a:endParaRPr>
          </a:p>
        </p:txBody>
      </p:sp>
      <p:pic>
        <p:nvPicPr>
          <p:cNvPr id="4098" name="图片 14">
            <a:extLst>
              <a:ext uri="{FF2B5EF4-FFF2-40B4-BE49-F238E27FC236}">
                <a16:creationId xmlns:a16="http://schemas.microsoft.com/office/drawing/2014/main" id="{110C1A71-4CEB-4E7E-A6B8-F059EF8EE4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763" y="2181507"/>
            <a:ext cx="3742472" cy="2494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图片 11">
            <a:extLst>
              <a:ext uri="{FF2B5EF4-FFF2-40B4-BE49-F238E27FC236}">
                <a16:creationId xmlns:a16="http://schemas.microsoft.com/office/drawing/2014/main" id="{B8C2E5BB-E5B7-44DD-8336-444412936F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7213" y="2181508"/>
            <a:ext cx="3742470" cy="2494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281CDFC-81FF-4FD9-A671-9E566AD9A7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91" y="2181508"/>
            <a:ext cx="3347764" cy="251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5645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1112</Words>
  <Application>Microsoft Office PowerPoint</Application>
  <PresentationFormat>宽屏</PresentationFormat>
  <Paragraphs>65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News Gothic MT</vt:lpstr>
      <vt:lpstr>Times New Roman</vt:lpstr>
      <vt:lpstr>Wingdings</vt:lpstr>
      <vt:lpstr>Office 主题​​</vt:lpstr>
      <vt:lpstr>钢铁淬火变硬的奥秘探究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luo</dc:creator>
  <cp:lastModifiedBy>cumt star</cp:lastModifiedBy>
  <cp:revision>25</cp:revision>
  <dcterms:created xsi:type="dcterms:W3CDTF">2024-03-17T14:08:00Z</dcterms:created>
  <dcterms:modified xsi:type="dcterms:W3CDTF">2026-03-14T14:03:02Z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88CB06F940EB426B8507B83F08D3ABC0_12</vt:lpwstr>
  </property>
  <property fmtid="{D5CDD505-2E9C-101B-9397-08002B2CF9AE}" pid="3" name="KSOProductBuildVer">
    <vt:lpwstr>2052-12.1.0.21915</vt:lpwstr>
  </property>
</Properties>
</file>