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5143500" cy="9144000"/>
  <p:defaultTextStyle>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snapToObjects="1">
      <p:cViewPr varScale="1">
        <p:scale>
          <a:sx n="73" d="100"/>
          <a:sy n="73" d="100"/>
        </p:scale>
        <p:origin x="72" y="264"/>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5282F153-3F37-0F45-9E97-73ACFA13230C}" type="datetimeFigureOut">
              <a:rPr lang="en-US"/>
              <a:t>2/27/2026</a:t>
            </a:fld>
            <a:endParaRPr lang="en-US"/>
          </a:p>
        </p:txBody>
      </p:sp>
      <p:sp>
        <p:nvSpPr>
          <p:cNvPr id="4" name="Slide Image Placehold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US"/>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CE5E9CC1-C706-0F49-92D6-E571CC5EEA8F}" type="slidenum">
              <a:rPr lang="en-US"/>
              <a:t>‹#›</a:t>
            </a:fld>
            <a:endParaRPr lang="en-US"/>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DEFAULT">
    <p:bg>
      <p:bgRef idx="1001">
        <a:schemeClr val="bg1"/>
      </p:bgRef>
    </p:bg>
    <p:spTree>
      <p:nvGrpSpPr>
        <p:cNvPr id="1" name=""/>
        <p:cNvGrpSpPr/>
        <p:nvPr/>
      </p:nvGrpSpPr>
      <p:grpSpPr bwMode="auto">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MASTER_SLIDE">
    <p:bg>
      <p:bgPr>
        <a:blipFill>
          <a:blip r:embed="rId2">
            <a:lum/>
          </a:blip>
          <a:stretch/>
        </a:blipFill>
        <a:effectLst/>
      </p:bgPr>
    </p:bg>
    <p:spTree>
      <p:nvGrpSpPr>
        <p:cNvPr id="1" name=""/>
        <p:cNvGrpSpPr/>
        <p:nvPr/>
      </p:nvGrpSpPr>
      <p:grpSpPr bwMode="auto">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a:spcBef>
          <a:spcPts val="0"/>
        </a:spcBef>
        <a:buNone/>
        <a:defRPr sz="4400">
          <a:solidFill>
            <a:schemeClr val="tx1"/>
          </a:solidFill>
          <a:latin typeface="+mj-lt"/>
          <a:ea typeface="+mj-ea"/>
          <a:cs typeface="+mj-cs"/>
        </a:defRPr>
      </a:lvl1pPr>
    </p:titleStyle>
    <p:bodyStyle>
      <a:lvl1pPr marL="342900" indent="-342900" algn="l" defTabSz="914400">
        <a:spcBef>
          <a:spcPts val="0"/>
        </a:spcBef>
        <a:buFont typeface="Arial"/>
        <a:buChar char="•"/>
        <a:defRPr sz="3200">
          <a:solidFill>
            <a:schemeClr val="tx1"/>
          </a:solidFill>
          <a:latin typeface="+mn-lt"/>
          <a:ea typeface="+mn-ea"/>
          <a:cs typeface="+mn-cs"/>
        </a:defRPr>
      </a:lvl1pPr>
      <a:lvl2pPr marL="742950" indent="-285750" algn="l" defTabSz="914400">
        <a:spcBef>
          <a:spcPts val="0"/>
        </a:spcBef>
        <a:buFont typeface="Arial"/>
        <a:buChar char="–"/>
        <a:defRPr sz="2800">
          <a:solidFill>
            <a:schemeClr val="tx1"/>
          </a:solidFill>
          <a:latin typeface="+mn-lt"/>
          <a:ea typeface="+mn-ea"/>
          <a:cs typeface="+mn-cs"/>
        </a:defRPr>
      </a:lvl2pPr>
      <a:lvl3pPr marL="1143000" indent="-228600" algn="l" defTabSz="914400">
        <a:spcBef>
          <a:spcPts val="0"/>
        </a:spcBef>
        <a:buFont typeface="Arial"/>
        <a:buChar char="•"/>
        <a:defRPr sz="2400">
          <a:solidFill>
            <a:schemeClr val="tx1"/>
          </a:solidFill>
          <a:latin typeface="+mn-lt"/>
          <a:ea typeface="+mn-ea"/>
          <a:cs typeface="+mn-cs"/>
        </a:defRPr>
      </a:lvl3pPr>
      <a:lvl4pPr marL="1600200" indent="-228600" algn="l" defTabSz="914400">
        <a:spcBef>
          <a:spcPts val="0"/>
        </a:spcBef>
        <a:buFont typeface="Arial"/>
        <a:buChar char="–"/>
        <a:defRPr sz="2000">
          <a:solidFill>
            <a:schemeClr val="tx1"/>
          </a:solidFill>
          <a:latin typeface="+mn-lt"/>
          <a:ea typeface="+mn-ea"/>
          <a:cs typeface="+mn-cs"/>
        </a:defRPr>
      </a:lvl4pPr>
      <a:lvl5pPr marL="2057400" indent="-228600" algn="l" defTabSz="914400">
        <a:spcBef>
          <a:spcPts val="0"/>
        </a:spcBef>
        <a:buFont typeface="Arial"/>
        <a:buChar char="»"/>
        <a:defRPr sz="2000">
          <a:solidFill>
            <a:schemeClr val="tx1"/>
          </a:solidFill>
          <a:latin typeface="+mn-lt"/>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name="Slide 1">
    <p:spTree>
      <p:nvGrpSpPr>
        <p:cNvPr id="1" name=""/>
        <p:cNvGrpSpPr/>
        <p:nvPr/>
      </p:nvGrpSpPr>
      <p:grpSpPr bwMode="auto">
        <a:xfrm>
          <a:off x="0" y="0"/>
          <a:ext cx="0" cy="0"/>
          <a:chOff x="0" y="0"/>
          <a:chExt cx="0" cy="0"/>
        </a:xfrm>
      </p:grpSpPr>
      <p:sp>
        <p:nvSpPr>
          <p:cNvPr id="2" name="Text 0"/>
          <p:cNvSpPr/>
          <p:nvPr/>
        </p:nvSpPr>
        <p:spPr bwMode="auto">
          <a:xfrm>
            <a:off x="914400" y="1543050"/>
            <a:ext cx="7315200" cy="1543050"/>
          </a:xfrm>
          <a:prstGeom prst="rect">
            <a:avLst/>
          </a:prstGeom>
          <a:noFill/>
          <a:ln/>
        </p:spPr>
        <p:txBody>
          <a:bodyPr wrap="square" rtlCol="0" anchor="ctr"/>
          <a:lstStyle/>
          <a:p>
            <a:pPr algn="ctr">
              <a:defRPr/>
            </a:pPr>
            <a:r>
              <a:rPr lang="en-US" sz="3600" b="1" dirty="0" err="1">
                <a:solidFill>
                  <a:srgbClr val="000000"/>
                </a:solidFill>
              </a:rPr>
              <a:t>对于理想朋友的性格期待</a:t>
            </a:r>
            <a:endParaRPr lang="en-US" sz="3600" b="1" dirty="0">
              <a:solidFill>
                <a:srgbClr val="000000"/>
              </a:solidFill>
            </a:endParaRPr>
          </a:p>
          <a:p>
            <a:pPr algn="ctr">
              <a:defRPr/>
            </a:pPr>
            <a:r>
              <a:rPr lang="en-US" sz="3600" b="1" dirty="0">
                <a:solidFill>
                  <a:srgbClr val="000000"/>
                </a:solidFill>
              </a:rPr>
              <a:t>PPT</a:t>
            </a:r>
            <a:r>
              <a:rPr lang="zh-CN" altLang="en-US" sz="3600" b="1" dirty="0">
                <a:solidFill>
                  <a:srgbClr val="000000"/>
                </a:solidFill>
              </a:rPr>
              <a:t>展示</a:t>
            </a:r>
            <a:br>
              <a:rPr lang="en-US" sz="3600" b="1" dirty="0">
                <a:solidFill>
                  <a:srgbClr val="000000"/>
                </a:solidFill>
              </a:rPr>
            </a:br>
            <a:endParaRPr lang="en-US" sz="3600" dirty="0"/>
          </a:p>
        </p:txBody>
      </p:sp>
      <p:sp>
        <p:nvSpPr>
          <p:cNvPr id="3" name="Text 1"/>
          <p:cNvSpPr/>
          <p:nvPr/>
        </p:nvSpPr>
        <p:spPr bwMode="auto">
          <a:xfrm>
            <a:off x="914400" y="4114800"/>
            <a:ext cx="7315200" cy="411480"/>
          </a:xfrm>
          <a:prstGeom prst="rect">
            <a:avLst/>
          </a:prstGeom>
          <a:noFill/>
          <a:ln/>
        </p:spPr>
        <p:txBody>
          <a:bodyPr wrap="square" rtlCol="0" anchor="ctr"/>
          <a:lstStyle/>
          <a:p>
            <a:pPr algn="ctr">
              <a:defRPr/>
            </a:pPr>
            <a:endParaRPr lang="en-US" sz="1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name="Slide 13">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3.3 不同负面特质认知下，对矛盾沟通方式的偏好存在差异</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认为朋友“敷衍”的人群中，71.43%希望直接说开；而认为朋友“自私”“情绪化”的人群中，60%和66.67%倾向委婉温和，表明对朋友负面特质的认知会影响沟通方式偏好。</a:t>
            </a:r>
            <a:endParaRPr lang="en-US" sz="1200"/>
          </a:p>
        </p:txBody>
      </p:sp>
      <p:graphicFrame>
        <p:nvGraphicFramePr>
          <p:cNvPr id="14" name="Table 0"/>
          <p:cNvGraphicFramePr>
            <a:graphicFrameLocks noGrp="1"/>
          </p:cNvGraphicFramePr>
          <p:nvPr/>
        </p:nvGraphicFramePr>
        <p:xfrm>
          <a:off x="548640" y="1312817"/>
          <a:ext cx="7772400" cy="137160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Just open it up(直接说开)</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euphemistic and mild（委婉温和）</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selfish（自私）</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2(40%)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3(60%)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perfunctory（敷衍）</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5(71.43%)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2(28.57%)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r h="0">
                <a:tc>
                  <a:txBody>
                    <a:bodyPr/>
                    <a:lstStyle/>
                    <a:p>
                      <a:pPr algn="ctr">
                        <a:defRPr/>
                      </a:pPr>
                      <a:r>
                        <a:rPr lang="en-US" sz="800">
                          <a:solidFill>
                            <a:srgbClr val="000000"/>
                          </a:solidFill>
                        </a:rPr>
                        <a:t>emotional（情绪化）</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2(66.67%)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3"/>
                  </a:ext>
                </a:extLst>
              </a:tr>
              <a:tr h="0">
                <a:tc>
                  <a:txBody>
                    <a:bodyPr/>
                    <a:lstStyle/>
                    <a:p>
                      <a:pPr algn="ctr">
                        <a:defRPr/>
                      </a:pPr>
                      <a:r>
                        <a:rPr lang="en-US" sz="800">
                          <a:solidFill>
                            <a:srgbClr val="000000"/>
                          </a:solidFill>
                        </a:rPr>
                        <a:t>Love to compete with others（爱攀比）</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4(57.14%)</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3(42.86%)</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name="Slide 14">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4 多数人偏爱朋友间鼓励式相处</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4.1 多数人偏爱鼓励式相处</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在对朋友相处方式的偏好中，选择鼓励式相处的比例达到77.27%，显著高于选择直言批评的22.73%，反映出整体更倾向于积极肯定的互动模式。</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name="Slide 15">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4.2 不同冲突处理方式下均更倾向鼓励式相处</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无论是倾向直接说开还是委婉温和处理冲突的人群，选择鼓励式相处的比例分别为75%和80%，均远高于直言批评，且两类冲突处理方式人群的偏好差异较小。</a:t>
            </a:r>
            <a:endParaRPr lang="en-US" sz="1200"/>
          </a:p>
        </p:txBody>
      </p:sp>
      <p:graphicFrame>
        <p:nvGraphicFramePr>
          <p:cNvPr id="16" name="Table 0"/>
          <p:cNvGraphicFramePr>
            <a:graphicFrameLocks noGrp="1"/>
          </p:cNvGraphicFramePr>
          <p:nvPr/>
        </p:nvGraphicFramePr>
        <p:xfrm>
          <a:off x="548640" y="1312817"/>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frank criticism（直言批评）</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Encouragement-based interaction（鼓励式相处）</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Just open it up(直接说开)</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3(25%)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9(75%)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euphemistic and mild（委婉温和）</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8(80%)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name="Slide 16">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4.3 重视忠诚者完全倾向鼓励式相处，重视真诚者多数也偏好鼓励式相处</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将忠诚视为重要特质的人群中，100%选择鼓励式相处；重视真诚的人群中，72.22%偏好鼓励式相处，仅27.78%接受直言批评，表明不同交友核心特质人群整体仍以鼓励式相处为主导偏好。</a:t>
            </a:r>
            <a:endParaRPr lang="en-US" sz="1200"/>
          </a:p>
        </p:txBody>
      </p:sp>
      <p:graphicFrame>
        <p:nvGraphicFramePr>
          <p:cNvPr id="17" name="Table 0"/>
          <p:cNvGraphicFramePr>
            <a:graphicFrameLocks noGrp="1"/>
          </p:cNvGraphicFramePr>
          <p:nvPr/>
        </p:nvGraphicFramePr>
        <p:xfrm>
          <a:off x="548640" y="1312817"/>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frank criticism（直言批评）</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Encouragement-based interaction（鼓励式相处）</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Loyalty（忠诚）</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0(0.00%)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4(100%)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sincerity（真诚）</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5(27.78%)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13(72.22%)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name="Slide 17">
    <p:spTree>
      <p:nvGrpSpPr>
        <p:cNvPr id="1" name=""/>
        <p:cNvGrpSpPr/>
        <p:nvPr/>
      </p:nvGrpSpPr>
      <p:grpSpPr bwMode="auto">
        <a:xfrm>
          <a:off x="0" y="0"/>
          <a:ext cx="0" cy="0"/>
          <a:chOff x="0" y="0"/>
          <a:chExt cx="0" cy="0"/>
        </a:xfrm>
      </p:grpSpPr>
      <p:sp>
        <p:nvSpPr>
          <p:cNvPr id="2" name="Text 0"/>
          <p:cNvSpPr/>
          <p:nvPr/>
        </p:nvSpPr>
        <p:spPr bwMode="auto">
          <a:xfrm>
            <a:off x="457200" y="257175"/>
            <a:ext cx="8229600" cy="592856"/>
          </a:xfrm>
          <a:prstGeom prst="rect">
            <a:avLst/>
          </a:prstGeom>
          <a:noFill/>
          <a:ln/>
        </p:spPr>
        <p:txBody>
          <a:bodyPr wrap="square" rtlCol="0" anchor="t"/>
          <a:lstStyle/>
          <a:p>
            <a:pPr algn="l">
              <a:defRPr/>
            </a:pPr>
            <a:r>
              <a:rPr lang="en-US" sz="1600" b="1">
                <a:solidFill>
                  <a:srgbClr val="000000"/>
                </a:solidFill>
              </a:rPr>
              <a:t>5 When you're feeling sad, do you prefer friends to listen and comfort you, or to help you solve the problem?(你难过时，更需要朋友倾听安慰，还是帮你解决问题？)</a:t>
            </a:r>
            <a:endParaRPr lang="en-US" sz="1600"/>
          </a:p>
        </p:txBody>
      </p:sp>
      <p:sp>
        <p:nvSpPr>
          <p:cNvPr id="3" name="Text 1"/>
          <p:cNvSpPr/>
          <p:nvPr/>
        </p:nvSpPr>
        <p:spPr bwMode="auto">
          <a:xfrm>
            <a:off x="457200" y="850031"/>
            <a:ext cx="8229600" cy="514350"/>
          </a:xfrm>
          <a:prstGeom prst="rect">
            <a:avLst/>
          </a:prstGeom>
          <a:noFill/>
          <a:ln/>
        </p:spPr>
        <p:txBody>
          <a:bodyPr wrap="square" rtlCol="0" anchor="t"/>
          <a:lstStyle/>
          <a:p>
            <a:pPr algn="l">
              <a:defRPr/>
            </a:pPr>
            <a:r>
              <a:rPr lang="en-US" sz="1400" b="1">
                <a:solidFill>
                  <a:srgbClr val="000000"/>
                </a:solidFill>
              </a:rPr>
              <a:t>5.1 整体上，更多人难过时倾向朋友帮忙解决问题</a:t>
            </a:r>
            <a:endParaRPr lang="en-US" sz="1400"/>
          </a:p>
        </p:txBody>
      </p:sp>
      <p:sp>
        <p:nvSpPr>
          <p:cNvPr id="4" name="Text 2"/>
          <p:cNvSpPr/>
          <p:nvPr/>
        </p:nvSpPr>
        <p:spPr bwMode="auto">
          <a:xfrm>
            <a:off x="457200" y="1364381"/>
            <a:ext cx="8229600" cy="489857"/>
          </a:xfrm>
          <a:prstGeom prst="rect">
            <a:avLst/>
          </a:prstGeom>
          <a:noFill/>
          <a:ln/>
        </p:spPr>
        <p:txBody>
          <a:bodyPr wrap="square" rtlCol="0" anchor="t"/>
          <a:lstStyle/>
          <a:p>
            <a:pPr algn="l">
              <a:defRPr/>
            </a:pPr>
            <a:r>
              <a:rPr lang="en-US" sz="1200">
                <a:solidFill>
                  <a:srgbClr val="000000"/>
                </a:solidFill>
              </a:rPr>
              <a:t>在所有受访者中，选择“帮你解决问题”的比例为54.55%，略高于选择“倾听安慰”的45.45%，表明解决问题的需求在整体上占据相对主导地位。</a:t>
            </a:r>
            <a:endParaRPr lang="en-US" sz="1200"/>
          </a:p>
        </p:txBody>
      </p:sp>
      <p:pic>
        <p:nvPicPr>
          <p:cNvPr id="5" name="Image 0" descr="preencoded.png"/>
          <p:cNvPicPr>
            <a:picLocks noChangeAspect="1"/>
          </p:cNvPicPr>
          <p:nvPr/>
        </p:nvPicPr>
        <p:blipFill>
          <a:blip r:embed="rId3"/>
          <a:stretch/>
        </p:blipFill>
        <p:spPr bwMode="auto">
          <a:xfrm>
            <a:off x="548640" y="1905673"/>
            <a:ext cx="4896903" cy="277491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name="Slide 18">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5.2 不同交友偏好的人需求差异显著</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认为朋友关系应“舒服自在”的群体中，66.67%更需要倾听安慰，而认为应“有趣好玩”的群体中，80%倾向解决问题。建议根据朋友的交友偏好调整支持方式，对追求舒适感的朋友多给予情感陪伴，对喜欢趣味性的朋友侧重提供实际帮助。</a:t>
            </a:r>
            <a:endParaRPr lang="en-US" sz="1200"/>
          </a:p>
        </p:txBody>
      </p:sp>
      <p:graphicFrame>
        <p:nvGraphicFramePr>
          <p:cNvPr id="19" name="Table 0"/>
          <p:cNvGraphicFramePr>
            <a:graphicFrameLocks noGrp="1"/>
          </p:cNvGraphicFramePr>
          <p:nvPr/>
        </p:nvGraphicFramePr>
        <p:xfrm>
          <a:off x="548640" y="1557746"/>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Listen and comfort you(倾听安慰)</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Help you solve the problem(帮你解决问题)</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comfortable and at ease(舒服自在)</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8(66.67%)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4(33.33%)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fun and interesting（有趣好玩）</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8(80%)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name="Slide 19">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6 朋友特质偏好受需求场景和负面特质厌恶影响</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6.1 偏好共情力极强的朋友占比略高</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在对朋友特质的选择中，希望朋友共情力极强的比例为54.55%，高于情绪稳定的45.45%，两者差距较小，反映出受访者对朋友共情能力有较高期待。</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name="Slide 20">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6.2 不同需求场景下的朋友特质偏好有差异</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在希望朋友倾听安慰的场景中，60%的人选择共情力极强；而在希望解决问题的场景中，情绪稳定和共情力极强的选择各占50%。建议根据不同交往场景，引导朋友发挥相应特质，如倾诉时侧重共情，解决问题时兼顾情绪稳定与实际帮助。</a:t>
            </a:r>
            <a:endParaRPr lang="en-US" sz="1200"/>
          </a:p>
        </p:txBody>
      </p:sp>
      <p:graphicFrame>
        <p:nvGraphicFramePr>
          <p:cNvPr id="21" name="Table 0"/>
          <p:cNvGraphicFramePr>
            <a:graphicFrameLocks noGrp="1"/>
          </p:cNvGraphicFramePr>
          <p:nvPr/>
        </p:nvGraphicFramePr>
        <p:xfrm>
          <a:off x="548640" y="1312817"/>
          <a:ext cx="7772400" cy="94488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Emotionally stable（情绪稳定）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Strong empathy（共情力极强）</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Listen and comfort you(倾听安慰)</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4(40%)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6(60%)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Help you solve the problem(帮你解决问题)</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name="Slide 21">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6.3 对不同负面特质的厌恶影响朋友特质偏好</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厌恶爱攀比和情绪化的受访者中，分别有71.43%和66.67%选择情绪稳定的朋友；厌恶敷衍的受访者中85.71%选择共情力极强。提示在人际交往中，应减少负面特质展现，同时根据对方厌恶点调整自身特质表现。</a:t>
            </a:r>
            <a:endParaRPr lang="en-US" sz="1200"/>
          </a:p>
        </p:txBody>
      </p:sp>
      <p:graphicFrame>
        <p:nvGraphicFramePr>
          <p:cNvPr id="22" name="Table 0"/>
          <p:cNvGraphicFramePr>
            <a:graphicFrameLocks noGrp="1"/>
          </p:cNvGraphicFramePr>
          <p:nvPr/>
        </p:nvGraphicFramePr>
        <p:xfrm>
          <a:off x="548640" y="1312817"/>
          <a:ext cx="7772400" cy="137160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Emotionally stable（情绪稳定）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Strong empathy（共情力极强）</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selfish（自私）</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2(40%)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3(60%)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perfunctory（敷衍）</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1(14.29%)</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6(85.71%)</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r h="0">
                <a:tc>
                  <a:txBody>
                    <a:bodyPr/>
                    <a:lstStyle/>
                    <a:p>
                      <a:pPr algn="ctr">
                        <a:defRPr/>
                      </a:pPr>
                      <a:r>
                        <a:rPr lang="en-US" sz="800">
                          <a:solidFill>
                            <a:srgbClr val="000000"/>
                          </a:solidFill>
                        </a:rPr>
                        <a:t>emotional（情绪化）</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2(66.67%)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3"/>
                  </a:ext>
                </a:extLst>
              </a:tr>
              <a:tr h="0">
                <a:tc>
                  <a:txBody>
                    <a:bodyPr/>
                    <a:lstStyle/>
                    <a:p>
                      <a:pPr algn="ctr">
                        <a:defRPr/>
                      </a:pPr>
                      <a:r>
                        <a:rPr lang="en-US" sz="800">
                          <a:solidFill>
                            <a:srgbClr val="000000"/>
                          </a:solidFill>
                        </a:rPr>
                        <a:t>Love to compete with others（爱攀比）</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5(71.43%)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2(28.57%)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name="Slide 22">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7 最不能接受的朋友性格是敷衍和爱攀比</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7.1 敷衍和爱攀比是最不能接受的性格</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所有选项中，选择敷衍和爱攀比的比例最高，均为31.82%，明显高于自私（22.73%）和情绪化（13.64%），说明这两种性格在朋友关系中最容易引起反感。建议在人际交往中，应避免敷衍的态度和过度攀比的行为，以维护良好的友谊。</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name="Slide 5">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1 多数人更倾向热闹带动型朋友，受相处感受影响</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1.1 多数人更倾向热闹带动型朋友</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在对朋友类型的偏好中，热闹带动型占比68.18%，显著高于安静陪伴型的31.82%，反映出整体更偏好能带来活力与互动的朋友类型。</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name="Slide 23">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7.2 直接说开的人更反感敷衍</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直接处理冲突的人群中，31.82%的人最不能接受敷衍，比例高于委婉温和人群的20%。这表明处理冲突方式直接的人，对朋友敷衍的态度容忍度更低，更重视真诚的沟通。建议与这类人相处时，需更加注重沟通的真实性和有效性，减少敷衍行为。</a:t>
            </a:r>
            <a:endParaRPr lang="en-US" sz="1200"/>
          </a:p>
        </p:txBody>
      </p:sp>
      <p:graphicFrame>
        <p:nvGraphicFramePr>
          <p:cNvPr id="24" name="Table 0"/>
          <p:cNvGraphicFramePr>
            <a:graphicFrameLocks noGrp="1"/>
          </p:cNvGraphicFramePr>
          <p:nvPr/>
        </p:nvGraphicFramePr>
        <p:xfrm>
          <a:off x="548640" y="1557746"/>
          <a:ext cx="7772400" cy="1097280"/>
        </p:xfrm>
        <a:graphic>
          <a:graphicData uri="http://schemas.openxmlformats.org/drawingml/2006/table">
            <a:tbl>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selfish（自私）</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perfunctory（敷衍）</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emotional（情绪化）</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Love to compete with others（爱攀比）</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Just open it up(直接说开)</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2(16.67%)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5(41.67%)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1(8.33%)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4(33.33%)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euphemistic and mild（委婉温和）</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3(30%)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3(30%)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name="Slide 24">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7.3 共情力极强的人更反感敷衍</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共情力极强的人群中，50%的人最不能接受敷衍，而情绪稳定的人群中仅10%。这说明共情能力强的人对他人的敷衍态度更为敏感，更期望朋友间能真诚相待。建议在与共情力强的朋友交往时，要以认真的态度回应，避免敷衍。</a:t>
            </a:r>
            <a:endParaRPr lang="en-US" sz="1200"/>
          </a:p>
        </p:txBody>
      </p:sp>
      <p:graphicFrame>
        <p:nvGraphicFramePr>
          <p:cNvPr id="25" name="Table 0"/>
          <p:cNvGraphicFramePr>
            <a:graphicFrameLocks noGrp="1"/>
          </p:cNvGraphicFramePr>
          <p:nvPr/>
        </p:nvGraphicFramePr>
        <p:xfrm>
          <a:off x="548640" y="1312817"/>
          <a:ext cx="7772400" cy="1219200"/>
        </p:xfrm>
        <a:graphic>
          <a:graphicData uri="http://schemas.openxmlformats.org/drawingml/2006/table">
            <a:tbl>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selfish（自私）</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perfunctory（敷衍）</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emotional（情绪化）</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Love to compete with others（爱攀比）</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Emotionally stable（情绪稳定）</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Strong empathy（共情力极强）</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3(25%)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1(8.33%)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2(16.67%)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name="Slide 25">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8 好朋友之间真诚比忠诚更核心</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8.1 大多数人认为好朋友之间真诚比忠诚更核心</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在所有受访者中，选择真诚的比例高达81.82%，远超过选择忠诚的18.18%，表明真诚在友谊核心要素中占据主导地位。这提示在友谊培养中，应更注重真诚品质的体现与传递。</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name="Slide 26">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8.2 不同相处模式下对真诚的认可度存在差异</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倾向直言批评相处模式的人100%选择真诚；而鼓励式相处模式中，76.47%选择真诚，23.53%选择忠诚。相比之下，鼓励式相处模式中对忠诚的认可度略高于直言批评模式，建议在不同相处模式中，可适当强化真诚沟通的同时，关注鼓励式相处人群对忠诚的潜在需求。</a:t>
            </a:r>
            <a:endParaRPr lang="en-US" sz="1200"/>
          </a:p>
        </p:txBody>
      </p:sp>
      <p:graphicFrame>
        <p:nvGraphicFramePr>
          <p:cNvPr id="27" name="Table 0"/>
          <p:cNvGraphicFramePr>
            <a:graphicFrameLocks noGrp="1"/>
          </p:cNvGraphicFramePr>
          <p:nvPr/>
        </p:nvGraphicFramePr>
        <p:xfrm>
          <a:off x="548640" y="1557746"/>
          <a:ext cx="7772400" cy="79248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Loyalty（忠诚）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sincerity（真诚）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frank criticism（直言批评）</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0(0.00%)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5(100%)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Encouragement-based interaction（鼓励式相处）</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4(23.53%)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13(76.47%)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name="Slide 27">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8.3 朋友特质为相似或互补时对核心要素选择差异不显著</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朋友特质为相似时，84.62%选真诚，15.38%选忠诚；互补特质中，77.78%选真诚，22.22%选忠诚。两者在真诚选择比例上相差约6.84%，且方差分析显示差异不显著（P=0.700&gt;0.05），说明无论朋友特质如何，人们普遍更看重真诚，无需针对特质差异调整核心要素培养重点。</a:t>
            </a:r>
            <a:endParaRPr lang="en-US" sz="1200"/>
          </a:p>
        </p:txBody>
      </p:sp>
      <p:graphicFrame>
        <p:nvGraphicFramePr>
          <p:cNvPr id="28" name="Table 0"/>
          <p:cNvGraphicFramePr>
            <a:graphicFrameLocks noGrp="1"/>
          </p:cNvGraphicFramePr>
          <p:nvPr/>
        </p:nvGraphicFramePr>
        <p:xfrm>
          <a:off x="548640" y="1557746"/>
          <a:ext cx="7772400" cy="6705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Loyalty（忠诚）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sincerity（真诚）</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similar（相似）</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2(15.38%)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11(84.62%)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complementary（互补）</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2(22.22%)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7(77.78%)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name="Slide 28">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9 多数人希望朋友性格相似，不同类型人群偏好有差异</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9.1 多数人希望朋友性格相似</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整体来看，选择希望朋友性格相似的比例为59.09%，超过选择互补性格朋友的40.91%，表明相似性格在交友偏好中占据主导地位。</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name="Slide 29">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9.2 安静陪伴型比热闹带动型更倾向相似性格朋友</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安静陪伴型中71.43%希望朋友性格相似，而热闹带动型中这一比例为53.33%，安静陪伴型对相似性格的偏好度显著高于热闹带动型。建议在社交活动中，可针对安静陪伴型人群多组织同好类聚会，促进相似性格人群的交流。</a:t>
            </a:r>
            <a:endParaRPr lang="en-US" sz="1200"/>
          </a:p>
        </p:txBody>
      </p:sp>
      <p:graphicFrame>
        <p:nvGraphicFramePr>
          <p:cNvPr id="30" name="Table 0"/>
          <p:cNvGraphicFramePr>
            <a:graphicFrameLocks noGrp="1"/>
          </p:cNvGraphicFramePr>
          <p:nvPr/>
        </p:nvGraphicFramePr>
        <p:xfrm>
          <a:off x="548640" y="1312817"/>
          <a:ext cx="7772400" cy="6705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similar（相似）</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complementary（互补）</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Quiet companion type(安静陪伴型)</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5(71.43%)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2(28.57%)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Lively and engaging (热闹带动型)</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8(53.33%)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7(46.67%)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name="Slide 30">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9.3 重视真诚的人更倾向相似性格朋友</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重视真诚的人群中，61.11%希望朋友性格相似，高于重视忠诚人群中50%的比例，说明对真诚的看重程度与对相似性格朋友的偏好有一定关联。建议在建立友谊时，可强调真诚特质，以吸引更多期望相似性格的朋友。</a:t>
            </a:r>
            <a:endParaRPr lang="en-US" sz="1200"/>
          </a:p>
        </p:txBody>
      </p:sp>
      <p:graphicFrame>
        <p:nvGraphicFramePr>
          <p:cNvPr id="31" name="Table 0"/>
          <p:cNvGraphicFramePr>
            <a:graphicFrameLocks noGrp="1"/>
          </p:cNvGraphicFramePr>
          <p:nvPr/>
        </p:nvGraphicFramePr>
        <p:xfrm>
          <a:off x="548640" y="1312817"/>
          <a:ext cx="7772400" cy="6705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similar（相似）</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complementary（互补）</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Loyalty（忠诚）</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sincerity（真诚）</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11(61.11%)</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7(38.89%)</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name="Slide 31">
    <p:spTree>
      <p:nvGrpSpPr>
        <p:cNvPr id="1" name=""/>
        <p:cNvGrpSpPr/>
        <p:nvPr/>
      </p:nvGrpSpPr>
      <p:grpSpPr bwMode="auto">
        <a:xfrm>
          <a:off x="0" y="0"/>
          <a:ext cx="0" cy="0"/>
          <a:chOff x="0" y="0"/>
          <a:chExt cx="0" cy="0"/>
        </a:xfrm>
      </p:grpSpPr>
      <p:sp>
        <p:nvSpPr>
          <p:cNvPr id="2" name="Text 0"/>
          <p:cNvSpPr/>
          <p:nvPr/>
        </p:nvSpPr>
        <p:spPr bwMode="auto">
          <a:xfrm>
            <a:off x="457200" y="257175"/>
            <a:ext cx="8229600" cy="592856"/>
          </a:xfrm>
          <a:prstGeom prst="rect">
            <a:avLst/>
          </a:prstGeom>
          <a:noFill/>
          <a:ln/>
        </p:spPr>
        <p:txBody>
          <a:bodyPr wrap="square" rtlCol="0" anchor="t"/>
          <a:lstStyle/>
          <a:p>
            <a:pPr algn="l">
              <a:defRPr/>
            </a:pPr>
            <a:r>
              <a:rPr lang="en-US" sz="1600" b="1">
                <a:solidFill>
                  <a:srgbClr val="000000"/>
                </a:solidFill>
              </a:rPr>
              <a:t>10 What are the three most important qualities in a friend to you?（对你来说，朋友最重要的三个品质是什么？）[填空题]</a:t>
            </a:r>
            <a:endParaRPr lang="en-US" sz="1600"/>
          </a:p>
        </p:txBody>
      </p:sp>
      <p:pic>
        <p:nvPicPr>
          <p:cNvPr id="3" name="Image 0" descr="preencoded.png"/>
          <p:cNvPicPr>
            <a:picLocks noChangeAspect="1"/>
          </p:cNvPicPr>
          <p:nvPr/>
        </p:nvPicPr>
        <p:blipFill>
          <a:blip r:embed="rId3"/>
          <a:stretch/>
        </p:blipFill>
        <p:spPr bwMode="auto">
          <a:xfrm>
            <a:off x="548640" y="901466"/>
            <a:ext cx="5668678" cy="377911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name="Slide 32">
    <p:spTree>
      <p:nvGrpSpPr>
        <p:cNvPr id="1" name=""/>
        <p:cNvGrpSpPr/>
        <p:nvPr/>
      </p:nvGrpSpPr>
      <p:grpSpPr bwMode="auto">
        <a:xfrm>
          <a:off x="0" y="0"/>
          <a:ext cx="0" cy="0"/>
          <a:chOff x="0" y="0"/>
          <a:chExt cx="0" cy="0"/>
        </a:xfrm>
      </p:grpSpPr>
      <p:sp>
        <p:nvSpPr>
          <p:cNvPr id="2" name="Text 0"/>
          <p:cNvSpPr/>
          <p:nvPr/>
        </p:nvSpPr>
        <p:spPr bwMode="auto">
          <a:xfrm>
            <a:off x="457200" y="1"/>
            <a:ext cx="8229600" cy="391886"/>
          </a:xfrm>
          <a:prstGeom prst="rect">
            <a:avLst/>
          </a:prstGeom>
          <a:noFill/>
          <a:ln/>
        </p:spPr>
        <p:txBody>
          <a:bodyPr wrap="square" rtlCol="0" anchor="t"/>
          <a:lstStyle/>
          <a:p>
            <a:pPr algn="l">
              <a:defRPr/>
            </a:pPr>
            <a:r>
              <a:rPr lang="en-US" sz="1800" b="1" dirty="0" err="1">
                <a:solidFill>
                  <a:srgbClr val="FF0000"/>
                </a:solidFill>
              </a:rPr>
              <a:t>总结</a:t>
            </a:r>
            <a:endParaRPr lang="en-US" sz="1800" dirty="0">
              <a:solidFill>
                <a:srgbClr val="FF0000"/>
              </a:solidFill>
            </a:endParaRPr>
          </a:p>
        </p:txBody>
      </p:sp>
      <p:sp>
        <p:nvSpPr>
          <p:cNvPr id="3" name="Text 1"/>
          <p:cNvSpPr/>
          <p:nvPr/>
        </p:nvSpPr>
        <p:spPr bwMode="auto">
          <a:xfrm>
            <a:off x="457200" y="391887"/>
            <a:ext cx="8229600" cy="4494438"/>
          </a:xfrm>
          <a:prstGeom prst="rect">
            <a:avLst/>
          </a:prstGeom>
          <a:noFill/>
          <a:ln/>
        </p:spPr>
        <p:txBody>
          <a:bodyPr wrap="square" rtlCol="0" anchor="t"/>
          <a:lstStyle/>
          <a:p>
            <a:pPr algn="l">
              <a:defRPr/>
            </a:pPr>
            <a:r>
              <a:rPr lang="en-US" sz="1600" b="1" dirty="0">
                <a:solidFill>
                  <a:srgbClr val="000000"/>
                </a:solidFill>
              </a:rPr>
              <a:t>本次关于理想朋友性格期待的调研揭示了人们在友谊认知中的核心倾向与潜在需求。尽管问卷的结构效度和内部一致性信度欠佳，提示未来研究需优化问卷设计，但现有结果仍能提供有价值的洞察。</a:t>
            </a:r>
            <a:br>
              <a:rPr lang="en-US" sz="1600" b="1" dirty="0">
                <a:solidFill>
                  <a:srgbClr val="000000"/>
                </a:solidFill>
              </a:rPr>
            </a:br>
            <a:r>
              <a:rPr lang="en-US" sz="1600" b="1" dirty="0">
                <a:solidFill>
                  <a:srgbClr val="000000"/>
                </a:solidFill>
              </a:rPr>
              <a:t>首先，真诚是友谊的基石。超过八成受访者将“真诚”视为比“忠诚”更核心的品质，开放式问题中“真诚”也以最高频数出现，这表明在人际交往中，真实、不虚伪的态度是建立和维系友谊的首要前提。</a:t>
            </a:r>
            <a:br>
              <a:rPr lang="en-US" sz="1600" b="1" dirty="0">
                <a:solidFill>
                  <a:srgbClr val="000000"/>
                </a:solidFill>
              </a:rPr>
            </a:br>
            <a:r>
              <a:rPr lang="en-US" sz="1600" b="1" dirty="0">
                <a:solidFill>
                  <a:srgbClr val="000000"/>
                </a:solidFill>
              </a:rPr>
              <a:t>其次，情感支持与实际帮助需求并存，但场景化差异明显。整体而言，略多的人在难过时倾向于朋友“帮忙解决问题”（54.55%），但追求“舒服自在”的群体更需要“倾听安慰”，而偏爱“有趣好玩”的群体则更倾向“解决问题”。这提示朋友间的支持应具有灵活性，根据对方当下的核心需求提供情感慰藉或实际协助。</a:t>
            </a:r>
            <a:br>
              <a:rPr lang="en-US" sz="1600" b="1" dirty="0">
                <a:solidFill>
                  <a:srgbClr val="000000"/>
                </a:solidFill>
              </a:rPr>
            </a:br>
            <a:r>
              <a:rPr lang="en-US" sz="1600" b="1" dirty="0">
                <a:solidFill>
                  <a:srgbClr val="000000"/>
                </a:solidFill>
              </a:rPr>
              <a:t>再次，积极互动与和谐氛围是主流偏好。多数人偏爱“热闹带动型”朋友（68.18%）和“鼓励式相处”（77.27%），反映出对积极、正向社交体验的向往。同时，“舒服自在”（54.55%）略胜于“有趣好玩”（45.45%），</a:t>
            </a:r>
            <a:r>
              <a:rPr lang="en-US" sz="1600" b="1" dirty="0" err="1">
                <a:solidFill>
                  <a:srgbClr val="000000"/>
                </a:solidFill>
              </a:rPr>
              <a:t>显示在活力互动之外，相处的轻松无压力同样重要</a:t>
            </a:r>
            <a:r>
              <a:rPr lang="en-US" sz="1600" b="1" dirty="0">
                <a:solidFill>
                  <a:srgbClr val="000000"/>
                </a:solidFill>
              </a:rPr>
              <a:t>。</a:t>
            </a:r>
            <a:br>
              <a:rPr lang="en-US" sz="1600" b="1" dirty="0">
                <a:solidFill>
                  <a:srgbClr val="000000"/>
                </a:solidFill>
              </a:rPr>
            </a:br>
            <a:r>
              <a:rPr lang="en-US" sz="1600" b="1" dirty="0">
                <a:solidFill>
                  <a:srgbClr val="000000"/>
                </a:solidFill>
              </a:rPr>
              <a:t>此外，对负面特质的厌恶态度鲜明。“敷衍”和“爱攀比”以各31.82%的比例成为最不能接受的朋友性格，远高于“自私”和“情绪化”。这警示在友谊中，应避免态度上的敷衍了事和行为上的过度比较，以免侵蚀信任。</a:t>
            </a:r>
            <a:br>
              <a:rPr lang="en-US" sz="1600" b="1" dirty="0">
                <a:solidFill>
                  <a:srgbClr val="000000"/>
                </a:solidFill>
              </a:rPr>
            </a:br>
            <a:r>
              <a:rPr lang="en-US" sz="1600" b="1" dirty="0">
                <a:solidFill>
                  <a:srgbClr val="000000"/>
                </a:solidFill>
              </a:rPr>
              <a:t>最后，性格相似性略占上风，但非绝对。59.09%的人希望朋友性格“相似”，尤其是“安静陪伴型”人群对相似性格的偏好更为突出，而“热闹带动型”对互补性格的接受度相对较高。这表明相似的性格基础有助于初始的相互吸引和理解。</a:t>
            </a:r>
            <a:br>
              <a:rPr lang="en-US" sz="1600" b="1" dirty="0">
                <a:solidFill>
                  <a:srgbClr val="000000"/>
                </a:solidFill>
              </a:rPr>
            </a:br>
            <a:endParaRPr lang="en-US" sz="16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name="Slide 6">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1.2 朋友相处感受影响类型偏好</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认为相处应“有趣好玩”的人群中，90%选择热闹带动型朋友；而认为相处需“舒服自在”的人群，对两种类型偏好各占50%，说明追求趣味性的人更倾向热闹型朋友。建议社交场景中可增加互动性活动，满足对热闹氛围的需求。</a:t>
            </a:r>
            <a:endParaRPr lang="en-US" sz="1200"/>
          </a:p>
        </p:txBody>
      </p:sp>
      <p:graphicFrame>
        <p:nvGraphicFramePr>
          <p:cNvPr id="7" name="Table 0"/>
          <p:cNvGraphicFramePr>
            <a:graphicFrameLocks noGrp="1"/>
          </p:cNvGraphicFramePr>
          <p:nvPr/>
        </p:nvGraphicFramePr>
        <p:xfrm>
          <a:off x="548640" y="1312817"/>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Quiet companion type(安静陪伴型)</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Lively and engaging (热闹带动型)</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comfortable and at ease(舒服自在)</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6(50%)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fun and interesting（有趣好玩）</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9(90%)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name="Slide 33">
    <p:spTree>
      <p:nvGrpSpPr>
        <p:cNvPr id="1" name=""/>
        <p:cNvGrpSpPr/>
        <p:nvPr/>
      </p:nvGrpSpPr>
      <p:grpSpPr bwMode="auto">
        <a:xfrm>
          <a:off x="0" y="0"/>
          <a:ext cx="0" cy="0"/>
          <a:chOff x="0" y="0"/>
          <a:chExt cx="0" cy="0"/>
        </a:xfrm>
      </p:grpSpPr>
      <p:sp>
        <p:nvSpPr>
          <p:cNvPr id="2" name="Text 0"/>
          <p:cNvSpPr/>
          <p:nvPr/>
        </p:nvSpPr>
        <p:spPr bwMode="auto">
          <a:xfrm>
            <a:off x="457200" y="156754"/>
            <a:ext cx="8229600" cy="4729571"/>
          </a:xfrm>
          <a:prstGeom prst="rect">
            <a:avLst/>
          </a:prstGeom>
          <a:noFill/>
          <a:ln/>
        </p:spPr>
        <p:txBody>
          <a:bodyPr wrap="square" rtlCol="0" anchor="t"/>
          <a:lstStyle/>
          <a:p>
            <a:pPr algn="l">
              <a:defRPr/>
            </a:pPr>
            <a:r>
              <a:rPr lang="zh-CN" altLang="en-US" sz="2000" dirty="0">
                <a:solidFill>
                  <a:srgbClr val="FF0000"/>
                </a:solidFill>
                <a:latin typeface="黑体" panose="02010609060101010101" pitchFamily="49" charset="-122"/>
                <a:ea typeface="黑体" panose="02010609060101010101" pitchFamily="49" charset="-122"/>
              </a:rPr>
              <a:t>意见：</a:t>
            </a:r>
            <a:endParaRPr lang="en-US" altLang="zh-CN" sz="2000" dirty="0">
              <a:solidFill>
                <a:srgbClr val="FF0000"/>
              </a:solidFill>
              <a:latin typeface="黑体" panose="02010609060101010101" pitchFamily="49" charset="-122"/>
              <a:ea typeface="黑体" panose="02010609060101010101" pitchFamily="49" charset="-122"/>
            </a:endParaRPr>
          </a:p>
          <a:p>
            <a:pPr algn="l">
              <a:defRPr/>
            </a:pPr>
            <a:r>
              <a:rPr lang="en-US" sz="2000" dirty="0">
                <a:solidFill>
                  <a:srgbClr val="000000"/>
                </a:solidFill>
                <a:latin typeface="黑体" panose="02010609060101010101" pitchFamily="49" charset="-122"/>
                <a:ea typeface="黑体" panose="02010609060101010101" pitchFamily="49" charset="-122"/>
              </a:rPr>
              <a:t>1.个人层面：在交友过程中，应将“真诚”置于首位，积极展现真实自我，并主动提供对方所需的支持（情感或实际）。</a:t>
            </a:r>
            <a:r>
              <a:rPr lang="en-US" sz="2000" dirty="0" err="1">
                <a:solidFill>
                  <a:srgbClr val="000000"/>
                </a:solidFill>
                <a:latin typeface="黑体" panose="02010609060101010101" pitchFamily="49" charset="-122"/>
                <a:ea typeface="黑体" panose="02010609060101010101" pitchFamily="49" charset="-122"/>
              </a:rPr>
              <a:t>同时，需警惕并避免“敷衍”与“爱攀比”等负面行为，营造轻松、积极的互动氛围</a:t>
            </a:r>
            <a:r>
              <a:rPr lang="en-US" sz="2000" dirty="0">
                <a:solidFill>
                  <a:srgbClr val="000000"/>
                </a:solidFill>
                <a:latin typeface="黑体" panose="02010609060101010101" pitchFamily="49" charset="-122"/>
                <a:ea typeface="黑体" panose="02010609060101010101" pitchFamily="49" charset="-122"/>
              </a:rPr>
              <a:t>。</a:t>
            </a:r>
            <a:br>
              <a:rPr lang="en-US" sz="2000" dirty="0">
                <a:solidFill>
                  <a:srgbClr val="000000"/>
                </a:solidFill>
                <a:latin typeface="黑体" panose="02010609060101010101" pitchFamily="49" charset="-122"/>
                <a:ea typeface="黑体" panose="02010609060101010101" pitchFamily="49" charset="-122"/>
              </a:rPr>
            </a:br>
            <a:r>
              <a:rPr lang="en-US" sz="2000" dirty="0">
                <a:solidFill>
                  <a:srgbClr val="000000"/>
                </a:solidFill>
                <a:latin typeface="黑体" panose="02010609060101010101" pitchFamily="49" charset="-122"/>
                <a:ea typeface="黑体" panose="02010609060101010101" pitchFamily="49" charset="-122"/>
              </a:rPr>
              <a:t>2.社交互动层面：针对不同类型的朋友（如安静型或热闹型），</a:t>
            </a:r>
            <a:r>
              <a:rPr lang="en-US" sz="2000" dirty="0" err="1">
                <a:solidFill>
                  <a:srgbClr val="000000"/>
                </a:solidFill>
                <a:latin typeface="黑体" panose="02010609060101010101" pitchFamily="49" charset="-122"/>
                <a:ea typeface="黑体" panose="02010609060101010101" pitchFamily="49" charset="-122"/>
              </a:rPr>
              <a:t>可适当调整互动方式。例如，对安静型朋友多营造舒适氛围，对热闹型朋友增加趣味性互动</a:t>
            </a:r>
            <a:r>
              <a:rPr lang="en-US" sz="2000" dirty="0">
                <a:solidFill>
                  <a:srgbClr val="000000"/>
                </a:solidFill>
                <a:latin typeface="黑体" panose="02010609060101010101" pitchFamily="49" charset="-122"/>
                <a:ea typeface="黑体" panose="02010609060101010101" pitchFamily="49" charset="-122"/>
              </a:rPr>
              <a:t>。</a:t>
            </a:r>
            <a:br>
              <a:rPr lang="en-US" sz="2000" dirty="0">
                <a:solidFill>
                  <a:srgbClr val="000000"/>
                </a:solidFill>
                <a:latin typeface="黑体" panose="02010609060101010101" pitchFamily="49" charset="-122"/>
                <a:ea typeface="黑体" panose="02010609060101010101" pitchFamily="49" charset="-122"/>
              </a:rPr>
            </a:br>
            <a:r>
              <a:rPr lang="en-US" sz="2000" dirty="0">
                <a:solidFill>
                  <a:srgbClr val="000000"/>
                </a:solidFill>
                <a:latin typeface="黑体" panose="02010609060101010101" pitchFamily="49" charset="-122"/>
                <a:ea typeface="黑体" panose="02010609060101010101" pitchFamily="49" charset="-122"/>
              </a:rPr>
              <a:t>3.问卷设计层面：未来调研需重新设计问卷项目，增强变量间相关性，增加同质项目，以提高结构效度和内部一致性信度，使结果更具解释力</a:t>
            </a:r>
            <a:r>
              <a:rPr lang="zh-CN" altLang="en-US" sz="2000" dirty="0">
                <a:solidFill>
                  <a:srgbClr val="000000"/>
                </a:solidFill>
                <a:latin typeface="黑体" panose="02010609060101010101" pitchFamily="49" charset="-122"/>
                <a:ea typeface="黑体" panose="02010609060101010101" pitchFamily="49" charset="-122"/>
              </a:rPr>
              <a:t>。</a:t>
            </a:r>
            <a:br>
              <a:rPr lang="en-US" sz="2000" dirty="0">
                <a:solidFill>
                  <a:srgbClr val="000000"/>
                </a:solidFill>
                <a:latin typeface="黑体" panose="02010609060101010101" pitchFamily="49" charset="-122"/>
                <a:ea typeface="黑体" panose="02010609060101010101" pitchFamily="49" charset="-122"/>
              </a:rPr>
            </a:br>
            <a:r>
              <a:rPr lang="en-US" sz="2000" dirty="0">
                <a:solidFill>
                  <a:srgbClr val="000000"/>
                </a:solidFill>
                <a:latin typeface="黑体" panose="02010609060101010101" pitchFamily="49" charset="-122"/>
                <a:ea typeface="黑体" panose="02010609060101010101" pitchFamily="49" charset="-122"/>
              </a:rPr>
              <a:t>  总体而言，理想的友谊是真诚为核、积极互动、需求适配且能规避负面特质的关系。理解这些期待，有助于个体更好地经营友谊，也为构建和谐的人际网络提供了方向。</a:t>
            </a:r>
            <a:br>
              <a:rPr lang="en-US" sz="2000" dirty="0">
                <a:solidFill>
                  <a:srgbClr val="000000"/>
                </a:solidFill>
                <a:latin typeface="黑体" panose="02010609060101010101" pitchFamily="49" charset="-122"/>
                <a:ea typeface="黑体" panose="02010609060101010101" pitchFamily="49" charset="-122"/>
              </a:rPr>
            </a:br>
            <a:endParaRPr lang="en-US" sz="2000" dirty="0">
              <a:latin typeface="黑体" panose="02010609060101010101" pitchFamily="49" charset="-122"/>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name="Slide 7">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1.3 朋友特质偏好与类型选择关联弱</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无论是偏好“相似”还是“互补”特质的朋友，选择热闹带动型的比例均超60%（相似61.54%、互补77.78%），且方差分析显示差异不显著（P=0.446&gt;0.05），表明特质互补性对朋友类型选择影响较小。</a:t>
            </a:r>
            <a:endParaRPr lang="en-US" sz="1200"/>
          </a:p>
        </p:txBody>
      </p:sp>
      <p:graphicFrame>
        <p:nvGraphicFramePr>
          <p:cNvPr id="8" name="Table 0"/>
          <p:cNvGraphicFramePr>
            <a:graphicFrameLocks noGrp="1"/>
          </p:cNvGraphicFramePr>
          <p:nvPr/>
        </p:nvGraphicFramePr>
        <p:xfrm>
          <a:off x="548640" y="1312817"/>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Quiet companion type(安静陪伴型)</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Lively and engaging (热闹带动型)</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similar（相似）</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5(38.46%)</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8(61.54%)</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complementary（互补）</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2(22.22%)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7(77.78%)</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name="Slide 8">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2 朋友关系中舒服自在略重要，受社交类型和功能需求影响</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2.1 整体上舒服自在略受偏爱</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在朋友关系中，认为舒服自在更重要的比例为54.55%，稍高于认为有趣好玩更重要的45.45%，两者差距较小，反映出两种需求在朋友关系中均有一定普遍性。</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name="Slide 9">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2.2 不同社交类型人群偏好差异显著</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安静陪伴型人群中85.71%认为舒服自在更重要，而热闹带动型人群中60%倾向有趣好玩，且方差分析显示两类人群的偏好存在统计学显著差异（P=0.047），表明社交互动风格对朋友关系核心需求的选择影响较大。建议在人际交往中，可根据对方社交类型调整互动方式，如对安静型朋友多营造舒适氛围，对热闹型朋友增加趣味性互动。</a:t>
            </a:r>
            <a:endParaRPr lang="en-US" sz="1200"/>
          </a:p>
        </p:txBody>
      </p:sp>
      <p:graphicFrame>
        <p:nvGraphicFramePr>
          <p:cNvPr id="10" name="Table 0"/>
          <p:cNvGraphicFramePr>
            <a:graphicFrameLocks noGrp="1"/>
          </p:cNvGraphicFramePr>
          <p:nvPr/>
        </p:nvGraphicFramePr>
        <p:xfrm>
          <a:off x="548640" y="1557746"/>
          <a:ext cx="7772400" cy="82296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comfortable and at ease(舒服自在)</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fun and interesting（有趣好玩）</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Quiet companion type(安静陪伴型)</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6(85.71%)</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1(14.29%)</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Lively and engaging (热闹带动型)</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6(40%)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9(60%)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name="Slide 10">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2.3 朋友功能需求影响偏好选择</a:t>
            </a:r>
            <a:endParaRPr lang="en-US" sz="1400"/>
          </a:p>
        </p:txBody>
      </p:sp>
      <p:sp>
        <p:nvSpPr>
          <p:cNvPr id="3" name="Text 1"/>
          <p:cNvSpPr/>
          <p:nvPr/>
        </p:nvSpPr>
        <p:spPr bwMode="auto">
          <a:xfrm>
            <a:off x="457200" y="771525"/>
            <a:ext cx="8229600" cy="734786"/>
          </a:xfrm>
          <a:prstGeom prst="rect">
            <a:avLst/>
          </a:prstGeom>
          <a:noFill/>
          <a:ln/>
        </p:spPr>
        <p:txBody>
          <a:bodyPr wrap="square" rtlCol="0" anchor="t"/>
          <a:lstStyle/>
          <a:p>
            <a:pPr algn="l">
              <a:defRPr/>
            </a:pPr>
            <a:r>
              <a:rPr lang="en-US" sz="1200">
                <a:solidFill>
                  <a:srgbClr val="000000"/>
                </a:solidFill>
              </a:rPr>
              <a:t>倾向于朋友能倾听安慰的人群中80%重视舒服自在，而希望朋友帮助解决问题的人群中66.67%更看重有趣好玩，说明当朋友关系侧重情感支持时舒适感更关键，侧重实际帮助时趣味性需求上升。在建立朋友关系时，可根据自身对朋友功能的主要需求来寻找契合的伙伴，或在与朋友相处中，针对其需求侧重点调整相处模式。</a:t>
            </a:r>
            <a:endParaRPr lang="en-US" sz="1200"/>
          </a:p>
        </p:txBody>
      </p:sp>
      <p:graphicFrame>
        <p:nvGraphicFramePr>
          <p:cNvPr id="11" name="Table 0"/>
          <p:cNvGraphicFramePr>
            <a:graphicFrameLocks noGrp="1"/>
          </p:cNvGraphicFramePr>
          <p:nvPr/>
        </p:nvGraphicFramePr>
        <p:xfrm>
          <a:off x="548640" y="1557746"/>
          <a:ext cx="7772400" cy="94488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comfortable and at ease(舒服自在)</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fun and interesting（有趣好玩）</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Listen and comfort you(倾听安慰)</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8(80%)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2(20%)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Help you solve the problem(帮你解决问题)</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4(33.33%)</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8(66.67%)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12</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name="Slide 11">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600" b="1">
                <a:solidFill>
                  <a:srgbClr val="000000"/>
                </a:solidFill>
              </a:rPr>
              <a:t>3 多数人希望朋友直接沟通矛盾，偏好受对朋友特质认知影响</a:t>
            </a:r>
            <a:endParaRPr lang="en-US" sz="1600"/>
          </a:p>
        </p:txBody>
      </p:sp>
      <p:sp>
        <p:nvSpPr>
          <p:cNvPr id="3" name="Text 1"/>
          <p:cNvSpPr/>
          <p:nvPr/>
        </p:nvSpPr>
        <p:spPr bwMode="auto">
          <a:xfrm>
            <a:off x="457200" y="771525"/>
            <a:ext cx="8229600" cy="514350"/>
          </a:xfrm>
          <a:prstGeom prst="rect">
            <a:avLst/>
          </a:prstGeom>
          <a:noFill/>
          <a:ln/>
        </p:spPr>
        <p:txBody>
          <a:bodyPr wrap="square" rtlCol="0" anchor="t"/>
          <a:lstStyle/>
          <a:p>
            <a:pPr algn="l">
              <a:defRPr/>
            </a:pPr>
            <a:r>
              <a:rPr lang="en-US" sz="1400" b="1">
                <a:solidFill>
                  <a:srgbClr val="000000"/>
                </a:solidFill>
              </a:rPr>
              <a:t>3.1 遇到矛盾时，超半数人希望朋友直接说开</a:t>
            </a:r>
            <a:endParaRPr lang="en-US" sz="1400"/>
          </a:p>
        </p:txBody>
      </p:sp>
      <p:sp>
        <p:nvSpPr>
          <p:cNvPr id="4" name="Text 2"/>
          <p:cNvSpPr/>
          <p:nvPr/>
        </p:nvSpPr>
        <p:spPr bwMode="auto">
          <a:xfrm>
            <a:off x="457200" y="1285875"/>
            <a:ext cx="8229600" cy="489857"/>
          </a:xfrm>
          <a:prstGeom prst="rect">
            <a:avLst/>
          </a:prstGeom>
          <a:noFill/>
          <a:ln/>
        </p:spPr>
        <p:txBody>
          <a:bodyPr wrap="square" rtlCol="0" anchor="t"/>
          <a:lstStyle/>
          <a:p>
            <a:pPr algn="l">
              <a:defRPr/>
            </a:pPr>
            <a:r>
              <a:rPr lang="en-US" sz="1200">
                <a:solidFill>
                  <a:srgbClr val="000000"/>
                </a:solidFill>
              </a:rPr>
              <a:t>在所有受访者中，选择“直接说开”的比例为54.55%，略高于“委婉温和”的45.45%，表明多数人在处理朋友间矛盾时倾向于直接沟通的方式。</a:t>
            </a:r>
            <a:endParaRPr lang="en-US" sz="1200"/>
          </a:p>
        </p:txBody>
      </p:sp>
      <p:pic>
        <p:nvPicPr>
          <p:cNvPr id="5" name="Image 0" descr="preencoded.png"/>
          <p:cNvPicPr>
            <a:picLocks noChangeAspect="1"/>
          </p:cNvPicPr>
          <p:nvPr/>
        </p:nvPicPr>
        <p:blipFill>
          <a:blip r:embed="rId3"/>
          <a:stretch/>
        </p:blipFill>
        <p:spPr bwMode="auto">
          <a:xfrm>
            <a:off x="548640" y="1827167"/>
            <a:ext cx="5035443" cy="285341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name="Slide 12">
    <p:spTree>
      <p:nvGrpSpPr>
        <p:cNvPr id="1" name=""/>
        <p:cNvGrpSpPr/>
        <p:nvPr/>
      </p:nvGrpSpPr>
      <p:grpSpPr bwMode="auto">
        <a:xfrm>
          <a:off x="0" y="0"/>
          <a:ext cx="0" cy="0"/>
          <a:chOff x="0" y="0"/>
          <a:chExt cx="0" cy="0"/>
        </a:xfrm>
      </p:grpSpPr>
      <p:sp>
        <p:nvSpPr>
          <p:cNvPr id="2" name="Text 0"/>
          <p:cNvSpPr/>
          <p:nvPr/>
        </p:nvSpPr>
        <p:spPr bwMode="auto">
          <a:xfrm>
            <a:off x="457200" y="257175"/>
            <a:ext cx="8229600" cy="514350"/>
          </a:xfrm>
          <a:prstGeom prst="rect">
            <a:avLst/>
          </a:prstGeom>
          <a:noFill/>
          <a:ln/>
        </p:spPr>
        <p:txBody>
          <a:bodyPr wrap="square" rtlCol="0" anchor="t"/>
          <a:lstStyle/>
          <a:p>
            <a:pPr algn="l">
              <a:defRPr/>
            </a:pPr>
            <a:r>
              <a:rPr lang="en-US" sz="1400" b="1">
                <a:solidFill>
                  <a:srgbClr val="000000"/>
                </a:solidFill>
              </a:rPr>
              <a:t>3.2 偏好直言批评或鼓励式相处的人，均更倾向朋友直接沟通矛盾</a:t>
            </a:r>
            <a:endParaRPr lang="en-US" sz="1400"/>
          </a:p>
        </p:txBody>
      </p:sp>
      <p:sp>
        <p:nvSpPr>
          <p:cNvPr id="3" name="Text 1"/>
          <p:cNvSpPr/>
          <p:nvPr/>
        </p:nvSpPr>
        <p:spPr bwMode="auto">
          <a:xfrm>
            <a:off x="457200" y="771525"/>
            <a:ext cx="8229600" cy="489857"/>
          </a:xfrm>
          <a:prstGeom prst="rect">
            <a:avLst/>
          </a:prstGeom>
          <a:noFill/>
          <a:ln/>
        </p:spPr>
        <p:txBody>
          <a:bodyPr wrap="square" rtlCol="0" anchor="t"/>
          <a:lstStyle/>
          <a:p>
            <a:pPr algn="l">
              <a:defRPr/>
            </a:pPr>
            <a:r>
              <a:rPr lang="en-US" sz="1200">
                <a:solidFill>
                  <a:srgbClr val="000000"/>
                </a:solidFill>
              </a:rPr>
              <a:t>偏好“直言批评”的人群中，60%希望朋友直接说开；偏好“鼓励式相处”的人群中，52.94%选择直接沟通，两类人群对直接沟通的倾向较为一致，差异不显著。</a:t>
            </a:r>
            <a:endParaRPr lang="en-US" sz="1200"/>
          </a:p>
        </p:txBody>
      </p:sp>
      <p:graphicFrame>
        <p:nvGraphicFramePr>
          <p:cNvPr id="13" name="Table 0"/>
          <p:cNvGraphicFramePr>
            <a:graphicFrameLocks noGrp="1"/>
          </p:cNvGraphicFramePr>
          <p:nvPr/>
        </p:nvGraphicFramePr>
        <p:xfrm>
          <a:off x="548640" y="1312817"/>
          <a:ext cx="7772400" cy="94488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0">
                <a:tc>
                  <a:txBody>
                    <a:bodyPr/>
                    <a:lstStyle/>
                    <a:p>
                      <a:pPr algn="ctr">
                        <a:defRPr/>
                      </a:pPr>
                      <a:r>
                        <a:rPr lang="en-US" sz="1000" b="1">
                          <a:solidFill>
                            <a:srgbClr val="FFFFFF"/>
                          </a:solidFill>
                        </a:rPr>
                        <a:t>X\Y</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Just open it up(直接说开)</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euphemistic and mild（委婉温和）</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tc>
                  <a:txBody>
                    <a:bodyPr/>
                    <a:lstStyle/>
                    <a:p>
                      <a:pPr algn="ctr">
                        <a:defRPr/>
                      </a:pPr>
                      <a:r>
                        <a:rPr lang="en-US" sz="1000" b="1">
                          <a:solidFill>
                            <a:srgbClr val="FFFFFF"/>
                          </a:solidFill>
                        </a:rPr>
                        <a:t>小计</a:t>
                      </a:r>
                      <a:endParaRPr lang="en-US" sz="10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4F81BD"/>
                    </a:solidFill>
                  </a:tcPr>
                </a:tc>
                <a:extLst>
                  <a:ext uri="{0D108BD9-81ED-4DB2-BD59-A6C34878D82A}">
                    <a16:rowId xmlns:a16="http://schemas.microsoft.com/office/drawing/2014/main" val="10000"/>
                  </a:ext>
                </a:extLst>
              </a:tr>
              <a:tr h="0">
                <a:tc>
                  <a:txBody>
                    <a:bodyPr/>
                    <a:lstStyle/>
                    <a:p>
                      <a:pPr algn="ctr">
                        <a:defRPr/>
                      </a:pPr>
                      <a:r>
                        <a:rPr lang="en-US" sz="800">
                          <a:solidFill>
                            <a:srgbClr val="000000"/>
                          </a:solidFill>
                        </a:rPr>
                        <a:t>frank criticism（直言批评）</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3(60%)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2(40%)</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5</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1"/>
                  </a:ext>
                </a:extLst>
              </a:tr>
              <a:tr h="0">
                <a:tc>
                  <a:txBody>
                    <a:bodyPr/>
                    <a:lstStyle/>
                    <a:p>
                      <a:pPr algn="ctr">
                        <a:defRPr/>
                      </a:pPr>
                      <a:r>
                        <a:rPr lang="en-US" sz="800">
                          <a:solidFill>
                            <a:srgbClr val="000000"/>
                          </a:solidFill>
                        </a:rPr>
                        <a:t>Encouragement-based interaction（鼓励式相处）</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9(52.94%)</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8(47.06%)</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tc>
                  <a:txBody>
                    <a:bodyPr/>
                    <a:lstStyle/>
                    <a:p>
                      <a:pPr algn="ctr">
                        <a:defRPr/>
                      </a:pPr>
                      <a:r>
                        <a:rPr lang="en-US" sz="800">
                          <a:solidFill>
                            <a:srgbClr val="000000"/>
                          </a:solidFill>
                        </a:rPr>
                        <a:t>17</a:t>
                      </a:r>
                      <a:endParaRPr lang="en-US" sz="800"/>
                    </a:p>
                  </a:txBody>
                  <a:tcPr>
                    <a:lnL w="1270" algn="ctr">
                      <a:solidFill>
                        <a:srgbClr val="FFFFFF"/>
                      </a:solidFill>
                    </a:lnL>
                    <a:lnR w="1270" algn="ctr">
                      <a:solidFill>
                        <a:srgbClr val="FFFFFF"/>
                      </a:solidFill>
                    </a:lnR>
                    <a:lnT w="1270" algn="ctr">
                      <a:solidFill>
                        <a:srgbClr val="FFFFFF"/>
                      </a:solidFill>
                    </a:lnT>
                    <a:lnB w="1270" algn="ctr">
                      <a:solidFill>
                        <a:srgbClr val="FFFFFF"/>
                      </a:solidFill>
                    </a:lnB>
                    <a:solidFill>
                      <a:srgbClr val="D9E1F2"/>
                    </a:solidFill>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majorFont>
      <a:minorFont>
        <a:latin typeface="等线"/>
        <a:ea typeface="等线"/>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TotalTime>
  <Words>1618</Words>
  <Application>Microsoft Office PowerPoint</Application>
  <DocSecurity>0</DocSecurity>
  <PresentationFormat>全屏显示(16:9)</PresentationFormat>
  <Paragraphs>330</Paragraphs>
  <Slides>30</Slides>
  <Notes>30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30</vt:i4>
      </vt:variant>
    </vt:vector>
  </HeadingPairs>
  <TitlesOfParts>
    <vt:vector size="34" baseType="lpstr">
      <vt:lpstr>等线</vt:lpstr>
      <vt:lpstr>黑体</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PptxGenJS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keywords/>
  <dc:description/>
  <cp:lastModifiedBy>Lenovo</cp:lastModifiedBy>
  <cp:revision>4</cp:revision>
  <dcterms:created xsi:type="dcterms:W3CDTF">2026-02-25T02:52:48Z</dcterms:created>
  <dcterms:modified xsi:type="dcterms:W3CDTF">2026-02-27T02:35:43Z</dcterms:modified>
  <cp:category/>
  <dc:identifier/>
  <cp:contentStatus/>
  <dc:language/>
  <cp:version/>
</cp:coreProperties>
</file>