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7" r:id="rId5"/>
    <p:sldId id="259" r:id="rId6"/>
    <p:sldId id="285" r:id="rId7"/>
    <p:sldId id="270" r:id="rId8"/>
    <p:sldId id="272" r:id="rId9"/>
    <p:sldId id="286" r:id="rId10"/>
    <p:sldId id="276" r:id="rId11"/>
    <p:sldId id="287" r:id="rId12"/>
    <p:sldId id="280" r:id="rId13"/>
    <p:sldId id="278" r:id="rId14"/>
    <p:sldId id="28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5D79"/>
    <a:srgbClr val="276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9" autoAdjust="0"/>
    <p:restoredTop sz="94660"/>
  </p:normalViewPr>
  <p:slideViewPr>
    <p:cSldViewPr>
      <p:cViewPr varScale="1">
        <p:scale>
          <a:sx n="120" d="100"/>
          <a:sy n="120" d="100"/>
        </p:scale>
        <p:origin x="26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271464" y="685918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2.xml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3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4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5.xml"/><Relationship Id="rId5" Type="http://schemas.openxmlformats.org/officeDocument/2006/relationships/image" Target="../media/image13.jpeg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7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9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4" y="3525604"/>
            <a:ext cx="12192001" cy="41656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79776" y="1249596"/>
            <a:ext cx="4464495" cy="209262"/>
            <a:chOff x="4469765" y="1429639"/>
            <a:chExt cx="3293110" cy="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959600" y="1429639"/>
              <a:ext cx="803275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469765" y="1429639"/>
              <a:ext cx="803275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5265587" y="1082788"/>
            <a:ext cx="20832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spc="300" dirty="0">
                <a:solidFill>
                  <a:srgbClr val="276482"/>
                </a:solidFill>
                <a:latin typeface="Agency FB" panose="020B0503020202020204" pitchFamily="34" charset="0"/>
                <a:cs typeface="+mn-ea"/>
                <a:sym typeface="+mn-lt"/>
              </a:rPr>
              <a:t>地理研究学习成果报告</a:t>
            </a:r>
            <a:endParaRPr lang="zh-CN" altLang="en-US" sz="1100" spc="300" dirty="0">
              <a:solidFill>
                <a:srgbClr val="276482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87488" y="1812078"/>
            <a:ext cx="9379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2764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南极上空臭氧空洞对生产生活影响研究</a:t>
            </a:r>
            <a:endParaRPr lang="zh-CN" altLang="en-US" sz="3600" b="1" spc="600" dirty="0">
              <a:solidFill>
                <a:srgbClr val="2764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685262" y="2708920"/>
            <a:ext cx="8784976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58000"/>
                  </a:schemeClr>
                </a:gs>
                <a:gs pos="75000">
                  <a:srgbClr val="6C95AA"/>
                </a:gs>
                <a:gs pos="25000">
                  <a:srgbClr val="8DADBD"/>
                </a:gs>
                <a:gs pos="50000">
                  <a:srgbClr val="276482"/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551385" y="2914392"/>
            <a:ext cx="7380878" cy="795301"/>
            <a:chOff x="2308787" y="3690172"/>
            <a:chExt cx="7351524" cy="795301"/>
          </a:xfrm>
        </p:grpSpPr>
        <p:sp>
          <p:nvSpPr>
            <p:cNvPr id="23" name="矩形: 圆角 22"/>
            <p:cNvSpPr/>
            <p:nvPr/>
          </p:nvSpPr>
          <p:spPr>
            <a:xfrm>
              <a:off x="5994694" y="3690172"/>
              <a:ext cx="3665617" cy="795301"/>
            </a:xfrm>
            <a:prstGeom prst="roundRect">
              <a:avLst>
                <a:gd name="adj" fmla="val 26386"/>
              </a:avLst>
            </a:prstGeom>
            <a:solidFill>
              <a:srgbClr val="2764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课题组长及组员：宋佳倪 包麒锦 孙晨瑞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  <a:p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指导老师：杨慧娟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08787" y="4059180"/>
              <a:ext cx="23694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solidFill>
                    <a:schemeClr val="bg1"/>
                  </a:solidFill>
                  <a:cs typeface="+mn-ea"/>
                  <a:sym typeface="+mn-lt"/>
                </a:rPr>
                <a:t>第一</a:t>
              </a:r>
              <a:r>
                <a:rPr lang="en-US" altLang="zh-CN" sz="1400" spc="4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endParaRPr lang="zh-CN" altLang="en-US" sz="1400" spc="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21"/>
          <p:cNvSpPr txBox="1"/>
          <p:nvPr/>
        </p:nvSpPr>
        <p:spPr>
          <a:xfrm>
            <a:off x="4226003" y="319299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结论</a:t>
            </a:r>
            <a:endParaRPr lang="zh-CN" altLang="en-US" sz="4400" spc="6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512377" y="1052736"/>
            <a:ext cx="3167246" cy="72008"/>
            <a:chOff x="4512377" y="956657"/>
            <a:chExt cx="3167246" cy="72008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4512377" y="992661"/>
              <a:ext cx="3167246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4F81BD">
                      <a:lumMod val="5000"/>
                      <a:lumOff val="95000"/>
                      <a:alpha val="94000"/>
                    </a:srgbClr>
                  </a:gs>
                  <a:gs pos="54000">
                    <a:srgbClr val="276482"/>
                  </a:gs>
                  <a:gs pos="100000">
                    <a:srgbClr val="4F81BD">
                      <a:lumMod val="30000"/>
                      <a:lumOff val="70000"/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</a:ln>
            <a:effectLst/>
          </p:spPr>
        </p:cxnSp>
        <p:sp>
          <p:nvSpPr>
            <p:cNvPr id="77" name="椭圆 76"/>
            <p:cNvSpPr/>
            <p:nvPr/>
          </p:nvSpPr>
          <p:spPr>
            <a:xfrm>
              <a:off x="6062207" y="956657"/>
              <a:ext cx="72008" cy="7200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03512" y="1844824"/>
            <a:ext cx="921702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4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通过了解近年来臭氧层变化的趋势及臭氧层空洞的形成原因、对生产生活的影响，丰富地理、化学知识的同时，提高了自身环保意识，培养了全球视野，站在全人类高度上看待臭氧层的独特作用。</a:t>
            </a:r>
            <a:endParaRPr lang="zh-CN" altLang="en-US" sz="4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604">
        <p:random/>
      </p:transition>
    </mc:Choice>
    <mc:Fallback>
      <p:transition spd="slow" advTm="660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1031634" y="2235200"/>
            <a:ext cx="10322166" cy="4031569"/>
          </a:xfrm>
          <a:prstGeom prst="frame">
            <a:avLst>
              <a:gd name="adj1" fmla="val 3050"/>
            </a:avLst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4621" y="1340768"/>
            <a:ext cx="6822758" cy="264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03812" y="1915664"/>
            <a:ext cx="3875420" cy="4692736"/>
            <a:chOff x="4403812" y="1915664"/>
            <a:chExt cx="3875420" cy="4692736"/>
          </a:xfrm>
        </p:grpSpPr>
        <p:sp>
          <p:nvSpPr>
            <p:cNvPr id="8" name="矩形 7"/>
            <p:cNvSpPr/>
            <p:nvPr/>
          </p:nvSpPr>
          <p:spPr>
            <a:xfrm>
              <a:off x="4403812" y="1915664"/>
              <a:ext cx="3384376" cy="4692736"/>
            </a:xfrm>
            <a:prstGeom prst="rect">
              <a:avLst/>
            </a:prstGeom>
            <a:solidFill>
              <a:srgbClr val="255D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确保电器维护期间从空调、冰箱或冷柜中回收的冷却剂不会释放到大气中，做好常规检查和修理泄漏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70920" y="4349500"/>
              <a:ext cx="2808312" cy="308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endParaRPr lang="zh-CN" altLang="en-US" sz="1400" spc="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512377" y="2148024"/>
              <a:ext cx="3167246" cy="4205921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508119" y="2847871"/>
            <a:ext cx="23530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合理处理废旧冰箱和电器，在废弃电器之前，除去其中的氟氯化碳和氟氯烃制冷剂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15780" y="417995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优化对策</a:t>
            </a:r>
            <a:endParaRPr lang="zh-CN" altLang="en-US" sz="3200" spc="6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01906" y="965783"/>
            <a:ext cx="3167246" cy="72008"/>
            <a:chOff x="4512377" y="956657"/>
            <a:chExt cx="3167246" cy="7200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4512377" y="992661"/>
              <a:ext cx="316724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4000"/>
                    </a:schemeClr>
                  </a:gs>
                  <a:gs pos="54000">
                    <a:srgbClr val="276482"/>
                  </a:gs>
                  <a:gs pos="100000">
                    <a:schemeClr val="accent1">
                      <a:lumMod val="30000"/>
                      <a:lumOff val="70000"/>
                      <a:alpha val="5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6062207" y="956657"/>
              <a:ext cx="72008" cy="72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279232" y="2996952"/>
            <a:ext cx="28811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农业生产不用含甲基溴的杀虫剂，在有关部门的帮助下，选用适合的替代品，如果还没有使用甲基溴杀虫剂就不要开始使用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547">
        <p:random/>
      </p:transition>
    </mc:Choice>
    <mc:Fallback>
      <p:transition spd="slow" advTm="554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7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4" y="3525604"/>
            <a:ext cx="12192001" cy="4165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685262" y="1592004"/>
            <a:ext cx="8821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>
                <a:solidFill>
                  <a:srgbClr val="276482"/>
                </a:solidFill>
                <a:cs typeface="+mn-ea"/>
                <a:sym typeface="+mn-lt"/>
              </a:rPr>
              <a:t>谢谢观看</a:t>
            </a:r>
            <a:endParaRPr lang="zh-CN" altLang="en-US" sz="7200" spc="600" dirty="0">
              <a:solidFill>
                <a:srgbClr val="276482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685262" y="2708920"/>
            <a:ext cx="8784976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58000"/>
                  </a:schemeClr>
                </a:gs>
                <a:gs pos="75000">
                  <a:srgbClr val="6C95AA"/>
                </a:gs>
                <a:gs pos="25000">
                  <a:srgbClr val="8DADBD"/>
                </a:gs>
                <a:gs pos="50000">
                  <a:srgbClr val="276482"/>
                </a:gs>
                <a:gs pos="100000">
                  <a:schemeClr val="bg1">
                    <a:alpha val="5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786">
        <p:random/>
      </p:transition>
    </mc:Choice>
    <mc:Fallback>
      <p:transition spd="slow" advTm="77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文框 44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040216" y="1510010"/>
            <a:ext cx="803275" cy="0"/>
          </a:xfrm>
          <a:prstGeom prst="line">
            <a:avLst/>
          </a:prstGeom>
          <a:ln w="15875">
            <a:gradFill>
              <a:gsLst>
                <a:gs pos="0">
                  <a:srgbClr val="165878"/>
                </a:gs>
                <a:gs pos="100000">
                  <a:srgbClr val="165878">
                    <a:alpha val="0"/>
                  </a:srgbClr>
                </a:gs>
              </a:gsLst>
              <a:lin ang="0" scaled="0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3287688" y="1510010"/>
            <a:ext cx="803275" cy="0"/>
          </a:xfrm>
          <a:prstGeom prst="line">
            <a:avLst/>
          </a:prstGeom>
          <a:ln w="15875">
            <a:gradFill>
              <a:gsLst>
                <a:gs pos="0">
                  <a:srgbClr val="165878"/>
                </a:gs>
                <a:gs pos="100000">
                  <a:srgbClr val="165878">
                    <a:alpha val="0"/>
                  </a:srgbClr>
                </a:gs>
              </a:gsLst>
              <a:lin ang="0" scaled="0"/>
            </a:gra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8"/>
          <p:cNvSpPr txBox="1"/>
          <p:nvPr/>
        </p:nvSpPr>
        <p:spPr>
          <a:xfrm>
            <a:off x="4151784" y="1196752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rgbClr val="276482"/>
                </a:solidFill>
                <a:latin typeface="+mn-ea"/>
              </a:rPr>
              <a:t>目录</a:t>
            </a:r>
            <a:endParaRPr lang="zh-CN" altLang="en-US" sz="3200" spc="400" dirty="0">
              <a:solidFill>
                <a:srgbClr val="276482"/>
              </a:solidFill>
              <a:latin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964824" y="2808214"/>
            <a:ext cx="1241570" cy="1241570"/>
            <a:chOff x="1964824" y="2808214"/>
            <a:chExt cx="1241570" cy="1241570"/>
          </a:xfrm>
        </p:grpSpPr>
        <p:grpSp>
          <p:nvGrpSpPr>
            <p:cNvPr id="50" name="组合 49"/>
            <p:cNvGrpSpPr/>
            <p:nvPr/>
          </p:nvGrpSpPr>
          <p:grpSpPr>
            <a:xfrm>
              <a:off x="2063551" y="2906941"/>
              <a:ext cx="1044116" cy="1044116"/>
              <a:chOff x="2063552" y="2906942"/>
              <a:chExt cx="1044116" cy="104411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2063552" y="2906942"/>
                <a:ext cx="1044116" cy="1044116"/>
              </a:xfrm>
              <a:prstGeom prst="ellipse">
                <a:avLst/>
              </a:prstGeom>
              <a:noFill/>
              <a:ln w="19050">
                <a:solidFill>
                  <a:srgbClr val="276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391085" y="3232722"/>
                <a:ext cx="389049" cy="392555"/>
              </a:xfrm>
              <a:prstGeom prst="rect">
                <a:avLst/>
              </a:prstGeom>
            </p:spPr>
          </p:pic>
        </p:grpSp>
        <p:sp>
          <p:nvSpPr>
            <p:cNvPr id="51" name="椭圆 50"/>
            <p:cNvSpPr/>
            <p:nvPr/>
          </p:nvSpPr>
          <p:spPr>
            <a:xfrm>
              <a:off x="1964824" y="2808214"/>
              <a:ext cx="1241570" cy="1241570"/>
            </a:xfrm>
            <a:prstGeom prst="ellipse">
              <a:avLst/>
            </a:prstGeom>
            <a:noFill/>
            <a:ln w="9525">
              <a:solidFill>
                <a:srgbClr val="2764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305086" y="2808215"/>
            <a:ext cx="1241570" cy="1241570"/>
            <a:chOff x="4305086" y="2808215"/>
            <a:chExt cx="1241570" cy="1241570"/>
          </a:xfrm>
        </p:grpSpPr>
        <p:grpSp>
          <p:nvGrpSpPr>
            <p:cNvPr id="55" name="组合 54"/>
            <p:cNvGrpSpPr/>
            <p:nvPr/>
          </p:nvGrpSpPr>
          <p:grpSpPr>
            <a:xfrm>
              <a:off x="4403813" y="2906942"/>
              <a:ext cx="1044116" cy="1044116"/>
              <a:chOff x="4403813" y="2906942"/>
              <a:chExt cx="1044116" cy="104411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403813" y="2906942"/>
                <a:ext cx="1044116" cy="1044116"/>
              </a:xfrm>
              <a:prstGeom prst="ellipse">
                <a:avLst/>
              </a:prstGeom>
              <a:noFill/>
              <a:ln w="19050">
                <a:solidFill>
                  <a:srgbClr val="276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4749681" y="3256072"/>
                <a:ext cx="352381" cy="345856"/>
              </a:xfrm>
              <a:prstGeom prst="rect">
                <a:avLst/>
              </a:prstGeom>
            </p:spPr>
          </p:pic>
        </p:grpSp>
        <p:sp>
          <p:nvSpPr>
            <p:cNvPr id="56" name="椭圆 55"/>
            <p:cNvSpPr/>
            <p:nvPr/>
          </p:nvSpPr>
          <p:spPr>
            <a:xfrm>
              <a:off x="4305086" y="2808215"/>
              <a:ext cx="1241570" cy="1241570"/>
            </a:xfrm>
            <a:prstGeom prst="ellipse">
              <a:avLst/>
            </a:prstGeom>
            <a:noFill/>
            <a:ln w="9525">
              <a:solidFill>
                <a:srgbClr val="2764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645347" y="2808213"/>
            <a:ext cx="1241570" cy="1241570"/>
            <a:chOff x="6645347" y="2808213"/>
            <a:chExt cx="1241570" cy="1241570"/>
          </a:xfrm>
        </p:grpSpPr>
        <p:grpSp>
          <p:nvGrpSpPr>
            <p:cNvPr id="60" name="组合 59"/>
            <p:cNvGrpSpPr/>
            <p:nvPr/>
          </p:nvGrpSpPr>
          <p:grpSpPr>
            <a:xfrm>
              <a:off x="6744074" y="2906942"/>
              <a:ext cx="1044116" cy="1044116"/>
              <a:chOff x="6744074" y="2906942"/>
              <a:chExt cx="1044116" cy="104411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6744074" y="2906942"/>
                <a:ext cx="1044116" cy="1044116"/>
              </a:xfrm>
              <a:prstGeom prst="ellipse">
                <a:avLst/>
              </a:prstGeom>
              <a:noFill/>
              <a:ln w="19050">
                <a:solidFill>
                  <a:srgbClr val="276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7077688" y="3287250"/>
                <a:ext cx="376888" cy="283500"/>
              </a:xfrm>
              <a:prstGeom prst="rect">
                <a:avLst/>
              </a:prstGeom>
            </p:spPr>
          </p:pic>
        </p:grpSp>
        <p:sp>
          <p:nvSpPr>
            <p:cNvPr id="61" name="椭圆 60"/>
            <p:cNvSpPr/>
            <p:nvPr/>
          </p:nvSpPr>
          <p:spPr>
            <a:xfrm>
              <a:off x="6645347" y="2808213"/>
              <a:ext cx="1241570" cy="1241570"/>
            </a:xfrm>
            <a:prstGeom prst="ellipse">
              <a:avLst/>
            </a:prstGeom>
            <a:noFill/>
            <a:ln w="9525">
              <a:solidFill>
                <a:srgbClr val="2764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85608" y="2808213"/>
            <a:ext cx="1241570" cy="1241570"/>
            <a:chOff x="8985608" y="2808213"/>
            <a:chExt cx="1241570" cy="1241570"/>
          </a:xfrm>
        </p:grpSpPr>
        <p:grpSp>
          <p:nvGrpSpPr>
            <p:cNvPr id="65" name="组合 64"/>
            <p:cNvGrpSpPr/>
            <p:nvPr/>
          </p:nvGrpSpPr>
          <p:grpSpPr>
            <a:xfrm>
              <a:off x="9084334" y="2906942"/>
              <a:ext cx="1044116" cy="1044116"/>
              <a:chOff x="9084334" y="2906942"/>
              <a:chExt cx="1044116" cy="104411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9084334" y="2906942"/>
                <a:ext cx="1044116" cy="1044116"/>
              </a:xfrm>
              <a:prstGeom prst="ellipse">
                <a:avLst/>
              </a:prstGeom>
              <a:noFill/>
              <a:ln w="19050">
                <a:solidFill>
                  <a:srgbClr val="2764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9419144" y="3225389"/>
                <a:ext cx="381771" cy="407223"/>
              </a:xfrm>
              <a:prstGeom prst="rect">
                <a:avLst/>
              </a:prstGeom>
            </p:spPr>
          </p:pic>
        </p:grpSp>
        <p:sp>
          <p:nvSpPr>
            <p:cNvPr id="66" name="椭圆 65"/>
            <p:cNvSpPr/>
            <p:nvPr/>
          </p:nvSpPr>
          <p:spPr>
            <a:xfrm>
              <a:off x="8985608" y="2808213"/>
              <a:ext cx="1241570" cy="1241570"/>
            </a:xfrm>
            <a:prstGeom prst="ellipse">
              <a:avLst/>
            </a:prstGeom>
            <a:noFill/>
            <a:ln w="9525">
              <a:solidFill>
                <a:srgbClr val="27648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69" name="文本框 32"/>
          <p:cNvSpPr txBox="1"/>
          <p:nvPr/>
        </p:nvSpPr>
        <p:spPr>
          <a:xfrm>
            <a:off x="1948855" y="4288719"/>
            <a:ext cx="1273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Part01</a:t>
            </a:r>
            <a:endParaRPr lang="zh-CN" altLang="en-US" spc="2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0" name="文本框 33"/>
          <p:cNvSpPr txBox="1"/>
          <p:nvPr/>
        </p:nvSpPr>
        <p:spPr>
          <a:xfrm>
            <a:off x="4289120" y="4288719"/>
            <a:ext cx="1273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Part02</a:t>
            </a:r>
            <a:endParaRPr lang="zh-CN" altLang="en-US" spc="2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1" name="文本框 34"/>
          <p:cNvSpPr txBox="1"/>
          <p:nvPr/>
        </p:nvSpPr>
        <p:spPr>
          <a:xfrm>
            <a:off x="6664121" y="4288719"/>
            <a:ext cx="1345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Part03</a:t>
            </a:r>
            <a:endParaRPr lang="zh-CN" altLang="en-US" spc="2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2" name="文本框 35"/>
          <p:cNvSpPr txBox="1"/>
          <p:nvPr/>
        </p:nvSpPr>
        <p:spPr>
          <a:xfrm>
            <a:off x="8933639" y="4288719"/>
            <a:ext cx="1345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2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Part04</a:t>
            </a:r>
            <a:endParaRPr lang="zh-CN" altLang="en-US" spc="2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1577494" y="4733471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研究背景</a:t>
            </a:r>
            <a:endParaRPr lang="zh-CN" altLang="en-US" sz="2000" spc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文本框 37"/>
          <p:cNvSpPr txBox="1"/>
          <p:nvPr/>
        </p:nvSpPr>
        <p:spPr>
          <a:xfrm>
            <a:off x="3944098" y="4733471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臭氧空洞形成原因</a:t>
            </a:r>
            <a:endParaRPr lang="zh-CN" altLang="en-US" sz="2000" spc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5" name="文本框 38"/>
          <p:cNvSpPr txBox="1"/>
          <p:nvPr/>
        </p:nvSpPr>
        <p:spPr>
          <a:xfrm>
            <a:off x="6310702" y="4733471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对生产生活的危害</a:t>
            </a:r>
            <a:endParaRPr lang="zh-CN" altLang="en-US" sz="2000" spc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6" name="文本框 39"/>
          <p:cNvSpPr txBox="1"/>
          <p:nvPr/>
        </p:nvSpPr>
        <p:spPr>
          <a:xfrm>
            <a:off x="8677305" y="4733471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优化对策及结论</a:t>
            </a:r>
            <a:endParaRPr lang="zh-CN" altLang="en-US" sz="2000" spc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7" name="矩形: 圆角 40"/>
          <p:cNvSpPr/>
          <p:nvPr/>
        </p:nvSpPr>
        <p:spPr>
          <a:xfrm flipV="1">
            <a:off x="2391084" y="5516777"/>
            <a:ext cx="389049" cy="45719"/>
          </a:xfrm>
          <a:prstGeom prst="roundRect">
            <a:avLst>
              <a:gd name="adj" fmla="val 50000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8" name="矩形: 圆角 41"/>
          <p:cNvSpPr/>
          <p:nvPr/>
        </p:nvSpPr>
        <p:spPr>
          <a:xfrm flipV="1">
            <a:off x="4747135" y="5516777"/>
            <a:ext cx="389049" cy="45719"/>
          </a:xfrm>
          <a:prstGeom prst="roundRect">
            <a:avLst>
              <a:gd name="adj" fmla="val 50000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9" name="矩形: 圆角 42"/>
          <p:cNvSpPr/>
          <p:nvPr/>
        </p:nvSpPr>
        <p:spPr>
          <a:xfrm flipV="1">
            <a:off x="7103186" y="5516777"/>
            <a:ext cx="389049" cy="45719"/>
          </a:xfrm>
          <a:prstGeom prst="roundRect">
            <a:avLst>
              <a:gd name="adj" fmla="val 50000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0" name="矩形: 圆角 43"/>
          <p:cNvSpPr/>
          <p:nvPr/>
        </p:nvSpPr>
        <p:spPr>
          <a:xfrm flipV="1">
            <a:off x="9459237" y="5516777"/>
            <a:ext cx="389049" cy="45719"/>
          </a:xfrm>
          <a:prstGeom prst="roundRect">
            <a:avLst>
              <a:gd name="adj" fmla="val 50000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650">
        <p:random/>
      </p:transition>
    </mc:Choice>
    <mc:Fallback>
      <p:transition spd="slow" advTm="146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8" grpId="0" animBg="1"/>
      <p:bldP spid="79" grpId="0" animBg="1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88519" l="2025" r="96963">
                        <a14:foregroundMark x1="6180" y1="84444" x2="67928" y2="86173"/>
                        <a14:foregroundMark x1="27810" y1="47284" x2="32872" y2="38889"/>
                        <a14:foregroundMark x1="44806" y1="17407" x2="50133" y2="9012"/>
                        <a14:foregroundMark x1="81939" y1="85309" x2="89718" y2="86173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34653" y="4909622"/>
            <a:ext cx="7802613" cy="3365832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 rot="2740543">
            <a:off x="725678" y="573051"/>
            <a:ext cx="1474379" cy="1434959"/>
          </a:xfrm>
          <a:prstGeom prst="roundRect">
            <a:avLst>
              <a:gd name="adj" fmla="val 1381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8000">
                <a:srgbClr val="276482">
                  <a:alpha val="12000"/>
                </a:srgbClr>
              </a:gs>
              <a:gs pos="51000">
                <a:srgbClr val="276482">
                  <a:alpha val="91000"/>
                </a:srgbClr>
              </a:gs>
              <a:gs pos="100000">
                <a:srgbClr val="2764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2458" y="554674"/>
            <a:ext cx="1273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1</a:t>
            </a:r>
            <a:endParaRPr lang="zh-CN" altLang="en-US" sz="16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0739" y="113173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研究背景</a:t>
            </a:r>
            <a:endParaRPr lang="zh-CN" altLang="en-US" sz="20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35960" y="1994481"/>
            <a:ext cx="72008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703512" y="1977778"/>
            <a:ext cx="94330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近百年来，人类文明获得跨越式发展。冰箱、空调等家用电器的发明与使用，在便利了人们生活的同时也对自然环境造成不可逆的危害，各种环境问题如臭氧层空洞等层出不穷。但随着近年来人们环保意识的不断提升，南极臭氧层问题逐渐成为全球的关注热点。</a:t>
            </a:r>
            <a:endParaRPr lang="zh-CN" altLang="en-US" sz="32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407">
        <p:random/>
      </p:transition>
    </mc:Choice>
    <mc:Fallback>
      <p:transition spd="slow" advTm="840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88519" l="2025" r="96963">
                        <a14:foregroundMark x1="6180" y1="84444" x2="67928" y2="86173"/>
                        <a14:foregroundMark x1="27810" y1="47284" x2="32872" y2="38889"/>
                        <a14:foregroundMark x1="44806" y1="17407" x2="50133" y2="9012"/>
                        <a14:foregroundMark x1="81939" y1="85309" x2="89718" y2="86173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34653" y="4909622"/>
            <a:ext cx="7802613" cy="3365832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 rot="2740543">
            <a:off x="4980139" y="1164024"/>
            <a:ext cx="2231720" cy="2231720"/>
          </a:xfrm>
          <a:prstGeom prst="roundRect">
            <a:avLst>
              <a:gd name="adj" fmla="val 1381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8000">
                <a:srgbClr val="276482">
                  <a:alpha val="12000"/>
                </a:srgbClr>
              </a:gs>
              <a:gs pos="51000">
                <a:srgbClr val="276482">
                  <a:alpha val="91000"/>
                </a:srgbClr>
              </a:gs>
              <a:gs pos="100000">
                <a:srgbClr val="2764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9249" y="1494904"/>
            <a:ext cx="1273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</a:t>
            </a:r>
            <a:r>
              <a:rPr kumimoji="0" lang="en-US" altLang="zh-CN" sz="2000" b="0" i="0" u="none" strike="noStrike" kern="1200" cap="none" spc="1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43872" y="20608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臭氧空洞形成原因</a:t>
            </a:r>
            <a:endParaRPr lang="zh-CN" altLang="en-US" sz="2400" spc="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35960" y="1994481"/>
            <a:ext cx="72008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42">
        <p:random/>
      </p:transition>
    </mc:Choice>
    <mc:Fallback>
      <p:transition spd="slow" advTm="604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214358"/>
            <a:ext cx="12192000" cy="2952320"/>
          </a:xfrm>
          <a:prstGeom prst="rect">
            <a:avLst/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5320" y="2321844"/>
            <a:ext cx="53742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从人为角度来说，臭氧层破坏是因为：人们在生产生活中过多地使用消耗臭氧层物质（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ODS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例如氯氟烃、四氯化碳、溴甲烷等）以及向空气中超标排放废气（例如汽车尾气、工业废气等）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1748623" y="2322366"/>
            <a:ext cx="196686" cy="960066"/>
            <a:chOff x="11748623" y="2060848"/>
            <a:chExt cx="196686" cy="960066"/>
          </a:xfrm>
        </p:grpSpPr>
        <p:sp>
          <p:nvSpPr>
            <p:cNvPr id="14" name="加号 13"/>
            <p:cNvSpPr/>
            <p:nvPr/>
          </p:nvSpPr>
          <p:spPr>
            <a:xfrm>
              <a:off x="11748623" y="2060848"/>
              <a:ext cx="196686" cy="196686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849471" y="2276872"/>
              <a:ext cx="0" cy="74404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rot="16200000">
            <a:off x="6645729" y="4478103"/>
            <a:ext cx="196686" cy="936104"/>
            <a:chOff x="11748623" y="2060848"/>
            <a:chExt cx="196686" cy="936104"/>
          </a:xfrm>
        </p:grpSpPr>
        <p:sp>
          <p:nvSpPr>
            <p:cNvPr id="20" name="加号 19"/>
            <p:cNvSpPr/>
            <p:nvPr/>
          </p:nvSpPr>
          <p:spPr>
            <a:xfrm>
              <a:off x="11748623" y="2060848"/>
              <a:ext cx="196686" cy="196686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5400000">
              <a:off x="11489431" y="2636912"/>
              <a:ext cx="72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259796" y="226417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人为角度</a:t>
            </a:r>
            <a:endParaRPr lang="zh-CN" altLang="en-US" sz="4400" spc="6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12377" y="956657"/>
            <a:ext cx="3167246" cy="72008"/>
            <a:chOff x="4512377" y="956657"/>
            <a:chExt cx="3167246" cy="7200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4512377" y="992661"/>
              <a:ext cx="316724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4000"/>
                    </a:schemeClr>
                  </a:gs>
                  <a:gs pos="54000">
                    <a:srgbClr val="276482"/>
                  </a:gs>
                  <a:gs pos="100000">
                    <a:schemeClr val="accent1">
                      <a:lumMod val="30000"/>
                      <a:lumOff val="70000"/>
                      <a:alpha val="5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062207" y="956657"/>
              <a:ext cx="72008" cy="72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00056" y="5724042"/>
            <a:ext cx="580634" cy="580634"/>
            <a:chOff x="6631490" y="5462524"/>
            <a:chExt cx="580634" cy="580634"/>
          </a:xfrm>
        </p:grpSpPr>
        <p:sp>
          <p:nvSpPr>
            <p:cNvPr id="47" name="椭圆 46"/>
            <p:cNvSpPr/>
            <p:nvPr/>
          </p:nvSpPr>
          <p:spPr>
            <a:xfrm>
              <a:off x="6631490" y="5462524"/>
              <a:ext cx="580634" cy="580634"/>
            </a:xfrm>
            <a:prstGeom prst="ellipse">
              <a:avLst/>
            </a:prstGeom>
            <a:noFill/>
            <a:ln w="19050" cap="flat" cmpd="sng" algn="ctr">
              <a:solidFill>
                <a:srgbClr val="27648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784632" y="5642373"/>
              <a:ext cx="274350" cy="220937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8007780" y="5724042"/>
            <a:ext cx="580634" cy="580634"/>
            <a:chOff x="8039214" y="5462524"/>
            <a:chExt cx="580634" cy="580634"/>
          </a:xfrm>
        </p:grpSpPr>
        <p:sp>
          <p:nvSpPr>
            <p:cNvPr id="50" name="椭圆 49"/>
            <p:cNvSpPr/>
            <p:nvPr/>
          </p:nvSpPr>
          <p:spPr>
            <a:xfrm>
              <a:off x="8039214" y="5462524"/>
              <a:ext cx="580634" cy="580634"/>
            </a:xfrm>
            <a:prstGeom prst="ellipse">
              <a:avLst/>
            </a:prstGeom>
            <a:noFill/>
            <a:ln w="19050" cap="flat" cmpd="sng" algn="ctr">
              <a:solidFill>
                <a:srgbClr val="27648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209499" y="5626712"/>
              <a:ext cx="250289" cy="254799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9415504" y="5724042"/>
            <a:ext cx="580634" cy="580634"/>
            <a:chOff x="9446938" y="5462524"/>
            <a:chExt cx="580634" cy="580634"/>
          </a:xfrm>
        </p:grpSpPr>
        <p:sp>
          <p:nvSpPr>
            <p:cNvPr id="53" name="椭圆 52"/>
            <p:cNvSpPr/>
            <p:nvPr/>
          </p:nvSpPr>
          <p:spPr>
            <a:xfrm>
              <a:off x="9446938" y="5462524"/>
              <a:ext cx="580634" cy="580634"/>
            </a:xfrm>
            <a:prstGeom prst="ellipse">
              <a:avLst/>
            </a:prstGeom>
            <a:noFill/>
            <a:ln w="19050" cap="flat" cmpd="sng" algn="ctr">
              <a:solidFill>
                <a:srgbClr val="27648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607861" y="5628028"/>
              <a:ext cx="258788" cy="249627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9" y="1838182"/>
            <a:ext cx="5442895" cy="344249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64">
        <p:random/>
      </p:transition>
    </mc:Choice>
    <mc:Fallback>
      <p:transition spd="slow" advTm="806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318330" y="1988840"/>
            <a:ext cx="12385378" cy="3737037"/>
            <a:chOff x="748166" y="3924777"/>
            <a:chExt cx="1900451" cy="1152128"/>
          </a:xfrm>
        </p:grpSpPr>
        <p:sp>
          <p:nvSpPr>
            <p:cNvPr id="26" name="矩形 25"/>
            <p:cNvSpPr/>
            <p:nvPr/>
          </p:nvSpPr>
          <p:spPr>
            <a:xfrm>
              <a:off x="803412" y="3924777"/>
              <a:ext cx="1845205" cy="1152128"/>
            </a:xfrm>
            <a:prstGeom prst="rect">
              <a:avLst/>
            </a:prstGeom>
            <a:solidFill>
              <a:srgbClr val="255D79"/>
            </a:solidFill>
            <a:ln>
              <a:noFill/>
            </a:ln>
            <a:effectLst>
              <a:outerShdw blurRad="635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8166" y="3968166"/>
              <a:ext cx="1680568" cy="149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85730" y="4411665"/>
              <a:ext cx="1680569" cy="30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endParaRPr lang="zh-CN" altLang="en-US" sz="1200" spc="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98011" y="292488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自然角度</a:t>
            </a:r>
            <a:endParaRPr lang="zh-CN" altLang="en-US" sz="4400" spc="6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512377" y="956657"/>
            <a:ext cx="3167246" cy="72008"/>
            <a:chOff x="4512377" y="956657"/>
            <a:chExt cx="3167246" cy="7200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512377" y="992661"/>
              <a:ext cx="316724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4000"/>
                    </a:schemeClr>
                  </a:gs>
                  <a:gs pos="54000">
                    <a:srgbClr val="276482"/>
                  </a:gs>
                  <a:gs pos="100000">
                    <a:schemeClr val="accent1">
                      <a:lumMod val="30000"/>
                      <a:lumOff val="70000"/>
                      <a:alpha val="5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062207" y="956657"/>
              <a:ext cx="72008" cy="72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93652" y="2129576"/>
            <a:ext cx="73124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臭氧由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个氧原子组成，主要分布在平流层，通常最大浓度出现在离地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20-25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公里的地方，是一种化学性质很不稳定、氧化性很强的物质，臭氧层中可以产生某种大气化学反应，将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个氧原子含量的臭氧分解为分子氧和原子氧，从而破坏了臭氧层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同时太阳活动对臭氧层存在影响，在当太阳活动峰年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即太阳活动强烈的时期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前后，宇宙射线明显增强，促使双电子氮化物与臭氧发生化学反应，使得奇电子氮化物增加，臭氧转换为氧气。</a:t>
            </a:r>
            <a:endParaRPr lang="zh-CN" altLang="en-US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589"/>
            <a:ext cx="4396818" cy="37370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19">
        <p:random/>
      </p:transition>
    </mc:Choice>
    <mc:Fallback>
      <p:transition spd="slow" advTm="701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88519" l="2025" r="96963">
                        <a14:foregroundMark x1="6180" y1="84444" x2="67928" y2="86173"/>
                        <a14:foregroundMark x1="27810" y1="47284" x2="32872" y2="38889"/>
                        <a14:foregroundMark x1="44806" y1="17407" x2="50133" y2="9012"/>
                        <a14:foregroundMark x1="81939" y1="85309" x2="89718" y2="86173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34653" y="4909622"/>
            <a:ext cx="7802613" cy="3365832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 rot="2740543">
            <a:off x="4980139" y="1164024"/>
            <a:ext cx="2231720" cy="2231720"/>
          </a:xfrm>
          <a:prstGeom prst="roundRect">
            <a:avLst>
              <a:gd name="adj" fmla="val 1381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8000">
                <a:srgbClr val="276482">
                  <a:alpha val="12000"/>
                </a:srgbClr>
              </a:gs>
              <a:gs pos="51000">
                <a:srgbClr val="276482">
                  <a:alpha val="91000"/>
                </a:srgbClr>
              </a:gs>
              <a:gs pos="100000">
                <a:srgbClr val="2764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9249" y="1494904"/>
            <a:ext cx="1273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</a:t>
            </a:r>
            <a:r>
              <a:rPr kumimoji="0" lang="en-US" altLang="zh-CN" sz="2000" b="0" i="0" u="none" strike="noStrike" kern="1200" cap="none" spc="1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43872" y="2060848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对生产生活的危害</a:t>
            </a:r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/>
            <a:endParaRPr lang="zh-CN" altLang="en-US" sz="2400" spc="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35960" y="1994481"/>
            <a:ext cx="72008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611">
        <p:random/>
      </p:transition>
    </mc:Choice>
    <mc:Fallback>
      <p:transition spd="slow" advTm="661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249325" y="24771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276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危害</a:t>
            </a:r>
            <a:endParaRPr lang="zh-CN" altLang="en-US" sz="4400" spc="600" dirty="0">
              <a:solidFill>
                <a:srgbClr val="276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501906" y="965783"/>
            <a:ext cx="3167246" cy="72008"/>
            <a:chOff x="4512377" y="956657"/>
            <a:chExt cx="3167246" cy="7200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12377" y="992661"/>
              <a:ext cx="3167246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4000"/>
                    </a:schemeClr>
                  </a:gs>
                  <a:gs pos="54000">
                    <a:srgbClr val="276482"/>
                  </a:gs>
                  <a:gs pos="100000">
                    <a:schemeClr val="accent1">
                      <a:lumMod val="30000"/>
                      <a:lumOff val="70000"/>
                      <a:alpha val="5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6062207" y="956657"/>
              <a:ext cx="72008" cy="72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5360" y="1047258"/>
            <a:ext cx="11305257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一、臭氧空洞加大，会增加人类患皮肤癌的风险，人类健康受到危害。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类能够在地球表面生活，是因为大气层隔绝了很多辐射，其中臭氧层中的臭氧能够隔绝太阳的辐射，使人类能够沐浴在阳光下。臭氧空洞加大，说明臭氧层的臭氧减少，那么太阳辐射就会增加，人类会面临太阳辐射的危害，很多人会增加患皮肤癌的风险，并且很多疾病都和太阳辐射有关，人类的健康会受到影响。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二、臭氧空洞的加大，会加大温室效应，人类生存空间受到影响。</a:t>
            </a:r>
            <a:endParaRPr lang="zh-CN" altLang="en-US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臭氧空洞的加大，会使得地球表面吸收更多的太阳辐射，会增加地球的温室效应，冰山会加速融化，海平面会因此上升，海平面的上升会影响很多岛国的生存空间，很多国家的沿海城市也会受到影响，人类的生存空间会受到压缩，无法得到更多的生存空间，人类会因此失去一部分活动空间。</a:t>
            </a:r>
            <a:endParaRPr lang="zh-CN" altLang="en-US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三、臭氧空洞的加大，会影响地区的生态平衡。</a:t>
            </a:r>
            <a:endParaRPr lang="zh-CN" altLang="en-US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球的生态需要平衡，任何影响都会影响地球的生态平衡，人类自从进入工业时代，发展迅速，地球很多生态遭到了破坏。臭氧空洞的加大，会使生态平衡进一步遭到破坏。生态平衡一旦破坏，很多生物都会受到影响，人类作为生物链的一员，最终也会受到影响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 </a:t>
            </a:r>
            <a:r>
              <a:rPr kumimoji="0" lang="zh-CN" altLang="zh-CN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   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4650" y="-222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988">
        <p:random/>
      </p:transition>
    </mc:Choice>
    <mc:Fallback>
      <p:transition spd="slow" advTm="598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/>
        </p:nvSpPr>
        <p:spPr>
          <a:xfrm>
            <a:off x="415874" y="315196"/>
            <a:ext cx="11360252" cy="6227608"/>
          </a:xfrm>
          <a:prstGeom prst="frame">
            <a:avLst>
              <a:gd name="adj1" fmla="val 1337"/>
            </a:avLst>
          </a:prstGeom>
          <a:solidFill>
            <a:srgbClr val="276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641" b="38334" l="29271" r="64650">
                        <a14:foregroundMark x1="30819" y1="37364" x2="53814" y2="37768"/>
                        <a14:foregroundMark x1="38869" y1="28791" x2="40754" y2="26850"/>
                        <a14:foregroundMark x1="45201" y1="21876" x2="47200" y2="19935"/>
                        <a14:foregroundMark x1="59049" y1="37566" x2="61948" y2="37768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6" t="17850" r="34217" b="59051"/>
          <a:stretch>
            <a:fillRect/>
          </a:stretch>
        </p:blipFill>
        <p:spPr>
          <a:xfrm>
            <a:off x="1834653" y="4909622"/>
            <a:ext cx="7802613" cy="3365832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 rot="2740543">
            <a:off x="4980139" y="1164024"/>
            <a:ext cx="2231720" cy="2231720"/>
          </a:xfrm>
          <a:prstGeom prst="roundRect">
            <a:avLst>
              <a:gd name="adj" fmla="val 1381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8000">
                <a:srgbClr val="276482">
                  <a:alpha val="12000"/>
                </a:srgbClr>
              </a:gs>
              <a:gs pos="51000">
                <a:srgbClr val="276482">
                  <a:alpha val="91000"/>
                </a:srgbClr>
              </a:gs>
              <a:gs pos="100000">
                <a:srgbClr val="2764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9249" y="1494904"/>
            <a:ext cx="1273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</a:t>
            </a:r>
            <a:r>
              <a:rPr kumimoji="0" lang="en-US" altLang="zh-CN" sz="2000" b="0" i="0" u="none" strike="noStrike" kern="1200" cap="none" spc="1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43872" y="20608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spc="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优化对策及结论</a:t>
            </a:r>
            <a:endParaRPr lang="zh-CN" altLang="en-US" sz="2400" spc="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35960" y="1994481"/>
            <a:ext cx="72008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820">
        <p:random/>
      </p:transition>
    </mc:Choice>
    <mc:Fallback>
      <p:transition spd="slow" advTm="782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TIMING" val="|0.3|1.2|1.4|0.8|0.9|1|0.7|1"/>
</p:tagLst>
</file>

<file path=ppt/tags/tag10.xml><?xml version="1.0" encoding="utf-8"?>
<p:tagLst xmlns:p="http://schemas.openxmlformats.org/presentationml/2006/main">
  <p:tag name="TIMING" val="|0.7|0.7|0.6|0.6|0.8|0.7|0.7|0.6"/>
</p:tagLst>
</file>

<file path=ppt/tags/tag11.xml><?xml version="1.0" encoding="utf-8"?>
<p:tagLst xmlns:p="http://schemas.openxmlformats.org/presentationml/2006/main">
  <p:tag name="TIMING" val="|1|0.7|0.7|0.9|0.7"/>
</p:tagLst>
</file>

<file path=ppt/tags/tag12.xml><?xml version="1.0" encoding="utf-8"?>
<p:tagLst xmlns:p="http://schemas.openxmlformats.org/presentationml/2006/main">
  <p:tag name="TIMING" val="|0.5|0.8|1.1|0.7|1|0.8|0.6|0.9"/>
</p:tagLst>
</file>

<file path=ppt/tags/tag13.xml><?xml version="1.0" encoding="utf-8"?>
<p:tagLst xmlns:p="http://schemas.openxmlformats.org/presentationml/2006/main">
  <p:tag name="KSO_WPP_MARK_KEY" val="f2ccad49-1b7b-4fbe-93ed-67e37b2cfe21"/>
  <p:tag name="COMMONDATA" val="eyJoZGlkIjoiYTI0YzkwMzg4NjAzZGUzMWExNjYzZmUyNGRjZDYwZjcifQ=="/>
</p:tagLst>
</file>

<file path=ppt/tags/tag2.xml><?xml version="1.0" encoding="utf-8"?>
<p:tagLst xmlns:p="http://schemas.openxmlformats.org/presentationml/2006/main">
  <p:tag name="TIMING" val="|0.5|2.3|0.7|1.1|0.6|0.9|0.6|0.6|0.9|0.7|0.7|1|0.6|0.7|1.1"/>
</p:tagLst>
</file>

<file path=ppt/tags/tag3.xml><?xml version="1.0" encoding="utf-8"?>
<p:tagLst xmlns:p="http://schemas.openxmlformats.org/presentationml/2006/main">
  <p:tag name="TIMING" val="|0.3|0.9|0.7|0.8|0.7|1|2.1"/>
</p:tagLst>
</file>

<file path=ppt/tags/tag4.xml><?xml version="1.0" encoding="utf-8"?>
<p:tagLst xmlns:p="http://schemas.openxmlformats.org/presentationml/2006/main">
  <p:tag name="TIMING" val="|0.1|0.9|0.6|0.7|0.6|0.8|0.8"/>
</p:tagLst>
</file>

<file path=ppt/tags/tag5.xml><?xml version="1.0" encoding="utf-8"?>
<p:tagLst xmlns:p="http://schemas.openxmlformats.org/presentationml/2006/main">
  <p:tag name="TIMING" val="|1.6|1|1.1|0.9|0.9|0.9"/>
</p:tagLst>
</file>

<file path=ppt/tags/tag6.xml><?xml version="1.0" encoding="utf-8"?>
<p:tagLst xmlns:p="http://schemas.openxmlformats.org/presentationml/2006/main">
  <p:tag name="TIMING" val="|0.8|0.7|0.8|0.9|1.1|1.4"/>
</p:tagLst>
</file>

<file path=ppt/tags/tag7.xml><?xml version="1.0" encoding="utf-8"?>
<p:tagLst xmlns:p="http://schemas.openxmlformats.org/presentationml/2006/main">
  <p:tag name="TIMING" val="|0.6|1.1|0.8|0.7|0.5|0.7|0.8"/>
</p:tagLst>
</file>

<file path=ppt/tags/tag8.xml><?xml version="1.0" encoding="utf-8"?>
<p:tagLst xmlns:p="http://schemas.openxmlformats.org/presentationml/2006/main">
  <p:tag name="TIMING" val="|0.7|0.9|0.8|1|0.8|0.7"/>
</p:tagLst>
</file>

<file path=ppt/tags/tag9.xml><?xml version="1.0" encoding="utf-8"?>
<p:tagLst xmlns:p="http://schemas.openxmlformats.org/presentationml/2006/main">
  <p:tag name="TIMING" val="|0.7|0.8|0.7|0.6|0.5|0.6|1.8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1ls2yb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宽屏</PresentationFormat>
  <Paragraphs>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Agency FB</vt:lpstr>
      <vt:lpstr>微软雅黑</vt:lpstr>
      <vt:lpstr>Calibri</vt:lpstr>
      <vt:lpstr>等线</vt:lpstr>
      <vt:lpstr>Times New Roman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群山</dc:title>
  <dc:creator>第一PPT</dc:creator>
  <cp:keywords>www.1ppt.com</cp:keywords>
  <dc:description>www.1ppt.com</dc:description>
  <cp:lastModifiedBy>Administrator</cp:lastModifiedBy>
  <cp:revision>69</cp:revision>
  <dcterms:created xsi:type="dcterms:W3CDTF">2020-02-11T03:33:00Z</dcterms:created>
  <dcterms:modified xsi:type="dcterms:W3CDTF">2022-10-11T10:12:40Z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2AE2E26C6587420FA5E4DA83B49AC86D</vt:lpwstr>
  </property>
  <property fmtid="{D5CDD505-2E9C-101B-9397-08002B2CF9AE}" pid="3" name="KSOProductBuildVer">
    <vt:lpwstr>2052-11.1.0.12358</vt:lpwstr>
  </property>
</Properties>
</file>