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256" r:id="rId2"/>
    <p:sldId id="295" r:id="rId3"/>
    <p:sldId id="299" r:id="rId4"/>
    <p:sldId id="342" r:id="rId5"/>
    <p:sldId id="322" r:id="rId6"/>
    <p:sldId id="356" r:id="rId7"/>
    <p:sldId id="380" r:id="rId8"/>
    <p:sldId id="383" r:id="rId9"/>
    <p:sldId id="323" r:id="rId10"/>
    <p:sldId id="350" r:id="rId11"/>
    <p:sldId id="384" r:id="rId12"/>
    <p:sldId id="326" r:id="rId1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F4751"/>
    <a:srgbClr val="647180"/>
    <a:srgbClr val="77808E"/>
    <a:srgbClr val="495565"/>
    <a:srgbClr val="80878D"/>
    <a:srgbClr val="535D68"/>
    <a:srgbClr val="E6DCD8"/>
    <a:srgbClr val="FFFFFF"/>
    <a:srgbClr val="8087A3"/>
    <a:srgbClr val="B5B1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720" autoAdjust="0"/>
    <p:restoredTop sz="63158" autoAdjust="0"/>
  </p:normalViewPr>
  <p:slideViewPr>
    <p:cSldViewPr snapToGrid="0">
      <p:cViewPr>
        <p:scale>
          <a:sx n="100" d="100"/>
          <a:sy n="100" d="100"/>
        </p:scale>
        <p:origin x="-1074" y="2244"/>
      </p:cViewPr>
      <p:guideLst>
        <p:guide orient="horz" pos="2160"/>
        <p:guide pos="3840"/>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B3CAE7-3824-4292-BDF4-F52E04FE9D0E}" type="datetimeFigureOut">
              <a:rPr lang="en-US" smtClean="0"/>
              <a:t>3/14/2025</a:t>
            </a:fld>
            <a:endParaRPr 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49437D-A9D0-4D15-A627-2336C059104A}" type="slidenum">
              <a:rPr lang="en-US" smtClean="0"/>
              <a:t>‹#›</a:t>
            </a:fld>
            <a:endParaRPr lang="en-US"/>
          </a:p>
        </p:txBody>
      </p:sp>
    </p:spTree>
    <p:extLst>
      <p:ext uri="{BB962C8B-B14F-4D97-AF65-F5344CB8AC3E}">
        <p14:creationId xmlns:p14="http://schemas.microsoft.com/office/powerpoint/2010/main" val="33603655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89D778B-F2DC-4094-93D0-1C9FD753983B}" type="datetimeFigureOut">
              <a:rPr lang="zh-CN" altLang="en-US" smtClean="0"/>
              <a:t>2025/3/14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30D5BC4-F122-44F0-8795-8BDEB929A0EE}"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89D778B-F2DC-4094-93D0-1C9FD753983B}" type="datetimeFigureOut">
              <a:rPr lang="zh-CN" altLang="en-US" smtClean="0"/>
              <a:t>2025/3/14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30D5BC4-F122-44F0-8795-8BDEB929A0EE}"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89D778B-F2DC-4094-93D0-1C9FD753983B}" type="datetimeFigureOut">
              <a:rPr lang="zh-CN" altLang="en-US" smtClean="0"/>
              <a:t>2025/3/14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30D5BC4-F122-44F0-8795-8BDEB929A0EE}"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89D778B-F2DC-4094-93D0-1C9FD753983B}" type="datetimeFigureOut">
              <a:rPr lang="zh-CN" altLang="en-US" smtClean="0"/>
              <a:t>2025/3/14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30D5BC4-F122-44F0-8795-8BDEB929A0EE}"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389D778B-F2DC-4094-93D0-1C9FD753983B}" type="datetimeFigureOut">
              <a:rPr lang="zh-CN" altLang="en-US" smtClean="0"/>
              <a:t>2025/3/14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30D5BC4-F122-44F0-8795-8BDEB929A0EE}"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89D778B-F2DC-4094-93D0-1C9FD753983B}" type="datetimeFigureOut">
              <a:rPr lang="zh-CN" altLang="en-US" smtClean="0"/>
              <a:t>2025/3/14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30D5BC4-F122-44F0-8795-8BDEB929A0EE}"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89D778B-F2DC-4094-93D0-1C9FD753983B}" type="datetimeFigureOut">
              <a:rPr lang="zh-CN" altLang="en-US" smtClean="0"/>
              <a:t>2025/3/14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30D5BC4-F122-44F0-8795-8BDEB929A0EE}"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89D778B-F2DC-4094-93D0-1C9FD753983B}" type="datetimeFigureOut">
              <a:rPr lang="zh-CN" altLang="en-US" smtClean="0"/>
              <a:t>2025/3/14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30D5BC4-F122-44F0-8795-8BDEB929A0EE}"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89D778B-F2DC-4094-93D0-1C9FD753983B}" type="datetimeFigureOut">
              <a:rPr lang="zh-CN" altLang="en-US" smtClean="0"/>
              <a:t>2025/3/14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30D5BC4-F122-44F0-8795-8BDEB929A0EE}"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89D778B-F2DC-4094-93D0-1C9FD753983B}" type="datetimeFigureOut">
              <a:rPr lang="zh-CN" altLang="en-US" smtClean="0"/>
              <a:t>2025/3/14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30D5BC4-F122-44F0-8795-8BDEB929A0EE}"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89D778B-F2DC-4094-93D0-1C9FD753983B}" type="datetimeFigureOut">
              <a:rPr lang="zh-CN" altLang="en-US" smtClean="0"/>
              <a:t>2025/3/14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30D5BC4-F122-44F0-8795-8BDEB929A0EE}"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9D778B-F2DC-4094-93D0-1C9FD753983B}" type="datetimeFigureOut">
              <a:rPr lang="zh-CN" altLang="en-US" smtClean="0"/>
              <a:t>2025/3/14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0D5BC4-F122-44F0-8795-8BDEB929A0EE}"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jpeg"/><Relationship Id="rId5" Type="http://schemas.openxmlformats.org/officeDocument/2006/relationships/slideLayout" Target="../slideLayouts/slideLayout7.xml"/><Relationship Id="rId4" Type="http://schemas.openxmlformats.org/officeDocument/2006/relationships/tags" Target="../tags/tag4.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pattFill prst="pct5">
          <a:fgClr>
            <a:schemeClr val="bg1">
              <a:lumMod val="75000"/>
            </a:schemeClr>
          </a:fgClr>
          <a:bgClr>
            <a:srgbClr val="E6DCD8"/>
          </a:bgClr>
        </a:pattFill>
        <a:effectLst/>
      </p:bgPr>
    </p:bg>
    <p:spTree>
      <p:nvGrpSpPr>
        <p:cNvPr id="1" name=""/>
        <p:cNvGrpSpPr/>
        <p:nvPr/>
      </p:nvGrpSpPr>
      <p:grpSpPr>
        <a:xfrm>
          <a:off x="0" y="0"/>
          <a:ext cx="0" cy="0"/>
          <a:chOff x="0" y="0"/>
          <a:chExt cx="0" cy="0"/>
        </a:xfrm>
      </p:grpSpPr>
      <p:sp>
        <p:nvSpPr>
          <p:cNvPr id="20" name="矩形 19"/>
          <p:cNvSpPr/>
          <p:nvPr/>
        </p:nvSpPr>
        <p:spPr>
          <a:xfrm>
            <a:off x="3829050" y="4683125"/>
            <a:ext cx="8362950" cy="2174875"/>
          </a:xfrm>
          <a:prstGeom prst="rect">
            <a:avLst/>
          </a:prstGeom>
          <a:pattFill prst="pct50">
            <a:fgClr>
              <a:schemeClr val="bg2">
                <a:lumMod val="75000"/>
              </a:schemeClr>
            </a:fgClr>
            <a:bgClr>
              <a:srgbClr val="706F78"/>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59690" y="8890"/>
            <a:ext cx="3470275" cy="6849110"/>
          </a:xfrm>
          <a:prstGeom prst="rect">
            <a:avLst/>
          </a:prstGeom>
          <a:solidFill>
            <a:srgbClr val="62988E">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391795" y="-2647950"/>
            <a:ext cx="2351405" cy="10123805"/>
            <a:chOff x="617" y="-4170"/>
            <a:chExt cx="3703" cy="15943"/>
          </a:xfrm>
          <a:solidFill>
            <a:srgbClr val="67656A">
              <a:alpha val="57000"/>
            </a:srgbClr>
          </a:solidFill>
        </p:grpSpPr>
        <p:sp>
          <p:nvSpPr>
            <p:cNvPr id="7" name="矩形 6"/>
            <p:cNvSpPr/>
            <p:nvPr/>
          </p:nvSpPr>
          <p:spPr>
            <a:xfrm rot="2520000">
              <a:off x="3054" y="-1475"/>
              <a:ext cx="219" cy="107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rot="2520000">
              <a:off x="3609" y="-1634"/>
              <a:ext cx="219" cy="1202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2520000">
              <a:off x="4078" y="-1829"/>
              <a:ext cx="242" cy="1360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2520000">
              <a:off x="2634" y="-2094"/>
              <a:ext cx="219" cy="107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2520000">
              <a:off x="2234" y="-2713"/>
              <a:ext cx="219" cy="107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rot="2520000">
              <a:off x="1814" y="-3272"/>
              <a:ext cx="219" cy="107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2520000">
              <a:off x="1334" y="-3811"/>
              <a:ext cx="219" cy="107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rot="2520000">
              <a:off x="617" y="-4170"/>
              <a:ext cx="219" cy="107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椭圆 5"/>
          <p:cNvSpPr/>
          <p:nvPr/>
        </p:nvSpPr>
        <p:spPr>
          <a:xfrm>
            <a:off x="-1880235" y="309880"/>
            <a:ext cx="6603365" cy="6603365"/>
          </a:xfrm>
          <a:prstGeom prst="ellipse">
            <a:avLst/>
          </a:prstGeom>
          <a:solidFill>
            <a:srgbClr val="96929B">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4723130" y="1529715"/>
            <a:ext cx="7078980" cy="1445260"/>
          </a:xfrm>
          <a:prstGeom prst="rect">
            <a:avLst/>
          </a:prstGeom>
          <a:noFill/>
        </p:spPr>
        <p:txBody>
          <a:bodyPr wrap="square" rtlCol="0">
            <a:spAutoFit/>
          </a:bodyPr>
          <a:lstStyle/>
          <a:p>
            <a:r>
              <a:rPr lang="zh-CN" altLang="en-US" sz="4400"/>
              <a:t>探讨英语中颜色词汇与情绪表达的关系</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558800" y="801000"/>
            <a:ext cx="11074400" cy="5256000"/>
          </a:xfrm>
          <a:prstGeom prst="rect">
            <a:avLst/>
          </a:prstGeom>
          <a:noFill/>
          <a:ln w="133350">
            <a:solidFill>
              <a:srgbClr val="B4B2B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矩形 56"/>
          <p:cNvSpPr/>
          <p:nvPr/>
        </p:nvSpPr>
        <p:spPr>
          <a:xfrm>
            <a:off x="-4445" y="165735"/>
            <a:ext cx="12195810" cy="1511300"/>
          </a:xfrm>
          <a:prstGeom prst="rect">
            <a:avLst/>
          </a:prstGeom>
          <a:solidFill>
            <a:srgbClr val="65918F">
              <a:alpha val="4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1205230" y="1164590"/>
            <a:ext cx="9980930" cy="4892675"/>
          </a:xfrm>
          <a:prstGeom prst="rect">
            <a:avLst/>
          </a:prstGeom>
          <a:noFill/>
        </p:spPr>
        <p:txBody>
          <a:bodyPr wrap="square" rtlCol="0" anchor="t">
            <a:spAutoFit/>
          </a:bodyPr>
          <a:lstStyle/>
          <a:p>
            <a:r>
              <a:rPr lang="en-US" altLang="zh-CN" sz="2400"/>
              <a:t>In the red - </a:t>
            </a:r>
            <a:r>
              <a:rPr lang="zh-CN" altLang="en-US" sz="2400"/>
              <a:t>负债，财政上有赤字。</a:t>
            </a:r>
          </a:p>
          <a:p>
            <a:r>
              <a:rPr lang="en-US" altLang="zh-CN" sz="2400"/>
              <a:t>Feeling blue - </a:t>
            </a:r>
            <a:r>
              <a:rPr lang="zh-CN" altLang="en-US" sz="2400"/>
              <a:t>感到忧郁或沮丧。</a:t>
            </a:r>
          </a:p>
          <a:p>
            <a:r>
              <a:rPr lang="en-US" altLang="zh-CN" sz="2400"/>
              <a:t>Green with envy - </a:t>
            </a:r>
            <a:r>
              <a:rPr lang="zh-CN" altLang="en-US" sz="2400"/>
              <a:t>非常嫉妒。</a:t>
            </a:r>
          </a:p>
          <a:p>
            <a:r>
              <a:rPr lang="en-US" altLang="zh-CN" sz="2400"/>
              <a:t>Seeing red - </a:t>
            </a:r>
            <a:r>
              <a:rPr lang="zh-CN" altLang="en-US" sz="2400"/>
              <a:t>非常愤怒。</a:t>
            </a:r>
          </a:p>
          <a:p>
            <a:r>
              <a:rPr lang="en-US" altLang="zh-CN" sz="2400"/>
              <a:t>Once in a blue moon - </a:t>
            </a:r>
            <a:r>
              <a:rPr lang="zh-CN" altLang="en-US" sz="2400"/>
              <a:t>非常罕见。</a:t>
            </a:r>
          </a:p>
          <a:p>
            <a:r>
              <a:rPr lang="en-US" altLang="zh-CN" sz="2400"/>
              <a:t>A white lie - </a:t>
            </a:r>
            <a:r>
              <a:rPr lang="zh-CN" altLang="en-US" sz="2400"/>
              <a:t>无害的谎言，通常出于礼貌或善意。</a:t>
            </a:r>
          </a:p>
          <a:p>
            <a:r>
              <a:rPr lang="en-US" altLang="zh-CN" sz="2400"/>
              <a:t>A black sheep - </a:t>
            </a:r>
            <a:r>
              <a:rPr lang="zh-CN" altLang="en-US" sz="2400"/>
              <a:t>家族或群体中的败类或不合群的人。</a:t>
            </a:r>
          </a:p>
          <a:p>
            <a:r>
              <a:rPr lang="en-US" altLang="zh-CN" sz="2400"/>
              <a:t>A yellow streak - </a:t>
            </a:r>
            <a:r>
              <a:rPr lang="zh-CN" altLang="en-US" sz="2400"/>
              <a:t>表示某人非常胆小或怯懦。</a:t>
            </a:r>
          </a:p>
          <a:p>
            <a:r>
              <a:rPr lang="en-US" altLang="zh-CN" sz="2400"/>
              <a:t>A pink slip - </a:t>
            </a:r>
            <a:r>
              <a:rPr lang="zh-CN" altLang="en-US" sz="2400"/>
              <a:t>解雇通知。</a:t>
            </a:r>
          </a:p>
          <a:p>
            <a:r>
              <a:rPr lang="en-US" altLang="zh-CN" sz="2400"/>
              <a:t>Out of the blue - </a:t>
            </a:r>
            <a:r>
              <a:rPr lang="zh-CN" altLang="en-US" sz="2400"/>
              <a:t>出乎意料地，突然地。</a:t>
            </a:r>
          </a:p>
          <a:p>
            <a:r>
              <a:rPr lang="en-US" altLang="zh-CN" sz="2400"/>
              <a:t>In a brown study - </a:t>
            </a:r>
            <a:r>
              <a:rPr lang="zh-CN" altLang="en-US" sz="2400"/>
              <a:t>沉思或深思。</a:t>
            </a:r>
          </a:p>
          <a:p>
            <a:r>
              <a:rPr lang="en-US" altLang="zh-CN" sz="2400"/>
              <a:t>A bolt from the blue - </a:t>
            </a:r>
            <a:r>
              <a:rPr lang="zh-CN" altLang="en-US" sz="2400"/>
              <a:t>突如其来的打击或意外事件。</a:t>
            </a:r>
          </a:p>
          <a:p>
            <a:r>
              <a:rPr lang="en-US" altLang="zh-CN" sz="2400"/>
              <a:t>A black eye - </a:t>
            </a:r>
            <a:r>
              <a:rPr lang="zh-CN" altLang="en-US" sz="2400"/>
              <a:t>被打击后眼睛周围的青紫伤痕，也比喻遭受的羞辱或失败。</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矩形 56"/>
          <p:cNvSpPr/>
          <p:nvPr/>
        </p:nvSpPr>
        <p:spPr>
          <a:xfrm>
            <a:off x="-4445" y="165735"/>
            <a:ext cx="12195810" cy="1511300"/>
          </a:xfrm>
          <a:prstGeom prst="rect">
            <a:avLst/>
          </a:prstGeom>
          <a:solidFill>
            <a:srgbClr val="65918F">
              <a:alpha val="4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558800" y="801000"/>
            <a:ext cx="11074400" cy="5256000"/>
          </a:xfrm>
          <a:prstGeom prst="rect">
            <a:avLst/>
          </a:prstGeom>
          <a:noFill/>
          <a:ln w="133350">
            <a:solidFill>
              <a:srgbClr val="B4B2B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文本框 1"/>
          <p:cNvSpPr txBox="1"/>
          <p:nvPr/>
        </p:nvSpPr>
        <p:spPr>
          <a:xfrm>
            <a:off x="1717040" y="1677035"/>
            <a:ext cx="8220075" cy="2306955"/>
          </a:xfrm>
          <a:prstGeom prst="rect">
            <a:avLst/>
          </a:prstGeom>
          <a:noFill/>
        </p:spPr>
        <p:txBody>
          <a:bodyPr wrap="square" rtlCol="0" anchor="t">
            <a:spAutoFit/>
          </a:bodyPr>
          <a:lstStyle/>
          <a:p>
            <a:r>
              <a:rPr lang="en-US" altLang="zh-CN" sz="2400"/>
              <a:t>have the blues </a:t>
            </a:r>
            <a:r>
              <a:rPr lang="zh-CN" altLang="en-US" sz="2400"/>
              <a:t>无精打采</a:t>
            </a:r>
          </a:p>
          <a:p>
            <a:r>
              <a:rPr lang="en-US" altLang="zh-CN" sz="2400"/>
              <a:t>see red </a:t>
            </a:r>
            <a:r>
              <a:rPr lang="zh-CN" altLang="en-US" sz="2400"/>
              <a:t>生气</a:t>
            </a:r>
            <a:r>
              <a:rPr lang="en-US" altLang="zh-CN" sz="2400"/>
              <a:t> be browned off </a:t>
            </a:r>
            <a:r>
              <a:rPr lang="zh-CN" altLang="en-US" sz="2400"/>
              <a:t>厌烦</a:t>
            </a:r>
            <a:r>
              <a:rPr lang="en-US" altLang="zh-CN" sz="2400"/>
              <a:t> be blue </a:t>
            </a:r>
            <a:r>
              <a:rPr lang="zh-CN" altLang="en-US" sz="2400"/>
              <a:t>悲伤、沮丧</a:t>
            </a:r>
            <a:r>
              <a:rPr lang="en-US" altLang="zh-CN" sz="2400"/>
              <a:t> be red-faced </a:t>
            </a:r>
            <a:r>
              <a:rPr lang="zh-CN" altLang="en-US" sz="2400"/>
              <a:t>尴尬、羞愧</a:t>
            </a:r>
          </a:p>
          <a:p>
            <a:r>
              <a:rPr lang="en-US" altLang="zh-CN" sz="2400"/>
              <a:t>in the pink </a:t>
            </a:r>
            <a:r>
              <a:rPr lang="zh-CN" altLang="en-US" sz="2400"/>
              <a:t>振作</a:t>
            </a:r>
          </a:p>
          <a:p>
            <a:r>
              <a:rPr lang="en-US" altLang="zh-CN" sz="2400"/>
              <a:t>be green with envy </a:t>
            </a:r>
            <a:r>
              <a:rPr lang="zh-CN" altLang="en-US" sz="2400"/>
              <a:t>嫉妒极了</a:t>
            </a:r>
            <a:r>
              <a:rPr lang="en-US" altLang="zh-CN" sz="2400"/>
              <a:t> be tickled pink </a:t>
            </a:r>
            <a:r>
              <a:rPr lang="zh-CN" altLang="en-US" sz="2400"/>
              <a:t>高兴极了</a:t>
            </a:r>
          </a:p>
          <a:p>
            <a:r>
              <a:rPr lang="en-US" altLang="zh-CN" sz="2400"/>
              <a:t> be white as a sheet</a:t>
            </a:r>
            <a:r>
              <a:rPr lang="zh-CN" altLang="en-US" sz="2400"/>
              <a:t>好紧张</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pattFill prst="pct5">
          <a:fgClr>
            <a:schemeClr val="bg1">
              <a:lumMod val="75000"/>
            </a:schemeClr>
          </a:fgClr>
          <a:bgClr>
            <a:srgbClr val="E6DCD8"/>
          </a:bgClr>
        </a:pattFill>
        <a:effectLst/>
      </p:bgPr>
    </p:bg>
    <p:spTree>
      <p:nvGrpSpPr>
        <p:cNvPr id="1" name=""/>
        <p:cNvGrpSpPr/>
        <p:nvPr/>
      </p:nvGrpSpPr>
      <p:grpSpPr>
        <a:xfrm>
          <a:off x="0" y="0"/>
          <a:ext cx="0" cy="0"/>
          <a:chOff x="0" y="0"/>
          <a:chExt cx="0" cy="0"/>
        </a:xfrm>
      </p:grpSpPr>
      <p:sp>
        <p:nvSpPr>
          <p:cNvPr id="20" name="矩形 19"/>
          <p:cNvSpPr/>
          <p:nvPr/>
        </p:nvSpPr>
        <p:spPr>
          <a:xfrm>
            <a:off x="3829050" y="4514850"/>
            <a:ext cx="8362950" cy="2343150"/>
          </a:xfrm>
          <a:prstGeom prst="rect">
            <a:avLst/>
          </a:prstGeom>
          <a:solidFill>
            <a:srgbClr val="706F78">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descr="bdb71c1b190886efda1a67ebb3f38803"/>
          <p:cNvPicPr>
            <a:picLocks noChangeAspect="1"/>
          </p:cNvPicPr>
          <p:nvPr/>
        </p:nvPicPr>
        <p:blipFill>
          <a:blip r:embed="rId2">
            <a:lum bright="18000" contrast="18000"/>
          </a:blip>
          <a:stretch>
            <a:fillRect/>
          </a:stretch>
        </p:blipFill>
        <p:spPr>
          <a:xfrm>
            <a:off x="-8009890" y="-2052955"/>
            <a:ext cx="5372100" cy="9667875"/>
          </a:xfrm>
          <a:prstGeom prst="rect">
            <a:avLst/>
          </a:prstGeom>
        </p:spPr>
      </p:pic>
      <p:sp>
        <p:nvSpPr>
          <p:cNvPr id="233" name="矩形 232"/>
          <p:cNvSpPr/>
          <p:nvPr/>
        </p:nvSpPr>
        <p:spPr>
          <a:xfrm>
            <a:off x="6415559" y="1886714"/>
            <a:ext cx="6085285" cy="1198880"/>
          </a:xfrm>
          <a:prstGeom prst="rect">
            <a:avLst/>
          </a:prstGeom>
        </p:spPr>
        <p:txBody>
          <a:bodyPr wrap="square">
            <a:spAutoFit/>
          </a:bodyPr>
          <a:lstStyle/>
          <a:p>
            <a:pPr algn="l"/>
            <a:r>
              <a:rPr lang="en-US" altLang="zh-CN" sz="7200" b="1" dirty="0" smtClean="0">
                <a:solidFill>
                  <a:schemeClr val="bg1"/>
                </a:solidFill>
                <a:latin typeface="Arial" panose="020B0604020202020204" pitchFamily="34" charset="0"/>
                <a:cs typeface="Arial" panose="020B0604020202020204" pitchFamily="34" charset="0"/>
              </a:rPr>
              <a:t>END</a:t>
            </a:r>
          </a:p>
        </p:txBody>
      </p:sp>
      <p:sp>
        <p:nvSpPr>
          <p:cNvPr id="5" name="矩形 4"/>
          <p:cNvSpPr/>
          <p:nvPr/>
        </p:nvSpPr>
        <p:spPr>
          <a:xfrm>
            <a:off x="-59690" y="8890"/>
            <a:ext cx="3470275" cy="6849110"/>
          </a:xfrm>
          <a:prstGeom prst="rect">
            <a:avLst/>
          </a:prstGeom>
          <a:solidFill>
            <a:srgbClr val="62988E">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391795" y="-2647950"/>
            <a:ext cx="2351405" cy="10123805"/>
            <a:chOff x="617" y="-4170"/>
            <a:chExt cx="3703" cy="15943"/>
          </a:xfrm>
          <a:solidFill>
            <a:srgbClr val="67656A">
              <a:alpha val="57000"/>
            </a:srgbClr>
          </a:solidFill>
        </p:grpSpPr>
        <p:sp>
          <p:nvSpPr>
            <p:cNvPr id="7" name="矩形 6"/>
            <p:cNvSpPr/>
            <p:nvPr/>
          </p:nvSpPr>
          <p:spPr>
            <a:xfrm rot="2520000">
              <a:off x="3054" y="-1475"/>
              <a:ext cx="219" cy="107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rot="2520000">
              <a:off x="3609" y="-1634"/>
              <a:ext cx="219" cy="1202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2520000">
              <a:off x="4078" y="-1829"/>
              <a:ext cx="242" cy="1360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2520000">
              <a:off x="2634" y="-2094"/>
              <a:ext cx="219" cy="107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2520000">
              <a:off x="2234" y="-2713"/>
              <a:ext cx="219" cy="107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rot="2520000">
              <a:off x="1814" y="-3272"/>
              <a:ext cx="219" cy="107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2520000">
              <a:off x="1334" y="-3811"/>
              <a:ext cx="219" cy="107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rot="2520000">
              <a:off x="617" y="-4170"/>
              <a:ext cx="219" cy="107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椭圆 5"/>
          <p:cNvSpPr/>
          <p:nvPr/>
        </p:nvSpPr>
        <p:spPr>
          <a:xfrm>
            <a:off x="-1880235" y="309880"/>
            <a:ext cx="6603365" cy="6603365"/>
          </a:xfrm>
          <a:prstGeom prst="ellipse">
            <a:avLst/>
          </a:prstGeom>
          <a:solidFill>
            <a:srgbClr val="96929B">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55af2dd9268660762cd997160b870866"/>
          <p:cNvPicPr>
            <a:picLocks noChangeAspect="1"/>
          </p:cNvPicPr>
          <p:nvPr/>
        </p:nvPicPr>
        <p:blipFill>
          <a:blip r:embed="rId6">
            <a:lum bright="18000" contrast="12000"/>
          </a:blip>
          <a:stretch>
            <a:fillRect/>
          </a:stretch>
        </p:blipFill>
        <p:spPr>
          <a:xfrm>
            <a:off x="1009650" y="1360170"/>
            <a:ext cx="4273550" cy="4273550"/>
          </a:xfrm>
          <a:prstGeom prst="rect">
            <a:avLst/>
          </a:prstGeom>
        </p:spPr>
      </p:pic>
      <p:sp>
        <p:nvSpPr>
          <p:cNvPr id="3" name="矩形 2"/>
          <p:cNvSpPr/>
          <p:nvPr/>
        </p:nvSpPr>
        <p:spPr>
          <a:xfrm>
            <a:off x="558800" y="801000"/>
            <a:ext cx="11074400" cy="5256000"/>
          </a:xfrm>
          <a:prstGeom prst="rect">
            <a:avLst/>
          </a:prstGeom>
          <a:noFill/>
          <a:ln w="13335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矩形 3"/>
          <p:cNvSpPr/>
          <p:nvPr/>
        </p:nvSpPr>
        <p:spPr>
          <a:xfrm>
            <a:off x="457200" y="3162300"/>
            <a:ext cx="552450" cy="533400"/>
          </a:xfrm>
          <a:prstGeom prst="rect">
            <a:avLst/>
          </a:prstGeom>
          <a:solidFill>
            <a:srgbClr val="C395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矩形 11"/>
          <p:cNvSpPr/>
          <p:nvPr/>
        </p:nvSpPr>
        <p:spPr>
          <a:xfrm>
            <a:off x="1414437" y="2205782"/>
            <a:ext cx="3570208" cy="830997"/>
          </a:xfrm>
          <a:prstGeom prst="rect">
            <a:avLst/>
          </a:prstGeom>
          <a:noFill/>
        </p:spPr>
        <p:txBody>
          <a:bodyPr wrap="none">
            <a:spAutoFit/>
          </a:bodyPr>
          <a:lstStyle/>
          <a:p>
            <a:r>
              <a:rPr lang="en-US" altLang="zh-CN" sz="4800" b="1" dirty="0" smtClean="0">
                <a:solidFill>
                  <a:schemeClr val="tx1">
                    <a:lumMod val="65000"/>
                    <a:lumOff val="35000"/>
                  </a:schemeClr>
                </a:solidFill>
                <a:latin typeface="Arial" panose="020B0604020202020204" pitchFamily="34" charset="0"/>
                <a:cs typeface="Arial" panose="020B0604020202020204" pitchFamily="34" charset="0"/>
              </a:rPr>
              <a:t>CONTENTS</a:t>
            </a:r>
            <a:endParaRPr lang="zh-CN" altLang="en-US" sz="4800" b="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4" name="椭圆 13"/>
          <p:cNvSpPr/>
          <p:nvPr>
            <p:custDataLst>
              <p:tags r:id="rId1"/>
            </p:custDataLst>
          </p:nvPr>
        </p:nvSpPr>
        <p:spPr>
          <a:xfrm>
            <a:off x="6229417" y="1794052"/>
            <a:ext cx="624114" cy="624114"/>
          </a:xfrm>
          <a:prstGeom prst="ellipse">
            <a:avLst/>
          </a:prstGeom>
          <a:solidFill>
            <a:srgbClr val="E4C5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01</a:t>
            </a:r>
            <a:endParaRPr lang="en-US" b="1" dirty="0">
              <a:solidFill>
                <a:schemeClr val="bg1"/>
              </a:solidFill>
            </a:endParaRPr>
          </a:p>
        </p:txBody>
      </p:sp>
      <p:sp>
        <p:nvSpPr>
          <p:cNvPr id="15" name="文本框 14"/>
          <p:cNvSpPr txBox="1"/>
          <p:nvPr>
            <p:custDataLst>
              <p:tags r:id="rId2"/>
            </p:custDataLst>
          </p:nvPr>
        </p:nvSpPr>
        <p:spPr>
          <a:xfrm>
            <a:off x="6884010" y="2514508"/>
            <a:ext cx="2672080" cy="521970"/>
          </a:xfrm>
          <a:prstGeom prst="rect">
            <a:avLst/>
          </a:prstGeom>
          <a:noFill/>
        </p:spPr>
        <p:txBody>
          <a:bodyPr wrap="none" rtlCol="0">
            <a:spAutoFit/>
          </a:bodyPr>
          <a:lstStyle/>
          <a:p>
            <a:pPr algn="l"/>
            <a:r>
              <a:rPr lang="zh-CN" altLang="en-US" sz="2800" dirty="0">
                <a:solidFill>
                  <a:schemeClr val="tx1"/>
                </a:solidFill>
              </a:rPr>
              <a:t>探究其表达原因</a:t>
            </a:r>
          </a:p>
        </p:txBody>
      </p:sp>
      <p:sp>
        <p:nvSpPr>
          <p:cNvPr id="16" name="椭圆 15"/>
          <p:cNvSpPr/>
          <p:nvPr>
            <p:custDataLst>
              <p:tags r:id="rId3"/>
            </p:custDataLst>
          </p:nvPr>
        </p:nvSpPr>
        <p:spPr>
          <a:xfrm>
            <a:off x="6229417" y="2418381"/>
            <a:ext cx="624114" cy="624114"/>
          </a:xfrm>
          <a:prstGeom prst="ellipse">
            <a:avLst/>
          </a:prstGeom>
          <a:solidFill>
            <a:srgbClr val="F4D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02</a:t>
            </a:r>
            <a:endParaRPr lang="en-US" b="1" dirty="0">
              <a:solidFill>
                <a:schemeClr val="bg1"/>
              </a:solidFill>
            </a:endParaRPr>
          </a:p>
        </p:txBody>
      </p:sp>
      <p:sp>
        <p:nvSpPr>
          <p:cNvPr id="18" name="椭圆 17"/>
          <p:cNvSpPr/>
          <p:nvPr>
            <p:custDataLst>
              <p:tags r:id="rId4"/>
            </p:custDataLst>
          </p:nvPr>
        </p:nvSpPr>
        <p:spPr>
          <a:xfrm>
            <a:off x="6229417" y="3036360"/>
            <a:ext cx="624114" cy="624114"/>
          </a:xfrm>
          <a:prstGeom prst="ellipse">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03</a:t>
            </a:r>
            <a:endParaRPr lang="en-US" b="1" dirty="0">
              <a:solidFill>
                <a:schemeClr val="bg1"/>
              </a:solidFill>
            </a:endParaRPr>
          </a:p>
        </p:txBody>
      </p:sp>
      <p:cxnSp>
        <p:nvCxnSpPr>
          <p:cNvPr id="8" name="直接连接符 7"/>
          <p:cNvCxnSpPr/>
          <p:nvPr/>
        </p:nvCxnSpPr>
        <p:spPr>
          <a:xfrm>
            <a:off x="5607047" y="1793862"/>
            <a:ext cx="0" cy="3119147"/>
          </a:xfrm>
          <a:prstGeom prst="line">
            <a:avLst/>
          </a:prstGeom>
          <a:ln>
            <a:solidFill>
              <a:srgbClr val="A97448"/>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6884035" y="1896110"/>
            <a:ext cx="6096000" cy="521970"/>
          </a:xfrm>
          <a:prstGeom prst="rect">
            <a:avLst/>
          </a:prstGeom>
          <a:noFill/>
        </p:spPr>
        <p:txBody>
          <a:bodyPr wrap="square" rtlCol="0" anchor="t">
            <a:spAutoFit/>
          </a:bodyPr>
          <a:lstStyle/>
          <a:p>
            <a:r>
              <a:rPr lang="zh-CN" altLang="en-US" sz="2800"/>
              <a:t>英语中颜色词语所表达的心情</a:t>
            </a:r>
            <a:r>
              <a:rPr lang="en-US" altLang="zh-CN"/>
              <a:t> </a:t>
            </a:r>
            <a:endParaRPr lang="zh-CN" altLang="en-US"/>
          </a:p>
        </p:txBody>
      </p:sp>
      <p:sp>
        <p:nvSpPr>
          <p:cNvPr id="7" name="文本框 6"/>
          <p:cNvSpPr txBox="1"/>
          <p:nvPr/>
        </p:nvSpPr>
        <p:spPr>
          <a:xfrm>
            <a:off x="6853555" y="3133090"/>
            <a:ext cx="4607560" cy="953135"/>
          </a:xfrm>
          <a:prstGeom prst="rect">
            <a:avLst/>
          </a:prstGeom>
          <a:noFill/>
        </p:spPr>
        <p:txBody>
          <a:bodyPr wrap="square" rtlCol="0" anchor="t">
            <a:spAutoFit/>
          </a:bodyPr>
          <a:lstStyle/>
          <a:p>
            <a:r>
              <a:rPr lang="zh-CN" altLang="en-US" sz="2800"/>
              <a:t>寻找在生活中有关此类的问题英语短语</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descr="a41a1eb1b7359273fc01202a22d46e02"/>
          <p:cNvPicPr>
            <a:picLocks noChangeAspect="1"/>
          </p:cNvPicPr>
          <p:nvPr/>
        </p:nvPicPr>
        <p:blipFill>
          <a:blip r:embed="rId2">
            <a:lum bright="30000" contrast="-24000"/>
          </a:blip>
          <a:stretch>
            <a:fillRect/>
          </a:stretch>
        </p:blipFill>
        <p:spPr>
          <a:xfrm rot="16200000">
            <a:off x="2284730" y="-2667000"/>
            <a:ext cx="7622540" cy="12192000"/>
          </a:xfrm>
          <a:prstGeom prst="rect">
            <a:avLst/>
          </a:prstGeom>
        </p:spPr>
      </p:pic>
      <p:sp>
        <p:nvSpPr>
          <p:cNvPr id="26" name="TextBox 1"/>
          <p:cNvSpPr txBox="1"/>
          <p:nvPr/>
        </p:nvSpPr>
        <p:spPr>
          <a:xfrm>
            <a:off x="1113155" y="1363980"/>
            <a:ext cx="5274945" cy="1198880"/>
          </a:xfrm>
          <a:prstGeom prst="rect">
            <a:avLst/>
          </a:prstGeom>
          <a:noFill/>
        </p:spPr>
        <p:txBody>
          <a:bodyPr wrap="square" rtlCol="0">
            <a:spAutoFit/>
          </a:bodyPr>
          <a:lstStyle/>
          <a:p>
            <a:r>
              <a:rPr lang="en-US" altLang="zh-CN" sz="7200" b="1" dirty="0" smtClean="0">
                <a:solidFill>
                  <a:schemeClr val="tx1">
                    <a:lumMod val="75000"/>
                    <a:lumOff val="25000"/>
                  </a:schemeClr>
                </a:solidFill>
                <a:latin typeface="Arial" panose="020B0604020202020204" pitchFamily="34" charset="0"/>
                <a:cs typeface="Arial" panose="020B0604020202020204" pitchFamily="34" charset="0"/>
              </a:rPr>
              <a:t>PART </a:t>
            </a:r>
            <a:r>
              <a:rPr lang="en-US" altLang="zh-CN" sz="7200" b="1" dirty="0" smtClean="0">
                <a:solidFill>
                  <a:srgbClr val="A55962"/>
                </a:solidFill>
                <a:latin typeface="Arial" panose="020B0604020202020204" pitchFamily="34" charset="0"/>
                <a:cs typeface="Arial" panose="020B0604020202020204" pitchFamily="34" charset="0"/>
              </a:rPr>
              <a:t>ONE</a:t>
            </a:r>
          </a:p>
        </p:txBody>
      </p:sp>
      <p:sp>
        <p:nvSpPr>
          <p:cNvPr id="27" name="文本框 14"/>
          <p:cNvSpPr txBox="1"/>
          <p:nvPr/>
        </p:nvSpPr>
        <p:spPr>
          <a:xfrm>
            <a:off x="1113316" y="2447935"/>
            <a:ext cx="4195445" cy="460375"/>
          </a:xfrm>
          <a:prstGeom prst="rect">
            <a:avLst/>
          </a:prstGeom>
          <a:noFill/>
        </p:spPr>
        <p:txBody>
          <a:bodyPr wrap="none" rtlCol="0">
            <a:spAutoFit/>
          </a:bodyPr>
          <a:lstStyle/>
          <a:p>
            <a:r>
              <a:rPr lang="en-US" altLang="zh-CN" sz="2400" b="1" dirty="0">
                <a:solidFill>
                  <a:srgbClr val="F9EEE9"/>
                </a:solidFill>
              </a:rPr>
              <a:t>MORE THAN POWERPOINT</a:t>
            </a:r>
            <a:endParaRPr lang="en-US" altLang="zh-CN" sz="2400" b="1" dirty="0" smtClean="0">
              <a:solidFill>
                <a:srgbClr val="F9EEE9"/>
              </a:solidFill>
            </a:endParaRPr>
          </a:p>
        </p:txBody>
      </p:sp>
      <p:sp>
        <p:nvSpPr>
          <p:cNvPr id="2" name="文本框 1"/>
          <p:cNvSpPr txBox="1"/>
          <p:nvPr/>
        </p:nvSpPr>
        <p:spPr>
          <a:xfrm>
            <a:off x="4372610" y="3743960"/>
            <a:ext cx="6739255" cy="629920"/>
          </a:xfrm>
          <a:prstGeom prst="rect">
            <a:avLst/>
          </a:prstGeom>
          <a:noFill/>
        </p:spPr>
        <p:txBody>
          <a:bodyPr wrap="square" rtlCol="0">
            <a:noAutofit/>
          </a:bodyPr>
          <a:lstStyle/>
          <a:p>
            <a:r>
              <a:rPr lang="zh-CN" altLang="en-US" sz="3600">
                <a:sym typeface="+mn-ea"/>
              </a:rPr>
              <a:t>英语中颜色词语所表达的心情</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609850" y="426085"/>
            <a:ext cx="7287895" cy="5632311"/>
          </a:xfrm>
          <a:prstGeom prst="rect">
            <a:avLst/>
          </a:prstGeom>
          <a:noFill/>
        </p:spPr>
        <p:txBody>
          <a:bodyPr wrap="square" rtlCol="0">
            <a:spAutoFit/>
          </a:bodyPr>
          <a:lstStyle/>
          <a:p>
            <a:r>
              <a:rPr lang="zh-CN" altLang="en-US" dirty="0"/>
              <a:t>红色代表愤怒和生气</a:t>
            </a:r>
          </a:p>
          <a:p>
            <a:r>
              <a:rPr lang="en-US" altLang="zh-CN" dirty="0"/>
              <a:t>- You look red! </a:t>
            </a:r>
            <a:r>
              <a:rPr lang="zh-CN" altLang="en-US" dirty="0"/>
              <a:t>你看起来有点生气！</a:t>
            </a:r>
          </a:p>
          <a:p>
            <a:r>
              <a:rPr lang="en-US" altLang="zh-CN" dirty="0"/>
              <a:t>- The mention of that man's name to him is like a red rag to a bull. </a:t>
            </a:r>
            <a:r>
              <a:rPr lang="zh-CN" altLang="en-US" dirty="0"/>
              <a:t>对他提起那人的姓名，就像有什么事激怒了他似的。</a:t>
            </a:r>
          </a:p>
          <a:p>
            <a:endParaRPr lang="en-US" altLang="zh-CN" dirty="0"/>
          </a:p>
          <a:p>
            <a:r>
              <a:rPr lang="en-US" altLang="zh-CN" dirty="0"/>
              <a:t> </a:t>
            </a:r>
            <a:r>
              <a:rPr lang="zh-CN" altLang="en-US" dirty="0"/>
              <a:t>绿色代表嫉妒</a:t>
            </a:r>
          </a:p>
          <a:p>
            <a:r>
              <a:rPr lang="en-US" altLang="zh-CN" dirty="0"/>
              <a:t>- Your new car makes me green with envy. </a:t>
            </a:r>
            <a:r>
              <a:rPr lang="zh-CN" altLang="en-US" dirty="0"/>
              <a:t>你的新车真让我羡慕嫉妒恨。</a:t>
            </a:r>
          </a:p>
          <a:p>
            <a:endParaRPr lang="en-US" altLang="zh-CN" dirty="0"/>
          </a:p>
          <a:p>
            <a:r>
              <a:rPr lang="en-US" altLang="zh-CN" dirty="0"/>
              <a:t> </a:t>
            </a:r>
            <a:r>
              <a:rPr lang="zh-CN" altLang="en-US" dirty="0"/>
              <a:t>蓝色代表忧郁</a:t>
            </a:r>
          </a:p>
          <a:p>
            <a:r>
              <a:rPr lang="en-US" altLang="zh-CN" dirty="0"/>
              <a:t>- Everybody has blue days. </a:t>
            </a:r>
            <a:r>
              <a:rPr lang="zh-CN" altLang="en-US" dirty="0"/>
              <a:t>每个人都会有悲伤的日子。</a:t>
            </a:r>
          </a:p>
          <a:p>
            <a:endParaRPr lang="en-US" altLang="zh-CN" dirty="0" smtClean="0"/>
          </a:p>
          <a:p>
            <a:r>
              <a:rPr lang="zh-CN" altLang="en-US" dirty="0" smtClean="0"/>
              <a:t>白色</a:t>
            </a:r>
            <a:r>
              <a:rPr lang="zh-CN" altLang="en-US" dirty="0"/>
              <a:t>代表善意和幸运</a:t>
            </a:r>
          </a:p>
          <a:p>
            <a:r>
              <a:rPr lang="en-US" altLang="zh-CN" dirty="0"/>
              <a:t>- Though I believe in telling the truth, I think a white lie is sometimes justified. </a:t>
            </a:r>
            <a:r>
              <a:rPr lang="zh-CN" altLang="en-US" dirty="0"/>
              <a:t>虽然我认为应该说实话，但我认为善意的谎言有时也是无可非议的。</a:t>
            </a:r>
          </a:p>
          <a:p>
            <a:endParaRPr lang="en-US" altLang="zh-CN" dirty="0"/>
          </a:p>
          <a:p>
            <a:r>
              <a:rPr lang="zh-CN" altLang="en-US" dirty="0"/>
              <a:t>黄色代表懦弱</a:t>
            </a:r>
          </a:p>
          <a:p>
            <a:r>
              <a:rPr lang="en-US" altLang="zh-CN" dirty="0"/>
              <a:t>- I can't even talk about it, except to you, because anybody else would think I was a yellow dog. </a:t>
            </a:r>
            <a:r>
              <a:rPr lang="zh-CN" altLang="en-US" dirty="0"/>
              <a:t>除你之外，这种事不能对别人说，因为他们会觉得我是个胆小鬼。</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1EBDB"/>
        </a:solidFill>
        <a:effectLst/>
      </p:bgPr>
    </p:bg>
    <p:spTree>
      <p:nvGrpSpPr>
        <p:cNvPr id="1" name=""/>
        <p:cNvGrpSpPr/>
        <p:nvPr/>
      </p:nvGrpSpPr>
      <p:grpSpPr>
        <a:xfrm>
          <a:off x="0" y="0"/>
          <a:ext cx="0" cy="0"/>
          <a:chOff x="0" y="0"/>
          <a:chExt cx="0" cy="0"/>
        </a:xfrm>
      </p:grpSpPr>
      <p:sp>
        <p:nvSpPr>
          <p:cNvPr id="34" name="矩形 33"/>
          <p:cNvSpPr/>
          <p:nvPr/>
        </p:nvSpPr>
        <p:spPr>
          <a:xfrm>
            <a:off x="-3298825" y="-757555"/>
            <a:ext cx="7691755" cy="4127500"/>
          </a:xfrm>
          <a:prstGeom prst="rect">
            <a:avLst/>
          </a:prstGeom>
          <a:solidFill>
            <a:srgbClr val="0F4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1"/>
          <p:cNvSpPr txBox="1"/>
          <p:nvPr/>
        </p:nvSpPr>
        <p:spPr>
          <a:xfrm rot="18720000">
            <a:off x="5721985" y="1932305"/>
            <a:ext cx="6269990" cy="1322070"/>
          </a:xfrm>
          <a:prstGeom prst="rect">
            <a:avLst/>
          </a:prstGeom>
          <a:noFill/>
        </p:spPr>
        <p:txBody>
          <a:bodyPr wrap="square" rtlCol="0">
            <a:spAutoFit/>
          </a:bodyPr>
          <a:lstStyle/>
          <a:p>
            <a:r>
              <a:rPr lang="en-US" altLang="zh-CN" sz="8000" b="1" dirty="0" smtClean="0">
                <a:solidFill>
                  <a:schemeClr val="tx1">
                    <a:lumMod val="75000"/>
                    <a:lumOff val="25000"/>
                  </a:schemeClr>
                </a:solidFill>
                <a:latin typeface="Arial" panose="020B0604020202020204" pitchFamily="34" charset="0"/>
                <a:cs typeface="Arial" panose="020B0604020202020204" pitchFamily="34" charset="0"/>
              </a:rPr>
              <a:t>PART </a:t>
            </a:r>
            <a:r>
              <a:rPr lang="en-US" sz="8000" b="1" dirty="0" smtClean="0">
                <a:solidFill>
                  <a:srgbClr val="0F4351"/>
                </a:solidFill>
                <a:latin typeface="Arial" panose="020B0604020202020204" pitchFamily="34" charset="0"/>
                <a:cs typeface="Arial" panose="020B0604020202020204" pitchFamily="34" charset="0"/>
              </a:rPr>
              <a:t>TWO</a:t>
            </a:r>
          </a:p>
        </p:txBody>
      </p:sp>
      <p:sp>
        <p:nvSpPr>
          <p:cNvPr id="32" name="任意多边形 31"/>
          <p:cNvSpPr/>
          <p:nvPr/>
        </p:nvSpPr>
        <p:spPr>
          <a:xfrm>
            <a:off x="4392930" y="-757555"/>
            <a:ext cx="4382135" cy="8469630"/>
          </a:xfrm>
          <a:custGeom>
            <a:avLst/>
            <a:gdLst/>
            <a:ahLst/>
            <a:cxnLst>
              <a:cxn ang="3">
                <a:pos x="hc" y="t"/>
              </a:cxn>
              <a:cxn ang="cd2">
                <a:pos x="l" y="vc"/>
              </a:cxn>
              <a:cxn ang="cd4">
                <a:pos x="hc" y="b"/>
              </a:cxn>
              <a:cxn ang="0">
                <a:pos x="r" y="vc"/>
              </a:cxn>
            </a:cxnLst>
            <a:rect l="l" t="t" r="r" b="b"/>
            <a:pathLst>
              <a:path w="6901" h="13544">
                <a:moveTo>
                  <a:pt x="129" y="0"/>
                </a:moveTo>
                <a:cubicBezTo>
                  <a:pt x="3869" y="0"/>
                  <a:pt x="6901" y="3032"/>
                  <a:pt x="6901" y="6772"/>
                </a:cubicBezTo>
                <a:cubicBezTo>
                  <a:pt x="6901" y="10512"/>
                  <a:pt x="3869" y="13544"/>
                  <a:pt x="129" y="13544"/>
                </a:cubicBezTo>
                <a:cubicBezTo>
                  <a:pt x="100" y="13544"/>
                  <a:pt x="71" y="13544"/>
                  <a:pt x="41" y="13543"/>
                </a:cubicBezTo>
                <a:lnTo>
                  <a:pt x="0" y="13543"/>
                </a:lnTo>
                <a:lnTo>
                  <a:pt x="0" y="1"/>
                </a:lnTo>
                <a:lnTo>
                  <a:pt x="41" y="1"/>
                </a:lnTo>
                <a:cubicBezTo>
                  <a:pt x="71" y="0"/>
                  <a:pt x="100" y="0"/>
                  <a:pt x="129" y="0"/>
                </a:cubicBezTo>
                <a:close/>
              </a:path>
            </a:pathLst>
          </a:custGeom>
          <a:solidFill>
            <a:srgbClr val="CE9B8A">
              <a:alpha val="6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3" name="椭圆 32"/>
          <p:cNvSpPr/>
          <p:nvPr/>
        </p:nvSpPr>
        <p:spPr>
          <a:xfrm>
            <a:off x="-4173855" y="-902335"/>
            <a:ext cx="8566785" cy="8566785"/>
          </a:xfrm>
          <a:prstGeom prst="ellipse">
            <a:avLst/>
          </a:prstGeom>
          <a:solidFill>
            <a:srgbClr val="6280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rot="2520000" flipH="1">
            <a:off x="9286875" y="-2550160"/>
            <a:ext cx="76200" cy="11375390"/>
          </a:xfrm>
          <a:prstGeom prst="rect">
            <a:avLst/>
          </a:prstGeom>
          <a:solidFill>
            <a:srgbClr val="67656A">
              <a:alpha val="57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rot="2520000" flipH="1">
            <a:off x="9043670" y="-2550160"/>
            <a:ext cx="76200" cy="11375390"/>
          </a:xfrm>
          <a:prstGeom prst="rect">
            <a:avLst/>
          </a:prstGeom>
          <a:solidFill>
            <a:srgbClr val="67656A">
              <a:alpha val="57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圆角矩形 45"/>
          <p:cNvSpPr/>
          <p:nvPr/>
        </p:nvSpPr>
        <p:spPr>
          <a:xfrm>
            <a:off x="9384665" y="5365750"/>
            <a:ext cx="2279015" cy="1311275"/>
          </a:xfrm>
          <a:prstGeom prst="roundRect">
            <a:avLst>
              <a:gd name="adj" fmla="val 50000"/>
            </a:avLst>
          </a:prstGeom>
          <a:solidFill>
            <a:srgbClr val="D5B048">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678045" y="1990090"/>
            <a:ext cx="4064000" cy="645160"/>
          </a:xfrm>
          <a:prstGeom prst="rect">
            <a:avLst/>
          </a:prstGeom>
          <a:noFill/>
        </p:spPr>
        <p:txBody>
          <a:bodyPr wrap="square" rtlCol="0">
            <a:spAutoFit/>
          </a:bodyPr>
          <a:lstStyle/>
          <a:p>
            <a:r>
              <a:rPr lang="zh-CN" altLang="en-US" sz="3600" dirty="0">
                <a:sym typeface="+mn-ea"/>
              </a:rPr>
              <a:t>探究其表达原因</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58800" y="801000"/>
            <a:ext cx="11074400" cy="5256000"/>
          </a:xfrm>
          <a:prstGeom prst="rect">
            <a:avLst/>
          </a:prstGeom>
          <a:noFill/>
          <a:ln w="133350">
            <a:solidFill>
              <a:srgbClr val="F1EBD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文本框 5"/>
          <p:cNvSpPr txBox="1"/>
          <p:nvPr/>
        </p:nvSpPr>
        <p:spPr>
          <a:xfrm>
            <a:off x="2333625" y="2253615"/>
            <a:ext cx="7855585" cy="2676525"/>
          </a:xfrm>
          <a:prstGeom prst="rect">
            <a:avLst/>
          </a:prstGeom>
          <a:noFill/>
        </p:spPr>
        <p:txBody>
          <a:bodyPr wrap="square" rtlCol="0">
            <a:spAutoFit/>
          </a:bodyPr>
          <a:lstStyle/>
          <a:p>
            <a:r>
              <a:rPr lang="zh-CN" altLang="en-US" sz="2400"/>
              <a:t>英语文化里，</a:t>
            </a:r>
            <a:r>
              <a:rPr lang="en-US" altLang="zh-CN" sz="2400"/>
              <a:t>“red”</a:t>
            </a:r>
            <a:r>
              <a:rPr lang="zh-CN" altLang="en-US" sz="2400"/>
              <a:t>被赋予</a:t>
            </a:r>
            <a:r>
              <a:rPr lang="en-US" altLang="zh-CN" sz="2400"/>
              <a:t>“</a:t>
            </a:r>
            <a:r>
              <a:rPr lang="zh-CN" altLang="en-US" sz="2400"/>
              <a:t>愤怒、危险</a:t>
            </a:r>
            <a:r>
              <a:rPr lang="en-US" altLang="zh-CN" sz="2400"/>
              <a:t>”</a:t>
            </a:r>
            <a:r>
              <a:rPr lang="zh-CN" altLang="en-US" sz="2400"/>
              <a:t>等引申义，与它的视觉特性紧密相关。红色是鲜血的颜色，目睹鲜血往往会让人本能地联想到受伤、暴力与危险，所以红色警示标识在西方随处可见，像交通信号灯里的红灯，醒目地提示停止，意味着潜在危险。而人在生气时，脸色涨红，这使得</a:t>
            </a:r>
            <a:r>
              <a:rPr lang="en-US" altLang="zh-CN" sz="2400"/>
              <a:t>“red”</a:t>
            </a:r>
            <a:r>
              <a:rPr lang="zh-CN" altLang="en-US" sz="2400"/>
              <a:t>自然而然和愤怒的情绪挂上了钩，例如</a:t>
            </a:r>
            <a:r>
              <a:rPr lang="en-US" altLang="zh-CN" sz="2400"/>
              <a:t>“see red”</a:t>
            </a:r>
            <a:r>
              <a:rPr lang="zh-CN" altLang="en-US" sz="2400"/>
              <a:t>，就是形容人突然暴怒。</a:t>
            </a:r>
          </a:p>
        </p:txBody>
      </p:sp>
      <p:sp>
        <p:nvSpPr>
          <p:cNvPr id="49" name="文本框 48"/>
          <p:cNvSpPr txBox="1"/>
          <p:nvPr/>
        </p:nvSpPr>
        <p:spPr>
          <a:xfrm>
            <a:off x="558800" y="800735"/>
            <a:ext cx="4064000" cy="645160"/>
          </a:xfrm>
          <a:prstGeom prst="rect">
            <a:avLst/>
          </a:prstGeom>
          <a:noFill/>
        </p:spPr>
        <p:txBody>
          <a:bodyPr wrap="square" rtlCol="0">
            <a:spAutoFit/>
          </a:bodyPr>
          <a:lstStyle/>
          <a:p>
            <a:r>
              <a:rPr lang="zh-CN" altLang="en-US" sz="3600"/>
              <a:t>红色</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58800" y="801000"/>
            <a:ext cx="11074400" cy="5256000"/>
          </a:xfrm>
          <a:prstGeom prst="rect">
            <a:avLst/>
          </a:prstGeom>
          <a:noFill/>
          <a:ln w="133350">
            <a:solidFill>
              <a:srgbClr val="F1EBD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文本框 4"/>
          <p:cNvSpPr txBox="1"/>
          <p:nvPr/>
        </p:nvSpPr>
        <p:spPr>
          <a:xfrm>
            <a:off x="1850390" y="1540510"/>
            <a:ext cx="7969885" cy="1198880"/>
          </a:xfrm>
          <a:prstGeom prst="rect">
            <a:avLst/>
          </a:prstGeom>
          <a:noFill/>
        </p:spPr>
        <p:txBody>
          <a:bodyPr wrap="square" rtlCol="0" anchor="t">
            <a:spAutoFit/>
          </a:bodyPr>
          <a:lstStyle/>
          <a:p>
            <a:r>
              <a:rPr lang="en-US" altLang="zh-CN" sz="2400"/>
              <a:t>white”</a:t>
            </a:r>
            <a:r>
              <a:rPr lang="zh-CN" altLang="en-US" sz="2400"/>
              <a:t>常象征纯洁、无辜，新娘身着白色婚纱步入礼堂，代表着贞洁与新生；不过在一些情境下，它也有负面意思，如</a:t>
            </a:r>
            <a:r>
              <a:rPr lang="en-US" altLang="zh-CN" sz="2400"/>
              <a:t>“white lie”</a:t>
            </a:r>
            <a:r>
              <a:rPr lang="zh-CN" altLang="en-US" sz="2400"/>
              <a:t>，指善意的谎言</a:t>
            </a:r>
          </a:p>
        </p:txBody>
      </p:sp>
      <p:sp>
        <p:nvSpPr>
          <p:cNvPr id="6" name="文本框 5"/>
          <p:cNvSpPr txBox="1"/>
          <p:nvPr/>
        </p:nvSpPr>
        <p:spPr>
          <a:xfrm>
            <a:off x="558800" y="895350"/>
            <a:ext cx="4064000" cy="645160"/>
          </a:xfrm>
          <a:prstGeom prst="rect">
            <a:avLst/>
          </a:prstGeom>
          <a:noFill/>
        </p:spPr>
        <p:txBody>
          <a:bodyPr wrap="square" rtlCol="0">
            <a:spAutoFit/>
          </a:bodyPr>
          <a:lstStyle/>
          <a:p>
            <a:r>
              <a:rPr lang="zh-CN" altLang="en-US" sz="3600"/>
              <a:t>白色</a:t>
            </a:r>
          </a:p>
        </p:txBody>
      </p:sp>
      <p:sp>
        <p:nvSpPr>
          <p:cNvPr id="9" name="文本框 8"/>
          <p:cNvSpPr txBox="1"/>
          <p:nvPr/>
        </p:nvSpPr>
        <p:spPr>
          <a:xfrm>
            <a:off x="457200" y="2614930"/>
            <a:ext cx="6096000" cy="645160"/>
          </a:xfrm>
          <a:prstGeom prst="rect">
            <a:avLst/>
          </a:prstGeom>
          <a:noFill/>
        </p:spPr>
        <p:txBody>
          <a:bodyPr wrap="square" rtlCol="0" anchor="t">
            <a:spAutoFit/>
          </a:bodyPr>
          <a:lstStyle/>
          <a:p>
            <a:r>
              <a:rPr lang="zh-CN" altLang="en-US" sz="3600">
                <a:sym typeface="+mn-ea"/>
              </a:rPr>
              <a:t>蓝色</a:t>
            </a:r>
          </a:p>
        </p:txBody>
      </p:sp>
      <p:sp>
        <p:nvSpPr>
          <p:cNvPr id="10" name="文本框 9"/>
          <p:cNvSpPr txBox="1"/>
          <p:nvPr/>
        </p:nvSpPr>
        <p:spPr>
          <a:xfrm>
            <a:off x="1942465" y="2739390"/>
            <a:ext cx="7647305" cy="1198880"/>
          </a:xfrm>
          <a:prstGeom prst="rect">
            <a:avLst/>
          </a:prstGeom>
          <a:noFill/>
        </p:spPr>
        <p:txBody>
          <a:bodyPr wrap="square" rtlCol="0" anchor="t">
            <a:spAutoFit/>
          </a:bodyPr>
          <a:lstStyle/>
          <a:p>
            <a:r>
              <a:rPr lang="en-US" altLang="zh-CN" sz="2400">
                <a:sym typeface="+mn-ea"/>
              </a:rPr>
              <a:t>blue”</a:t>
            </a:r>
            <a:r>
              <a:rPr lang="zh-CN" altLang="en-US" sz="2400">
                <a:sym typeface="+mn-ea"/>
              </a:rPr>
              <a:t>除了蓝色本义，还表示忧郁，源于蓝色常让人联想起清冷的大海、天空，给人孤寂之感，所以有</a:t>
            </a:r>
            <a:r>
              <a:rPr lang="en-US" altLang="zh-CN" sz="2400">
                <a:sym typeface="+mn-ea"/>
              </a:rPr>
              <a:t>“feel blue”</a:t>
            </a:r>
            <a:r>
              <a:rPr lang="zh-CN" altLang="en-US" sz="2400">
                <a:sym typeface="+mn-ea"/>
              </a:rPr>
              <a:t>（感到忧郁</a:t>
            </a:r>
            <a:r>
              <a:rPr lang="en-US" altLang="zh-CN" sz="2400">
                <a:sym typeface="+mn-ea"/>
              </a:rPr>
              <a:t> </a:t>
            </a:r>
            <a:r>
              <a:rPr lang="zh-CN" altLang="en-US" sz="2400">
                <a:sym typeface="+mn-ea"/>
              </a:rPr>
              <a:t>）一说。</a:t>
            </a:r>
          </a:p>
        </p:txBody>
      </p:sp>
      <p:sp>
        <p:nvSpPr>
          <p:cNvPr id="11" name="文本框 10"/>
          <p:cNvSpPr txBox="1"/>
          <p:nvPr/>
        </p:nvSpPr>
        <p:spPr>
          <a:xfrm>
            <a:off x="558800" y="3938270"/>
            <a:ext cx="6096000" cy="645160"/>
          </a:xfrm>
          <a:prstGeom prst="rect">
            <a:avLst/>
          </a:prstGeom>
          <a:noFill/>
        </p:spPr>
        <p:txBody>
          <a:bodyPr wrap="square" rtlCol="0" anchor="t">
            <a:spAutoFit/>
          </a:bodyPr>
          <a:lstStyle/>
          <a:p>
            <a:r>
              <a:rPr lang="zh-CN" altLang="en-US" sz="3600">
                <a:sym typeface="+mn-ea"/>
              </a:rPr>
              <a:t>绿色</a:t>
            </a:r>
          </a:p>
        </p:txBody>
      </p:sp>
      <p:sp>
        <p:nvSpPr>
          <p:cNvPr id="12" name="文本框 11"/>
          <p:cNvSpPr txBox="1"/>
          <p:nvPr/>
        </p:nvSpPr>
        <p:spPr>
          <a:xfrm>
            <a:off x="1942465" y="3938270"/>
            <a:ext cx="7461885" cy="829945"/>
          </a:xfrm>
          <a:prstGeom prst="rect">
            <a:avLst/>
          </a:prstGeom>
          <a:noFill/>
        </p:spPr>
        <p:txBody>
          <a:bodyPr wrap="square" rtlCol="0" anchor="t">
            <a:spAutoFit/>
          </a:bodyPr>
          <a:lstStyle/>
          <a:p>
            <a:r>
              <a:rPr lang="en-US" altLang="zh-CN" sz="2400">
                <a:sym typeface="+mn-ea"/>
              </a:rPr>
              <a:t>Green</a:t>
            </a:r>
            <a:r>
              <a:rPr lang="zh-CN" altLang="en-US" sz="2400">
                <a:sym typeface="+mn-ea"/>
              </a:rPr>
              <a:t>在英语中有嫉妒的意思，形象地描绘了嫉妒者脸色发青的样子</a:t>
            </a:r>
            <a:r>
              <a:rPr lang="zh-CN" altLang="en-US">
                <a:sym typeface="+mn-ea"/>
              </a:rPr>
              <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58800" y="801000"/>
            <a:ext cx="11074400" cy="5256000"/>
          </a:xfrm>
          <a:prstGeom prst="rect">
            <a:avLst/>
          </a:prstGeom>
          <a:noFill/>
          <a:ln w="133350">
            <a:solidFill>
              <a:srgbClr val="F1EBD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文本框 4"/>
          <p:cNvSpPr txBox="1"/>
          <p:nvPr/>
        </p:nvSpPr>
        <p:spPr>
          <a:xfrm>
            <a:off x="1388745" y="1643380"/>
            <a:ext cx="9090660" cy="4154170"/>
          </a:xfrm>
          <a:prstGeom prst="rect">
            <a:avLst/>
          </a:prstGeom>
          <a:noFill/>
        </p:spPr>
        <p:txBody>
          <a:bodyPr wrap="square" rtlCol="0" anchor="t">
            <a:spAutoFit/>
          </a:bodyPr>
          <a:lstStyle/>
          <a:p>
            <a:r>
              <a:rPr lang="en-US" altLang="zh-CN" sz="2400"/>
              <a:t>yellow</a:t>
            </a:r>
            <a:r>
              <a:rPr lang="zh-CN" altLang="en-US" sz="2400"/>
              <a:t>是背叛或异端的标志，这可以追溯到圣经中的故事。犹大总是被描绘成穿着黄色的衣服，这标志着他对耶稣的背弃和出卖。近代，受纳粹德国迫害的犹太人也被迫身穿带有黄色星星标志的衣服。</a:t>
            </a:r>
          </a:p>
          <a:p>
            <a:r>
              <a:rPr lang="zh-CN" altLang="en-US" sz="2400"/>
              <a:t>有时，</a:t>
            </a:r>
            <a:r>
              <a:rPr lang="en-US" altLang="zh-CN" sz="2400"/>
              <a:t>yellow</a:t>
            </a:r>
            <a:r>
              <a:rPr lang="zh-CN" altLang="en-US" sz="2400"/>
              <a:t>的意义和名誉无关，却和疾病扯上了关系。比如十九世纪，曾给欧洲人带来巨大灾难的黄热病（</a:t>
            </a:r>
            <a:r>
              <a:rPr lang="en-US" altLang="zh-CN" sz="2400"/>
              <a:t>yellow fever</a:t>
            </a:r>
            <a:r>
              <a:rPr lang="zh-CN" altLang="en-US" sz="2400"/>
              <a:t>），这种易传染的病毒性疾病会使患者的皮肤和眼睛呈现不正常的微黄色。</a:t>
            </a:r>
          </a:p>
          <a:p>
            <a:r>
              <a:rPr lang="zh-CN" altLang="en-US" sz="2400"/>
              <a:t>当树木衰老或枯萎时，叶子会变黄，陈年的书页　纸张也是一样，因此黄色又和</a:t>
            </a:r>
            <a:r>
              <a:rPr lang="en-US" altLang="zh-CN" sz="2400"/>
              <a:t>“</a:t>
            </a:r>
            <a:r>
              <a:rPr lang="zh-CN" altLang="en-US" sz="2400"/>
              <a:t>老年</a:t>
            </a:r>
            <a:r>
              <a:rPr lang="en-US" altLang="zh-CN" sz="2400"/>
              <a:t>”</a:t>
            </a:r>
            <a:r>
              <a:rPr lang="zh-CN" altLang="en-US" sz="2400"/>
              <a:t>、</a:t>
            </a:r>
            <a:r>
              <a:rPr lang="en-US" altLang="zh-CN" sz="2400"/>
              <a:t>“</a:t>
            </a:r>
            <a:r>
              <a:rPr lang="zh-CN" altLang="en-US" sz="2400"/>
              <a:t>疾病</a:t>
            </a:r>
            <a:r>
              <a:rPr lang="en-US" altLang="zh-CN" sz="2400"/>
              <a:t>”</a:t>
            </a:r>
            <a:r>
              <a:rPr lang="zh-CN" altLang="en-US" sz="2400"/>
              <a:t>有关。几个世纪以来，</a:t>
            </a:r>
            <a:r>
              <a:rPr lang="en-US" altLang="zh-CN" sz="2400"/>
              <a:t>yellow</a:t>
            </a:r>
            <a:r>
              <a:rPr lang="zh-CN" altLang="en-US" sz="2400"/>
              <a:t>这个词一直蒙受着</a:t>
            </a:r>
            <a:r>
              <a:rPr lang="en-US" altLang="zh-CN" sz="2400"/>
              <a:t>“</a:t>
            </a:r>
            <a:r>
              <a:rPr lang="zh-CN" altLang="en-US" sz="2400"/>
              <a:t>不白之冤</a:t>
            </a:r>
            <a:r>
              <a:rPr lang="en-US" altLang="zh-CN" sz="2400"/>
              <a:t>”</a:t>
            </a:r>
            <a:r>
              <a:rPr lang="zh-CN" altLang="en-US" sz="2400"/>
              <a:t>，因此用它来表示胆小懦弱也不是什么新鲜事，可能是</a:t>
            </a:r>
            <a:r>
              <a:rPr lang="en-US" altLang="zh-CN" sz="2400"/>
              <a:t>yellow</a:t>
            </a:r>
            <a:r>
              <a:rPr lang="zh-CN" altLang="en-US" sz="2400"/>
              <a:t>与</a:t>
            </a:r>
            <a:r>
              <a:rPr lang="en-US" altLang="zh-CN" sz="2400"/>
              <a:t>“</a:t>
            </a:r>
            <a:r>
              <a:rPr lang="zh-CN" altLang="en-US" sz="2400"/>
              <a:t>背叛通敌</a:t>
            </a:r>
            <a:r>
              <a:rPr lang="en-US" altLang="zh-CN" sz="2400"/>
              <a:t>”</a:t>
            </a:r>
            <a:r>
              <a:rPr lang="zh-CN" altLang="en-US" sz="2400"/>
              <a:t>的联系使它进一步产生了胆小懦弱的含义</a:t>
            </a:r>
          </a:p>
        </p:txBody>
      </p:sp>
      <p:sp>
        <p:nvSpPr>
          <p:cNvPr id="6" name="文本框 5"/>
          <p:cNvSpPr txBox="1"/>
          <p:nvPr/>
        </p:nvSpPr>
        <p:spPr>
          <a:xfrm>
            <a:off x="668020" y="895350"/>
            <a:ext cx="6096000" cy="645160"/>
          </a:xfrm>
          <a:prstGeom prst="rect">
            <a:avLst/>
          </a:prstGeom>
          <a:noFill/>
        </p:spPr>
        <p:txBody>
          <a:bodyPr wrap="square" rtlCol="0" anchor="t">
            <a:spAutoFit/>
          </a:bodyPr>
          <a:lstStyle/>
          <a:p>
            <a:r>
              <a:rPr lang="zh-CN" altLang="en-US" sz="3600">
                <a:sym typeface="+mn-ea"/>
              </a:rPr>
              <a:t>黄色</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pattFill prst="pct5">
          <a:fgClr>
            <a:schemeClr val="bg1"/>
          </a:fgClr>
          <a:bgClr>
            <a:srgbClr val="E6DCD8"/>
          </a:bgClr>
        </a:pattFill>
        <a:effectLst/>
      </p:bgPr>
    </p:bg>
    <p:spTree>
      <p:nvGrpSpPr>
        <p:cNvPr id="1" name=""/>
        <p:cNvGrpSpPr/>
        <p:nvPr/>
      </p:nvGrpSpPr>
      <p:grpSpPr>
        <a:xfrm>
          <a:off x="0" y="0"/>
          <a:ext cx="0" cy="0"/>
          <a:chOff x="0" y="0"/>
          <a:chExt cx="0" cy="0"/>
        </a:xfrm>
      </p:grpSpPr>
      <p:sp>
        <p:nvSpPr>
          <p:cNvPr id="26" name="TextBox 1"/>
          <p:cNvSpPr txBox="1"/>
          <p:nvPr/>
        </p:nvSpPr>
        <p:spPr>
          <a:xfrm>
            <a:off x="552450" y="2406015"/>
            <a:ext cx="6207125" cy="1106805"/>
          </a:xfrm>
          <a:prstGeom prst="rect">
            <a:avLst/>
          </a:prstGeom>
          <a:noFill/>
        </p:spPr>
        <p:txBody>
          <a:bodyPr wrap="square" rtlCol="0">
            <a:spAutoFit/>
          </a:bodyPr>
          <a:lstStyle/>
          <a:p>
            <a:r>
              <a:rPr lang="en-US" altLang="zh-CN" sz="6600" b="1" dirty="0" smtClean="0">
                <a:solidFill>
                  <a:schemeClr val="tx1">
                    <a:lumMod val="75000"/>
                    <a:lumOff val="25000"/>
                  </a:schemeClr>
                </a:solidFill>
                <a:latin typeface="Arial" panose="020B0604020202020204" pitchFamily="34" charset="0"/>
                <a:cs typeface="Arial" panose="020B0604020202020204" pitchFamily="34" charset="0"/>
              </a:rPr>
              <a:t>PART </a:t>
            </a:r>
            <a:r>
              <a:rPr lang="en-US" altLang="zh-CN" sz="6600" b="1" dirty="0" smtClean="0">
                <a:solidFill>
                  <a:srgbClr val="7E86A0"/>
                </a:solidFill>
                <a:latin typeface="Arial" panose="020B0604020202020204" pitchFamily="34" charset="0"/>
                <a:cs typeface="Arial" panose="020B0604020202020204" pitchFamily="34" charset="0"/>
              </a:rPr>
              <a:t>THREE</a:t>
            </a:r>
          </a:p>
        </p:txBody>
      </p:sp>
      <p:sp>
        <p:nvSpPr>
          <p:cNvPr id="29" name="矩形 28"/>
          <p:cNvSpPr/>
          <p:nvPr/>
        </p:nvSpPr>
        <p:spPr>
          <a:xfrm>
            <a:off x="8862060" y="-100965"/>
            <a:ext cx="3352800" cy="7060565"/>
          </a:xfrm>
          <a:prstGeom prst="rect">
            <a:avLst/>
          </a:prstGeom>
          <a:gradFill>
            <a:gsLst>
              <a:gs pos="0">
                <a:srgbClr val="F2EEED"/>
              </a:gs>
              <a:gs pos="100000">
                <a:srgbClr val="FDFEFF"/>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553085" y="165735"/>
            <a:ext cx="11637645" cy="1930400"/>
          </a:xfrm>
          <a:prstGeom prst="rect">
            <a:avLst/>
          </a:prstGeom>
          <a:solidFill>
            <a:srgbClr val="65918F">
              <a:alpha val="4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6474460" y="2406015"/>
            <a:ext cx="2387600" cy="2387600"/>
          </a:xfrm>
          <a:prstGeom prst="rect">
            <a:avLst/>
          </a:prstGeom>
          <a:pattFill prst="ltHorz">
            <a:fgClr>
              <a:srgbClr val="7E86A0"/>
            </a:fgClr>
            <a:bgClr>
              <a:srgbClr val="96929B"/>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8862060" y="2096135"/>
            <a:ext cx="10113010" cy="10170160"/>
          </a:xfrm>
          <a:prstGeom prst="ellipse">
            <a:avLst/>
          </a:prstGeom>
          <a:pattFill prst="smGrid">
            <a:fgClr>
              <a:srgbClr val="96929B"/>
            </a:fgClr>
            <a:bgClr>
              <a:srgbClr val="96929B"/>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552450" y="3512820"/>
            <a:ext cx="8530590" cy="645160"/>
          </a:xfrm>
          <a:prstGeom prst="rect">
            <a:avLst/>
          </a:prstGeom>
          <a:noFill/>
        </p:spPr>
        <p:txBody>
          <a:bodyPr wrap="square" rtlCol="0" anchor="t">
            <a:spAutoFit/>
          </a:bodyPr>
          <a:lstStyle/>
          <a:p>
            <a:r>
              <a:rPr lang="zh-CN" altLang="en-US" sz="3600">
                <a:sym typeface="+mn-ea"/>
              </a:rPr>
              <a:t>寻找在生活中有关此类的问题英语短语</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DIAGRAM_VIRTUALLY_FRAME" val="{&quot;height&quot;:262.30307086614175,&quot;left&quot;:490.50527559055115,&quot;top&quot;:124.563937007874,&quot;width&quot;:319.7427559055118}"/>
</p:tagLst>
</file>

<file path=ppt/tags/tag2.xml><?xml version="1.0" encoding="utf-8"?>
<p:tagLst xmlns:a="http://schemas.openxmlformats.org/drawingml/2006/main" xmlns:r="http://schemas.openxmlformats.org/officeDocument/2006/relationships" xmlns:p="http://schemas.openxmlformats.org/presentationml/2006/main">
  <p:tag name="KSO_WM_DIAGRAM_VIRTUALLY_FRAME" val="{&quot;height&quot;:262.30307086614175,&quot;left&quot;:490.50527559055115,&quot;top&quot;:124.563937007874,&quot;width&quot;:319.7427559055118}"/>
</p:tagLst>
</file>

<file path=ppt/tags/tag3.xml><?xml version="1.0" encoding="utf-8"?>
<p:tagLst xmlns:a="http://schemas.openxmlformats.org/drawingml/2006/main" xmlns:r="http://schemas.openxmlformats.org/officeDocument/2006/relationships" xmlns:p="http://schemas.openxmlformats.org/presentationml/2006/main">
  <p:tag name="KSO_WM_DIAGRAM_VIRTUALLY_FRAME" val="{&quot;height&quot;:262.30307086614175,&quot;left&quot;:490.50527559055115,&quot;top&quot;:124.563937007874,&quot;width&quot;:319.7427559055118}"/>
</p:tagLst>
</file>

<file path=ppt/tags/tag4.xml><?xml version="1.0" encoding="utf-8"?>
<p:tagLst xmlns:a="http://schemas.openxmlformats.org/drawingml/2006/main" xmlns:r="http://schemas.openxmlformats.org/officeDocument/2006/relationships" xmlns:p="http://schemas.openxmlformats.org/presentationml/2006/main">
  <p:tag name="KSO_WM_DIAGRAM_VIRTUALLY_FRAME" val="{&quot;height&quot;:262.30307086614175,&quot;left&quot;:490.50527559055115,&quot;top&quot;:124.563937007874,&quot;width&quot;:319.7427559055118}"/>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776</Words>
  <Application>Microsoft Office PowerPoint</Application>
  <PresentationFormat>自定义</PresentationFormat>
  <Paragraphs>61</Paragraphs>
  <Slides>12</Slides>
  <Notes>0</Notes>
  <HiddenSlides>0</HiddenSlides>
  <MMClips>0</MMClips>
  <ScaleCrop>false</ScaleCrop>
  <HeadingPairs>
    <vt:vector size="4" baseType="variant">
      <vt:variant>
        <vt:lpstr>主题</vt:lpstr>
      </vt:variant>
      <vt:variant>
        <vt:i4>1</vt:i4>
      </vt:variant>
      <vt:variant>
        <vt:lpstr>幻灯片标题</vt:lpstr>
      </vt:variant>
      <vt:variant>
        <vt:i4>12</vt:i4>
      </vt:variant>
    </vt:vector>
  </HeadingPairs>
  <TitlesOfParts>
    <vt:vector size="13"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Bob Zhou</dc:creator>
  <cp:lastModifiedBy>kdfz</cp:lastModifiedBy>
  <cp:revision>153</cp:revision>
  <dcterms:created xsi:type="dcterms:W3CDTF">2014-03-05T11:07:00Z</dcterms:created>
  <dcterms:modified xsi:type="dcterms:W3CDTF">2025-03-14T08:22:48Z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2052-12.1.0.19770</vt:lpwstr>
  </property>
  <property fmtid="{D5CDD505-2E9C-101B-9397-08002B2CF9AE}" pid="3" name="KSOTemplateUUID">
    <vt:lpwstr>v1.0_mb_3fX7LAFX5zLsWRMLbyBr3g==</vt:lpwstr>
  </property>
  <property fmtid="{D5CDD505-2E9C-101B-9397-08002B2CF9AE}" pid="4" name="ICV">
    <vt:lpwstr>7EA98D3D99474C5CB1D9038A5477E414_11</vt:lpwstr>
  </property>
</Properties>
</file>