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0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1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2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3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14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</p:sldMasterIdLst>
  <p:notesMasterIdLst>
    <p:notesMasterId r:id="rId24"/>
  </p:notesMasterIdLst>
  <p:sldIdLst>
    <p:sldId id="256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8" r:id="rId17"/>
    <p:sldId id="279" r:id="rId18"/>
    <p:sldId id="280" r:id="rId19"/>
    <p:sldId id="282" r:id="rId20"/>
    <p:sldId id="275" r:id="rId21"/>
    <p:sldId id="283" r:id="rId22"/>
    <p:sldId id="277" r:id="rId2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544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D32"/>
    <a:srgbClr val="7955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96" y="76"/>
      </p:cViewPr>
      <p:guideLst>
        <p:guide orient="horz" pos="154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01.03.2026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18.xml"/><Relationship Id="rId7" Type="http://schemas.openxmlformats.org/officeDocument/2006/relationships/slideLayout" Target="../slideLayouts/slideLayout13.xml"/><Relationship Id="rId12" Type="http://schemas.openxmlformats.org/officeDocument/2006/relationships/image" Target="../media/image70.sv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image" Target="../media/image60.png"/><Relationship Id="rId5" Type="http://schemas.openxmlformats.org/officeDocument/2006/relationships/tags" Target="../tags/tag20.xml"/><Relationship Id="rId10" Type="http://schemas.openxmlformats.org/officeDocument/2006/relationships/image" Target="../media/image69.svg"/><Relationship Id="rId4" Type="http://schemas.openxmlformats.org/officeDocument/2006/relationships/tags" Target="../tags/tag19.xml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72.sv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60.png"/><Relationship Id="rId5" Type="http://schemas.openxmlformats.org/officeDocument/2006/relationships/tags" Target="../tags/tag26.xml"/><Relationship Id="rId10" Type="http://schemas.openxmlformats.org/officeDocument/2006/relationships/image" Target="../media/image71.svg"/><Relationship Id="rId4" Type="http://schemas.openxmlformats.org/officeDocument/2006/relationships/tags" Target="../tags/tag25.xml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tags" Target="../tags/tag40.xml"/><Relationship Id="rId18" Type="http://schemas.openxmlformats.org/officeDocument/2006/relationships/notesSlide" Target="../notesSlides/notesSlide12.xml"/><Relationship Id="rId3" Type="http://schemas.openxmlformats.org/officeDocument/2006/relationships/tags" Target="../tags/tag30.xml"/><Relationship Id="rId21" Type="http://schemas.openxmlformats.org/officeDocument/2006/relationships/image" Target="../media/image60.png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17" Type="http://schemas.openxmlformats.org/officeDocument/2006/relationships/slideLayout" Target="../slideLayouts/slideLayout15.xml"/><Relationship Id="rId2" Type="http://schemas.openxmlformats.org/officeDocument/2006/relationships/tags" Target="../tags/tag29.xml"/><Relationship Id="rId16" Type="http://schemas.openxmlformats.org/officeDocument/2006/relationships/tags" Target="../tags/tag43.xml"/><Relationship Id="rId20" Type="http://schemas.openxmlformats.org/officeDocument/2006/relationships/image" Target="../media/image73.svg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5" Type="http://schemas.openxmlformats.org/officeDocument/2006/relationships/tags" Target="../tags/tag32.xml"/><Relationship Id="rId15" Type="http://schemas.openxmlformats.org/officeDocument/2006/relationships/tags" Target="../tags/tag42.xml"/><Relationship Id="rId10" Type="http://schemas.openxmlformats.org/officeDocument/2006/relationships/tags" Target="../tags/tag37.xml"/><Relationship Id="rId19" Type="http://schemas.openxmlformats.org/officeDocument/2006/relationships/image" Target="../media/image10.png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tags" Target="../tags/tag41.xml"/><Relationship Id="rId22" Type="http://schemas.openxmlformats.org/officeDocument/2006/relationships/image" Target="../media/image74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tags" Target="../tags/tag56.xml"/><Relationship Id="rId18" Type="http://schemas.openxmlformats.org/officeDocument/2006/relationships/notesSlide" Target="../notesSlides/notesSlide13.xml"/><Relationship Id="rId3" Type="http://schemas.openxmlformats.org/officeDocument/2006/relationships/tags" Target="../tags/tag46.xml"/><Relationship Id="rId21" Type="http://schemas.openxmlformats.org/officeDocument/2006/relationships/image" Target="../media/image60.png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17" Type="http://schemas.openxmlformats.org/officeDocument/2006/relationships/slideLayout" Target="../slideLayouts/slideLayout16.xml"/><Relationship Id="rId2" Type="http://schemas.openxmlformats.org/officeDocument/2006/relationships/tags" Target="../tags/tag45.xml"/><Relationship Id="rId16" Type="http://schemas.openxmlformats.org/officeDocument/2006/relationships/tags" Target="../tags/tag59.xml"/><Relationship Id="rId20" Type="http://schemas.openxmlformats.org/officeDocument/2006/relationships/image" Target="../media/image75.svg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5" Type="http://schemas.openxmlformats.org/officeDocument/2006/relationships/tags" Target="../tags/tag58.xml"/><Relationship Id="rId10" Type="http://schemas.openxmlformats.org/officeDocument/2006/relationships/tags" Target="../tags/tag53.xml"/><Relationship Id="rId19" Type="http://schemas.openxmlformats.org/officeDocument/2006/relationships/image" Target="../media/image10.png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tags" Target="../tags/tag57.xml"/><Relationship Id="rId22" Type="http://schemas.openxmlformats.org/officeDocument/2006/relationships/image" Target="../media/image76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13" Type="http://schemas.openxmlformats.org/officeDocument/2006/relationships/tags" Target="../tags/tag72.xml"/><Relationship Id="rId18" Type="http://schemas.openxmlformats.org/officeDocument/2006/relationships/tags" Target="../tags/tag77.xml"/><Relationship Id="rId26" Type="http://schemas.openxmlformats.org/officeDocument/2006/relationships/image" Target="../media/image80.svg"/><Relationship Id="rId3" Type="http://schemas.openxmlformats.org/officeDocument/2006/relationships/tags" Target="../tags/tag62.xml"/><Relationship Id="rId21" Type="http://schemas.openxmlformats.org/officeDocument/2006/relationships/slideLayout" Target="../slideLayouts/slideLayout12.xml"/><Relationship Id="rId7" Type="http://schemas.openxmlformats.org/officeDocument/2006/relationships/tags" Target="../tags/tag66.xml"/><Relationship Id="rId12" Type="http://schemas.openxmlformats.org/officeDocument/2006/relationships/tags" Target="../tags/tag71.xml"/><Relationship Id="rId17" Type="http://schemas.openxmlformats.org/officeDocument/2006/relationships/tags" Target="../tags/tag76.xml"/><Relationship Id="rId25" Type="http://schemas.openxmlformats.org/officeDocument/2006/relationships/image" Target="../media/image79.png"/><Relationship Id="rId2" Type="http://schemas.openxmlformats.org/officeDocument/2006/relationships/tags" Target="../tags/tag61.xml"/><Relationship Id="rId16" Type="http://schemas.openxmlformats.org/officeDocument/2006/relationships/tags" Target="../tags/tag75.xml"/><Relationship Id="rId20" Type="http://schemas.openxmlformats.org/officeDocument/2006/relationships/tags" Target="../tags/tag79.xml"/><Relationship Id="rId29" Type="http://schemas.openxmlformats.org/officeDocument/2006/relationships/image" Target="../media/image83.png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tags" Target="../tags/tag70.xml"/><Relationship Id="rId24" Type="http://schemas.openxmlformats.org/officeDocument/2006/relationships/image" Target="../media/image78.svg"/><Relationship Id="rId5" Type="http://schemas.openxmlformats.org/officeDocument/2006/relationships/tags" Target="../tags/tag64.xml"/><Relationship Id="rId15" Type="http://schemas.openxmlformats.org/officeDocument/2006/relationships/tags" Target="../tags/tag74.xml"/><Relationship Id="rId23" Type="http://schemas.openxmlformats.org/officeDocument/2006/relationships/image" Target="../media/image77.png"/><Relationship Id="rId28" Type="http://schemas.openxmlformats.org/officeDocument/2006/relationships/image" Target="../media/image82.svg"/><Relationship Id="rId10" Type="http://schemas.openxmlformats.org/officeDocument/2006/relationships/tags" Target="../tags/tag69.xml"/><Relationship Id="rId19" Type="http://schemas.openxmlformats.org/officeDocument/2006/relationships/tags" Target="../tags/tag78.xml"/><Relationship Id="rId4" Type="http://schemas.openxmlformats.org/officeDocument/2006/relationships/tags" Target="../tags/tag63.xml"/><Relationship Id="rId9" Type="http://schemas.openxmlformats.org/officeDocument/2006/relationships/tags" Target="../tags/tag68.xml"/><Relationship Id="rId14" Type="http://schemas.openxmlformats.org/officeDocument/2006/relationships/tags" Target="../tags/tag73.xml"/><Relationship Id="rId22" Type="http://schemas.openxmlformats.org/officeDocument/2006/relationships/notesSlide" Target="../notesSlides/notesSlide14.xml"/><Relationship Id="rId27" Type="http://schemas.openxmlformats.org/officeDocument/2006/relationships/image" Target="../media/image81.png"/><Relationship Id="rId30" Type="http://schemas.openxmlformats.org/officeDocument/2006/relationships/image" Target="../media/image84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openxmlformats.org/officeDocument/2006/relationships/tags" Target="../tags/tag92.xml"/><Relationship Id="rId18" Type="http://schemas.openxmlformats.org/officeDocument/2006/relationships/tags" Target="../tags/tag97.xml"/><Relationship Id="rId26" Type="http://schemas.openxmlformats.org/officeDocument/2006/relationships/image" Target="../media/image86.svg"/><Relationship Id="rId3" Type="http://schemas.openxmlformats.org/officeDocument/2006/relationships/tags" Target="../tags/tag82.xml"/><Relationship Id="rId21" Type="http://schemas.openxmlformats.org/officeDocument/2006/relationships/slideLayout" Target="../slideLayouts/slideLayout17.xml"/><Relationship Id="rId7" Type="http://schemas.openxmlformats.org/officeDocument/2006/relationships/tags" Target="../tags/tag86.xml"/><Relationship Id="rId12" Type="http://schemas.openxmlformats.org/officeDocument/2006/relationships/tags" Target="../tags/tag91.xml"/><Relationship Id="rId17" Type="http://schemas.openxmlformats.org/officeDocument/2006/relationships/tags" Target="../tags/tag96.xml"/><Relationship Id="rId25" Type="http://schemas.openxmlformats.org/officeDocument/2006/relationships/image" Target="../media/image79.png"/><Relationship Id="rId2" Type="http://schemas.openxmlformats.org/officeDocument/2006/relationships/tags" Target="../tags/tag81.xml"/><Relationship Id="rId16" Type="http://schemas.openxmlformats.org/officeDocument/2006/relationships/tags" Target="../tags/tag95.xml"/><Relationship Id="rId20" Type="http://schemas.openxmlformats.org/officeDocument/2006/relationships/tags" Target="../tags/tag99.xml"/><Relationship Id="rId29" Type="http://schemas.openxmlformats.org/officeDocument/2006/relationships/image" Target="../media/image83.png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tags" Target="../tags/tag90.xml"/><Relationship Id="rId24" Type="http://schemas.openxmlformats.org/officeDocument/2006/relationships/image" Target="../media/image85.svg"/><Relationship Id="rId5" Type="http://schemas.openxmlformats.org/officeDocument/2006/relationships/tags" Target="../tags/tag84.xml"/><Relationship Id="rId15" Type="http://schemas.openxmlformats.org/officeDocument/2006/relationships/tags" Target="../tags/tag94.xml"/><Relationship Id="rId23" Type="http://schemas.openxmlformats.org/officeDocument/2006/relationships/image" Target="../media/image77.png"/><Relationship Id="rId28" Type="http://schemas.openxmlformats.org/officeDocument/2006/relationships/image" Target="../media/image87.svg"/><Relationship Id="rId10" Type="http://schemas.openxmlformats.org/officeDocument/2006/relationships/tags" Target="../tags/tag89.xml"/><Relationship Id="rId19" Type="http://schemas.openxmlformats.org/officeDocument/2006/relationships/tags" Target="../tags/tag98.xml"/><Relationship Id="rId4" Type="http://schemas.openxmlformats.org/officeDocument/2006/relationships/tags" Target="../tags/tag83.xml"/><Relationship Id="rId9" Type="http://schemas.openxmlformats.org/officeDocument/2006/relationships/tags" Target="../tags/tag88.xml"/><Relationship Id="rId14" Type="http://schemas.openxmlformats.org/officeDocument/2006/relationships/tags" Target="../tags/tag93.xml"/><Relationship Id="rId22" Type="http://schemas.openxmlformats.org/officeDocument/2006/relationships/notesSlide" Target="../notesSlides/notesSlide15.xml"/><Relationship Id="rId27" Type="http://schemas.openxmlformats.org/officeDocument/2006/relationships/image" Target="../media/image81.png"/><Relationship Id="rId30" Type="http://schemas.openxmlformats.org/officeDocument/2006/relationships/image" Target="../media/image88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svg"/><Relationship Id="rId9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svg"/><Relationship Id="rId3" Type="http://schemas.openxmlformats.org/officeDocument/2006/relationships/image" Target="../media/image13.jpeg"/><Relationship Id="rId7" Type="http://schemas.openxmlformats.org/officeDocument/2006/relationships/image" Target="../media/image17.svg"/><Relationship Id="rId12" Type="http://schemas.openxmlformats.org/officeDocument/2006/relationships/image" Target="../media/image22.jpeg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6.svg"/><Relationship Id="rId20" Type="http://schemas.openxmlformats.org/officeDocument/2006/relationships/image" Target="../media/image30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11" Type="http://schemas.openxmlformats.org/officeDocument/2006/relationships/image" Target="../media/image21.svg"/><Relationship Id="rId5" Type="http://schemas.openxmlformats.org/officeDocument/2006/relationships/image" Target="../media/image15.sv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svg"/><Relationship Id="rId14" Type="http://schemas.openxmlformats.org/officeDocument/2006/relationships/image" Target="../media/image2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svg"/><Relationship Id="rId9" Type="http://schemas.openxmlformats.org/officeDocument/2006/relationships/image" Target="../media/image37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13" Type="http://schemas.openxmlformats.org/officeDocument/2006/relationships/image" Target="../media/image47.svg"/><Relationship Id="rId18" Type="http://schemas.openxmlformats.org/officeDocument/2006/relationships/image" Target="../media/image52.jpeg"/><Relationship Id="rId3" Type="http://schemas.openxmlformats.org/officeDocument/2006/relationships/image" Target="../media/image5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17" Type="http://schemas.openxmlformats.org/officeDocument/2006/relationships/image" Target="../media/image51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svg"/><Relationship Id="rId11" Type="http://schemas.openxmlformats.org/officeDocument/2006/relationships/image" Target="../media/image45.svg"/><Relationship Id="rId5" Type="http://schemas.openxmlformats.org/officeDocument/2006/relationships/image" Target="../media/image39.png"/><Relationship Id="rId15" Type="http://schemas.openxmlformats.org/officeDocument/2006/relationships/image" Target="../media/image49.svg"/><Relationship Id="rId10" Type="http://schemas.openxmlformats.org/officeDocument/2006/relationships/image" Target="../media/image44.png"/><Relationship Id="rId4" Type="http://schemas.openxmlformats.org/officeDocument/2006/relationships/image" Target="../media/image6.svg"/><Relationship Id="rId9" Type="http://schemas.openxmlformats.org/officeDocument/2006/relationships/image" Target="../media/image43.jpeg"/><Relationship Id="rId14" Type="http://schemas.openxmlformats.org/officeDocument/2006/relationships/image" Target="../media/image4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image" Target="../media/image10.png"/><Relationship Id="rId26" Type="http://schemas.openxmlformats.org/officeDocument/2006/relationships/image" Target="../media/image60.png"/><Relationship Id="rId3" Type="http://schemas.openxmlformats.org/officeDocument/2006/relationships/tags" Target="../tags/tag3.xml"/><Relationship Id="rId21" Type="http://schemas.openxmlformats.org/officeDocument/2006/relationships/image" Target="../media/image55.sv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notesSlide" Target="../notesSlides/notesSlide8.xml"/><Relationship Id="rId25" Type="http://schemas.openxmlformats.org/officeDocument/2006/relationships/image" Target="../media/image59.svg"/><Relationship Id="rId33" Type="http://schemas.openxmlformats.org/officeDocument/2006/relationships/image" Target="../media/image67.svg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12.xml"/><Relationship Id="rId20" Type="http://schemas.openxmlformats.org/officeDocument/2006/relationships/image" Target="../media/image54.png"/><Relationship Id="rId29" Type="http://schemas.openxmlformats.org/officeDocument/2006/relationships/image" Target="../media/image63.sv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58.png"/><Relationship Id="rId32" Type="http://schemas.openxmlformats.org/officeDocument/2006/relationships/image" Target="../media/image66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57.svg"/><Relationship Id="rId28" Type="http://schemas.openxmlformats.org/officeDocument/2006/relationships/image" Target="../media/image62.png"/><Relationship Id="rId10" Type="http://schemas.openxmlformats.org/officeDocument/2006/relationships/tags" Target="../tags/tag10.xml"/><Relationship Id="rId19" Type="http://schemas.openxmlformats.org/officeDocument/2006/relationships/image" Target="../media/image11.svg"/><Relationship Id="rId31" Type="http://schemas.openxmlformats.org/officeDocument/2006/relationships/image" Target="../media/image65.sv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56.png"/><Relationship Id="rId27" Type="http://schemas.openxmlformats.org/officeDocument/2006/relationships/image" Target="../media/image61.svg"/><Relationship Id="rId30" Type="http://schemas.openxmlformats.org/officeDocument/2006/relationships/image" Target="../media/image64.png"/><Relationship Id="rId8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635000" y="1905000"/>
            <a:ext cx="1092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A Comparative Study of Seasonal Customs between China and the West</a:t>
            </a:r>
          </a:p>
        </p:txBody>
      </p:sp>
      <p:cxnSp>
        <p:nvCxnSpPr>
          <p:cNvPr id="5" name="Connector 5"/>
          <p:cNvCxnSpPr/>
          <p:nvPr/>
        </p:nvCxnSpPr>
        <p:spPr>
          <a:xfrm rot="-34376">
            <a:off x="5461032" y="30416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A1887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6" name="AutoShape 6"/>
          <p:cNvSpPr/>
          <p:nvPr/>
        </p:nvSpPr>
        <p:spPr>
          <a:xfrm>
            <a:off x="1016000" y="330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季节活动与习俗 · 文化内涵 · 诗歌与谚语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72000" y="4445000"/>
            <a:ext cx="203200" cy="2032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4826000" y="4419600"/>
            <a:ext cx="254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Presented by [</a:t>
            </a:r>
            <a:r>
              <a:rPr lang="zh-CN" alt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尹鸿锦</a:t>
            </a: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]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>
                <a:solidFill>
                  <a:schemeClr val="accent6">
                    <a:lumMod val="75000"/>
                  </a:schemeClr>
                </a:solidFill>
              </a:rPr>
              <a:t>Spring poems in Chinese and Western traditions</a:t>
            </a:r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080000" cy="46101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0800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43000" y="2032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20066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2E7D32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Chinese Spring Poetry :</a:t>
            </a:r>
          </a:p>
        </p:txBody>
      </p:sp>
      <p:cxnSp>
        <p:nvCxnSpPr>
          <p:cNvPr id="7" name="Connector 7"/>
          <p:cNvCxnSpPr/>
          <p:nvPr/>
        </p:nvCxnSpPr>
        <p:spPr>
          <a:xfrm rot="-10110">
            <a:off x="1143009" y="2533650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>
            <p:custDataLst>
              <p:tags r:id="rId1"/>
            </p:custDataLst>
          </p:nvPr>
        </p:nvSpPr>
        <p:spPr>
          <a:xfrm>
            <a:off x="1143635" y="2819400"/>
            <a:ext cx="4203065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4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《春晓》 (Spring Morning) by  孟浩然 (Meng Haoran)</a:t>
            </a:r>
          </a:p>
        </p:txBody>
      </p:sp>
      <p:sp>
        <p:nvSpPr>
          <p:cNvPr id="13" name="AutoShape 13"/>
          <p:cNvSpPr/>
          <p:nvPr>
            <p:custDataLst>
              <p:tags r:id="rId2"/>
            </p:custDataLst>
          </p:nvPr>
        </p:nvSpPr>
        <p:spPr>
          <a:xfrm>
            <a:off x="1409700" y="36195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This spring morning in bed I'm lying,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Not to awake till birds are crying.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After one night of wind and showers,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How many are the fallen flowers!</a:t>
            </a:r>
          </a:p>
        </p:txBody>
      </p:sp>
      <p:sp>
        <p:nvSpPr>
          <p:cNvPr id="16" name="AutoShape 16"/>
          <p:cNvSpPr/>
          <p:nvPr>
            <p:custDataLst>
              <p:tags r:id="rId3"/>
            </p:custDataLst>
          </p:nvPr>
        </p:nvSpPr>
        <p:spPr>
          <a:xfrm>
            <a:off x="1409700" y="48260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buNone/>
              <a:defRPr/>
            </a:pPr>
            <a:r>
              <a:rPr lang="en-US" sz="10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Cultural note:</a:t>
            </a:r>
            <a:r>
              <a:rPr lang="en-US" sz="10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 This famous poem captures both the beauty of spring and a gentle melancholy about flowers falling—reflecting the Chinese aesthetic appreciation for the fleeting nature of beauty.</a:t>
            </a:r>
            <a:endParaRPr lang="zh-CN" altLang="en-US" sz="100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6350000" y="1651000"/>
            <a:ext cx="5080000" cy="46101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6350000" y="1651000"/>
            <a:ext cx="5080000" cy="76200"/>
          </a:xfrm>
          <a:prstGeom prst="roundRect">
            <a:avLst>
              <a:gd name="adj" fmla="val 0"/>
            </a:avLst>
          </a:prstGeom>
          <a:solidFill>
            <a:srgbClr val="795548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731000" y="20320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7239000" y="20066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795548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Noto Sans SC" panose="020B0200000000000000" charset="-122"/>
              </a:rPr>
              <a:t>Western</a:t>
            </a:r>
            <a:r>
              <a:rPr lang="en-US" altLang="zh-CN" sz="2000" b="1" i="0" u="none" strike="noStrike">
                <a:solidFill>
                  <a:srgbClr val="795548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Noto Sans SC" panose="020B0200000000000000" charset="-122"/>
              </a:rPr>
              <a:t> Spring Poetry:</a:t>
            </a:r>
          </a:p>
        </p:txBody>
      </p:sp>
      <p:cxnSp>
        <p:nvCxnSpPr>
          <p:cNvPr id="21" name="Connector 21"/>
          <p:cNvCxnSpPr/>
          <p:nvPr/>
        </p:nvCxnSpPr>
        <p:spPr>
          <a:xfrm rot="-10110">
            <a:off x="6731009" y="2533650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AutoShape 9"/>
          <p:cNvSpPr/>
          <p:nvPr>
            <p:custDataLst>
              <p:tags r:id="rId4"/>
            </p:custDataLst>
          </p:nvPr>
        </p:nvSpPr>
        <p:spPr>
          <a:xfrm>
            <a:off x="6972300" y="2698750"/>
            <a:ext cx="4317365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" Lo</a:t>
            </a:r>
            <a:r>
              <a:rPr lang="en-US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veliest of Trees" by  A.E. Housman</a:t>
            </a:r>
            <a:endParaRPr lang="en-US" altLang="zh-CN" b="1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  <p:sp>
        <p:nvSpPr>
          <p:cNvPr id="32" name="AutoShape 13"/>
          <p:cNvSpPr/>
          <p:nvPr>
            <p:custDataLst>
              <p:tags r:id="rId5"/>
            </p:custDataLst>
          </p:nvPr>
        </p:nvSpPr>
        <p:spPr>
          <a:xfrm>
            <a:off x="7112000" y="387985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Loveliest of trees, the cherry now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Is hung with bloom along the bough,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And stands about the woodland ride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Wearing white for Eastertide.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Now, of my threescore years and ten,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Twenty will not come again,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And take from seventy springs a score,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It only leaves me fifty more.</a:t>
            </a:r>
          </a:p>
        </p:txBody>
      </p:sp>
      <p:sp>
        <p:nvSpPr>
          <p:cNvPr id="33" name="AutoShape 16"/>
          <p:cNvSpPr/>
          <p:nvPr>
            <p:custDataLst>
              <p:tags r:id="rId6"/>
            </p:custDataLst>
          </p:nvPr>
        </p:nvSpPr>
        <p:spPr>
          <a:xfrm>
            <a:off x="7010400" y="54356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buNone/>
              <a:defRPr/>
            </a:pPr>
            <a:r>
              <a:rPr lang="en-US" sz="10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Cultural note:</a:t>
            </a:r>
            <a:r>
              <a:rPr lang="en-US" sz="10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 </a:t>
            </a:r>
            <a:r>
              <a:rPr lang="en-US" altLang="zh-CN" sz="10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Housman's poem also reflects on spring's beauty and life's brevity—a theme shared across both cultures, though Western poetry often places more emphasis on individual mortality rather than collective continuity.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>
                <a:solidFill>
                  <a:schemeClr val="accent6">
                    <a:lumMod val="75000"/>
                  </a:schemeClr>
                </a:solidFill>
                <a:sym typeface="+mn-ea"/>
              </a:rPr>
              <a:t>Summer poems in Chinese and Western traditions</a:t>
            </a:r>
            <a:endParaRPr lang="zh-CN" altLang="en-US" sz="32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080000" cy="46101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0800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43000" y="2032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20066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2E7D32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Chinese Summer Poetry :</a:t>
            </a:r>
          </a:p>
        </p:txBody>
      </p:sp>
      <p:cxnSp>
        <p:nvCxnSpPr>
          <p:cNvPr id="7" name="Connector 7"/>
          <p:cNvCxnSpPr/>
          <p:nvPr/>
        </p:nvCxnSpPr>
        <p:spPr>
          <a:xfrm rot="-10110">
            <a:off x="1143009" y="2533650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>
            <p:custDataLst>
              <p:tags r:id="rId1"/>
            </p:custDataLst>
          </p:nvPr>
        </p:nvSpPr>
        <p:spPr>
          <a:xfrm>
            <a:off x="1219835" y="2686050"/>
            <a:ext cx="4317365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zh-CN" altLang="en-US" sz="14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《小池》</a:t>
            </a:r>
            <a:r>
              <a:rPr lang="en-US" altLang="zh-CN" sz="14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(Little Pond) by </a:t>
            </a:r>
            <a:r>
              <a:rPr lang="zh-CN" altLang="en-US" sz="14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杨万里</a:t>
            </a:r>
            <a:r>
              <a:rPr lang="en-US" altLang="zh-CN" sz="14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(Yang Wanli)</a:t>
            </a:r>
          </a:p>
        </p:txBody>
      </p:sp>
      <p:sp>
        <p:nvSpPr>
          <p:cNvPr id="13" name="AutoShape 13"/>
          <p:cNvSpPr/>
          <p:nvPr>
            <p:custDataLst>
              <p:tags r:id="rId2"/>
            </p:custDataLst>
          </p:nvPr>
        </p:nvSpPr>
        <p:spPr>
          <a:xfrm>
            <a:off x="1348740" y="3702050"/>
            <a:ext cx="4537075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The spring, silently protecting, 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cherish its slender current;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The shade of the trees loves the water, 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preferring its clearness.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The little lotus has just shown its pointed tip;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Already a dragonfly has alighted on it.</a:t>
            </a:r>
          </a:p>
        </p:txBody>
      </p:sp>
      <p:sp>
        <p:nvSpPr>
          <p:cNvPr id="16" name="AutoShape 16"/>
          <p:cNvSpPr/>
          <p:nvPr>
            <p:custDataLst>
              <p:tags r:id="rId3"/>
            </p:custDataLst>
          </p:nvPr>
        </p:nvSpPr>
        <p:spPr>
          <a:xfrm>
            <a:off x="1348740" y="50038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buNone/>
              <a:defRPr/>
            </a:pPr>
            <a:r>
              <a:rPr lang="en-US" sz="10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Cultural note:</a:t>
            </a:r>
            <a:r>
              <a:rPr lang="en-US" sz="10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 </a:t>
            </a:r>
            <a:r>
              <a:rPr lang="en-US" altLang="zh-CN" sz="10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This poem captures delicate summer imagery—the harmony between nature's elements (water, trees, lotus, insects)—reflecting the Chinese aesthetic of subtle observation.</a:t>
            </a:r>
            <a:endParaRPr lang="zh-CN" altLang="en-US" sz="100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6350000" y="1651000"/>
            <a:ext cx="5080000" cy="46101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6350000" y="1651000"/>
            <a:ext cx="5080000" cy="76200"/>
          </a:xfrm>
          <a:prstGeom prst="roundRect">
            <a:avLst>
              <a:gd name="adj" fmla="val 0"/>
            </a:avLst>
          </a:prstGeom>
          <a:solidFill>
            <a:srgbClr val="795548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731000" y="20320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7239000" y="20066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795548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Noto Sans SC" panose="020B0200000000000000" charset="-122"/>
              </a:rPr>
              <a:t>Western</a:t>
            </a:r>
            <a:r>
              <a:rPr lang="en-US" altLang="zh-CN" sz="2000" b="1" i="0" u="none" strike="noStrike">
                <a:solidFill>
                  <a:srgbClr val="795548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Noto Sans SC" panose="020B0200000000000000" charset="-122"/>
              </a:rPr>
              <a:t> Summer Poetry:</a:t>
            </a:r>
          </a:p>
        </p:txBody>
      </p:sp>
      <p:cxnSp>
        <p:nvCxnSpPr>
          <p:cNvPr id="21" name="Connector 21"/>
          <p:cNvCxnSpPr/>
          <p:nvPr/>
        </p:nvCxnSpPr>
        <p:spPr>
          <a:xfrm rot="-10110">
            <a:off x="6731009" y="2533650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AutoShape 9"/>
          <p:cNvSpPr/>
          <p:nvPr>
            <p:custDataLst>
              <p:tags r:id="rId4"/>
            </p:custDataLst>
          </p:nvPr>
        </p:nvSpPr>
        <p:spPr>
          <a:xfrm>
            <a:off x="6871335" y="2698750"/>
            <a:ext cx="4317365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“Bed in Summer”by Robert Louis Stevenson</a:t>
            </a:r>
            <a:endParaRPr lang="en-US" altLang="zh-CN" b="1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2" name="AutoShape 13"/>
          <p:cNvSpPr/>
          <p:nvPr>
            <p:custDataLst>
              <p:tags r:id="rId5"/>
            </p:custDataLst>
          </p:nvPr>
        </p:nvSpPr>
        <p:spPr>
          <a:xfrm>
            <a:off x="7061200" y="35306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In winter I get up at night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And dress by yellow candle-light.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In summer, quite the other way,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I have to go to bed by day.</a:t>
            </a:r>
          </a:p>
        </p:txBody>
      </p:sp>
      <p:sp>
        <p:nvSpPr>
          <p:cNvPr id="33" name="AutoShape 16"/>
          <p:cNvSpPr/>
          <p:nvPr>
            <p:custDataLst>
              <p:tags r:id="rId6"/>
            </p:custDataLst>
          </p:nvPr>
        </p:nvSpPr>
        <p:spPr>
          <a:xfrm>
            <a:off x="6972300" y="47244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buNone/>
              <a:defRPr/>
            </a:pPr>
            <a:r>
              <a:rPr lang="en-US" sz="10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Cultural note:</a:t>
            </a:r>
            <a:r>
              <a:rPr lang="en-US" sz="10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 </a:t>
            </a:r>
            <a:r>
              <a:rPr lang="en-US" altLang="zh-CN" sz="10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A child's perspective on summer's long days—simple, personal, and relatable, reflecting the Western tradition of writing from individual experience.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>
                <a:solidFill>
                  <a:schemeClr val="accent6">
                    <a:lumMod val="75000"/>
                  </a:schemeClr>
                </a:solidFill>
                <a:sym typeface="+mn-ea"/>
              </a:rPr>
              <a:t>Autumn poems in Chinese and Western traditions</a:t>
            </a:r>
            <a:endParaRPr lang="zh-CN" altLang="en-US" sz="32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762000" y="1651000"/>
            <a:ext cx="5080000" cy="46101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>
            <p:custDataLst>
              <p:tags r:id="rId2"/>
            </p:custDataLst>
          </p:nvPr>
        </p:nvSpPr>
        <p:spPr>
          <a:xfrm>
            <a:off x="762000" y="1651000"/>
            <a:ext cx="50800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143000" y="2032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>
            <p:custDataLst>
              <p:tags r:id="rId4"/>
            </p:custDataLst>
          </p:nvPr>
        </p:nvSpPr>
        <p:spPr>
          <a:xfrm>
            <a:off x="1651000" y="20066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2E7D32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Chinese </a:t>
            </a:r>
            <a:r>
              <a:rPr lang="en-US" altLang="zh-CN" sz="2000" b="1">
                <a:solidFill>
                  <a:srgbClr val="2E7D32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Autumn</a:t>
            </a:r>
            <a:r>
              <a:rPr lang="en-US" sz="2000" b="1">
                <a:solidFill>
                  <a:srgbClr val="2E7D32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 Poetry :</a:t>
            </a:r>
          </a:p>
        </p:txBody>
      </p:sp>
      <p:cxnSp>
        <p:nvCxnSpPr>
          <p:cNvPr id="7" name="Connector 7"/>
          <p:cNvCxnSpPr/>
          <p:nvPr>
            <p:custDataLst>
              <p:tags r:id="rId5"/>
            </p:custDataLst>
          </p:nvPr>
        </p:nvCxnSpPr>
        <p:spPr>
          <a:xfrm rot="-10110">
            <a:off x="1143009" y="2533650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>
            <p:custDataLst>
              <p:tags r:id="rId6"/>
            </p:custDataLst>
          </p:nvPr>
        </p:nvSpPr>
        <p:spPr>
          <a:xfrm>
            <a:off x="1219835" y="2686050"/>
            <a:ext cx="4317365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zh-CN" altLang="en-US" sz="14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《静夜思》</a:t>
            </a:r>
            <a:r>
              <a:rPr lang="en-US" altLang="zh-CN" sz="14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(Quiet Night Thought) by </a:t>
            </a:r>
            <a:r>
              <a:rPr lang="zh-CN" altLang="en-US" sz="14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李白</a:t>
            </a:r>
            <a:r>
              <a:rPr lang="en-US" altLang="zh-CN" sz="14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(Li Bai)</a:t>
            </a:r>
          </a:p>
        </p:txBody>
      </p:sp>
      <p:sp>
        <p:nvSpPr>
          <p:cNvPr id="13" name="AutoShape 13"/>
          <p:cNvSpPr/>
          <p:nvPr>
            <p:custDataLst>
              <p:tags r:id="rId7"/>
            </p:custDataLst>
          </p:nvPr>
        </p:nvSpPr>
        <p:spPr>
          <a:xfrm>
            <a:off x="1348740" y="3702050"/>
            <a:ext cx="4537075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Before my bed a pool of light—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Can it be hoar-frost on the ground?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Looking up, I find the moon bright;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Bowing, in homesickness I'm drowned.</a:t>
            </a:r>
          </a:p>
        </p:txBody>
      </p:sp>
      <p:sp>
        <p:nvSpPr>
          <p:cNvPr id="16" name="AutoShape 16"/>
          <p:cNvSpPr/>
          <p:nvPr>
            <p:custDataLst>
              <p:tags r:id="rId8"/>
            </p:custDataLst>
          </p:nvPr>
        </p:nvSpPr>
        <p:spPr>
          <a:xfrm>
            <a:off x="1348740" y="50038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buNone/>
              <a:defRPr/>
            </a:pPr>
            <a:r>
              <a:rPr lang="en-US" sz="10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Cultural note:</a:t>
            </a:r>
            <a:r>
              <a:rPr lang="en-US" sz="10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 </a:t>
            </a:r>
            <a:r>
              <a:rPr lang="en-US" altLang="zh-CN" sz="10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Though not exclusively about autumn, this poem is deeply associated with the Mid-Autumn Festival. The moon triggers thoughts of home—a core theme in Chinese autumn poetry.</a:t>
            </a:r>
          </a:p>
        </p:txBody>
      </p:sp>
      <p:sp>
        <p:nvSpPr>
          <p:cNvPr id="17" name="AutoShape 17"/>
          <p:cNvSpPr/>
          <p:nvPr>
            <p:custDataLst>
              <p:tags r:id="rId9"/>
            </p:custDataLst>
          </p:nvPr>
        </p:nvSpPr>
        <p:spPr>
          <a:xfrm>
            <a:off x="6350000" y="1651000"/>
            <a:ext cx="5080000" cy="46101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>
            <p:custDataLst>
              <p:tags r:id="rId10"/>
            </p:custDataLst>
          </p:nvPr>
        </p:nvSpPr>
        <p:spPr>
          <a:xfrm>
            <a:off x="6350000" y="1651000"/>
            <a:ext cx="5080000" cy="76200"/>
          </a:xfrm>
          <a:prstGeom prst="roundRect">
            <a:avLst>
              <a:gd name="adj" fmla="val 0"/>
            </a:avLst>
          </a:prstGeom>
          <a:solidFill>
            <a:srgbClr val="795548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731000" y="20320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>
            <p:custDataLst>
              <p:tags r:id="rId12"/>
            </p:custDataLst>
          </p:nvPr>
        </p:nvSpPr>
        <p:spPr>
          <a:xfrm>
            <a:off x="7239000" y="20066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795548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Noto Sans SC" panose="020B0200000000000000" charset="-122"/>
              </a:rPr>
              <a:t>Western</a:t>
            </a:r>
            <a:r>
              <a:rPr lang="en-US" altLang="zh-CN" sz="2000" b="1" i="0" u="none" strike="noStrike">
                <a:solidFill>
                  <a:srgbClr val="795548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Noto Sans SC" panose="020B0200000000000000" charset="-122"/>
              </a:rPr>
              <a:t> Autumn Poetry:</a:t>
            </a:r>
          </a:p>
        </p:txBody>
      </p:sp>
      <p:cxnSp>
        <p:nvCxnSpPr>
          <p:cNvPr id="21" name="Connector 21"/>
          <p:cNvCxnSpPr/>
          <p:nvPr>
            <p:custDataLst>
              <p:tags r:id="rId13"/>
            </p:custDataLst>
          </p:nvPr>
        </p:nvCxnSpPr>
        <p:spPr>
          <a:xfrm rot="-10110">
            <a:off x="6731009" y="2533650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AutoShape 9"/>
          <p:cNvSpPr/>
          <p:nvPr>
            <p:custDataLst>
              <p:tags r:id="rId14"/>
            </p:custDataLst>
          </p:nvPr>
        </p:nvSpPr>
        <p:spPr>
          <a:xfrm>
            <a:off x="6871335" y="2698750"/>
            <a:ext cx="4317365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"To Autumn" by John Keats</a:t>
            </a:r>
          </a:p>
        </p:txBody>
      </p:sp>
      <p:sp>
        <p:nvSpPr>
          <p:cNvPr id="32" name="AutoShape 13"/>
          <p:cNvSpPr/>
          <p:nvPr>
            <p:custDataLst>
              <p:tags r:id="rId15"/>
            </p:custDataLst>
          </p:nvPr>
        </p:nvSpPr>
        <p:spPr>
          <a:xfrm>
            <a:off x="6972300" y="3917950"/>
            <a:ext cx="4171315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Season of mists and mellow fruitfulness,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Close bosom-friend of the maturing sun;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Conspiring with him how to load and bless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With fruit the vines that round the thatch-eves run...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Where are the songs of spring? Ay, where are they?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Think not of them, thou hast thy music too,—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While barred clouds bloom the soft-dying day,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And touch the stubble-plains with rosy hue...</a:t>
            </a:r>
          </a:p>
        </p:txBody>
      </p:sp>
      <p:sp>
        <p:nvSpPr>
          <p:cNvPr id="33" name="AutoShape 16"/>
          <p:cNvSpPr/>
          <p:nvPr>
            <p:custDataLst>
              <p:tags r:id="rId16"/>
            </p:custDataLst>
          </p:nvPr>
        </p:nvSpPr>
        <p:spPr>
          <a:xfrm>
            <a:off x="6972300" y="54102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buNone/>
              <a:defRPr/>
            </a:pPr>
            <a:r>
              <a:rPr lang="en-US" sz="10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Cultural note:</a:t>
            </a:r>
            <a:r>
              <a:rPr lang="en-US" sz="10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 </a:t>
            </a:r>
            <a:r>
              <a:rPr lang="en-US" altLang="zh-CN" sz="10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This represents the Western appreciation for autumn as aesthetically rich rather than solely as a prelude to winter.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>
                <a:solidFill>
                  <a:schemeClr val="accent6">
                    <a:lumMod val="75000"/>
                  </a:schemeClr>
                </a:solidFill>
                <a:sym typeface="+mn-ea"/>
              </a:rPr>
              <a:t>Winter poems in Chinese and Western traditions</a:t>
            </a:r>
            <a:endParaRPr lang="zh-CN" altLang="en-US" sz="32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762000" y="1651000"/>
            <a:ext cx="5080000" cy="46101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>
            <p:custDataLst>
              <p:tags r:id="rId2"/>
            </p:custDataLst>
          </p:nvPr>
        </p:nvSpPr>
        <p:spPr>
          <a:xfrm>
            <a:off x="762000" y="1651000"/>
            <a:ext cx="50800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143000" y="2032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>
            <p:custDataLst>
              <p:tags r:id="rId4"/>
            </p:custDataLst>
          </p:nvPr>
        </p:nvSpPr>
        <p:spPr>
          <a:xfrm>
            <a:off x="1651000" y="20066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>
                <a:solidFill>
                  <a:srgbClr val="2E7D32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Chinese </a:t>
            </a:r>
            <a:r>
              <a:rPr lang="en-US" altLang="zh-CN" sz="2000" b="1">
                <a:solidFill>
                  <a:srgbClr val="2E7D32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Winter</a:t>
            </a:r>
            <a:r>
              <a:rPr lang="en-US" sz="2000" b="1">
                <a:solidFill>
                  <a:srgbClr val="2E7D32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 Poetry :</a:t>
            </a:r>
          </a:p>
        </p:txBody>
      </p:sp>
      <p:cxnSp>
        <p:nvCxnSpPr>
          <p:cNvPr id="7" name="Connector 7"/>
          <p:cNvCxnSpPr/>
          <p:nvPr>
            <p:custDataLst>
              <p:tags r:id="rId5"/>
            </p:custDataLst>
          </p:nvPr>
        </p:nvCxnSpPr>
        <p:spPr>
          <a:xfrm rot="-10110">
            <a:off x="1143009" y="2533650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>
            <p:custDataLst>
              <p:tags r:id="rId6"/>
            </p:custDataLst>
          </p:nvPr>
        </p:nvSpPr>
        <p:spPr>
          <a:xfrm>
            <a:off x="1219835" y="2686050"/>
            <a:ext cx="4317365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zh-CN" altLang="en-US" sz="14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《江雪》</a:t>
            </a:r>
            <a:r>
              <a:rPr lang="en-US" altLang="zh-CN" sz="14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(River Snow) by </a:t>
            </a:r>
            <a:r>
              <a:rPr lang="zh-CN" altLang="en-US" sz="14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柳宗元</a:t>
            </a:r>
            <a:r>
              <a:rPr lang="en-US" altLang="zh-CN" sz="14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(Liu Zongyuan)</a:t>
            </a:r>
          </a:p>
        </p:txBody>
      </p:sp>
      <p:sp>
        <p:nvSpPr>
          <p:cNvPr id="13" name="AutoShape 13"/>
          <p:cNvSpPr/>
          <p:nvPr>
            <p:custDataLst>
              <p:tags r:id="rId7"/>
            </p:custDataLst>
          </p:nvPr>
        </p:nvSpPr>
        <p:spPr>
          <a:xfrm>
            <a:off x="1348740" y="3702050"/>
            <a:ext cx="4537075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From hill to hill no bird in flight;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From path to path no man in sight.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A lonely fisherman afloat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3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Is fishing snow in lonely boat.</a:t>
            </a:r>
          </a:p>
        </p:txBody>
      </p:sp>
      <p:sp>
        <p:nvSpPr>
          <p:cNvPr id="16" name="AutoShape 16"/>
          <p:cNvSpPr/>
          <p:nvPr>
            <p:custDataLst>
              <p:tags r:id="rId8"/>
            </p:custDataLst>
          </p:nvPr>
        </p:nvSpPr>
        <p:spPr>
          <a:xfrm>
            <a:off x="1348740" y="50038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buNone/>
              <a:defRPr/>
            </a:pPr>
            <a:r>
              <a:rPr lang="en-US" sz="10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Cultural note:</a:t>
            </a:r>
            <a:r>
              <a:rPr lang="en-US" sz="10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 </a:t>
            </a:r>
            <a:r>
              <a:rPr lang="en-US" altLang="zh-CN" sz="10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This masterpiece creates a vast, empty winter landscape—solitary, quiet, and stark. The fisherman fishing "snow" suggests transcendence and spiritual purity, reflecting Daoist ideals of harmony with nature.</a:t>
            </a:r>
          </a:p>
        </p:txBody>
      </p:sp>
      <p:sp>
        <p:nvSpPr>
          <p:cNvPr id="17" name="AutoShape 17"/>
          <p:cNvSpPr/>
          <p:nvPr>
            <p:custDataLst>
              <p:tags r:id="rId9"/>
            </p:custDataLst>
          </p:nvPr>
        </p:nvSpPr>
        <p:spPr>
          <a:xfrm>
            <a:off x="6350000" y="1651000"/>
            <a:ext cx="5080000" cy="46101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>
            <p:custDataLst>
              <p:tags r:id="rId10"/>
            </p:custDataLst>
          </p:nvPr>
        </p:nvSpPr>
        <p:spPr>
          <a:xfrm>
            <a:off x="6350000" y="1651000"/>
            <a:ext cx="5080000" cy="76200"/>
          </a:xfrm>
          <a:prstGeom prst="roundRect">
            <a:avLst>
              <a:gd name="adj" fmla="val 0"/>
            </a:avLst>
          </a:prstGeom>
          <a:solidFill>
            <a:srgbClr val="795548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731000" y="20320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>
            <p:custDataLst>
              <p:tags r:id="rId12"/>
            </p:custDataLst>
          </p:nvPr>
        </p:nvSpPr>
        <p:spPr>
          <a:xfrm>
            <a:off x="7239000" y="20066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795548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Noto Sans SC" panose="020B0200000000000000" charset="-122"/>
              </a:rPr>
              <a:t>Western</a:t>
            </a:r>
            <a:r>
              <a:rPr lang="en-US" altLang="zh-CN" sz="2000" b="1" i="0" u="none" strike="noStrike">
                <a:solidFill>
                  <a:srgbClr val="795548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Noto Sans SC" panose="020B0200000000000000" charset="-122"/>
              </a:rPr>
              <a:t> Winter Poetry:</a:t>
            </a:r>
          </a:p>
        </p:txBody>
      </p:sp>
      <p:cxnSp>
        <p:nvCxnSpPr>
          <p:cNvPr id="21" name="Connector 21"/>
          <p:cNvCxnSpPr/>
          <p:nvPr>
            <p:custDataLst>
              <p:tags r:id="rId13"/>
            </p:custDataLst>
          </p:nvPr>
        </p:nvCxnSpPr>
        <p:spPr>
          <a:xfrm rot="-10110">
            <a:off x="6731009" y="2533650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AutoShape 9"/>
          <p:cNvSpPr/>
          <p:nvPr>
            <p:custDataLst>
              <p:tags r:id="rId14"/>
            </p:custDataLst>
          </p:nvPr>
        </p:nvSpPr>
        <p:spPr>
          <a:xfrm>
            <a:off x="6871335" y="2698750"/>
            <a:ext cx="4317365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"Stopping by Woods on a Snowy Evening" by Robert Frost</a:t>
            </a:r>
          </a:p>
        </p:txBody>
      </p:sp>
      <p:sp>
        <p:nvSpPr>
          <p:cNvPr id="32" name="AutoShape 13"/>
          <p:cNvSpPr/>
          <p:nvPr>
            <p:custDataLst>
              <p:tags r:id="rId15"/>
            </p:custDataLst>
          </p:nvPr>
        </p:nvSpPr>
        <p:spPr>
          <a:xfrm>
            <a:off x="6972300" y="3917950"/>
            <a:ext cx="4171315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Whose woods these are I think I know.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His house is in the village though;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He will not see me stopping here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To watch his woods fill up with snow.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The woods are lovely, dark and deep,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But I have promises to keep,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And miles to go before I sleep,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And miles to go before I sleep.</a:t>
            </a:r>
          </a:p>
        </p:txBody>
      </p:sp>
      <p:sp>
        <p:nvSpPr>
          <p:cNvPr id="33" name="AutoShape 16"/>
          <p:cNvSpPr/>
          <p:nvPr>
            <p:custDataLst>
              <p:tags r:id="rId16"/>
            </p:custDataLst>
          </p:nvPr>
        </p:nvSpPr>
        <p:spPr>
          <a:xfrm>
            <a:off x="6972300" y="54102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buNone/>
              <a:defRPr/>
            </a:pPr>
            <a:r>
              <a:rPr lang="en-US" sz="1000" b="1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Cultural note:</a:t>
            </a:r>
            <a:r>
              <a:rPr lang="en-US" sz="10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 </a:t>
            </a:r>
            <a:r>
              <a:rPr lang="en-US" altLang="zh-CN" sz="100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Frost's poem shares similarities with Chinese winter poetry—solitude, natural beauty, quiet reflection—but adds the Western emphasis on individual duty and obligation.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altLang="zh-CN" sz="3200" b="1">
                <a:solidFill>
                  <a:schemeClr val="accent6">
                    <a:lumMod val="75000"/>
                  </a:schemeClr>
                </a:solidFill>
              </a:rPr>
              <a:t>Seasonal Wisdom: Chinese Proverbs</a:t>
            </a:r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762000" y="1651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>
            <p:custDataLst>
              <p:tags r:id="rId2"/>
            </p:custDataLst>
          </p:nvPr>
        </p:nvSpPr>
        <p:spPr>
          <a:xfrm>
            <a:off x="1016000" y="1905000"/>
            <a:ext cx="609600" cy="609600"/>
          </a:xfrm>
          <a:prstGeom prst="ellipse">
            <a:avLst/>
          </a:prstGeom>
          <a:solidFill>
            <a:srgbClr val="2E7D32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17600" y="20066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>
            <p:custDataLst>
              <p:tags r:id="rId4"/>
            </p:custDataLst>
          </p:nvPr>
        </p:nvSpPr>
        <p:spPr>
          <a:xfrm>
            <a:off x="1778000" y="1905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Spring</a:t>
            </a:r>
          </a:p>
        </p:txBody>
      </p:sp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778000" y="2286000"/>
            <a:ext cx="393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"</a:t>
            </a:r>
            <a:r>
              <a:rPr lang="en-US" altLang="zh-CN" sz="1600" b="1" i="0" u="none" strike="noStrike">
                <a:solidFill>
                  <a:srgbClr val="333333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The whole year's work depends on a good start in spring.</a:t>
            </a:r>
            <a:r>
              <a:rPr lang="en-US" sz="1600" b="1" i="0" u="none" strike="noStrike">
                <a:solidFill>
                  <a:srgbClr val="333333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"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l">
              <a:lnSpc>
                <a:spcPct val="125000"/>
              </a:lnSpc>
            </a:pPr>
            <a:r>
              <a:rPr lang="zh-CN" alt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一年之计在于春。</a:t>
            </a:r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寓意：</a:t>
            </a:r>
            <a:r>
              <a:rPr lang="zh-CN" alt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凡事要抓紧时间，早做安排。</a:t>
            </a:r>
          </a:p>
        </p:txBody>
      </p:sp>
      <p:sp>
        <p:nvSpPr>
          <p:cNvPr id="8" name="AutoShape 8"/>
          <p:cNvSpPr/>
          <p:nvPr>
            <p:custDataLst>
              <p:tags r:id="rId6"/>
            </p:custDataLst>
          </p:nvPr>
        </p:nvSpPr>
        <p:spPr>
          <a:xfrm>
            <a:off x="6223000" y="1651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>
            <p:custDataLst>
              <p:tags r:id="rId7"/>
            </p:custDataLst>
          </p:nvPr>
        </p:nvSpPr>
        <p:spPr>
          <a:xfrm>
            <a:off x="6477000" y="1905000"/>
            <a:ext cx="609600" cy="609600"/>
          </a:xfrm>
          <a:prstGeom prst="ellipse">
            <a:avLst/>
          </a:prstGeom>
          <a:solidFill>
            <a:srgbClr val="2E7D32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578600" y="20066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>
            <p:custDataLst>
              <p:tags r:id="rId9"/>
            </p:custDataLst>
          </p:nvPr>
        </p:nvSpPr>
        <p:spPr>
          <a:xfrm>
            <a:off x="7239000" y="1905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Summer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AutoShape 12"/>
          <p:cNvSpPr/>
          <p:nvPr>
            <p:custDataLst>
              <p:tags r:id="rId10"/>
            </p:custDataLst>
          </p:nvPr>
        </p:nvSpPr>
        <p:spPr>
          <a:xfrm>
            <a:off x="7239000" y="2349500"/>
            <a:ext cx="393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"</a:t>
            </a:r>
            <a:r>
              <a:rPr lang="en-US" altLang="zh-CN" sz="1600" b="1" i="0" u="none" strike="noStrike">
                <a:solidFill>
                  <a:srgbClr val="333333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Train in the coldest winter days and the hottest summer days."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l">
              <a:lnSpc>
                <a:spcPct val="125000"/>
              </a:lnSpc>
            </a:pPr>
            <a:r>
              <a:rPr lang="zh-CN" alt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冬练三九，夏练三伏。</a:t>
            </a:r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寓意：</a:t>
            </a:r>
            <a:r>
              <a:rPr lang="zh-CN" alt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强调刻苦训练需克服极端环境以提升意志和能力。</a:t>
            </a:r>
          </a:p>
        </p:txBody>
      </p:sp>
      <p:sp>
        <p:nvSpPr>
          <p:cNvPr id="13" name="AutoShape 13"/>
          <p:cNvSpPr/>
          <p:nvPr>
            <p:custDataLst>
              <p:tags r:id="rId11"/>
            </p:custDataLst>
          </p:nvPr>
        </p:nvSpPr>
        <p:spPr>
          <a:xfrm>
            <a:off x="762000" y="3937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>
            <p:custDataLst>
              <p:tags r:id="rId12"/>
            </p:custDataLst>
          </p:nvPr>
        </p:nvSpPr>
        <p:spPr>
          <a:xfrm>
            <a:off x="1016000" y="4191000"/>
            <a:ext cx="609600" cy="609600"/>
          </a:xfrm>
          <a:prstGeom prst="ellipse">
            <a:avLst/>
          </a:prstGeom>
          <a:solidFill>
            <a:srgbClr val="2E7D32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117600" y="42926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>
            <p:custDataLst>
              <p:tags r:id="rId14"/>
            </p:custDataLst>
          </p:nvPr>
        </p:nvSpPr>
        <p:spPr>
          <a:xfrm>
            <a:off x="1778000" y="4191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Autumn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AutoShape 17"/>
          <p:cNvSpPr/>
          <p:nvPr>
            <p:custDataLst>
              <p:tags r:id="rId15"/>
            </p:custDataLst>
          </p:nvPr>
        </p:nvSpPr>
        <p:spPr>
          <a:xfrm>
            <a:off x="1778000" y="4572000"/>
            <a:ext cx="393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"</a:t>
            </a:r>
            <a:r>
              <a:rPr lang="en-US" altLang="zh-CN" sz="1600" b="1" i="0" u="none" strike="noStrike">
                <a:solidFill>
                  <a:srgbClr val="333333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One leaf reveals the arrival of autumn."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l">
              <a:lnSpc>
                <a:spcPct val="125000"/>
              </a:lnSpc>
            </a:pPr>
            <a:r>
              <a:rPr lang="zh-CN" alt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一叶知秋</a:t>
            </a:r>
            <a:r>
              <a:rPr 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寓意：</a:t>
            </a:r>
            <a:r>
              <a:rPr lang="zh-CN" alt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体现</a:t>
            </a:r>
            <a:r>
              <a:rPr lang="en-US" altLang="zh-CN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</a:t>
            </a:r>
            <a:r>
              <a:rPr lang="zh-CN" alt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见微知著</a:t>
            </a:r>
            <a:r>
              <a:rPr lang="en-US" altLang="zh-CN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”</a:t>
            </a:r>
            <a:r>
              <a:rPr lang="zh-CN" alt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的辩证思想，强调局部与整体的关联性。</a:t>
            </a:r>
          </a:p>
        </p:txBody>
      </p:sp>
      <p:sp>
        <p:nvSpPr>
          <p:cNvPr id="18" name="AutoShape 18"/>
          <p:cNvSpPr/>
          <p:nvPr>
            <p:custDataLst>
              <p:tags r:id="rId16"/>
            </p:custDataLst>
          </p:nvPr>
        </p:nvSpPr>
        <p:spPr>
          <a:xfrm>
            <a:off x="6223000" y="3937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9"/>
          <p:cNvSpPr/>
          <p:nvPr>
            <p:custDataLst>
              <p:tags r:id="rId17"/>
            </p:custDataLst>
          </p:nvPr>
        </p:nvSpPr>
        <p:spPr>
          <a:xfrm>
            <a:off x="6477000" y="4191000"/>
            <a:ext cx="609600" cy="609600"/>
          </a:xfrm>
          <a:prstGeom prst="ellipse">
            <a:avLst/>
          </a:prstGeom>
          <a:solidFill>
            <a:srgbClr val="2E7D32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6578600" y="4292600"/>
            <a:ext cx="406400" cy="406400"/>
          </a:xfrm>
          <a:prstGeom prst="rect">
            <a:avLst/>
          </a:prstGeom>
        </p:spPr>
      </p:pic>
      <p:sp>
        <p:nvSpPr>
          <p:cNvPr id="21" name="AutoShape 21"/>
          <p:cNvSpPr/>
          <p:nvPr>
            <p:custDataLst>
              <p:tags r:id="rId19"/>
            </p:custDataLst>
          </p:nvPr>
        </p:nvSpPr>
        <p:spPr>
          <a:xfrm>
            <a:off x="7239000" y="4191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Winter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AutoShape 22"/>
          <p:cNvSpPr/>
          <p:nvPr>
            <p:custDataLst>
              <p:tags r:id="rId20"/>
            </p:custDataLst>
          </p:nvPr>
        </p:nvSpPr>
        <p:spPr>
          <a:xfrm>
            <a:off x="7239000" y="4572000"/>
            <a:ext cx="413385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"</a:t>
            </a:r>
            <a:r>
              <a:rPr lang="en-US" altLang="zh-CN" sz="1600" b="1" i="0" u="none" strike="noStrike">
                <a:solidFill>
                  <a:srgbClr val="333333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A timely snow promises a good harvest."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l">
              <a:lnSpc>
                <a:spcPct val="125000"/>
              </a:lnSpc>
            </a:pPr>
            <a:r>
              <a:rPr lang="zh-CN" alt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瑞雪兆丰年。</a:t>
            </a:r>
            <a:endParaRPr lang="en-US" sz="1400" b="0" i="0" u="none" strike="noStrike">
              <a:solidFill>
                <a:srgbClr val="75757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zh-CN" alt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寓意：适时的冬雪预示着来年的丰收。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altLang="zh-CN" sz="3200" b="1">
                <a:solidFill>
                  <a:schemeClr val="accent6">
                    <a:lumMod val="75000"/>
                  </a:schemeClr>
                </a:solidFill>
              </a:rPr>
              <a:t>Seasonal Wisdom: English Proverbs</a:t>
            </a:r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762000" y="1651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>
            <p:custDataLst>
              <p:tags r:id="rId2"/>
            </p:custDataLst>
          </p:nvPr>
        </p:nvSpPr>
        <p:spPr>
          <a:xfrm>
            <a:off x="1016000" y="1905000"/>
            <a:ext cx="609600" cy="609600"/>
          </a:xfrm>
          <a:prstGeom prst="ellipse">
            <a:avLst/>
          </a:prstGeom>
          <a:solidFill>
            <a:srgbClr val="2E7D32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17600" y="20066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>
            <p:custDataLst>
              <p:tags r:id="rId4"/>
            </p:custDataLst>
          </p:nvPr>
        </p:nvSpPr>
        <p:spPr>
          <a:xfrm>
            <a:off x="1778000" y="1905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Spring</a:t>
            </a:r>
          </a:p>
        </p:txBody>
      </p:sp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778000" y="2286000"/>
            <a:ext cx="393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"April showers bring May flowers."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四月雨带来五月花。</a:t>
            </a:r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寓意：困境之后终会迎来美好。</a:t>
            </a:r>
          </a:p>
        </p:txBody>
      </p:sp>
      <p:sp>
        <p:nvSpPr>
          <p:cNvPr id="8" name="AutoShape 8"/>
          <p:cNvSpPr/>
          <p:nvPr>
            <p:custDataLst>
              <p:tags r:id="rId6"/>
            </p:custDataLst>
          </p:nvPr>
        </p:nvSpPr>
        <p:spPr>
          <a:xfrm>
            <a:off x="6223000" y="1651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>
            <p:custDataLst>
              <p:tags r:id="rId7"/>
            </p:custDataLst>
          </p:nvPr>
        </p:nvSpPr>
        <p:spPr>
          <a:xfrm>
            <a:off x="6477000" y="1905000"/>
            <a:ext cx="609600" cy="609600"/>
          </a:xfrm>
          <a:prstGeom prst="ellipse">
            <a:avLst/>
          </a:prstGeom>
          <a:solidFill>
            <a:srgbClr val="2E7D32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578600" y="20066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>
            <p:custDataLst>
              <p:tags r:id="rId9"/>
            </p:custDataLst>
          </p:nvPr>
        </p:nvSpPr>
        <p:spPr>
          <a:xfrm>
            <a:off x="7239000" y="1905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Summer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AutoShape 12"/>
          <p:cNvSpPr/>
          <p:nvPr>
            <p:custDataLst>
              <p:tags r:id="rId10"/>
            </p:custDataLst>
          </p:nvPr>
        </p:nvSpPr>
        <p:spPr>
          <a:xfrm>
            <a:off x="7239000" y="2286000"/>
            <a:ext cx="393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"Make hay while the sun shines."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趁热打铁。</a:t>
            </a:r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寓意：要抓住时机，把握当下。</a:t>
            </a:r>
          </a:p>
        </p:txBody>
      </p:sp>
      <p:sp>
        <p:nvSpPr>
          <p:cNvPr id="13" name="AutoShape 13"/>
          <p:cNvSpPr/>
          <p:nvPr>
            <p:custDataLst>
              <p:tags r:id="rId11"/>
            </p:custDataLst>
          </p:nvPr>
        </p:nvSpPr>
        <p:spPr>
          <a:xfrm>
            <a:off x="762000" y="3937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>
            <p:custDataLst>
              <p:tags r:id="rId12"/>
            </p:custDataLst>
          </p:nvPr>
        </p:nvSpPr>
        <p:spPr>
          <a:xfrm>
            <a:off x="1016000" y="4191000"/>
            <a:ext cx="609600" cy="609600"/>
          </a:xfrm>
          <a:prstGeom prst="ellipse">
            <a:avLst/>
          </a:prstGeom>
          <a:solidFill>
            <a:srgbClr val="2E7D32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117600" y="42926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>
            <p:custDataLst>
              <p:tags r:id="rId14"/>
            </p:custDataLst>
          </p:nvPr>
        </p:nvSpPr>
        <p:spPr>
          <a:xfrm>
            <a:off x="1778000" y="4191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Autumn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AutoShape 17"/>
          <p:cNvSpPr/>
          <p:nvPr>
            <p:custDataLst>
              <p:tags r:id="rId15"/>
            </p:custDataLst>
          </p:nvPr>
        </p:nvSpPr>
        <p:spPr>
          <a:xfrm>
            <a:off x="1778000" y="4572000"/>
            <a:ext cx="393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"The harvest is the reward of the year."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丰收是一年的回报。</a:t>
            </a:r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寓意：强调付出与收获的因果关系。</a:t>
            </a:r>
          </a:p>
        </p:txBody>
      </p:sp>
      <p:sp>
        <p:nvSpPr>
          <p:cNvPr id="18" name="AutoShape 18"/>
          <p:cNvSpPr/>
          <p:nvPr>
            <p:custDataLst>
              <p:tags r:id="rId16"/>
            </p:custDataLst>
          </p:nvPr>
        </p:nvSpPr>
        <p:spPr>
          <a:xfrm>
            <a:off x="6223000" y="3937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9"/>
          <p:cNvSpPr/>
          <p:nvPr>
            <p:custDataLst>
              <p:tags r:id="rId17"/>
            </p:custDataLst>
          </p:nvPr>
        </p:nvSpPr>
        <p:spPr>
          <a:xfrm>
            <a:off x="6477000" y="4191000"/>
            <a:ext cx="609600" cy="609600"/>
          </a:xfrm>
          <a:prstGeom prst="ellipse">
            <a:avLst/>
          </a:prstGeom>
          <a:solidFill>
            <a:srgbClr val="2E7D32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6578600" y="4292600"/>
            <a:ext cx="406400" cy="406400"/>
          </a:xfrm>
          <a:prstGeom prst="rect">
            <a:avLst/>
          </a:prstGeom>
        </p:spPr>
      </p:pic>
      <p:sp>
        <p:nvSpPr>
          <p:cNvPr id="21" name="AutoShape 21"/>
          <p:cNvSpPr/>
          <p:nvPr>
            <p:custDataLst>
              <p:tags r:id="rId19"/>
            </p:custDataLst>
          </p:nvPr>
        </p:nvSpPr>
        <p:spPr>
          <a:xfrm>
            <a:off x="7239000" y="4191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Winter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AutoShape 22"/>
          <p:cNvSpPr/>
          <p:nvPr>
            <p:custDataLst>
              <p:tags r:id="rId20"/>
            </p:custDataLst>
          </p:nvPr>
        </p:nvSpPr>
        <p:spPr>
          <a:xfrm>
            <a:off x="7239000" y="4572000"/>
            <a:ext cx="393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"After winter comes spring."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冬天来了，春天还会远吗？</a:t>
            </a:r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75757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寓意：表达对未来的乐观信念。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1016000" y="2286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2E7D32"/>
                </a:solidFill>
                <a:latin typeface="Arial" panose="020B0604020202020204" pitchFamily="34" charset="0"/>
                <a:ea typeface="Noto Sans SC" panose="020B0200000000000000" charset="-122"/>
                <a:cs typeface="Arial" panose="020B0604020202020204" pitchFamily="34" charset="0"/>
                <a:sym typeface="Noto Sans SC" panose="020B0200000000000000" charset="-122"/>
              </a:rPr>
              <a:t>Thank You</a:t>
            </a:r>
            <a:r>
              <a:rPr lang="zh-CN" altLang="en-US" sz="4800" b="1" i="0" u="none" strike="noStrike">
                <a:solidFill>
                  <a:srgbClr val="2E7D32"/>
                </a:solidFill>
                <a:latin typeface="Arial" panose="020B0604020202020204" pitchFamily="34" charset="0"/>
                <a:ea typeface="Noto Sans SC" panose="020B0200000000000000" charset="-122"/>
                <a:cs typeface="Arial" panose="020B0604020202020204" pitchFamily="34" charset="0"/>
                <a:sym typeface="Noto Sans SC" panose="020B0200000000000000" charset="-122"/>
              </a:rPr>
              <a:t>！</a:t>
            </a:r>
          </a:p>
        </p:txBody>
      </p:sp>
      <p:cxnSp>
        <p:nvCxnSpPr>
          <p:cNvPr id="5" name="Connector 5"/>
          <p:cNvCxnSpPr/>
          <p:nvPr/>
        </p:nvCxnSpPr>
        <p:spPr>
          <a:xfrm rot="-42969">
            <a:off x="5588040" y="3422650"/>
            <a:ext cx="101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2E7D32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1016000" y="2286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 spc="200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CHAPTER 01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635000" y="2794000"/>
            <a:ext cx="1092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Seasonal Activities &amp; Customs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" name="Connector 6"/>
          <p:cNvCxnSpPr/>
          <p:nvPr/>
        </p:nvCxnSpPr>
        <p:spPr>
          <a:xfrm rot="-42969">
            <a:off x="5588040" y="3803650"/>
            <a:ext cx="101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1016000" y="40005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季节活动与习俗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33400"/>
            <a:ext cx="10668000" cy="57785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3200" b="1">
                <a:solidFill>
                  <a:schemeClr val="accent6">
                    <a:lumMod val="75000"/>
                  </a:schemeClr>
                </a:solidFill>
              </a:rPr>
              <a:t>Spring Traditions: Spring Festival </a:t>
            </a:r>
            <a:r>
              <a:rPr lang="zh-CN" altLang="en-US" sz="3200" b="1">
                <a:solidFill>
                  <a:schemeClr val="accent6">
                    <a:lumMod val="75000"/>
                  </a:schemeClr>
                </a:solidFill>
              </a:rPr>
              <a:t>＆</a:t>
            </a:r>
            <a:r>
              <a:rPr lang="en-US" altLang="zh-CN" sz="3200" b="1">
                <a:solidFill>
                  <a:schemeClr val="accent6">
                    <a:lumMod val="75000"/>
                  </a:schemeClr>
                </a:solidFill>
              </a:rPr>
              <a:t> Easter</a:t>
            </a:r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1435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4254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42164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600" b="1">
                <a:solidFill>
                  <a:srgbClr val="2E7D32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Spring Festival</a:t>
            </a:r>
          </a:p>
        </p:txBody>
      </p:sp>
      <p:cxnSp>
        <p:nvCxnSpPr>
          <p:cNvPr id="7" name="Connector 7"/>
          <p:cNvCxnSpPr/>
          <p:nvPr/>
        </p:nvCxnSpPr>
        <p:spPr>
          <a:xfrm rot="-9418">
            <a:off x="1016009" y="4629150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800600"/>
            <a:ext cx="203200" cy="2032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20800" y="47117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Paste spring poems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5105400"/>
            <a:ext cx="203200" cy="2032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320800" y="50165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200" b="0" i="0" u="none" strike="noStrike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Have New Year’s Eve dinner</a:t>
            </a: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5410200"/>
            <a:ext cx="203200" cy="2032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20800" y="53213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Pay a New Year call</a:t>
            </a:r>
          </a:p>
        </p:txBody>
      </p:sp>
      <p:sp>
        <p:nvSpPr>
          <p:cNvPr id="14" name="AutoShape 14"/>
          <p:cNvSpPr/>
          <p:nvPr/>
        </p:nvSpPr>
        <p:spPr>
          <a:xfrm>
            <a:off x="6286500" y="1524000"/>
            <a:ext cx="51435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/>
          <a:srcRect t="12701" b="12701"/>
          <a:stretch>
            <a:fillRect/>
          </a:stretch>
        </p:blipFill>
        <p:spPr>
          <a:xfrm>
            <a:off x="6286500" y="1524000"/>
            <a:ext cx="5143500" cy="2540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40500" y="42545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921500" y="42164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altLang="zh-CN" sz="1600" b="1">
                <a:solidFill>
                  <a:srgbClr val="2E7D32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Easter</a:t>
            </a:r>
          </a:p>
        </p:txBody>
      </p:sp>
      <p:cxnSp>
        <p:nvCxnSpPr>
          <p:cNvPr id="18" name="Connector 18"/>
          <p:cNvCxnSpPr/>
          <p:nvPr/>
        </p:nvCxnSpPr>
        <p:spPr>
          <a:xfrm rot="-9418">
            <a:off x="6540509" y="4629150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9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40500" y="4800600"/>
            <a:ext cx="203200" cy="2032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845300" y="47117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Egg hunts &amp; Easter bunny</a:t>
            </a: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40500" y="5105400"/>
            <a:ext cx="203200" cy="2032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845300" y="50165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Attending church services</a:t>
            </a: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40500" y="5410200"/>
            <a:ext cx="203200" cy="2032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6845300" y="5321300"/>
            <a:ext cx="4381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Spring parades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0"/>
          <a:srcRect l="4928" r="1718" b="18152"/>
          <a:stretch>
            <a:fillRect/>
          </a:stretch>
        </p:blipFill>
        <p:spPr>
          <a:xfrm>
            <a:off x="762000" y="1532890"/>
            <a:ext cx="5143500" cy="25311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3200" b="1">
                <a:solidFill>
                  <a:schemeClr val="accent6">
                    <a:lumMod val="75000"/>
                  </a:schemeClr>
                </a:solidFill>
              </a:rPr>
              <a:t>Summer Traditions: </a:t>
            </a:r>
          </a:p>
          <a:p>
            <a:pPr indent="0" algn="l">
              <a:lnSpc>
                <a:spcPct val="125000"/>
              </a:lnSpc>
              <a:defRPr/>
            </a:pPr>
            <a:r>
              <a:rPr lang="en-US" altLang="zh-CN" sz="3200" b="1">
                <a:solidFill>
                  <a:schemeClr val="accent6">
                    <a:lumMod val="75000"/>
                  </a:schemeClr>
                </a:solidFill>
              </a:rPr>
              <a:t>Dragon Boat Festival </a:t>
            </a:r>
            <a:r>
              <a:rPr lang="zh-CN" altLang="en-US" sz="3200" b="1">
                <a:solidFill>
                  <a:schemeClr val="accent6">
                    <a:lumMod val="75000"/>
                  </a:schemeClr>
                </a:solidFill>
              </a:rPr>
              <a:t>＆</a:t>
            </a:r>
            <a:r>
              <a:rPr lang="en-US" altLang="zh-CN" sz="3200" b="1">
                <a:solidFill>
                  <a:schemeClr val="accent6">
                    <a:lumMod val="75000"/>
                  </a:schemeClr>
                </a:solidFill>
              </a:rPr>
              <a:t> Summer Vacation</a:t>
            </a:r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1435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t="11551" b="11551"/>
          <a:stretch>
            <a:fillRect/>
          </a:stretch>
        </p:blipFill>
        <p:spPr>
          <a:xfrm>
            <a:off x="952500" y="1841500"/>
            <a:ext cx="4762500" cy="2286000"/>
          </a:xfrm>
          <a:prstGeom prst="roundRect">
            <a:avLst>
              <a:gd name="adj" fmla="val 5555"/>
            </a:avLst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43180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33500" y="4292600"/>
            <a:ext cx="4381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600" b="1" i="0" u="none" strike="noStrike">
                <a:solidFill>
                  <a:srgbClr val="2E7D32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Poppins"/>
              </a:rPr>
              <a:t>Dragon Boat Festival</a:t>
            </a:r>
            <a:endParaRPr lang="en-US" altLang="zh-CN" b="1" i="0" u="none" strike="noStrike">
              <a:solidFill>
                <a:srgbClr val="2E7D32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Poppins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2500" y="4762500"/>
            <a:ext cx="203200" cy="2032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206500" y="4724400"/>
            <a:ext cx="45085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200" b="0" i="0" u="none" strike="noStrike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Hold dragon boat races</a:t>
            </a:r>
            <a:r>
              <a:rPr lang="en-US" altLang="zh-CN" sz="1400" b="0" i="0" u="none" strike="noStrike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 </a:t>
            </a:r>
            <a:r>
              <a:rPr lang="en-US" altLang="zh-CN" sz="1400" b="0" i="0" u="none" strike="noStrike">
                <a:solidFill>
                  <a:srgbClr val="50505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2500" y="5080000"/>
            <a:ext cx="203200" cy="2032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206500" y="5041900"/>
            <a:ext cx="45085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Eat zongzi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2500" y="5397500"/>
            <a:ext cx="203200" cy="2032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206500" y="5359400"/>
            <a:ext cx="45085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Hung mugwort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286500" y="1651000"/>
            <a:ext cx="51435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2"/>
          <a:srcRect t="13943" b="13943"/>
          <a:stretch>
            <a:fillRect/>
          </a:stretch>
        </p:blipFill>
        <p:spPr>
          <a:xfrm>
            <a:off x="6477000" y="1841500"/>
            <a:ext cx="4762500" cy="2286000"/>
          </a:xfrm>
          <a:prstGeom prst="roundRect">
            <a:avLst>
              <a:gd name="adj" fmla="val 5555"/>
            </a:avLst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77000" y="43180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858000" y="4292600"/>
            <a:ext cx="4381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600" b="1">
                <a:solidFill>
                  <a:srgbClr val="2E7D32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Summer Vacation</a:t>
            </a: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477000" y="4762500"/>
            <a:ext cx="203200" cy="2032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731000" y="4724400"/>
            <a:ext cx="45085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Beach trips &amp; Camping</a:t>
            </a: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477000" y="5080000"/>
            <a:ext cx="203200" cy="2032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731000" y="5041900"/>
            <a:ext cx="45085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BBQ parties</a:t>
            </a: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477000" y="5397500"/>
            <a:ext cx="203200" cy="2032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731000" y="5359400"/>
            <a:ext cx="45085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Outdoor concerts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3200" b="1">
                <a:solidFill>
                  <a:schemeClr val="accent6">
                    <a:lumMod val="75000"/>
                  </a:schemeClr>
                </a:solidFill>
              </a:rPr>
              <a:t>Autumn Traditions: Mid-Autumn ＆ Western Holidays</a:t>
            </a:r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0800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4127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33500" y="4089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600" b="1">
                <a:solidFill>
                  <a:srgbClr val="2E7D32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Mid-Autumn Festival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4546600"/>
            <a:ext cx="203200" cy="2032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257300" y="44958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Admire the full moon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4851400"/>
            <a:ext cx="203200" cy="2032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257300" y="48006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Have a mooncake</a:t>
            </a:r>
            <a:endParaRPr lang="en-US" altLang="zh-CN" sz="1100"/>
          </a:p>
        </p:txBody>
      </p:sp>
      <p:sp>
        <p:nvSpPr>
          <p:cNvPr id="11" name="AutoShape 11"/>
          <p:cNvSpPr/>
          <p:nvPr/>
        </p:nvSpPr>
        <p:spPr>
          <a:xfrm>
            <a:off x="6350000" y="1524000"/>
            <a:ext cx="50800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/>
          <a:srcRect t="13586" b="13586"/>
          <a:stretch>
            <a:fillRect/>
          </a:stretch>
        </p:blipFill>
        <p:spPr>
          <a:xfrm>
            <a:off x="6350635" y="1527175"/>
            <a:ext cx="5079365" cy="2473325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40500" y="4127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921500" y="4089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altLang="zh-CN" sz="1600" b="1">
                <a:solidFill>
                  <a:srgbClr val="2E7D32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Thanksgiving &amp; Halloween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40500" y="4546600"/>
            <a:ext cx="203200" cy="2032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845300" y="44958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Turkey dinners &amp; Harvest festivals</a:t>
            </a: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40500" y="4851400"/>
            <a:ext cx="203200" cy="2032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845300" y="48006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Pumpkin carving &amp; Trick-or-treating</a:t>
            </a:r>
            <a:endParaRPr lang="en-US" altLang="zh-CN" sz="110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2000" y="1522730"/>
            <a:ext cx="5080635" cy="24993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3200" b="1">
                <a:solidFill>
                  <a:schemeClr val="accent6">
                    <a:lumMod val="75000"/>
                  </a:schemeClr>
                </a:solidFill>
              </a:rPr>
              <a:t>Winter Traditions</a:t>
            </a:r>
            <a:r>
              <a:rPr lang="zh-CN" altLang="en-US" sz="3200" b="1">
                <a:solidFill>
                  <a:schemeClr val="accent6">
                    <a:lumMod val="75000"/>
                  </a:schemeClr>
                </a:solidFill>
                <a:ea typeface="宋体" panose="02010600030101010101" pitchFamily="2" charset="-122"/>
              </a:rPr>
              <a:t>：</a:t>
            </a:r>
            <a:r>
              <a:rPr lang="en-US" altLang="zh-CN" sz="3200" b="1">
                <a:solidFill>
                  <a:schemeClr val="accent6">
                    <a:lumMod val="75000"/>
                  </a:schemeClr>
                </a:solidFill>
                <a:ea typeface="宋体" panose="02010600030101010101" pitchFamily="2" charset="-122"/>
              </a:rPr>
              <a:t>Winter solstice </a:t>
            </a:r>
            <a:r>
              <a:rPr lang="zh-CN" altLang="en-US" sz="3200" b="1">
                <a:solidFill>
                  <a:schemeClr val="accent6">
                    <a:lumMod val="75000"/>
                  </a:schemeClr>
                </a:solidFill>
                <a:ea typeface="宋体" panose="02010600030101010101" pitchFamily="2" charset="-122"/>
              </a:rPr>
              <a:t>＆</a:t>
            </a:r>
            <a:r>
              <a:rPr lang="en-US" altLang="zh-CN" sz="3200" b="1">
                <a:solidFill>
                  <a:schemeClr val="accent6">
                    <a:lumMod val="75000"/>
                  </a:schemeClr>
                </a:solidFill>
                <a:ea typeface="宋体" panose="02010600030101010101" pitchFamily="2" charset="-122"/>
              </a:rPr>
              <a:t> Christmas</a:t>
            </a:r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080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4381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4343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600" b="1">
                <a:solidFill>
                  <a:srgbClr val="2E7D32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China：Winter solstice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826000"/>
            <a:ext cx="203200" cy="2032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33500" y="4800600"/>
            <a:ext cx="4254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altLang="zh-CN" sz="1200" b="0" i="0" u="none" strike="noStrike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In the north: Eating dumplings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5143500"/>
            <a:ext cx="203200" cy="2032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33500" y="5118100"/>
            <a:ext cx="4254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In the south: Eating tangyuan</a:t>
            </a:r>
          </a:p>
        </p:txBody>
      </p:sp>
      <p:sp>
        <p:nvSpPr>
          <p:cNvPr id="15" name="AutoShape 15"/>
          <p:cNvSpPr/>
          <p:nvPr/>
        </p:nvSpPr>
        <p:spPr>
          <a:xfrm>
            <a:off x="6350000" y="1619250"/>
            <a:ext cx="5080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/>
          <a:srcRect t="16666" b="16666"/>
          <a:stretch>
            <a:fillRect/>
          </a:stretch>
        </p:blipFill>
        <p:spPr>
          <a:xfrm>
            <a:off x="6350000" y="1651000"/>
            <a:ext cx="5080000" cy="2540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04000" y="43815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85000" y="4343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altLang="zh-CN" sz="1600" b="1">
                <a:solidFill>
                  <a:srgbClr val="2E7D32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Western Countries: Christmas</a:t>
            </a: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04000" y="4826000"/>
            <a:ext cx="203200" cy="2032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921500" y="4768850"/>
            <a:ext cx="4254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Christmas trees</a:t>
            </a: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04000" y="5143500"/>
            <a:ext cx="203200" cy="2032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921500" y="5086350"/>
            <a:ext cx="4254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1200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</a:rPr>
              <a:t>Gift-giving</a:t>
            </a: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604000" y="5461000"/>
            <a:ext cx="203200" cy="2032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6921500" y="5403850"/>
            <a:ext cx="4254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altLang="zh-CN" sz="1200" b="0" i="0" u="none" strike="noStrike">
                <a:solidFill>
                  <a:srgbClr val="505050"/>
                </a:solidFill>
                <a:latin typeface="Arial" panose="020B0604020202020204" pitchFamily="34" charset="0"/>
                <a:ea typeface="Poppins"/>
                <a:cs typeface="Arial" panose="020B0604020202020204" pitchFamily="34" charset="0"/>
                <a:sym typeface="Poppins"/>
              </a:rPr>
              <a:t>Christmas dinner</a:t>
            </a:r>
            <a:endParaRPr lang="en-US" altLang="zh-CN" sz="1200">
              <a:solidFill>
                <a:srgbClr val="505050"/>
              </a:solidFill>
              <a:latin typeface="Arial" panose="020B0604020202020204" pitchFamily="34" charset="0"/>
              <a:ea typeface="Poppins"/>
              <a:cs typeface="Arial" panose="020B0604020202020204" pitchFamily="34" charset="0"/>
            </a:endParaRPr>
          </a:p>
        </p:txBody>
      </p:sp>
      <p:pic>
        <p:nvPicPr>
          <p:cNvPr id="28" name="图片 27"/>
          <p:cNvPicPr/>
          <p:nvPr/>
        </p:nvPicPr>
        <p:blipFill>
          <a:blip r:embed="rId18"/>
          <a:stretch>
            <a:fillRect/>
          </a:stretch>
        </p:blipFill>
        <p:spPr>
          <a:xfrm>
            <a:off x="762000" y="1651000"/>
            <a:ext cx="5080000" cy="25901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36195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endParaRPr lang="en-US" sz="1100"/>
          </a:p>
        </p:txBody>
      </p:sp>
      <p:sp>
        <p:nvSpPr>
          <p:cNvPr id="7" name="AutoShape 4"/>
          <p:cNvSpPr/>
          <p:nvPr/>
        </p:nvSpPr>
        <p:spPr>
          <a:xfrm>
            <a:off x="1016000" y="2286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 spc="200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CHAPTER 02</a:t>
            </a:r>
            <a:endParaRPr lang="en-US" sz="1100"/>
          </a:p>
        </p:txBody>
      </p:sp>
      <p:cxnSp>
        <p:nvCxnSpPr>
          <p:cNvPr id="9" name="Connector 6"/>
          <p:cNvCxnSpPr/>
          <p:nvPr/>
        </p:nvCxnSpPr>
        <p:spPr>
          <a:xfrm rot="-42969">
            <a:off x="5588040" y="3803650"/>
            <a:ext cx="101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0" name="AutoShape 7"/>
          <p:cNvSpPr/>
          <p:nvPr/>
        </p:nvSpPr>
        <p:spPr>
          <a:xfrm>
            <a:off x="1016000" y="40005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文化内涵</a:t>
            </a:r>
          </a:p>
        </p:txBody>
      </p:sp>
      <p:sp>
        <p:nvSpPr>
          <p:cNvPr id="11" name="AutoShape 5"/>
          <p:cNvSpPr/>
          <p:nvPr/>
        </p:nvSpPr>
        <p:spPr>
          <a:xfrm>
            <a:off x="635000" y="2794000"/>
            <a:ext cx="1092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Cultural Connotations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3200" b="1">
                <a:solidFill>
                  <a:schemeClr val="accent6">
                    <a:lumMod val="75000"/>
                  </a:schemeClr>
                </a:solidFill>
              </a:rPr>
              <a:t>Cultural Differences in Seasonal Perception</a:t>
            </a:r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080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0800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43000" y="2032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20066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Chinese Culture</a:t>
            </a:r>
          </a:p>
        </p:txBody>
      </p:sp>
      <p:cxnSp>
        <p:nvCxnSpPr>
          <p:cNvPr id="7" name="Connector 7"/>
          <p:cNvCxnSpPr/>
          <p:nvPr/>
        </p:nvCxnSpPr>
        <p:spPr>
          <a:xfrm rot="-10110">
            <a:off x="1143009" y="2533650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Picture 8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143000" y="2794000"/>
            <a:ext cx="254000" cy="254000"/>
          </a:xfrm>
          <a:prstGeom prst="rect">
            <a:avLst/>
          </a:prstGeom>
        </p:spPr>
      </p:pic>
      <p:sp>
        <p:nvSpPr>
          <p:cNvPr id="9" name="AutoShape 9"/>
          <p:cNvSpPr/>
          <p:nvPr>
            <p:custDataLst>
              <p:tags r:id="rId1"/>
            </p:custDataLst>
          </p:nvPr>
        </p:nvSpPr>
        <p:spPr>
          <a:xfrm>
            <a:off x="1524000" y="2768600"/>
            <a:ext cx="393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Agriculture &amp; Solar Terms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2"/>
            </p:custDataLst>
          </p:nvPr>
        </p:nvSpPr>
        <p:spPr>
          <a:xfrm>
            <a:off x="1524000" y="30734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Closely linked to agricultural cycles and the 24 solar terms.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143000" y="3619500"/>
            <a:ext cx="254000" cy="254000"/>
          </a:xfrm>
          <a:prstGeom prst="rect">
            <a:avLst/>
          </a:prstGeom>
        </p:spPr>
      </p:pic>
      <p:sp>
        <p:nvSpPr>
          <p:cNvPr id="12" name="AutoShape 12"/>
          <p:cNvSpPr/>
          <p:nvPr>
            <p:custDataLst>
              <p:tags r:id="rId3"/>
            </p:custDataLst>
          </p:nvPr>
        </p:nvSpPr>
        <p:spPr>
          <a:xfrm>
            <a:off x="1524000" y="3594100"/>
            <a:ext cx="393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Family &amp; Tradition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AutoShape 13"/>
          <p:cNvSpPr/>
          <p:nvPr>
            <p:custDataLst>
              <p:tags r:id="rId4"/>
            </p:custDataLst>
          </p:nvPr>
        </p:nvSpPr>
        <p:spPr>
          <a:xfrm>
            <a:off x="1524000" y="38989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Emphasizes family values, ethics, and respect for traditions.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143000" y="4445000"/>
            <a:ext cx="254000" cy="254000"/>
          </a:xfrm>
          <a:prstGeom prst="rect">
            <a:avLst/>
          </a:prstGeom>
        </p:spPr>
      </p:pic>
      <p:sp>
        <p:nvSpPr>
          <p:cNvPr id="15" name="AutoShape 15"/>
          <p:cNvSpPr/>
          <p:nvPr>
            <p:custDataLst>
              <p:tags r:id="rId5"/>
            </p:custDataLst>
          </p:nvPr>
        </p:nvSpPr>
        <p:spPr>
          <a:xfrm>
            <a:off x="1524000" y="4419600"/>
            <a:ext cx="393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Harmony with Nature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AutoShape 16"/>
          <p:cNvSpPr/>
          <p:nvPr>
            <p:custDataLst>
              <p:tags r:id="rId6"/>
            </p:custDataLst>
          </p:nvPr>
        </p:nvSpPr>
        <p:spPr>
          <a:xfrm>
            <a:off x="1524000" y="47244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Core philosophy of "Tian Ren He Yi" (Unity of Man and Nature).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6350000" y="1651000"/>
            <a:ext cx="5080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6350000" y="1651000"/>
            <a:ext cx="5080000" cy="76200"/>
          </a:xfrm>
          <a:prstGeom prst="roundRect">
            <a:avLst>
              <a:gd name="adj" fmla="val 0"/>
            </a:avLst>
          </a:prstGeom>
          <a:solidFill>
            <a:srgbClr val="795548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731000" y="20320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7239000" y="20066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795548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Western Culture</a:t>
            </a:r>
          </a:p>
        </p:txBody>
      </p:sp>
      <p:cxnSp>
        <p:nvCxnSpPr>
          <p:cNvPr id="21" name="Connector 21"/>
          <p:cNvCxnSpPr/>
          <p:nvPr/>
        </p:nvCxnSpPr>
        <p:spPr>
          <a:xfrm rot="-10110">
            <a:off x="6731009" y="2533650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2" name="Picture 2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731000" y="2794000"/>
            <a:ext cx="254000" cy="254000"/>
          </a:xfrm>
          <a:prstGeom prst="rect">
            <a:avLst/>
          </a:prstGeom>
        </p:spPr>
      </p:pic>
      <p:sp>
        <p:nvSpPr>
          <p:cNvPr id="23" name="AutoShape 23"/>
          <p:cNvSpPr/>
          <p:nvPr>
            <p:custDataLst>
              <p:tags r:id="rId8"/>
            </p:custDataLst>
          </p:nvPr>
        </p:nvSpPr>
        <p:spPr>
          <a:xfrm>
            <a:off x="7112000" y="2768600"/>
            <a:ext cx="393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Religion &amp; Leisure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AutoShape 24"/>
          <p:cNvSpPr/>
          <p:nvPr>
            <p:custDataLst>
              <p:tags r:id="rId9"/>
            </p:custDataLst>
          </p:nvPr>
        </p:nvSpPr>
        <p:spPr>
          <a:xfrm>
            <a:off x="7112000" y="30734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More related to religious festivals and personal leisure activities.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Picture 2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731000" y="3619500"/>
            <a:ext cx="254000" cy="254000"/>
          </a:xfrm>
          <a:prstGeom prst="rect">
            <a:avLst/>
          </a:prstGeom>
        </p:spPr>
      </p:pic>
      <p:sp>
        <p:nvSpPr>
          <p:cNvPr id="26" name="AutoShape 26"/>
          <p:cNvSpPr/>
          <p:nvPr>
            <p:custDataLst>
              <p:tags r:id="rId11"/>
            </p:custDataLst>
          </p:nvPr>
        </p:nvSpPr>
        <p:spPr>
          <a:xfrm>
            <a:off x="7112000" y="3594100"/>
            <a:ext cx="393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Enjoyment &amp; Freedom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AutoShape 27"/>
          <p:cNvSpPr/>
          <p:nvPr>
            <p:custDataLst>
              <p:tags r:id="rId12"/>
            </p:custDataLst>
          </p:nvPr>
        </p:nvSpPr>
        <p:spPr>
          <a:xfrm>
            <a:off x="7112000" y="38989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Emphasizes the enjoyment of life, personal freedom, and celebrations.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8" name="Picture 2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731000" y="4445000"/>
            <a:ext cx="254000" cy="254000"/>
          </a:xfrm>
          <a:prstGeom prst="rect">
            <a:avLst/>
          </a:prstGeom>
        </p:spPr>
      </p:pic>
      <p:sp>
        <p:nvSpPr>
          <p:cNvPr id="29" name="AutoShape 29"/>
          <p:cNvSpPr/>
          <p:nvPr>
            <p:custDataLst>
              <p:tags r:id="rId14"/>
            </p:custDataLst>
          </p:nvPr>
        </p:nvSpPr>
        <p:spPr>
          <a:xfrm>
            <a:off x="7112000" y="4419600"/>
            <a:ext cx="393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Hope &amp; Thanksgiving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AutoShape 30"/>
          <p:cNvSpPr/>
          <p:nvPr>
            <p:custDataLst>
              <p:tags r:id="rId15"/>
            </p:custDataLst>
          </p:nvPr>
        </p:nvSpPr>
        <p:spPr>
          <a:xfrm>
            <a:off x="7112000" y="47244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Seasons represent universal emotions like hope, harvest, and gratitude.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cxnSp>
        <p:nvCxnSpPr>
          <p:cNvPr id="9" name="Connector 6"/>
          <p:cNvCxnSpPr/>
          <p:nvPr/>
        </p:nvCxnSpPr>
        <p:spPr>
          <a:xfrm rot="-42969">
            <a:off x="5588040" y="3803650"/>
            <a:ext cx="101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8" name="AutoShape 4"/>
          <p:cNvSpPr/>
          <p:nvPr/>
        </p:nvSpPr>
        <p:spPr>
          <a:xfrm>
            <a:off x="1016000" y="2286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 spc="200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CHAPTER 03</a:t>
            </a:r>
            <a:endParaRPr lang="en-US" sz="1100"/>
          </a:p>
        </p:txBody>
      </p:sp>
      <p:sp>
        <p:nvSpPr>
          <p:cNvPr id="12" name="AutoShape 7"/>
          <p:cNvSpPr/>
          <p:nvPr/>
        </p:nvSpPr>
        <p:spPr>
          <a:xfrm>
            <a:off x="1016000" y="40005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18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诗歌与谚语</a:t>
            </a:r>
          </a:p>
        </p:txBody>
      </p:sp>
      <p:sp>
        <p:nvSpPr>
          <p:cNvPr id="13" name="AutoShape 5"/>
          <p:cNvSpPr/>
          <p:nvPr/>
        </p:nvSpPr>
        <p:spPr>
          <a:xfrm>
            <a:off x="635000" y="2794000"/>
            <a:ext cx="1092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 Poems</a:t>
            </a:r>
            <a:r>
              <a:rPr lang="zh-CN" altLang="en-US" sz="3600" b="1" i="0" u="none" strike="noStrike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＆</a:t>
            </a:r>
            <a:r>
              <a:rPr lang="en-US" altLang="zh-CN" sz="3600" b="1" i="0" u="none" strike="noStrike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Proverbs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3,&quot;left&quot;:60,&quot;top&quot;:130,&quot;width&quot;:840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4,&quot;left&quot;:120,&quot;top&quot;:218,&quot;width&quot;:750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0,&quot;left&quot;:60,&quot;top&quot;:130,&quot;width&quot;:840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1251</Words>
  <Application>Microsoft Office PowerPoint</Application>
  <PresentationFormat>宽屏</PresentationFormat>
  <Paragraphs>202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Noto Sans SC</vt:lpstr>
      <vt:lpstr>宋体</vt:lpstr>
      <vt:lpstr>微软雅黑</vt:lpstr>
      <vt:lpstr>Arial</vt:lpstr>
      <vt:lpstr>Poppins</vt:lpstr>
      <vt:lpstr>Office 主题​​</vt:lpstr>
      <vt:lpstr>默认主题</vt:lpstr>
      <vt:lpstr>1_默认主题</vt:lpstr>
      <vt:lpstr>2_默认主题</vt:lpstr>
      <vt:lpstr>3_默认主题</vt:lpstr>
      <vt:lpstr>4_默认主题</vt:lpstr>
      <vt:lpstr>5_默认主题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佳 张</cp:lastModifiedBy>
  <cp:revision>4</cp:revision>
  <dcterms:created xsi:type="dcterms:W3CDTF">2026-02-28T14:48:34Z</dcterms:created>
  <dcterms:modified xsi:type="dcterms:W3CDTF">2026-03-01T04:17:00Z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65CEA446659941E699939ECA53BEC503_13</vt:lpwstr>
  </property>
</Properties>
</file>