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colors6.xml" ContentType="application/vnd.ms-office.chartcolorstyle+xml"/>
  <Override PartName="/ppt/charts/colors7.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charts/style6.xml" ContentType="application/vnd.ms-office.chartstyle+xml"/>
  <Override PartName="/ppt/charts/style7.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1" r:id="rId3"/>
  </p:sldMasterIdLst>
  <p:notesMasterIdLst>
    <p:notesMasterId r:id="rId5"/>
  </p:notesMasterIdLst>
  <p:sldIdLst>
    <p:sldId id="256" r:id="rId4"/>
    <p:sldId id="259" r:id="rId6"/>
    <p:sldId id="262" r:id="rId7"/>
    <p:sldId id="263" r:id="rId8"/>
    <p:sldId id="264" r:id="rId9"/>
    <p:sldId id="266" r:id="rId10"/>
    <p:sldId id="267" r:id="rId11"/>
    <p:sldId id="268" r:id="rId12"/>
    <p:sldId id="269" r:id="rId13"/>
    <p:sldId id="271" r:id="rId14"/>
    <p:sldId id="272" r:id="rId15"/>
    <p:sldId id="273" r:id="rId16"/>
    <p:sldId id="274" r:id="rId17"/>
  </p:sldIdLst>
  <p:sldSz cx="9144000" cy="5143500"/>
  <p:notesSz cx="5143500" cy="9144000"/>
  <p:custDataLst>
    <p:tags r:id="rId21"/>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gs" Target="tags/tag84.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24037;&#20316;&#31807;1"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Administrator\Desktop\&#22270;&#34920;.xlsx"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Administrator\Desktop\&#22270;&#34920;.xlsx" TargetMode="Externa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oleObject" Target="file:///C:\Users\Administrator\Desktop\&#22270;&#34920;.xlsx" TargetMode="Externa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C:\Users\Administrator\Desktop\&#22270;&#34920;.xlsx" TargetMode="External"/></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oleObject" Target="file:///C:\Users\Administrator\Desktop\&#22270;&#34920;.xlsx" TargetMode="External"/></Relationships>
</file>

<file path=ppt/charts/_rels/chart7.xml.rels><?xml version="1.0" encoding="UTF-8" standalone="yes"?>
<Relationships xmlns="http://schemas.openxmlformats.org/package/2006/relationships"><Relationship Id="rId3" Type="http://schemas.microsoft.com/office/2011/relationships/chartColorStyle" Target="colors7.xml"/><Relationship Id="rId2" Type="http://schemas.microsoft.com/office/2011/relationships/chartStyle" Target="style7.xml"/><Relationship Id="rId1" Type="http://schemas.openxmlformats.org/officeDocument/2006/relationships/oleObject" Target="file:///C:\Users\Administrator\Desktop\&#22270;&#349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第一题：您的年龄</a:t>
            </a:r>
          </a:p>
        </c:rich>
      </c:tx>
      <c:layout>
        <c:manualLayout>
          <c:xMode val="edge"/>
          <c:yMode val="edge"/>
          <c:x val="0.346973684210526"/>
          <c:y val="0.0347222222222222"/>
        </c:manualLayout>
      </c:layout>
      <c:overlay val="0"/>
      <c:spPr>
        <a:noFill/>
        <a:ln>
          <a:noFill/>
        </a:ln>
        <a:effectLst/>
      </c:spPr>
    </c:title>
    <c:autoTitleDeleted val="0"/>
    <c:view3D>
      <c:rotX val="30"/>
      <c:rotY val="0"/>
      <c:depthPercent val="100"/>
      <c:rAngAx val="0"/>
    </c:view3D>
    <c:floor>
      <c:thickness val="0"/>
      <c:spPr>
        <a:noFill/>
        <a:effectLst/>
      </c:spPr>
    </c:floor>
    <c:sideWall>
      <c:thickness val="0"/>
      <c:spPr>
        <a:noFill/>
        <a:effectLst/>
      </c:spPr>
    </c:sideWall>
    <c:backWall>
      <c:thickness val="0"/>
      <c:spPr>
        <a:noFill/>
        <a:effectLst/>
      </c:spPr>
    </c:backWall>
    <c:plotArea>
      <c:layout/>
      <c:pie3DChart>
        <c:varyColors val="1"/>
        <c:ser>
          <c:idx val="0"/>
          <c:order val="0"/>
          <c:tx>
            <c:strRef>
              <c:f>[工作簿1]Sheet1!$D$4</c:f>
              <c:strCache>
                <c:ptCount val="1"/>
                <c:pt idx="0">
                  <c:v>占比</c:v>
                </c:pt>
              </c:strCache>
            </c:strRef>
          </c:tx>
          <c:spPr>
            <a:scene3d>
              <a:camera prst="orthographicFront"/>
              <a:lightRig rig="threePt" dir="t"/>
            </a:scene3d>
            <a:sp3d contourW="9525"/>
          </c:spPr>
          <c:explosion val="0"/>
          <c:dPt>
            <c:idx val="0"/>
            <c:bubble3D val="0"/>
            <c:spPr>
              <a:solidFill>
                <a:schemeClr val="accent1"/>
              </a:solidFill>
              <a:ln>
                <a:solidFill>
                  <a:schemeClr val="bg1"/>
                </a:solidFill>
              </a:ln>
              <a:effectLst/>
              <a:scene3d>
                <a:camera prst="orthographicFront"/>
                <a:lightRig rig="threePt" dir="t"/>
              </a:scene3d>
              <a:sp3d contourW="9525"/>
            </c:spPr>
          </c:dPt>
          <c:dPt>
            <c:idx val="1"/>
            <c:bubble3D val="0"/>
            <c:spPr>
              <a:solidFill>
                <a:schemeClr val="accent2"/>
              </a:solidFill>
              <a:ln>
                <a:solidFill>
                  <a:schemeClr val="bg1"/>
                </a:solidFill>
              </a:ln>
              <a:effectLst/>
              <a:scene3d>
                <a:camera prst="orthographicFront"/>
                <a:lightRig rig="threePt" dir="t"/>
              </a:scene3d>
              <a:sp3d contourW="9525"/>
            </c:spPr>
          </c:dPt>
          <c:dPt>
            <c:idx val="2"/>
            <c:bubble3D val="0"/>
            <c:spPr>
              <a:solidFill>
                <a:schemeClr val="accent3"/>
              </a:solidFill>
              <a:ln>
                <a:solidFill>
                  <a:schemeClr val="bg1"/>
                </a:solidFill>
              </a:ln>
              <a:effectLst/>
              <a:scene3d>
                <a:camera prst="orthographicFront"/>
                <a:lightRig rig="threePt" dir="t"/>
              </a:scene3d>
              <a:sp3d contourW="9525"/>
            </c:spPr>
          </c:dPt>
          <c:dPt>
            <c:idx val="3"/>
            <c:bubble3D val="0"/>
            <c:spPr>
              <a:solidFill>
                <a:schemeClr val="accent4"/>
              </a:solidFill>
              <a:ln>
                <a:solidFill>
                  <a:schemeClr val="bg1"/>
                </a:solidFill>
              </a:ln>
              <a:effectLst/>
              <a:scene3d>
                <a:camera prst="orthographicFront"/>
                <a:lightRig rig="threePt" dir="t"/>
              </a:scene3d>
              <a:sp3d contourW="9525"/>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[工作簿1]Sheet1!$C$5:$C$8</c:f>
              <c:strCache>
                <c:ptCount val="4"/>
                <c:pt idx="0">
                  <c:v>18-30岁</c:v>
                </c:pt>
                <c:pt idx="1">
                  <c:v>30-40岁</c:v>
                </c:pt>
                <c:pt idx="2">
                  <c:v>40-50岁</c:v>
                </c:pt>
                <c:pt idx="3">
                  <c:v>50岁以上</c:v>
                </c:pt>
              </c:strCache>
            </c:strRef>
          </c:cat>
          <c:val>
            <c:numRef>
              <c:f>[工作簿1]Sheet1!$D$5:$D$8</c:f>
              <c:numCache>
                <c:formatCode>0.00%</c:formatCode>
                <c:ptCount val="4"/>
                <c:pt idx="0">
                  <c:v>0.2553</c:v>
                </c:pt>
                <c:pt idx="1" c:formatCode="0%">
                  <c:v>0.25</c:v>
                </c:pt>
                <c:pt idx="2">
                  <c:v>0.2553</c:v>
                </c:pt>
                <c:pt idx="3">
                  <c:v>0.2394</c:v>
                </c:pt>
              </c:numCache>
            </c:numRef>
          </c:val>
        </c:ser>
        <c:dLbls>
          <c:showLegendKey val="0"/>
          <c:showVal val="1"/>
          <c:showCatName val="0"/>
          <c:showSerName val="0"/>
          <c:showPercent val="0"/>
          <c:showBubbleSize val="0"/>
        </c:dLbls>
      </c:pie3DChart>
      <c:spPr>
        <a:noFill/>
        <a:ln>
          <a:noFill/>
        </a:ln>
        <a:effectLst/>
      </c:spPr>
    </c:plotArea>
    <c:legend>
      <c:legendPos val="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rPr altLang="en-US"/>
              <a:t>第二题（</a:t>
            </a:r>
            <a:r>
              <a:rPr lang="en-US" altLang="zh-CN"/>
              <a:t>1</a:t>
            </a:r>
            <a:r>
              <a:rPr altLang="en-US"/>
              <a:t>）：您是否在服务区消费？</a:t>
            </a:r>
            <a:endParaRPr altLang="en-US"/>
          </a:p>
        </c:rich>
      </c:tx>
      <c:layout/>
      <c:overlay val="0"/>
      <c:spPr>
        <a:noFill/>
        <a:ln>
          <a:noFill/>
        </a:ln>
        <a:effectLst/>
      </c:spPr>
    </c:title>
    <c:autoTitleDeleted val="0"/>
    <c:plotArea>
      <c:layout/>
      <c:barChart>
        <c:barDir val="col"/>
        <c:grouping val="clustered"/>
        <c:varyColors val="0"/>
        <c:ser>
          <c:idx val="0"/>
          <c:order val="0"/>
          <c:tx>
            <c:strRef>
              <c:f>[图表.xlsx]Sheet1!$D$27</c:f>
              <c:strCache>
                <c:ptCount val="1"/>
                <c:pt idx="0">
                  <c:v>是</c:v>
                </c:pt>
              </c:strCache>
            </c:strRef>
          </c:tx>
          <c:spPr>
            <a:gradFill>
              <a:gsLst>
                <a:gs pos="100000">
                  <a:schemeClr val="accent1"/>
                </a:gs>
                <a:gs pos="0">
                  <a:schemeClr val="accent1">
                    <a:hueOff val="-1670000"/>
                  </a:schemeClr>
                </a:gs>
              </a:gsLst>
              <a:lin ang="5400000" scaled="0"/>
            </a:gradFill>
            <a:ln>
              <a:gradFill>
                <a:gsLst>
                  <a:gs pos="100000">
                    <a:schemeClr val="accent1">
                      <a:lumMod val="75000"/>
                    </a:schemeClr>
                  </a:gs>
                  <a:gs pos="0">
                    <a:schemeClr val="accent1">
                      <a:lumMod val="75000"/>
                      <a:hueOff val="-1670000"/>
                    </a:schemeClr>
                  </a:gs>
                </a:gsLst>
                <a:lin ang="4620000" scaled="0"/>
              </a:grad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[图表.xlsx]Sheet1!$C$28:$C$31</c:f>
              <c:strCache>
                <c:ptCount val="4"/>
                <c:pt idx="0">
                  <c:v>18-30岁</c:v>
                </c:pt>
                <c:pt idx="1">
                  <c:v>30-40岁</c:v>
                </c:pt>
                <c:pt idx="2">
                  <c:v>40-50岁</c:v>
                </c:pt>
                <c:pt idx="3">
                  <c:v>50岁以上</c:v>
                </c:pt>
              </c:strCache>
            </c:strRef>
          </c:cat>
          <c:val>
            <c:numRef>
              <c:f>[图表.xlsx]Sheet1!$D$28:$D$31</c:f>
              <c:numCache>
                <c:formatCode>0%</c:formatCode>
                <c:ptCount val="4"/>
                <c:pt idx="0">
                  <c:v>0.645833333333333</c:v>
                </c:pt>
                <c:pt idx="1">
                  <c:v>0.851063829787234</c:v>
                </c:pt>
                <c:pt idx="2">
                  <c:v>0.520833333333333</c:v>
                </c:pt>
                <c:pt idx="3">
                  <c:v>0.444444444444444</c:v>
                </c:pt>
              </c:numCache>
            </c:numRef>
          </c:val>
        </c:ser>
        <c:ser>
          <c:idx val="1"/>
          <c:order val="1"/>
          <c:tx>
            <c:strRef>
              <c:f>[图表.xlsx]Sheet1!$E$27</c:f>
              <c:strCache>
                <c:ptCount val="1"/>
                <c:pt idx="0">
                  <c:v>否</c:v>
                </c:pt>
              </c:strCache>
            </c:strRef>
          </c:tx>
          <c:spPr>
            <a:gradFill>
              <a:gsLst>
                <a:gs pos="100000">
                  <a:schemeClr val="accent2"/>
                </a:gs>
                <a:gs pos="0">
                  <a:schemeClr val="accent2">
                    <a:hueOff val="-1670000"/>
                  </a:schemeClr>
                </a:gs>
              </a:gsLst>
              <a:lin ang="5400000" scaled="0"/>
            </a:gradFill>
            <a:ln>
              <a:gradFill>
                <a:gsLst>
                  <a:gs pos="100000">
                    <a:schemeClr val="accent2">
                      <a:lumMod val="75000"/>
                    </a:schemeClr>
                  </a:gs>
                  <a:gs pos="0">
                    <a:schemeClr val="accent2">
                      <a:lumMod val="75000"/>
                      <a:hueOff val="-1670000"/>
                    </a:schemeClr>
                  </a:gs>
                </a:gsLst>
                <a:lin ang="4620000" scaled="0"/>
              </a:grad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[图表.xlsx]Sheet1!$C$28:$C$31</c:f>
              <c:strCache>
                <c:ptCount val="4"/>
                <c:pt idx="0">
                  <c:v>18-30岁</c:v>
                </c:pt>
                <c:pt idx="1">
                  <c:v>30-40岁</c:v>
                </c:pt>
                <c:pt idx="2">
                  <c:v>40-50岁</c:v>
                </c:pt>
                <c:pt idx="3">
                  <c:v>50岁以上</c:v>
                </c:pt>
              </c:strCache>
            </c:strRef>
          </c:cat>
          <c:val>
            <c:numRef>
              <c:f>[图表.xlsx]Sheet1!$E$28:$E$31</c:f>
              <c:numCache>
                <c:formatCode>0%</c:formatCode>
                <c:ptCount val="4"/>
                <c:pt idx="0">
                  <c:v>0.354166666666667</c:v>
                </c:pt>
                <c:pt idx="1">
                  <c:v>0.148936170212766</c:v>
                </c:pt>
                <c:pt idx="2">
                  <c:v>0.479166666666667</c:v>
                </c:pt>
                <c:pt idx="3">
                  <c:v>0.555555555555556</c:v>
                </c:pt>
              </c:numCache>
            </c:numRef>
          </c:val>
        </c:ser>
        <c:dLbls>
          <c:showLegendKey val="0"/>
          <c:showVal val="1"/>
          <c:showCatName val="0"/>
          <c:showSerName val="0"/>
          <c:showPercent val="0"/>
          <c:showBubbleSize val="0"/>
        </c:dLbls>
        <c:gapWidth val="500"/>
        <c:overlap val="-50"/>
        <c:axId val="162537014"/>
        <c:axId val="503587374"/>
      </c:barChart>
      <c:catAx>
        <c:axId val="162537014"/>
        <c:scaling>
          <c:orientation val="minMax"/>
        </c:scaling>
        <c:delete val="0"/>
        <c:axPos val="b"/>
        <c:majorTickMark val="none"/>
        <c:minorTickMark val="none"/>
        <c:tickLblPos val="nextTo"/>
        <c:spPr>
          <a:noFill/>
          <a:ln w="9525" cap="flat" cmpd="sng" algn="ctr">
            <a:solidFill>
              <a:schemeClr val="dk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dk1">
                    <a:lumMod val="65000"/>
                    <a:lumOff val="35000"/>
                  </a:schemeClr>
                </a:solidFill>
                <a:latin typeface="+mn-lt"/>
                <a:ea typeface="+mn-ea"/>
                <a:cs typeface="+mn-cs"/>
              </a:defRPr>
            </a:pPr>
          </a:p>
        </c:txPr>
        <c:crossAx val="503587374"/>
        <c:crosses val="autoZero"/>
        <c:auto val="1"/>
        <c:lblAlgn val="ctr"/>
        <c:lblOffset val="100"/>
        <c:noMultiLvlLbl val="0"/>
      </c:catAx>
      <c:valAx>
        <c:axId val="503587374"/>
        <c:scaling>
          <c:orientation val="minMax"/>
        </c:scaling>
        <c:delete val="0"/>
        <c:axPos val="l"/>
        <c:majorGridlines>
          <c:spPr>
            <a:ln w="9525" cap="flat" cmpd="sng" algn="ctr">
              <a:solidFill>
                <a:schemeClr val="lt1">
                  <a:lumMod val="90200"/>
                </a:schemeClr>
              </a:solidFill>
              <a:round/>
            </a:ln>
            <a:effectLst/>
          </c:spPr>
        </c:majorGridlines>
        <c:numFmt formatCode="0%"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dk1">
                    <a:lumMod val="65000"/>
                    <a:lumOff val="35000"/>
                  </a:schemeClr>
                </a:solidFill>
                <a:latin typeface="+mn-lt"/>
                <a:ea typeface="+mn-ea"/>
                <a:cs typeface="+mn-cs"/>
              </a:defRPr>
            </a:pPr>
          </a:p>
        </c:txPr>
        <c:crossAx val="162537014"/>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dk1">
                  <a:lumMod val="65000"/>
                  <a:lumOff val="35000"/>
                </a:schemeClr>
              </a:solidFill>
              <a:latin typeface="+mn-lt"/>
              <a:ea typeface="+mn-ea"/>
              <a:cs typeface="+mn-cs"/>
            </a:defRPr>
          </a:pPr>
        </a:p>
      </c:txPr>
    </c:legend>
    <c:plotVisOnly val="1"/>
    <c:dispBlanksAs val="gap"/>
    <c:showDLblsOverMax val="0"/>
  </c:chart>
  <c:spPr>
    <a:solidFill>
      <a:schemeClr val="lt1">
        <a:lumMod val="96000"/>
      </a:schemeClr>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rPr altLang="en-US"/>
              <a:t>第二题（</a:t>
            </a:r>
            <a:r>
              <a:rPr lang="en-US" altLang="zh-CN"/>
              <a:t>2</a:t>
            </a:r>
            <a:r>
              <a:rPr altLang="en-US"/>
              <a:t>）：您未在服务区消费的原因？</a:t>
            </a:r>
            <a:endParaRPr altLang="en-US"/>
          </a:p>
        </c:rich>
      </c:tx>
      <c:layout>
        <c:manualLayout>
          <c:xMode val="edge"/>
          <c:yMode val="edge"/>
          <c:x val="0.167894736842105"/>
          <c:y val="0.024537037037037"/>
        </c:manualLayout>
      </c:layout>
      <c:overlay val="0"/>
      <c:spPr>
        <a:noFill/>
        <a:ln>
          <a:noFill/>
        </a:ln>
        <a:effectLst/>
      </c:spPr>
    </c:title>
    <c:autoTitleDeleted val="0"/>
    <c:plotArea>
      <c:layout/>
      <c:barChart>
        <c:barDir val="bar"/>
        <c:grouping val="clustered"/>
        <c:varyColors val="0"/>
        <c:ser>
          <c:idx val="0"/>
          <c:order val="0"/>
          <c:tx>
            <c:strRef>
              <c:f>[图表.xlsx]Sheet1!$E$44</c:f>
              <c:strCache>
                <c:ptCount val="1"/>
                <c:pt idx="0">
                  <c:v>价格因素</c:v>
                </c:pt>
              </c:strCache>
            </c:strRef>
          </c:tx>
          <c:spPr>
            <a:solidFill>
              <a:schemeClr val="accent1"/>
            </a:solidFill>
            <a:ln>
              <a:noFill/>
            </a:ln>
            <a:effectLst/>
          </c:spPr>
          <c:invertIfNegative val="0"/>
          <c:dLbls>
            <c:dLbl>
              <c:idx val="0"/>
              <c:layout>
                <c:manualLayout>
                  <c:x val="0"/>
                  <c:y val="0.0071065989847715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[图表.xlsx]Sheet1!$D$45:$D$48</c:f>
              <c:strCache>
                <c:ptCount val="4"/>
                <c:pt idx="0">
                  <c:v>18-30岁</c:v>
                </c:pt>
                <c:pt idx="1">
                  <c:v>30-40岁</c:v>
                </c:pt>
                <c:pt idx="2">
                  <c:v>40-50岁</c:v>
                </c:pt>
                <c:pt idx="3">
                  <c:v>50岁以上</c:v>
                </c:pt>
              </c:strCache>
            </c:strRef>
          </c:cat>
          <c:val>
            <c:numRef>
              <c:f>[图表.xlsx]Sheet1!$E$45:$E$48</c:f>
              <c:numCache>
                <c:formatCode>0.00%</c:formatCode>
                <c:ptCount val="4"/>
                <c:pt idx="0">
                  <c:v>0.411764705882353</c:v>
                </c:pt>
                <c:pt idx="1">
                  <c:v>0.714285714285714</c:v>
                </c:pt>
                <c:pt idx="2">
                  <c:v>0.695652173913043</c:v>
                </c:pt>
                <c:pt idx="3">
                  <c:v>0.72</c:v>
                </c:pt>
              </c:numCache>
            </c:numRef>
          </c:val>
        </c:ser>
        <c:ser>
          <c:idx val="1"/>
          <c:order val="1"/>
          <c:tx>
            <c:strRef>
              <c:f>[图表.xlsx]Sheet1!$F$44</c:f>
              <c:strCache>
                <c:ptCount val="1"/>
                <c:pt idx="0">
                  <c:v>时间紧来不及</c:v>
                </c:pt>
              </c:strCache>
            </c:strRef>
          </c:tx>
          <c:spPr>
            <a:solidFill>
              <a:schemeClr val="accent2"/>
            </a:solidFill>
            <a:ln>
              <a:noFill/>
            </a:ln>
            <a:effectLst/>
          </c:spPr>
          <c:invertIfNegative val="0"/>
          <c:dLbls>
            <c:dLbl>
              <c:idx val="1"/>
              <c:layout>
                <c:manualLayout>
                  <c:x val="0.00258971513133555"/>
                  <c:y val="-0.0033840947546531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417444474705413"/>
                  <c:y val="-0.00338409475465313"/>
                </c:manualLayout>
              </c:layout>
              <c:tx>
                <c:rich>
                  <a:bodyPr rot="0" spcFirstLastPara="0" vertOverflow="ellipsis" vert="horz" wrap="square" lIns="38100" tIns="19050" rIns="38100" bIns="19050" anchor="ctr" anchorCtr="1"/>
                  <a:lstStyle/>
                  <a:p>
                    <a:pPr defTabSz="914400">
                      <a:defRPr lang="zh-CN" sz="1000" b="0" i="0" u="none" strike="noStrike" kern="1200" baseline="0">
                        <a:solidFill>
                          <a:schemeClr val="tx1">
                            <a:lumMod val="75000"/>
                            <a:lumOff val="25000"/>
                          </a:schemeClr>
                        </a:solidFill>
                        <a:latin typeface="+mn-lt"/>
                        <a:ea typeface="+mn-ea"/>
                        <a:cs typeface="+mn-cs"/>
                      </a:defRPr>
                    </a:pPr>
                    <a:r>
                      <a:t>17</a:t>
                    </a:r>
                    <a:r>
                      <a:rPr lang="en-US" altLang="zh-CN"/>
                      <a:t>.</a:t>
                    </a:r>
                    <a:r>
                      <a:t>39%</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0.106178320384758"/>
                      <c:h val="0.102199661590525"/>
                    </c:manualLayout>
                  </c15:layout>
                </c:ext>
              </c:extLst>
            </c:dLbl>
            <c:dLbl>
              <c:idx val="3"/>
              <c:layout>
                <c:manualLayout>
                  <c:x val="0.0145030221772438"/>
                  <c:y val="-0.00710659898477157"/>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[图表.xlsx]Sheet1!$D$45:$D$48</c:f>
              <c:strCache>
                <c:ptCount val="4"/>
                <c:pt idx="0">
                  <c:v>18-30岁</c:v>
                </c:pt>
                <c:pt idx="1">
                  <c:v>30-40岁</c:v>
                </c:pt>
                <c:pt idx="2">
                  <c:v>40-50岁</c:v>
                </c:pt>
                <c:pt idx="3">
                  <c:v>50岁以上</c:v>
                </c:pt>
              </c:strCache>
            </c:strRef>
          </c:cat>
          <c:val>
            <c:numRef>
              <c:f>[图表.xlsx]Sheet1!$F$45:$F$48</c:f>
              <c:numCache>
                <c:formatCode>0.00%</c:formatCode>
                <c:ptCount val="4"/>
                <c:pt idx="0">
                  <c:v>0.529411764705882</c:v>
                </c:pt>
                <c:pt idx="1">
                  <c:v>0.285714285714286</c:v>
                </c:pt>
                <c:pt idx="2">
                  <c:v>0.173913043478261</c:v>
                </c:pt>
                <c:pt idx="3">
                  <c:v>0.24</c:v>
                </c:pt>
              </c:numCache>
            </c:numRef>
          </c:val>
        </c:ser>
        <c:ser>
          <c:idx val="2"/>
          <c:order val="2"/>
          <c:tx>
            <c:strRef>
              <c:f>[图表.xlsx]Sheet1!$G$44</c:f>
              <c:strCache>
                <c:ptCount val="1"/>
                <c:pt idx="0">
                  <c:v>其他</c:v>
                </c:pt>
              </c:strCache>
            </c:strRef>
          </c:tx>
          <c:spPr>
            <a:solidFill>
              <a:schemeClr val="accent3"/>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[图表.xlsx]Sheet1!$D$45:$D$48</c:f>
              <c:strCache>
                <c:ptCount val="4"/>
                <c:pt idx="0">
                  <c:v>18-30岁</c:v>
                </c:pt>
                <c:pt idx="1">
                  <c:v>30-40岁</c:v>
                </c:pt>
                <c:pt idx="2">
                  <c:v>40-50岁</c:v>
                </c:pt>
                <c:pt idx="3">
                  <c:v>50岁以上</c:v>
                </c:pt>
              </c:strCache>
            </c:strRef>
          </c:cat>
          <c:val>
            <c:numRef>
              <c:f>[图表.xlsx]Sheet1!$G$45:$G$48</c:f>
              <c:numCache>
                <c:formatCode>0.00%</c:formatCode>
                <c:ptCount val="4"/>
                <c:pt idx="0">
                  <c:v>0.0588235294117647</c:v>
                </c:pt>
                <c:pt idx="1">
                  <c:v>0</c:v>
                </c:pt>
                <c:pt idx="2">
                  <c:v>0.130434782608696</c:v>
                </c:pt>
                <c:pt idx="3">
                  <c:v>0.04</c:v>
                </c:pt>
              </c:numCache>
            </c:numRef>
          </c:val>
        </c:ser>
        <c:dLbls>
          <c:showLegendKey val="0"/>
          <c:showVal val="1"/>
          <c:showCatName val="0"/>
          <c:showSerName val="0"/>
          <c:showPercent val="0"/>
          <c:showBubbleSize val="0"/>
        </c:dLbls>
        <c:gapWidth val="150"/>
        <c:overlap val="-25"/>
        <c:axId val="907984806"/>
        <c:axId val="442584165"/>
      </c:barChart>
      <c:catAx>
        <c:axId val="907984806"/>
        <c:scaling>
          <c:orientation val="minMax"/>
        </c:scaling>
        <c:delete val="0"/>
        <c:axPos val="l"/>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442584165"/>
        <c:crosses val="autoZero"/>
        <c:auto val="1"/>
        <c:lblAlgn val="ctr"/>
        <c:lblOffset val="100"/>
        <c:noMultiLvlLbl val="0"/>
      </c:catAx>
      <c:valAx>
        <c:axId val="442584165"/>
        <c:scaling>
          <c:orientation val="minMax"/>
        </c:scaling>
        <c:delete val="1"/>
        <c:axPos val="b"/>
        <c:numFmt formatCode="0.00%" sourceLinked="1"/>
        <c:majorTickMark val="none"/>
        <c:minorTickMark val="none"/>
        <c:tickLblPos val="nextTo"/>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07984806"/>
        <c:crosses val="autoZero"/>
        <c:crossBetween val="between"/>
      </c:valAx>
      <c:spPr>
        <a:noFill/>
        <a:ln>
          <a:noFill/>
        </a:ln>
        <a:effectLst/>
      </c:spPr>
    </c:plotArea>
    <c:legend>
      <c:legendPos val="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第三题：您在服务区的哪些方面消费？ </a:t>
            </a:r>
          </a:p>
        </c:rich>
      </c:tx>
      <c:layout>
        <c:manualLayout>
          <c:xMode val="edge"/>
          <c:yMode val="edge"/>
          <c:x val="0.117434210526316"/>
          <c:y val="0.0243055555555556"/>
        </c:manualLayout>
      </c:layout>
      <c:overlay val="0"/>
      <c:spPr>
        <a:noFill/>
        <a:ln>
          <a:noFill/>
        </a:ln>
        <a:effectLst/>
      </c:spPr>
    </c:title>
    <c:autoTitleDeleted val="0"/>
    <c:plotArea>
      <c:layout/>
      <c:pieChart>
        <c:varyColors val="1"/>
        <c:ser>
          <c:idx val="0"/>
          <c:order val="0"/>
          <c:tx>
            <c:strRef>
              <c:f>[图表.xlsx]Sheet1!$E$52:$E$55</c:f>
              <c:strCache>
                <c:ptCount val="1"/>
                <c:pt idx="0">
                  <c:v>问题三：您在服务区主要在哪些方面消费？ 人数</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inEnd"/>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[图表.xlsx]Sheet1!$D$56:$D$58</c:f>
              <c:strCache>
                <c:ptCount val="3"/>
                <c:pt idx="0">
                  <c:v>商品</c:v>
                </c:pt>
                <c:pt idx="1">
                  <c:v>快餐</c:v>
                </c:pt>
                <c:pt idx="2">
                  <c:v>小吃</c:v>
                </c:pt>
              </c:strCache>
            </c:strRef>
          </c:cat>
          <c:val>
            <c:numRef>
              <c:f>[图表.xlsx]Sheet1!$E$56:$E$58</c:f>
              <c:numCache>
                <c:formatCode>General</c:formatCode>
                <c:ptCount val="3"/>
                <c:pt idx="0">
                  <c:v>63</c:v>
                </c:pt>
                <c:pt idx="1">
                  <c:v>12</c:v>
                </c:pt>
                <c:pt idx="2">
                  <c:v>41</c:v>
                </c:pt>
              </c:numCache>
            </c:numRef>
          </c:val>
        </c:ser>
        <c:ser>
          <c:idx val="1"/>
          <c:order val="1"/>
          <c:tx>
            <c:strRef>
              <c:f>[图表.xlsx]Sheet1!$F$52:$F$55</c:f>
              <c:strCache>
                <c:ptCount val="1"/>
                <c:pt idx="0">
                  <c:v>问题三：您在服务区主要在哪些方面消费？ 占比</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inEnd"/>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[图表.xlsx]Sheet1!$D$56:$D$58</c:f>
              <c:strCache>
                <c:ptCount val="3"/>
                <c:pt idx="0">
                  <c:v>商品</c:v>
                </c:pt>
                <c:pt idx="1">
                  <c:v>快餐</c:v>
                </c:pt>
                <c:pt idx="2">
                  <c:v>小吃</c:v>
                </c:pt>
              </c:strCache>
            </c:strRef>
          </c:cat>
          <c:val>
            <c:numRef>
              <c:f>[图表.xlsx]Sheet1!$F$56:$F$58</c:f>
              <c:numCache>
                <c:formatCode>0.00%</c:formatCode>
                <c:ptCount val="3"/>
                <c:pt idx="0">
                  <c:v>0.543103448275862</c:v>
                </c:pt>
                <c:pt idx="1">
                  <c:v>0.1035</c:v>
                </c:pt>
                <c:pt idx="2">
                  <c:v>0.353448275862069</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第四题：您消费的金额大概为 </a:t>
            </a:r>
          </a:p>
        </c:rich>
      </c:tx>
      <c:layout/>
      <c:overlay val="0"/>
      <c:spPr>
        <a:noFill/>
        <a:ln>
          <a:noFill/>
        </a:ln>
        <a:effectLst/>
      </c:spPr>
    </c:title>
    <c:autoTitleDeleted val="0"/>
    <c:plotArea>
      <c:layout/>
      <c:pieChart>
        <c:varyColors val="1"/>
        <c:ser>
          <c:idx val="0"/>
          <c:order val="0"/>
          <c:tx>
            <c:strRef>
              <c:f>[图表.xlsx]Sheet1!$E$67:$E$69</c:f>
              <c:strCache>
                <c:ptCount val="1"/>
                <c:pt idx="0">
                  <c:v>第四题：您消费的数额大概为 占比</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Lbls>
            <c:dLbl>
              <c:idx val="0"/>
              <c:layout/>
              <c:numFmt formatCode="General" sourceLinked="1"/>
              <c:spPr>
                <a:noFill/>
                <a:ln>
                  <a:noFill/>
                </a:ln>
                <a:effectLst/>
              </c:spPr>
              <c:txPr>
                <a:bodyPr rot="0" spcFirstLastPara="0" vertOverflow="ellipsis" vert="horz" wrap="square" lIns="38100" tIns="19050" rIns="38100" bIns="19050" anchor="ctr" anchorCtr="1"/>
                <a:lstStyle/>
                <a:p>
                  <a:pPr>
                    <a:defRPr lang="zh-CN" sz="1000" b="1" i="0" u="none" strike="noStrike" kern="1200" spc="0" baseline="0">
                      <a:solidFill>
                        <a:schemeClr val="accent1"/>
                      </a:solidFill>
                      <a:latin typeface="+mn-lt"/>
                      <a:ea typeface="+mn-ea"/>
                      <a:cs typeface="+mn-cs"/>
                    </a:defRPr>
                  </a:pPr>
                </a:p>
              </c:txPr>
              <c:dLblPos val="outEnd"/>
              <c:showLegendKey val="0"/>
              <c:showVal val="0"/>
              <c:showCatName val="1"/>
              <c:showSerName val="0"/>
              <c:showPercent val="1"/>
              <c:showBubbleSize val="0"/>
              <c:separator>
</c:separator>
              <c:extLst>
                <c:ext xmlns:c15="http://schemas.microsoft.com/office/drawing/2012/chart" uri="{CE6537A1-D6FC-4f65-9D91-7224C49458BB}"/>
              </c:extLst>
            </c:dLbl>
            <c:dLbl>
              <c:idx val="1"/>
              <c:layout/>
              <c:numFmt formatCode="General" sourceLinked="1"/>
              <c:spPr>
                <a:noFill/>
                <a:ln>
                  <a:noFill/>
                </a:ln>
                <a:effectLst/>
              </c:spPr>
              <c:txPr>
                <a:bodyPr rot="0" spcFirstLastPara="0" vertOverflow="ellipsis" vert="horz" wrap="square" lIns="38100" tIns="19050" rIns="38100" bIns="19050" anchor="ctr" anchorCtr="1"/>
                <a:lstStyle/>
                <a:p>
                  <a:pPr>
                    <a:defRPr lang="zh-CN" sz="1000" b="1" i="0" u="none" strike="noStrike" kern="1200" spc="0" baseline="0">
                      <a:solidFill>
                        <a:schemeClr val="accent2"/>
                      </a:solidFill>
                      <a:latin typeface="+mn-lt"/>
                      <a:ea typeface="+mn-ea"/>
                      <a:cs typeface="+mn-cs"/>
                    </a:defRPr>
                  </a:pPr>
                </a:p>
              </c:txPr>
              <c:dLblPos val="outEnd"/>
              <c:showLegendKey val="0"/>
              <c:showVal val="0"/>
              <c:showCatName val="1"/>
              <c:showSerName val="0"/>
              <c:showPercent val="1"/>
              <c:showBubbleSize val="0"/>
              <c:separator>
</c:separator>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1" i="0" u="none" strike="noStrike" kern="1200" spc="0" baseline="0">
                    <a:solidFill>
                      <a:schemeClr val="accent1"/>
                    </a:solidFill>
                    <a:latin typeface="+mn-lt"/>
                    <a:ea typeface="+mn-ea"/>
                    <a:cs typeface="+mn-cs"/>
                  </a:defRPr>
                </a:pPr>
              </a:p>
            </c:txPr>
            <c:dLblPos val="outEnd"/>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[图表.xlsx]Sheet1!$D$70:$D$71</c:f>
              <c:strCache>
                <c:ptCount val="2"/>
                <c:pt idx="0">
                  <c:v>35元以下（小吃、泡面等）</c:v>
                </c:pt>
                <c:pt idx="1">
                  <c:v>35元以上（快餐、土特产等）</c:v>
                </c:pt>
              </c:strCache>
            </c:strRef>
          </c:cat>
          <c:val>
            <c:numRef>
              <c:f>[图表.xlsx]Sheet1!$E$70:$E$71</c:f>
              <c:numCache>
                <c:formatCode>0%</c:formatCode>
                <c:ptCount val="2"/>
                <c:pt idx="0">
                  <c:v>0.55</c:v>
                </c:pt>
                <c:pt idx="1">
                  <c:v>0.45</c:v>
                </c:pt>
              </c:numCache>
            </c:numRef>
          </c:val>
        </c:ser>
        <c:dLbls>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960" b="1" i="0" u="none" strike="noStrike" kern="1200" baseline="0">
                <a:solidFill>
                  <a:schemeClr val="dk1">
                    <a:lumMod val="75000"/>
                    <a:lumOff val="25000"/>
                  </a:schemeClr>
                </a:solidFill>
                <a:latin typeface="+mn-lt"/>
                <a:ea typeface="+mn-ea"/>
                <a:cs typeface="+mn-cs"/>
              </a:defRPr>
            </a:pPr>
            <a:r>
              <a:rPr sz="960"/>
              <a:t>第五题：您在服务区消费的主要原因</a:t>
            </a:r>
            <a:endParaRPr sz="960"/>
          </a:p>
        </c:rich>
      </c:tx>
      <c:layout>
        <c:manualLayout>
          <c:xMode val="edge"/>
          <c:yMode val="edge"/>
          <c:x val="0.194078947368421"/>
          <c:y val="0.0326612903225806"/>
        </c:manualLayout>
      </c:layout>
      <c:overlay val="0"/>
      <c:spPr>
        <a:noFill/>
        <a:ln>
          <a:noFill/>
        </a:ln>
        <a:effectLst/>
      </c:spPr>
    </c:title>
    <c:autoTitleDeleted val="0"/>
    <c:plotArea>
      <c:layout/>
      <c:pieChart>
        <c:varyColors val="1"/>
        <c:ser>
          <c:idx val="0"/>
          <c:order val="0"/>
          <c:tx>
            <c:strRef>
              <c:f>[图表.xlsx]Sheet1!$D$79</c:f>
              <c:strCache>
                <c:ptCount val="1"/>
                <c:pt idx="0">
                  <c:v>占比</c:v>
                </c:pt>
              </c:strCache>
            </c:strRef>
          </c:tx>
          <c:spPr/>
          <c:explosion val="0"/>
          <c:dPt>
            <c:idx val="0"/>
            <c:bubble3D val="0"/>
            <c:spPr>
              <a:gradFill>
                <a:gsLst>
                  <a:gs pos="0">
                    <a:schemeClr val="accent1">
                      <a:hueOff val="-1670000"/>
                    </a:schemeClr>
                  </a:gs>
                  <a:gs pos="100000">
                    <a:schemeClr val="accent1"/>
                  </a:gs>
                </a:gsLst>
                <a:lin ang="5400000" scaled="0"/>
              </a:gradFill>
              <a:ln>
                <a:gradFill>
                  <a:gsLst>
                    <a:gs pos="0">
                      <a:schemeClr val="accent1">
                        <a:lumMod val="75000"/>
                        <a:hueOff val="-1670000"/>
                      </a:schemeClr>
                    </a:gs>
                    <a:gs pos="100000">
                      <a:schemeClr val="accent1">
                        <a:lumMod val="75000"/>
                      </a:schemeClr>
                    </a:gs>
                  </a:gsLst>
                  <a:lin ang="5160000" scaled="1"/>
                </a:gradFill>
              </a:ln>
              <a:effectLst/>
            </c:spPr>
          </c:dPt>
          <c:dPt>
            <c:idx val="1"/>
            <c:bubble3D val="0"/>
            <c:spPr>
              <a:gradFill>
                <a:gsLst>
                  <a:gs pos="0">
                    <a:schemeClr val="accent2">
                      <a:hueOff val="-1670000"/>
                    </a:schemeClr>
                  </a:gs>
                  <a:gs pos="100000">
                    <a:schemeClr val="accent2"/>
                  </a:gs>
                </a:gsLst>
                <a:lin ang="5400000" scaled="0"/>
              </a:gradFill>
              <a:ln>
                <a:gradFill>
                  <a:gsLst>
                    <a:gs pos="0">
                      <a:schemeClr val="accent2">
                        <a:lumMod val="75000"/>
                        <a:hueOff val="-1670000"/>
                      </a:schemeClr>
                    </a:gs>
                    <a:gs pos="100000">
                      <a:schemeClr val="accent2">
                        <a:lumMod val="75000"/>
                      </a:schemeClr>
                    </a:gs>
                  </a:gsLst>
                  <a:lin ang="5160000" scaled="1"/>
                </a:gradFill>
              </a:ln>
              <a:effectLst/>
            </c:spPr>
          </c:dPt>
          <c:dPt>
            <c:idx val="2"/>
            <c:bubble3D val="0"/>
            <c:spPr>
              <a:gradFill>
                <a:gsLst>
                  <a:gs pos="0">
                    <a:schemeClr val="accent3">
                      <a:hueOff val="-1670000"/>
                    </a:schemeClr>
                  </a:gs>
                  <a:gs pos="100000">
                    <a:schemeClr val="accent3"/>
                  </a:gs>
                </a:gsLst>
                <a:lin ang="5400000" scaled="0"/>
              </a:gradFill>
              <a:ln>
                <a:gradFill>
                  <a:gsLst>
                    <a:gs pos="0">
                      <a:schemeClr val="accent3">
                        <a:lumMod val="75000"/>
                        <a:hueOff val="-1670000"/>
                      </a:schemeClr>
                    </a:gs>
                    <a:gs pos="100000">
                      <a:schemeClr val="accent3">
                        <a:lumMod val="75000"/>
                      </a:schemeClr>
                    </a:gs>
                  </a:gsLst>
                  <a:lin ang="5160000" scaled="1"/>
                </a:gradFill>
              </a:ln>
              <a:effectLst/>
            </c:spPr>
          </c:dPt>
          <c:dLbls>
            <c:dLbl>
              <c:idx val="1"/>
              <c:layout>
                <c:manualLayout>
                  <c:x val="0.0195826264463967"/>
                  <c:y val="0.146703288914969"/>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0762020291133658"/>
                      <c:h val="0.171313506815366"/>
                    </c:manualLayout>
                  </c15:layout>
                </c:ext>
              </c:extLst>
            </c:dLbl>
            <c:dLbl>
              <c:idx val="2"/>
              <c:layout>
                <c:manualLayout>
                  <c:x val="0.00644160085285183"/>
                  <c:y val="0.113122059762955"/>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600" b="0" i="0" u="none" strike="noStrike" kern="1200" baseline="0">
                    <a:solidFill>
                      <a:schemeClr val="dk1">
                        <a:lumMod val="75000"/>
                        <a:lumOff val="25000"/>
                      </a:schemeClr>
                    </a:solidFill>
                    <a:latin typeface="+mn-lt"/>
                    <a:ea typeface="+mn-ea"/>
                    <a:cs typeface="+mn-cs"/>
                  </a:defRPr>
                </a:pPr>
              </a:p>
            </c:txPr>
            <c:dLblPos val="inEnd"/>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a:solidFill>
                        <a:schemeClr val="dk1">
                          <a:lumMod val="35000"/>
                          <a:lumOff val="65000"/>
                        </a:schemeClr>
                      </a:solidFill>
                    </a:ln>
                    <a:effectLst/>
                  </c:spPr>
                </c15:leaderLines>
              </c:ext>
            </c:extLst>
          </c:dLbls>
          <c:cat>
            <c:strRef>
              <c:f>[图表.xlsx]Sheet1!$C$80:$C$82</c:f>
              <c:strCache>
                <c:ptCount val="3"/>
                <c:pt idx="0">
                  <c:v>刚性需求：如买瓶装水</c:v>
                </c:pt>
                <c:pt idx="1">
                  <c:v>即兴消费：如土特产</c:v>
                </c:pt>
                <c:pt idx="2">
                  <c:v>其它</c:v>
                </c:pt>
              </c:strCache>
            </c:strRef>
          </c:cat>
          <c:val>
            <c:numRef>
              <c:f>[图表.xlsx]Sheet1!$D$80:$D$82</c:f>
              <c:numCache>
                <c:formatCode>General</c:formatCode>
                <c:ptCount val="3"/>
                <c:pt idx="0">
                  <c:v>0.8793</c:v>
                </c:pt>
                <c:pt idx="1">
                  <c:v>0.1034</c:v>
                </c:pt>
                <c:pt idx="2">
                  <c:v>0.0172</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b"/>
      <c:legendEntry>
        <c:idx val="0"/>
        <c:txPr>
          <a:bodyPr rot="0" spcFirstLastPara="0" vertOverflow="ellipsis" vert="horz" wrap="square" anchor="ctr" anchorCtr="1"/>
          <a:lstStyle/>
          <a:p>
            <a:pPr>
              <a:defRPr lang="zh-CN" sz="800" b="0" i="0" u="none" strike="noStrike" kern="1200" baseline="0">
                <a:solidFill>
                  <a:schemeClr val="dk1">
                    <a:lumMod val="65000"/>
                    <a:lumOff val="35000"/>
                  </a:schemeClr>
                </a:solidFill>
                <a:latin typeface="+mn-lt"/>
                <a:ea typeface="+mn-ea"/>
                <a:cs typeface="+mn-cs"/>
              </a:defRPr>
            </a:pPr>
          </a:p>
        </c:txPr>
      </c:legendEntry>
      <c:legendEntry>
        <c:idx val="1"/>
        <c:txPr>
          <a:bodyPr rot="0" spcFirstLastPara="0" vertOverflow="ellipsis" vert="horz" wrap="square" anchor="ctr" anchorCtr="1"/>
          <a:lstStyle/>
          <a:p>
            <a:pPr>
              <a:defRPr lang="zh-CN" sz="800" b="0" i="0" u="none" strike="noStrike" kern="1200" baseline="0">
                <a:solidFill>
                  <a:schemeClr val="dk1">
                    <a:lumMod val="65000"/>
                    <a:lumOff val="35000"/>
                  </a:schemeClr>
                </a:solidFill>
                <a:latin typeface="+mn-lt"/>
                <a:ea typeface="+mn-ea"/>
                <a:cs typeface="+mn-cs"/>
              </a:defRPr>
            </a:pPr>
          </a:p>
        </c:txPr>
      </c:legendEntry>
      <c:legendEntry>
        <c:idx val="2"/>
        <c:txPr>
          <a:bodyPr rot="0" spcFirstLastPara="0" vertOverflow="ellipsis" vert="horz" wrap="square" anchor="ctr" anchorCtr="1"/>
          <a:lstStyle/>
          <a:p>
            <a:pPr>
              <a:defRPr lang="zh-CN" sz="800" b="0" i="0" u="none" strike="noStrike" kern="1200" baseline="0">
                <a:solidFill>
                  <a:schemeClr val="dk1">
                    <a:lumMod val="65000"/>
                    <a:lumOff val="35000"/>
                  </a:schemeClr>
                </a:solidFill>
                <a:latin typeface="+mn-lt"/>
                <a:ea typeface="+mn-ea"/>
                <a:cs typeface="+mn-cs"/>
              </a:defRPr>
            </a:pPr>
          </a:p>
        </c:txPr>
      </c:legendEntry>
      <c:layout/>
      <c:overlay val="0"/>
      <c:spPr>
        <a:noFill/>
        <a:ln>
          <a:noFill/>
        </a:ln>
        <a:effectLst/>
      </c:spPr>
      <c:txPr>
        <a:bodyPr rot="0" spcFirstLastPara="0" vertOverflow="ellipsis" vert="horz" wrap="square" anchor="ctr" anchorCtr="1"/>
        <a:lstStyle/>
        <a:p>
          <a:pPr>
            <a:defRPr lang="zh-CN" sz="800" b="0" i="0" u="none" strike="noStrike" kern="1200" baseline="0">
              <a:solidFill>
                <a:schemeClr val="dk1">
                  <a:lumMod val="65000"/>
                  <a:lumOff val="35000"/>
                </a:schemeClr>
              </a:solidFill>
              <a:latin typeface="+mn-lt"/>
              <a:ea typeface="+mn-ea"/>
              <a:cs typeface="+mn-cs"/>
            </a:defRPr>
          </a:pPr>
        </a:p>
      </c:txPr>
    </c:legend>
    <c:plotVisOnly val="1"/>
    <c:dispBlanksAs val="gap"/>
    <c:showDLblsOverMax val="0"/>
  </c:chart>
  <c:spPr>
    <a:solidFill>
      <a:schemeClr val="lt1">
        <a:lumMod val="96000"/>
      </a:schemeClr>
    </a:solidFill>
    <a:ln w="9525" cap="flat" cmpd="sng" algn="ctr">
      <a:solidFill>
        <a:schemeClr val="tx1">
          <a:lumMod val="15000"/>
          <a:lumOff val="85000"/>
        </a:schemeClr>
      </a:solidFill>
      <a:round/>
    </a:ln>
    <a:effectLst/>
  </c:spPr>
  <c:txPr>
    <a:bodyPr/>
    <a:lstStyle/>
    <a:p>
      <a:pPr>
        <a:defRPr lang="zh-CN" sz="8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tx1">
                    <a:lumMod val="75000"/>
                    <a:lumOff val="25000"/>
                  </a:schemeClr>
                </a:solidFill>
                <a:latin typeface="+mn-lt"/>
                <a:ea typeface="+mn-ea"/>
                <a:cs typeface="+mn-cs"/>
              </a:defRPr>
            </a:pPr>
            <a:r>
              <a:t>第六题：您期望增加的服务项目</a:t>
            </a:r>
          </a:p>
        </c:rich>
      </c:tx>
      <c:layout/>
      <c:overlay val="0"/>
      <c:spPr>
        <a:noFill/>
        <a:ln>
          <a:noFill/>
        </a:ln>
        <a:effectLst/>
      </c:spPr>
    </c:title>
    <c:autoTitleDeleted val="0"/>
    <c:plotArea>
      <c:layout/>
      <c:barChart>
        <c:barDir val="col"/>
        <c:grouping val="clustered"/>
        <c:varyColors val="0"/>
        <c:ser>
          <c:idx val="0"/>
          <c:order val="0"/>
          <c:tx>
            <c:strRef>
              <c:f>[图表.xlsx]Sheet1!$D$95</c:f>
              <c:strCache>
                <c:ptCount val="1"/>
                <c:pt idx="0">
                  <c:v>占比</c:v>
                </c:pt>
              </c:strCache>
            </c:strRef>
          </c:tx>
          <c:spPr>
            <a:solidFill>
              <a:schemeClr val="accent1"/>
            </a:solidFill>
            <a:ln>
              <a:noFill/>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[图表.xlsx]Sheet1!$C$96:$C$99</c:f>
              <c:strCache>
                <c:ptCount val="4"/>
                <c:pt idx="0">
                  <c:v>住宿</c:v>
                </c:pt>
                <c:pt idx="1">
                  <c:v>休闲娱乐</c:v>
                </c:pt>
                <c:pt idx="2">
                  <c:v>增加汽车充电桩</c:v>
                </c:pt>
                <c:pt idx="3">
                  <c:v>其它</c:v>
                </c:pt>
              </c:strCache>
            </c:strRef>
          </c:cat>
          <c:val>
            <c:numRef>
              <c:f>[图表.xlsx]Sheet1!$D$96:$D$99</c:f>
              <c:numCache>
                <c:formatCode>0.00%</c:formatCode>
                <c:ptCount val="4"/>
                <c:pt idx="0">
                  <c:v>0.120689655172414</c:v>
                </c:pt>
                <c:pt idx="1">
                  <c:v>0.46551724137931</c:v>
                </c:pt>
                <c:pt idx="2">
                  <c:v>0.379310344827586</c:v>
                </c:pt>
                <c:pt idx="3">
                  <c:v>0.0344827586206897</c:v>
                </c:pt>
              </c:numCache>
            </c:numRef>
          </c:val>
        </c:ser>
        <c:dLbls>
          <c:showLegendKey val="0"/>
          <c:showVal val="1"/>
          <c:showCatName val="0"/>
          <c:showSerName val="0"/>
          <c:showPercent val="0"/>
          <c:showBubbleSize val="0"/>
        </c:dLbls>
        <c:gapWidth val="260"/>
        <c:overlap val="-32"/>
        <c:axId val="244504073"/>
        <c:axId val="74686056"/>
      </c:barChart>
      <c:catAx>
        <c:axId val="244504073"/>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74686056"/>
        <c:crosses val="autoZero"/>
        <c:auto val="1"/>
        <c:lblAlgn val="ctr"/>
        <c:lblOffset val="100"/>
        <c:noMultiLvlLbl val="0"/>
      </c:catAx>
      <c:valAx>
        <c:axId val="74686056"/>
        <c:scaling>
          <c:orientation val="minMax"/>
        </c:scaling>
        <c:delete val="1"/>
        <c:axPos val="l"/>
        <c:numFmt formatCode="0.00%" sourceLinked="1"/>
        <c:majorTickMark val="none"/>
        <c:minorTickMark val="none"/>
        <c:tickLblPos val="nextTo"/>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44504073"/>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9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styleClr val="auto"/>
    </cs:lnRef>
    <cs:fillRef idx="1">
      <cs:styleClr val="auto"/>
    </cs:fillRef>
    <cs:effectRef idx="0"/>
    <cs:fontRef idx="minor">
      <a:schemeClr val="dk1"/>
    </cs:fontRef>
    <cs:spPr>
      <a:ln>
        <a:solidFill>
          <a:schemeClr val="bg1"/>
        </a:solidFill>
      </a:ln>
      <a:effectLst/>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007">
  <cs:axisTitle>
    <cs:lnRef idx="0"/>
    <cs:fillRef idx="0"/>
    <cs:effectRef idx="0"/>
    <cs:fontRef idx="minor">
      <a:schemeClr val="dk1">
        <a:lumMod val="65000"/>
        <a:lumOff val="35000"/>
      </a:schemeClr>
    </cs:fontRef>
    <cs:defRPr sz="1000"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lt1">
          <a:lumMod val="96000"/>
        </a:schemeClr>
      </a:solidFill>
      <a:ln w="9525" cap="flat" cmpd="sng" algn="ctr">
        <a:solidFill>
          <a:schemeClr val="tx1">
            <a:lumMod val="15000"/>
            <a:lumOff val="85000"/>
          </a:schemeClr>
        </a:solidFill>
        <a:round/>
      </a:ln>
    </cs:spPr>
    <cs:defRPr sz="1000" kern="1200"/>
  </cs:chartArea>
  <cs:dataLabel>
    <cs:lnRef idx="0"/>
    <cs:fillRef idx="0"/>
    <cs:effectRef idx="0"/>
    <cs:fontRef idx="minor">
      <a:schemeClr val="dk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100000">
            <a:schemeClr val="phClr"/>
          </a:gs>
          <a:gs pos="0">
            <a:schemeClr val="phClr">
              <a:hueOff val="-1670000"/>
            </a:schemeClr>
          </a:gs>
        </a:gsLst>
        <a:lin ang="5400000" scaled="0"/>
      </a:gradFill>
      <a:ln>
        <a:gradFill>
          <a:gsLst>
            <a:gs pos="100000">
              <a:schemeClr val="phClr">
                <a:lumMod val="75000"/>
              </a:schemeClr>
            </a:gs>
            <a:gs pos="0">
              <a:schemeClr val="phClr">
                <a:lumMod val="75000"/>
                <a:hueOff val="-1670000"/>
              </a:schemeClr>
            </a:gs>
          </a:gsLst>
          <a:lin ang="4620000" scaled="0"/>
        </a:grad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cap="flat" cmpd="sng" algn="ctr">
        <a:solidFill>
          <a:schemeClr val="dk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a:solidFill>
          <a:schemeClr val="dk1">
            <a:lumMod val="75000"/>
            <a:lumOff val="2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11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1008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084">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cs:styleClr val="auto"/>
    </cs:fontRef>
    <cs:defRPr sz="1000" b="1" i="0" u="none" strike="noStrike" kern="1200" spc="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10089">
  <cs:axisTitle>
    <cs:lnRef idx="0"/>
    <cs:fillRef idx="0"/>
    <cs:effectRef idx="0"/>
    <cs:fontRef idx="minor">
      <a:schemeClr val="dk1">
        <a:lumMod val="65000"/>
        <a:lumOff val="35000"/>
      </a:schemeClr>
    </cs:fontRef>
    <cs:defRPr sz="1000"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lt1">
          <a:lumMod val="96000"/>
        </a:schemeClr>
      </a:solidFill>
      <a:ln w="9525" cap="flat" cmpd="sng" algn="ctr">
        <a:solidFill>
          <a:schemeClr val="tx1">
            <a:lumMod val="15000"/>
            <a:lumOff val="85000"/>
          </a:schemeClr>
        </a:solidFill>
        <a:round/>
      </a:ln>
    </cs:spPr>
    <cs:defRPr sz="1000" kern="1200"/>
  </cs:chartArea>
  <cs:dataLabel>
    <cs:lnRef idx="0"/>
    <cs:fillRef idx="0"/>
    <cs:effectRef idx="0"/>
    <cs:fontRef idx="minor">
      <a:schemeClr val="dk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hueOff val="-1670000"/>
            </a:schemeClr>
          </a:gs>
          <a:gs pos="100000">
            <a:schemeClr val="phClr"/>
          </a:gs>
        </a:gsLst>
        <a:lin ang="5400000" scaled="0"/>
      </a:gradFill>
      <a:ln>
        <a:gradFill>
          <a:gsLst>
            <a:gs pos="0">
              <a:schemeClr val="phClr">
                <a:lumMod val="75000"/>
                <a:hueOff val="-1670000"/>
              </a:schemeClr>
            </a:gs>
            <a:gs pos="100000">
              <a:schemeClr val="phClr">
                <a:lumMod val="75000"/>
              </a:schemeClr>
            </a:gs>
          </a:gsLst>
          <a:lin ang="5160000" scaled="1"/>
        </a:gra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a:solidFill>
          <a:schemeClr val="dk1">
            <a:lumMod val="35000"/>
            <a:lumOff val="65000"/>
          </a:schemeClr>
        </a:solidFill>
      </a:ln>
    </cs:spPr>
  </cs:dropLine>
  <cs:errorBar>
    <cs:lnRef idx="0"/>
    <cs:fillRef idx="0"/>
    <cs:effectRef idx="0"/>
    <cs:fontRef idx="minor">
      <a:schemeClr val="tx1"/>
    </cs:fontRef>
    <cs:spPr>
      <a:ln w="9525" cap="flat" cmpd="sng" algn="ctr">
        <a:solidFill>
          <a:schemeClr val="dk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a:solidFill>
          <a:schemeClr val="dk1">
            <a:lumMod val="75000"/>
            <a:lumOff val="25000"/>
          </a:schemeClr>
        </a:solidFill>
      </a:ln>
    </cs:spPr>
  </cs:hiLoLine>
  <cs:leaderLine>
    <cs:lnRef idx="0"/>
    <cs:fillRef idx="0"/>
    <cs:effectRef idx="0"/>
    <cs:fontRef idx="minor">
      <a:schemeClr val="tx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tx1"/>
    </cs:fontRef>
    <cs:spPr>
      <a:ln w="9525">
        <a:solidFill>
          <a:schemeClr val="dk1">
            <a:lumMod val="35000"/>
            <a:lumOff val="65000"/>
          </a:schemeClr>
        </a:solidFill>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1000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0" Type="http://schemas.openxmlformats.org/officeDocument/2006/relationships/tags" Target="../tags/tag31.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521970" y="270034"/>
            <a:ext cx="8101489" cy="4363403"/>
          </a:xfrm>
        </p:spPr>
        <p:txBody>
          <a:bodyPr wrap="square">
            <a:normAutofit/>
          </a:bodyPr>
          <a:lstStyle>
            <a:lvl1pPr>
              <a:defRPr>
                <a:latin typeface="+mn-lt"/>
                <a:ea typeface="+mn-lt"/>
                <a:cs typeface="+mn-lt"/>
              </a:defRPr>
            </a:lvl1pPr>
            <a:lvl2pPr>
              <a:defRPr>
                <a:latin typeface="+mn-lt"/>
                <a:ea typeface="+mn-lt"/>
                <a:cs typeface="+mn-lt"/>
              </a:defRPr>
            </a:lvl2pPr>
            <a:lvl3pPr>
              <a:defRPr>
                <a:latin typeface="+mn-lt"/>
                <a:ea typeface="+mn-lt"/>
                <a:cs typeface="+mn-lt"/>
              </a:defRPr>
            </a:lvl3pPr>
            <a:lvl4pPr>
              <a:defRPr>
                <a:latin typeface="+mn-lt"/>
                <a:ea typeface="+mn-lt"/>
                <a:cs typeface="+mn-lt"/>
              </a:defRPr>
            </a:lvl4pPr>
            <a:lvl5pPr>
              <a:defRPr>
                <a:latin typeface="+mn-lt"/>
                <a:ea typeface="+mn-lt"/>
                <a:cs typeface="+mn-lt"/>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521970" y="976313"/>
            <a:ext cx="8099316" cy="304165"/>
          </a:xfrm>
        </p:spPr>
        <p:txBody>
          <a:bodyPr wrap="square" anchor="t">
            <a:normAutofit/>
          </a:bodyPr>
          <a:lstStyle>
            <a:lvl1pPr marL="0" indent="0">
              <a:buNone/>
              <a:defRPr sz="1800" b="0">
                <a:latin typeface="+mn-lt"/>
                <a:ea typeface="+mn-lt"/>
                <a:cs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13" name="bg_#color-2050&amp;12433"/>
          <p:cNvSpPr/>
          <p:nvPr userDrawn="1">
            <p:custDataLst>
              <p:tags r:id="rId2"/>
            </p:custDataLst>
          </p:nvPr>
        </p:nvSpPr>
        <p:spPr>
          <a:xfrm>
            <a:off x="0" y="0"/>
            <a:ext cx="9141714" cy="5143500"/>
          </a:xfrm>
          <a:custGeom>
            <a:avLst/>
            <a:gdLst/>
            <a:ahLst/>
            <a:cxnLst/>
            <a:rect l="l" t="t" r="r" b="b"/>
            <a:pathLst>
              <a:path w="12188952" h="6858000">
                <a:moveTo>
                  <a:pt x="0" y="0"/>
                </a:moveTo>
                <a:lnTo>
                  <a:pt x="12188952" y="0"/>
                </a:lnTo>
                <a:lnTo>
                  <a:pt x="12188952" y="6858000"/>
                </a:lnTo>
                <a:lnTo>
                  <a:pt x="0" y="6858000"/>
                </a:lnTo>
                <a:lnTo>
                  <a:pt x="0" y="0"/>
                </a:lnTo>
              </a:path>
            </a:pathLst>
          </a:custGeom>
          <a:solidFill>
            <a:schemeClr val="accent1"/>
          </a:solidFill>
        </p:spPr>
      </p:sp>
      <p:sp>
        <p:nvSpPr>
          <p:cNvPr id="15" name="Ellipse 3_#color_$lt1_$lt1-2050&amp;12754"/>
          <p:cNvSpPr/>
          <p:nvPr userDrawn="1">
            <p:custDataLst>
              <p:tags r:id="rId3"/>
            </p:custDataLst>
          </p:nvPr>
        </p:nvSpPr>
        <p:spPr>
          <a:xfrm>
            <a:off x="6668262" y="0"/>
            <a:ext cx="2475738" cy="2907792"/>
          </a:xfrm>
          <a:custGeom>
            <a:avLst/>
            <a:gdLst/>
            <a:ahLst/>
            <a:cxnLst/>
            <a:rect l="l" t="t" r="r" b="b"/>
            <a:pathLst>
              <a:path w="3300984" h="3877056">
                <a:moveTo>
                  <a:pt x="512064" y="0"/>
                </a:moveTo>
                <a:lnTo>
                  <a:pt x="0" y="0"/>
                </a:lnTo>
                <a:cubicBezTo>
                  <a:pt x="-27432" y="1920240"/>
                  <a:pt x="1380744" y="3584448"/>
                  <a:pt x="3300984" y="3877056"/>
                </a:cubicBezTo>
                <a:lnTo>
                  <a:pt x="3300984" y="3355848"/>
                </a:lnTo>
                <a:cubicBezTo>
                  <a:pt x="1664208" y="3081528"/>
                  <a:pt x="484632" y="1645920"/>
                  <a:pt x="512064" y="0"/>
                </a:cubicBezTo>
              </a:path>
            </a:pathLst>
          </a:custGeom>
          <a:gradFill>
            <a:gsLst>
              <a:gs pos="69000">
                <a:srgbClr val="FFFFFF">
                  <a:alpha val="100000"/>
                </a:srgbClr>
              </a:gs>
              <a:gs pos="82000">
                <a:schemeClr val="lt1">
                  <a:alpha val="0"/>
                </a:schemeClr>
              </a:gs>
              <a:gs pos="0">
                <a:schemeClr val="lt1">
                  <a:alpha val="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sp>
      <p:sp>
        <p:nvSpPr>
          <p:cNvPr id="16" name="Ellipse 4 (Stroke)_#color_$lt1_$accent1-2050&amp;12757"/>
          <p:cNvSpPr/>
          <p:nvPr userDrawn="1">
            <p:custDataLst>
              <p:tags r:id="rId4"/>
            </p:custDataLst>
          </p:nvPr>
        </p:nvSpPr>
        <p:spPr>
          <a:xfrm>
            <a:off x="6947154" y="1042416"/>
            <a:ext cx="2194560" cy="1858518"/>
          </a:xfrm>
          <a:custGeom>
            <a:avLst/>
            <a:gdLst/>
            <a:ahLst/>
            <a:cxnLst/>
            <a:rect l="l" t="t" r="r" b="b"/>
            <a:pathLst>
              <a:path w="2926080" h="2478024">
                <a:moveTo>
                  <a:pt x="2926080" y="2478024"/>
                </a:moveTo>
                <a:lnTo>
                  <a:pt x="2926080" y="1965960"/>
                </a:lnTo>
                <a:cubicBezTo>
                  <a:pt x="1837944" y="1783080"/>
                  <a:pt x="941832" y="1078992"/>
                  <a:pt x="484632" y="137160"/>
                </a:cubicBezTo>
                <a:cubicBezTo>
                  <a:pt x="420624" y="18288"/>
                  <a:pt x="265176" y="-36576"/>
                  <a:pt x="137160" y="27432"/>
                </a:cubicBezTo>
                <a:cubicBezTo>
                  <a:pt x="18288" y="91440"/>
                  <a:pt x="-36576" y="237744"/>
                  <a:pt x="27432" y="365760"/>
                </a:cubicBezTo>
                <a:cubicBezTo>
                  <a:pt x="566928" y="1472184"/>
                  <a:pt x="1627632" y="2286000"/>
                  <a:pt x="2926080" y="2478024"/>
                </a:cubicBezTo>
              </a:path>
            </a:pathLst>
          </a:custGeom>
          <a:gradFill>
            <a:gsLst>
              <a:gs pos="0">
                <a:schemeClr val="lt1">
                  <a:alpha val="80000"/>
                </a:schemeClr>
              </a:gs>
              <a:gs pos="100000">
                <a:schemeClr val="accent1">
                  <a:alpha val="100000"/>
                </a:schemeClr>
              </a:gs>
            </a:gsLst>
            <a:lin ang="74674"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sp>
      <p:sp>
        <p:nvSpPr>
          <p:cNvPr id="17" name="Ellipse 8 (Stroke)_#color-2050&amp;12760"/>
          <p:cNvSpPr/>
          <p:nvPr userDrawn="1">
            <p:custDataLst>
              <p:tags r:id="rId5"/>
            </p:custDataLst>
          </p:nvPr>
        </p:nvSpPr>
        <p:spPr>
          <a:xfrm>
            <a:off x="8037576" y="2866644"/>
            <a:ext cx="1104138" cy="630936"/>
          </a:xfrm>
          <a:custGeom>
            <a:avLst/>
            <a:gdLst/>
            <a:ahLst/>
            <a:cxnLst/>
            <a:rect l="l" t="t" r="r" b="b"/>
            <a:pathLst>
              <a:path w="1472184" h="841248">
                <a:moveTo>
                  <a:pt x="1472184" y="329184"/>
                </a:moveTo>
                <a:lnTo>
                  <a:pt x="1472184" y="841248"/>
                </a:lnTo>
                <a:cubicBezTo>
                  <a:pt x="1005840" y="795528"/>
                  <a:pt x="557784" y="676656"/>
                  <a:pt x="146304" y="484632"/>
                </a:cubicBezTo>
                <a:cubicBezTo>
                  <a:pt x="18288" y="429768"/>
                  <a:pt x="-36576" y="274320"/>
                  <a:pt x="27432" y="146304"/>
                </a:cubicBezTo>
                <a:cubicBezTo>
                  <a:pt x="82296" y="18288"/>
                  <a:pt x="237744" y="-36576"/>
                  <a:pt x="356616" y="27432"/>
                </a:cubicBezTo>
                <a:cubicBezTo>
                  <a:pt x="704088" y="182880"/>
                  <a:pt x="1078992" y="292608"/>
                  <a:pt x="1472184" y="329184"/>
                </a:cubicBezTo>
              </a:path>
            </a:pathLst>
          </a:custGeom>
          <a:solidFill>
            <a:schemeClr val="lt1">
              <a:alpha val="40000"/>
            </a:schemeClr>
          </a:solidFill>
        </p:spPr>
      </p:sp>
      <p:sp>
        <p:nvSpPr>
          <p:cNvPr id="19" name="Ellipse 9_#color-2050&amp;12763"/>
          <p:cNvSpPr/>
          <p:nvPr userDrawn="1">
            <p:custDataLst>
              <p:tags r:id="rId6"/>
            </p:custDataLst>
          </p:nvPr>
        </p:nvSpPr>
        <p:spPr>
          <a:xfrm>
            <a:off x="0" y="2571750"/>
            <a:ext cx="2441448" cy="2571750"/>
          </a:xfrm>
          <a:custGeom>
            <a:avLst/>
            <a:gdLst/>
            <a:ahLst/>
            <a:cxnLst/>
            <a:rect l="l" t="t" r="r" b="b"/>
            <a:pathLst>
              <a:path w="3255264" h="3429000">
                <a:moveTo>
                  <a:pt x="3227832" y="3429000"/>
                </a:moveTo>
                <a:cubicBezTo>
                  <a:pt x="3246120" y="3300984"/>
                  <a:pt x="3255264" y="3172968"/>
                  <a:pt x="3255264" y="3044952"/>
                </a:cubicBezTo>
                <a:cubicBezTo>
                  <a:pt x="3255264" y="1362456"/>
                  <a:pt x="1883664" y="0"/>
                  <a:pt x="201168" y="0"/>
                </a:cubicBezTo>
                <a:cubicBezTo>
                  <a:pt x="137160" y="0"/>
                  <a:pt x="64008" y="0"/>
                  <a:pt x="0" y="9144"/>
                </a:cubicBezTo>
                <a:lnTo>
                  <a:pt x="0" y="512064"/>
                </a:lnTo>
                <a:cubicBezTo>
                  <a:pt x="64008" y="512064"/>
                  <a:pt x="137160" y="512064"/>
                  <a:pt x="201168" y="512064"/>
                </a:cubicBezTo>
                <a:cubicBezTo>
                  <a:pt x="1609344" y="512064"/>
                  <a:pt x="2743200" y="1645920"/>
                  <a:pt x="2743200" y="3044952"/>
                </a:cubicBezTo>
                <a:cubicBezTo>
                  <a:pt x="2743200" y="3172968"/>
                  <a:pt x="2734056" y="3300984"/>
                  <a:pt x="2715768" y="3429000"/>
                </a:cubicBezTo>
                <a:lnTo>
                  <a:pt x="3227832" y="3429000"/>
                </a:lnTo>
              </a:path>
            </a:pathLst>
          </a:custGeom>
          <a:solidFill>
            <a:schemeClr val="accent1">
              <a:lumMod val="40000"/>
              <a:lumOff val="60000"/>
              <a:alpha val="75000"/>
            </a:schemeClr>
          </a:solidFill>
        </p:spPr>
      </p:sp>
      <p:sp>
        <p:nvSpPr>
          <p:cNvPr id="2" name="标题 1"/>
          <p:cNvSpPr>
            <a:spLocks noGrp="1"/>
          </p:cNvSpPr>
          <p:nvPr userDrawn="1">
            <p:ph type="ctrTitle" hasCustomPrompt="1"/>
            <p:custDataLst>
              <p:tags r:id="rId7"/>
            </p:custDataLst>
          </p:nvPr>
        </p:nvSpPr>
        <p:spPr>
          <a:xfrm>
            <a:off x="628650" y="342900"/>
            <a:ext cx="7886250" cy="2249100"/>
          </a:xfrm>
        </p:spPr>
        <p:txBody>
          <a:bodyPr wrap="square" anchor="b">
            <a:normAutofit/>
          </a:bodyPr>
          <a:lstStyle>
            <a:lvl1pPr algn="ctr">
              <a:lnSpc>
                <a:spcPct val="100000"/>
              </a:lnSpc>
              <a:defRPr sz="6000">
                <a:solidFill>
                  <a:schemeClr val="lt1">
                    <a:lumMod val="100000"/>
                  </a:schemeClr>
                </a:solidFill>
                <a:latin typeface="+mj-lt"/>
                <a:ea typeface="+mj-lt"/>
                <a:cs typeface="+mj-lt"/>
              </a:defRPr>
            </a:lvl1pPr>
          </a:lstStyle>
          <a:p>
            <a:r>
              <a:rPr lang="zh-CN" altLang="en-US" dirty="0"/>
              <a:t>单击编辑母版标题</a:t>
            </a:r>
            <a:endParaRPr lang="zh-CN" altLang="en-US" dirty="0"/>
          </a:p>
        </p:txBody>
      </p:sp>
      <p:sp>
        <p:nvSpPr>
          <p:cNvPr id="4" name="日期占位符 3"/>
          <p:cNvSpPr>
            <a:spLocks noGrp="1"/>
          </p:cNvSpPr>
          <p:nvPr userDrawn="1">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userDrawn="1">
            <p:ph type="ftr" sz="quarter" idx="11"/>
            <p:custDataLst>
              <p:tags r:id="rId9"/>
            </p:custDataLst>
          </p:nvPr>
        </p:nvSpPr>
        <p:spPr/>
        <p:txBody>
          <a:bodyPr/>
          <a:lstStyle/>
          <a:p>
            <a:endParaRPr lang="zh-CN" altLang="en-US"/>
          </a:p>
        </p:txBody>
      </p:sp>
      <p:sp>
        <p:nvSpPr>
          <p:cNvPr id="6" name="灯片编号占位符 5"/>
          <p:cNvSpPr>
            <a:spLocks noGrp="1"/>
          </p:cNvSpPr>
          <p:nvPr userDrawn="1">
            <p:ph type="sldNum" sz="quarter" idx="12"/>
            <p:custDataLst>
              <p:tags r:id="rId10"/>
            </p:custDataLst>
          </p:nvPr>
        </p:nvSpPr>
        <p:spPr>
          <a:xfrm>
            <a:off x="6457950" y="4767263"/>
            <a:ext cx="2057400" cy="273844"/>
          </a:xfrm>
        </p:spPr>
        <p:txBody>
          <a:bodyPr wrap="square">
            <a:normAutofit/>
          </a:bodyPr>
          <a:lstStyle/>
          <a:p>
            <a:fld id="{BE5F26B5-172A-4DC2-B0B7-181CFC56B87C}" type="slidenum">
              <a:rPr lang="zh-CN" altLang="en-US" smtClean="0"/>
            </a:fld>
            <a:endParaRPr lang="zh-CN" altLang="en-US"/>
          </a:p>
        </p:txBody>
      </p:sp>
      <p:sp>
        <p:nvSpPr>
          <p:cNvPr id="24" name="署名占位符 10"/>
          <p:cNvSpPr>
            <a:spLocks noGrp="1"/>
          </p:cNvSpPr>
          <p:nvPr userDrawn="1">
            <p:ph type="body" sz="quarter" idx="17" hasCustomPrompt="1"/>
            <p:custDataLst>
              <p:tags r:id="rId11"/>
            </p:custDataLst>
          </p:nvPr>
        </p:nvSpPr>
        <p:spPr>
          <a:xfrm>
            <a:off x="628650" y="2931263"/>
            <a:ext cx="7886250" cy="930420"/>
          </a:xfrm>
        </p:spPr>
        <p:txBody>
          <a:bodyPr wrap="square" anchor="t">
            <a:normAutofit/>
          </a:bodyPr>
          <a:lstStyle>
            <a:lvl1pPr marL="0" indent="0" algn="ctr">
              <a:lnSpc>
                <a:spcPct val="100000"/>
              </a:lnSpc>
              <a:buNone/>
              <a:defRPr sz="1800">
                <a:solidFill>
                  <a:schemeClr val="lt1">
                    <a:lumMod val="100000"/>
                  </a:schemeClr>
                </a:solidFill>
                <a:latin typeface="+mn-lt"/>
                <a:ea typeface="+mn-lt"/>
                <a:cs typeface="+mn-lt"/>
              </a:defRPr>
            </a:lvl1pPr>
          </a:lstStyle>
          <a:p>
            <a:pPr lvl="0"/>
            <a:r>
              <a:rPr lang="zh-CN" altLang="en-US" dirty="0"/>
              <a:t>署名</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PTIST_MASTER">
    <p:bg>
      <p:bgPr>
        <a:solidFill>
          <a:srgbClr val="FFFFF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8" name="@path_Ellipse 9 (Stroke)-2050&amp;12778"/>
          <p:cNvSpPr/>
          <p:nvPr userDrawn="1">
            <p:custDataLst>
              <p:tags r:id="rId2"/>
            </p:custDataLst>
          </p:nvPr>
        </p:nvSpPr>
        <p:spPr>
          <a:xfrm>
            <a:off x="6858000" y="0"/>
            <a:ext cx="2283714" cy="3010662"/>
          </a:xfrm>
          <a:custGeom>
            <a:avLst/>
            <a:gdLst/>
            <a:ahLst/>
            <a:cxnLst/>
            <a:rect l="l" t="t" r="r" b="b"/>
            <a:pathLst>
              <a:path w="3044952" h="4014216">
                <a:moveTo>
                  <a:pt x="694944" y="0"/>
                </a:moveTo>
                <a:cubicBezTo>
                  <a:pt x="576072" y="301752"/>
                  <a:pt x="512064" y="621792"/>
                  <a:pt x="512064" y="969264"/>
                </a:cubicBezTo>
                <a:cubicBezTo>
                  <a:pt x="512064" y="2368296"/>
                  <a:pt x="1645920" y="3502152"/>
                  <a:pt x="3044952" y="3502152"/>
                </a:cubicBezTo>
                <a:lnTo>
                  <a:pt x="3044952" y="4014216"/>
                </a:lnTo>
                <a:cubicBezTo>
                  <a:pt x="1362456" y="4014216"/>
                  <a:pt x="0" y="2651760"/>
                  <a:pt x="0" y="969264"/>
                </a:cubicBezTo>
                <a:cubicBezTo>
                  <a:pt x="0" y="630936"/>
                  <a:pt x="54864" y="301752"/>
                  <a:pt x="155448" y="0"/>
                </a:cubicBezTo>
                <a:lnTo>
                  <a:pt x="694944" y="0"/>
                </a:lnTo>
              </a:path>
            </a:pathLst>
          </a:custGeom>
          <a:solidFill>
            <a:schemeClr val="accent1">
              <a:alpha val="10000"/>
            </a:schemeClr>
          </a:solidFill>
        </p:spPr>
        <p:txBody>
          <a:bodyPr/>
          <a:lstStyle/>
          <a:p>
            <a:endParaRPr lang="zh-CN" altLang="en-US" sz="1350"/>
          </a:p>
        </p:txBody>
      </p:sp>
      <p:sp>
        <p:nvSpPr>
          <p:cNvPr id="9" name="Ellipse 3 (Stroke)_#color-2050&amp;12715"/>
          <p:cNvSpPr/>
          <p:nvPr userDrawn="1">
            <p:custDataLst>
              <p:tags r:id="rId3"/>
            </p:custDataLst>
          </p:nvPr>
        </p:nvSpPr>
        <p:spPr>
          <a:xfrm>
            <a:off x="4638294" y="1453896"/>
            <a:ext cx="4505706" cy="3689604"/>
          </a:xfrm>
          <a:custGeom>
            <a:avLst/>
            <a:gdLst/>
            <a:ahLst/>
            <a:cxnLst/>
            <a:rect l="l" t="t" r="r" b="b"/>
            <a:pathLst>
              <a:path w="6007608" h="4919472">
                <a:moveTo>
                  <a:pt x="6007608" y="640080"/>
                </a:moveTo>
                <a:cubicBezTo>
                  <a:pt x="5394960" y="237744"/>
                  <a:pt x="4663440" y="0"/>
                  <a:pt x="3877056" y="0"/>
                </a:cubicBezTo>
                <a:cubicBezTo>
                  <a:pt x="1737360" y="0"/>
                  <a:pt x="0" y="1737360"/>
                  <a:pt x="0" y="3877056"/>
                </a:cubicBezTo>
                <a:cubicBezTo>
                  <a:pt x="0" y="4233672"/>
                  <a:pt x="45720" y="4581144"/>
                  <a:pt x="137160" y="4919472"/>
                </a:cubicBezTo>
                <a:lnTo>
                  <a:pt x="676656" y="4919472"/>
                </a:lnTo>
                <a:cubicBezTo>
                  <a:pt x="566928" y="4590288"/>
                  <a:pt x="512064" y="4233672"/>
                  <a:pt x="512064" y="3877056"/>
                </a:cubicBezTo>
                <a:cubicBezTo>
                  <a:pt x="512064" y="2011680"/>
                  <a:pt x="2011680" y="512064"/>
                  <a:pt x="3877056" y="512064"/>
                </a:cubicBezTo>
                <a:cubicBezTo>
                  <a:pt x="4681728" y="512064"/>
                  <a:pt x="5422392" y="795528"/>
                  <a:pt x="6007608" y="1271016"/>
                </a:cubicBezTo>
                <a:lnTo>
                  <a:pt x="6007608" y="640080"/>
                </a:lnTo>
              </a:path>
            </a:pathLst>
          </a:custGeom>
          <a:solidFill>
            <a:schemeClr val="accent1"/>
          </a:solidFill>
        </p:spPr>
      </p:sp>
      <p:sp>
        <p:nvSpPr>
          <p:cNvPr id="11" name="Ellipse 8 (Stroke)_#color-2050&amp;12718"/>
          <p:cNvSpPr/>
          <p:nvPr userDrawn="1">
            <p:custDataLst>
              <p:tags r:id="rId4"/>
            </p:custDataLst>
          </p:nvPr>
        </p:nvSpPr>
        <p:spPr>
          <a:xfrm>
            <a:off x="3984498" y="3435858"/>
            <a:ext cx="473202" cy="1488186"/>
          </a:xfrm>
          <a:custGeom>
            <a:avLst/>
            <a:gdLst/>
            <a:ahLst/>
            <a:cxnLst/>
            <a:rect l="l" t="t" r="r" b="b"/>
            <a:pathLst>
              <a:path w="630936" h="1984248">
                <a:moveTo>
                  <a:pt x="438912" y="9144"/>
                </a:moveTo>
                <a:cubicBezTo>
                  <a:pt x="576072" y="45720"/>
                  <a:pt x="658368" y="182880"/>
                  <a:pt x="621792" y="320040"/>
                </a:cubicBezTo>
                <a:cubicBezTo>
                  <a:pt x="512064" y="749808"/>
                  <a:pt x="475488" y="1216152"/>
                  <a:pt x="539496" y="1691640"/>
                </a:cubicBezTo>
                <a:cubicBezTo>
                  <a:pt x="557784" y="1828800"/>
                  <a:pt x="457200" y="1956816"/>
                  <a:pt x="320040" y="1975104"/>
                </a:cubicBezTo>
                <a:cubicBezTo>
                  <a:pt x="182880" y="1993392"/>
                  <a:pt x="54864" y="1901952"/>
                  <a:pt x="36576" y="1755648"/>
                </a:cubicBezTo>
                <a:cubicBezTo>
                  <a:pt x="-36576" y="1216152"/>
                  <a:pt x="0" y="685800"/>
                  <a:pt x="128016" y="192024"/>
                </a:cubicBezTo>
                <a:cubicBezTo>
                  <a:pt x="164592" y="54864"/>
                  <a:pt x="301752" y="-27432"/>
                  <a:pt x="438912" y="9144"/>
                </a:cubicBezTo>
              </a:path>
            </a:pathLst>
          </a:custGeom>
          <a:solidFill>
            <a:schemeClr val="accent1"/>
          </a:solidFill>
        </p:spPr>
      </p:sp>
      <p:sp>
        <p:nvSpPr>
          <p:cNvPr id="12" name="Ellipse 4 (Stroke)_#color_$accent2_$accent2-2050&amp;12721"/>
          <p:cNvSpPr/>
          <p:nvPr userDrawn="1">
            <p:custDataLst>
              <p:tags r:id="rId5"/>
            </p:custDataLst>
          </p:nvPr>
        </p:nvSpPr>
        <p:spPr>
          <a:xfrm>
            <a:off x="5054346" y="1460754"/>
            <a:ext cx="4087368" cy="1645920"/>
          </a:xfrm>
          <a:custGeom>
            <a:avLst/>
            <a:gdLst/>
            <a:ahLst/>
            <a:cxnLst/>
            <a:rect l="l" t="t" r="r" b="b"/>
            <a:pathLst>
              <a:path w="5449824" h="2194560">
                <a:moveTo>
                  <a:pt x="5449824" y="640080"/>
                </a:moveTo>
                <a:lnTo>
                  <a:pt x="5449824" y="1280160"/>
                </a:lnTo>
                <a:cubicBezTo>
                  <a:pt x="4864608" y="795528"/>
                  <a:pt x="4123944" y="512064"/>
                  <a:pt x="3310128" y="512064"/>
                </a:cubicBezTo>
                <a:cubicBezTo>
                  <a:pt x="2112264" y="512064"/>
                  <a:pt x="1060704" y="1133856"/>
                  <a:pt x="466344" y="2075688"/>
                </a:cubicBezTo>
                <a:cubicBezTo>
                  <a:pt x="393192" y="2194560"/>
                  <a:pt x="237744" y="2221992"/>
                  <a:pt x="118872" y="2148840"/>
                </a:cubicBezTo>
                <a:cubicBezTo>
                  <a:pt x="0" y="2075688"/>
                  <a:pt x="-36576" y="1920240"/>
                  <a:pt x="36576" y="1801368"/>
                </a:cubicBezTo>
                <a:cubicBezTo>
                  <a:pt x="722376" y="722376"/>
                  <a:pt x="1929384" y="0"/>
                  <a:pt x="3310128" y="0"/>
                </a:cubicBezTo>
                <a:cubicBezTo>
                  <a:pt x="4096512" y="0"/>
                  <a:pt x="4837176" y="237744"/>
                  <a:pt x="5449824" y="640080"/>
                </a:cubicBezTo>
              </a:path>
            </a:pathLst>
          </a:custGeom>
          <a:gradFill>
            <a:gsLst>
              <a:gs pos="0">
                <a:schemeClr val="accent1">
                  <a:lumMod val="75000"/>
                  <a:alpha val="70000"/>
                </a:schemeClr>
              </a:gs>
              <a:gs pos="70313">
                <a:schemeClr val="accent2">
                  <a:alpha val="0"/>
                </a:schemeClr>
              </a:gs>
            </a:gsLst>
            <a:lin ang="74674" scaled="0"/>
          </a:gradFill>
          <a:ln w="25400">
            <a:noFill/>
          </a:ln>
          <a:effectLst/>
        </p:spPr>
        <p:style>
          <a:lnRef idx="2">
            <a:schemeClr val="accent1">
              <a:lumMod val="75000"/>
            </a:schemeClr>
          </a:lnRef>
          <a:fillRef idx="1">
            <a:schemeClr val="accent1"/>
          </a:fillRef>
          <a:effectRef idx="0">
            <a:srgbClr val="FFFFFF"/>
          </a:effectRef>
          <a:fontRef idx="minor">
            <a:schemeClr val="lt1"/>
          </a:fontRef>
        </p:style>
      </p:sp>
      <p:sp>
        <p:nvSpPr>
          <p:cNvPr id="13" name="Ellipse 10 (Stroke)_#color-2050&amp;12724"/>
          <p:cNvSpPr/>
          <p:nvPr userDrawn="1">
            <p:custDataLst>
              <p:tags r:id="rId6"/>
            </p:custDataLst>
          </p:nvPr>
        </p:nvSpPr>
        <p:spPr>
          <a:xfrm>
            <a:off x="0" y="0"/>
            <a:ext cx="1309878" cy="1241298"/>
          </a:xfrm>
          <a:custGeom>
            <a:avLst/>
            <a:gdLst/>
            <a:ahLst/>
            <a:cxnLst/>
            <a:rect l="l" t="t" r="r" b="b"/>
            <a:pathLst>
              <a:path w="1746504" h="1655064">
                <a:moveTo>
                  <a:pt x="0" y="1133856"/>
                </a:moveTo>
                <a:cubicBezTo>
                  <a:pt x="384048" y="1051560"/>
                  <a:pt x="731520" y="841248"/>
                  <a:pt x="978408" y="502920"/>
                </a:cubicBezTo>
                <a:cubicBezTo>
                  <a:pt x="1088136" y="347472"/>
                  <a:pt x="1170432" y="173736"/>
                  <a:pt x="1216152" y="0"/>
                </a:cubicBezTo>
                <a:lnTo>
                  <a:pt x="1746504" y="0"/>
                </a:lnTo>
                <a:cubicBezTo>
                  <a:pt x="1682496" y="274320"/>
                  <a:pt x="1563624" y="548640"/>
                  <a:pt x="1389888" y="795528"/>
                </a:cubicBezTo>
                <a:cubicBezTo>
                  <a:pt x="1042416" y="1271016"/>
                  <a:pt x="539496" y="1563624"/>
                  <a:pt x="0" y="1655064"/>
                </a:cubicBezTo>
                <a:lnTo>
                  <a:pt x="0" y="1133856"/>
                </a:lnTo>
              </a:path>
            </a:pathLst>
          </a:custGeom>
          <a:solidFill>
            <a:schemeClr val="accent1">
              <a:alpha val="10000"/>
            </a:schemeClr>
          </a:solidFill>
        </p:spPr>
      </p:sp>
      <p:sp>
        <p:nvSpPr>
          <p:cNvPr id="2" name="标题 1"/>
          <p:cNvSpPr>
            <a:spLocks noGrp="1"/>
          </p:cNvSpPr>
          <p:nvPr>
            <p:ph type="ctrTitle"/>
            <p:custDataLst>
              <p:tags r:id="rId7"/>
            </p:custDataLst>
          </p:nvPr>
        </p:nvSpPr>
        <p:spPr>
          <a:xfrm>
            <a:off x="654844" y="1358265"/>
            <a:ext cx="4324350" cy="1557338"/>
          </a:xfrm>
        </p:spPr>
        <p:txBody>
          <a:bodyPr wrap="square" anchor="b" anchorCtr="0">
            <a:normAutofit/>
          </a:bodyPr>
          <a:lstStyle>
            <a:lvl1pPr algn="l">
              <a:lnSpc>
                <a:spcPct val="100000"/>
              </a:lnSpc>
              <a:defRPr sz="4050">
                <a:solidFill>
                  <a:schemeClr val="tx1"/>
                </a:solidFill>
                <a:latin typeface="+mj-ea"/>
                <a:ea typeface="+mj-ea"/>
                <a:cs typeface="+mj-ea"/>
              </a:defRPr>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0"/>
            </p:custDataLst>
          </p:nvPr>
        </p:nvSpPr>
        <p:spPr>
          <a:xfrm>
            <a:off x="6457950" y="4767263"/>
            <a:ext cx="2057400" cy="273844"/>
          </a:xfrm>
        </p:spPr>
        <p:txBody>
          <a:bodyPr wrap="square">
            <a:normAutofit/>
          </a:bodyPr>
          <a:lstStyle/>
          <a:p>
            <a:fld id="{BE5F26B5-172A-4DC2-B0B7-181CFC56B87C}" type="slidenum">
              <a:rPr lang="zh-CN" altLang="en-US" smtClean="0"/>
            </a:fld>
            <a:endParaRPr lang="zh-CN" altLang="en-US"/>
          </a:p>
        </p:txBody>
      </p:sp>
      <p:sp>
        <p:nvSpPr>
          <p:cNvPr id="24" name="署名占位符 10"/>
          <p:cNvSpPr>
            <a:spLocks noGrp="1"/>
          </p:cNvSpPr>
          <p:nvPr>
            <p:ph type="body" sz="quarter" idx="17" hasCustomPrompt="1"/>
            <p:custDataLst>
              <p:tags r:id="rId11"/>
            </p:custDataLst>
          </p:nvPr>
        </p:nvSpPr>
        <p:spPr>
          <a:xfrm>
            <a:off x="628650" y="3171825"/>
            <a:ext cx="1991201" cy="454819"/>
          </a:xfrm>
          <a:prstGeom prst="roundRect">
            <a:avLst>
              <a:gd name="adj" fmla="val 50000"/>
            </a:avLst>
          </a:prstGeom>
          <a:solidFill>
            <a:schemeClr val="accent1"/>
          </a:solidFill>
        </p:spPr>
        <p:txBody>
          <a:bodyPr wrap="square" anchor="ctr">
            <a:normAutofit/>
          </a:bodyPr>
          <a:lstStyle>
            <a:lvl1pPr marL="0" indent="0" algn="ctr">
              <a:lnSpc>
                <a:spcPct val="100000"/>
              </a:lnSpc>
              <a:buNone/>
              <a:defRPr sz="1800">
                <a:solidFill>
                  <a:srgbClr val="FFFFFF"/>
                </a:solidFill>
                <a:latin typeface="+mn-ea"/>
                <a:ea typeface="+mn-ea"/>
                <a:cs typeface="+mn-ea"/>
              </a:defRPr>
            </a:lvl1pPr>
          </a:lstStyle>
          <a:p>
            <a:pPr lvl="0"/>
            <a:r>
              <a:rPr lang="zh-CN" altLang="en-US" dirty="0"/>
              <a:t>署名</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custDataLst>
              <p:tags r:id="rId2"/>
            </p:custDataLst>
          </p:nvPr>
        </p:nvSpPr>
        <p:spPr/>
        <p:txBody>
          <a:bodyPr wrap="square">
            <a:normAutofit/>
          </a:bodyPr>
          <a:lstStyle>
            <a:lvl1pPr>
              <a:defRPr>
                <a:latin typeface="+mn-ea"/>
                <a:ea typeface="+mn-ea"/>
                <a:cs typeface="+mn-ea"/>
              </a:defRPr>
            </a:lvl1pPr>
            <a:lvl2pPr>
              <a:defRPr>
                <a:latin typeface="+mn-ea"/>
                <a:ea typeface="+mn-ea"/>
                <a:cs typeface="+mn-ea"/>
              </a:defRPr>
            </a:lvl2pPr>
            <a:lvl3pPr>
              <a:defRPr>
                <a:latin typeface="+mn-ea"/>
                <a:ea typeface="+mn-ea"/>
                <a:cs typeface="+mn-ea"/>
              </a:defRPr>
            </a:lvl3pPr>
            <a:lvl4pPr>
              <a:defRPr>
                <a:latin typeface="+mn-ea"/>
                <a:ea typeface="+mn-ea"/>
                <a:cs typeface="+mn-ea"/>
              </a:defRPr>
            </a:lvl4pPr>
            <a:lvl5pPr>
              <a:defRPr>
                <a:latin typeface="+mn-ea"/>
                <a:ea typeface="+mn-ea"/>
                <a:cs typeface="+mn-ea"/>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3"/>
            </p:custDataLst>
          </p:nvPr>
        </p:nvSpPr>
        <p:spPr/>
        <p:txBody>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4"/>
            </p:custDataLst>
          </p:nvPr>
        </p:nvSpPr>
        <p:spPr/>
        <p:txBody>
          <a:bodyPr/>
          <a:lstStyle/>
          <a:p>
            <a:endParaRPr lang="zh-CN" altLang="en-US" dirty="0"/>
          </a:p>
        </p:txBody>
      </p:sp>
      <p:sp>
        <p:nvSpPr>
          <p:cNvPr id="9" name="灯片编号占位符 8"/>
          <p:cNvSpPr>
            <a:spLocks noGrp="1"/>
          </p:cNvSpPr>
          <p:nvPr>
            <p:ph type="sldNum" sz="quarter" idx="12"/>
            <p:custDataLst>
              <p:tags r:id="rId5"/>
            </p:custDataLst>
          </p:nvPr>
        </p:nvSpPr>
        <p:spPr/>
        <p:txBody>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6"/>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4" name="Ellipse 75 (Stroke)_#color-2050&amp;12727"/>
          <p:cNvSpPr/>
          <p:nvPr userDrawn="1">
            <p:custDataLst>
              <p:tags r:id="rId2"/>
            </p:custDataLst>
          </p:nvPr>
        </p:nvSpPr>
        <p:spPr>
          <a:xfrm>
            <a:off x="2462022" y="0"/>
            <a:ext cx="1728216" cy="5143500"/>
          </a:xfrm>
          <a:custGeom>
            <a:avLst/>
            <a:gdLst/>
            <a:ahLst/>
            <a:cxnLst/>
            <a:rect l="l" t="t" r="r" b="b"/>
            <a:pathLst>
              <a:path w="2304288" h="6858000">
                <a:moveTo>
                  <a:pt x="0" y="6858000"/>
                </a:moveTo>
                <a:lnTo>
                  <a:pt x="813816" y="6858000"/>
                </a:lnTo>
                <a:cubicBezTo>
                  <a:pt x="1728216" y="6007608"/>
                  <a:pt x="2304288" y="4782312"/>
                  <a:pt x="2304288" y="3429000"/>
                </a:cubicBezTo>
                <a:cubicBezTo>
                  <a:pt x="2304288" y="2075688"/>
                  <a:pt x="1728216" y="850392"/>
                  <a:pt x="813816" y="0"/>
                </a:cubicBezTo>
                <a:lnTo>
                  <a:pt x="0" y="0"/>
                </a:lnTo>
                <a:cubicBezTo>
                  <a:pt x="1088136" y="749808"/>
                  <a:pt x="1801368" y="2011680"/>
                  <a:pt x="1801368" y="3429000"/>
                </a:cubicBezTo>
                <a:cubicBezTo>
                  <a:pt x="1801368" y="4846320"/>
                  <a:pt x="1088136" y="6108192"/>
                  <a:pt x="0" y="6858000"/>
                </a:cubicBezTo>
              </a:path>
            </a:pathLst>
          </a:custGeom>
          <a:solidFill>
            <a:schemeClr val="accent1">
              <a:alpha val="10000"/>
            </a:schemeClr>
          </a:solidFill>
        </p:spPr>
      </p:sp>
      <p:sp>
        <p:nvSpPr>
          <p:cNvPr id="5" name="Ellipse 3 (Stroke)_#color-2050&amp;12730"/>
          <p:cNvSpPr/>
          <p:nvPr userDrawn="1">
            <p:custDataLst>
              <p:tags r:id="rId3"/>
            </p:custDataLst>
          </p:nvPr>
        </p:nvSpPr>
        <p:spPr>
          <a:xfrm>
            <a:off x="0" y="0"/>
            <a:ext cx="3504438" cy="5143500"/>
          </a:xfrm>
          <a:custGeom>
            <a:avLst/>
            <a:gdLst/>
            <a:ahLst/>
            <a:cxnLst/>
            <a:rect l="l" t="t" r="r" b="b"/>
            <a:pathLst>
              <a:path w="4672584" h="6858000">
                <a:moveTo>
                  <a:pt x="0" y="6848856"/>
                </a:moveTo>
                <a:lnTo>
                  <a:pt x="0" y="6858000"/>
                </a:lnTo>
                <a:lnTo>
                  <a:pt x="45720" y="6858000"/>
                </a:lnTo>
                <a:cubicBezTo>
                  <a:pt x="27432" y="6858000"/>
                  <a:pt x="18288" y="6848856"/>
                  <a:pt x="0" y="6848856"/>
                </a:cubicBezTo>
                <a:moveTo>
                  <a:pt x="1261872" y="6858000"/>
                </a:moveTo>
                <a:cubicBezTo>
                  <a:pt x="1463040" y="6821424"/>
                  <a:pt x="1664208" y="6766560"/>
                  <a:pt x="1856232" y="6693408"/>
                </a:cubicBezTo>
                <a:cubicBezTo>
                  <a:pt x="3666744" y="6035040"/>
                  <a:pt x="4590288" y="4032504"/>
                  <a:pt x="3931920" y="2221992"/>
                </a:cubicBezTo>
                <a:cubicBezTo>
                  <a:pt x="3493008" y="1033272"/>
                  <a:pt x="2478024" y="228600"/>
                  <a:pt x="1316736" y="0"/>
                </a:cubicBezTo>
                <a:lnTo>
                  <a:pt x="2752344" y="0"/>
                </a:lnTo>
                <a:cubicBezTo>
                  <a:pt x="3493008" y="457200"/>
                  <a:pt x="4096512" y="1152144"/>
                  <a:pt x="4425696" y="2039112"/>
                </a:cubicBezTo>
                <a:cubicBezTo>
                  <a:pt x="5093208" y="3877056"/>
                  <a:pt x="4343400" y="5888736"/>
                  <a:pt x="2734056" y="6858000"/>
                </a:cubicBezTo>
                <a:lnTo>
                  <a:pt x="1261872" y="6858000"/>
                </a:lnTo>
              </a:path>
            </a:pathLst>
          </a:custGeom>
          <a:solidFill>
            <a:schemeClr val="accent1"/>
          </a:solidFill>
        </p:spPr>
      </p:sp>
      <p:sp>
        <p:nvSpPr>
          <p:cNvPr id="6" name="Ellipse 4 (Stroke)_#color_$accent2_$accent2-2050&amp;12733"/>
          <p:cNvSpPr/>
          <p:nvPr userDrawn="1">
            <p:custDataLst>
              <p:tags r:id="rId4"/>
            </p:custDataLst>
          </p:nvPr>
        </p:nvSpPr>
        <p:spPr>
          <a:xfrm>
            <a:off x="0" y="2969514"/>
            <a:ext cx="3435858" cy="2173986"/>
          </a:xfrm>
          <a:custGeom>
            <a:avLst/>
            <a:gdLst/>
            <a:ahLst/>
            <a:cxnLst/>
            <a:rect l="l" t="t" r="r" b="b"/>
            <a:pathLst>
              <a:path w="4581144" h="2898648">
                <a:moveTo>
                  <a:pt x="4078224" y="201168"/>
                </a:moveTo>
                <a:cubicBezTo>
                  <a:pt x="3831336" y="1335024"/>
                  <a:pt x="3035808" y="2313432"/>
                  <a:pt x="1865376" y="2743200"/>
                </a:cubicBezTo>
                <a:cubicBezTo>
                  <a:pt x="1682496" y="2807208"/>
                  <a:pt x="1499616" y="2862072"/>
                  <a:pt x="1307592" y="2898648"/>
                </a:cubicBezTo>
                <a:lnTo>
                  <a:pt x="2715768" y="2898648"/>
                </a:lnTo>
                <a:cubicBezTo>
                  <a:pt x="3685032" y="2322576"/>
                  <a:pt x="4343400" y="1371600"/>
                  <a:pt x="4572000" y="310896"/>
                </a:cubicBezTo>
                <a:cubicBezTo>
                  <a:pt x="4599432" y="173736"/>
                  <a:pt x="4517136" y="36576"/>
                  <a:pt x="4379976" y="9144"/>
                </a:cubicBezTo>
                <a:cubicBezTo>
                  <a:pt x="4242816" y="-27432"/>
                  <a:pt x="4105656" y="64008"/>
                  <a:pt x="4078224" y="201168"/>
                </a:cubicBezTo>
                <a:moveTo>
                  <a:pt x="9144" y="2898648"/>
                </a:moveTo>
                <a:cubicBezTo>
                  <a:pt x="9144" y="2898648"/>
                  <a:pt x="0" y="2898648"/>
                  <a:pt x="0" y="2898648"/>
                </a:cubicBezTo>
                <a:lnTo>
                  <a:pt x="0" y="2898648"/>
                </a:lnTo>
                <a:lnTo>
                  <a:pt x="9144" y="2898648"/>
                </a:lnTo>
              </a:path>
            </a:pathLst>
          </a:custGeom>
          <a:gradFill>
            <a:gsLst>
              <a:gs pos="100000">
                <a:schemeClr val="accent1">
                  <a:lumMod val="75000"/>
                  <a:alpha val="70000"/>
                </a:schemeClr>
              </a:gs>
              <a:gs pos="73000">
                <a:schemeClr val="accent2">
                  <a:alpha val="0"/>
                </a:schemeClr>
              </a:gs>
            </a:gsLst>
            <a:lin ang="0" scaled="0"/>
          </a:gradFill>
          <a:ln w="25400">
            <a:noFill/>
          </a:ln>
          <a:effectLst/>
        </p:spPr>
        <p:style>
          <a:lnRef idx="2">
            <a:schemeClr val="accent1">
              <a:lumMod val="75000"/>
            </a:schemeClr>
          </a:lnRef>
          <a:fillRef idx="1">
            <a:schemeClr val="accent1"/>
          </a:fillRef>
          <a:effectRef idx="0">
            <a:srgbClr val="FFFFFF"/>
          </a:effectRef>
          <a:fontRef idx="minor">
            <a:schemeClr val="lt1"/>
          </a:fontRef>
        </p:style>
      </p:sp>
      <p:sp>
        <p:nvSpPr>
          <p:cNvPr id="2" name="标题 1"/>
          <p:cNvSpPr>
            <a:spLocks noGrp="1"/>
          </p:cNvSpPr>
          <p:nvPr>
            <p:ph type="title" hasCustomPrompt="1"/>
            <p:custDataLst>
              <p:tags r:id="rId5"/>
            </p:custDataLst>
          </p:nvPr>
        </p:nvSpPr>
        <p:spPr>
          <a:xfrm>
            <a:off x="935644" y="2079331"/>
            <a:ext cx="1993511" cy="984909"/>
          </a:xfrm>
        </p:spPr>
        <p:txBody>
          <a:bodyPr wrap="square" anchor="ctr" anchorCtr="0">
            <a:normAutofit/>
          </a:bodyPr>
          <a:lstStyle>
            <a:lvl1pPr>
              <a:defRPr sz="3600">
                <a:latin typeface="+mj-ea"/>
                <a:ea typeface="+mj-ea"/>
                <a:cs typeface="+mj-ea"/>
              </a:defRPr>
            </a:lvl1pPr>
          </a:lstStyle>
          <a:p>
            <a:r>
              <a:rPr lang="zh-CN" altLang="en-US" dirty="0"/>
              <a:t>标题</a:t>
            </a:r>
            <a:endParaRPr lang="zh-CN" altLang="en-US" dirty="0"/>
          </a:p>
        </p:txBody>
      </p:sp>
      <p:sp>
        <p:nvSpPr>
          <p:cNvPr id="7" name="日期占位符 3"/>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7"/>
            </p:custDataLst>
          </p:nvPr>
        </p:nvSpPr>
        <p:spPr/>
        <p:txBody>
          <a:bodyPr/>
          <a:lstStyle/>
          <a:p>
            <a:endParaRPr lang="zh-CN" altLang="en-US"/>
          </a:p>
        </p:txBody>
      </p:sp>
      <p:sp>
        <p:nvSpPr>
          <p:cNvPr id="9" name="灯片编号占位符 5"/>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bg_#color-2050&amp;12358"/>
          <p:cNvSpPr/>
          <p:nvPr userDrawn="1">
            <p:custDataLst>
              <p:tags r:id="rId2"/>
            </p:custDataLst>
          </p:nvPr>
        </p:nvSpPr>
        <p:spPr>
          <a:xfrm>
            <a:off x="1143" y="0"/>
            <a:ext cx="9141714" cy="5143500"/>
          </a:xfrm>
          <a:custGeom>
            <a:avLst/>
            <a:gdLst/>
            <a:ahLst/>
            <a:cxnLst/>
            <a:rect l="l" t="t" r="r" b="b"/>
            <a:pathLst>
              <a:path w="12188952" h="6858000">
                <a:moveTo>
                  <a:pt x="0" y="0"/>
                </a:moveTo>
                <a:lnTo>
                  <a:pt x="12188952" y="0"/>
                </a:lnTo>
                <a:lnTo>
                  <a:pt x="12188952" y="6858000"/>
                </a:lnTo>
                <a:lnTo>
                  <a:pt x="0" y="6858000"/>
                </a:lnTo>
                <a:lnTo>
                  <a:pt x="0" y="0"/>
                </a:lnTo>
              </a:path>
            </a:pathLst>
          </a:custGeom>
          <a:solidFill>
            <a:schemeClr val="accent1"/>
          </a:solidFill>
        </p:spPr>
      </p:sp>
      <p:sp>
        <p:nvSpPr>
          <p:cNvPr id="9" name="Ellipse 5 (Stroke)_#color-2050&amp;12736"/>
          <p:cNvSpPr/>
          <p:nvPr userDrawn="1">
            <p:custDataLst>
              <p:tags r:id="rId3"/>
            </p:custDataLst>
          </p:nvPr>
        </p:nvSpPr>
        <p:spPr>
          <a:xfrm>
            <a:off x="0" y="0"/>
            <a:ext cx="3106674" cy="3408426"/>
          </a:xfrm>
          <a:custGeom>
            <a:avLst/>
            <a:gdLst/>
            <a:ahLst/>
            <a:cxnLst/>
            <a:rect l="l" t="t" r="r" b="b"/>
            <a:pathLst>
              <a:path w="4142232" h="4544568">
                <a:moveTo>
                  <a:pt x="0" y="4032504"/>
                </a:moveTo>
                <a:cubicBezTo>
                  <a:pt x="91440" y="4032504"/>
                  <a:pt x="173736" y="4041648"/>
                  <a:pt x="265176" y="4041648"/>
                </a:cubicBezTo>
                <a:cubicBezTo>
                  <a:pt x="2121408" y="4041648"/>
                  <a:pt x="3630168" y="2532888"/>
                  <a:pt x="3630168" y="676656"/>
                </a:cubicBezTo>
                <a:cubicBezTo>
                  <a:pt x="3630168" y="438912"/>
                  <a:pt x="3611880" y="219456"/>
                  <a:pt x="3566160" y="0"/>
                </a:cubicBezTo>
                <a:lnTo>
                  <a:pt x="4078224" y="0"/>
                </a:lnTo>
                <a:cubicBezTo>
                  <a:pt x="4123944" y="219456"/>
                  <a:pt x="4142232" y="448056"/>
                  <a:pt x="4142232" y="676656"/>
                </a:cubicBezTo>
                <a:cubicBezTo>
                  <a:pt x="4142232" y="2816352"/>
                  <a:pt x="2404872" y="4544568"/>
                  <a:pt x="265176" y="4544568"/>
                </a:cubicBezTo>
                <a:cubicBezTo>
                  <a:pt x="173736" y="4544568"/>
                  <a:pt x="91440" y="4544568"/>
                  <a:pt x="0" y="4535424"/>
                </a:cubicBezTo>
                <a:lnTo>
                  <a:pt x="0" y="4032504"/>
                </a:lnTo>
              </a:path>
            </a:pathLst>
          </a:custGeom>
          <a:solidFill>
            <a:schemeClr val="accent1">
              <a:lumMod val="40000"/>
              <a:lumOff val="60000"/>
              <a:alpha val="75000"/>
            </a:schemeClr>
          </a:solidFill>
        </p:spPr>
      </p:sp>
      <p:sp>
        <p:nvSpPr>
          <p:cNvPr id="10" name="Ellipse 3 (Stroke)_#color_$lt1_$lt1-2050&amp;12739"/>
          <p:cNvSpPr/>
          <p:nvPr userDrawn="1">
            <p:custDataLst>
              <p:tags r:id="rId4"/>
            </p:custDataLst>
          </p:nvPr>
        </p:nvSpPr>
        <p:spPr>
          <a:xfrm>
            <a:off x="0" y="1049274"/>
            <a:ext cx="4574286" cy="4094226"/>
          </a:xfrm>
          <a:custGeom>
            <a:avLst/>
            <a:gdLst/>
            <a:ahLst/>
            <a:cxnLst/>
            <a:rect l="l" t="t" r="r" b="b"/>
            <a:pathLst>
              <a:path w="6099048" h="5458968">
                <a:moveTo>
                  <a:pt x="5760720" y="5458968"/>
                </a:moveTo>
                <a:cubicBezTo>
                  <a:pt x="5971032" y="4974336"/>
                  <a:pt x="6099048" y="4434840"/>
                  <a:pt x="6099048" y="3877056"/>
                </a:cubicBezTo>
                <a:cubicBezTo>
                  <a:pt x="6099048" y="1737360"/>
                  <a:pt x="4361688" y="0"/>
                  <a:pt x="2221992" y="0"/>
                </a:cubicBezTo>
                <a:cubicBezTo>
                  <a:pt x="1399032" y="0"/>
                  <a:pt x="630936" y="256032"/>
                  <a:pt x="0" y="704088"/>
                </a:cubicBezTo>
                <a:lnTo>
                  <a:pt x="0" y="1344168"/>
                </a:lnTo>
                <a:cubicBezTo>
                  <a:pt x="594360" y="822960"/>
                  <a:pt x="1371600" y="512064"/>
                  <a:pt x="2221992" y="512064"/>
                </a:cubicBezTo>
                <a:cubicBezTo>
                  <a:pt x="4078224" y="512064"/>
                  <a:pt x="5586984" y="2011680"/>
                  <a:pt x="5586984" y="3877056"/>
                </a:cubicBezTo>
                <a:cubicBezTo>
                  <a:pt x="5586984" y="4443984"/>
                  <a:pt x="5440680" y="4992624"/>
                  <a:pt x="5193792" y="5458968"/>
                </a:cubicBezTo>
                <a:lnTo>
                  <a:pt x="5760720" y="5458968"/>
                </a:lnTo>
              </a:path>
            </a:pathLst>
          </a:custGeom>
          <a:gradFill>
            <a:gsLst>
              <a:gs pos="41000">
                <a:schemeClr val="lt1">
                  <a:alpha val="45000"/>
                </a:schemeClr>
              </a:gs>
              <a:gs pos="0">
                <a:srgbClr val="FFFFFF">
                  <a:alpha val="0"/>
                </a:srgbClr>
              </a:gs>
              <a:gs pos="100000">
                <a:schemeClr val="lt1">
                  <a:alpha val="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sp>
      <p:sp>
        <p:nvSpPr>
          <p:cNvPr id="11" name="Ellipse 4 (Stroke)_#color_$lt1_$accent1-2050&amp;12742"/>
          <p:cNvSpPr/>
          <p:nvPr userDrawn="1">
            <p:custDataLst>
              <p:tags r:id="rId5"/>
            </p:custDataLst>
          </p:nvPr>
        </p:nvSpPr>
        <p:spPr>
          <a:xfrm>
            <a:off x="0" y="1049274"/>
            <a:ext cx="4155948" cy="1645920"/>
          </a:xfrm>
          <a:custGeom>
            <a:avLst/>
            <a:gdLst/>
            <a:ahLst/>
            <a:cxnLst/>
            <a:rect l="l" t="t" r="r" b="b"/>
            <a:pathLst>
              <a:path w="5541264" h="2194560">
                <a:moveTo>
                  <a:pt x="0" y="1353312"/>
                </a:moveTo>
                <a:lnTo>
                  <a:pt x="0" y="704088"/>
                </a:lnTo>
                <a:cubicBezTo>
                  <a:pt x="630936" y="265176"/>
                  <a:pt x="1399032" y="0"/>
                  <a:pt x="2231136" y="0"/>
                </a:cubicBezTo>
                <a:cubicBezTo>
                  <a:pt x="3602736" y="0"/>
                  <a:pt x="4809744" y="722376"/>
                  <a:pt x="5495544" y="1801368"/>
                </a:cubicBezTo>
                <a:cubicBezTo>
                  <a:pt x="5568696" y="1920240"/>
                  <a:pt x="5541264" y="2075688"/>
                  <a:pt x="5422392" y="2148840"/>
                </a:cubicBezTo>
                <a:cubicBezTo>
                  <a:pt x="5303520" y="2221992"/>
                  <a:pt x="5148072" y="2194560"/>
                  <a:pt x="5065776" y="2075688"/>
                </a:cubicBezTo>
                <a:cubicBezTo>
                  <a:pt x="4471416" y="1133856"/>
                  <a:pt x="3419856" y="512064"/>
                  <a:pt x="2231136" y="512064"/>
                </a:cubicBezTo>
                <a:cubicBezTo>
                  <a:pt x="1371600" y="512064"/>
                  <a:pt x="594360" y="822960"/>
                  <a:pt x="0" y="1353312"/>
                </a:cubicBezTo>
              </a:path>
            </a:pathLst>
          </a:custGeom>
          <a:gradFill>
            <a:gsLst>
              <a:gs pos="81000">
                <a:schemeClr val="lt1">
                  <a:alpha val="100000"/>
                </a:schemeClr>
              </a:gs>
              <a:gs pos="0">
                <a:schemeClr val="accent1">
                  <a:alpha val="100000"/>
                </a:schemeClr>
              </a:gs>
            </a:gsLst>
            <a:lin ang="74674"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sp>
      <p:sp>
        <p:nvSpPr>
          <p:cNvPr id="2" name="标题 1"/>
          <p:cNvSpPr>
            <a:spLocks noGrp="1"/>
          </p:cNvSpPr>
          <p:nvPr userDrawn="1">
            <p:ph type="title"/>
            <p:custDataLst>
              <p:tags r:id="rId6"/>
            </p:custDataLst>
          </p:nvPr>
        </p:nvSpPr>
        <p:spPr>
          <a:xfrm>
            <a:off x="4970621" y="2352675"/>
            <a:ext cx="3545205" cy="1487329"/>
          </a:xfrm>
        </p:spPr>
        <p:txBody>
          <a:bodyPr wrap="square" anchor="t">
            <a:normAutofit/>
          </a:bodyPr>
          <a:lstStyle>
            <a:lvl1pPr algn="l">
              <a:defRPr sz="3375">
                <a:solidFill>
                  <a:schemeClr val="lt1">
                    <a:lumMod val="100000"/>
                  </a:schemeClr>
                </a:solidFill>
                <a:latin typeface="+mj-ea"/>
                <a:ea typeface="+mj-ea"/>
                <a:cs typeface="+mj-ea"/>
              </a:defRPr>
            </a:lvl1pPr>
          </a:lstStyle>
          <a:p>
            <a:r>
              <a:rPr lang="zh-CN" altLang="en-US" dirty="0"/>
              <a:t>单击此处编辑母版标题样式</a:t>
            </a:r>
            <a:endParaRPr lang="zh-CN" altLang="en-US" dirty="0"/>
          </a:p>
        </p:txBody>
      </p:sp>
      <p:sp>
        <p:nvSpPr>
          <p:cNvPr id="8" name="节编号 3"/>
          <p:cNvSpPr>
            <a:spLocks noGrp="1"/>
          </p:cNvSpPr>
          <p:nvPr userDrawn="1">
            <p:ph type="body" sz="quarter" idx="13" hasCustomPrompt="1"/>
            <p:custDataLst>
              <p:tags r:id="rId7"/>
            </p:custDataLst>
          </p:nvPr>
        </p:nvSpPr>
        <p:spPr>
          <a:xfrm>
            <a:off x="364808" y="2452238"/>
            <a:ext cx="3845052" cy="2069658"/>
          </a:xfrm>
        </p:spPr>
        <p:txBody>
          <a:bodyPr wrap="square" anchor="b">
            <a:normAutofit/>
          </a:bodyPr>
          <a:lstStyle>
            <a:lvl1pPr marL="0" indent="0" algn="ctr">
              <a:buNone/>
              <a:defRPr sz="8925" b="1">
                <a:solidFill>
                  <a:schemeClr val="lt1">
                    <a:lumMod val="100000"/>
                  </a:schemeClr>
                </a:solidFill>
                <a:latin typeface="+mj-ea"/>
                <a:ea typeface="+mj-ea"/>
                <a:cs typeface="+mj-ea"/>
              </a:defRPr>
            </a:lvl1pPr>
          </a:lstStyle>
          <a:p>
            <a:pPr lvl="0"/>
            <a:r>
              <a:rPr lang="zh-CN" altLang="en-US" dirty="0"/>
              <a:t>节编号</a:t>
            </a:r>
            <a:endParaRPr lang="zh-CN" altLang="en-US" dirty="0"/>
          </a:p>
        </p:txBody>
      </p:sp>
      <p:sp>
        <p:nvSpPr>
          <p:cNvPr id="4" name="日期占位符 4"/>
          <p:cNvSpPr>
            <a:spLocks noGrp="1"/>
          </p:cNvSpPr>
          <p:nvPr userDrawn="1">
            <p:ph type="dt" sz="half" idx="10"/>
            <p:custDataLst>
              <p:tags r:id="rId8"/>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userDrawn="1">
            <p:ph type="ftr" sz="quarter" idx="11"/>
            <p:custDataLst>
              <p:tags r:id="rId9"/>
            </p:custDataLst>
          </p:nvPr>
        </p:nvSpPr>
        <p:spPr/>
        <p:txBody>
          <a:bodyPr/>
          <a:lstStyle/>
          <a:p>
            <a:endParaRPr lang="zh-CN" altLang="en-US"/>
          </a:p>
        </p:txBody>
      </p:sp>
      <p:sp>
        <p:nvSpPr>
          <p:cNvPr id="6" name="灯片编号占位符 6"/>
          <p:cNvSpPr>
            <a:spLocks noGrp="1"/>
          </p:cNvSpPr>
          <p:nvPr userDrawn="1">
            <p:ph type="sldNum" sz="quarter" idx="12"/>
            <p:custDataLst>
              <p:tags r:id="rId10"/>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b">
            <a:normAutofit/>
          </a:bodyPr>
          <a:lstStyle>
            <a:lvl1pPr>
              <a:defRPr lang="zh-CN" altLang="en-US" dirty="0">
                <a:latin typeface="+mj-lt"/>
                <a:ea typeface="+mj-lt"/>
                <a:cs typeface="+mj-lt"/>
              </a:defRPr>
            </a:lvl1pPr>
          </a:lstStyle>
          <a:p>
            <a:pPr lvl="0"/>
            <a:r>
              <a:rPr lang="zh-CN" altLang="en-US" dirty="0"/>
              <a:t>单击此处编辑母版标题样式</a:t>
            </a:r>
            <a:endParaRPr dirty="0"/>
          </a:p>
        </p:txBody>
      </p:sp>
      <p:sp>
        <p:nvSpPr>
          <p:cNvPr id="3" name="内容占位符 2"/>
          <p:cNvSpPr>
            <a:spLocks noGrp="1"/>
          </p:cNvSpPr>
          <p:nvPr>
            <p:ph sz="half" idx="1"/>
            <p:custDataLst>
              <p:tags r:id="rId3"/>
            </p:custDataLst>
          </p:nvPr>
        </p:nvSpPr>
        <p:spPr>
          <a:xfrm>
            <a:off x="521970" y="976313"/>
            <a:ext cx="3992880" cy="3656888"/>
          </a:xfrm>
        </p:spPr>
        <p:txBody>
          <a:bodyPr wrap="square">
            <a:normAutofit/>
          </a:bodyPr>
          <a:lstStyle>
            <a:lvl1pPr>
              <a:defRPr>
                <a:latin typeface="+mn-ea"/>
                <a:ea typeface="+mn-ea"/>
                <a:cs typeface="+mn-ea"/>
              </a:defRPr>
            </a:lvl1pPr>
            <a:lvl2pPr>
              <a:defRPr>
                <a:latin typeface="+mn-ea"/>
                <a:ea typeface="+mn-ea"/>
                <a:cs typeface="+mn-ea"/>
              </a:defRPr>
            </a:lvl2pPr>
            <a:lvl3pPr>
              <a:defRPr>
                <a:latin typeface="+mn-ea"/>
                <a:ea typeface="+mn-ea"/>
                <a:cs typeface="+mn-ea"/>
              </a:defRPr>
            </a:lvl3pPr>
            <a:lvl4pPr>
              <a:defRPr>
                <a:latin typeface="+mn-ea"/>
                <a:ea typeface="+mn-ea"/>
                <a:cs typeface="+mn-ea"/>
              </a:defRPr>
            </a:lvl4pPr>
            <a:lvl5pPr>
              <a:defRPr>
                <a:latin typeface="+mn-ea"/>
                <a:ea typeface="+mn-ea"/>
                <a:cs typeface="+mn-ea"/>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4629150" y="976313"/>
            <a:ext cx="3992880" cy="3656888"/>
          </a:xfrm>
        </p:spPr>
        <p:txBody>
          <a:bodyPr wrap="square">
            <a:normAutofit/>
          </a:bodyPr>
          <a:lstStyle>
            <a:lvl1pPr>
              <a:defRPr>
                <a:latin typeface="+mn-ea"/>
                <a:ea typeface="+mn-ea"/>
                <a:cs typeface="+mn-ea"/>
              </a:defRPr>
            </a:lvl1pPr>
            <a:lvl2pPr>
              <a:defRPr>
                <a:latin typeface="+mn-ea"/>
                <a:ea typeface="+mn-ea"/>
                <a:cs typeface="+mn-ea"/>
              </a:defRPr>
            </a:lvl2pPr>
            <a:lvl3pPr>
              <a:defRPr>
                <a:latin typeface="+mn-ea"/>
                <a:ea typeface="+mn-ea"/>
                <a:cs typeface="+mn-ea"/>
              </a:defRPr>
            </a:lvl3pPr>
            <a:lvl4pPr>
              <a:defRPr>
                <a:latin typeface="+mn-ea"/>
                <a:ea typeface="+mn-ea"/>
                <a:cs typeface="+mn-ea"/>
              </a:defRPr>
            </a:lvl4pPr>
            <a:lvl5pPr>
              <a:defRPr>
                <a:latin typeface="+mn-ea"/>
                <a:ea typeface="+mn-ea"/>
                <a:cs typeface="+mn-ea"/>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521970" y="976313"/>
            <a:ext cx="3992880" cy="308477"/>
          </a:xfrm>
        </p:spPr>
        <p:txBody>
          <a:bodyPr wrap="square" anchor="b">
            <a:normAutofit/>
          </a:bodyPr>
          <a:lstStyle>
            <a:lvl1pPr marL="0" indent="0">
              <a:buNone/>
              <a:defRPr sz="1800" b="1">
                <a:latin typeface="+mn-ea"/>
                <a:ea typeface="+mn-ea"/>
                <a:cs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521970" y="1406324"/>
            <a:ext cx="3992880" cy="3225207"/>
          </a:xfrm>
        </p:spPr>
        <p:txBody>
          <a:bodyPr wrap="square">
            <a:normAutofit/>
          </a:bodyPr>
          <a:lstStyle>
            <a:lvl1pPr>
              <a:defRPr sz="1650">
                <a:latin typeface="+mn-ea"/>
                <a:ea typeface="+mn-ea"/>
                <a:cs typeface="+mn-ea"/>
              </a:defRPr>
            </a:lvl1pPr>
            <a:lvl2pPr>
              <a:defRPr>
                <a:latin typeface="+mn-ea"/>
                <a:ea typeface="+mn-ea"/>
                <a:cs typeface="+mn-ea"/>
              </a:defRPr>
            </a:lvl2pPr>
            <a:lvl3pPr>
              <a:defRPr>
                <a:latin typeface="+mn-ea"/>
                <a:ea typeface="+mn-ea"/>
                <a:cs typeface="+mn-ea"/>
              </a:defRPr>
            </a:lvl3pPr>
            <a:lvl4pPr>
              <a:defRPr>
                <a:latin typeface="+mn-ea"/>
                <a:ea typeface="+mn-ea"/>
                <a:cs typeface="+mn-ea"/>
              </a:defRPr>
            </a:lvl4pPr>
            <a:lvl5pPr>
              <a:defRPr>
                <a:latin typeface="+mn-ea"/>
                <a:ea typeface="+mn-ea"/>
                <a:cs typeface="+mn-ea"/>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4629150" y="976313"/>
            <a:ext cx="3992880" cy="308477"/>
          </a:xfrm>
        </p:spPr>
        <p:txBody>
          <a:bodyPr wrap="square" anchor="b">
            <a:normAutofit/>
          </a:bodyPr>
          <a:lstStyle>
            <a:lvl1pPr marL="0" indent="0">
              <a:buNone/>
              <a:defRPr sz="1800" b="1">
                <a:latin typeface="+mn-ea"/>
                <a:ea typeface="+mn-ea"/>
                <a:cs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4629150" y="1406324"/>
            <a:ext cx="3992880" cy="3225207"/>
          </a:xfrm>
        </p:spPr>
        <p:txBody>
          <a:bodyPr wrap="square">
            <a:normAutofit/>
          </a:bodyPr>
          <a:lstStyle>
            <a:lvl1pPr>
              <a:defRPr sz="1650">
                <a:latin typeface="+mn-ea"/>
                <a:ea typeface="+mn-ea"/>
                <a:cs typeface="+mn-ea"/>
              </a:defRPr>
            </a:lvl1pPr>
            <a:lvl2pPr>
              <a:defRPr>
                <a:latin typeface="+mn-ea"/>
                <a:ea typeface="+mn-ea"/>
                <a:cs typeface="+mn-ea"/>
              </a:defRPr>
            </a:lvl2pPr>
            <a:lvl3pPr>
              <a:defRPr>
                <a:latin typeface="+mn-ea"/>
                <a:ea typeface="+mn-ea"/>
                <a:cs typeface="+mn-ea"/>
              </a:defRPr>
            </a:lvl3pPr>
            <a:lvl4pPr>
              <a:defRPr>
                <a:latin typeface="+mn-ea"/>
                <a:ea typeface="+mn-ea"/>
                <a:cs typeface="+mn-ea"/>
              </a:defRPr>
            </a:lvl4pPr>
            <a:lvl5pPr>
              <a:defRPr>
                <a:latin typeface="+mn-ea"/>
                <a:ea typeface="+mn-ea"/>
                <a:cs typeface="+mn-ea"/>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 name="日期占位符 9"/>
          <p:cNvSpPr>
            <a:spLocks noGrp="1"/>
          </p:cNvSpPr>
          <p:nvPr>
            <p:ph type="dt" sz="half" idx="10"/>
            <p:custDataLst>
              <p:tags r:id="rId6"/>
            </p:custDataLst>
          </p:nvPr>
        </p:nvSpPr>
        <p:spPr/>
        <p:txBody>
          <a:bodyPr/>
          <a:lstStyle/>
          <a:p>
            <a:fld id="{5592522B-0F24-4480-B9DD-A9474A6880D6}" type="datetimeFigureOut">
              <a:rPr lang="zh-CN" altLang="en-US" smtClean="0"/>
            </a:fld>
            <a:endParaRPr lang="zh-CN" altLang="en-US"/>
          </a:p>
        </p:txBody>
      </p:sp>
      <p:sp>
        <p:nvSpPr>
          <p:cNvPr id="11" name="页脚占位符 10"/>
          <p:cNvSpPr>
            <a:spLocks noGrp="1"/>
          </p:cNvSpPr>
          <p:nvPr>
            <p:ph type="ftr" sz="quarter" idx="11"/>
            <p:custDataLst>
              <p:tags r:id="rId7"/>
            </p:custDataLst>
          </p:nvPr>
        </p:nvSpPr>
        <p:spPr/>
        <p:txBody>
          <a:bodyPr/>
          <a:lstStyle/>
          <a:p>
            <a:endParaRPr lang="zh-CN" altLang="en-US" dirty="0"/>
          </a:p>
        </p:txBody>
      </p:sp>
      <p:sp>
        <p:nvSpPr>
          <p:cNvPr id="12" name="灯片编号占位符 11"/>
          <p:cNvSpPr>
            <a:spLocks noGrp="1"/>
          </p:cNvSpPr>
          <p:nvPr>
            <p:ph type="sldNum" sz="quarter" idx="12"/>
            <p:custDataLst>
              <p:tags r:id="rId8"/>
            </p:custDataLst>
          </p:nvPr>
        </p:nvSpPr>
        <p:spPr/>
        <p:txBody>
          <a:bodyPr/>
          <a:lstStyle/>
          <a:p>
            <a:fld id="{BE5F26B5-172A-4DC2-B0B7-181CFC56B87C}" type="slidenum">
              <a:rPr lang="zh-CN" altLang="en-US" smtClean="0"/>
            </a:fld>
            <a:endParaRPr lang="zh-CN" altLang="en-US"/>
          </a:p>
        </p:txBody>
      </p:sp>
      <p:sp>
        <p:nvSpPr>
          <p:cNvPr id="13" name="标题 12"/>
          <p:cNvSpPr>
            <a:spLocks noGrp="1"/>
          </p:cNvSpPr>
          <p:nvPr>
            <p:ph type="title"/>
            <p:custDataLst>
              <p:tags r:id="rId9"/>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lvl1pPr>
              <a:defRPr>
                <a:latin typeface="+mj-lt"/>
                <a:ea typeface="+mj-lt"/>
                <a:cs typeface="+mj-lt"/>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1" Type="http://schemas.openxmlformats.org/officeDocument/2006/relationships/theme" Target="../theme/theme2.xml"/><Relationship Id="rId20" Type="http://schemas.openxmlformats.org/officeDocument/2006/relationships/tags" Target="../tags/tag80.xml"/><Relationship Id="rId2" Type="http://schemas.openxmlformats.org/officeDocument/2006/relationships/slideLayout" Target="../slideLayouts/slideLayout4.xml"/><Relationship Id="rId19" Type="http://schemas.openxmlformats.org/officeDocument/2006/relationships/tags" Target="../tags/tag79.xml"/><Relationship Id="rId18" Type="http://schemas.openxmlformats.org/officeDocument/2006/relationships/tags" Target="../tags/tag78.xml"/><Relationship Id="rId17" Type="http://schemas.openxmlformats.org/officeDocument/2006/relationships/tags" Target="../tags/tag77.xml"/><Relationship Id="rId16" Type="http://schemas.openxmlformats.org/officeDocument/2006/relationships/tags" Target="../tags/tag76.xml"/><Relationship Id="rId15" Type="http://schemas.openxmlformats.org/officeDocument/2006/relationships/tags" Target="../tags/tag75.xml"/><Relationship Id="rId14" Type="http://schemas.openxmlformats.org/officeDocument/2006/relationships/tags" Target="../tags/tag74.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llipse 5 (Stroke)_#color-2050&amp;12748"/>
          <p:cNvSpPr/>
          <p:nvPr userDrawn="1">
            <p:custDataLst>
              <p:tags r:id="rId12"/>
            </p:custDataLst>
          </p:nvPr>
        </p:nvSpPr>
        <p:spPr>
          <a:xfrm>
            <a:off x="0" y="0"/>
            <a:ext cx="1309878" cy="1241298"/>
          </a:xfrm>
          <a:custGeom>
            <a:avLst/>
            <a:gdLst/>
            <a:ahLst/>
            <a:cxnLst/>
            <a:rect l="l" t="t" r="r" b="b"/>
            <a:pathLst>
              <a:path w="1746504" h="1655064">
                <a:moveTo>
                  <a:pt x="0" y="1133856"/>
                </a:moveTo>
                <a:cubicBezTo>
                  <a:pt x="384048" y="1051560"/>
                  <a:pt x="731520" y="841248"/>
                  <a:pt x="978408" y="502920"/>
                </a:cubicBezTo>
                <a:cubicBezTo>
                  <a:pt x="1088136" y="347472"/>
                  <a:pt x="1170432" y="173736"/>
                  <a:pt x="1216152" y="0"/>
                </a:cubicBezTo>
                <a:lnTo>
                  <a:pt x="1746504" y="0"/>
                </a:lnTo>
                <a:cubicBezTo>
                  <a:pt x="1682496" y="274320"/>
                  <a:pt x="1563624" y="548640"/>
                  <a:pt x="1389888" y="795528"/>
                </a:cubicBezTo>
                <a:cubicBezTo>
                  <a:pt x="1042416" y="1271016"/>
                  <a:pt x="539496" y="1563624"/>
                  <a:pt x="0" y="1655064"/>
                </a:cubicBezTo>
                <a:lnTo>
                  <a:pt x="0" y="1133856"/>
                </a:lnTo>
              </a:path>
            </a:pathLst>
          </a:custGeom>
          <a:solidFill>
            <a:schemeClr val="accent1">
              <a:alpha val="10000"/>
            </a:schemeClr>
          </a:solidFill>
        </p:spPr>
        <p:txBody>
          <a:bodyPr/>
          <a:lstStyle/>
          <a:p>
            <a:endParaRPr lang="zh-CN" altLang="en-US" sz="1350"/>
          </a:p>
        </p:txBody>
      </p:sp>
      <p:sp>
        <p:nvSpPr>
          <p:cNvPr id="8" name="Ellipse 3 (Stroke)_#color-2050&amp;12745"/>
          <p:cNvSpPr/>
          <p:nvPr userDrawn="1">
            <p:custDataLst>
              <p:tags r:id="rId13"/>
            </p:custDataLst>
          </p:nvPr>
        </p:nvSpPr>
        <p:spPr>
          <a:xfrm>
            <a:off x="8453438" y="4329589"/>
            <a:ext cx="688658" cy="813435"/>
          </a:xfrm>
          <a:custGeom>
            <a:avLst/>
            <a:gdLst/>
            <a:ahLst/>
            <a:cxnLst/>
            <a:rect l="l" t="t" r="r" b="b"/>
            <a:pathLst>
              <a:path w="3236976" h="3822192">
                <a:moveTo>
                  <a:pt x="3236976" y="0"/>
                </a:moveTo>
                <a:cubicBezTo>
                  <a:pt x="1399032" y="301752"/>
                  <a:pt x="0" y="1901952"/>
                  <a:pt x="0" y="3822192"/>
                </a:cubicBezTo>
                <a:lnTo>
                  <a:pt x="512064" y="3822192"/>
                </a:lnTo>
                <a:cubicBezTo>
                  <a:pt x="512064" y="2176272"/>
                  <a:pt x="1682496" y="813816"/>
                  <a:pt x="3236976" y="512064"/>
                </a:cubicBezTo>
                <a:lnTo>
                  <a:pt x="3236976" y="0"/>
                </a:lnTo>
              </a:path>
            </a:pathLst>
          </a:custGeom>
          <a:solidFill>
            <a:schemeClr val="accent1">
              <a:alpha val="10000"/>
            </a:schemeClr>
          </a:solidFill>
        </p:spPr>
      </p:sp>
      <p:sp>
        <p:nvSpPr>
          <p:cNvPr id="10" name="Ellipse 4 (Stroke)_#color_$accent2_$accent2-2050&amp;12751"/>
          <p:cNvSpPr/>
          <p:nvPr userDrawn="1">
            <p:custDataLst>
              <p:tags r:id="rId14"/>
            </p:custDataLst>
          </p:nvPr>
        </p:nvSpPr>
        <p:spPr>
          <a:xfrm>
            <a:off x="8572024" y="4329589"/>
            <a:ext cx="570071" cy="455295"/>
          </a:xfrm>
          <a:custGeom>
            <a:avLst/>
            <a:gdLst/>
            <a:ahLst/>
            <a:cxnLst/>
            <a:rect l="l" t="t" r="r" b="b"/>
            <a:pathLst>
              <a:path w="2679192" h="2139696">
                <a:moveTo>
                  <a:pt x="2679192" y="0"/>
                </a:moveTo>
                <a:lnTo>
                  <a:pt x="2679192" y="512064"/>
                </a:lnTo>
                <a:cubicBezTo>
                  <a:pt x="1746504" y="694944"/>
                  <a:pt x="960120" y="1252728"/>
                  <a:pt x="466344" y="2020824"/>
                </a:cubicBezTo>
                <a:cubicBezTo>
                  <a:pt x="393192" y="2139696"/>
                  <a:pt x="237744" y="2176272"/>
                  <a:pt x="118872" y="2103120"/>
                </a:cubicBezTo>
                <a:cubicBezTo>
                  <a:pt x="0" y="2020824"/>
                  <a:pt x="-36576" y="1865376"/>
                  <a:pt x="36576" y="1746504"/>
                </a:cubicBezTo>
                <a:cubicBezTo>
                  <a:pt x="621792" y="832104"/>
                  <a:pt x="1572768" y="182880"/>
                  <a:pt x="2679192" y="0"/>
                </a:cubicBezTo>
              </a:path>
            </a:pathLst>
          </a:custGeom>
          <a:gradFill>
            <a:gsLst>
              <a:gs pos="0">
                <a:schemeClr val="accent2">
                  <a:alpha val="10000"/>
                </a:schemeClr>
              </a:gs>
              <a:gs pos="70313">
                <a:schemeClr val="accent2">
                  <a:alpha val="0"/>
                </a:schemeClr>
              </a:gs>
            </a:gsLst>
            <a:lin ang="74674"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sp>
      <p:sp>
        <p:nvSpPr>
          <p:cNvPr id="2" name="标题占位符 1"/>
          <p:cNvSpPr>
            <a:spLocks noGrp="1"/>
          </p:cNvSpPr>
          <p:nvPr>
            <p:ph type="title"/>
            <p:custDataLst>
              <p:tags r:id="rId15"/>
            </p:custDataLst>
          </p:nvPr>
        </p:nvSpPr>
        <p:spPr>
          <a:xfrm>
            <a:off x="521970" y="270000"/>
            <a:ext cx="8100000" cy="540000"/>
          </a:xfrm>
          <a:prstGeom prst="rect">
            <a:avLst/>
          </a:prstGeom>
        </p:spPr>
        <p:txBody>
          <a:bodyPr vert="horz" wrap="square" lIns="0" tIns="0" rIns="0" bIns="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6"/>
            </p:custDataLst>
          </p:nvPr>
        </p:nvSpPr>
        <p:spPr>
          <a:xfrm>
            <a:off x="521970" y="976312"/>
            <a:ext cx="8100000" cy="3655219"/>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2"/>
            <p:custDataLst>
              <p:tags r:id="rId17"/>
            </p:custDataLst>
          </p:nvPr>
        </p:nvSpPr>
        <p:spPr>
          <a:xfrm>
            <a:off x="521970" y="4767263"/>
            <a:ext cx="2057400" cy="273844"/>
          </a:xfrm>
          <a:prstGeom prst="rect">
            <a:avLst/>
          </a:prstGeom>
        </p:spPr>
        <p:txBody>
          <a:bodyPr vert="horz" wrap="square" lIns="91440" tIns="45720" rIns="91440" bIns="45720" rtlCol="0" anchor="ctr">
            <a:normAutofit/>
          </a:bodyPr>
          <a:lstStyle>
            <a:lvl1pPr algn="l">
              <a:defRPr sz="9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8"/>
            </p:custDataLst>
          </p:nvPr>
        </p:nvSpPr>
        <p:spPr>
          <a:xfrm>
            <a:off x="3028950" y="4767263"/>
            <a:ext cx="3086100" cy="273844"/>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6565487" y="4767263"/>
            <a:ext cx="2057400" cy="273844"/>
          </a:xfrm>
          <a:prstGeom prst="rect">
            <a:avLst/>
          </a:prstGeom>
        </p:spPr>
        <p:txBody>
          <a:bodyPr vert="horz" wrap="square" lIns="91440" tIns="45720" rIns="91440" bIns="45720" rtlCol="0" anchor="ctr">
            <a:normAutofit/>
          </a:bodyPr>
          <a:lstStyle>
            <a:lvl1pPr algn="r">
              <a:defRPr sz="900">
                <a:solidFill>
                  <a:schemeClr val="tx1">
                    <a:tint val="75000"/>
                  </a:schemeClr>
                </a:solidFill>
              </a:defRPr>
            </a:lvl1pPr>
          </a:lstStyle>
          <a:p>
            <a:fld id="{BE5F26B5-172A-4DC2-B0B7-181CFC56B87C}" type="slidenum">
              <a:rPr lang="zh-CN" altLang="en-US" smtClean="0"/>
            </a:fld>
            <a:endParaRPr lang="zh-CN" altLang="en-US"/>
          </a:p>
        </p:txBody>
      </p:sp>
      <p:sp>
        <p:nvSpPr>
          <p:cNvPr id="11" name="KSO_TEMPLATE" hidden="1"/>
          <p:cNvSpPr/>
          <p:nvPr userDrawn="1">
            <p:custDataLst>
              <p:tags r:id="rId20"/>
            </p:custDataLst>
          </p:nvPr>
        </p:nvSpPr>
        <p:spPr>
          <a:xfrm>
            <a:off x="0" y="0"/>
            <a:ext cx="0" cy="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35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100000"/>
        </a:lnSpc>
        <a:spcBef>
          <a:spcPct val="0"/>
        </a:spcBef>
        <a:buNone/>
        <a:defRPr sz="2400" b="1" kern="1200">
          <a:solidFill>
            <a:schemeClr val="accent1"/>
          </a:solidFill>
          <a:latin typeface="+mj-lt"/>
          <a:ea typeface="+mj-ea"/>
          <a:cs typeface="+mj-cs"/>
        </a:defRPr>
      </a:lvl1pPr>
    </p:titleStyle>
    <p:bodyStyle>
      <a:lvl1pPr marL="171450" indent="-171450" algn="l" defTabSz="685800" rtl="0" eaLnBrk="1" latinLnBrk="0" hangingPunct="1">
        <a:lnSpc>
          <a:spcPct val="130000"/>
        </a:lnSpc>
        <a:spcBef>
          <a:spcPts val="750"/>
        </a:spcBef>
        <a:buFont typeface="Arial" panose="020B0604020202020204" pitchFamily="34" charset="0"/>
        <a:buChar char="•"/>
        <a:defRPr sz="1800" kern="1200">
          <a:solidFill>
            <a:schemeClr val="tx1"/>
          </a:solidFill>
          <a:latin typeface="+mn-lt"/>
          <a:ea typeface="+mn-ea"/>
          <a:cs typeface="+mn-cs"/>
        </a:defRPr>
      </a:lvl1pPr>
      <a:lvl2pPr marL="403860" indent="-154940" algn="l" defTabSz="685800" rtl="0" eaLnBrk="1" latinLnBrk="0" hangingPunct="1">
        <a:lnSpc>
          <a:spcPct val="130000"/>
        </a:lnSpc>
        <a:spcBef>
          <a:spcPts val="0"/>
        </a:spcBef>
        <a:buFont typeface="Arial" panose="020B0604020202020204" pitchFamily="34" charset="0"/>
        <a:buChar char="•"/>
        <a:defRPr sz="1500" kern="1200">
          <a:solidFill>
            <a:schemeClr val="tx1">
              <a:lumMod val="65000"/>
              <a:lumOff val="35000"/>
            </a:schemeClr>
          </a:solidFill>
          <a:latin typeface="+mn-lt"/>
          <a:ea typeface="+mn-ea"/>
          <a:cs typeface="+mn-cs"/>
        </a:defRPr>
      </a:lvl2pPr>
      <a:lvl3pPr marL="599440" indent="-121285" algn="l" defTabSz="685800" rtl="0" eaLnBrk="1" latinLnBrk="0" hangingPunct="1">
        <a:lnSpc>
          <a:spcPct val="130000"/>
        </a:lnSpc>
        <a:spcBef>
          <a:spcPts val="0"/>
        </a:spcBef>
        <a:buFont typeface="Arial" panose="020B0604020202020204" pitchFamily="34" charset="0"/>
        <a:buChar char="•"/>
        <a:defRPr sz="1350" kern="1200">
          <a:solidFill>
            <a:schemeClr val="tx1">
              <a:lumMod val="65000"/>
              <a:lumOff val="35000"/>
            </a:schemeClr>
          </a:solidFill>
          <a:latin typeface="+mn-lt"/>
          <a:ea typeface="+mn-ea"/>
          <a:cs typeface="+mn-cs"/>
        </a:defRPr>
      </a:lvl3pPr>
      <a:lvl4pPr marL="772795" indent="-111760" algn="l" defTabSz="685800" rtl="0" eaLnBrk="1" latinLnBrk="0" hangingPunct="1">
        <a:lnSpc>
          <a:spcPct val="130000"/>
        </a:lnSpc>
        <a:spcBef>
          <a:spcPts val="0"/>
        </a:spcBef>
        <a:buFont typeface="Arial" panose="020B0604020202020204" pitchFamily="34" charset="0"/>
        <a:buChar char="•"/>
        <a:defRPr sz="1200" kern="1200">
          <a:solidFill>
            <a:schemeClr val="tx1">
              <a:lumMod val="65000"/>
              <a:lumOff val="35000"/>
            </a:schemeClr>
          </a:solidFill>
          <a:latin typeface="+mn-lt"/>
          <a:ea typeface="+mn-ea"/>
          <a:cs typeface="+mn-cs"/>
        </a:defRPr>
      </a:lvl4pPr>
      <a:lvl5pPr marL="926465" indent="-95250" algn="l" defTabSz="685800" rtl="0" eaLnBrk="1" latinLnBrk="0" hangingPunct="1">
        <a:lnSpc>
          <a:spcPct val="130000"/>
        </a:lnSpc>
        <a:spcBef>
          <a:spcPts val="0"/>
        </a:spcBef>
        <a:buFont typeface="Arial" panose="020B0604020202020204" pitchFamily="34" charset="0"/>
        <a:buChar char="•"/>
        <a:defRPr sz="1050" kern="1200">
          <a:solidFill>
            <a:schemeClr val="tx1">
              <a:lumMod val="65000"/>
              <a:lumOff val="3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3.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2.png"/><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image" Target="../media/image2.png"/><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chart" Target="../charts/chart4.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chart" Target="../charts/char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8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ext 0"/>
          <p:cNvSpPr/>
          <p:nvPr/>
        </p:nvSpPr>
        <p:spPr>
          <a:xfrm>
            <a:off x="5737225" y="3829050"/>
            <a:ext cx="3286760" cy="1165225"/>
          </a:xfrm>
          <a:prstGeom prst="rect">
            <a:avLst/>
          </a:prstGeom>
          <a:noFill/>
        </p:spPr>
        <p:txBody>
          <a:bodyPr wrap="square" lIns="95250" tIns="95250" rIns="95250" bIns="95250" rtlCol="0" anchor="t">
            <a:noAutofit/>
          </a:bodyPr>
          <a:lstStyle/>
          <a:p>
            <a:pPr marL="0" indent="0">
              <a:lnSpc>
                <a:spcPct val="113000"/>
              </a:lnSpc>
              <a:spcBef>
                <a:spcPts val="375"/>
              </a:spcBef>
              <a:buNone/>
            </a:pPr>
            <a:r>
              <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主  持  人：高驰然 </a:t>
            </a:r>
            <a:r>
              <a:rPr lang="zh-CN" alt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陈</a:t>
            </a:r>
            <a:r>
              <a:rPr lang="zh-CN"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欣怡</a:t>
            </a:r>
            <a:endPar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nSpc>
                <a:spcPct val="113000"/>
              </a:lnSpc>
              <a:spcBef>
                <a:spcPts val="375"/>
              </a:spcBef>
              <a:buNone/>
            </a:pPr>
            <a:r>
              <a:rPr lang="zh-CN" alt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小组成员：武颂棋</a:t>
            </a:r>
            <a:r>
              <a:rPr lang="en-US" altLang="zh-CN"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 </a:t>
            </a:r>
            <a:r>
              <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郭泽旭     </a:t>
            </a:r>
            <a:endPar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nSpc>
                <a:spcPct val="113000"/>
              </a:lnSpc>
              <a:spcBef>
                <a:spcPts val="375"/>
              </a:spcBef>
              <a:buNone/>
            </a:pPr>
            <a:r>
              <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指导老师：杨双</a:t>
            </a:r>
            <a:endPar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nSpc>
                <a:spcPct val="113000"/>
              </a:lnSpc>
              <a:spcBef>
                <a:spcPts val="375"/>
              </a:spcBef>
              <a:buNone/>
            </a:pPr>
            <a:r>
              <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rPr>
              <a:t>学      校：徐州市矿大实验学校</a:t>
            </a:r>
            <a:endParaRPr lang="en-US" sz="135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4" name="Text 2"/>
          <p:cNvSpPr/>
          <p:nvPr/>
        </p:nvSpPr>
        <p:spPr>
          <a:xfrm>
            <a:off x="517525" y="2544445"/>
            <a:ext cx="6085840" cy="1482725"/>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4200" b="1" kern="0" spc="300" dirty="0">
                <a:solidFill>
                  <a:srgbClr val="FFFFFF"/>
                </a:solidFill>
                <a:latin typeface="Arial" panose="020B0604020202020204" pitchFamily="34" charset="0"/>
                <a:ea typeface="Arial" panose="020B0604020202020204" pitchFamily="34" charset="-122"/>
                <a:cs typeface="Arial" panose="020B0604020202020204" pitchFamily="34" charset="-120"/>
              </a:rPr>
              <a:t>公众高速公路出行消费模式的</a:t>
            </a:r>
            <a:r>
              <a:rPr lang="zh-CN" altLang="en-US" sz="4200" b="1" kern="0" spc="300" dirty="0">
                <a:solidFill>
                  <a:srgbClr val="FFFFFF"/>
                </a:solidFill>
                <a:latin typeface="Arial" panose="020B0604020202020204" pitchFamily="34" charset="0"/>
                <a:ea typeface="宋体" panose="02010600030101010101" pitchFamily="2" charset="-122"/>
                <a:cs typeface="Arial" panose="020B0604020202020204" pitchFamily="34" charset="-120"/>
              </a:rPr>
              <a:t>调查</a:t>
            </a:r>
            <a:r>
              <a:rPr lang="en-US" sz="4200" b="1" kern="0" spc="300" dirty="0">
                <a:solidFill>
                  <a:srgbClr val="FFFFFF"/>
                </a:solidFill>
                <a:latin typeface="Arial" panose="020B0604020202020204" pitchFamily="34" charset="0"/>
                <a:ea typeface="Arial" panose="020B0604020202020204" pitchFamily="34" charset="-122"/>
                <a:cs typeface="Arial" panose="020B0604020202020204" pitchFamily="34" charset="-120"/>
              </a:rPr>
              <a:t>研究</a:t>
            </a:r>
            <a:endParaRPr lang="en-US" sz="15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8" name="Text 9"/>
          <p:cNvSpPr/>
          <p:nvPr/>
        </p:nvSpPr>
        <p:spPr>
          <a:xfrm>
            <a:off x="4726302" y="1719089"/>
            <a:ext cx="739524"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21" name="文本框 20"/>
          <p:cNvSpPr txBox="1"/>
          <p:nvPr/>
        </p:nvSpPr>
        <p:spPr>
          <a:xfrm>
            <a:off x="1488440" y="197485"/>
            <a:ext cx="6762750" cy="1245235"/>
          </a:xfrm>
          <a:prstGeom prst="rect">
            <a:avLst/>
          </a:prstGeom>
        </p:spPr>
        <p:txBody>
          <a:bodyPr wrap="square">
            <a:spAutoFit/>
          </a:bodyPr>
          <a:p>
            <a:pPr marL="0" indent="381000" algn="just" defTabSz="266700">
              <a:spcBef>
                <a:spcPct val="0"/>
              </a:spcBef>
              <a:spcAft>
                <a:spcPct val="0"/>
              </a:spcAft>
            </a:pPr>
            <a:r>
              <a:rPr lang="en-US" altLang="zh-CN" sz="1500">
                <a:latin typeface="仿宋" panose="02010609060101010101" charset="-122"/>
                <a:ea typeface="仿宋" panose="02010609060101010101" charset="-122"/>
              </a:rPr>
              <a:t>3</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a:t>
            </a:r>
            <a:r>
              <a:rPr lang="en-US" altLang="zh-CN" sz="1500">
                <a:latin typeface="仿宋" panose="02010609060101010101" charset="-122"/>
                <a:ea typeface="仿宋" panose="02010609060101010101" charset="-122"/>
              </a:rPr>
              <a:t>2022</a:t>
            </a:r>
            <a:r>
              <a:rPr lang="zh-CN" altLang="en-US" sz="1500">
                <a:latin typeface="仿宋" panose="02010609060101010101" charset="-122"/>
                <a:ea typeface="仿宋" panose="02010609060101010101" charset="-122"/>
              </a:rPr>
              <a:t>年和</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年春节假期餐饮收入方面：</a:t>
            </a:r>
            <a:endParaRPr lang="zh-CN" altLang="en-US" sz="1500">
              <a:latin typeface="仿宋" panose="02010609060101010101" charset="-122"/>
              <a:ea typeface="仿宋" panose="02010609060101010101" charset="-122"/>
            </a:endParaRPr>
          </a:p>
          <a:p>
            <a:pPr marL="0" indent="381000" algn="just" defTabSz="266700">
              <a:spcBef>
                <a:spcPct val="0"/>
              </a:spcBef>
              <a:spcAft>
                <a:spcPct val="0"/>
              </a:spcAft>
            </a:pPr>
            <a:r>
              <a:rPr lang="zh-CN" altLang="en-US" sz="1500">
                <a:latin typeface="仿宋" panose="02010609060101010101" charset="-122"/>
                <a:ea typeface="仿宋" panose="02010609060101010101" charset="-122"/>
              </a:rPr>
              <a:t>春节假期期间</a:t>
            </a:r>
            <a:r>
              <a:rPr lang="zh-CN" altLang="en-US" sz="1500">
                <a:latin typeface="仿宋" panose="02010609060101010101" charset="-122"/>
                <a:ea typeface="仿宋" panose="02010609060101010101" charset="-122"/>
              </a:rPr>
              <a:t>餐饮收入</a:t>
            </a:r>
            <a:r>
              <a:rPr lang="en-US" altLang="zh-CN" sz="1500">
                <a:latin typeface="仿宋" panose="02010609060101010101" charset="-122"/>
                <a:ea typeface="仿宋" panose="02010609060101010101" charset="-122"/>
              </a:rPr>
              <a:t>37.58</a:t>
            </a:r>
            <a:r>
              <a:rPr lang="zh-CN" altLang="en-US" sz="1500">
                <a:latin typeface="仿宋" panose="02010609060101010101" charset="-122"/>
                <a:ea typeface="仿宋" panose="02010609060101010101" charset="-122"/>
              </a:rPr>
              <a:t>万元，</a:t>
            </a:r>
            <a:r>
              <a:rPr lang="zh-CN" altLang="en-US" sz="1500">
                <a:latin typeface="仿宋" panose="02010609060101010101" charset="-122"/>
                <a:ea typeface="仿宋" panose="02010609060101010101" charset="-122"/>
              </a:rPr>
              <a:t>与</a:t>
            </a:r>
            <a:r>
              <a:rPr lang="zh-CN" altLang="en-US" sz="1500">
                <a:latin typeface="仿宋" panose="02010609060101010101" charset="-122"/>
                <a:ea typeface="仿宋" panose="02010609060101010101" charset="-122"/>
              </a:rPr>
              <a:t>去年同期</a:t>
            </a:r>
            <a:r>
              <a:rPr lang="en-US" altLang="zh-CN" sz="1500">
                <a:latin typeface="仿宋" panose="02010609060101010101" charset="-122"/>
                <a:ea typeface="仿宋" panose="02010609060101010101" charset="-122"/>
              </a:rPr>
              <a:t>24.47</a:t>
            </a:r>
            <a:r>
              <a:rPr lang="zh-CN" altLang="en-US" sz="1500">
                <a:latin typeface="仿宋" panose="02010609060101010101" charset="-122"/>
                <a:ea typeface="仿宋" panose="02010609060101010101" charset="-122"/>
              </a:rPr>
              <a:t>万元相比，</a:t>
            </a:r>
            <a:r>
              <a:rPr lang="zh-CN" altLang="en-US" sz="1500">
                <a:latin typeface="仿宋" panose="02010609060101010101" charset="-122"/>
                <a:ea typeface="仿宋" panose="02010609060101010101" charset="-122"/>
              </a:rPr>
              <a:t>增长</a:t>
            </a:r>
            <a:r>
              <a:rPr lang="en-US" altLang="zh-CN" sz="1500">
                <a:latin typeface="仿宋" panose="02010609060101010101" charset="-122"/>
                <a:ea typeface="仿宋" panose="02010609060101010101" charset="-122"/>
              </a:rPr>
              <a:t>53.58%</a:t>
            </a:r>
            <a:r>
              <a:rPr lang="zh-CN" altLang="en-US" sz="1500">
                <a:latin typeface="仿宋" panose="02010609060101010101" charset="-122"/>
                <a:ea typeface="仿宋" panose="02010609060101010101" charset="-122"/>
              </a:rPr>
              <a:t>，增长幅度较大，但和</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年同期</a:t>
            </a:r>
            <a:r>
              <a:rPr lang="en-US" altLang="zh-CN" sz="1500">
                <a:latin typeface="仿宋" panose="02010609060101010101" charset="-122"/>
                <a:ea typeface="仿宋" panose="02010609060101010101" charset="-122"/>
              </a:rPr>
              <a:t>43.96</a:t>
            </a:r>
            <a:r>
              <a:rPr lang="zh-CN" altLang="en-US" sz="1500">
                <a:latin typeface="仿宋" panose="02010609060101010101" charset="-122"/>
                <a:ea typeface="仿宋" panose="02010609060101010101" charset="-122"/>
              </a:rPr>
              <a:t>万元</a:t>
            </a:r>
            <a:r>
              <a:rPr lang="zh-CN" altLang="en-US" sz="1500">
                <a:latin typeface="仿宋" panose="02010609060101010101" charset="-122"/>
                <a:ea typeface="仿宋" panose="02010609060101010101" charset="-122"/>
              </a:rPr>
              <a:t>相比，下降</a:t>
            </a:r>
            <a:r>
              <a:rPr lang="en-US" altLang="zh-CN" sz="1500">
                <a:latin typeface="仿宋" panose="02010609060101010101" charset="-122"/>
                <a:ea typeface="仿宋" panose="02010609060101010101" charset="-122"/>
              </a:rPr>
              <a:t>14.51%</a:t>
            </a:r>
            <a:r>
              <a:rPr lang="zh-CN" altLang="en-US" sz="1500">
                <a:latin typeface="仿宋" panose="02010609060101010101" charset="-122"/>
                <a:ea typeface="仿宋" panose="02010609060101010101" charset="-122"/>
              </a:rPr>
              <a:t>。</a:t>
            </a:r>
            <a:endParaRPr lang="zh-CN" altLang="en-US" sz="1500">
              <a:latin typeface="仿宋" panose="02010609060101010101" charset="-122"/>
              <a:ea typeface="仿宋" panose="02010609060101010101" charset="-122"/>
            </a:endParaRPr>
          </a:p>
          <a:p>
            <a:pPr marL="0" indent="0" algn="ctr" defTabSz="266700">
              <a:spcBef>
                <a:spcPct val="0"/>
              </a:spcBef>
              <a:spcAft>
                <a:spcPct val="0"/>
              </a:spcAft>
            </a:pPr>
            <a:endParaRPr lang="zh-CN" altLang="en-US" sz="1500">
              <a:latin typeface="仿宋" panose="02010609060101010101" charset="-122"/>
              <a:ea typeface="仿宋" panose="02010609060101010101" charset="-122"/>
            </a:endParaRPr>
          </a:p>
          <a:p>
            <a:pPr marL="0" indent="0" algn="ctr" defTabSz="266700">
              <a:spcBef>
                <a:spcPct val="0"/>
              </a:spcBef>
              <a:spcAft>
                <a:spcPct val="0"/>
              </a:spcAft>
            </a:pPr>
            <a:r>
              <a:rPr lang="zh-CN" altLang="en-US" sz="1500">
                <a:latin typeface="仿宋" panose="02010609060101010101" charset="-122"/>
                <a:ea typeface="仿宋" panose="02010609060101010101" charset="-122"/>
              </a:rPr>
              <a:t>表</a:t>
            </a:r>
            <a:r>
              <a:rPr lang="en-US" altLang="zh-CN" sz="1500">
                <a:latin typeface="仿宋" panose="02010609060101010101" charset="-122"/>
                <a:ea typeface="仿宋" panose="02010609060101010101" charset="-122"/>
              </a:rPr>
              <a:t>3</a:t>
            </a:r>
            <a:r>
              <a:rPr lang="en-US" altLang="zh-CN" sz="1500">
                <a:latin typeface="仿宋" panose="02010609060101010101" charset="-122"/>
                <a:ea typeface="仿宋" panose="02010609060101010101" charset="-122"/>
              </a:rPr>
              <a:t> </a:t>
            </a:r>
            <a:r>
              <a:rPr lang="zh-CN" altLang="en-US" sz="1500">
                <a:latin typeface="仿宋" panose="02010609060101010101" charset="-122"/>
                <a:ea typeface="仿宋" panose="02010609060101010101" charset="-122"/>
              </a:rPr>
              <a:t>服务区</a:t>
            </a:r>
            <a:r>
              <a:rPr lang="en-US" altLang="zh-CN" sz="1500">
                <a:latin typeface="仿宋" panose="02010609060101010101" charset="-122"/>
                <a:ea typeface="仿宋" panose="02010609060101010101" charset="-122"/>
              </a:rPr>
              <a:t>202</a:t>
            </a:r>
            <a:r>
              <a:rPr lang="en-US" altLang="zh-CN" sz="1500">
                <a:latin typeface="仿宋" panose="02010609060101010101" charset="-122"/>
                <a:ea typeface="仿宋" panose="02010609060101010101" charset="-122"/>
              </a:rPr>
              <a:t>4</a:t>
            </a:r>
            <a:r>
              <a:rPr lang="zh-CN" altLang="en-US" sz="1500">
                <a:latin typeface="仿宋" panose="02010609060101010101" charset="-122"/>
                <a:ea typeface="仿宋" panose="02010609060101010101" charset="-122"/>
              </a:rPr>
              <a:t>年</a:t>
            </a:r>
            <a:r>
              <a:rPr lang="zh-CN" altLang="en-US" sz="1500">
                <a:latin typeface="仿宋" panose="02010609060101010101" charset="-122"/>
                <a:ea typeface="仿宋" panose="02010609060101010101" charset="-122"/>
              </a:rPr>
              <a:t>春节假期</a:t>
            </a:r>
            <a:r>
              <a:rPr lang="zh-CN" altLang="en-US" sz="1500">
                <a:latin typeface="仿宋" panose="02010609060101010101" charset="-122"/>
                <a:ea typeface="仿宋" panose="02010609060101010101" charset="-122"/>
              </a:rPr>
              <a:t>餐饮收入</a:t>
            </a:r>
            <a:r>
              <a:rPr lang="zh-CN" altLang="en-US" sz="1500">
                <a:latin typeface="仿宋" panose="02010609060101010101" charset="-122"/>
                <a:ea typeface="仿宋" panose="02010609060101010101" charset="-122"/>
              </a:rPr>
              <a:t>比较表</a:t>
            </a:r>
            <a:endParaRPr lang="zh-CN" altLang="en-US"/>
          </a:p>
        </p:txBody>
      </p:sp>
      <p:graphicFrame>
        <p:nvGraphicFramePr>
          <p:cNvPr id="22" name="表格 21"/>
          <p:cNvGraphicFramePr/>
          <p:nvPr/>
        </p:nvGraphicFramePr>
        <p:xfrm>
          <a:off x="1370330" y="1442720"/>
          <a:ext cx="6865620" cy="1123950"/>
        </p:xfrm>
        <a:graphic>
          <a:graphicData uri="http://schemas.openxmlformats.org/drawingml/2006/table">
            <a:tbl>
              <a:tblPr/>
              <a:tblGrid>
                <a:gridCol w="670560"/>
                <a:gridCol w="523875"/>
                <a:gridCol w="533400"/>
                <a:gridCol w="575945"/>
                <a:gridCol w="575945"/>
                <a:gridCol w="575945"/>
                <a:gridCol w="575945"/>
                <a:gridCol w="575945"/>
                <a:gridCol w="575945"/>
                <a:gridCol w="575945"/>
                <a:gridCol w="575945"/>
                <a:gridCol w="530225"/>
              </a:tblGrid>
              <a:tr h="374650">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年份</a:t>
                      </a:r>
                      <a:endParaRPr lang="zh-CN"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8"/>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议堂</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港头</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东海</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刘集</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大沙河</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邵楼</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敬安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彭城</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青山泉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锦屏</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合计</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2024</a:t>
                      </a:r>
                      <a:r>
                        <a:rPr lang="zh-CN" altLang="en-US" sz="1100">
                          <a:solidFill>
                            <a:srgbClr val="000000"/>
                          </a:solidFill>
                          <a:latin typeface="仿宋" panose="02010609060101010101" charset="-122"/>
                          <a:ea typeface="仿宋" panose="02010609060101010101" charset="-122"/>
                        </a:rPr>
                        <a:t>年较</a:t>
                      </a:r>
                      <a:r>
                        <a:rPr lang="en-US" altLang="zh-CN" sz="1100">
                          <a:solidFill>
                            <a:srgbClr val="000000"/>
                          </a:solidFill>
                          <a:latin typeface="仿宋" panose="02010609060101010101" charset="-122"/>
                          <a:ea typeface="仿宋" panose="02010609060101010101" charset="-122"/>
                        </a:rPr>
                        <a:t>2023</a:t>
                      </a:r>
                      <a:r>
                        <a:rPr lang="zh-CN" altLang="en-US" sz="1100">
                          <a:solidFill>
                            <a:srgbClr val="000000"/>
                          </a:solidFill>
                          <a:latin typeface="仿宋" panose="02010609060101010101" charset="-122"/>
                          <a:ea typeface="仿宋" panose="02010609060101010101" charset="-122"/>
                        </a:rPr>
                        <a:t>年增速</a:t>
                      </a:r>
                      <a:endParaRPr lang="zh-CN" altLang="en-US"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8"/>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225.51%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174.73%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146.31%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144.00%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73.22%</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56.99%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36.57%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0.82%</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53.58%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2024</a:t>
                      </a:r>
                      <a:r>
                        <a:rPr lang="zh-CN" altLang="en-US" sz="1100">
                          <a:solidFill>
                            <a:srgbClr val="000000"/>
                          </a:solidFill>
                          <a:latin typeface="仿宋" panose="02010609060101010101" charset="-122"/>
                          <a:ea typeface="仿宋" panose="02010609060101010101" charset="-122"/>
                        </a:rPr>
                        <a:t>年较</a:t>
                      </a:r>
                      <a:r>
                        <a:rPr lang="en-US" altLang="zh-CN" sz="1100">
                          <a:solidFill>
                            <a:srgbClr val="000000"/>
                          </a:solidFill>
                          <a:latin typeface="仿宋" panose="02010609060101010101" charset="-122"/>
                          <a:ea typeface="仿宋" panose="02010609060101010101" charset="-122"/>
                        </a:rPr>
                        <a:t>2019</a:t>
                      </a:r>
                      <a:r>
                        <a:rPr lang="zh-CN" altLang="en-US" sz="1100">
                          <a:solidFill>
                            <a:srgbClr val="000000"/>
                          </a:solidFill>
                          <a:latin typeface="仿宋" panose="02010609060101010101" charset="-122"/>
                          <a:ea typeface="仿宋" panose="02010609060101010101" charset="-122"/>
                        </a:rPr>
                        <a:t>年增速</a:t>
                      </a:r>
                      <a:endParaRPr lang="zh-CN" altLang="en-US"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8"/>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-10.14%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-6.02%</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-29.15%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-87.16%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36.86%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61.86%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-9.47%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-36.84%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-24.35%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-100.00%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8"/>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-14.51%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23" name="文本框 22"/>
          <p:cNvSpPr txBox="1"/>
          <p:nvPr/>
        </p:nvSpPr>
        <p:spPr>
          <a:xfrm>
            <a:off x="1499235" y="3341370"/>
            <a:ext cx="6736715" cy="1383665"/>
          </a:xfrm>
          <a:prstGeom prst="rect">
            <a:avLst/>
          </a:prstGeom>
        </p:spPr>
        <p:txBody>
          <a:bodyPr wrap="square">
            <a:spAutoFit/>
          </a:bodyPr>
          <a:p>
            <a:pPr marL="0" indent="381000" algn="just" defTabSz="266700">
              <a:spcBef>
                <a:spcPct val="0"/>
              </a:spcBef>
              <a:spcAft>
                <a:spcPct val="0"/>
              </a:spcAft>
            </a:pPr>
            <a:r>
              <a:rPr lang="zh-CN" altLang="en-US" sz="1400">
                <a:latin typeface="仿宋" panose="02010609060101010101" charset="-122"/>
                <a:ea typeface="仿宋" panose="02010609060101010101" charset="-122"/>
              </a:rPr>
              <a:t>从表</a:t>
            </a:r>
            <a:r>
              <a:rPr lang="en-US" altLang="zh-CN" sz="1400">
                <a:latin typeface="仿宋" panose="02010609060101010101" charset="-122"/>
                <a:ea typeface="仿宋" panose="02010609060101010101" charset="-122"/>
              </a:rPr>
              <a:t>3</a:t>
            </a:r>
            <a:r>
              <a:rPr lang="zh-CN" altLang="en-US" sz="1400">
                <a:latin typeface="仿宋" panose="02010609060101010101" charset="-122"/>
                <a:ea typeface="仿宋" panose="02010609060101010101" charset="-122"/>
              </a:rPr>
              <a:t>看</a:t>
            </a:r>
            <a:r>
              <a:rPr lang="en-US" altLang="zh-CN" sz="1400">
                <a:latin typeface="仿宋" panose="02010609060101010101" charset="-122"/>
                <a:ea typeface="仿宋" panose="02010609060101010101" charset="-122"/>
              </a:rPr>
              <a:t>,</a:t>
            </a:r>
            <a:r>
              <a:rPr lang="zh-CN" altLang="en-US" sz="1400">
                <a:latin typeface="仿宋" panose="02010609060101010101" charset="-122"/>
                <a:ea typeface="仿宋" panose="02010609060101010101" charset="-122"/>
              </a:rPr>
              <a:t>和</a:t>
            </a:r>
            <a:r>
              <a:rPr lang="en-US" altLang="zh-CN" sz="1400">
                <a:latin typeface="仿宋" panose="02010609060101010101" charset="-122"/>
                <a:ea typeface="仿宋" panose="02010609060101010101" charset="-122"/>
              </a:rPr>
              <a:t>2023</a:t>
            </a:r>
            <a:r>
              <a:rPr lang="zh-CN" altLang="en-US" sz="1400">
                <a:latin typeface="仿宋" panose="02010609060101010101" charset="-122"/>
                <a:ea typeface="仿宋" panose="02010609060101010101" charset="-122"/>
              </a:rPr>
              <a:t>年比较，餐饮收入增长</a:t>
            </a:r>
            <a:r>
              <a:rPr lang="en-US" altLang="zh-CN" sz="1400">
                <a:latin typeface="仿宋" panose="02010609060101010101" charset="-122"/>
                <a:ea typeface="仿宋" panose="02010609060101010101" charset="-122"/>
              </a:rPr>
              <a:t>53.58%</a:t>
            </a:r>
            <a:r>
              <a:rPr lang="zh-CN" altLang="en-US" sz="1400">
                <a:latin typeface="仿宋" panose="02010609060101010101" charset="-122"/>
                <a:ea typeface="仿宋" panose="02010609060101010101" charset="-122"/>
              </a:rPr>
              <a:t>，但和</a:t>
            </a:r>
            <a:r>
              <a:rPr lang="en-US" altLang="zh-CN" sz="1400">
                <a:latin typeface="仿宋" panose="02010609060101010101" charset="-122"/>
                <a:ea typeface="仿宋" panose="02010609060101010101" charset="-122"/>
              </a:rPr>
              <a:t>2019</a:t>
            </a:r>
            <a:r>
              <a:rPr lang="zh-CN" altLang="en-US" sz="1400">
                <a:latin typeface="仿宋" panose="02010609060101010101" charset="-122"/>
                <a:ea typeface="仿宋" panose="02010609060101010101" charset="-122"/>
              </a:rPr>
              <a:t>年同期</a:t>
            </a:r>
            <a:r>
              <a:rPr lang="en-US" altLang="zh-CN" sz="1400">
                <a:latin typeface="仿宋" panose="02010609060101010101" charset="-122"/>
                <a:ea typeface="仿宋" panose="02010609060101010101" charset="-122"/>
              </a:rPr>
              <a:t>43.96</a:t>
            </a:r>
            <a:r>
              <a:rPr lang="zh-CN" altLang="en-US" sz="1400">
                <a:latin typeface="仿宋" panose="02010609060101010101" charset="-122"/>
                <a:ea typeface="仿宋" panose="02010609060101010101" charset="-122"/>
              </a:rPr>
              <a:t>万元相比，下降</a:t>
            </a:r>
            <a:r>
              <a:rPr lang="en-US" altLang="zh-CN" sz="1400">
                <a:latin typeface="仿宋" panose="02010609060101010101" charset="-122"/>
                <a:ea typeface="仿宋" panose="02010609060101010101" charset="-122"/>
              </a:rPr>
              <a:t>14.51%</a:t>
            </a:r>
            <a:r>
              <a:rPr lang="zh-CN" altLang="en-US" sz="1400">
                <a:latin typeface="仿宋" panose="02010609060101010101" charset="-122"/>
                <a:ea typeface="仿宋" panose="02010609060101010101" charset="-122"/>
              </a:rPr>
              <a:t>。从表</a:t>
            </a:r>
            <a:r>
              <a:rPr lang="en-US" altLang="zh-CN" sz="1400">
                <a:latin typeface="仿宋" panose="02010609060101010101" charset="-122"/>
                <a:ea typeface="仿宋" panose="02010609060101010101" charset="-122"/>
              </a:rPr>
              <a:t>2</a:t>
            </a:r>
            <a:r>
              <a:rPr lang="zh-CN" altLang="en-US" sz="1400">
                <a:latin typeface="仿宋" panose="02010609060101010101" charset="-122"/>
                <a:ea typeface="仿宋" panose="02010609060101010101" charset="-122"/>
              </a:rPr>
              <a:t>看，入区流量</a:t>
            </a:r>
            <a:r>
              <a:rPr lang="en-US" altLang="zh-CN" sz="1400">
                <a:latin typeface="仿宋" panose="02010609060101010101" charset="-122"/>
                <a:ea typeface="仿宋" panose="02010609060101010101" charset="-122"/>
              </a:rPr>
              <a:t>2024</a:t>
            </a:r>
            <a:r>
              <a:rPr lang="zh-CN" altLang="en-US" sz="1400">
                <a:latin typeface="仿宋" panose="02010609060101010101" charset="-122"/>
                <a:ea typeface="仿宋" panose="02010609060101010101" charset="-122"/>
              </a:rPr>
              <a:t>年比</a:t>
            </a:r>
            <a:r>
              <a:rPr lang="en-US" altLang="zh-CN" sz="1400">
                <a:latin typeface="仿宋" panose="02010609060101010101" charset="-122"/>
                <a:ea typeface="仿宋" panose="02010609060101010101" charset="-122"/>
              </a:rPr>
              <a:t>2023</a:t>
            </a:r>
            <a:r>
              <a:rPr lang="zh-CN" altLang="en-US" sz="1400">
                <a:latin typeface="仿宋" panose="02010609060101010101" charset="-122"/>
                <a:ea typeface="仿宋" panose="02010609060101010101" charset="-122"/>
              </a:rPr>
              <a:t>年增长</a:t>
            </a:r>
            <a:r>
              <a:rPr lang="en-US" altLang="zh-CN" sz="1400">
                <a:latin typeface="仿宋" panose="02010609060101010101" charset="-122"/>
                <a:ea typeface="仿宋" panose="02010609060101010101" charset="-122"/>
              </a:rPr>
              <a:t>59.43%</a:t>
            </a:r>
            <a:r>
              <a:rPr lang="zh-CN" altLang="en-US" sz="1400">
                <a:latin typeface="仿宋" panose="02010609060101010101" charset="-122"/>
                <a:ea typeface="仿宋" panose="02010609060101010101" charset="-122"/>
              </a:rPr>
              <a:t>；比</a:t>
            </a:r>
            <a:r>
              <a:rPr lang="en-US" altLang="zh-CN" sz="1400">
                <a:latin typeface="仿宋" panose="02010609060101010101" charset="-122"/>
                <a:ea typeface="仿宋" panose="02010609060101010101" charset="-122"/>
              </a:rPr>
              <a:t>2019</a:t>
            </a:r>
            <a:r>
              <a:rPr lang="zh-CN" altLang="en-US" sz="1400">
                <a:latin typeface="仿宋" panose="02010609060101010101" charset="-122"/>
                <a:ea typeface="仿宋" panose="02010609060101010101" charset="-122"/>
              </a:rPr>
              <a:t>年的增长</a:t>
            </a:r>
            <a:r>
              <a:rPr lang="en-US" altLang="zh-CN" sz="1400">
                <a:latin typeface="仿宋" panose="02010609060101010101" charset="-122"/>
                <a:ea typeface="仿宋" panose="02010609060101010101" charset="-122"/>
              </a:rPr>
              <a:t>39.96%</a:t>
            </a:r>
            <a:r>
              <a:rPr lang="zh-CN" altLang="en-US" sz="1400">
                <a:latin typeface="仿宋" panose="02010609060101010101" charset="-122"/>
                <a:ea typeface="仿宋" panose="02010609060101010101" charset="-122"/>
              </a:rPr>
              <a:t>。这说明较去年相比入区车辆对餐饮的消费需求在逐步回升，但与</a:t>
            </a:r>
            <a:r>
              <a:rPr lang="en-US" altLang="zh-CN" sz="1400">
                <a:latin typeface="仿宋" panose="02010609060101010101" charset="-122"/>
                <a:ea typeface="仿宋" panose="02010609060101010101" charset="-122"/>
              </a:rPr>
              <a:t>2019</a:t>
            </a:r>
            <a:r>
              <a:rPr lang="zh-CN" altLang="en-US" sz="1400">
                <a:latin typeface="仿宋" panose="02010609060101010101" charset="-122"/>
                <a:ea typeface="仿宋" panose="02010609060101010101" charset="-122"/>
              </a:rPr>
              <a:t>年相比，车流量增长了，餐饮收入却下降了，说明顾客餐饮消费选择较少，分析原因有以下几方面：一是长时间疫情影响，顾客消费习惯有所变化，就餐更多选择便捷食品；二是服务区餐饮质量和菜品种类对顾客吸引力不够，影响顾客就餐意愿。</a:t>
            </a:r>
            <a:endParaRPr lang="zh-CN" altLang="en-US" sz="1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6" name="文本框 25"/>
          <p:cNvSpPr txBox="1"/>
          <p:nvPr/>
        </p:nvSpPr>
        <p:spPr>
          <a:xfrm>
            <a:off x="1385570" y="471805"/>
            <a:ext cx="6816725" cy="1938020"/>
          </a:xfrm>
          <a:prstGeom prst="rect">
            <a:avLst/>
          </a:prstGeom>
        </p:spPr>
        <p:txBody>
          <a:bodyPr wrap="square">
            <a:spAutoFit/>
          </a:bodyPr>
          <a:p>
            <a:pPr marL="0" indent="381000" algn="just" defTabSz="266700">
              <a:spcBef>
                <a:spcPct val="0"/>
              </a:spcBef>
              <a:spcAft>
                <a:spcPct val="0"/>
              </a:spcAft>
            </a:pPr>
            <a:r>
              <a:rPr lang="en-US" altLang="zh-CN" sz="1500" b="0">
                <a:latin typeface="仿宋" panose="02010609060101010101" charset="-122"/>
                <a:ea typeface="仿宋" panose="02010609060101010101" charset="-122"/>
              </a:rPr>
              <a:t>4</a:t>
            </a:r>
            <a:r>
              <a:rPr lang="zh-CN" altLang="en-US" sz="1500" b="0">
                <a:latin typeface="仿宋" panose="02010609060101010101" charset="-122"/>
                <a:ea typeface="仿宋" panose="02010609060101010101" charset="-122"/>
              </a:rPr>
              <a:t>、</a:t>
            </a:r>
            <a:r>
              <a:rPr lang="en-US" altLang="zh-CN" sz="1500" b="0">
                <a:latin typeface="仿宋" panose="02010609060101010101" charset="-122"/>
                <a:ea typeface="仿宋" panose="02010609060101010101" charset="-122"/>
              </a:rPr>
              <a:t>2019</a:t>
            </a:r>
            <a:r>
              <a:rPr lang="zh-CN" altLang="en-US" sz="1500" b="0">
                <a:latin typeface="仿宋" panose="02010609060101010101" charset="-122"/>
                <a:ea typeface="仿宋" panose="02010609060101010101" charset="-122"/>
              </a:rPr>
              <a:t>年、</a:t>
            </a:r>
            <a:r>
              <a:rPr lang="en-US" altLang="zh-CN" sz="1500" b="0">
                <a:latin typeface="仿宋" panose="02010609060101010101" charset="-122"/>
                <a:ea typeface="仿宋" panose="02010609060101010101" charset="-122"/>
              </a:rPr>
              <a:t>2022</a:t>
            </a:r>
            <a:r>
              <a:rPr lang="zh-CN" altLang="en-US" sz="1500" b="0">
                <a:latin typeface="仿宋" panose="02010609060101010101" charset="-122"/>
                <a:ea typeface="仿宋" panose="02010609060101010101" charset="-122"/>
              </a:rPr>
              <a:t>年和</a:t>
            </a:r>
            <a:r>
              <a:rPr lang="en-US" altLang="zh-CN" sz="1500" b="0">
                <a:latin typeface="仿宋" panose="02010609060101010101" charset="-122"/>
                <a:ea typeface="仿宋" panose="02010609060101010101" charset="-122"/>
              </a:rPr>
              <a:t>2024</a:t>
            </a:r>
            <a:r>
              <a:rPr lang="zh-CN" altLang="en-US" sz="1500" b="0">
                <a:latin typeface="仿宋" panose="02010609060101010101" charset="-122"/>
                <a:ea typeface="仿宋" panose="02010609060101010101" charset="-122"/>
              </a:rPr>
              <a:t>年春节假期</a:t>
            </a:r>
            <a:r>
              <a:rPr lang="zh-CN" altLang="en-US" sz="1500" b="0">
                <a:latin typeface="仿宋" panose="02010609060101010101" charset="-122"/>
                <a:ea typeface="仿宋" panose="02010609060101010101" charset="-122"/>
              </a:rPr>
              <a:t>超市收入分析</a:t>
            </a:r>
            <a:endParaRPr lang="zh-CN" altLang="en-US" sz="1500" b="0">
              <a:latin typeface="仿宋" panose="02010609060101010101" charset="-122"/>
              <a:ea typeface="仿宋" panose="02010609060101010101" charset="-122"/>
            </a:endParaRPr>
          </a:p>
          <a:p>
            <a:pPr marL="0" indent="406400" algn="just" defTabSz="266700">
              <a:spcBef>
                <a:spcPct val="0"/>
              </a:spcBef>
              <a:spcAft>
                <a:spcPct val="0"/>
              </a:spcAft>
            </a:pPr>
            <a:r>
              <a:rPr lang="zh-CN" altLang="en-US" sz="1500">
                <a:latin typeface="仿宋" panose="02010609060101010101" charset="-122"/>
                <a:ea typeface="仿宋" panose="02010609060101010101" charset="-122"/>
              </a:rPr>
              <a:t>服务区</a:t>
            </a:r>
            <a:r>
              <a:rPr lang="zh-CN" altLang="en-US" sz="1500">
                <a:latin typeface="仿宋" panose="02010609060101010101" charset="-122"/>
                <a:ea typeface="仿宋" panose="02010609060101010101" charset="-122"/>
              </a:rPr>
              <a:t>春节</a:t>
            </a:r>
            <a:r>
              <a:rPr lang="zh-CN" altLang="en-US" sz="1500">
                <a:latin typeface="仿宋" panose="02010609060101010101" charset="-122"/>
                <a:ea typeface="仿宋" panose="02010609060101010101" charset="-122"/>
              </a:rPr>
              <a:t>八</a:t>
            </a:r>
            <a:r>
              <a:rPr lang="zh-CN" altLang="en-US" sz="1500">
                <a:latin typeface="仿宋" panose="02010609060101010101" charset="-122"/>
                <a:ea typeface="仿宋" panose="02010609060101010101" charset="-122"/>
              </a:rPr>
              <a:t>天</a:t>
            </a:r>
            <a:r>
              <a:rPr lang="zh-CN" altLang="en-US" sz="1500">
                <a:latin typeface="仿宋" panose="02010609060101010101" charset="-122"/>
                <a:ea typeface="仿宋" panose="02010609060101010101" charset="-122"/>
              </a:rPr>
              <a:t>实现收入</a:t>
            </a:r>
            <a:r>
              <a:rPr lang="en-US" altLang="zh-CN" sz="1500">
                <a:latin typeface="仿宋" panose="02010609060101010101" charset="-122"/>
                <a:ea typeface="仿宋" panose="02010609060101010101" charset="-122"/>
              </a:rPr>
              <a:t>229.66</a:t>
            </a:r>
            <a:r>
              <a:rPr lang="zh-CN" altLang="en-US" sz="1500">
                <a:latin typeface="仿宋" panose="02010609060101010101" charset="-122"/>
                <a:ea typeface="仿宋" panose="02010609060101010101" charset="-122"/>
              </a:rPr>
              <a:t>万元，比去年同期</a:t>
            </a:r>
            <a:r>
              <a:rPr lang="en-US" altLang="zh-CN" sz="1500">
                <a:latin typeface="仿宋" panose="02010609060101010101" charset="-122"/>
                <a:ea typeface="仿宋" panose="02010609060101010101" charset="-122"/>
              </a:rPr>
              <a:t>121</a:t>
            </a:r>
            <a:r>
              <a:rPr lang="zh-CN" altLang="en-US" sz="1500">
                <a:latin typeface="仿宋" panose="02010609060101010101" charset="-122"/>
                <a:ea typeface="仿宋" panose="02010609060101010101" charset="-122"/>
              </a:rPr>
              <a:t>万元</a:t>
            </a:r>
            <a:r>
              <a:rPr lang="zh-CN" altLang="en-US" sz="1500">
                <a:latin typeface="仿宋" panose="02010609060101010101" charset="-122"/>
                <a:ea typeface="仿宋" panose="02010609060101010101" charset="-122"/>
              </a:rPr>
              <a:t>增长</a:t>
            </a:r>
            <a:r>
              <a:rPr lang="en-US" altLang="zh-CN" sz="1500">
                <a:latin typeface="仿宋" panose="02010609060101010101" charset="-122"/>
                <a:ea typeface="仿宋" panose="02010609060101010101" charset="-122"/>
              </a:rPr>
              <a:t>89.8%</a:t>
            </a:r>
            <a:r>
              <a:rPr lang="zh-CN" altLang="en-US" sz="1500">
                <a:latin typeface="仿宋" panose="02010609060101010101" charset="-122"/>
                <a:ea typeface="仿宋" panose="02010609060101010101" charset="-122"/>
              </a:rPr>
              <a:t>；比</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a:t>
            </a:r>
            <a:r>
              <a:rPr lang="en-US" altLang="zh-CN" sz="1500">
                <a:latin typeface="仿宋" panose="02010609060101010101" charset="-122"/>
                <a:ea typeface="仿宋" panose="02010609060101010101" charset="-122"/>
              </a:rPr>
              <a:t>115.46</a:t>
            </a:r>
            <a:r>
              <a:rPr lang="zh-CN" altLang="en-US" sz="1500">
                <a:latin typeface="仿宋" panose="02010609060101010101" charset="-122"/>
                <a:ea typeface="仿宋" panose="02010609060101010101" charset="-122"/>
              </a:rPr>
              <a:t>万元增长</a:t>
            </a:r>
            <a:r>
              <a:rPr lang="en-US" altLang="zh-CN" sz="1500">
                <a:latin typeface="仿宋" panose="02010609060101010101" charset="-122"/>
                <a:ea typeface="仿宋" panose="02010609060101010101" charset="-122"/>
              </a:rPr>
              <a:t>98.91%</a:t>
            </a:r>
            <a:r>
              <a:rPr lang="zh-CN" altLang="en-US" sz="1500">
                <a:latin typeface="仿宋" panose="02010609060101010101" charset="-122"/>
                <a:ea typeface="仿宋" panose="02010609060101010101" charset="-122"/>
              </a:rPr>
              <a:t>。从表</a:t>
            </a:r>
            <a:r>
              <a:rPr lang="en-US" altLang="zh-CN" sz="1500">
                <a:latin typeface="仿宋" panose="02010609060101010101" charset="-122"/>
                <a:ea typeface="仿宋" panose="02010609060101010101" charset="-122"/>
              </a:rPr>
              <a:t>4</a:t>
            </a:r>
            <a:r>
              <a:rPr lang="zh-CN" altLang="en-US" sz="1500">
                <a:latin typeface="仿宋" panose="02010609060101010101" charset="-122"/>
                <a:ea typeface="仿宋" panose="02010609060101010101" charset="-122"/>
              </a:rPr>
              <a:t>来看超市收入较去年和</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年均增长明显，超市收入增幅最大的是锦屏山服务区，达到</a:t>
            </a:r>
            <a:r>
              <a:rPr lang="en-US" altLang="zh-CN" sz="1500">
                <a:latin typeface="仿宋" panose="02010609060101010101" charset="-122"/>
                <a:ea typeface="仿宋" panose="02010609060101010101" charset="-122"/>
              </a:rPr>
              <a:t>260.24%</a:t>
            </a:r>
            <a:r>
              <a:rPr lang="zh-CN" altLang="en-US" sz="1500">
                <a:latin typeface="仿宋" panose="02010609060101010101" charset="-122"/>
                <a:ea typeface="仿宋" panose="02010609060101010101" charset="-122"/>
              </a:rPr>
              <a:t>，其次是议堂和港头，增幅分别为</a:t>
            </a:r>
            <a:r>
              <a:rPr lang="en-US" altLang="zh-CN" sz="1500">
                <a:latin typeface="仿宋" panose="02010609060101010101" charset="-122"/>
                <a:ea typeface="仿宋" panose="02010609060101010101" charset="-122"/>
              </a:rPr>
              <a:t>125.26%</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119.83%</a:t>
            </a:r>
            <a:r>
              <a:rPr lang="zh-CN" altLang="en-US" sz="1500">
                <a:latin typeface="仿宋" panose="02010609060101010101" charset="-122"/>
                <a:ea typeface="仿宋" panose="02010609060101010101" charset="-122"/>
              </a:rPr>
              <a:t>，各服务区春节开展促销、展销活动对超市收入的增长有一定的作用。</a:t>
            </a:r>
            <a:endParaRPr lang="zh-CN" altLang="en-US" sz="1500">
              <a:latin typeface="仿宋" panose="02010609060101010101" charset="-122"/>
              <a:ea typeface="仿宋" panose="02010609060101010101" charset="-122"/>
            </a:endParaRPr>
          </a:p>
          <a:p>
            <a:pPr marL="0" indent="0" algn="ctr" defTabSz="266700">
              <a:spcBef>
                <a:spcPct val="0"/>
              </a:spcBef>
              <a:spcAft>
                <a:spcPct val="0"/>
              </a:spcAft>
            </a:pPr>
            <a:endParaRPr lang="zh-CN" altLang="en-US" sz="1500">
              <a:latin typeface="仿宋" panose="02010609060101010101" charset="-122"/>
              <a:ea typeface="仿宋" panose="02010609060101010101" charset="-122"/>
            </a:endParaRPr>
          </a:p>
          <a:p>
            <a:pPr marL="0" indent="0" algn="ctr" defTabSz="266700">
              <a:spcBef>
                <a:spcPct val="0"/>
              </a:spcBef>
              <a:spcAft>
                <a:spcPct val="0"/>
              </a:spcAft>
            </a:pPr>
            <a:r>
              <a:rPr lang="zh-CN" altLang="en-US" sz="1500">
                <a:latin typeface="仿宋" panose="02010609060101010101" charset="-122"/>
                <a:ea typeface="仿宋" panose="02010609060101010101" charset="-122"/>
              </a:rPr>
              <a:t>表</a:t>
            </a:r>
            <a:r>
              <a:rPr lang="en-US" altLang="zh-CN" sz="1500">
                <a:latin typeface="仿宋" panose="02010609060101010101" charset="-122"/>
                <a:ea typeface="仿宋" panose="02010609060101010101" charset="-122"/>
              </a:rPr>
              <a:t>4</a:t>
            </a:r>
            <a:r>
              <a:rPr lang="en-US" altLang="zh-CN" sz="1500">
                <a:latin typeface="仿宋" panose="02010609060101010101" charset="-122"/>
                <a:ea typeface="仿宋" panose="02010609060101010101" charset="-122"/>
              </a:rPr>
              <a:t> </a:t>
            </a:r>
            <a:r>
              <a:rPr lang="zh-CN" altLang="en-US" sz="1500">
                <a:latin typeface="仿宋" panose="02010609060101010101" charset="-122"/>
                <a:ea typeface="仿宋" panose="02010609060101010101" charset="-122"/>
              </a:rPr>
              <a:t>服务区超市收入</a:t>
            </a:r>
            <a:r>
              <a:rPr lang="zh-CN" altLang="en-US" sz="1500">
                <a:latin typeface="仿宋" panose="02010609060101010101" charset="-122"/>
                <a:ea typeface="仿宋" panose="02010609060101010101" charset="-122"/>
              </a:rPr>
              <a:t>比较</a:t>
            </a:r>
            <a:r>
              <a:rPr lang="zh-CN" altLang="en-US" sz="1500">
                <a:latin typeface="仿宋" panose="02010609060101010101" charset="-122"/>
                <a:ea typeface="仿宋" panose="02010609060101010101" charset="-122"/>
              </a:rPr>
              <a:t>表</a:t>
            </a:r>
            <a:endParaRPr lang="zh-CN" altLang="en-US"/>
          </a:p>
        </p:txBody>
      </p:sp>
      <p:graphicFrame>
        <p:nvGraphicFramePr>
          <p:cNvPr id="27" name="表格 26"/>
          <p:cNvGraphicFramePr/>
          <p:nvPr/>
        </p:nvGraphicFramePr>
        <p:xfrm>
          <a:off x="1647190" y="2467610"/>
          <a:ext cx="6050280" cy="1898650"/>
        </p:xfrm>
        <a:graphic>
          <a:graphicData uri="http://schemas.openxmlformats.org/drawingml/2006/table">
            <a:tbl>
              <a:tblPr/>
              <a:tblGrid>
                <a:gridCol w="641350"/>
                <a:gridCol w="504825"/>
                <a:gridCol w="485775"/>
                <a:gridCol w="523875"/>
                <a:gridCol w="495300"/>
                <a:gridCol w="485775"/>
                <a:gridCol w="495300"/>
                <a:gridCol w="485775"/>
                <a:gridCol w="419735"/>
                <a:gridCol w="504190"/>
                <a:gridCol w="504190"/>
                <a:gridCol w="504190"/>
              </a:tblGrid>
              <a:tr h="374650">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名称</a:t>
                      </a:r>
                      <a:endParaRPr lang="zh-CN"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锦屏</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议堂</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港头</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东海</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刘集</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敬安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大沙河</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邵楼</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彭城</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青山泉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合计</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2024</a:t>
                      </a:r>
                      <a:r>
                        <a:rPr lang="zh-CN" altLang="en-US" sz="1100">
                          <a:solidFill>
                            <a:srgbClr val="000000"/>
                          </a:solidFill>
                          <a:latin typeface="仿宋" panose="02010609060101010101" charset="-122"/>
                          <a:ea typeface="仿宋" panose="02010609060101010101" charset="-122"/>
                        </a:rPr>
                        <a:t>年较</a:t>
                      </a:r>
                      <a:r>
                        <a:rPr lang="en-US" altLang="zh-CN" sz="1100">
                          <a:solidFill>
                            <a:srgbClr val="000000"/>
                          </a:solidFill>
                          <a:latin typeface="仿宋" panose="02010609060101010101" charset="-122"/>
                          <a:ea typeface="仿宋" panose="02010609060101010101" charset="-122"/>
                        </a:rPr>
                        <a:t>2023</a:t>
                      </a:r>
                      <a:r>
                        <a:rPr lang="zh-CN" altLang="en-US" sz="1100">
                          <a:solidFill>
                            <a:srgbClr val="000000"/>
                          </a:solidFill>
                          <a:latin typeface="仿宋" panose="02010609060101010101" charset="-122"/>
                          <a:ea typeface="仿宋" panose="02010609060101010101" charset="-122"/>
                        </a:rPr>
                        <a:t>年增速</a:t>
                      </a:r>
                      <a:endParaRPr lang="zh-CN" altLang="en-US"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260.24%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125.26%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119.83%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102.46%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98.17%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94.53%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83.20%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81.46%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59.95%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51.87%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89.80%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2024</a:t>
                      </a:r>
                      <a:r>
                        <a:rPr lang="zh-CN" altLang="en-US" sz="1100">
                          <a:solidFill>
                            <a:srgbClr val="000000"/>
                          </a:solidFill>
                          <a:latin typeface="仿宋" panose="02010609060101010101" charset="-122"/>
                          <a:ea typeface="仿宋" panose="02010609060101010101" charset="-122"/>
                        </a:rPr>
                        <a:t>年较</a:t>
                      </a:r>
                      <a:r>
                        <a:rPr lang="en-US" altLang="zh-CN" sz="1100">
                          <a:solidFill>
                            <a:srgbClr val="000000"/>
                          </a:solidFill>
                          <a:latin typeface="仿宋" panose="02010609060101010101" charset="-122"/>
                          <a:ea typeface="仿宋" panose="02010609060101010101" charset="-122"/>
                        </a:rPr>
                        <a:t>2019</a:t>
                      </a:r>
                      <a:r>
                        <a:rPr lang="zh-CN" altLang="en-US" sz="1100">
                          <a:solidFill>
                            <a:srgbClr val="000000"/>
                          </a:solidFill>
                          <a:latin typeface="仿宋" panose="02010609060101010101" charset="-122"/>
                          <a:ea typeface="仿宋" panose="02010609060101010101" charset="-122"/>
                        </a:rPr>
                        <a:t>年增速</a:t>
                      </a:r>
                      <a:endParaRPr lang="zh-CN" altLang="en-US"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196.04%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163.50%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90.76%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102.34%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144.19%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108.48%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108.50%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62.78%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142.50%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30.28%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98.91%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9" name="文本框 28"/>
          <p:cNvSpPr txBox="1"/>
          <p:nvPr/>
        </p:nvSpPr>
        <p:spPr>
          <a:xfrm>
            <a:off x="588010" y="728980"/>
            <a:ext cx="8032115" cy="1753235"/>
          </a:xfrm>
          <a:prstGeom prst="rect">
            <a:avLst/>
          </a:prstGeom>
          <a:noFill/>
        </p:spPr>
        <p:txBody>
          <a:bodyPr wrap="square" rtlCol="0">
            <a:spAutoFit/>
          </a:bodyPr>
          <a:p>
            <a:r>
              <a:rPr lang="en-US" altLang="zh-CN"/>
              <a:t>        </a:t>
            </a:r>
            <a:r>
              <a:rPr lang="zh-CN" altLang="en-US"/>
              <a:t>5、2024年服务区其他餐饮项目收入情况</a:t>
            </a:r>
            <a:endParaRPr lang="zh-CN" altLang="en-US"/>
          </a:p>
          <a:p>
            <a:r>
              <a:rPr lang="en-US" altLang="zh-CN"/>
              <a:t>        </a:t>
            </a:r>
            <a:r>
              <a:rPr lang="zh-CN" altLang="en-US"/>
              <a:t>随着人们出行消费需求的多样化，小吃、面馆等项目受欢迎的程度不断上升，江苏连徐高速公路有限公司10对服务区在春节八天中，小吃收入达到了140.15万元，面馆收入27.44万元，其他收入29.43万元，合计197.02万元；是餐饮收入37.58万元的5.24倍，说明一、人们的饮食消费更加注重多样化、便捷化；二、公众出行消费更加理性，消费更注重价格的性价比。</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a:xfrm>
            <a:off x="521970" y="593090"/>
            <a:ext cx="8100060" cy="3783965"/>
          </a:xfrm>
        </p:spPr>
        <p:txBody>
          <a:bodyPr>
            <a:normAutofit/>
          </a:bodyPr>
          <a:p>
            <a:r>
              <a:rPr lang="en-US" altLang="zh-CN" sz="1800" b="0">
                <a:solidFill>
                  <a:schemeClr val="tx1"/>
                </a:solidFill>
                <a:latin typeface="+mn-lt"/>
                <a:ea typeface="+mn-ea"/>
                <a:cs typeface="+mn-cs"/>
                <a:sym typeface="+mn-ea"/>
              </a:rPr>
              <a:t>        </a:t>
            </a:r>
            <a:r>
              <a:rPr lang="zh-CN" altLang="en-US" sz="1800" b="0">
                <a:solidFill>
                  <a:schemeClr val="tx1"/>
                </a:solidFill>
                <a:latin typeface="+mn-lt"/>
                <a:ea typeface="+mn-ea"/>
                <a:cs typeface="+mn-cs"/>
                <a:sym typeface="+mn-ea"/>
              </a:rPr>
              <a:t>四、结论：</a:t>
            </a:r>
            <a:br>
              <a:rPr lang="zh-CN" altLang="en-US" sz="1800" b="0">
                <a:solidFill>
                  <a:schemeClr val="tx1"/>
                </a:solidFill>
                <a:latin typeface="+mn-lt"/>
                <a:ea typeface="+mn-ea"/>
                <a:cs typeface="+mn-cs"/>
                <a:sym typeface="+mn-ea"/>
              </a:rPr>
            </a:br>
            <a:r>
              <a:rPr lang="en-US" altLang="zh-CN" sz="1800" b="0">
                <a:solidFill>
                  <a:schemeClr val="tx1"/>
                </a:solidFill>
                <a:latin typeface="+mn-lt"/>
                <a:ea typeface="+mn-ea"/>
                <a:cs typeface="+mn-cs"/>
                <a:sym typeface="+mn-ea"/>
              </a:rPr>
              <a:t>        </a:t>
            </a:r>
            <a:r>
              <a:rPr lang="zh-CN" altLang="en-US" sz="1800" b="0">
                <a:solidFill>
                  <a:schemeClr val="tx1"/>
                </a:solidFill>
                <a:latin typeface="+mn-lt"/>
                <a:ea typeface="+mn-ea"/>
                <a:cs typeface="+mn-cs"/>
                <a:sym typeface="+mn-ea"/>
              </a:rPr>
              <a:t>1、疫情后，随着人们出行意愿的增强，选择沿高速出行的车流量增长迅速，高速公路服务区经济回暖、烟火气回归，居民出行消费较同期和疫情前（2019年）稳步提升，从营收、入区流量、超市、餐饮收入到小吃面馆的消费均有快速增长。</a:t>
            </a:r>
            <a:br>
              <a:rPr lang="zh-CN" altLang="en-US" sz="1800" b="0">
                <a:solidFill>
                  <a:schemeClr val="tx1"/>
                </a:solidFill>
                <a:latin typeface="+mn-lt"/>
                <a:ea typeface="+mn-ea"/>
                <a:cs typeface="+mn-cs"/>
                <a:sym typeface="+mn-ea"/>
              </a:rPr>
            </a:br>
            <a:r>
              <a:rPr lang="en-US" altLang="zh-CN" sz="1800" b="0">
                <a:solidFill>
                  <a:schemeClr val="tx1"/>
                </a:solidFill>
                <a:latin typeface="+mn-lt"/>
                <a:ea typeface="+mn-ea"/>
                <a:cs typeface="+mn-cs"/>
                <a:sym typeface="+mn-ea"/>
              </a:rPr>
              <a:t>        </a:t>
            </a:r>
            <a:r>
              <a:rPr lang="zh-CN" altLang="en-US" sz="1800" b="0">
                <a:solidFill>
                  <a:schemeClr val="tx1"/>
                </a:solidFill>
                <a:latin typeface="+mn-lt"/>
                <a:ea typeface="+mn-ea"/>
                <a:cs typeface="+mn-cs"/>
                <a:sym typeface="+mn-ea"/>
              </a:rPr>
              <a:t>2、公众居民出行消费更加理性，对于服务区餐饮（快餐类）和小吃面馆的选择更加注重消费的性价比、多样化和便捷化；服务区餐饮重点要从丰富餐菜品种类，打造特色菜品，形成品牌记忆，吸引回头客等方面着手逐步提升公众居民出行时的消费意愿，恢复顾客的消费信心。</a:t>
            </a:r>
            <a:br>
              <a:rPr lang="zh-CN" altLang="en-US" sz="1800" b="0">
                <a:solidFill>
                  <a:schemeClr val="tx1"/>
                </a:solidFill>
                <a:latin typeface="+mn-lt"/>
                <a:ea typeface="+mn-ea"/>
                <a:cs typeface="+mn-cs"/>
                <a:sym typeface="+mn-ea"/>
              </a:rPr>
            </a:br>
            <a:r>
              <a:rPr lang="en-US" altLang="zh-CN" sz="1800" b="0">
                <a:solidFill>
                  <a:schemeClr val="tx1"/>
                </a:solidFill>
                <a:latin typeface="+mn-lt"/>
                <a:ea typeface="+mn-ea"/>
                <a:cs typeface="+mn-cs"/>
                <a:sym typeface="+mn-ea"/>
              </a:rPr>
              <a:t>        </a:t>
            </a:r>
            <a:r>
              <a:rPr lang="zh-CN" altLang="en-US" sz="1800" b="0">
                <a:solidFill>
                  <a:schemeClr val="tx1"/>
                </a:solidFill>
                <a:latin typeface="+mn-lt"/>
                <a:ea typeface="+mn-ea"/>
                <a:cs typeface="+mn-cs"/>
                <a:sym typeface="+mn-ea"/>
              </a:rPr>
              <a:t>3、加快服务区改造和升级，满足公众居民出行消费需求。根据“国务院关于印发“十四五”现代综合交通运输体系发展规划的通知”，继续推动服务区向交通、生态、旅游、消费等复合型服务区转型，做好基础设施的提档升级，增加新能源汽车充电桩等配套设施，以满足公众居民沿高速出行时不同层次、多样化需求，提升</a:t>
            </a:r>
            <a:r>
              <a:rPr lang="zh-CN" altLang="en-US" sz="1800" b="0">
                <a:solidFill>
                  <a:schemeClr val="tx1"/>
                </a:solidFill>
                <a:latin typeface="+mn-lt"/>
                <a:ea typeface="+mn-ea"/>
                <a:cs typeface="+mn-cs"/>
              </a:rPr>
              <a:t>消费体验。</a:t>
            </a:r>
            <a:endParaRPr lang="zh-CN" altLang="en-US" sz="1800" b="0">
              <a:solidFill>
                <a:schemeClr val="tx1"/>
              </a:solidFill>
              <a:latin typeface="+mn-lt"/>
              <a:ea typeface="+mn-ea"/>
              <a:cs typeface="+mn-cs"/>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2" name="文本框 21"/>
          <p:cNvSpPr txBox="1"/>
          <p:nvPr/>
        </p:nvSpPr>
        <p:spPr>
          <a:xfrm>
            <a:off x="745490" y="680720"/>
            <a:ext cx="7362825" cy="3160395"/>
          </a:xfrm>
          <a:prstGeom prst="rect">
            <a:avLst/>
          </a:prstGeom>
          <a:noFill/>
        </p:spPr>
        <p:txBody>
          <a:bodyPr wrap="square" rtlCol="0">
            <a:noAutofit/>
          </a:bodyPr>
          <a:p>
            <a:r>
              <a:rPr lang="en-US" altLang="zh-CN"/>
              <a:t>        </a:t>
            </a:r>
            <a:r>
              <a:rPr lang="zh-CN" altLang="en-US"/>
              <a:t>一、研究背景:</a:t>
            </a:r>
            <a:endParaRPr lang="zh-CN" altLang="en-US"/>
          </a:p>
          <a:p>
            <a:r>
              <a:rPr lang="en-US" altLang="zh-CN"/>
              <a:t>        </a:t>
            </a:r>
            <a:r>
              <a:rPr lang="zh-CN" altLang="en-US"/>
              <a:t>自高速公路2012年国庆节开始实行节假日免费政策以来，公众居民选择高速公路出行、并在服务区消费已成为日常，高速公路服务区是社会公众架乘车辆出行的重要休息场所，对于预防疲劳驾驶、满足驾乘人员各种需求等方面有着十分重要的作用。本文分别从消费者和服务提供方（高速服务区）两个方面，通过对公众居民高速公路出行消费情况进行调研和分析，了解其消费心理、习惯和潜在需求，为进一步做好沿高速公路出行的服务保障有着重要的意义。</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792480" y="945515"/>
            <a:ext cx="7559675" cy="3306445"/>
          </a:xfrm>
          <a:prstGeom prst="rect">
            <a:avLst/>
          </a:prstGeom>
          <a:noFill/>
        </p:spPr>
        <p:txBody>
          <a:bodyPr wrap="square" rtlCol="0">
            <a:noAutofit/>
          </a:bodyPr>
          <a:p>
            <a:r>
              <a:rPr lang="en-US" altLang="zh-CN"/>
              <a:t>        </a:t>
            </a:r>
            <a:r>
              <a:rPr lang="zh-CN" altLang="en-US"/>
              <a:t>对出行公众居民在高速公路服务区消费情况的调查分析：</a:t>
            </a:r>
            <a:endParaRPr lang="zh-CN" altLang="en-US"/>
          </a:p>
          <a:p>
            <a:r>
              <a:rPr lang="en-US" altLang="zh-CN"/>
              <a:t>        </a:t>
            </a:r>
            <a:r>
              <a:rPr lang="zh-CN" altLang="en-US"/>
              <a:t>1、调查目的：了解居民在高速公路服务区的消费心理、习惯及潜在需求，分析其内在原因。</a:t>
            </a:r>
            <a:endParaRPr lang="zh-CN" altLang="en-US"/>
          </a:p>
          <a:p>
            <a:r>
              <a:rPr lang="en-US" altLang="zh-CN"/>
              <a:t>        </a:t>
            </a:r>
            <a:r>
              <a:rPr lang="zh-CN" altLang="en-US"/>
              <a:t>2、调查方法：采用问卷调查法，制作并发放调查问卷。</a:t>
            </a:r>
            <a:endParaRPr lang="zh-CN" altLang="en-US"/>
          </a:p>
          <a:p>
            <a:r>
              <a:rPr lang="en-US" altLang="zh-CN"/>
              <a:t>      </a:t>
            </a:r>
            <a:r>
              <a:rPr lang="zh-CN" altLang="en-US"/>
              <a:t>本次调查，在江苏连徐高速公路有限公司客流量最大的彭城服务区，按18-30岁、30-40岁、40-50岁和50岁以上四个调查层，各发放50份《高速公路服务区消费情况调查问卷》共200份，回收有效调查问卷188份，分调查层看分别为48份、47份、48份和45份。</a:t>
            </a:r>
            <a:endParaRPr lang="zh-CN" altLang="en-US"/>
          </a:p>
          <a:p>
            <a:r>
              <a:rPr lang="en-US" altLang="zh-CN"/>
              <a:t>        </a:t>
            </a:r>
            <a:r>
              <a:rPr lang="zh-CN" altLang="en-US"/>
              <a:t>3、调查问卷情况：</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14" name="图表 13"/>
          <p:cNvGraphicFramePr/>
          <p:nvPr/>
        </p:nvGraphicFramePr>
        <p:xfrm>
          <a:off x="523875" y="457835"/>
          <a:ext cx="3792220" cy="2381885"/>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15" name="图表 14"/>
          <p:cNvGraphicFramePr/>
          <p:nvPr/>
        </p:nvGraphicFramePr>
        <p:xfrm>
          <a:off x="4709160" y="457835"/>
          <a:ext cx="3938905" cy="23806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图表 15"/>
          <p:cNvGraphicFramePr/>
          <p:nvPr/>
        </p:nvGraphicFramePr>
        <p:xfrm>
          <a:off x="1708785" y="2955290"/>
          <a:ext cx="5149215" cy="198183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7" name="Text 2"/>
          <p:cNvSpPr/>
          <p:nvPr/>
        </p:nvSpPr>
        <p:spPr>
          <a:xfrm>
            <a:off x="635858" y="1534708"/>
            <a:ext cx="543006" cy="476885"/>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sz="1500" dirty="0"/>
          </a:p>
        </p:txBody>
      </p:sp>
      <p:graphicFrame>
        <p:nvGraphicFramePr>
          <p:cNvPr id="23" name="图表 22"/>
          <p:cNvGraphicFramePr/>
          <p:nvPr/>
        </p:nvGraphicFramePr>
        <p:xfrm>
          <a:off x="715645" y="570865"/>
          <a:ext cx="3856990" cy="222123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24" name="图表 23"/>
          <p:cNvGraphicFramePr/>
          <p:nvPr/>
        </p:nvGraphicFramePr>
        <p:xfrm>
          <a:off x="4946015" y="570865"/>
          <a:ext cx="3744595" cy="22212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图表 24"/>
          <p:cNvGraphicFramePr/>
          <p:nvPr/>
        </p:nvGraphicFramePr>
        <p:xfrm>
          <a:off x="2106295" y="2865755"/>
          <a:ext cx="5758180" cy="20497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17" name="图表 16"/>
          <p:cNvGraphicFramePr/>
          <p:nvPr/>
        </p:nvGraphicFramePr>
        <p:xfrm>
          <a:off x="2159000" y="379095"/>
          <a:ext cx="4826000" cy="2743200"/>
        </p:xfrm>
        <a:graphic>
          <a:graphicData uri="http://schemas.openxmlformats.org/drawingml/2006/chart">
            <c:chart xmlns:c="http://schemas.openxmlformats.org/drawingml/2006/chart" xmlns:r="http://schemas.openxmlformats.org/officeDocument/2006/relationships" r:id="rId1"/>
          </a:graphicData>
        </a:graphic>
      </p:graphicFrame>
      <p:sp>
        <p:nvSpPr>
          <p:cNvPr id="18" name="文本框 17"/>
          <p:cNvSpPr txBox="1"/>
          <p:nvPr/>
        </p:nvSpPr>
        <p:spPr>
          <a:xfrm>
            <a:off x="500380" y="3289300"/>
            <a:ext cx="8526145" cy="1476375"/>
          </a:xfrm>
          <a:prstGeom prst="rect">
            <a:avLst/>
          </a:prstGeom>
          <a:noFill/>
        </p:spPr>
        <p:txBody>
          <a:bodyPr wrap="square" rtlCol="0">
            <a:spAutoFit/>
          </a:bodyPr>
          <a:p>
            <a:r>
              <a:rPr lang="en-US" altLang="zh-CN"/>
              <a:t>        </a:t>
            </a:r>
            <a:r>
              <a:rPr lang="zh-CN" altLang="en-US"/>
              <a:t>4、调查问卷统计情况：</a:t>
            </a:r>
            <a:endParaRPr lang="zh-CN" altLang="en-US"/>
          </a:p>
          <a:p>
            <a:r>
              <a:rPr lang="en-US" altLang="zh-CN"/>
              <a:t>        </a:t>
            </a:r>
            <a:r>
              <a:rPr lang="zh-CN" altLang="en-US"/>
              <a:t>①30-40岁人群是在服务区消费的主力军，占该抽样层比例达85%，其次是20岁以下人群占比为65%左右，在服务区消费最少的为50岁以上人群，占该抽样层比例为44%。按未在服务区消费的原因看，价格是最大的影响因素，分别影响了四个抽样层72%、69.57%、71.43%和52.94%的人群。</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2" name="文本框 21"/>
          <p:cNvSpPr txBox="1"/>
          <p:nvPr/>
        </p:nvSpPr>
        <p:spPr>
          <a:xfrm>
            <a:off x="500380" y="853440"/>
            <a:ext cx="8182610" cy="3243580"/>
          </a:xfrm>
          <a:prstGeom prst="rect">
            <a:avLst/>
          </a:prstGeom>
          <a:noFill/>
        </p:spPr>
        <p:txBody>
          <a:bodyPr wrap="square" rtlCol="0">
            <a:noAutofit/>
          </a:bodyPr>
          <a:p>
            <a:r>
              <a:rPr lang="en-US" altLang="zh-CN"/>
              <a:t>        </a:t>
            </a:r>
            <a:r>
              <a:rPr lang="zh-CN" altLang="en-US"/>
              <a:t>②从所消费的商品类别看，购买商品占比达54%，小吃由于价格低、出餐快，占比为35%，而快餐由于价格较小吃高，占比最低仅为11%。从消费金额看，35元以下金额消费占比达55%，售价低的零食、瓶装水、小吃和泡面较受公众青睐，而35元以上快餐、土特产等消费受众稍少，占比为45%，与消费的商品类别占比情况一致。</a:t>
            </a:r>
            <a:endParaRPr lang="zh-CN" altLang="en-US"/>
          </a:p>
          <a:p>
            <a:r>
              <a:rPr lang="en-US" altLang="zh-CN"/>
              <a:t>        </a:t>
            </a:r>
            <a:r>
              <a:rPr lang="zh-CN" altLang="en-US"/>
              <a:t>③从期望增加的服务项目来看：增加休闲娱乐设施占比为46.55%，笔者在服务区发放问卷时观察到，节日期间高速服务区的公众大部分是家庭出游，带着小朋友的消费者们更希望有个可以休闲的地方小憩一下再踏上旅途。希望增加充电桩服务的期望占比为37.93%，由于新能源车市场占有率逐步增加，在高速上快速充电续航问题的解决已迫在眉睫。</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1065530" y="165100"/>
            <a:ext cx="6788150" cy="1946910"/>
          </a:xfrm>
          <a:prstGeom prst="rect">
            <a:avLst/>
          </a:prstGeom>
        </p:spPr>
        <p:txBody>
          <a:bodyPr>
            <a:noAutofit/>
          </a:bodyPr>
          <a:p>
            <a:pPr marL="0" indent="382270" algn="just" defTabSz="266700">
              <a:spcBef>
                <a:spcPct val="0"/>
              </a:spcBef>
              <a:spcAft>
                <a:spcPct val="0"/>
              </a:spcAft>
            </a:pPr>
            <a:r>
              <a:rPr lang="zh-CN" altLang="en-US" sz="1500" b="1">
                <a:latin typeface="仿宋" panose="02010609060101010101" charset="-122"/>
                <a:ea typeface="仿宋" panose="02010609060101010101" charset="-122"/>
              </a:rPr>
              <a:t>三、从服务提供方（高速公路服务区）视角看居民出行消费情况：</a:t>
            </a:r>
            <a:endParaRPr lang="zh-CN" altLang="en-US" sz="1500" b="1">
              <a:latin typeface="仿宋" panose="02010609060101010101" charset="-122"/>
              <a:ea typeface="仿宋" panose="02010609060101010101" charset="-122"/>
            </a:endParaRPr>
          </a:p>
          <a:p>
            <a:pPr marL="0" indent="381000" algn="just" defTabSz="266700">
              <a:spcBef>
                <a:spcPct val="0"/>
              </a:spcBef>
              <a:spcAft>
                <a:spcPct val="0"/>
              </a:spcAft>
            </a:pPr>
            <a:r>
              <a:rPr lang="zh-CN" altLang="en-US" sz="1500">
                <a:latin typeface="仿宋" panose="02010609060101010101" charset="-122"/>
                <a:ea typeface="仿宋" panose="02010609060101010101" charset="-122"/>
              </a:rPr>
              <a:t>通过查阅资料，获得了江苏连徐高速公路有限公司</a:t>
            </a:r>
            <a:r>
              <a:rPr lang="en-US" altLang="zh-CN" sz="1500">
                <a:latin typeface="仿宋" panose="02010609060101010101" charset="-122"/>
                <a:ea typeface="仿宋" panose="02010609060101010101" charset="-122"/>
              </a:rPr>
              <a:t>10</a:t>
            </a:r>
            <a:r>
              <a:rPr lang="zh-CN" altLang="en-US" sz="1500">
                <a:latin typeface="仿宋" panose="02010609060101010101" charset="-122"/>
                <a:ea typeface="仿宋" panose="02010609060101010101" charset="-122"/>
              </a:rPr>
              <a:t>对服务区</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a:t>
            </a:r>
            <a:r>
              <a:rPr lang="en-US" altLang="zh-CN" sz="1500">
                <a:latin typeface="仿宋" panose="02010609060101010101" charset="-122"/>
                <a:ea typeface="仿宋" panose="02010609060101010101" charset="-122"/>
              </a:rPr>
              <a:t>2023</a:t>
            </a:r>
            <a:r>
              <a:rPr lang="zh-CN" altLang="en-US" sz="1500">
                <a:latin typeface="仿宋" panose="02010609060101010101" charset="-122"/>
                <a:ea typeface="仿宋" panose="02010609060101010101" charset="-122"/>
              </a:rPr>
              <a:t>年和</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年营收、入区流量、餐饮和超市消费数据情况，整理如下：</a:t>
            </a:r>
            <a:endParaRPr lang="zh-CN" altLang="en-US" sz="1500">
              <a:latin typeface="仿宋" panose="02010609060101010101" charset="-122"/>
              <a:ea typeface="仿宋" panose="02010609060101010101" charset="-122"/>
            </a:endParaRPr>
          </a:p>
          <a:p>
            <a:pPr marL="0" indent="381000" algn="just" defTabSz="266700">
              <a:spcBef>
                <a:spcPct val="0"/>
              </a:spcBef>
              <a:spcAft>
                <a:spcPct val="0"/>
              </a:spcAft>
            </a:pPr>
            <a:r>
              <a:rPr lang="en-US" altLang="zh-CN" sz="1500">
                <a:latin typeface="仿宋" panose="02010609060101010101" charset="-122"/>
                <a:ea typeface="仿宋" panose="02010609060101010101" charset="-122"/>
              </a:rPr>
              <a:t>1</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a:t>
            </a:r>
            <a:r>
              <a:rPr lang="en-US" altLang="zh-CN" sz="1500">
                <a:latin typeface="仿宋" panose="02010609060101010101" charset="-122"/>
                <a:ea typeface="仿宋" panose="02010609060101010101" charset="-122"/>
              </a:rPr>
              <a:t>2023</a:t>
            </a:r>
            <a:r>
              <a:rPr lang="zh-CN" altLang="en-US" sz="1500">
                <a:latin typeface="仿宋" panose="02010609060101010101" charset="-122"/>
                <a:ea typeface="仿宋" panose="02010609060101010101" charset="-122"/>
              </a:rPr>
              <a:t>年和</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年营收方面：</a:t>
            </a:r>
            <a:endParaRPr lang="zh-CN" altLang="en-US" sz="1500">
              <a:latin typeface="仿宋" panose="02010609060101010101" charset="-122"/>
              <a:ea typeface="仿宋" panose="02010609060101010101" charset="-122"/>
            </a:endParaRPr>
          </a:p>
          <a:p>
            <a:pPr marL="0" indent="0" algn="ctr" defTabSz="266700">
              <a:spcBef>
                <a:spcPct val="0"/>
              </a:spcBef>
              <a:spcAft>
                <a:spcPct val="0"/>
              </a:spcAft>
            </a:pPr>
            <a:r>
              <a:rPr lang="zh-CN" altLang="en-US" sz="1500">
                <a:latin typeface="仿宋" panose="02010609060101010101" charset="-122"/>
                <a:ea typeface="仿宋" panose="02010609060101010101" charset="-122"/>
              </a:rPr>
              <a:t>表一：</a:t>
            </a:r>
            <a:r>
              <a:rPr lang="zh-CN" altLang="en-US" sz="1500">
                <a:latin typeface="仿宋" panose="02010609060101010101" charset="-122"/>
                <a:ea typeface="仿宋" panose="02010609060101010101" charset="-122"/>
              </a:rPr>
              <a:t>服务区</a:t>
            </a:r>
            <a:r>
              <a:rPr lang="en-US" altLang="zh-CN" sz="1500">
                <a:latin typeface="仿宋" panose="02010609060101010101" charset="-122"/>
                <a:ea typeface="仿宋" panose="02010609060101010101" charset="-122"/>
              </a:rPr>
              <a:t>202</a:t>
            </a:r>
            <a:r>
              <a:rPr lang="en-US" altLang="zh-CN" sz="1500">
                <a:latin typeface="仿宋" panose="02010609060101010101" charset="-122"/>
                <a:ea typeface="仿宋" panose="02010609060101010101" charset="-122"/>
              </a:rPr>
              <a:t>4</a:t>
            </a:r>
            <a:r>
              <a:rPr lang="zh-CN" altLang="en-US" sz="1500">
                <a:latin typeface="仿宋" panose="02010609060101010101" charset="-122"/>
                <a:ea typeface="仿宋" panose="02010609060101010101" charset="-122"/>
              </a:rPr>
              <a:t>年</a:t>
            </a:r>
            <a:r>
              <a:rPr lang="zh-CN" altLang="en-US" sz="1500">
                <a:latin typeface="仿宋" panose="02010609060101010101" charset="-122"/>
                <a:ea typeface="仿宋" panose="02010609060101010101" charset="-122"/>
              </a:rPr>
              <a:t>春节假期</a:t>
            </a:r>
            <a:r>
              <a:rPr lang="zh-CN" altLang="en-US" sz="1500">
                <a:latin typeface="仿宋" panose="02010609060101010101" charset="-122"/>
                <a:ea typeface="仿宋" panose="02010609060101010101" charset="-122"/>
              </a:rPr>
              <a:t>经营收入</a:t>
            </a:r>
            <a:r>
              <a:rPr lang="zh-CN" altLang="en-US" sz="1500">
                <a:latin typeface="仿宋" panose="02010609060101010101" charset="-122"/>
                <a:ea typeface="仿宋" panose="02010609060101010101" charset="-122"/>
              </a:rPr>
              <a:t>增速</a:t>
            </a:r>
            <a:r>
              <a:rPr lang="zh-CN" altLang="en-US" sz="1500">
                <a:latin typeface="仿宋" panose="02010609060101010101" charset="-122"/>
                <a:ea typeface="仿宋" panose="02010609060101010101" charset="-122"/>
              </a:rPr>
              <a:t>比较</a:t>
            </a:r>
            <a:r>
              <a:rPr lang="zh-CN" altLang="en-US" sz="1500">
                <a:latin typeface="仿宋" panose="02010609060101010101" charset="-122"/>
                <a:ea typeface="仿宋" panose="02010609060101010101" charset="-122"/>
              </a:rPr>
              <a:t>表</a:t>
            </a:r>
            <a:r>
              <a:rPr lang="en-US" altLang="zh-CN" sz="1500">
                <a:latin typeface="仿宋" panose="02010609060101010101" charset="-122"/>
                <a:ea typeface="仿宋" panose="02010609060101010101" charset="-122"/>
              </a:rPr>
              <a:t>                         </a:t>
            </a:r>
            <a:endParaRPr lang="en-US" altLang="zh-CN"/>
          </a:p>
        </p:txBody>
      </p:sp>
      <p:graphicFrame>
        <p:nvGraphicFramePr>
          <p:cNvPr id="26" name="表格 25"/>
          <p:cNvGraphicFramePr/>
          <p:nvPr>
            <p:custDataLst>
              <p:tags r:id="rId2"/>
            </p:custDataLst>
          </p:nvPr>
        </p:nvGraphicFramePr>
        <p:xfrm>
          <a:off x="1065530" y="1492885"/>
          <a:ext cx="6843395" cy="1898650"/>
        </p:xfrm>
        <a:graphic>
          <a:graphicData uri="http://schemas.openxmlformats.org/drawingml/2006/table">
            <a:tbl>
              <a:tblPr/>
              <a:tblGrid>
                <a:gridCol w="702310"/>
                <a:gridCol w="476885"/>
                <a:gridCol w="530860"/>
                <a:gridCol w="570230"/>
                <a:gridCol w="569595"/>
                <a:gridCol w="570230"/>
                <a:gridCol w="570230"/>
                <a:gridCol w="570230"/>
                <a:gridCol w="570865"/>
                <a:gridCol w="570865"/>
                <a:gridCol w="570230"/>
                <a:gridCol w="570865"/>
              </a:tblGrid>
              <a:tr h="374650">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年份</a:t>
                      </a:r>
                      <a:endParaRPr lang="zh-CN"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彭城</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邵楼</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东海</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港头</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议堂</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青山泉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敬安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大沙河</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锦屏山</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刘集</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合计</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2024</a:t>
                      </a:r>
                      <a:r>
                        <a:rPr lang="zh-CN" altLang="en-US" sz="1000">
                          <a:solidFill>
                            <a:srgbClr val="000000"/>
                          </a:solidFill>
                          <a:latin typeface="仿宋" panose="02010609060101010101" charset="-122"/>
                          <a:ea typeface="仿宋" panose="02010609060101010101" charset="-122"/>
                        </a:rPr>
                        <a:t>年较</a:t>
                      </a:r>
                      <a:r>
                        <a:rPr lang="en-US" altLang="zh-CN" sz="1000">
                          <a:solidFill>
                            <a:srgbClr val="000000"/>
                          </a:solidFill>
                          <a:latin typeface="仿宋" panose="02010609060101010101" charset="-122"/>
                          <a:ea typeface="仿宋" panose="02010609060101010101" charset="-122"/>
                        </a:rPr>
                        <a:t>2023</a:t>
                      </a:r>
                      <a:r>
                        <a:rPr lang="zh-CN" altLang="en-US" sz="1000">
                          <a:solidFill>
                            <a:srgbClr val="000000"/>
                          </a:solidFill>
                          <a:latin typeface="仿宋" panose="02010609060101010101" charset="-122"/>
                          <a:ea typeface="仿宋" panose="02010609060101010101" charset="-122"/>
                        </a:rPr>
                        <a:t>年增速</a:t>
                      </a:r>
                      <a:endParaRPr lang="zh-CN" altLang="en-US" sz="10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147.10%</a:t>
                      </a:r>
                      <a:endParaRPr lang="en-US" altLang="zh-CN" sz="10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82.56%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113.26%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170.06%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189.99%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30.96%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127.30%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99.36%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180.05%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130.24%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116.25%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74650">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2024</a:t>
                      </a:r>
                      <a:r>
                        <a:rPr lang="zh-CN" altLang="en-US" sz="1000">
                          <a:solidFill>
                            <a:srgbClr val="000000"/>
                          </a:solidFill>
                          <a:latin typeface="仿宋" panose="02010609060101010101" charset="-122"/>
                          <a:ea typeface="仿宋" panose="02010609060101010101" charset="-122"/>
                        </a:rPr>
                        <a:t>年较</a:t>
                      </a:r>
                      <a:r>
                        <a:rPr lang="en-US" altLang="zh-CN" sz="1000">
                          <a:solidFill>
                            <a:srgbClr val="000000"/>
                          </a:solidFill>
                          <a:latin typeface="仿宋" panose="02010609060101010101" charset="-122"/>
                          <a:ea typeface="仿宋" panose="02010609060101010101" charset="-122"/>
                        </a:rPr>
                        <a:t>2019</a:t>
                      </a:r>
                      <a:r>
                        <a:rPr lang="zh-CN" altLang="en-US" sz="1000">
                          <a:solidFill>
                            <a:srgbClr val="000000"/>
                          </a:solidFill>
                          <a:latin typeface="仿宋" panose="02010609060101010101" charset="-122"/>
                          <a:ea typeface="仿宋" panose="02010609060101010101" charset="-122"/>
                        </a:rPr>
                        <a:t>年增速</a:t>
                      </a:r>
                      <a:endParaRPr lang="zh-CN" altLang="en-US" sz="10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265.32%</a:t>
                      </a:r>
                      <a:endParaRPr lang="en-US" altLang="zh-CN" sz="10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11.79%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97.09%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146.61%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180.03%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-12.59%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143.90%</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114.29%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138.24%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61.13%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89.12%</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27" name="文本框 26"/>
          <p:cNvSpPr txBox="1"/>
          <p:nvPr/>
        </p:nvSpPr>
        <p:spPr>
          <a:xfrm>
            <a:off x="1153795" y="2641600"/>
            <a:ext cx="6699885" cy="1931670"/>
          </a:xfrm>
          <a:prstGeom prst="rect">
            <a:avLst/>
          </a:prstGeom>
        </p:spPr>
        <p:txBody>
          <a:bodyPr wrap="square">
            <a:noAutofit/>
          </a:bodyPr>
          <a:p>
            <a:endParaRPr lang="en-US" altLang="zh-CN"/>
          </a:p>
          <a:p>
            <a:pPr marL="0" indent="381000" algn="just" defTabSz="266700">
              <a:spcBef>
                <a:spcPct val="0"/>
              </a:spcBef>
              <a:spcAft>
                <a:spcPct val="0"/>
              </a:spcAft>
            </a:pPr>
            <a:r>
              <a:rPr lang="zh-CN" altLang="en-US" sz="1500">
                <a:solidFill>
                  <a:srgbClr val="000000"/>
                </a:solidFill>
                <a:latin typeface="仿宋" panose="02010609060101010101" charset="-122"/>
                <a:ea typeface="仿宋" panose="02010609060101010101" charset="-122"/>
              </a:rPr>
              <a:t>由上表可以看出，</a:t>
            </a:r>
            <a:r>
              <a:rPr lang="en-US" altLang="zh-CN" sz="1500">
                <a:solidFill>
                  <a:srgbClr val="000000"/>
                </a:solidFill>
                <a:latin typeface="仿宋" panose="02010609060101010101" charset="-122"/>
                <a:ea typeface="仿宋" panose="02010609060101010101" charset="-122"/>
              </a:rPr>
              <a:t>2024</a:t>
            </a:r>
            <a:r>
              <a:rPr lang="zh-CN" altLang="en-US" sz="1500">
                <a:solidFill>
                  <a:srgbClr val="000000"/>
                </a:solidFill>
                <a:latin typeface="仿宋" panose="02010609060101010101" charset="-122"/>
                <a:ea typeface="仿宋" panose="02010609060101010101" charset="-122"/>
              </a:rPr>
              <a:t>年营收较同期相比增幅很大，达到</a:t>
            </a:r>
            <a:r>
              <a:rPr lang="en-US" altLang="zh-CN" sz="1500">
                <a:latin typeface="仿宋" panose="02010609060101010101" charset="-122"/>
                <a:ea typeface="仿宋" panose="02010609060101010101" charset="-122"/>
              </a:rPr>
              <a:t>116.25%</a:t>
            </a:r>
            <a:r>
              <a:rPr lang="zh-CN" altLang="en-US" sz="1500">
                <a:latin typeface="仿宋" panose="02010609060101010101" charset="-122"/>
                <a:ea typeface="仿宋" panose="02010609060101010101" charset="-122"/>
              </a:rPr>
              <a:t>，比</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年增长</a:t>
            </a:r>
            <a:r>
              <a:rPr lang="en-US" altLang="zh-CN" sz="1500">
                <a:latin typeface="仿宋" panose="02010609060101010101" charset="-122"/>
                <a:ea typeface="仿宋" panose="02010609060101010101" charset="-122"/>
              </a:rPr>
              <a:t>89.12%</a:t>
            </a:r>
            <a:r>
              <a:rPr lang="zh-CN" altLang="en-US" sz="1500">
                <a:latin typeface="仿宋" panose="02010609060101010101" charset="-122"/>
                <a:ea typeface="仿宋" panose="02010609060101010101" charset="-122"/>
              </a:rPr>
              <a:t>；剔除</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年春节假期多一天的因素，日均营收较</a:t>
            </a:r>
            <a:r>
              <a:rPr lang="en-US" altLang="zh-CN" sz="1500">
                <a:latin typeface="仿宋" panose="02010609060101010101" charset="-122"/>
                <a:ea typeface="仿宋" panose="02010609060101010101" charset="-122"/>
              </a:rPr>
              <a:t>2023</a:t>
            </a:r>
            <a:r>
              <a:rPr lang="zh-CN" altLang="en-US" sz="1500">
                <a:latin typeface="仿宋" panose="02010609060101010101" charset="-122"/>
                <a:ea typeface="仿宋" panose="02010609060101010101" charset="-122"/>
              </a:rPr>
              <a:t>年增长</a:t>
            </a:r>
            <a:r>
              <a:rPr lang="en-US" altLang="zh-CN" sz="1500">
                <a:latin typeface="仿宋" panose="02010609060101010101" charset="-122"/>
                <a:ea typeface="仿宋" panose="02010609060101010101" charset="-122"/>
              </a:rPr>
              <a:t>89.22%</a:t>
            </a:r>
            <a:r>
              <a:rPr lang="zh-CN" altLang="en-US" sz="1500">
                <a:latin typeface="仿宋" panose="02010609060101010101" charset="-122"/>
                <a:ea typeface="仿宋" panose="02010609060101010101" charset="-122"/>
              </a:rPr>
              <a:t>，较</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年增长</a:t>
            </a:r>
            <a:r>
              <a:rPr lang="en-US" altLang="zh-CN" sz="1500">
                <a:latin typeface="仿宋" panose="02010609060101010101" charset="-122"/>
                <a:ea typeface="仿宋" panose="02010609060101010101" charset="-122"/>
              </a:rPr>
              <a:t>65.37%</a:t>
            </a:r>
            <a:r>
              <a:rPr lang="zh-CN" altLang="en-US" sz="1500">
                <a:latin typeface="仿宋" panose="02010609060101010101" charset="-122"/>
                <a:ea typeface="仿宋" panose="02010609060101010101" charset="-122"/>
              </a:rPr>
              <a:t>。就各个服务区来说，除青山泉外，其余服务区均有不同程度的增长：和</a:t>
            </a:r>
            <a:r>
              <a:rPr lang="en-US" altLang="zh-CN" sz="1500">
                <a:latin typeface="仿宋" panose="02010609060101010101" charset="-122"/>
                <a:ea typeface="仿宋" panose="02010609060101010101" charset="-122"/>
              </a:rPr>
              <a:t>2023</a:t>
            </a:r>
            <a:r>
              <a:rPr lang="zh-CN" altLang="en-US" sz="1500">
                <a:latin typeface="仿宋" panose="02010609060101010101" charset="-122"/>
                <a:ea typeface="仿宋" panose="02010609060101010101" charset="-122"/>
              </a:rPr>
              <a:t>年同比，议堂、锦屏山和彭城增幅较高，分别为</a:t>
            </a:r>
            <a:r>
              <a:rPr lang="en-US" altLang="zh-CN" sz="1500">
                <a:latin typeface="仿宋" panose="02010609060101010101" charset="-122"/>
                <a:ea typeface="仿宋" panose="02010609060101010101" charset="-122"/>
              </a:rPr>
              <a:t>189.99%</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170.06%</a:t>
            </a:r>
            <a:r>
              <a:rPr lang="zh-CN" altLang="en-US" sz="1500">
                <a:latin typeface="仿宋" panose="02010609060101010101" charset="-122"/>
                <a:ea typeface="仿宋" panose="02010609060101010101" charset="-122"/>
              </a:rPr>
              <a:t>和</a:t>
            </a:r>
            <a:r>
              <a:rPr lang="en-US" altLang="zh-CN" sz="1500">
                <a:latin typeface="仿宋" panose="02010609060101010101" charset="-122"/>
                <a:ea typeface="仿宋" panose="02010609060101010101" charset="-122"/>
              </a:rPr>
              <a:t>147.1%;</a:t>
            </a:r>
            <a:r>
              <a:rPr lang="zh-CN" altLang="en-US" sz="1500">
                <a:latin typeface="仿宋" panose="02010609060101010101" charset="-122"/>
                <a:ea typeface="仿宋" panose="02010609060101010101" charset="-122"/>
              </a:rPr>
              <a:t>和</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年相比，彭城、议堂和港头增幅较高，分别为</a:t>
            </a:r>
            <a:r>
              <a:rPr lang="en-US" altLang="zh-CN" sz="1500">
                <a:latin typeface="仿宋" panose="02010609060101010101" charset="-122"/>
                <a:ea typeface="仿宋" panose="02010609060101010101" charset="-122"/>
              </a:rPr>
              <a:t>265.32%</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180.03%</a:t>
            </a:r>
            <a:r>
              <a:rPr lang="zh-CN" altLang="en-US" sz="1500">
                <a:latin typeface="仿宋" panose="02010609060101010101" charset="-122"/>
                <a:ea typeface="仿宋" panose="02010609060101010101" charset="-122"/>
              </a:rPr>
              <a:t>和</a:t>
            </a:r>
            <a:r>
              <a:rPr lang="en-US" altLang="zh-CN" sz="1500">
                <a:latin typeface="仿宋" panose="02010609060101010101" charset="-122"/>
                <a:ea typeface="仿宋" panose="02010609060101010101" charset="-122"/>
              </a:rPr>
              <a:t>146.61%</a:t>
            </a:r>
            <a:r>
              <a:rPr lang="zh-CN" altLang="en-US" sz="1500">
                <a:latin typeface="仿宋" panose="02010609060101010101" charset="-122"/>
                <a:ea typeface="仿宋" panose="02010609060101010101" charset="-122"/>
              </a:rPr>
              <a:t>。</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3" name="文本框 22"/>
          <p:cNvSpPr txBox="1"/>
          <p:nvPr/>
        </p:nvSpPr>
        <p:spPr>
          <a:xfrm>
            <a:off x="1423035" y="328295"/>
            <a:ext cx="6165850" cy="783590"/>
          </a:xfrm>
          <a:prstGeom prst="rect">
            <a:avLst/>
          </a:prstGeom>
        </p:spPr>
        <p:txBody>
          <a:bodyPr wrap="square">
            <a:spAutoFit/>
          </a:bodyPr>
          <a:p>
            <a:pPr marL="0" indent="381000" algn="just" defTabSz="266700">
              <a:spcBef>
                <a:spcPct val="0"/>
              </a:spcBef>
              <a:spcAft>
                <a:spcPct val="0"/>
              </a:spcAft>
            </a:pPr>
            <a:r>
              <a:rPr lang="en-US" altLang="zh-CN" sz="1500">
                <a:latin typeface="仿宋" panose="02010609060101010101" charset="-122"/>
                <a:ea typeface="仿宋" panose="02010609060101010101" charset="-122"/>
              </a:rPr>
              <a:t>2</a:t>
            </a:r>
            <a:r>
              <a:rPr lang="zh-CN" altLang="en-US" sz="1500">
                <a:latin typeface="仿宋" panose="02010609060101010101" charset="-122"/>
                <a:ea typeface="仿宋" panose="02010609060101010101" charset="-122"/>
              </a:rPr>
              <a:t>、</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a:t>
            </a:r>
            <a:r>
              <a:rPr lang="en-US" altLang="zh-CN" sz="1500">
                <a:latin typeface="仿宋" panose="02010609060101010101" charset="-122"/>
                <a:ea typeface="仿宋" panose="02010609060101010101" charset="-122"/>
              </a:rPr>
              <a:t>2022</a:t>
            </a:r>
            <a:r>
              <a:rPr lang="zh-CN" altLang="en-US" sz="1500">
                <a:latin typeface="仿宋" panose="02010609060101010101" charset="-122"/>
                <a:ea typeface="仿宋" panose="02010609060101010101" charset="-122"/>
              </a:rPr>
              <a:t>年和</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年春节假期日均入区流量方面：</a:t>
            </a:r>
            <a:endParaRPr lang="zh-CN" altLang="en-US" sz="1500">
              <a:latin typeface="仿宋" panose="02010609060101010101" charset="-122"/>
              <a:ea typeface="仿宋" panose="02010609060101010101" charset="-122"/>
            </a:endParaRPr>
          </a:p>
          <a:p>
            <a:pPr marL="0" indent="381000" algn="just" defTabSz="266700">
              <a:spcBef>
                <a:spcPct val="0"/>
              </a:spcBef>
              <a:spcAft>
                <a:spcPct val="0"/>
              </a:spcAft>
            </a:pPr>
            <a:endParaRPr lang="zh-CN" altLang="en-US" sz="1500">
              <a:latin typeface="仿宋" panose="02010609060101010101" charset="-122"/>
              <a:ea typeface="仿宋" panose="02010609060101010101" charset="-122"/>
            </a:endParaRPr>
          </a:p>
          <a:p>
            <a:pPr marL="0" indent="381000" algn="just" defTabSz="266700">
              <a:spcBef>
                <a:spcPct val="0"/>
              </a:spcBef>
              <a:spcAft>
                <a:spcPct val="0"/>
              </a:spcAft>
            </a:pPr>
            <a:r>
              <a:rPr lang="zh-CN" altLang="en-US" sz="1500">
                <a:latin typeface="仿宋" panose="02010609060101010101" charset="-122"/>
                <a:ea typeface="仿宋" panose="02010609060101010101" charset="-122"/>
              </a:rPr>
              <a:t>表</a:t>
            </a:r>
            <a:r>
              <a:rPr lang="en-US" altLang="zh-CN" sz="1500">
                <a:latin typeface="仿宋" panose="02010609060101010101" charset="-122"/>
                <a:ea typeface="仿宋" panose="02010609060101010101" charset="-122"/>
              </a:rPr>
              <a:t>2</a:t>
            </a:r>
            <a:r>
              <a:rPr lang="en-US" altLang="zh-CN" sz="1500">
                <a:latin typeface="仿宋" panose="02010609060101010101" charset="-122"/>
                <a:ea typeface="仿宋" panose="02010609060101010101" charset="-122"/>
              </a:rPr>
              <a:t> </a:t>
            </a:r>
            <a:r>
              <a:rPr lang="zh-CN" altLang="en-US" sz="1500">
                <a:latin typeface="仿宋" panose="02010609060101010101" charset="-122"/>
                <a:ea typeface="仿宋" panose="02010609060101010101" charset="-122"/>
              </a:rPr>
              <a:t>服务区</a:t>
            </a:r>
            <a:r>
              <a:rPr lang="en-US" altLang="zh-CN" sz="1500">
                <a:latin typeface="仿宋" panose="02010609060101010101" charset="-122"/>
                <a:ea typeface="仿宋" panose="02010609060101010101" charset="-122"/>
              </a:rPr>
              <a:t>202</a:t>
            </a:r>
            <a:r>
              <a:rPr lang="en-US" altLang="zh-CN" sz="1500">
                <a:latin typeface="仿宋" panose="02010609060101010101" charset="-122"/>
                <a:ea typeface="仿宋" panose="02010609060101010101" charset="-122"/>
              </a:rPr>
              <a:t>4</a:t>
            </a:r>
            <a:r>
              <a:rPr lang="zh-CN" altLang="en-US" sz="1500">
                <a:latin typeface="仿宋" panose="02010609060101010101" charset="-122"/>
                <a:ea typeface="仿宋" panose="02010609060101010101" charset="-122"/>
              </a:rPr>
              <a:t>年</a:t>
            </a:r>
            <a:r>
              <a:rPr lang="zh-CN" altLang="en-US" sz="1500">
                <a:latin typeface="仿宋" panose="02010609060101010101" charset="-122"/>
                <a:ea typeface="仿宋" panose="02010609060101010101" charset="-122"/>
              </a:rPr>
              <a:t>春节假期日均入区流量比较</a:t>
            </a:r>
            <a:r>
              <a:rPr lang="zh-CN" altLang="en-US" sz="1500">
                <a:latin typeface="仿宋" panose="02010609060101010101" charset="-122"/>
                <a:ea typeface="仿宋" panose="02010609060101010101" charset="-122"/>
              </a:rPr>
              <a:t>表</a:t>
            </a:r>
            <a:endParaRPr lang="zh-CN" altLang="en-US"/>
          </a:p>
        </p:txBody>
      </p:sp>
      <p:graphicFrame>
        <p:nvGraphicFramePr>
          <p:cNvPr id="24" name="表格 23"/>
          <p:cNvGraphicFramePr/>
          <p:nvPr>
            <p:custDataLst>
              <p:tags r:id="rId2"/>
            </p:custDataLst>
          </p:nvPr>
        </p:nvGraphicFramePr>
        <p:xfrm>
          <a:off x="1159510" y="1258570"/>
          <a:ext cx="6537960" cy="1875790"/>
        </p:xfrm>
        <a:graphic>
          <a:graphicData uri="http://schemas.openxmlformats.org/drawingml/2006/table">
            <a:tbl>
              <a:tblPr/>
              <a:tblGrid>
                <a:gridCol w="675005"/>
                <a:gridCol w="516890"/>
                <a:gridCol w="486410"/>
                <a:gridCol w="537210"/>
                <a:gridCol w="546735"/>
                <a:gridCol w="504825"/>
                <a:gridCol w="544830"/>
                <a:gridCol w="545465"/>
                <a:gridCol w="544830"/>
                <a:gridCol w="607060"/>
                <a:gridCol w="536575"/>
                <a:gridCol w="492125"/>
              </a:tblGrid>
              <a:tr h="351790">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年份</a:t>
                      </a:r>
                      <a:endParaRPr lang="zh-CN" sz="11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彭城</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邵楼</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东海</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港头</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议堂</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敬安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青山泉</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大沙河</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锦屏山</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刘集</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zh-CN" sz="1100">
                          <a:solidFill>
                            <a:srgbClr val="000000"/>
                          </a:solidFill>
                          <a:latin typeface="仿宋" panose="02010609060101010101" charset="-122"/>
                          <a:ea typeface="仿宋" panose="02010609060101010101" charset="-122"/>
                        </a:rPr>
                        <a:t>合计</a:t>
                      </a:r>
                      <a:endParaRPr 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62000">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2024</a:t>
                      </a:r>
                      <a:r>
                        <a:rPr lang="zh-CN" altLang="en-US" sz="1000">
                          <a:solidFill>
                            <a:srgbClr val="000000"/>
                          </a:solidFill>
                          <a:latin typeface="仿宋" panose="02010609060101010101" charset="-122"/>
                          <a:ea typeface="仿宋" panose="02010609060101010101" charset="-122"/>
                        </a:rPr>
                        <a:t>年较</a:t>
                      </a:r>
                      <a:r>
                        <a:rPr lang="en-US" altLang="zh-CN" sz="1000">
                          <a:solidFill>
                            <a:srgbClr val="000000"/>
                          </a:solidFill>
                          <a:latin typeface="仿宋" panose="02010609060101010101" charset="-122"/>
                          <a:ea typeface="仿宋" panose="02010609060101010101" charset="-122"/>
                        </a:rPr>
                        <a:t>2023</a:t>
                      </a:r>
                      <a:r>
                        <a:rPr lang="zh-CN" altLang="en-US" sz="1000">
                          <a:solidFill>
                            <a:srgbClr val="000000"/>
                          </a:solidFill>
                          <a:latin typeface="仿宋" panose="02010609060101010101" charset="-122"/>
                          <a:ea typeface="仿宋" panose="02010609060101010101" charset="-122"/>
                        </a:rPr>
                        <a:t>年增速</a:t>
                      </a:r>
                      <a:endParaRPr lang="zh-CN" altLang="en-US" sz="10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139.53%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44.26%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42.33%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58.63%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71.84%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17.87%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29.66%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61.38%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137.53%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67.54%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59.43%</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762000">
                <a:tc>
                  <a:txBody>
                    <a:bodyPr/>
                    <a:p>
                      <a:pPr marL="0" indent="0" algn="ctr">
                        <a:lnSpc>
                          <a:spcPts val="2000"/>
                        </a:lnSpc>
                        <a:spcBef>
                          <a:spcPct val="0"/>
                        </a:spcBef>
                        <a:spcAft>
                          <a:spcPct val="0"/>
                        </a:spcAft>
                      </a:pPr>
                      <a:r>
                        <a:rPr lang="en-US" altLang="zh-CN" sz="1000">
                          <a:solidFill>
                            <a:srgbClr val="000000"/>
                          </a:solidFill>
                          <a:latin typeface="仿宋" panose="02010609060101010101" charset="-122"/>
                          <a:ea typeface="仿宋" panose="02010609060101010101" charset="-122"/>
                        </a:rPr>
                        <a:t>2024</a:t>
                      </a:r>
                      <a:r>
                        <a:rPr lang="zh-CN" altLang="en-US" sz="1000">
                          <a:solidFill>
                            <a:srgbClr val="000000"/>
                          </a:solidFill>
                          <a:latin typeface="仿宋" panose="02010609060101010101" charset="-122"/>
                          <a:ea typeface="仿宋" panose="02010609060101010101" charset="-122"/>
                        </a:rPr>
                        <a:t>年较</a:t>
                      </a:r>
                      <a:r>
                        <a:rPr lang="en-US" altLang="zh-CN" sz="1000">
                          <a:solidFill>
                            <a:srgbClr val="000000"/>
                          </a:solidFill>
                          <a:latin typeface="仿宋" panose="02010609060101010101" charset="-122"/>
                          <a:ea typeface="仿宋" panose="02010609060101010101" charset="-122"/>
                        </a:rPr>
                        <a:t>2019</a:t>
                      </a:r>
                      <a:r>
                        <a:rPr lang="zh-CN" altLang="en-US" sz="1000">
                          <a:solidFill>
                            <a:srgbClr val="000000"/>
                          </a:solidFill>
                          <a:latin typeface="仿宋" panose="02010609060101010101" charset="-122"/>
                          <a:ea typeface="仿宋" panose="02010609060101010101" charset="-122"/>
                        </a:rPr>
                        <a:t>年增速</a:t>
                      </a:r>
                      <a:endParaRPr lang="zh-CN" altLang="en-US" sz="1000">
                        <a:solidFill>
                          <a:srgbClr val="000000"/>
                        </a:solidFill>
                        <a:latin typeface="仿宋" panose="02010609060101010101" charset="-122"/>
                        <a:ea typeface="仿宋" panose="02010609060101010101" charset="-122"/>
                      </a:endParaRPr>
                    </a:p>
                  </a:txBody>
                  <a:tcPr marL="9525" marR="9525" marT="0" marB="0" anchor="ctr" anchorCtr="0">
                    <a:lnL>
                      <a:noFill/>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67.99%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24.38%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54.35%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45.58%</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76.65%</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-7.27%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-10.97%</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150.09%</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110.84%</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77.71%</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2000"/>
                        </a:lnSpc>
                        <a:spcBef>
                          <a:spcPct val="0"/>
                        </a:spcBef>
                        <a:spcAft>
                          <a:spcPct val="0"/>
                        </a:spcAft>
                      </a:pPr>
                      <a:r>
                        <a:rPr lang="en-US" altLang="zh-CN" sz="1100">
                          <a:solidFill>
                            <a:srgbClr val="000000"/>
                          </a:solidFill>
                          <a:latin typeface="仿宋" panose="02010609060101010101" charset="-122"/>
                          <a:ea typeface="仿宋" panose="02010609060101010101" charset="-122"/>
                        </a:rPr>
                        <a:t>39.36%</a:t>
                      </a:r>
                      <a:endParaRPr lang="en-US" altLang="zh-CN" sz="1100">
                        <a:solidFill>
                          <a:srgbClr val="000000"/>
                        </a:solidFill>
                        <a:latin typeface="仿宋" panose="02010609060101010101" charset="-122"/>
                        <a:ea typeface="仿宋" panose="02010609060101010101" charset="-122"/>
                      </a:endParaRPr>
                    </a:p>
                  </a:txBody>
                  <a:tcPr marL="9525" marR="9525" marT="0" marB="0" anchor="ctr" anchorCtr="0">
                    <a:lnL w="6350" cap="flat" cmpd="sng">
                      <a:solidFill>
                        <a:srgbClr val="000000"/>
                      </a:solidFill>
                      <a:prstDash val="solid"/>
                      <a:headEnd type="none" w="med" len="med"/>
                      <a:tailEnd type="none" w="med" len="med"/>
                    </a:lnL>
                    <a:lnR>
                      <a:noFill/>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25" name="文本框 24"/>
          <p:cNvSpPr txBox="1"/>
          <p:nvPr/>
        </p:nvSpPr>
        <p:spPr>
          <a:xfrm>
            <a:off x="1065530" y="3194685"/>
            <a:ext cx="6880225" cy="1259205"/>
          </a:xfrm>
          <a:prstGeom prst="rect">
            <a:avLst/>
          </a:prstGeom>
        </p:spPr>
        <p:txBody>
          <a:bodyPr wrap="square">
            <a:noAutofit/>
          </a:bodyPr>
          <a:p>
            <a:r>
              <a:rPr lang="en-US" altLang="zh-CN" sz="1500">
                <a:latin typeface="仿宋" panose="02010609060101010101" charset="-122"/>
                <a:ea typeface="仿宋" panose="02010609060101010101" charset="-122"/>
              </a:rPr>
              <a:t>    </a:t>
            </a:r>
            <a:r>
              <a:rPr lang="zh-CN" altLang="en-US" sz="1500">
                <a:latin typeface="仿宋" panose="02010609060101010101" charset="-122"/>
                <a:ea typeface="仿宋" panose="02010609060101010101" charset="-122"/>
              </a:rPr>
              <a:t>从表</a:t>
            </a:r>
            <a:r>
              <a:rPr lang="en-US" altLang="zh-CN" sz="1500">
                <a:latin typeface="仿宋" panose="02010609060101010101" charset="-122"/>
                <a:ea typeface="仿宋" panose="02010609060101010101" charset="-122"/>
              </a:rPr>
              <a:t>1</a:t>
            </a:r>
            <a:r>
              <a:rPr lang="zh-CN" altLang="en-US" sz="1500">
                <a:latin typeface="仿宋" panose="02010609060101010101" charset="-122"/>
                <a:ea typeface="仿宋" panose="02010609060101010101" charset="-122"/>
              </a:rPr>
              <a:t>和表</a:t>
            </a:r>
            <a:r>
              <a:rPr lang="en-US" altLang="zh-CN" sz="1500">
                <a:latin typeface="仿宋" panose="02010609060101010101" charset="-122"/>
                <a:ea typeface="仿宋" panose="02010609060101010101" charset="-122"/>
              </a:rPr>
              <a:t>2</a:t>
            </a:r>
            <a:r>
              <a:rPr lang="zh-CN" altLang="en-US" sz="1500">
                <a:latin typeface="仿宋" panose="02010609060101010101" charset="-122"/>
                <a:ea typeface="仿宋" panose="02010609060101010101" charset="-122"/>
              </a:rPr>
              <a:t>看，</a:t>
            </a:r>
            <a:r>
              <a:rPr lang="en-US" altLang="zh-CN" sz="1500">
                <a:latin typeface="仿宋" panose="02010609060101010101" charset="-122"/>
                <a:ea typeface="仿宋" panose="02010609060101010101" charset="-122"/>
              </a:rPr>
              <a:t>2024</a:t>
            </a:r>
            <a:r>
              <a:rPr lang="zh-CN" altLang="en-US" sz="1500">
                <a:latin typeface="仿宋" panose="02010609060101010101" charset="-122"/>
                <a:ea typeface="仿宋" panose="02010609060101010101" charset="-122"/>
              </a:rPr>
              <a:t>年</a:t>
            </a:r>
            <a:r>
              <a:rPr lang="zh-CN" altLang="en-US" sz="1500">
                <a:latin typeface="仿宋" panose="02010609060101010101" charset="-122"/>
                <a:ea typeface="仿宋" panose="02010609060101010101" charset="-122"/>
              </a:rPr>
              <a:t>各服务区的营收</a:t>
            </a:r>
            <a:r>
              <a:rPr lang="zh-CN" altLang="en-US" sz="1500">
                <a:latin typeface="仿宋" panose="02010609060101010101" charset="-122"/>
                <a:ea typeface="仿宋" panose="02010609060101010101" charset="-122"/>
              </a:rPr>
              <a:t>增长速度大于日均</a:t>
            </a:r>
            <a:r>
              <a:rPr lang="zh-CN" altLang="en-US" sz="1500">
                <a:latin typeface="仿宋" panose="02010609060101010101" charset="-122"/>
                <a:ea typeface="仿宋" panose="02010609060101010101" charset="-122"/>
              </a:rPr>
              <a:t>入区流量的</a:t>
            </a:r>
            <a:r>
              <a:rPr lang="zh-CN" altLang="en-US" sz="1500">
                <a:latin typeface="仿宋" panose="02010609060101010101" charset="-122"/>
                <a:ea typeface="仿宋" panose="02010609060101010101" charset="-122"/>
              </a:rPr>
              <a:t>增长速度。</a:t>
            </a:r>
            <a:r>
              <a:rPr lang="zh-CN" altLang="en-US" sz="1500">
                <a:latin typeface="仿宋" panose="02010609060101010101" charset="-122"/>
                <a:ea typeface="仿宋" panose="02010609060101010101" charset="-122"/>
              </a:rPr>
              <a:t>和</a:t>
            </a:r>
            <a:r>
              <a:rPr lang="en-US" altLang="zh-CN" sz="1500">
                <a:latin typeface="仿宋" panose="02010609060101010101" charset="-122"/>
                <a:ea typeface="仿宋" panose="02010609060101010101" charset="-122"/>
              </a:rPr>
              <a:t>2023</a:t>
            </a:r>
            <a:r>
              <a:rPr lang="zh-CN" altLang="en-US" sz="1500">
                <a:latin typeface="仿宋" panose="02010609060101010101" charset="-122"/>
                <a:ea typeface="仿宋" panose="02010609060101010101" charset="-122"/>
              </a:rPr>
              <a:t>年比较，营收增长</a:t>
            </a:r>
            <a:r>
              <a:rPr lang="en-US" altLang="zh-CN" sz="1500">
                <a:latin typeface="仿宋" panose="02010609060101010101" charset="-122"/>
                <a:ea typeface="仿宋" panose="02010609060101010101" charset="-122"/>
              </a:rPr>
              <a:t>116.25%</a:t>
            </a:r>
            <a:r>
              <a:rPr lang="zh-CN" altLang="en-US" sz="1500">
                <a:latin typeface="仿宋" panose="02010609060101010101" charset="-122"/>
                <a:ea typeface="仿宋" panose="02010609060101010101" charset="-122"/>
              </a:rPr>
              <a:t>，入区流量增长</a:t>
            </a:r>
            <a:r>
              <a:rPr lang="en-US" altLang="zh-CN" sz="1500">
                <a:latin typeface="仿宋" panose="02010609060101010101" charset="-122"/>
                <a:ea typeface="仿宋" panose="02010609060101010101" charset="-122"/>
              </a:rPr>
              <a:t>59.43%</a:t>
            </a:r>
            <a:r>
              <a:rPr lang="zh-CN" altLang="en-US" sz="1500">
                <a:latin typeface="仿宋" panose="02010609060101010101" charset="-122"/>
                <a:ea typeface="仿宋" panose="02010609060101010101" charset="-122"/>
              </a:rPr>
              <a:t>，营收增长比例较大；和</a:t>
            </a:r>
            <a:r>
              <a:rPr lang="en-US" altLang="zh-CN" sz="1500">
                <a:latin typeface="仿宋" panose="02010609060101010101" charset="-122"/>
                <a:ea typeface="仿宋" panose="02010609060101010101" charset="-122"/>
              </a:rPr>
              <a:t>2019</a:t>
            </a:r>
            <a:r>
              <a:rPr lang="zh-CN" altLang="en-US" sz="1500">
                <a:latin typeface="仿宋" panose="02010609060101010101" charset="-122"/>
                <a:ea typeface="仿宋" panose="02010609060101010101" charset="-122"/>
              </a:rPr>
              <a:t>年相比，营收增长</a:t>
            </a:r>
            <a:r>
              <a:rPr lang="en-US" altLang="zh-CN" sz="1500">
                <a:latin typeface="仿宋" panose="02010609060101010101" charset="-122"/>
                <a:ea typeface="仿宋" panose="02010609060101010101" charset="-122"/>
              </a:rPr>
              <a:t>89.12%</a:t>
            </a:r>
            <a:r>
              <a:rPr lang="zh-CN" altLang="en-US" sz="1500">
                <a:latin typeface="仿宋" panose="02010609060101010101" charset="-122"/>
                <a:ea typeface="仿宋" panose="02010609060101010101" charset="-122"/>
              </a:rPr>
              <a:t>，入区流量增长</a:t>
            </a:r>
            <a:r>
              <a:rPr lang="en-US" altLang="zh-CN" sz="1500">
                <a:latin typeface="仿宋" panose="02010609060101010101" charset="-122"/>
                <a:ea typeface="仿宋" panose="02010609060101010101" charset="-122"/>
              </a:rPr>
              <a:t>39.36%</a:t>
            </a:r>
            <a:r>
              <a:rPr lang="zh-CN" altLang="en-US" sz="1500">
                <a:latin typeface="仿宋" panose="02010609060101010101" charset="-122"/>
                <a:ea typeface="仿宋" panose="02010609060101010101" charset="-122"/>
              </a:rPr>
              <a:t>，说明今年春节假期服务区经营收入和入区流量总体上升阶段。</a:t>
            </a: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2"/>
  <p:tag name="KSO_WM_UNIT_LAYERLEVEL" val="1"/>
  <p:tag name="KSO_WM_TAG_VERSION" val="3.0"/>
  <p:tag name="KSO_WM_BEAUTIFY_FLAG" val="#wm#"/>
  <p:tag name="KSO_WM_UNIT_TYPE" val="i"/>
  <p:tag name="KSO_WM_UNIT_INDEX" val="2"/>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f*1"/>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30"/>
  <p:tag name="KSO_WM_UNIT_TYPE" val="f"/>
  <p:tag name="KSO_WM_UNIT_INDEX"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3.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6"/>
  <p:tag name="KSO_WM_UNIT_TYPE" val="a"/>
  <p:tag name="KSO_WM_UNIT_INDEX"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1"/>
  <p:tag name="KSO_WM_UNIT_LAYERLEVEL" val="1"/>
  <p:tag name="KSO_WM_TAG_VERSION" val="3.0"/>
  <p:tag name="KSO_WM_BEAUTIFY_FLAG" val="#wm#"/>
  <p:tag name="KSO_WM_UNIT_TYPE" val="i"/>
  <p:tag name="KSO_WM_UNIT_INDEX"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2"/>
  <p:tag name="KSO_WM_UNIT_LAYERLEVEL" val="1"/>
  <p:tag name="KSO_WM_TAG_VERSION" val="3.0"/>
  <p:tag name="KSO_WM_BEAUTIFY_FLAG" val="#wm#"/>
  <p:tag name="KSO_WM_UNIT_TYPE" val="i"/>
  <p:tag name="KSO_WM_UNIT_INDEX"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i*3"/>
  <p:tag name="KSO_WM_UNIT_LAYERLEVEL" val="1"/>
  <p:tag name="KSO_WM_TAG_VERSION" val="3.0"/>
  <p:tag name="KSO_WM_BEAUTIFY_FLAG" val="#wm#"/>
  <p:tag name="KSO_WM_UNIT_TYPE" val="i"/>
  <p:tag name="KSO_WM_UNIT_INDEX" val="3"/>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a*1"/>
  <p:tag name="KSO_WM_UNIT_LAYERLEVEL" val="1"/>
  <p:tag name="KSO_WM_TAG_VERSION" val="3.0"/>
  <p:tag name="KSO_WM_BEAUTIFY_FLAG" val="#wm#"/>
  <p:tag name="KSO_WM_UNIT_ISCONTENTSTITLE" val="1"/>
  <p:tag name="KSO_WM_UNIT_ISNUMDGMTITLE" val="0"/>
  <p:tag name="KSO_WM_UNIT_PRESET_TEXT" val="标题"/>
  <p:tag name="KSO_WM_UNIT_NOCLEAR" val="0"/>
  <p:tag name="KSO_WM_UNIT_VALUE" val="3"/>
  <p:tag name="KSO_WM_UNIT_TYPE" val="a"/>
  <p:tag name="KSO_WM_UNIT_INDEX"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3"/>
  <p:tag name="KSO_WM_UNIT_LAYERLEVEL" val="1"/>
  <p:tag name="KSO_WM_TAG_VERSION" val="3.0"/>
  <p:tag name="KSO_WM_BEAUTIFY_FLAG" val="#wm#"/>
  <p:tag name="KSO_WM_UNIT_TYPE" val="i"/>
  <p:tag name="KSO_WM_UNIT_INDEX" val="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3.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1"/>
  <p:tag name="KSO_WM_UNIT_LAYERLEVEL" val="1"/>
  <p:tag name="KSO_WM_TAG_VERSION" val="3.0"/>
  <p:tag name="KSO_WM_BEAUTIFY_FLAG" val="#wm#"/>
  <p:tag name="KSO_WM_UNIT_TYPE" val="i"/>
  <p:tag name="KSO_WM_UNIT_INDEX"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2"/>
  <p:tag name="KSO_WM_UNIT_LAYERLEVEL" val="1"/>
  <p:tag name="KSO_WM_TAG_VERSION" val="3.0"/>
  <p:tag name="KSO_WM_BEAUTIFY_FLAG" val="#wm#"/>
  <p:tag name="KSO_WM_UNIT_TYPE" val="i"/>
  <p:tag name="KSO_WM_UNIT_INDEX"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3"/>
  <p:tag name="KSO_WM_UNIT_LAYERLEVEL" val="1"/>
  <p:tag name="KSO_WM_TAG_VERSION" val="3.0"/>
  <p:tag name="KSO_WM_BEAUTIFY_FLAG" val="#wm#"/>
  <p:tag name="KSO_WM_UNIT_TYPE" val="i"/>
  <p:tag name="KSO_WM_UNIT_INDEX" val="3"/>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i*4"/>
  <p:tag name="KSO_WM_UNIT_LAYERLEVEL" val="1"/>
  <p:tag name="KSO_WM_TAG_VERSION" val="3.0"/>
  <p:tag name="KSO_WM_BEAUTIFY_FLAG" val="#wm#"/>
  <p:tag name="KSO_WM_UNIT_TYPE" val="i"/>
  <p:tag name="KSO_WM_UNIT_INDEX" val="4"/>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14"/>
  <p:tag name="KSO_WM_UNIT_TYPE" val="a"/>
  <p:tag name="KSO_WM_UNIT_INDEX" val="1"/>
</p:tagLst>
</file>

<file path=ppt/tags/tag2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_4*e*1"/>
  <p:tag name="KSO_WM_UNIT_LAYERLEVEL" val="1"/>
  <p:tag name="KSO_WM_TAG_VERSION" val="3.0"/>
  <p:tag name="KSO_WM_BEAUTIFY_FLAG" val="#wm#"/>
  <p:tag name="KSO_WM_UNIT_PRESET_TEXT" val="节编号"/>
  <p:tag name="KSO_WM_UNIT_NOCLEAR" val="0"/>
  <p:tag name="KSO_WM_UNIT_VALUE" val="13"/>
  <p:tag name="KSO_WM_UNIT_TYPE" val="e"/>
  <p:tag name="KSO_WM_UNIT_INDEX"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4"/>
  <p:tag name="KSO_WM_UNIT_LAYERLEVEL" val="1"/>
  <p:tag name="KSO_WM_TAG_VERSION" val="3.0"/>
  <p:tag name="KSO_WM_BEAUTIFY_FLAG" val="#wm#"/>
  <p:tag name="KSO_WM_UNIT_TYPE" val="i"/>
  <p:tag name="KSO_WM_UNIT_INDEX" val="4"/>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3.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f*2"/>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TYPE" val="f"/>
  <p:tag name="KSO_WM_UNIT_INDEX"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3.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1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1_1"/>
  <p:tag name="KSO_WM_UNIT_ISCONTENTSTITLE" val="0"/>
  <p:tag name="KSO_WM_UNIT_ISNUMDGMTITLE" val="0"/>
  <p:tag name="KSO_WM_UNIT_VALUE" val="19"/>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1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1_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5"/>
  <p:tag name="KSO_WM_UNIT_LAYERLEVEL" val="1"/>
  <p:tag name="KSO_WM_TAG_VERSION" val="3.0"/>
  <p:tag name="KSO_WM_BEAUTIFY_FLAG" val="#wm#"/>
  <p:tag name="KSO_WM_UNIT_TYPE" val="i"/>
  <p:tag name="KSO_WM_UNIT_INDEX" val="5"/>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a*2_1"/>
  <p:tag name="KSO_WM_UNIT_LAYERLEVEL" val="1_1"/>
  <p:tag name="KSO_WM_TAG_VERSION" val="3.0"/>
  <p:tag name="KSO_WM_BEAUTIFY_FLAG" val="#wm#"/>
  <p:tag name="KSO_WM_UNIT_PRESET_TEXT" val="单击此处编辑母版文本样式"/>
  <p:tag name="KSO_WM_UNIT_NOCLEAR" val="0"/>
  <p:tag name="KSO_WM_UNIT_TYPE" val="h_a"/>
  <p:tag name="KSO_WM_UNIT_INDEX" val="2_1"/>
  <p:tag name="KSO_WM_UNIT_ISCONTENTSTITLE" val="0"/>
  <p:tag name="KSO_WM_UNIT_ISNUMDGMTITLE" val="0"/>
  <p:tag name="KSO_WM_UNIT_VALUE" val="19"/>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h_f*2_1"/>
  <p:tag name="KSO_WM_UNIT_LAYERLEVEL" val="1_1"/>
  <p:tag name="KSO_WM_TAG_VERSION" val="3.0"/>
  <p:tag name="KSO_WM_BEAUTIFY_FLAG" val="#wm#"/>
  <p:tag name="KSO_WM_UNIT_SUBTYPE" val="a"/>
  <p:tag name="KSO_WM_UNIT_PRESET_TEXT" val="单击此处编辑母版文本样式&#10;二级&#10;三级&#10;四级&#10;五级"/>
  <p:tag name="KSO_WM_UNIT_NOCLEAR" val="0"/>
  <p:tag name="KSO_WM_UNIT_VALUE" val="128"/>
  <p:tag name="KSO_WM_UNIT_TYPE" val="h_f"/>
  <p:tag name="KSO_WM_UNIT_INDEX" val="2_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3.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3.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6"/>
  <p:tag name="KSO_WM_UNIT_LAYERLEVEL" val="1"/>
  <p:tag name="KSO_WM_TAG_VERSION" val="3.0"/>
  <p:tag name="KSO_WM_BEAUTIFY_FLAG" val="#wm#"/>
  <p:tag name="KSO_WM_UNIT_TYPE" val="i"/>
  <p:tag name="KSO_WM_UNIT_INDEX" val="6"/>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3.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f*1"/>
  <p:tag name="KSO_WM_UNIT_LAYERLEVEL" val="1"/>
  <p:tag name="KSO_WM_TAG_VERSION" val="3.0"/>
  <p:tag name="KSO_WM_BEAUTIFY_FLAG" val="#wm#"/>
  <p:tag name="KSO_WM_UNIT_SUBTYPE" val="a"/>
  <p:tag name="KSO_WM_UNIT_PRESET_TEXT" val="单击此处编辑母版文本样式&#10;二级&#10;三级&#10;四级&#10;五级"/>
  <p:tag name="KSO_WM_UNIT_NOCLEAR" val="0"/>
  <p:tag name="KSO_WM_UNIT_VALUE" val="396"/>
  <p:tag name="KSO_WM_UNIT_TYPE" val="f"/>
  <p:tag name="KSO_WM_UNIT_INDEX"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3.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b*1"/>
  <p:tag name="KSO_WM_UNIT_LAYERLEVEL" val="1"/>
  <p:tag name="KSO_WM_TAG_VERSION" val="3.0"/>
  <p:tag name="KSO_WM_BEAUTIFY_FLAG" val="#wm#"/>
  <p:tag name="KSO_WM_UNIT_ISCONTENTSTITLE" val="0"/>
  <p:tag name="KSO_WM_UNIT_ISNUMDGMTITLE" val="0"/>
  <p:tag name="KSO_WM_UNIT_PRESET_TEXT" val="单击此处编辑母版副标题样式"/>
  <p:tag name="KSO_WM_UNIT_NOCLEAR" val="0"/>
  <p:tag name="KSO_WM_UNIT_VALUE" val="40"/>
  <p:tag name="KSO_WM_UNIT_TYPE" val="b"/>
  <p:tag name="KSO_WM_UNIT_INDEX"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3.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1"/>
  <p:tag name="KSO_WM_UNIT_LAYERLEVEL" val="1"/>
  <p:tag name="KSO_WM_TAG_VERSION" val="3.0"/>
  <p:tag name="KSO_WM_BEAUTIFY_FLAG" val="#wm#"/>
  <p:tag name="KSO_WM_UNIT_TYPE" val="i"/>
  <p:tag name="KSO_WM_UNIT_INDEX"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2"/>
  <p:tag name="KSO_WM_UNIT_LAYERLEVEL" val="1"/>
  <p:tag name="KSO_WM_TAG_VERSION" val="3.0"/>
  <p:tag name="KSO_WM_BEAUTIFY_FLAG" val="#wm#"/>
  <p:tag name="KSO_WM_UNIT_TYPE" val="i"/>
  <p:tag name="KSO_WM_UNIT_INDEX" val="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3"/>
  <p:tag name="KSO_WM_UNIT_LAYERLEVEL" val="1"/>
  <p:tag name="KSO_WM_TAG_VERSION" val="3.0"/>
  <p:tag name="KSO_WM_BEAUTIFY_FLAG" val="#wm#"/>
  <p:tag name="KSO_WM_UNIT_TYPE" val="i"/>
  <p:tag name="KSO_WM_UNIT_INDEX" val="3"/>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4"/>
  <p:tag name="KSO_WM_UNIT_LAYERLEVEL" val="1"/>
  <p:tag name="KSO_WM_TAG_VERSION" val="3.0"/>
  <p:tag name="KSO_WM_BEAUTIFY_FLAG" val="#wm#"/>
  <p:tag name="KSO_WM_UNIT_TYPE" val="i"/>
  <p:tag name="KSO_WM_UNIT_INDEX" val="4"/>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i*5"/>
  <p:tag name="KSO_WM_UNIT_LAYERLEVEL" val="1"/>
  <p:tag name="KSO_WM_TAG_VERSION" val="3.0"/>
  <p:tag name="KSO_WM_BEAUTIFY_FLAG" val="#wm#"/>
  <p:tag name="KSO_WM_UNIT_TYPE" val="i"/>
  <p:tag name="KSO_WM_UNIT_INDEX" val="5"/>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30"/>
  <p:tag name="KSO_WM_UNIT_TYPE" val="a"/>
  <p:tag name="KSO_WM_UNIT_INDEX"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 name="KSO_WM_UNIT_NOCLEAR" val="0"/>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3.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f*1"/>
  <p:tag name="KSO_WM_UNIT_LAYERLEVEL" val="1"/>
  <p:tag name="KSO_WM_TAG_VERSION" val="3.0"/>
  <p:tag name="KSO_WM_BEAUTIFY_FLAG" val="#wm#"/>
  <p:tag name="KSO_WM_UNIT_SUBTYPE" val="b"/>
  <p:tag name="KSO_WM_UNIT_PRESET_TEXT" val="署名占位符"/>
  <p:tag name="KSO_WM_UNIT_NOCLEAR" val="0"/>
  <p:tag name="KSO_WM_UNIT_VALUE" val="8"/>
  <p:tag name="KSO_WM_UNIT_TYPE" val="f"/>
  <p:tag name="KSO_WM_UNIT_INDEX"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1"/>
  <p:tag name="KSO_WM_UNIT_LAYERLEVEL" val="1"/>
  <p:tag name="KSO_WM_TAG_VERSION" val="3.0"/>
  <p:tag name="KSO_WM_BEAUTIFY_FLAG" val="#wm#"/>
  <p:tag name="KSO_WM_UNIT_TYPE" val="i"/>
  <p:tag name="KSO_WM_UNIT_INDEX"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2"/>
  <p:tag name="KSO_WM_UNIT_LAYERLEVEL" val="1"/>
  <p:tag name="KSO_WM_TAG_VERSION" val="3.0"/>
  <p:tag name="KSO_WM_BEAUTIFY_FLAG" val="#wm#"/>
  <p:tag name="KSO_WM_UNIT_TYPE" val="i"/>
  <p:tag name="KSO_WM_UNIT_INDEX"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i*3"/>
  <p:tag name="KSO_WM_UNIT_LAYERLEVEL" val="1"/>
  <p:tag name="KSO_WM_TAG_VERSION" val="3.0"/>
  <p:tag name="KSO_WM_BEAUTIFY_FLAG" val="#wm#"/>
  <p:tag name="KSO_WM_UNIT_TYPE" val="i"/>
  <p:tag name="KSO_WM_UNIT_INDEX" val="3"/>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a*1"/>
  <p:tag name="KSO_WM_UNIT_LAYERLEVEL" val="1"/>
  <p:tag name="KSO_WM_TAG_VERSION" val="1.0"/>
  <p:tag name="KSO_WM_BEAUTIFY_FLAG" val="#wm#"/>
  <p:tag name="KSO_WM_UNIT_ISCONTENTSTITLE" val="0"/>
  <p:tag name="KSO_WM_UNIT_ISNUMDGMTITLE" val="0"/>
  <p:tag name="KSO_WM_UNIT_PRESET_TEXT" val="单击此处编辑母版标题样式"/>
  <p:tag name="KSO_WM_UNIT_NOCLEAR" val="0"/>
  <p:tag name="KSO_WM_UNIT_TYPE" val="a"/>
  <p:tag name="KSO_WM_UNIT_INDEX" val="1"/>
  <p:tag name="KSO_WM_UNIT_VALUE" val="25"/>
  <p:tag name="KSO_WM_TEMPLATE_CATEGORY" val="custom"/>
  <p:tag name="KSO_WM_TEMPLATE_INDEX" val="20233105"/>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f*1"/>
  <p:tag name="KSO_WM_UNIT_LAYERLEVEL" val="1"/>
  <p:tag name="KSO_WM_TAG_VERSION" val="1.0"/>
  <p:tag name="KSO_WM_BEAUTIFY_FLAG" val="#wm#"/>
  <p:tag name="KSO_WM_UNIT_SUBTYPE" val="a"/>
  <p:tag name="KSO_WM_UNIT_PRESET_TEXT" val="单击此处编辑母版文本样式&#10;第二级&#10;第三级&#10;第四级&#10;第五级"/>
  <p:tag name="KSO_WM_UNIT_NOCLEAR" val="0"/>
  <p:tag name="KSO_WM_UNIT_TYPE" val="f"/>
  <p:tag name="KSO_WM_UNIT_INDEX" val="1"/>
  <p:tag name="KSO_WM_TEMPLATE_CATEGORY" val="custom"/>
  <p:tag name="KSO_WM_TEMPLATE_INDEX" val="20233105"/>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3.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80.xml><?xml version="1.0" encoding="utf-8"?>
<p:tagLst xmlns:p="http://schemas.openxmlformats.org/presentationml/2006/main">
  <p:tag name="KSO_WM_TEMPLATE_SUBCATEGORY" val="29"/>
  <p:tag name="KSO_WM_TEMPLATE_MASTER_TYPE" val="0"/>
  <p:tag name="KSO_WM_TEMPLATE_COLOR_TYPE" val="0"/>
  <p:tag name="KSO_WM_TAG_VERSION" val="3.0"/>
  <p:tag name="KSO_WM_BEAUTIFY_FLAG" val="#wm#"/>
  <p:tag name="KSO_WM_TEMPLATE_CATEGORY" val="custom"/>
  <p:tag name="KSO_WM_TEMPLATE_INDEX" val="20233105"/>
  <p:tag name="KSO_WM_TEMPLATE_THUMBS_INDEX" val="1、9"/>
</p:tagLst>
</file>

<file path=ppt/tags/tag81.xml><?xml version="1.0" encoding="utf-8"?>
<p:tagLst xmlns:p="http://schemas.openxmlformats.org/presentationml/2006/main">
  <p:tag name="TABLE_ENDDRAG_ORIGIN_RECT" val="538*149"/>
  <p:tag name="TABLE_ENDDRAG_RECT" val="72*117*538*149"/>
</p:tagLst>
</file>

<file path=ppt/tags/tag82.xml><?xml version="1.0" encoding="utf-8"?>
<p:tagLst xmlns:p="http://schemas.openxmlformats.org/presentationml/2006/main">
  <p:tag name="TABLE_ENDDRAG_ORIGIN_RECT" val="514*102"/>
  <p:tag name="TABLE_ENDDRAG_RECT" val="91*72*514*102"/>
</p:tagLst>
</file>

<file path=ppt/tags/tag83.xml><?xml version="1.0" encoding="utf-8"?>
<p:tagLst xmlns:p="http://schemas.openxmlformats.org/presentationml/2006/main">
  <p:tag name="KSO_WM_SLIDE_ID" val="custom20233105_1"/>
  <p:tag name="KSO_WM_TEMPLATE_SUBCATEGORY" val="29"/>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3105"/>
  <p:tag name="KSO_WM_SLIDE_LAYOUT" val="a_f"/>
  <p:tag name="KSO_WM_SLIDE_LAYOUT_CNT" val="1_1"/>
  <p:tag name="KSO_WM_SLIDE_TYPE" val="title"/>
  <p:tag name="KSO_WM_SLIDE_SUBTYPE" val="pureTxt"/>
  <p:tag name="KSO_WM_TEMPLATE_THUMBS_INDEX" val="1、9"/>
</p:tagLst>
</file>

<file path=ppt/tags/tag84.xml><?xml version="1.0" encoding="utf-8"?>
<p:tagLst xmlns:p="http://schemas.openxmlformats.org/presentationml/2006/main">
  <p:tag name="commondata" val="eyJoZGlkIjoiZWZjMWZjNjgxYTAzNTVhNGRmNmY0NTAyYTVmOGFkMzk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32">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3661</Words>
  <Application>WPS 演示</Application>
  <PresentationFormat>On-screen Show (16:9)</PresentationFormat>
  <Paragraphs>344</Paragraphs>
  <Slides>13</Slides>
  <Notes>19</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13</vt:i4>
      </vt:variant>
    </vt:vector>
  </HeadingPairs>
  <TitlesOfParts>
    <vt:vector size="26" baseType="lpstr">
      <vt:lpstr>Arial</vt:lpstr>
      <vt:lpstr>宋体</vt:lpstr>
      <vt:lpstr>Wingdings</vt:lpstr>
      <vt:lpstr>微软雅黑</vt:lpstr>
      <vt:lpstr>微软雅黑</vt:lpstr>
      <vt:lpstr>Arial</vt:lpstr>
      <vt:lpstr>Arial</vt:lpstr>
      <vt:lpstr>仿宋</vt:lpstr>
      <vt:lpstr>Calibri</vt:lpstr>
      <vt:lpstr>Arial Unicode MS</vt:lpstr>
      <vt:lpstr>等线</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四、结论：         1、疫情后，随着人们出行意愿的增强，选择沿高速出行的车流量增长迅速，高速公路服务区经济回暖、烟火气回归，居民出行消费较同期和疫情前（2019年）稳步提升，从营收、入区流量、超市、餐饮收入到小吃面馆的消费均有快速增长。         2、公众居民出行消费更加理性，对于服务区餐饮（快餐类）和小吃面馆的选择更加注重消费的性价比、多样化和便捷化；服务区餐饮重点要从丰富餐菜品种类，打造特色菜品，形成品牌记忆，吸引回头客等方面着手逐步提升公众居民出行时的消费意愿，恢复顾客的消费信心。         3、加快服务区改造和升级，满足公众居民出行消费需求。根据“国务院关于印发“十四五”现代综合交通运输体系发展规划的通知”，继续推动服务区向交通、生态、旅游、消费等复合型服务区转型，做好基础设施的提档升级，增加新能源汽车充电桩等配套设施，以满足公众居民沿高速出行时不同层次、多样化需求，提升消费体验。</vt:lpstr>
    </vt:vector>
  </TitlesOfParts>
  <Company>PptxGenJS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creator>PptxGenJS</dc:creator>
  <dc:subject>PptxGenJS Presentation</dc:subject>
  <cp:lastModifiedBy>kdfz</cp:lastModifiedBy>
  <cp:revision>30</cp:revision>
  <dcterms:created xsi:type="dcterms:W3CDTF">2024-09-23T08:37:00Z</dcterms:created>
  <dcterms:modified xsi:type="dcterms:W3CDTF">2025-01-13T02:24:13Z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C5EFAEC505A44BF58892FBBA183DC8B4_12</vt:lpwstr>
  </property>
  <property fmtid="{D5CDD505-2E9C-101B-9397-08002B2CF9AE}" pid="3" name="KSOProductBuildVer">
    <vt:lpwstr>2052-11.8.2.11813</vt:lpwstr>
  </property>
</Properties>
</file>