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62" r:id="rId3"/>
    <p:sldId id="308" r:id="rId4"/>
    <p:sldId id="318" r:id="rId5"/>
    <p:sldId id="319" r:id="rId6"/>
    <p:sldId id="320" r:id="rId7"/>
    <p:sldId id="297" r:id="rId8"/>
    <p:sldId id="309" r:id="rId9"/>
    <p:sldId id="321" r:id="rId10"/>
    <p:sldId id="310" r:id="rId11"/>
    <p:sldId id="313" r:id="rId12"/>
    <p:sldId id="269" r:id="rId13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6" userDrawn="1">
          <p15:clr>
            <a:srgbClr val="A4A3A4"/>
          </p15:clr>
        </p15:guide>
        <p15:guide id="2" pos="28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 子韬" initials="张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0B5FD1"/>
    <a:srgbClr val="1F2D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howGuides="1">
      <p:cViewPr varScale="1">
        <p:scale>
          <a:sx n="91" d="100"/>
          <a:sy n="91" d="100"/>
        </p:scale>
        <p:origin x="202" y="58"/>
      </p:cViewPr>
      <p:guideLst>
        <p:guide orient="horz" pos="2006"/>
        <p:guide pos="28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341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>
                <a:ea typeface="宋体" panose="02010600030101010101" pitchFamily="2" charset="-122"/>
                <a:sym typeface="+mn-ea"/>
              </a:rPr>
              <a:t>观看体育比赛已经成为我们生活的一项需求。事实上,许多体育运动项目中蕴涵着物理原理。例如，在篮球比赛时,篮球投篮命中率的高低直接关系到比赛的胜负。投篮时球出手后在空中飞行的轨迹是抛物线，能否投入篮筐与投球时运动员所处的位置、投球时的出手角度和投球时的出手速度有很大关系。基于高中所学</a:t>
            </a:r>
            <a:r>
              <a:rPr lang="zh-CN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力学知识，我们推导建立篮球投篮物理模型，研究篮球在空中抛体运动规律，科学指导篮球初学者的投篮训练。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090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  <a:sym typeface="+mn-ea"/>
              </a:rPr>
              <a:t> </a:t>
            </a:r>
            <a:r>
              <a:rPr lang="zh-CN">
                <a:ea typeface="宋体" panose="02010600030101010101" pitchFamily="2" charset="-122"/>
                <a:sym typeface="+mn-ea"/>
              </a:rPr>
              <a:t>我们观看了投篮录像的慢镜头回放，发现篮球在空中运动整体轨迹是抛物线。为了简化讨论，不考虑远动员运动中投篮，我们只研究罚篮时立定投篮问题。从力学的角度来分析篮球在空中飞行轨迹，通常要把篮球视同一个质点来看待，这忽略了篮球和篮筐大小的影响和篮球旋转。在理想情况下，忽略空气阻力，篮球以一定的初速度，沿着一条抛物线在空中飞行至篮圈。因此，投篮问题就转化为质点斜上抛运动问题，这可以利用高中物理的力学的质点抛体运动的物理规律解决。下面我们来定量分析影响立定投篮</a:t>
            </a:r>
          </a:p>
          <a:p>
            <a:r>
              <a:rPr lang="zh-CN">
                <a:ea typeface="宋体" panose="02010600030101010101" pitchFamily="2" charset="-122"/>
                <a:sym typeface="+mn-ea"/>
              </a:rPr>
              <a:t>时篮球飞行轨迹或者投篮命中率的关键物理因素。</a:t>
            </a:r>
            <a:r>
              <a:rPr lang="en-US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16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gif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0.jpe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549275" y="1050994"/>
            <a:ext cx="8045450" cy="1164590"/>
          </a:xfrm>
        </p:spPr>
        <p:txBody>
          <a:bodyPr anchor="ctr" anchorCtr="0"/>
          <a:lstStyle/>
          <a:p>
            <a:pPr defTabSz="914400">
              <a:buClrTx/>
              <a:buSzTx/>
              <a:buFontTx/>
              <a:buNone/>
            </a:pPr>
            <a:r>
              <a:rPr lang="zh-CN" altLang="zh-CN" sz="3600" b="1" dirty="0">
                <a:solidFill>
                  <a:srgbClr val="C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神奇的摩擦自锁现象及应用</a:t>
            </a:r>
            <a:endParaRPr lang="zh-CN" sz="3600" b="1" kern="1200" baseline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2339752" y="4013766"/>
            <a:ext cx="3498215" cy="1793240"/>
          </a:xfrm>
        </p:spPr>
        <p:txBody>
          <a:bodyPr/>
          <a:lstStyle/>
          <a:p>
            <a:pPr defTabSz="914400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kern="1200" baseline="0" dirty="0">
                <a:latin typeface="+mj-ea"/>
                <a:ea typeface="+mj-ea"/>
                <a:cs typeface="宋体" panose="02010600030101010101" pitchFamily="2" charset="-122"/>
              </a:rPr>
              <a:t>汇报人：姜清龄</a:t>
            </a:r>
          </a:p>
          <a:p>
            <a:pPr defTabSz="914400">
              <a:lnSpc>
                <a:spcPct val="20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0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矿大附中高二</a:t>
            </a:r>
            <a:r>
              <a:rPr lang="en-US" altLang="zh-CN" sz="20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0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</a:t>
            </a:r>
            <a:endParaRPr lang="en-US" altLang="zh-CN" sz="20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000" b="1" kern="1200" baseline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2026.3.12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623D900-90C7-4C4D-8C8B-F0492ECD6C1B}"/>
              </a:ext>
            </a:extLst>
          </p:cNvPr>
          <p:cNvSpPr txBox="1"/>
          <p:nvPr/>
        </p:nvSpPr>
        <p:spPr>
          <a:xfrm>
            <a:off x="683568" y="620688"/>
            <a:ext cx="4572000" cy="46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5</a:t>
            </a:r>
            <a:r>
              <a:rPr lang="zh-CN" altLang="zh-CN" dirty="0"/>
              <a:t>、研究结论与建议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1E0933-6F11-44CA-AAE7-8A17A41B25AD}"/>
              </a:ext>
            </a:extLst>
          </p:cNvPr>
          <p:cNvSpPr txBox="1"/>
          <p:nvPr/>
        </p:nvSpPr>
        <p:spPr>
          <a:xfrm>
            <a:off x="899592" y="1988840"/>
            <a:ext cx="7344816" cy="4075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zh-CN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通过拖把拖地时遇到的物理力学问题，介绍了摩擦自锁现象产生的原理，即是一种利用摩擦力形成自锁状态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en-US" altLang="zh-CN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zh-CN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给出了摩擦自锁形成的条件，并由此分析了摩擦自锁现象在螺丝和破冰船中的拓展应用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en-US" altLang="zh-CN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摩擦自锁还</a:t>
            </a:r>
            <a:r>
              <a:rPr lang="zh-CN" altLang="zh-CN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可以应用于机械传动系统、安全装置、玩具和模型等领域，不仅可以通过合适的设计和材料选择，可以实现自锁状态，提高机械系统的稳定性和安全性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en-US" altLang="zh-CN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还</a:t>
            </a:r>
            <a:r>
              <a:rPr lang="zh-CN" altLang="zh-CN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可以为玩具和模型增加趣味性和真实感。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50B55E8-99D9-45F0-88BA-4409BF63B338}"/>
              </a:ext>
            </a:extLst>
          </p:cNvPr>
          <p:cNvSpPr txBox="1"/>
          <p:nvPr/>
        </p:nvSpPr>
        <p:spPr>
          <a:xfrm>
            <a:off x="1115616" y="1412776"/>
            <a:ext cx="45720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zh-CN" dirty="0">
                <a:solidFill>
                  <a:srgbClr val="C00000"/>
                </a:solidFill>
              </a:rPr>
              <a:t>研究结论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6ABE5FB-53FB-47D4-B230-04D7D1620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6455"/>
            <a:ext cx="1805186" cy="180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84EE84F-C603-4B44-8034-F4CF14D7384E}"/>
              </a:ext>
            </a:extLst>
          </p:cNvPr>
          <p:cNvSpPr txBox="1"/>
          <p:nvPr/>
        </p:nvSpPr>
        <p:spPr>
          <a:xfrm>
            <a:off x="1049131" y="1226369"/>
            <a:ext cx="6840760" cy="2044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en-US" altLang="zh-CN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随着人工智能的发展，摩擦力自锁原理在传统应用的基础上，与智能感知，智能制造和远程控制理论相结合，产生创新性的发明和创造，为我们的生活和工业提供很多便利、便捷和安全保障， 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BDB48D-CB2B-4822-8686-6AAC4870FFCD}"/>
              </a:ext>
            </a:extLst>
          </p:cNvPr>
          <p:cNvSpPr txBox="1"/>
          <p:nvPr/>
        </p:nvSpPr>
        <p:spPr>
          <a:xfrm>
            <a:off x="1187624" y="764704"/>
            <a:ext cx="45720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</a:rPr>
              <a:t>建议及展望</a:t>
            </a:r>
            <a:endParaRPr lang="zh-CN" altLang="zh-CN" dirty="0">
              <a:solidFill>
                <a:srgbClr val="C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6A34AB4-DC97-45AE-9C6E-58B55DF77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09" y="3670105"/>
            <a:ext cx="3456384" cy="1931197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9CC61CD-59D0-45B1-8D89-C36D34D4E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37451"/>
            <a:ext cx="2597811" cy="239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4075" y="2218055"/>
            <a:ext cx="4969510" cy="14160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</a:rPr>
              <a:t>谢谢！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r>
              <a:rPr lang="zh-CN" altLang="en-US" sz="4000" b="1" dirty="0">
                <a:solidFill>
                  <a:srgbClr val="FF0000"/>
                </a:solidFill>
              </a:rPr>
              <a:t>请批评指正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11"/>
          <p:cNvSpPr txBox="1"/>
          <p:nvPr/>
        </p:nvSpPr>
        <p:spPr bwMode="auto">
          <a:xfrm>
            <a:off x="3059906" y="692838"/>
            <a:ext cx="266827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汇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报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提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纲</a:t>
            </a:r>
          </a:p>
        </p:txBody>
      </p:sp>
      <p:sp>
        <p:nvSpPr>
          <p:cNvPr id="64" name="文本框 24"/>
          <p:cNvSpPr txBox="1"/>
          <p:nvPr/>
        </p:nvSpPr>
        <p:spPr>
          <a:xfrm>
            <a:off x="2123728" y="2060848"/>
            <a:ext cx="5540299" cy="39703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、研究背景</a:t>
            </a: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拖把拖地时的受力分析</a:t>
            </a: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、摩擦角与摩擦自锁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、“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摩擦自锁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原理的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拓展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应用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、研究结论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pull/>
      </p:transition>
    </mc:Choice>
    <mc:Fallback xmlns="">
      <p:transition spd="med">
        <p:pull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24"/>
          <p:cNvSpPr txBox="1"/>
          <p:nvPr/>
        </p:nvSpPr>
        <p:spPr>
          <a:xfrm>
            <a:off x="467937" y="549465"/>
            <a:ext cx="217995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、研究背景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988309" y="3918283"/>
            <a:ext cx="3001645" cy="3232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algn="ctr"/>
            <a:r>
              <a:rPr lang="zh-CN" sz="16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图1 </a:t>
            </a:r>
            <a:r>
              <a:rPr lang="zh-CN" altLang="en-US" sz="16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拖把拖地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87624" y="4365104"/>
            <a:ext cx="7472878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/>
              <a:t>两岁左右的小朋友很轻松地拖动拖把；</a:t>
            </a:r>
          </a:p>
          <a:p>
            <a:pPr marL="285750" indent="-28575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/>
              <a:t>个子高的大人拖地时不弯腰拖把有时候拖不动，即使用了很大的力；</a:t>
            </a:r>
            <a:endParaRPr lang="en-US" altLang="zh-CN" sz="2200" b="1" dirty="0"/>
          </a:p>
          <a:p>
            <a:pPr marL="285750" indent="-285750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200" b="1" dirty="0"/>
              <a:t>弯一下腰，放低拖杆，拖把就能移动了</a:t>
            </a:r>
            <a:endParaRPr lang="en-US" altLang="zh-CN" sz="2200" b="1" dirty="0"/>
          </a:p>
          <a:p>
            <a:pPr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endParaRPr lang="zh-CN" sz="2200" dirty="0"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8BEB44F-7215-4CFC-9570-284F4CC1BDD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19885"/>
            <a:ext cx="2755900" cy="2061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06B2D1BB-2C79-4CD4-9320-F39BE6EA0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752" y="1404984"/>
            <a:ext cx="1822405" cy="230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38D1FA1-54C0-4A8E-8DDE-F0AE5AA432F9}"/>
              </a:ext>
            </a:extLst>
          </p:cNvPr>
          <p:cNvSpPr txBox="1"/>
          <p:nvPr/>
        </p:nvSpPr>
        <p:spPr>
          <a:xfrm>
            <a:off x="539552" y="620688"/>
            <a:ext cx="457200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/>
              <a:t>2. </a:t>
            </a:r>
            <a:r>
              <a:rPr lang="zh-CN" altLang="zh-CN" dirty="0"/>
              <a:t>拖把拖地时的受力分析</a:t>
            </a:r>
            <a:endParaRPr lang="en-US" altLang="zh-CN" dirty="0"/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7F53AC1B-838B-4070-86B8-0601BF703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3"/>
          <a:stretch>
            <a:fillRect/>
          </a:stretch>
        </p:blipFill>
        <p:spPr bwMode="auto">
          <a:xfrm>
            <a:off x="1475656" y="1510530"/>
            <a:ext cx="3096344" cy="170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图片 5">
            <a:extLst>
              <a:ext uri="{FF2B5EF4-FFF2-40B4-BE49-F238E27FC236}">
                <a16:creationId xmlns:a16="http://schemas.microsoft.com/office/drawing/2014/main" id="{67B7BF00-D806-4DDC-9118-3DF56A9A0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97623"/>
            <a:ext cx="2210684" cy="213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CBF1F5CA-A612-42C8-A0F0-403B9F57C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56" y="138072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10A1E0DD-C7C9-42CF-852D-A5F709489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9995" y="3431310"/>
            <a:ext cx="521809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拖把构成图                                       图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拖把受力图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571B486-5D2E-4146-B519-20C51A2F1D6A}"/>
                  </a:ext>
                </a:extLst>
              </p:cNvPr>
              <p:cNvSpPr txBox="1"/>
              <p:nvPr/>
            </p:nvSpPr>
            <p:spPr>
              <a:xfrm>
                <a:off x="1002801" y="4104286"/>
                <a:ext cx="5308846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200" b="1" dirty="0"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主动力的合力</a:t>
                </a:r>
                <a:r>
                  <a:rPr lang="zh-CN" altLang="en-US" sz="22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e>
                      <m:sub>
                        <m:r>
                          <a:rPr lang="en-US" altLang="zh-CN" sz="22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𝑹</m:t>
                        </m:r>
                      </m:sub>
                    </m:sSub>
                    <m:r>
                      <a:rPr lang="en-US" altLang="zh-CN" sz="2200" b="1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2200" b="1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𝑭</m:t>
                    </m:r>
                    <m:r>
                      <a:rPr lang="en-US" altLang="zh-CN" sz="2200" b="1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zh-CN" sz="2200" b="1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𝑮</m:t>
                    </m:r>
                  </m:oMath>
                </a14:m>
                <a:r>
                  <a:rPr lang="zh-CN" altLang="zh-CN" sz="22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endParaRPr lang="zh-CN" altLang="en-US" sz="2200" b="1" dirty="0"/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571B486-5D2E-4146-B519-20C51A2F1D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801" y="4104286"/>
                <a:ext cx="5308846" cy="430887"/>
              </a:xfrm>
              <a:prstGeom prst="rect">
                <a:avLst/>
              </a:prstGeom>
              <a:blipFill>
                <a:blip r:embed="rId4"/>
                <a:stretch>
                  <a:fillRect l="-1494" t="-12676" b="-23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CFDA659-1D54-409B-A83A-6B54A3BA9314}"/>
                  </a:ext>
                </a:extLst>
              </p:cNvPr>
              <p:cNvSpPr txBox="1"/>
              <p:nvPr/>
            </p:nvSpPr>
            <p:spPr>
              <a:xfrm>
                <a:off x="995903" y="4602937"/>
                <a:ext cx="5308846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2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支承面的全约束力</a:t>
                </a:r>
                <a:r>
                  <a:rPr lang="zh-CN" altLang="en-US" sz="22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：</a:t>
                </a:r>
                <a:r>
                  <a:rPr lang="zh-CN" altLang="zh-CN" sz="2200" b="1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e>
                      <m:sub>
                        <m:r>
                          <a:rPr lang="en-US" altLang="zh-CN" sz="22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𝑹𝑨</m:t>
                        </m:r>
                      </m:sub>
                    </m:sSub>
                    <m:r>
                      <a:rPr lang="en-US" altLang="zh-CN" sz="22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22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e>
                      <m:sub>
                        <m:r>
                          <a:rPr lang="en-US" altLang="zh-CN" sz="22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sub>
                    </m:sSub>
                    <m:r>
                      <a:rPr lang="en-US" altLang="zh-CN" sz="22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22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e>
                      <m:sub>
                        <m:r>
                          <a:rPr lang="en-US" altLang="zh-CN" sz="22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</m:oMath>
                </a14:m>
                <a:endParaRPr lang="zh-CN" altLang="en-US" sz="2200" b="1" dirty="0"/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CFDA659-1D54-409B-A83A-6B54A3BA93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903" y="4602937"/>
                <a:ext cx="5308846" cy="430887"/>
              </a:xfrm>
              <a:prstGeom prst="rect">
                <a:avLst/>
              </a:prstGeom>
              <a:blipFill>
                <a:blip r:embed="rId5"/>
                <a:stretch>
                  <a:fillRect l="-1493" t="-14085" b="-23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FEF5E470-4B4C-43A8-82E6-17DE4669C1BB}"/>
              </a:ext>
            </a:extLst>
          </p:cNvPr>
          <p:cNvSpPr txBox="1"/>
          <p:nvPr/>
        </p:nvSpPr>
        <p:spPr>
          <a:xfrm>
            <a:off x="5724128" y="4000343"/>
            <a:ext cx="3184989" cy="866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拖把头受到</a:t>
            </a:r>
            <a:r>
              <a:rPr lang="zh-CN" altLang="en-US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推力</a:t>
            </a:r>
            <a:r>
              <a:rPr lang="zh-CN" altLang="en-US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200" b="1" i="1" dirty="0">
                <a:effectLst/>
                <a:latin typeface="Times New Roman" panose="02020603050405020304" pitchFamily="18" charset="0"/>
              </a:rPr>
              <a:t>F</a:t>
            </a:r>
          </a:p>
          <a:p>
            <a:pPr>
              <a:lnSpc>
                <a:spcPct val="1200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拖把头</a:t>
            </a:r>
            <a:r>
              <a:rPr lang="zh-CN" altLang="zh-CN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的重力</a:t>
            </a:r>
            <a:r>
              <a:rPr lang="zh-CN" altLang="en-US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200" b="1" i="1" dirty="0">
                <a:effectLst/>
                <a:latin typeface="Times New Roman" panose="02020603050405020304" pitchFamily="18" charset="0"/>
              </a:rPr>
              <a:t>G</a:t>
            </a:r>
            <a:endParaRPr lang="zh-CN" altLang="en-US" sz="2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F91ACF1-BB9C-4C92-8502-2CA699FE5F74}"/>
                  </a:ext>
                </a:extLst>
              </p:cNvPr>
              <p:cNvSpPr txBox="1"/>
              <p:nvPr/>
            </p:nvSpPr>
            <p:spPr>
              <a:xfrm>
                <a:off x="5774052" y="5096316"/>
                <a:ext cx="4095952" cy="8660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22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法向约束力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e>
                      <m:sub>
                        <m:r>
                          <a:rPr lang="en-US" altLang="zh-CN" sz="22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en-US" altLang="zh-CN" sz="2200" b="1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22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静摩擦力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2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e>
                      <m:sub>
                        <m:r>
                          <a:rPr lang="en-US" altLang="zh-CN" sz="22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</m:oMath>
                </a14:m>
                <a:r>
                  <a:rPr lang="en-US" altLang="zh-CN" sz="2200" b="1" dirty="0">
                    <a:effectLst/>
                    <a:latin typeface="Times New Roman" panose="02020603050405020304" pitchFamily="18" charset="0"/>
                  </a:rPr>
                  <a:t>,</a:t>
                </a:r>
                <a:endParaRPr lang="zh-CN" altLang="en-US" sz="2200" b="1" dirty="0"/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F91ACF1-BB9C-4C92-8502-2CA699FE5F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4052" y="5096316"/>
                <a:ext cx="4095952" cy="866006"/>
              </a:xfrm>
              <a:prstGeom prst="rect">
                <a:avLst/>
              </a:prstGeom>
              <a:blipFill>
                <a:blip r:embed="rId6"/>
                <a:stretch>
                  <a:fillRect l="-1935" t="-3521" b="-14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ADDF3C4B-17E7-46E2-89B2-778EE0D3FBE5}"/>
              </a:ext>
            </a:extLst>
          </p:cNvPr>
          <p:cNvSpPr txBox="1"/>
          <p:nvPr/>
        </p:nvSpPr>
        <p:spPr>
          <a:xfrm>
            <a:off x="1002801" y="5108452"/>
            <a:ext cx="4621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θ</a:t>
            </a:r>
            <a:endParaRPr lang="zh-CN" altLang="en-US" sz="20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A605449-C88F-4AEF-BE3D-51F2902AD0B9}"/>
              </a:ext>
            </a:extLst>
          </p:cNvPr>
          <p:cNvSpPr txBox="1"/>
          <p:nvPr/>
        </p:nvSpPr>
        <p:spPr>
          <a:xfrm>
            <a:off x="1233876" y="5060371"/>
            <a:ext cx="530884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主动力的合力</a:t>
            </a:r>
            <a:r>
              <a:rPr lang="zh-CN" altLang="en-US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与法向约束力的夹角</a:t>
            </a:r>
            <a:endParaRPr lang="zh-CN" altLang="en-US" sz="2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A89735D-AE04-46C8-AC95-9B111426DD7D}"/>
                  </a:ext>
                </a:extLst>
              </p:cNvPr>
              <p:cNvSpPr txBox="1"/>
              <p:nvPr/>
            </p:nvSpPr>
            <p:spPr>
              <a:xfrm>
                <a:off x="1003783" y="5619269"/>
                <a:ext cx="5308846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200" b="1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14:m>
                  <m:oMath xmlns:m="http://schemas.openxmlformats.org/officeDocument/2006/math">
                    <m:r>
                      <a:rPr lang="en-US" altLang="zh-CN" smtClean="0"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en-US" altLang="zh-CN" dirty="0"/>
                  <a:t> </a:t>
                </a:r>
                <a:r>
                  <a:rPr lang="zh-CN" altLang="zh-CN" dirty="0"/>
                  <a:t>全约束力与</a:t>
                </a:r>
                <a:r>
                  <a:rPr lang="zh-CN" altLang="en-US" dirty="0"/>
                  <a:t>法向约束力的夹角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A89735D-AE04-46C8-AC95-9B111426DD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783" y="5619269"/>
                <a:ext cx="5308846" cy="430887"/>
              </a:xfrm>
              <a:prstGeom prst="rect">
                <a:avLst/>
              </a:prstGeom>
              <a:blipFill>
                <a:blip r:embed="rId7"/>
                <a:stretch>
                  <a:fillRect l="-230" t="-14286" b="-2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610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6">
            <a:extLst>
              <a:ext uri="{FF2B5EF4-FFF2-40B4-BE49-F238E27FC236}">
                <a16:creationId xmlns:a16="http://schemas.microsoft.com/office/drawing/2014/main" id="{B76D2F44-A38C-484D-A4DB-F3FF8B3DD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794" y="3860310"/>
            <a:ext cx="1950604" cy="2122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图片 42">
            <a:extLst>
              <a:ext uri="{FF2B5EF4-FFF2-40B4-BE49-F238E27FC236}">
                <a16:creationId xmlns:a16="http://schemas.microsoft.com/office/drawing/2014/main" id="{55D34EC5-58D9-4C44-BA02-CA513F8E0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913" y="3865982"/>
            <a:ext cx="1512168" cy="2212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图片 8">
            <a:extLst>
              <a:ext uri="{FF2B5EF4-FFF2-40B4-BE49-F238E27FC236}">
                <a16:creationId xmlns:a16="http://schemas.microsoft.com/office/drawing/2014/main" id="{FA371169-DA26-4364-B5B3-16A14BCD7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8" y="3940516"/>
            <a:ext cx="1800200" cy="196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66B76FA9-BF52-4BD1-850D-638A6D1F0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616791"/>
            <a:ext cx="348845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摩擦角与摩擦自锁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2CD4E75-13F3-4FEA-ACED-D3473EECA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699" y="6093296"/>
            <a:ext cx="463460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0" eaLnBrk="0" hangingPunct="0"/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）                                        （</a:t>
            </a:r>
            <a:r>
              <a:rPr lang="en-US" altLang="zh-CN" sz="12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）                                        （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摩擦角与自锁现象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05EC49F-8889-459E-8DF4-DE9BF14C3BC7}"/>
                  </a:ext>
                </a:extLst>
              </p:cNvPr>
              <p:cNvSpPr txBox="1"/>
              <p:nvPr/>
            </p:nvSpPr>
            <p:spPr>
              <a:xfrm>
                <a:off x="899592" y="1366242"/>
                <a:ext cx="7416824" cy="9248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304800" algn="just">
                  <a:lnSpc>
                    <a:spcPct val="150000"/>
                  </a:lnSpc>
                </a:pPr>
                <a:r>
                  <a:rPr lang="en-US" altLang="zh-CN" dirty="0"/>
                  <a:t>  </a:t>
                </a:r>
                <a:r>
                  <a:rPr lang="zh-CN" altLang="zh-CN" dirty="0"/>
                  <a:t>当摩擦力达到最大静摩擦力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smax</m:t>
                        </m:r>
                      </m:sub>
                    </m:sSub>
                  </m:oMath>
                </a14:m>
                <a:r>
                  <a:rPr lang="zh-CN" altLang="zh-CN" dirty="0"/>
                  <a:t>时，即临界平衡时，其偏角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zh-CN" altLang="zh-CN" dirty="0"/>
                  <a:t>也达到最大值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en-US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全约束力与法线间夹角的最大值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𝜑</m:t>
                        </m:r>
                      </m:e>
                      <m:sub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称为</a:t>
                </a:r>
                <a:r>
                  <a:rPr lang="zh-CN" altLang="zh-CN" sz="1800" b="1" kern="100" dirty="0"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摩擦角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14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05EC49F-8889-459E-8DF4-DE9BF14C3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366242"/>
                <a:ext cx="7416824" cy="924805"/>
              </a:xfrm>
              <a:prstGeom prst="rect">
                <a:avLst/>
              </a:prstGeom>
              <a:blipFill>
                <a:blip r:embed="rId5"/>
                <a:stretch>
                  <a:fillRect l="-740" r="-658" b="-4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7D2BF2B-E47C-4221-96F2-D78A47F485CF}"/>
                  </a:ext>
                </a:extLst>
              </p:cNvPr>
              <p:cNvSpPr txBox="1"/>
              <p:nvPr/>
            </p:nvSpPr>
            <p:spPr>
              <a:xfrm>
                <a:off x="1043608" y="2808172"/>
                <a:ext cx="4572000" cy="6646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zh-CN" altLang="en-US" smtClean="0">
                          <a:latin typeface="Cambria Math" panose="02040503050406030204" pitchFamily="18" charset="0"/>
                        </a:rPr>
                        <m:t>t</m:t>
                      </m:r>
                      <m:r>
                        <m:rPr>
                          <m:sty m:val="p"/>
                        </m:rPr>
                        <a:rPr lang="zh-CN" altLang="en-US" i="0">
                          <a:latin typeface="Cambria Math" panose="02040503050406030204" pitchFamily="18" charset="0"/>
                        </a:rPr>
                        <m:t>an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smax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sub>
                          </m:sSub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sub>
                          </m:sSub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7D2BF2B-E47C-4221-96F2-D78A47F485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808172"/>
                <a:ext cx="4572000" cy="6646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907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17FE8887-19F4-4973-8B41-BA802474C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3"/>
            <a:ext cx="1950604" cy="2122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42">
            <a:extLst>
              <a:ext uri="{FF2B5EF4-FFF2-40B4-BE49-F238E27FC236}">
                <a16:creationId xmlns:a16="http://schemas.microsoft.com/office/drawing/2014/main" id="{F2F511B8-DA93-4306-BBDF-F06D20FA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452" y="844910"/>
            <a:ext cx="1512168" cy="2212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8">
            <a:extLst>
              <a:ext uri="{FF2B5EF4-FFF2-40B4-BE49-F238E27FC236}">
                <a16:creationId xmlns:a16="http://schemas.microsoft.com/office/drawing/2014/main" id="{873D47B8-D6E5-4901-AFCB-AFD821B35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844910"/>
            <a:ext cx="1800200" cy="196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8773EC64-F472-45BF-AD1D-2073C0EC2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632" y="3116428"/>
            <a:ext cx="463460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0" eaLnBrk="0" hangingPunct="0"/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）                                        （</a:t>
            </a:r>
            <a:r>
              <a:rPr lang="en-US" altLang="zh-CN" sz="12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）                                        （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摩擦角与自锁现象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82B82A-4CAD-4A32-81D8-9D5079DE147B}"/>
                  </a:ext>
                </a:extLst>
              </p:cNvPr>
              <p:cNvSpPr txBox="1"/>
              <p:nvPr/>
            </p:nvSpPr>
            <p:spPr>
              <a:xfrm>
                <a:off x="1165683" y="3566073"/>
                <a:ext cx="6812633" cy="22231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 algn="just">
                  <a:lnSpc>
                    <a:spcPct val="15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r>
                      <a:rPr lang="en-US" altLang="zh-CN" sz="1800" i="1" kern="100" smtClean="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US" altLang="zh-CN" sz="1800" i="1" kern="100" smtClean="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𝜑</m:t>
                        </m:r>
                      </m:e>
                      <m:sub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时，如图</a:t>
                </a:r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）所示，在这种情况下，主动力的合力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和全约束力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𝑅𝐴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必能满足二力平衡条件，且</a:t>
                </a:r>
                <a14:m>
                  <m:oMath xmlns:m="http://schemas.openxmlformats.org/officeDocument/2006/math"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1800" i="1" kern="10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𝜑</m:t>
                    </m:r>
                    <m:r>
                      <a:rPr lang="en-US" altLang="zh-CN" sz="1800" i="1" kern="10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𝜑</m:t>
                        </m:r>
                      </m:e>
                      <m:sub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solidFill>
                      <a:srgbClr val="333333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；</a:t>
                </a:r>
                <a:endParaRPr lang="zh-CN" altLang="zh-CN" sz="14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50000"/>
                  </a:lnSpc>
                  <a:buClr>
                    <a:srgbClr val="C00000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US" altLang="zh-CN" sz="1800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&gt;</m:t>
                    </m:r>
                    <m:sSub>
                      <m:sSubPr>
                        <m:ctrlPr>
                          <a:rPr lang="zh-CN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𝜑</m:t>
                        </m:r>
                      </m:e>
                      <m:sub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时，如图</a:t>
                </a:r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）所示，在这种情况下，主动力的合力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和全约束力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sz="1800" i="1" kern="100">
                            <a:solidFill>
                              <a:srgbClr val="333333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𝑅𝐴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不能满足二力平衡条件，因此，物块不可能保持平衡。</a:t>
                </a:r>
                <a:endParaRPr lang="zh-CN" altLang="zh-CN" sz="14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82B82A-4CAD-4A32-81D8-9D5079DE14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5683" y="3566073"/>
                <a:ext cx="6812633" cy="2223173"/>
              </a:xfrm>
              <a:prstGeom prst="rect">
                <a:avLst/>
              </a:prstGeom>
              <a:blipFill>
                <a:blip r:embed="rId5"/>
                <a:stretch>
                  <a:fillRect l="-537" r="-805" b="-2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7DAAA45-FFB1-419B-B2C3-A95C7DA529D3}"/>
              </a:ext>
            </a:extLst>
          </p:cNvPr>
          <p:cNvSpPr txBox="1"/>
          <p:nvPr/>
        </p:nvSpPr>
        <p:spPr>
          <a:xfrm>
            <a:off x="1137552" y="5803631"/>
            <a:ext cx="6840760" cy="778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当主动力合力的作用线在摩擦角范围之内时，则无论主动力有多大，物体必定保持平衡。这种现象称为</a:t>
            </a:r>
            <a:r>
              <a:rPr lang="zh-CN" altLang="zh-CN" sz="2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摩擦自锁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DDC432D-71BC-454A-8AA1-924222DF5D04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44" y="1047294"/>
            <a:ext cx="2232248" cy="1515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6557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24"/>
          <p:cNvSpPr txBox="1"/>
          <p:nvPr/>
        </p:nvSpPr>
        <p:spPr>
          <a:xfrm>
            <a:off x="467937" y="549465"/>
            <a:ext cx="31438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斜面上的自锁现象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070EDFA8-DCAD-4867-97C7-AFAB976BF0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109759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BE0DB84-E8A7-4454-BA00-46EE76AFDD63}"/>
              </a:ext>
            </a:extLst>
          </p:cNvPr>
          <p:cNvGrpSpPr/>
          <p:nvPr/>
        </p:nvGrpSpPr>
        <p:grpSpPr>
          <a:xfrm>
            <a:off x="3707904" y="517777"/>
            <a:ext cx="5256584" cy="2466187"/>
            <a:chOff x="899592" y="1554791"/>
            <a:chExt cx="5256584" cy="2466187"/>
          </a:xfrm>
        </p:grpSpPr>
        <p:pic>
          <p:nvPicPr>
            <p:cNvPr id="12290" name="图片 16">
              <a:extLst>
                <a:ext uri="{FF2B5EF4-FFF2-40B4-BE49-F238E27FC236}">
                  <a16:creationId xmlns:a16="http://schemas.microsoft.com/office/drawing/2014/main" id="{153F2794-F3BC-47FE-B543-BF257A6417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8" t="10419" r="56270" b="58327"/>
            <a:stretch>
              <a:fillRect/>
            </a:stretch>
          </p:blipFill>
          <p:spPr bwMode="auto">
            <a:xfrm>
              <a:off x="899592" y="1554791"/>
              <a:ext cx="2520280" cy="1788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89" name="图片 18">
              <a:extLst>
                <a:ext uri="{FF2B5EF4-FFF2-40B4-BE49-F238E27FC236}">
                  <a16:creationId xmlns:a16="http://schemas.microsoft.com/office/drawing/2014/main" id="{5217C948-00D3-473F-B3FD-15FB725FB6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7904" y="1740499"/>
              <a:ext cx="2448272" cy="1791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F6E4DE65-5C0F-4F58-B604-EA6B34B65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8656" y="3436203"/>
              <a:ext cx="3262432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cs typeface="Times New Roman" panose="02020603050405020304" pitchFamily="18" charset="0"/>
                </a:rPr>
                <a:t>）                    （</a:t>
              </a: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cs typeface="Times New Roman" panose="02020603050405020304" pitchFamily="18" charset="0"/>
                </a:rPr>
                <a:t>5 </a:t>
              </a:r>
              <a:r>
                <a:rPr kumimoji="0" lang="zh-CN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cs typeface="Times New Roman" panose="02020603050405020304" pitchFamily="18" charset="0"/>
                </a:rPr>
                <a:t>斜面自锁分析</a:t>
              </a: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684883D2-AB5C-4CA3-A6B2-1C12B2076B44}"/>
                  </a:ext>
                </a:extLst>
              </p:cNvPr>
              <p:cNvSpPr txBox="1"/>
              <p:nvPr/>
            </p:nvSpPr>
            <p:spPr>
              <a:xfrm>
                <a:off x="780544" y="2506815"/>
                <a:ext cx="3816424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2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2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zh-CN" altLang="en-US" sz="2200" i="0">
                              <a:latin typeface="Cambria Math" panose="02040503050406030204" pitchFamily="18" charset="0"/>
                            </a:rPr>
                            <m:t>N</m:t>
                          </m:r>
                        </m:sub>
                      </m:sSub>
                      <m:r>
                        <a:rPr lang="zh-CN" altLang="en-US" sz="22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CN" altLang="en-US" sz="2200" i="0">
                          <a:latin typeface="Cambria Math" panose="02040503050406030204" pitchFamily="18" charset="0"/>
                        </a:rPr>
                        <m:t>（</m:t>
                      </m:r>
                      <m:r>
                        <a:rPr lang="zh-CN" altLang="en-US" sz="2200" i="1">
                          <a:latin typeface="Cambria Math" panose="02040503050406030204" pitchFamily="18" charset="0"/>
                        </a:rPr>
                        <m:t>𝑀𝑔</m:t>
                      </m:r>
                      <m:r>
                        <a:rPr lang="zh-CN" altLang="en-US" sz="22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sz="2200" i="1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zh-CN" altLang="en-US" sz="2200" i="0">
                          <a:latin typeface="Cambria Math" panose="02040503050406030204" pitchFamily="18" charset="0"/>
                        </a:rPr>
                        <m:t>）</m:t>
                      </m:r>
                      <m:r>
                        <m:rPr>
                          <m:sty m:val="p"/>
                        </m:rPr>
                        <a:rPr lang="zh-CN" altLang="en-US" sz="2200" i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zh-CN" altLang="en-US" sz="2200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zh-CN" altLang="en-US" sz="2200" dirty="0"/>
              </a:p>
            </p:txBody>
          </p:sp>
        </mc:Choice>
        <mc:Fallback xmlns="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684883D2-AB5C-4CA3-A6B2-1C12B2076B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544" y="2506815"/>
                <a:ext cx="3816424" cy="430887"/>
              </a:xfrm>
              <a:prstGeom prst="rect">
                <a:avLst/>
              </a:prstGeom>
              <a:blipFill>
                <a:blip r:embed="rId5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F7B8A6E-89B2-4EB3-9965-AFC126ABA56A}"/>
                  </a:ext>
                </a:extLst>
              </p:cNvPr>
              <p:cNvSpPr txBox="1"/>
              <p:nvPr/>
            </p:nvSpPr>
            <p:spPr>
              <a:xfrm>
                <a:off x="1753559" y="3697768"/>
                <a:ext cx="5407463" cy="546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304800"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2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200" kern="1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</m:sub>
                    </m:sSub>
                    <m:r>
                      <a:rPr lang="en-US" altLang="zh-CN" sz="2200" kern="10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zh-CN" altLang="zh-CN" sz="22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𝑀𝑔</m:t>
                        </m:r>
                        <m:r>
                          <a:rPr lang="en-US" altLang="zh-CN" sz="2200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d>
                    <m:r>
                      <m:rPr>
                        <m:sty m:val="p"/>
                      </m:rPr>
                      <a:rPr lang="en-US" altLang="zh-CN" sz="22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sinθ</m:t>
                    </m:r>
                    <m:r>
                      <a:rPr lang="en-US" altLang="zh-CN" sz="22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22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200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smax</m:t>
                        </m:r>
                      </m:sub>
                    </m:sSub>
                  </m:oMath>
                </a14:m>
                <a:r>
                  <a:rPr lang="en-US" altLang="zh-CN" sz="2200" kern="1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200" i="1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  <m:sSub>
                      <m:sSubPr>
                        <m:ctrlPr>
                          <a:rPr lang="zh-CN" altLang="zh-CN" sz="2200" i="1" kern="100" baseline="-250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200" i="1" kern="1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200" kern="100" baseline="-2500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sub>
                    </m:sSub>
                  </m:oMath>
                </a14:m>
                <a:endParaRPr lang="zh-CN" altLang="zh-CN" sz="2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F7B8A6E-89B2-4EB3-9965-AFC126ABA5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559" y="3697768"/>
                <a:ext cx="5407463" cy="546625"/>
              </a:xfrm>
              <a:prstGeom prst="rect">
                <a:avLst/>
              </a:prstGeom>
              <a:blipFill>
                <a:blip r:embed="rId6"/>
                <a:stretch>
                  <a:fillRect b="-2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>
            <a:extLst>
              <a:ext uri="{FF2B5EF4-FFF2-40B4-BE49-F238E27FC236}">
                <a16:creationId xmlns:a16="http://schemas.microsoft.com/office/drawing/2014/main" id="{F7604E31-64AB-454F-B1C3-EDB4DF1B22E2}"/>
              </a:ext>
            </a:extLst>
          </p:cNvPr>
          <p:cNvSpPr txBox="1"/>
          <p:nvPr/>
        </p:nvSpPr>
        <p:spPr>
          <a:xfrm>
            <a:off x="628928" y="1525681"/>
            <a:ext cx="3349640" cy="902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25000"/>
              </a:lnSpc>
            </a:pPr>
            <a:r>
              <a:rPr lang="en-US" altLang="zh-CN" sz="2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根据平衡条件，在垂直斜面方向上有</a:t>
            </a:r>
            <a:endParaRPr lang="zh-CN" altLang="zh-CN" sz="22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9B5D724-3F15-4F54-A92C-19CFD8E75EDE}"/>
              </a:ext>
            </a:extLst>
          </p:cNvPr>
          <p:cNvSpPr txBox="1"/>
          <p:nvPr/>
        </p:nvSpPr>
        <p:spPr>
          <a:xfrm>
            <a:off x="903689" y="3055598"/>
            <a:ext cx="5020322" cy="535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2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在平行于斜面方向上有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33AB234F-9907-480D-B81E-FDC5A7BD0115}"/>
                  </a:ext>
                </a:extLst>
              </p:cNvPr>
              <p:cNvSpPr txBox="1"/>
              <p:nvPr/>
            </p:nvSpPr>
            <p:spPr>
              <a:xfrm>
                <a:off x="6372200" y="4862260"/>
                <a:ext cx="2304256" cy="542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304800" algn="just">
                  <a:lnSpc>
                    <a:spcPct val="150000"/>
                  </a:lnSpc>
                </a:pPr>
                <a:r>
                  <a:rPr lang="zh-CN" altLang="en-US" sz="2200" kern="100" dirty="0">
                    <a:effectLst/>
                    <a:latin typeface="等线" panose="02010600030101010101" pitchFamily="2" charset="-122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即：</a:t>
                </a:r>
                <a:r>
                  <a:rPr lang="zh-CN" altLang="zh-CN" sz="2200" kern="100" dirty="0">
                    <a:effectLst/>
                    <a:latin typeface="等线" panose="02010600030101010101" pitchFamily="2" charset="-122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200" i="1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altLang="zh-CN" sz="22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22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tan</m:t>
                    </m:r>
                    <m:r>
                      <a:rPr lang="en-US" altLang="zh-CN" sz="2200" i="1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endParaRPr lang="zh-CN" altLang="zh-CN" sz="2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33AB234F-9907-480D-B81E-FDC5A7BD01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4862260"/>
                <a:ext cx="2304256" cy="542906"/>
              </a:xfrm>
              <a:prstGeom prst="rect">
                <a:avLst/>
              </a:prstGeom>
              <a:blipFill>
                <a:blip r:embed="rId7"/>
                <a:stretch>
                  <a:fillRect b="-16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5726ED9B-8FAB-4F46-A297-CD1FF1512A36}"/>
                  </a:ext>
                </a:extLst>
              </p:cNvPr>
              <p:cNvSpPr txBox="1"/>
              <p:nvPr/>
            </p:nvSpPr>
            <p:spPr>
              <a:xfrm>
                <a:off x="1091197" y="5030465"/>
                <a:ext cx="6552335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3048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zh-CN" altLang="zh-CN" sz="2200" i="1" kern="100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zh-CN" sz="2200" i="1" kern="10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𝑀𝑔</m:t>
                          </m:r>
                          <m:r>
                            <a:rPr lang="en-US" altLang="zh-CN" sz="2200" kern="10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sz="2200" i="1" kern="10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</m:d>
                      <m:r>
                        <m:rPr>
                          <m:sty m:val="p"/>
                        </m:rPr>
                        <a:rPr lang="en-US" altLang="zh-CN" sz="22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sinθ</m:t>
                      </m:r>
                      <m:r>
                        <a:rPr lang="en-US" altLang="zh-CN" sz="22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altLang="zh-CN" sz="2200" i="1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𝜇</m:t>
                      </m:r>
                      <m:r>
                        <a:rPr lang="zh-CN" altLang="zh-CN" sz="22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（</m:t>
                      </m:r>
                      <m:r>
                        <a:rPr lang="en-US" altLang="zh-CN" sz="2200" i="1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𝑀𝑔</m:t>
                      </m:r>
                      <m:r>
                        <a:rPr lang="en-US" altLang="zh-CN" sz="22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zh-CN" sz="2200" i="1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zh-CN" altLang="zh-CN" sz="22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）</m:t>
                      </m:r>
                      <m:r>
                        <m:rPr>
                          <m:sty m:val="p"/>
                        </m:rPr>
                        <a:rPr lang="en-US" altLang="zh-CN" sz="22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cos</m:t>
                      </m:r>
                      <m:r>
                        <a:rPr lang="en-US" altLang="zh-CN" sz="2200" i="1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𝜃</m:t>
                      </m:r>
                    </m:oMath>
                  </m:oMathPara>
                </a14:m>
                <a:endParaRPr lang="zh-CN" altLang="zh-CN" sz="2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5726ED9B-8FAB-4F46-A297-CD1FF1512A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197" y="5030465"/>
                <a:ext cx="6552335" cy="430887"/>
              </a:xfrm>
              <a:prstGeom prst="rect">
                <a:avLst/>
              </a:prstGeom>
              <a:blipFill>
                <a:blip r:embed="rId8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文本框 38">
            <a:extLst>
              <a:ext uri="{FF2B5EF4-FFF2-40B4-BE49-F238E27FC236}">
                <a16:creationId xmlns:a16="http://schemas.microsoft.com/office/drawing/2014/main" id="{D7D8E07F-B07A-4A02-8BB1-9A6C3DFE4EAA}"/>
              </a:ext>
            </a:extLst>
          </p:cNvPr>
          <p:cNvSpPr txBox="1"/>
          <p:nvPr/>
        </p:nvSpPr>
        <p:spPr>
          <a:xfrm>
            <a:off x="899592" y="3052045"/>
            <a:ext cx="5020322" cy="535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2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在平行于斜面方向上有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F542914-0E0A-4F53-8330-894373B1FD89}"/>
              </a:ext>
            </a:extLst>
          </p:cNvPr>
          <p:cNvSpPr txBox="1"/>
          <p:nvPr/>
        </p:nvSpPr>
        <p:spPr>
          <a:xfrm>
            <a:off x="1091197" y="4326344"/>
            <a:ext cx="5020322" cy="535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2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若在斜面上静止不动</a:t>
            </a:r>
            <a:endParaRPr lang="zh-CN" altLang="zh-CN" sz="22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FABED5C-420C-4F2F-A9A8-9FE554459FAC}"/>
                  </a:ext>
                </a:extLst>
              </p:cNvPr>
              <p:cNvSpPr txBox="1"/>
              <p:nvPr/>
            </p:nvSpPr>
            <p:spPr>
              <a:xfrm>
                <a:off x="1130396" y="5549429"/>
                <a:ext cx="7402043" cy="10507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304800" algn="just">
                  <a:lnSpc>
                    <a:spcPct val="150000"/>
                  </a:lnSpc>
                </a:pPr>
                <a:r>
                  <a:rPr lang="zh-CN" altLang="en-US" sz="2200" kern="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zh-CN" altLang="en-US" sz="2200" b="1" kern="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200" i="1" kern="10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altLang="zh-CN" sz="22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22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tan</m:t>
                    </m:r>
                    <m:r>
                      <a:rPr lang="en-US" altLang="zh-CN" sz="2200" i="1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zh-CN" altLang="en-US" sz="2200" b="1" kern="1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时，</a:t>
                </a:r>
                <a:r>
                  <a:rPr lang="zh-CN" altLang="zh-CN" sz="2200" b="1" kern="1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无论作用在木块上竖直向下的外力</a:t>
                </a:r>
                <a:r>
                  <a:rPr lang="en-US" altLang="zh-CN" sz="2200" b="1" i="1" kern="1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200" b="1" kern="1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多大，木块都不会滑动，这种现象叫做</a:t>
                </a:r>
                <a:r>
                  <a:rPr lang="zh-CN" altLang="zh-CN" sz="2200" b="1" kern="100" dirty="0"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斜面自锁</a:t>
                </a:r>
                <a:r>
                  <a:rPr lang="zh-CN" altLang="zh-CN" sz="2200" b="1" kern="1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2200" b="1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FABED5C-420C-4F2F-A9A8-9FE554459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0396" y="5549429"/>
                <a:ext cx="7402043" cy="1050737"/>
              </a:xfrm>
              <a:prstGeom prst="rect">
                <a:avLst/>
              </a:prstGeom>
              <a:blipFill>
                <a:blip r:embed="rId9"/>
                <a:stretch>
                  <a:fillRect l="-1070" r="-988" b="-8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9552" y="476672"/>
            <a:ext cx="4219575" cy="443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4 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摩擦自锁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的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拓展</a:t>
            </a:r>
            <a:r>
              <a:rPr lang="zh-CN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应用</a:t>
            </a:r>
          </a:p>
          <a:p>
            <a:r>
              <a:rPr lang="en-US" altLang="zh-CN" sz="2400" b="1" dirty="0">
                <a:solidFill>
                  <a:srgbClr val="1D41D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F06A638-4616-4F6A-80A3-8243F9414901}"/>
              </a:ext>
            </a:extLst>
          </p:cNvPr>
          <p:cNvSpPr txBox="1"/>
          <p:nvPr/>
        </p:nvSpPr>
        <p:spPr>
          <a:xfrm>
            <a:off x="755576" y="1127601"/>
            <a:ext cx="4572000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螺丝钉</a:t>
            </a:r>
            <a:endParaRPr lang="zh-CN" altLang="zh-CN" sz="24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088" name="图片 11">
            <a:extLst>
              <a:ext uri="{FF2B5EF4-FFF2-40B4-BE49-F238E27FC236}">
                <a16:creationId xmlns:a16="http://schemas.microsoft.com/office/drawing/2014/main" id="{1CCC1DB4-C10F-4529-834F-0730309C0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912" y="4085950"/>
            <a:ext cx="1778372" cy="177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图片 15">
            <a:extLst>
              <a:ext uri="{FF2B5EF4-FFF2-40B4-BE49-F238E27FC236}">
                <a16:creationId xmlns:a16="http://schemas.microsoft.com/office/drawing/2014/main" id="{E6A08559-BCDE-4ABE-ABFF-80FB957D1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56" t="31177" b="39191"/>
          <a:stretch>
            <a:fillRect/>
          </a:stretch>
        </p:blipFill>
        <p:spPr bwMode="auto">
          <a:xfrm>
            <a:off x="3356151" y="4102223"/>
            <a:ext cx="2805951" cy="176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7">
            <a:extLst>
              <a:ext uri="{FF2B5EF4-FFF2-40B4-BE49-F238E27FC236}">
                <a16:creationId xmlns:a16="http://schemas.microsoft.com/office/drawing/2014/main" id="{1205A604-231D-4CB1-9380-1D37985AD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680" y="96113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19">
            <a:extLst>
              <a:ext uri="{FF2B5EF4-FFF2-40B4-BE49-F238E27FC236}">
                <a16:creationId xmlns:a16="http://schemas.microsoft.com/office/drawing/2014/main" id="{EA8CA10F-6C7F-4683-9E37-96CDFEE2D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6262" y="5921640"/>
            <a:ext cx="39604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图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6  </a:t>
            </a: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螺丝钉          图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7  </a:t>
            </a: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螺杆几何形状</a:t>
            </a:r>
            <a:endParaRPr kumimoji="0" lang="zh-CN" alt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E425634C-B4B9-4769-BA20-AC88BD3509AD}"/>
                  </a:ext>
                </a:extLst>
              </p:cNvPr>
              <p:cNvSpPr txBox="1"/>
              <p:nvPr/>
            </p:nvSpPr>
            <p:spPr>
              <a:xfrm>
                <a:off x="1115616" y="1937937"/>
                <a:ext cx="6696744" cy="16446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2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22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螺杆、螺帽间的动摩擦因数为</a:t>
                </a:r>
                <a14:m>
                  <m:oMath xmlns:m="http://schemas.openxmlformats.org/officeDocument/2006/math"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zh-CN" altLang="zh-CN" sz="22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，斜面的高为螺距</a:t>
                </a:r>
                <a:r>
                  <a:rPr lang="en-US" altLang="zh-CN" sz="2200" i="1" dirty="0">
                    <a:effectLst/>
                    <a:latin typeface="Times New Roman" panose="02020603050405020304" pitchFamily="18" charset="0"/>
                  </a:rPr>
                  <a:t>h</a:t>
                </a:r>
                <a:r>
                  <a:rPr lang="zh-CN" altLang="zh-CN" sz="22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，底为圆周长</a:t>
                </a:r>
                <a14:m>
                  <m:oMath xmlns:m="http://schemas.openxmlformats.org/officeDocument/2006/math"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zh-CN" altLang="zh-CN" sz="22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，其倾角的正切值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200" b="0" i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tan</m:t>
                    </m:r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𝜃</m:t>
                    </m:r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200" b="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h</m:t>
                        </m:r>
                      </m:num>
                      <m:den>
                        <m:r>
                          <a:rPr lang="en-US" altLang="zh-CN" sz="2200" b="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zh-CN" sz="2200" b="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𝜋</m:t>
                        </m:r>
                        <m:r>
                          <a:rPr lang="en-US" altLang="zh-CN" sz="2200" b="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2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。根据斜面自锁条件</a:t>
                </a:r>
                <a14:m>
                  <m:oMath xmlns:m="http://schemas.openxmlformats.org/officeDocument/2006/math"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2200" b="0" i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tan</m:t>
                    </m:r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zh-CN" altLang="zh-CN" sz="22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≥</m:t>
                    </m:r>
                    <m:f>
                      <m:fPr>
                        <m:ctrlPr>
                          <a:rPr lang="zh-CN" altLang="zh-CN" sz="2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200" b="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h</m:t>
                        </m:r>
                      </m:num>
                      <m:den>
                        <m:r>
                          <a:rPr lang="en-US" altLang="zh-CN" sz="2200" b="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200" b="0" i="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π</m:t>
                        </m:r>
                        <m:r>
                          <a:rPr lang="en-US" altLang="zh-CN" sz="2200" b="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2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h</m:t>
                    </m:r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≤2</m:t>
                    </m:r>
                    <m:r>
                      <m:rPr>
                        <m:sty m:val="p"/>
                      </m:rPr>
                      <a:rPr lang="en-US" altLang="zh-CN" sz="2200" b="0" i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π</m:t>
                    </m:r>
                    <m:r>
                      <a:rPr lang="en-US" altLang="zh-CN" sz="22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𝑟</m:t>
                    </m:r>
                    <m:r>
                      <a:rPr lang="en-US" altLang="zh-CN" sz="2200" i="1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zh-CN" altLang="zh-CN" sz="22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200" dirty="0"/>
              </a:p>
            </p:txBody>
          </p:sp>
        </mc:Choice>
        <mc:Fallback xmlns="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E425634C-B4B9-4769-BA20-AC88BD350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937937"/>
                <a:ext cx="6696744" cy="1644681"/>
              </a:xfrm>
              <a:prstGeom prst="rect">
                <a:avLst/>
              </a:prstGeom>
              <a:blipFill>
                <a:blip r:embed="rId4"/>
                <a:stretch>
                  <a:fillRect l="-1183" t="-1852" r="-637" b="-2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93" name="Picture 21">
            <a:extLst>
              <a:ext uri="{FF2B5EF4-FFF2-40B4-BE49-F238E27FC236}">
                <a16:creationId xmlns:a16="http://schemas.microsoft.com/office/drawing/2014/main" id="{D73C443D-9135-4F98-AD69-0F92879A5A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b="-9168"/>
          <a:stretch/>
        </p:blipFill>
        <p:spPr bwMode="auto">
          <a:xfrm>
            <a:off x="5868143" y="4102223"/>
            <a:ext cx="2487245" cy="176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19">
            <a:extLst>
              <a:ext uri="{FF2B5EF4-FFF2-40B4-BE49-F238E27FC236}">
                <a16:creationId xmlns:a16="http://schemas.microsoft.com/office/drawing/2014/main" id="{EB227794-AD5C-4AE7-A9ED-B4732F01A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4008" y="6012451"/>
            <a:ext cx="39604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图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8 </a:t>
            </a: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千斤顶</a:t>
            </a:r>
            <a:endParaRPr kumimoji="0" lang="zh-CN" alt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9552" y="476672"/>
            <a:ext cx="4219575" cy="443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4 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摩擦自锁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的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拓展</a:t>
            </a:r>
            <a:r>
              <a:rPr lang="zh-CN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应用</a:t>
            </a:r>
          </a:p>
          <a:p>
            <a:r>
              <a:rPr lang="en-US" altLang="zh-CN" sz="2400" b="1" dirty="0">
                <a:solidFill>
                  <a:srgbClr val="1D41D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F06A638-4616-4F6A-80A3-8243F9414901}"/>
              </a:ext>
            </a:extLst>
          </p:cNvPr>
          <p:cNvSpPr txBox="1"/>
          <p:nvPr/>
        </p:nvSpPr>
        <p:spPr>
          <a:xfrm>
            <a:off x="755576" y="1127601"/>
            <a:ext cx="4572000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破冰船</a:t>
            </a:r>
            <a:endParaRPr lang="zh-CN" altLang="zh-CN" sz="24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Rectangle 17">
            <a:extLst>
              <a:ext uri="{FF2B5EF4-FFF2-40B4-BE49-F238E27FC236}">
                <a16:creationId xmlns:a16="http://schemas.microsoft.com/office/drawing/2014/main" id="{1205A604-231D-4CB1-9380-1D37985AD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680" y="96113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1BCC76E2-15FD-4084-8618-75576176F8E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148" y="1223513"/>
            <a:ext cx="4176464" cy="278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58CF9F99-3AA5-489A-9A31-BC3D78B70B67}"/>
              </a:ext>
            </a:extLst>
          </p:cNvPr>
          <p:cNvSpPr txBox="1"/>
          <p:nvPr/>
        </p:nvSpPr>
        <p:spPr>
          <a:xfrm>
            <a:off x="3553772" y="3787181"/>
            <a:ext cx="5419816" cy="442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>
              <a:lnSpc>
                <a:spcPct val="150000"/>
              </a:lnSpc>
            </a:pP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“雪龙”号科学考察船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657923A-2D22-433F-B8F5-806BF4B0776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211720"/>
            <a:ext cx="4707998" cy="158417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253E73B9-1B38-4F70-A9CE-B1AD5562B3E8}"/>
              </a:ext>
            </a:extLst>
          </p:cNvPr>
          <p:cNvSpPr txBox="1"/>
          <p:nvPr/>
        </p:nvSpPr>
        <p:spPr>
          <a:xfrm>
            <a:off x="293929" y="5785287"/>
            <a:ext cx="5419816" cy="442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>
              <a:lnSpc>
                <a:spcPct val="150000"/>
              </a:lnSpc>
            </a:pPr>
            <a:r>
              <a:rPr lang="zh-C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 </a:t>
            </a:r>
            <a:r>
              <a:rPr lang="zh-C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破冰船破冰示意图 </a:t>
            </a:r>
            <a:r>
              <a:rPr lang="en-US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 </a:t>
            </a:r>
            <a:r>
              <a:rPr lang="zh-C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冰块受力图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49852F9-BAA6-4236-84C1-FEFCAD7B6397}"/>
                  </a:ext>
                </a:extLst>
              </p:cNvPr>
              <p:cNvSpPr txBox="1"/>
              <p:nvPr/>
            </p:nvSpPr>
            <p:spPr>
              <a:xfrm>
                <a:off x="5508104" y="4629045"/>
                <a:ext cx="3312368" cy="12572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rPr>
                      <m:t>𝜃</m:t>
                    </m:r>
                  </m:oMath>
                </a14:m>
                <a:r>
                  <a:rPr lang="zh-CN" altLang="zh-CN" sz="2200" b="1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角必定满足</a:t>
                </a:r>
                <a14:m>
                  <m:oMath xmlns:m="http://schemas.openxmlformats.org/officeDocument/2006/math"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rPr>
                      <m:t>𝜃</m:t>
                    </m:r>
                    <m:r>
                      <a:rPr lang="en-US" altLang="zh-CN" sz="2200" b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rPr>
                      <m:t>≥</m:t>
                    </m:r>
                    <m:r>
                      <m:rPr>
                        <m:sty m:val="p"/>
                      </m:rPr>
                      <a:rPr lang="en-US" altLang="zh-CN" sz="2200" b="0" i="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rPr>
                      <m:t>arctan</m:t>
                    </m:r>
                    <m:r>
                      <a:rPr lang="en-US" altLang="zh-CN" sz="2200" b="0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rPr>
                      <m:t>𝜇</m:t>
                    </m:r>
                  </m:oMath>
                </a14:m>
                <a:r>
                  <a:rPr lang="zh-CN" altLang="zh-CN" sz="2200" b="1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，才能够使压碎的冰块被挤向船底。</a:t>
                </a: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49852F9-BAA6-4236-84C1-FEFCAD7B63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4629045"/>
                <a:ext cx="3312368" cy="1257204"/>
              </a:xfrm>
              <a:prstGeom prst="rect">
                <a:avLst/>
              </a:prstGeom>
              <a:blipFill>
                <a:blip r:embed="rId4"/>
                <a:stretch>
                  <a:fillRect l="-2394" t="-1932" r="-10866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9129AE8-04DB-4D73-BB83-EE32DE1AB0FB}"/>
                  </a:ext>
                </a:extLst>
              </p:cNvPr>
              <p:cNvSpPr txBox="1"/>
              <p:nvPr/>
            </p:nvSpPr>
            <p:spPr>
              <a:xfrm>
                <a:off x="755576" y="1827682"/>
                <a:ext cx="3816424" cy="1676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200" b="1" dirty="0">
                    <a:solidFill>
                      <a:srgbClr val="000000"/>
                    </a:solidFill>
                    <a:effectLst/>
                    <a:latin typeface="SimSun" panose="02010600030101010101" pitchFamily="2" charset="-122"/>
                    <a:ea typeface="SimSun" panose="02010600030101010101" pitchFamily="2" charset="-122"/>
                  </a:rPr>
                  <a:t>   为使压碎的冰块能被挤向船底，</a:t>
                </a:r>
                <a:r>
                  <a:rPr lang="en-US" altLang="zh-CN" sz="2200" b="1" dirty="0">
                    <a:effectLst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200" b="1" i="1">
                        <a:effectLst/>
                        <a:latin typeface="Cambria Math" panose="02040503050406030204" pitchFamily="18" charset="0"/>
                        <a:cs typeface="宋体" panose="02010600030101010101" pitchFamily="2" charset="-122"/>
                      </a:rPr>
                      <m:t>𝜽</m:t>
                    </m:r>
                  </m:oMath>
                </a14:m>
                <a:r>
                  <a:rPr lang="zh-CN" altLang="en-US" sz="2200" b="1" dirty="0">
                    <a:solidFill>
                      <a:srgbClr val="000000"/>
                    </a:solidFill>
                    <a:effectLst/>
                    <a:latin typeface="SimSun" panose="02010600030101010101" pitchFamily="2" charset="-122"/>
                    <a:ea typeface="SimSun" panose="02010600030101010101" pitchFamily="2" charset="-122"/>
                  </a:rPr>
                  <a:t>角应满足什么条件？压碎以后的冰块怎样才能够挤向船底呢？</a:t>
                </a:r>
                <a:endParaRPr lang="zh-CN" altLang="en-US" sz="2200" b="1" dirty="0"/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9129AE8-04DB-4D73-BB83-EE32DE1AB0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827682"/>
                <a:ext cx="3816424" cy="1676998"/>
              </a:xfrm>
              <a:prstGeom prst="rect">
                <a:avLst/>
              </a:prstGeom>
              <a:blipFill>
                <a:blip r:embed="rId5"/>
                <a:stretch>
                  <a:fillRect l="-2077" t="-1818" r="-2077" b="-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76255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d40057e-4f5b-4d5a-b090-3d612b860c67"/>
  <p:tag name="COMMONDATA" val="eyJoZGlkIjoiZGI2ZjZjZGMyY2Q5ZDRhNTZmZmFlYWU0MmU1Y2EwZTAifQ=="/>
  <p:tag name="RESOURCE_RECORD_KEY" val="{&quot;13&quot;:[19951219]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1078</Words>
  <Application>Microsoft Office PowerPoint</Application>
  <PresentationFormat>全屏显示(4:3)</PresentationFormat>
  <Paragraphs>77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宋体</vt:lpstr>
      <vt:lpstr>宋体</vt:lpstr>
      <vt:lpstr>微软雅黑</vt:lpstr>
      <vt:lpstr>Arial</vt:lpstr>
      <vt:lpstr>Calibri</vt:lpstr>
      <vt:lpstr>Cambria Math</vt:lpstr>
      <vt:lpstr>Times New Roman</vt:lpstr>
      <vt:lpstr>Wingdings</vt:lpstr>
      <vt:lpstr>默认设计模板</vt:lpstr>
      <vt:lpstr>神奇的摩擦自锁现象及应用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谢谢！ 请批评指正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基于密度泛函理论的T型石墨烯量子点非线性光学性质研究</dc:title>
  <dc:creator>123123</dc:creator>
  <cp:lastModifiedBy>8613852470662</cp:lastModifiedBy>
  <cp:revision>99</cp:revision>
  <dcterms:created xsi:type="dcterms:W3CDTF">2023-03-01T10:16:00Z</dcterms:created>
  <dcterms:modified xsi:type="dcterms:W3CDTF">2026-03-14T14:08:02Z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AFB616AB49704D38B7830BEF445943F1_12</vt:lpwstr>
  </property>
</Properties>
</file>