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12192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5" d="100"/>
          <a:sy n="85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7007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alphaModFix amt="1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" r="62"/>
          <a:stretch/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4" name="Text 1"/>
          <p:cNvSpPr/>
          <p:nvPr/>
        </p:nvSpPr>
        <p:spPr>
          <a:xfrm>
            <a:off x="1371600" y="381000"/>
            <a:ext cx="94488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8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勾股定理的证明、应用及艺术表现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5486400" y="1447800"/>
            <a:ext cx="1219200" cy="57150"/>
          </a:xfrm>
          <a:custGeom>
            <a:avLst/>
            <a:gdLst/>
            <a:ahLst/>
            <a:cxnLst/>
            <a:rect l="l" t="t" r="r" b="b"/>
            <a:pathLst>
              <a:path w="1219200" h="57150">
                <a:moveTo>
                  <a:pt x="0" y="0"/>
                </a:moveTo>
                <a:lnTo>
                  <a:pt x="1219200" y="0"/>
                </a:lnTo>
                <a:lnTo>
                  <a:pt x="1219200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6" name="Text 3"/>
          <p:cNvSpPr/>
          <p:nvPr/>
        </p:nvSpPr>
        <p:spPr>
          <a:xfrm>
            <a:off x="1438275" y="1885950"/>
            <a:ext cx="931545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70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课题研究汇报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81000" y="5269230"/>
            <a:ext cx="11430000" cy="15240"/>
          </a:xfrm>
          <a:custGeom>
            <a:avLst/>
            <a:gdLst/>
            <a:ahLst/>
            <a:cxnLst/>
            <a:rect l="l" t="t" r="r" b="b"/>
            <a:pathLst>
              <a:path w="11430000" h="15240">
                <a:moveTo>
                  <a:pt x="0" y="0"/>
                </a:moveTo>
                <a:lnTo>
                  <a:pt x="11430000" y="0"/>
                </a:lnTo>
                <a:lnTo>
                  <a:pt x="11430000" y="15240"/>
                </a:lnTo>
                <a:lnTo>
                  <a:pt x="0" y="15240"/>
                </a:lnTo>
                <a:lnTo>
                  <a:pt x="0" y="0"/>
                </a:lnTo>
                <a:close/>
              </a:path>
            </a:pathLst>
          </a:custGeom>
          <a:solidFill>
            <a:srgbClr val="2563EB">
              <a:alpha val="20000"/>
            </a:srgbClr>
          </a:solidFill>
          <a:ln/>
        </p:spPr>
      </p:sp>
      <p:sp>
        <p:nvSpPr>
          <p:cNvPr id="8" name="Text 5"/>
          <p:cNvSpPr/>
          <p:nvPr/>
        </p:nvSpPr>
        <p:spPr>
          <a:xfrm>
            <a:off x="323850" y="5734050"/>
            <a:ext cx="11544300" cy="7429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汇报人：侯又扬 丨 指导老师：崔金环</a:t>
            </a:r>
            <a:endParaRPr lang="en-US" sz="1600" dirty="0"/>
          </a:p>
          <a:p>
            <a:pPr algn="ctr">
              <a:lnSpc>
                <a:spcPct val="14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初二（2）班 丨 研究时间：2026 年 2 月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81000" y="381000"/>
            <a:ext cx="1163002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1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勾股定理的艺术表现——勾股树设计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057275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Text 3"/>
          <p:cNvSpPr/>
          <p:nvPr/>
        </p:nvSpPr>
        <p:spPr>
          <a:xfrm>
            <a:off x="381000" y="1247775"/>
            <a:ext cx="56864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创作原理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81000" y="1733550"/>
            <a:ext cx="56673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基于勾股定理</a:t>
            </a: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a² + b² = c²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的边长关系，利用数形结合特性，打造兼具数学规律与艺术美感的树状图案。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81000" y="2566988"/>
            <a:ext cx="56864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创作步骤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381000" y="3052763"/>
            <a:ext cx="565785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①</a:t>
            </a:r>
            <a:r>
              <a:rPr lang="en-US" sz="15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画一个正方形，作为勾股树的"主干"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381000" y="3469481"/>
            <a:ext cx="565785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②</a:t>
            </a:r>
            <a:r>
              <a:rPr lang="en-US" sz="15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以正方形的一条边为斜边，在外侧构造一个等腰直角三角形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381000" y="3886200"/>
            <a:ext cx="56578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③</a:t>
            </a:r>
            <a:r>
              <a:rPr lang="en-US" sz="15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以直角三角形的两条直角边为边长，各画一个小正方形，作为"第一次分支"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381000" y="4612481"/>
            <a:ext cx="56578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④</a:t>
            </a:r>
            <a:r>
              <a:rPr lang="en-US" sz="15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对每个新生成的正方形重复步骤2-3，迭代扩展，形成层次化树状分支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381000" y="5338763"/>
            <a:ext cx="565785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⑤</a:t>
            </a:r>
            <a:r>
              <a:rPr lang="en-US" sz="15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对图案进行线条优化与装饰，完成勾股树创作</a:t>
            </a:r>
            <a:endParaRPr lang="en-US" sz="1600" dirty="0"/>
          </a:p>
        </p:txBody>
      </p:sp>
      <p:pic>
        <p:nvPicPr>
          <p:cNvPr id="13" name="Image 0" descr="https://kimi-web-img.moonshot.cn/img/larryriddle.agnesscott.org/7ac21e7b0ef0a8277e2d3b6428df47d9475b8e64.gif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53213" y="1806178"/>
            <a:ext cx="4752975" cy="3314700"/>
          </a:xfrm>
          <a:prstGeom prst="roundRect">
            <a:avLst>
              <a:gd name="adj" fmla="val 3448"/>
            </a:avLst>
          </a:prstGeom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9757"/>
          </a:xfrm>
          <a:custGeom>
            <a:avLst/>
            <a:gdLst/>
            <a:ahLst/>
            <a:cxnLst/>
            <a:rect l="l" t="t" r="r" b="b"/>
            <a:pathLst>
              <a:path w="12192000" h="6859757">
                <a:moveTo>
                  <a:pt x="0" y="0"/>
                </a:moveTo>
                <a:lnTo>
                  <a:pt x="12192000" y="0"/>
                </a:lnTo>
                <a:lnTo>
                  <a:pt x="12192000" y="6859757"/>
                </a:lnTo>
                <a:lnTo>
                  <a:pt x="0" y="68597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74850" y="374850"/>
            <a:ext cx="11639096" cy="59038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099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问卷调查结果分析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74850" y="1040209"/>
            <a:ext cx="749700" cy="37485"/>
          </a:xfrm>
          <a:custGeom>
            <a:avLst/>
            <a:gdLst/>
            <a:ahLst/>
            <a:cxnLst/>
            <a:rect l="l" t="t" r="r" b="b"/>
            <a:pathLst>
              <a:path w="749700" h="37485">
                <a:moveTo>
                  <a:pt x="0" y="0"/>
                </a:moveTo>
                <a:lnTo>
                  <a:pt x="749700" y="0"/>
                </a:lnTo>
                <a:lnTo>
                  <a:pt x="749700" y="37485"/>
                </a:lnTo>
                <a:lnTo>
                  <a:pt x="0" y="37485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Text 3"/>
          <p:cNvSpPr/>
          <p:nvPr/>
        </p:nvSpPr>
        <p:spPr>
          <a:xfrm>
            <a:off x="374850" y="1227634"/>
            <a:ext cx="11545384" cy="3092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23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本次调查共发放问卷</a:t>
            </a:r>
            <a:r>
              <a:rPr lang="en-US" sz="1623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15份</a:t>
            </a:r>
            <a:r>
              <a:rPr lang="en-US" sz="1623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，收回</a:t>
            </a:r>
            <a:r>
              <a:rPr lang="en-US" sz="1623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10份</a:t>
            </a:r>
            <a:r>
              <a:rPr lang="en-US" sz="1623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有效问卷，围绕数学喜好、定理认知、生活应用认知三个维度展开，统计结果如下：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393593" y="1686826"/>
            <a:ext cx="11423557" cy="1499400"/>
          </a:xfrm>
          <a:custGeom>
            <a:avLst/>
            <a:gdLst/>
            <a:ahLst/>
            <a:cxnLst/>
            <a:rect l="l" t="t" r="r" b="b"/>
            <a:pathLst>
              <a:path w="11423557" h="1499400">
                <a:moveTo>
                  <a:pt x="37485" y="0"/>
                </a:moveTo>
                <a:lnTo>
                  <a:pt x="11311102" y="0"/>
                </a:lnTo>
                <a:cubicBezTo>
                  <a:pt x="11373209" y="0"/>
                  <a:pt x="11423557" y="50348"/>
                  <a:pt x="11423557" y="112455"/>
                </a:cubicBezTo>
                <a:lnTo>
                  <a:pt x="11423557" y="1386945"/>
                </a:lnTo>
                <a:cubicBezTo>
                  <a:pt x="11423557" y="1449053"/>
                  <a:pt x="11373209" y="1499400"/>
                  <a:pt x="11311102" y="1499400"/>
                </a:cubicBezTo>
                <a:lnTo>
                  <a:pt x="37485" y="1499400"/>
                </a:lnTo>
                <a:cubicBezTo>
                  <a:pt x="16783" y="1499400"/>
                  <a:pt x="0" y="1482618"/>
                  <a:pt x="0" y="1461915"/>
                </a:cubicBezTo>
                <a:lnTo>
                  <a:pt x="0" y="37485"/>
                </a:lnTo>
                <a:cubicBezTo>
                  <a:pt x="0" y="16783"/>
                  <a:pt x="16783" y="0"/>
                  <a:pt x="37485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8114" dist="9371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93593" y="1686826"/>
            <a:ext cx="37485" cy="1499400"/>
          </a:xfrm>
          <a:custGeom>
            <a:avLst/>
            <a:gdLst/>
            <a:ahLst/>
            <a:cxnLst/>
            <a:rect l="l" t="t" r="r" b="b"/>
            <a:pathLst>
              <a:path w="37485" h="1499400">
                <a:moveTo>
                  <a:pt x="37485" y="0"/>
                </a:moveTo>
                <a:lnTo>
                  <a:pt x="37485" y="0"/>
                </a:lnTo>
                <a:lnTo>
                  <a:pt x="37485" y="1499400"/>
                </a:lnTo>
                <a:lnTo>
                  <a:pt x="37485" y="1499400"/>
                </a:lnTo>
                <a:cubicBezTo>
                  <a:pt x="16783" y="1499400"/>
                  <a:pt x="0" y="1482618"/>
                  <a:pt x="0" y="1461915"/>
                </a:cubicBezTo>
                <a:lnTo>
                  <a:pt x="0" y="37485"/>
                </a:lnTo>
                <a:cubicBezTo>
                  <a:pt x="0" y="16783"/>
                  <a:pt x="16783" y="0"/>
                  <a:pt x="37485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8" name="Text 6"/>
          <p:cNvSpPr/>
          <p:nvPr/>
        </p:nvSpPr>
        <p:spPr>
          <a:xfrm>
            <a:off x="599760" y="2042933"/>
            <a:ext cx="1808652" cy="36547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19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1. 数学喜好程度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105110" y="1874251"/>
            <a:ext cx="1096437" cy="4498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361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90%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9137909" y="2324071"/>
            <a:ext cx="1030838" cy="253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28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很喜欢+喜欢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274993" y="1874251"/>
            <a:ext cx="702844" cy="4498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361" b="1" dirty="0">
                <a:solidFill>
                  <a:srgbClr val="60A5F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10%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0307792" y="2324071"/>
            <a:ext cx="637245" cy="253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28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没感觉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1051753" y="1874251"/>
            <a:ext cx="655988" cy="4498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361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0%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1084553" y="2324071"/>
            <a:ext cx="590389" cy="253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28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不喜欢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627874" y="2734534"/>
            <a:ext cx="206168" cy="206168"/>
          </a:xfrm>
          <a:custGeom>
            <a:avLst/>
            <a:gdLst/>
            <a:ahLst/>
            <a:cxnLst/>
            <a:rect l="l" t="t" r="r" b="b"/>
            <a:pathLst>
              <a:path w="206168" h="206168">
                <a:moveTo>
                  <a:pt x="103084" y="206168"/>
                </a:moveTo>
                <a:cubicBezTo>
                  <a:pt x="159977" y="206168"/>
                  <a:pt x="206168" y="159977"/>
                  <a:pt x="206168" y="103084"/>
                </a:cubicBezTo>
                <a:cubicBezTo>
                  <a:pt x="206168" y="46190"/>
                  <a:pt x="159977" y="0"/>
                  <a:pt x="103084" y="0"/>
                </a:cubicBezTo>
                <a:cubicBezTo>
                  <a:pt x="46190" y="0"/>
                  <a:pt x="0" y="46190"/>
                  <a:pt x="0" y="103084"/>
                </a:cubicBezTo>
                <a:cubicBezTo>
                  <a:pt x="0" y="159977"/>
                  <a:pt x="46190" y="206168"/>
                  <a:pt x="103084" y="206168"/>
                </a:cubicBezTo>
                <a:close/>
                <a:moveTo>
                  <a:pt x="137069" y="85648"/>
                </a:moveTo>
                <a:lnTo>
                  <a:pt x="104856" y="137190"/>
                </a:lnTo>
                <a:cubicBezTo>
                  <a:pt x="103164" y="139888"/>
                  <a:pt x="100265" y="141579"/>
                  <a:pt x="97084" y="141740"/>
                </a:cubicBezTo>
                <a:cubicBezTo>
                  <a:pt x="93903" y="141901"/>
                  <a:pt x="90843" y="140452"/>
                  <a:pt x="88950" y="137875"/>
                </a:cubicBezTo>
                <a:lnTo>
                  <a:pt x="69622" y="112104"/>
                </a:lnTo>
                <a:cubicBezTo>
                  <a:pt x="66400" y="107835"/>
                  <a:pt x="67286" y="101795"/>
                  <a:pt x="71555" y="98574"/>
                </a:cubicBezTo>
                <a:cubicBezTo>
                  <a:pt x="75823" y="95352"/>
                  <a:pt x="81863" y="96238"/>
                  <a:pt x="85084" y="100507"/>
                </a:cubicBezTo>
                <a:lnTo>
                  <a:pt x="95957" y="115003"/>
                </a:lnTo>
                <a:lnTo>
                  <a:pt x="120681" y="75420"/>
                </a:lnTo>
                <a:cubicBezTo>
                  <a:pt x="123499" y="70910"/>
                  <a:pt x="129459" y="69501"/>
                  <a:pt x="134009" y="72360"/>
                </a:cubicBezTo>
                <a:cubicBezTo>
                  <a:pt x="138559" y="75219"/>
                  <a:pt x="139928" y="81138"/>
                  <a:pt x="137069" y="85688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6" name="Text 14"/>
          <p:cNvSpPr/>
          <p:nvPr/>
        </p:nvSpPr>
        <p:spPr>
          <a:xfrm>
            <a:off x="917475" y="2689550"/>
            <a:ext cx="10815333" cy="3092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23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结论：</a:t>
            </a:r>
            <a:r>
              <a:rPr lang="en-US" sz="1623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大众对数学的接受度与热爱度较高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393593" y="3336166"/>
            <a:ext cx="11423557" cy="1499400"/>
          </a:xfrm>
          <a:custGeom>
            <a:avLst/>
            <a:gdLst/>
            <a:ahLst/>
            <a:cxnLst/>
            <a:rect l="l" t="t" r="r" b="b"/>
            <a:pathLst>
              <a:path w="11423557" h="1499400">
                <a:moveTo>
                  <a:pt x="37485" y="0"/>
                </a:moveTo>
                <a:lnTo>
                  <a:pt x="11311102" y="0"/>
                </a:lnTo>
                <a:cubicBezTo>
                  <a:pt x="11373209" y="0"/>
                  <a:pt x="11423557" y="50348"/>
                  <a:pt x="11423557" y="112455"/>
                </a:cubicBezTo>
                <a:lnTo>
                  <a:pt x="11423557" y="1386945"/>
                </a:lnTo>
                <a:cubicBezTo>
                  <a:pt x="11423557" y="1449053"/>
                  <a:pt x="11373209" y="1499400"/>
                  <a:pt x="11311102" y="1499400"/>
                </a:cubicBezTo>
                <a:lnTo>
                  <a:pt x="37485" y="1499400"/>
                </a:lnTo>
                <a:cubicBezTo>
                  <a:pt x="16783" y="1499400"/>
                  <a:pt x="0" y="1482618"/>
                  <a:pt x="0" y="1461915"/>
                </a:cubicBezTo>
                <a:lnTo>
                  <a:pt x="0" y="37485"/>
                </a:lnTo>
                <a:cubicBezTo>
                  <a:pt x="0" y="16783"/>
                  <a:pt x="16783" y="0"/>
                  <a:pt x="37485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8114" dist="9371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393593" y="3336166"/>
            <a:ext cx="37485" cy="1499400"/>
          </a:xfrm>
          <a:custGeom>
            <a:avLst/>
            <a:gdLst/>
            <a:ahLst/>
            <a:cxnLst/>
            <a:rect l="l" t="t" r="r" b="b"/>
            <a:pathLst>
              <a:path w="37485" h="1499400">
                <a:moveTo>
                  <a:pt x="37485" y="0"/>
                </a:moveTo>
                <a:lnTo>
                  <a:pt x="37485" y="0"/>
                </a:lnTo>
                <a:lnTo>
                  <a:pt x="37485" y="1499400"/>
                </a:lnTo>
                <a:lnTo>
                  <a:pt x="37485" y="1499400"/>
                </a:lnTo>
                <a:cubicBezTo>
                  <a:pt x="16783" y="1499400"/>
                  <a:pt x="0" y="1482618"/>
                  <a:pt x="0" y="1461915"/>
                </a:cubicBezTo>
                <a:lnTo>
                  <a:pt x="0" y="37485"/>
                </a:lnTo>
                <a:cubicBezTo>
                  <a:pt x="0" y="16783"/>
                  <a:pt x="16783" y="0"/>
                  <a:pt x="37485" y="0"/>
                </a:cubicBez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19" name="Text 17"/>
          <p:cNvSpPr/>
          <p:nvPr/>
        </p:nvSpPr>
        <p:spPr>
          <a:xfrm>
            <a:off x="599760" y="3692274"/>
            <a:ext cx="2333442" cy="36547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19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2. 勾股定理认知程度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9918300" y="3523591"/>
            <a:ext cx="890269" cy="4498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361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100%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9951099" y="3973411"/>
            <a:ext cx="824670" cy="253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28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知道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10883071" y="3523591"/>
            <a:ext cx="824670" cy="4498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361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70%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0915870" y="3973411"/>
            <a:ext cx="759071" cy="253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28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深入了解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27874" y="4383875"/>
            <a:ext cx="206168" cy="206168"/>
          </a:xfrm>
          <a:custGeom>
            <a:avLst/>
            <a:gdLst/>
            <a:ahLst/>
            <a:cxnLst/>
            <a:rect l="l" t="t" r="r" b="b"/>
            <a:pathLst>
              <a:path w="206168" h="206168">
                <a:moveTo>
                  <a:pt x="103084" y="206168"/>
                </a:moveTo>
                <a:cubicBezTo>
                  <a:pt x="159977" y="206168"/>
                  <a:pt x="206168" y="159977"/>
                  <a:pt x="206168" y="103084"/>
                </a:cubicBezTo>
                <a:cubicBezTo>
                  <a:pt x="206168" y="46190"/>
                  <a:pt x="159977" y="0"/>
                  <a:pt x="103084" y="0"/>
                </a:cubicBezTo>
                <a:cubicBezTo>
                  <a:pt x="46190" y="0"/>
                  <a:pt x="0" y="46190"/>
                  <a:pt x="0" y="103084"/>
                </a:cubicBezTo>
                <a:cubicBezTo>
                  <a:pt x="0" y="159977"/>
                  <a:pt x="46190" y="206168"/>
                  <a:pt x="103084" y="206168"/>
                </a:cubicBezTo>
                <a:close/>
                <a:moveTo>
                  <a:pt x="137069" y="85648"/>
                </a:moveTo>
                <a:lnTo>
                  <a:pt x="104856" y="137190"/>
                </a:lnTo>
                <a:cubicBezTo>
                  <a:pt x="103164" y="139888"/>
                  <a:pt x="100265" y="141579"/>
                  <a:pt x="97084" y="141740"/>
                </a:cubicBezTo>
                <a:cubicBezTo>
                  <a:pt x="93903" y="141901"/>
                  <a:pt x="90843" y="140452"/>
                  <a:pt x="88950" y="137875"/>
                </a:cubicBezTo>
                <a:lnTo>
                  <a:pt x="69622" y="112104"/>
                </a:lnTo>
                <a:cubicBezTo>
                  <a:pt x="66400" y="107835"/>
                  <a:pt x="67286" y="101795"/>
                  <a:pt x="71555" y="98574"/>
                </a:cubicBezTo>
                <a:cubicBezTo>
                  <a:pt x="75823" y="95352"/>
                  <a:pt x="81863" y="96238"/>
                  <a:pt x="85084" y="100507"/>
                </a:cubicBezTo>
                <a:lnTo>
                  <a:pt x="95957" y="115003"/>
                </a:lnTo>
                <a:lnTo>
                  <a:pt x="120681" y="75420"/>
                </a:lnTo>
                <a:cubicBezTo>
                  <a:pt x="123499" y="70910"/>
                  <a:pt x="129459" y="69501"/>
                  <a:pt x="134009" y="72360"/>
                </a:cubicBezTo>
                <a:cubicBezTo>
                  <a:pt x="138559" y="75219"/>
                  <a:pt x="139928" y="81138"/>
                  <a:pt x="137069" y="85688"/>
                </a:cubicBez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25" name="Text 23"/>
          <p:cNvSpPr/>
          <p:nvPr/>
        </p:nvSpPr>
        <p:spPr>
          <a:xfrm>
            <a:off x="917475" y="4338890"/>
            <a:ext cx="10815333" cy="3092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23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结论：</a:t>
            </a:r>
            <a:r>
              <a:rPr lang="en-US" sz="1623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勾股定理具有较高的大众认知度</a:t>
            </a: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>
            <a:off x="393593" y="4985507"/>
            <a:ext cx="11423557" cy="1499400"/>
          </a:xfrm>
          <a:custGeom>
            <a:avLst/>
            <a:gdLst/>
            <a:ahLst/>
            <a:cxnLst/>
            <a:rect l="l" t="t" r="r" b="b"/>
            <a:pathLst>
              <a:path w="11423557" h="1499400">
                <a:moveTo>
                  <a:pt x="37485" y="0"/>
                </a:moveTo>
                <a:lnTo>
                  <a:pt x="11311102" y="0"/>
                </a:lnTo>
                <a:cubicBezTo>
                  <a:pt x="11373209" y="0"/>
                  <a:pt x="11423557" y="50348"/>
                  <a:pt x="11423557" y="112455"/>
                </a:cubicBezTo>
                <a:lnTo>
                  <a:pt x="11423557" y="1386945"/>
                </a:lnTo>
                <a:cubicBezTo>
                  <a:pt x="11423557" y="1449053"/>
                  <a:pt x="11373209" y="1499400"/>
                  <a:pt x="11311102" y="1499400"/>
                </a:cubicBezTo>
                <a:lnTo>
                  <a:pt x="37485" y="1499400"/>
                </a:lnTo>
                <a:cubicBezTo>
                  <a:pt x="16783" y="1499400"/>
                  <a:pt x="0" y="1482618"/>
                  <a:pt x="0" y="1461915"/>
                </a:cubicBezTo>
                <a:lnTo>
                  <a:pt x="0" y="37485"/>
                </a:lnTo>
                <a:cubicBezTo>
                  <a:pt x="0" y="16783"/>
                  <a:pt x="16783" y="0"/>
                  <a:pt x="37485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8114" dist="9371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393593" y="4985507"/>
            <a:ext cx="37485" cy="1499400"/>
          </a:xfrm>
          <a:custGeom>
            <a:avLst/>
            <a:gdLst/>
            <a:ahLst/>
            <a:cxnLst/>
            <a:rect l="l" t="t" r="r" b="b"/>
            <a:pathLst>
              <a:path w="37485" h="1499400">
                <a:moveTo>
                  <a:pt x="37485" y="0"/>
                </a:moveTo>
                <a:lnTo>
                  <a:pt x="37485" y="0"/>
                </a:lnTo>
                <a:lnTo>
                  <a:pt x="37485" y="1499400"/>
                </a:lnTo>
                <a:lnTo>
                  <a:pt x="37485" y="1499400"/>
                </a:lnTo>
                <a:cubicBezTo>
                  <a:pt x="16783" y="1499400"/>
                  <a:pt x="0" y="1482618"/>
                  <a:pt x="0" y="1461915"/>
                </a:cubicBezTo>
                <a:lnTo>
                  <a:pt x="0" y="37485"/>
                </a:lnTo>
                <a:cubicBezTo>
                  <a:pt x="0" y="16783"/>
                  <a:pt x="16783" y="0"/>
                  <a:pt x="37485" y="0"/>
                </a:cubicBez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28" name="Text 26"/>
          <p:cNvSpPr/>
          <p:nvPr/>
        </p:nvSpPr>
        <p:spPr>
          <a:xfrm>
            <a:off x="599760" y="5341614"/>
            <a:ext cx="2342813" cy="36547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19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3. 生活应用认知程度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10048444" y="5172932"/>
            <a:ext cx="824670" cy="4498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361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60%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10081243" y="5622752"/>
            <a:ext cx="759071" cy="253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28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认为有用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10948084" y="5172932"/>
            <a:ext cx="759071" cy="4498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361" b="1" dirty="0">
                <a:solidFill>
                  <a:srgbClr val="60A5F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40%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10980883" y="5622752"/>
            <a:ext cx="693473" cy="253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28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不确定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627874" y="6033211"/>
            <a:ext cx="206168" cy="206168"/>
          </a:xfrm>
          <a:custGeom>
            <a:avLst/>
            <a:gdLst/>
            <a:ahLst/>
            <a:cxnLst/>
            <a:rect l="l" t="t" r="r" b="b"/>
            <a:pathLst>
              <a:path w="206168" h="206168">
                <a:moveTo>
                  <a:pt x="103084" y="206168"/>
                </a:moveTo>
                <a:cubicBezTo>
                  <a:pt x="159977" y="206168"/>
                  <a:pt x="206168" y="159977"/>
                  <a:pt x="206168" y="103084"/>
                </a:cubicBezTo>
                <a:cubicBezTo>
                  <a:pt x="206168" y="46190"/>
                  <a:pt x="159977" y="0"/>
                  <a:pt x="103084" y="0"/>
                </a:cubicBezTo>
                <a:cubicBezTo>
                  <a:pt x="46190" y="0"/>
                  <a:pt x="0" y="46190"/>
                  <a:pt x="0" y="103084"/>
                </a:cubicBezTo>
                <a:cubicBezTo>
                  <a:pt x="0" y="159977"/>
                  <a:pt x="46190" y="206168"/>
                  <a:pt x="103084" y="206168"/>
                </a:cubicBezTo>
                <a:close/>
                <a:moveTo>
                  <a:pt x="90198" y="64427"/>
                </a:moveTo>
                <a:cubicBezTo>
                  <a:pt x="90198" y="57316"/>
                  <a:pt x="95972" y="51542"/>
                  <a:pt x="103084" y="51542"/>
                </a:cubicBezTo>
                <a:cubicBezTo>
                  <a:pt x="110195" y="51542"/>
                  <a:pt x="115969" y="57316"/>
                  <a:pt x="115969" y="64427"/>
                </a:cubicBezTo>
                <a:cubicBezTo>
                  <a:pt x="115969" y="71539"/>
                  <a:pt x="110195" y="77313"/>
                  <a:pt x="103084" y="77313"/>
                </a:cubicBezTo>
                <a:cubicBezTo>
                  <a:pt x="95972" y="77313"/>
                  <a:pt x="90198" y="71539"/>
                  <a:pt x="90198" y="64427"/>
                </a:cubicBezTo>
                <a:close/>
                <a:moveTo>
                  <a:pt x="86977" y="90198"/>
                </a:moveTo>
                <a:lnTo>
                  <a:pt x="106305" y="90198"/>
                </a:lnTo>
                <a:cubicBezTo>
                  <a:pt x="111661" y="90198"/>
                  <a:pt x="115969" y="94507"/>
                  <a:pt x="115969" y="99862"/>
                </a:cubicBezTo>
                <a:lnTo>
                  <a:pt x="115969" y="135297"/>
                </a:lnTo>
                <a:lnTo>
                  <a:pt x="119191" y="135297"/>
                </a:lnTo>
                <a:cubicBezTo>
                  <a:pt x="124546" y="135297"/>
                  <a:pt x="128855" y="139606"/>
                  <a:pt x="128855" y="144962"/>
                </a:cubicBezTo>
                <a:cubicBezTo>
                  <a:pt x="128855" y="150317"/>
                  <a:pt x="124546" y="154626"/>
                  <a:pt x="119191" y="154626"/>
                </a:cubicBezTo>
                <a:lnTo>
                  <a:pt x="86977" y="154626"/>
                </a:lnTo>
                <a:cubicBezTo>
                  <a:pt x="81621" y="154626"/>
                  <a:pt x="77313" y="150317"/>
                  <a:pt x="77313" y="144962"/>
                </a:cubicBezTo>
                <a:cubicBezTo>
                  <a:pt x="77313" y="139606"/>
                  <a:pt x="81621" y="135297"/>
                  <a:pt x="86977" y="135297"/>
                </a:cubicBezTo>
                <a:lnTo>
                  <a:pt x="96641" y="135297"/>
                </a:lnTo>
                <a:lnTo>
                  <a:pt x="96641" y="109527"/>
                </a:lnTo>
                <a:lnTo>
                  <a:pt x="86977" y="109527"/>
                </a:lnTo>
                <a:cubicBezTo>
                  <a:pt x="81621" y="109527"/>
                  <a:pt x="77313" y="105218"/>
                  <a:pt x="77313" y="99862"/>
                </a:cubicBezTo>
                <a:cubicBezTo>
                  <a:pt x="77313" y="94507"/>
                  <a:pt x="81621" y="90198"/>
                  <a:pt x="86977" y="90198"/>
                </a:cubicBez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34" name="Text 32"/>
          <p:cNvSpPr/>
          <p:nvPr/>
        </p:nvSpPr>
        <p:spPr>
          <a:xfrm>
            <a:off x="917475" y="5988231"/>
            <a:ext cx="10815333" cy="3092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23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结论：</a:t>
            </a:r>
            <a:r>
              <a:rPr lang="en-US" sz="1623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大众对勾股定理的实际应用场景认知仍需普及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81000" y="381000"/>
            <a:ext cx="1163002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1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研究成果与意义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057275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Shape 3"/>
          <p:cNvSpPr/>
          <p:nvPr/>
        </p:nvSpPr>
        <p:spPr>
          <a:xfrm>
            <a:off x="5894070" y="1323975"/>
            <a:ext cx="15240" cy="5048250"/>
          </a:xfrm>
          <a:custGeom>
            <a:avLst/>
            <a:gdLst/>
            <a:ahLst/>
            <a:cxnLst/>
            <a:rect l="l" t="t" r="r" b="b"/>
            <a:pathLst>
              <a:path w="15240" h="5048250">
                <a:moveTo>
                  <a:pt x="0" y="0"/>
                </a:moveTo>
                <a:lnTo>
                  <a:pt x="15240" y="0"/>
                </a:lnTo>
                <a:lnTo>
                  <a:pt x="15240" y="5048250"/>
                </a:lnTo>
                <a:lnTo>
                  <a:pt x="0" y="5048250"/>
                </a:lnTo>
                <a:lnTo>
                  <a:pt x="0" y="0"/>
                </a:lnTo>
                <a:close/>
              </a:path>
            </a:pathLst>
          </a:custGeom>
          <a:solidFill>
            <a:srgbClr val="2563EB">
              <a:alpha val="20000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381000" y="1323975"/>
            <a:ext cx="53530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500" b="1" dirty="0">
                <a:solidFill>
                  <a:srgbClr val="FFFFFF"/>
                </a:solidFill>
                <a:highlight>
                  <a:srgbClr val="2563EB">
                    <a:alpha val="100000"/>
                  </a:srgbClr>
                </a:highlight>
                <a:latin typeface="MiSans" pitchFamily="34" charset="0"/>
                <a:ea typeface="MiSans" pitchFamily="34" charset="-122"/>
                <a:cs typeface="MiSans" pitchFamily="34" charset="-120"/>
              </a:rPr>
              <a:t>一 </a:t>
            </a:r>
            <a:r>
              <a:rPr lang="en-US" sz="24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核心研究成果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381000" y="2047875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57150" y="0"/>
                </a:moveTo>
                <a:lnTo>
                  <a:pt x="57150" y="0"/>
                </a:lnTo>
                <a:cubicBezTo>
                  <a:pt x="88692" y="0"/>
                  <a:pt x="114300" y="25608"/>
                  <a:pt x="114300" y="57150"/>
                </a:cubicBezTo>
                <a:lnTo>
                  <a:pt x="114300" y="57150"/>
                </a:lnTo>
                <a:cubicBezTo>
                  <a:pt x="114300" y="88692"/>
                  <a:pt x="88692" y="114300"/>
                  <a:pt x="571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8" name="Text 6"/>
          <p:cNvSpPr/>
          <p:nvPr/>
        </p:nvSpPr>
        <p:spPr>
          <a:xfrm>
            <a:off x="609600" y="1971675"/>
            <a:ext cx="507682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系统梳理勾股定理完整发展历程，熟练掌握</a:t>
            </a: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2种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经典证明方法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381000" y="2881313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57150" y="0"/>
                </a:moveTo>
                <a:lnTo>
                  <a:pt x="57150" y="0"/>
                </a:lnTo>
                <a:cubicBezTo>
                  <a:pt x="88692" y="0"/>
                  <a:pt x="114300" y="25608"/>
                  <a:pt x="114300" y="57150"/>
                </a:cubicBezTo>
                <a:lnTo>
                  <a:pt x="114300" y="57150"/>
                </a:lnTo>
                <a:cubicBezTo>
                  <a:pt x="114300" y="88692"/>
                  <a:pt x="88692" y="114300"/>
                  <a:pt x="571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0" name="Text 8"/>
          <p:cNvSpPr/>
          <p:nvPr/>
        </p:nvSpPr>
        <p:spPr>
          <a:xfrm>
            <a:off x="609600" y="2805113"/>
            <a:ext cx="507682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挖掘多个生活应用案例，能灵活运用定理解决实际测量问题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381000" y="3714750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57150" y="0"/>
                </a:moveTo>
                <a:lnTo>
                  <a:pt x="57150" y="0"/>
                </a:lnTo>
                <a:cubicBezTo>
                  <a:pt x="88692" y="0"/>
                  <a:pt x="114300" y="25608"/>
                  <a:pt x="114300" y="57150"/>
                </a:cubicBezTo>
                <a:lnTo>
                  <a:pt x="114300" y="57150"/>
                </a:lnTo>
                <a:cubicBezTo>
                  <a:pt x="114300" y="88692"/>
                  <a:pt x="88692" y="114300"/>
                  <a:pt x="571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2" name="Text 10"/>
          <p:cNvSpPr/>
          <p:nvPr/>
        </p:nvSpPr>
        <p:spPr>
          <a:xfrm>
            <a:off x="609600" y="3638550"/>
            <a:ext cx="507682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完成勾股树艺术图案设计，探索数学与艺术的融合形式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381000" y="4548188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57150" y="0"/>
                </a:moveTo>
                <a:lnTo>
                  <a:pt x="57150" y="0"/>
                </a:lnTo>
                <a:cubicBezTo>
                  <a:pt x="88692" y="0"/>
                  <a:pt x="114300" y="25608"/>
                  <a:pt x="114300" y="57150"/>
                </a:cubicBezTo>
                <a:lnTo>
                  <a:pt x="114300" y="57150"/>
                </a:lnTo>
                <a:cubicBezTo>
                  <a:pt x="114300" y="88692"/>
                  <a:pt x="88692" y="114300"/>
                  <a:pt x="571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4" name="Text 12"/>
          <p:cNvSpPr/>
          <p:nvPr/>
        </p:nvSpPr>
        <p:spPr>
          <a:xfrm>
            <a:off x="609600" y="4471988"/>
            <a:ext cx="507682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完成问卷调查与数据分析，掌握大众对定理的认知现状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438900" y="1323975"/>
            <a:ext cx="55245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500" b="1" dirty="0">
                <a:solidFill>
                  <a:srgbClr val="FFFFFF"/>
                </a:solidFill>
                <a:highlight>
                  <a:srgbClr val="2563EB">
                    <a:alpha val="100000"/>
                  </a:srgbClr>
                </a:highlight>
                <a:latin typeface="MiSans" pitchFamily="34" charset="0"/>
                <a:ea typeface="MiSans" pitchFamily="34" charset="-122"/>
                <a:cs typeface="MiSans" pitchFamily="34" charset="-120"/>
              </a:rPr>
              <a:t>二 </a:t>
            </a:r>
            <a:r>
              <a:rPr lang="en-US" sz="24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定理研究意义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457950" y="1971675"/>
            <a:ext cx="5353050" cy="990600"/>
          </a:xfrm>
          <a:custGeom>
            <a:avLst/>
            <a:gdLst/>
            <a:ahLst/>
            <a:cxnLst/>
            <a:rect l="l" t="t" r="r" b="b"/>
            <a:pathLst>
              <a:path w="5353050" h="990600">
                <a:moveTo>
                  <a:pt x="38100" y="0"/>
                </a:moveTo>
                <a:lnTo>
                  <a:pt x="5276853" y="0"/>
                </a:lnTo>
                <a:cubicBezTo>
                  <a:pt x="5318935" y="0"/>
                  <a:pt x="5353050" y="34115"/>
                  <a:pt x="5353050" y="76197"/>
                </a:cubicBezTo>
                <a:lnTo>
                  <a:pt x="5353050" y="914403"/>
                </a:lnTo>
                <a:cubicBezTo>
                  <a:pt x="5353050" y="956485"/>
                  <a:pt x="5318935" y="990600"/>
                  <a:pt x="5276853" y="990600"/>
                </a:cubicBezTo>
                <a:lnTo>
                  <a:pt x="38100" y="990600"/>
                </a:lnTo>
                <a:cubicBezTo>
                  <a:pt x="17072" y="990600"/>
                  <a:pt x="0" y="973528"/>
                  <a:pt x="0" y="952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563EB">
              <a:alpha val="5098"/>
            </a:srgbClr>
          </a:solidFill>
          <a:ln/>
        </p:spPr>
      </p:sp>
      <p:sp>
        <p:nvSpPr>
          <p:cNvPr id="17" name="Shape 15"/>
          <p:cNvSpPr/>
          <p:nvPr/>
        </p:nvSpPr>
        <p:spPr>
          <a:xfrm>
            <a:off x="6457950" y="1971675"/>
            <a:ext cx="38100" cy="990600"/>
          </a:xfrm>
          <a:custGeom>
            <a:avLst/>
            <a:gdLst/>
            <a:ahLst/>
            <a:cxnLst/>
            <a:rect l="l" t="t" r="r" b="b"/>
            <a:pathLst>
              <a:path w="38100" h="990600">
                <a:moveTo>
                  <a:pt x="38100" y="0"/>
                </a:moveTo>
                <a:lnTo>
                  <a:pt x="38100" y="0"/>
                </a:lnTo>
                <a:lnTo>
                  <a:pt x="38100" y="990600"/>
                </a:lnTo>
                <a:lnTo>
                  <a:pt x="38100" y="990600"/>
                </a:lnTo>
                <a:cubicBezTo>
                  <a:pt x="17072" y="990600"/>
                  <a:pt x="0" y="973528"/>
                  <a:pt x="0" y="952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8" name="Text 16"/>
          <p:cNvSpPr/>
          <p:nvPr/>
        </p:nvSpPr>
        <p:spPr>
          <a:xfrm>
            <a:off x="6629400" y="2124075"/>
            <a:ext cx="51339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数学奠基：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首次实现数与形结合，是几何代数化的桥梁，推动无理数发现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6457950" y="3109913"/>
            <a:ext cx="5353050" cy="990600"/>
          </a:xfrm>
          <a:custGeom>
            <a:avLst/>
            <a:gdLst/>
            <a:ahLst/>
            <a:cxnLst/>
            <a:rect l="l" t="t" r="r" b="b"/>
            <a:pathLst>
              <a:path w="5353050" h="990600">
                <a:moveTo>
                  <a:pt x="38100" y="0"/>
                </a:moveTo>
                <a:lnTo>
                  <a:pt x="5276853" y="0"/>
                </a:lnTo>
                <a:cubicBezTo>
                  <a:pt x="5318935" y="0"/>
                  <a:pt x="5353050" y="34115"/>
                  <a:pt x="5353050" y="76197"/>
                </a:cubicBezTo>
                <a:lnTo>
                  <a:pt x="5353050" y="914403"/>
                </a:lnTo>
                <a:cubicBezTo>
                  <a:pt x="5353050" y="956485"/>
                  <a:pt x="5318935" y="990600"/>
                  <a:pt x="5276853" y="990600"/>
                </a:cubicBezTo>
                <a:lnTo>
                  <a:pt x="38100" y="990600"/>
                </a:lnTo>
                <a:cubicBezTo>
                  <a:pt x="17072" y="990600"/>
                  <a:pt x="0" y="973528"/>
                  <a:pt x="0" y="952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60A5FA">
              <a:alpha val="5098"/>
            </a:srgbClr>
          </a:solidFill>
          <a:ln/>
        </p:spPr>
      </p:sp>
      <p:sp>
        <p:nvSpPr>
          <p:cNvPr id="20" name="Shape 18"/>
          <p:cNvSpPr/>
          <p:nvPr/>
        </p:nvSpPr>
        <p:spPr>
          <a:xfrm>
            <a:off x="6457950" y="3109913"/>
            <a:ext cx="38100" cy="990600"/>
          </a:xfrm>
          <a:custGeom>
            <a:avLst/>
            <a:gdLst/>
            <a:ahLst/>
            <a:cxnLst/>
            <a:rect l="l" t="t" r="r" b="b"/>
            <a:pathLst>
              <a:path w="38100" h="990600">
                <a:moveTo>
                  <a:pt x="38100" y="0"/>
                </a:moveTo>
                <a:lnTo>
                  <a:pt x="38100" y="0"/>
                </a:lnTo>
                <a:lnTo>
                  <a:pt x="38100" y="990600"/>
                </a:lnTo>
                <a:lnTo>
                  <a:pt x="38100" y="990600"/>
                </a:lnTo>
                <a:cubicBezTo>
                  <a:pt x="17072" y="990600"/>
                  <a:pt x="0" y="973528"/>
                  <a:pt x="0" y="952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21" name="Text 19"/>
          <p:cNvSpPr/>
          <p:nvPr/>
        </p:nvSpPr>
        <p:spPr>
          <a:xfrm>
            <a:off x="6629400" y="3262313"/>
            <a:ext cx="51339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跨学科应用：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突破数学范畴，广泛应用于物理、工程、航天等多个领域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6457950" y="4248150"/>
            <a:ext cx="5353050" cy="990600"/>
          </a:xfrm>
          <a:custGeom>
            <a:avLst/>
            <a:gdLst/>
            <a:ahLst/>
            <a:cxnLst/>
            <a:rect l="l" t="t" r="r" b="b"/>
            <a:pathLst>
              <a:path w="5353050" h="990600">
                <a:moveTo>
                  <a:pt x="38100" y="0"/>
                </a:moveTo>
                <a:lnTo>
                  <a:pt x="5276853" y="0"/>
                </a:lnTo>
                <a:cubicBezTo>
                  <a:pt x="5318935" y="0"/>
                  <a:pt x="5353050" y="34115"/>
                  <a:pt x="5353050" y="76197"/>
                </a:cubicBezTo>
                <a:lnTo>
                  <a:pt x="5353050" y="914403"/>
                </a:lnTo>
                <a:cubicBezTo>
                  <a:pt x="5353050" y="956485"/>
                  <a:pt x="5318935" y="990600"/>
                  <a:pt x="5276853" y="990600"/>
                </a:cubicBezTo>
                <a:lnTo>
                  <a:pt x="38100" y="990600"/>
                </a:lnTo>
                <a:cubicBezTo>
                  <a:pt x="17072" y="990600"/>
                  <a:pt x="0" y="973528"/>
                  <a:pt x="0" y="952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DE047">
              <a:alpha val="10196"/>
            </a:srgbClr>
          </a:solidFill>
          <a:ln/>
        </p:spPr>
      </p:sp>
      <p:sp>
        <p:nvSpPr>
          <p:cNvPr id="23" name="Shape 21"/>
          <p:cNvSpPr/>
          <p:nvPr/>
        </p:nvSpPr>
        <p:spPr>
          <a:xfrm>
            <a:off x="6457950" y="4248150"/>
            <a:ext cx="38100" cy="990600"/>
          </a:xfrm>
          <a:custGeom>
            <a:avLst/>
            <a:gdLst/>
            <a:ahLst/>
            <a:cxnLst/>
            <a:rect l="l" t="t" r="r" b="b"/>
            <a:pathLst>
              <a:path w="38100" h="990600">
                <a:moveTo>
                  <a:pt x="38100" y="0"/>
                </a:moveTo>
                <a:lnTo>
                  <a:pt x="38100" y="0"/>
                </a:lnTo>
                <a:lnTo>
                  <a:pt x="38100" y="990600"/>
                </a:lnTo>
                <a:lnTo>
                  <a:pt x="38100" y="990600"/>
                </a:lnTo>
                <a:cubicBezTo>
                  <a:pt x="17072" y="990600"/>
                  <a:pt x="0" y="973528"/>
                  <a:pt x="0" y="952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24" name="Text 22"/>
          <p:cNvSpPr/>
          <p:nvPr/>
        </p:nvSpPr>
        <p:spPr>
          <a:xfrm>
            <a:off x="6629400" y="4400550"/>
            <a:ext cx="51339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文明交流：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1971年被选为"改变世界面貌的十大数学公式"之首，是全人类的数学智慧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6457950" y="5386388"/>
            <a:ext cx="5353050" cy="990600"/>
          </a:xfrm>
          <a:custGeom>
            <a:avLst/>
            <a:gdLst/>
            <a:ahLst/>
            <a:cxnLst/>
            <a:rect l="l" t="t" r="r" b="b"/>
            <a:pathLst>
              <a:path w="5353050" h="990600">
                <a:moveTo>
                  <a:pt x="38100" y="0"/>
                </a:moveTo>
                <a:lnTo>
                  <a:pt x="5276853" y="0"/>
                </a:lnTo>
                <a:cubicBezTo>
                  <a:pt x="5318935" y="0"/>
                  <a:pt x="5353050" y="34115"/>
                  <a:pt x="5353050" y="76197"/>
                </a:cubicBezTo>
                <a:lnTo>
                  <a:pt x="5353050" y="914403"/>
                </a:lnTo>
                <a:cubicBezTo>
                  <a:pt x="5353050" y="956485"/>
                  <a:pt x="5318935" y="990600"/>
                  <a:pt x="5276853" y="990600"/>
                </a:cubicBezTo>
                <a:lnTo>
                  <a:pt x="38100" y="990600"/>
                </a:lnTo>
                <a:cubicBezTo>
                  <a:pt x="17072" y="990600"/>
                  <a:pt x="0" y="973528"/>
                  <a:pt x="0" y="952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563EB">
              <a:alpha val="5098"/>
            </a:srgbClr>
          </a:solidFill>
          <a:ln/>
        </p:spPr>
      </p:sp>
      <p:sp>
        <p:nvSpPr>
          <p:cNvPr id="26" name="Shape 24"/>
          <p:cNvSpPr/>
          <p:nvPr/>
        </p:nvSpPr>
        <p:spPr>
          <a:xfrm>
            <a:off x="6457950" y="5386388"/>
            <a:ext cx="38100" cy="990600"/>
          </a:xfrm>
          <a:custGeom>
            <a:avLst/>
            <a:gdLst/>
            <a:ahLst/>
            <a:cxnLst/>
            <a:rect l="l" t="t" r="r" b="b"/>
            <a:pathLst>
              <a:path w="38100" h="990600">
                <a:moveTo>
                  <a:pt x="38100" y="0"/>
                </a:moveTo>
                <a:lnTo>
                  <a:pt x="38100" y="0"/>
                </a:lnTo>
                <a:lnTo>
                  <a:pt x="38100" y="990600"/>
                </a:lnTo>
                <a:lnTo>
                  <a:pt x="38100" y="990600"/>
                </a:lnTo>
                <a:cubicBezTo>
                  <a:pt x="17072" y="990600"/>
                  <a:pt x="0" y="973528"/>
                  <a:pt x="0" y="952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27" name="Text 25"/>
          <p:cNvSpPr/>
          <p:nvPr/>
        </p:nvSpPr>
        <p:spPr>
          <a:xfrm>
            <a:off x="6629400" y="5538788"/>
            <a:ext cx="51339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实用价值：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从古代立杆测影到现代航天计算，解决无数生产生活实际问题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81000" y="381000"/>
            <a:ext cx="1163002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1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活动感受与总结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057275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Shape 3"/>
          <p:cNvSpPr/>
          <p:nvPr/>
        </p:nvSpPr>
        <p:spPr>
          <a:xfrm>
            <a:off x="400050" y="1323975"/>
            <a:ext cx="38100" cy="2562225"/>
          </a:xfrm>
          <a:custGeom>
            <a:avLst/>
            <a:gdLst/>
            <a:ahLst/>
            <a:cxnLst/>
            <a:rect l="l" t="t" r="r" b="b"/>
            <a:pathLst>
              <a:path w="38100" h="2562225">
                <a:moveTo>
                  <a:pt x="0" y="0"/>
                </a:moveTo>
                <a:lnTo>
                  <a:pt x="38100" y="0"/>
                </a:lnTo>
                <a:lnTo>
                  <a:pt x="38100" y="2562225"/>
                </a:lnTo>
                <a:lnTo>
                  <a:pt x="0" y="2562225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6" name="Text 4"/>
          <p:cNvSpPr/>
          <p:nvPr/>
        </p:nvSpPr>
        <p:spPr>
          <a:xfrm>
            <a:off x="647700" y="1400175"/>
            <a:ext cx="112966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1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研究感受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47700" y="1952625"/>
            <a:ext cx="11268075" cy="10191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次课题研究是一次极具价值的数学实践，让我深刻领略到勾股定理的博大精深。从梳理发展历程，感受中西方数学智慧的碰撞与交融；从探究多种证明方法，锻炼逻辑推理与严谨思考能力；从设计勾股树图案，发现数学隐藏的美学价值；从解决篮球场测量等实际问题，体会数学与生活的紧密关联。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647700" y="3126581"/>
            <a:ext cx="112680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研究中遇到的资料筛选、专业文献理解等问题，通过请教指导老师、反复推敲得以解决，不仅提升了我的实践探究与信息整理能力，更培养了坚持不懈、认真严谨的研究态度。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381000" y="4120039"/>
            <a:ext cx="11430000" cy="15240"/>
          </a:xfrm>
          <a:custGeom>
            <a:avLst/>
            <a:gdLst/>
            <a:ahLst/>
            <a:cxnLst/>
            <a:rect l="l" t="t" r="r" b="b"/>
            <a:pathLst>
              <a:path w="11430000" h="15240">
                <a:moveTo>
                  <a:pt x="0" y="0"/>
                </a:moveTo>
                <a:lnTo>
                  <a:pt x="11430000" y="0"/>
                </a:lnTo>
                <a:lnTo>
                  <a:pt x="11430000" y="15240"/>
                </a:lnTo>
                <a:lnTo>
                  <a:pt x="0" y="1524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10" name="Text 8"/>
          <p:cNvSpPr/>
          <p:nvPr/>
        </p:nvSpPr>
        <p:spPr>
          <a:xfrm>
            <a:off x="381000" y="4356264"/>
            <a:ext cx="115633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1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研究总结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381000" y="4908714"/>
            <a:ext cx="115347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数学并非脱离生活的抽象学科，而是贯穿于生产生活、艺术创作、科技发展的实用工具。本次研究让我牢固树立了</a:t>
            </a:r>
            <a:r>
              <a:rPr lang="en-US" sz="1650" b="1" dirty="0">
                <a:solidFill>
                  <a:srgbClr val="1E293B"/>
                </a:solidFill>
                <a:highlight>
                  <a:srgbClr val="FDE047">
                    <a:alpha val="100000"/>
                  </a:srgbClr>
                </a:highlight>
                <a:latin typeface="MiSans" pitchFamily="34" charset="0"/>
                <a:ea typeface="MiSans" pitchFamily="34" charset="-122"/>
                <a:cs typeface="MiSans" pitchFamily="34" charset="-120"/>
              </a:rPr>
              <a:t> "学数学、用数学" 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的理念，也让我更加明白经典数学定理的永恒价值，这份收获将对我的数学学习乃至成长产生深远影响。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DE047">
                  <a:alpha val="20000"/>
                </a:srgbClr>
              </a:gs>
              <a:gs pos="100000">
                <a:srgbClr val="F8FAFC"/>
              </a:gs>
            </a:gsLst>
            <a:lin ang="2700000" scaled="1"/>
          </a:gra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alphaModFix amt="1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" r="62"/>
          <a:stretch/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4" name="Shape 1"/>
          <p:cNvSpPr/>
          <p:nvPr/>
        </p:nvSpPr>
        <p:spPr>
          <a:xfrm>
            <a:off x="5576047" y="822084"/>
            <a:ext cx="914400" cy="57150"/>
          </a:xfrm>
          <a:custGeom>
            <a:avLst/>
            <a:gdLst/>
            <a:ahLst/>
            <a:cxnLst/>
            <a:rect l="l" t="t" r="r" b="b"/>
            <a:pathLst>
              <a:path w="914400" h="57150">
                <a:moveTo>
                  <a:pt x="0" y="0"/>
                </a:moveTo>
                <a:lnTo>
                  <a:pt x="914400" y="0"/>
                </a:lnTo>
                <a:lnTo>
                  <a:pt x="914400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5" name="Text 2"/>
          <p:cNvSpPr/>
          <p:nvPr/>
        </p:nvSpPr>
        <p:spPr>
          <a:xfrm>
            <a:off x="2190750" y="1003972"/>
            <a:ext cx="7810500" cy="619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30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感谢指导老师崔金环的专业指导与悉心帮助！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2190750" y="1858981"/>
            <a:ext cx="7810500" cy="619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30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感谢同学们在问卷调查中的积极配合与支持！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2190750" y="2736402"/>
            <a:ext cx="7810500" cy="619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30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感谢矿大图书馆提供的丰富资料与研究环境！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638800" y="3667125"/>
            <a:ext cx="914400" cy="57150"/>
          </a:xfrm>
          <a:custGeom>
            <a:avLst/>
            <a:gdLst/>
            <a:ahLst/>
            <a:cxnLst/>
            <a:rect l="l" t="t" r="r" b="b"/>
            <a:pathLst>
              <a:path w="914400" h="57150">
                <a:moveTo>
                  <a:pt x="0" y="0"/>
                </a:moveTo>
                <a:lnTo>
                  <a:pt x="914400" y="0"/>
                </a:lnTo>
                <a:lnTo>
                  <a:pt x="914400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9" name="Text 6"/>
          <p:cNvSpPr/>
          <p:nvPr/>
        </p:nvSpPr>
        <p:spPr>
          <a:xfrm>
            <a:off x="5095875" y="5610225"/>
            <a:ext cx="2000250" cy="8667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21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汇报人：</a:t>
            </a:r>
            <a:r>
              <a:rPr lang="en-US" sz="21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侯又扬</a:t>
            </a:r>
            <a:endParaRPr lang="en-US" sz="1600" dirty="0"/>
          </a:p>
          <a:p>
            <a:pPr algn="ctr">
              <a:lnSpc>
                <a:spcPct val="140000"/>
              </a:lnSpc>
            </a:pPr>
            <a:r>
              <a:rPr lang="en-US" sz="21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 年 2 月</a:t>
            </a:r>
            <a:endParaRPr lang="en-US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1C12B7-436C-6F0B-BC52-F165C64C2D48}"/>
              </a:ext>
            </a:extLst>
          </p:cNvPr>
          <p:cNvSpPr txBox="1"/>
          <p:nvPr/>
        </p:nvSpPr>
        <p:spPr>
          <a:xfrm>
            <a:off x="-62753" y="204705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</a:rPr>
              <a:t>致谢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81000" y="381000"/>
            <a:ext cx="11658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6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181100"/>
            <a:ext cx="914400" cy="57150"/>
          </a:xfrm>
          <a:custGeom>
            <a:avLst/>
            <a:gdLst/>
            <a:ahLst/>
            <a:cxnLst/>
            <a:rect l="l" t="t" r="r" b="b"/>
            <a:pathLst>
              <a:path w="914400" h="57150">
                <a:moveTo>
                  <a:pt x="0" y="0"/>
                </a:moveTo>
                <a:lnTo>
                  <a:pt x="914400" y="0"/>
                </a:lnTo>
                <a:lnTo>
                  <a:pt x="914400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Shape 3"/>
          <p:cNvSpPr/>
          <p:nvPr/>
        </p:nvSpPr>
        <p:spPr>
          <a:xfrm>
            <a:off x="392430" y="1543050"/>
            <a:ext cx="22860" cy="762000"/>
          </a:xfrm>
          <a:custGeom>
            <a:avLst/>
            <a:gdLst/>
            <a:ahLst/>
            <a:cxnLst/>
            <a:rect l="l" t="t" r="r" b="b"/>
            <a:pathLst>
              <a:path w="22860" h="762000">
                <a:moveTo>
                  <a:pt x="0" y="0"/>
                </a:moveTo>
                <a:lnTo>
                  <a:pt x="22860" y="0"/>
                </a:lnTo>
                <a:lnTo>
                  <a:pt x="2286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6" name="Shape 4"/>
          <p:cNvSpPr/>
          <p:nvPr/>
        </p:nvSpPr>
        <p:spPr>
          <a:xfrm>
            <a:off x="632460" y="16954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7" name="Text 5"/>
          <p:cNvSpPr/>
          <p:nvPr/>
        </p:nvSpPr>
        <p:spPr>
          <a:xfrm>
            <a:off x="584835" y="1695450"/>
            <a:ext cx="5524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280160" y="1738313"/>
            <a:ext cx="16097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课题研究背景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336030" y="1543050"/>
            <a:ext cx="22860" cy="762000"/>
          </a:xfrm>
          <a:custGeom>
            <a:avLst/>
            <a:gdLst/>
            <a:ahLst/>
            <a:cxnLst/>
            <a:rect l="l" t="t" r="r" b="b"/>
            <a:pathLst>
              <a:path w="22860" h="762000">
                <a:moveTo>
                  <a:pt x="0" y="0"/>
                </a:moveTo>
                <a:lnTo>
                  <a:pt x="22860" y="0"/>
                </a:lnTo>
                <a:lnTo>
                  <a:pt x="2286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0" name="Shape 8"/>
          <p:cNvSpPr/>
          <p:nvPr/>
        </p:nvSpPr>
        <p:spPr>
          <a:xfrm>
            <a:off x="6576060" y="16954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1" name="Text 9"/>
          <p:cNvSpPr/>
          <p:nvPr/>
        </p:nvSpPr>
        <p:spPr>
          <a:xfrm>
            <a:off x="6528435" y="1695450"/>
            <a:ext cx="5524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223760" y="1738313"/>
            <a:ext cx="21050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勾股定理核心认知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392430" y="2495550"/>
            <a:ext cx="22860" cy="762000"/>
          </a:xfrm>
          <a:custGeom>
            <a:avLst/>
            <a:gdLst/>
            <a:ahLst/>
            <a:cxnLst/>
            <a:rect l="l" t="t" r="r" b="b"/>
            <a:pathLst>
              <a:path w="22860" h="762000">
                <a:moveTo>
                  <a:pt x="0" y="0"/>
                </a:moveTo>
                <a:lnTo>
                  <a:pt x="22860" y="0"/>
                </a:lnTo>
                <a:lnTo>
                  <a:pt x="2286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4" name="Shape 12"/>
          <p:cNvSpPr/>
          <p:nvPr/>
        </p:nvSpPr>
        <p:spPr>
          <a:xfrm>
            <a:off x="632460" y="26479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5" name="Text 13"/>
          <p:cNvSpPr/>
          <p:nvPr/>
        </p:nvSpPr>
        <p:spPr>
          <a:xfrm>
            <a:off x="584835" y="2647950"/>
            <a:ext cx="5524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280160" y="2690813"/>
            <a:ext cx="16097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经典证明方法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6336030" y="2495550"/>
            <a:ext cx="22860" cy="762000"/>
          </a:xfrm>
          <a:custGeom>
            <a:avLst/>
            <a:gdLst/>
            <a:ahLst/>
            <a:cxnLst/>
            <a:rect l="l" t="t" r="r" b="b"/>
            <a:pathLst>
              <a:path w="22860" h="762000">
                <a:moveTo>
                  <a:pt x="0" y="0"/>
                </a:moveTo>
                <a:lnTo>
                  <a:pt x="22860" y="0"/>
                </a:lnTo>
                <a:lnTo>
                  <a:pt x="2286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8" name="Shape 16"/>
          <p:cNvSpPr/>
          <p:nvPr/>
        </p:nvSpPr>
        <p:spPr>
          <a:xfrm>
            <a:off x="6576060" y="26479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9" name="Text 17"/>
          <p:cNvSpPr/>
          <p:nvPr/>
        </p:nvSpPr>
        <p:spPr>
          <a:xfrm>
            <a:off x="6528435" y="2647950"/>
            <a:ext cx="5524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7223760" y="2690813"/>
            <a:ext cx="16097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生活实际应用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392430" y="3448050"/>
            <a:ext cx="22860" cy="762000"/>
          </a:xfrm>
          <a:custGeom>
            <a:avLst/>
            <a:gdLst/>
            <a:ahLst/>
            <a:cxnLst/>
            <a:rect l="l" t="t" r="r" b="b"/>
            <a:pathLst>
              <a:path w="22860" h="762000">
                <a:moveTo>
                  <a:pt x="0" y="0"/>
                </a:moveTo>
                <a:lnTo>
                  <a:pt x="22860" y="0"/>
                </a:lnTo>
                <a:lnTo>
                  <a:pt x="2286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22" name="Shape 20"/>
          <p:cNvSpPr/>
          <p:nvPr/>
        </p:nvSpPr>
        <p:spPr>
          <a:xfrm>
            <a:off x="632460" y="36004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23" name="Text 21"/>
          <p:cNvSpPr/>
          <p:nvPr/>
        </p:nvSpPr>
        <p:spPr>
          <a:xfrm>
            <a:off x="584835" y="3600450"/>
            <a:ext cx="5524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1280160" y="3643313"/>
            <a:ext cx="16097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艺术表现创作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6336030" y="3448050"/>
            <a:ext cx="22860" cy="762000"/>
          </a:xfrm>
          <a:custGeom>
            <a:avLst/>
            <a:gdLst/>
            <a:ahLst/>
            <a:cxnLst/>
            <a:rect l="l" t="t" r="r" b="b"/>
            <a:pathLst>
              <a:path w="22860" h="762000">
                <a:moveTo>
                  <a:pt x="0" y="0"/>
                </a:moveTo>
                <a:lnTo>
                  <a:pt x="22860" y="0"/>
                </a:lnTo>
                <a:lnTo>
                  <a:pt x="2286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26" name="Shape 24"/>
          <p:cNvSpPr/>
          <p:nvPr/>
        </p:nvSpPr>
        <p:spPr>
          <a:xfrm>
            <a:off x="6576060" y="36004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27" name="Text 25"/>
          <p:cNvSpPr/>
          <p:nvPr/>
        </p:nvSpPr>
        <p:spPr>
          <a:xfrm>
            <a:off x="6528435" y="3600450"/>
            <a:ext cx="5524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7223760" y="3643313"/>
            <a:ext cx="16097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问卷调查分析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392430" y="4400550"/>
            <a:ext cx="22860" cy="762000"/>
          </a:xfrm>
          <a:custGeom>
            <a:avLst/>
            <a:gdLst/>
            <a:ahLst/>
            <a:cxnLst/>
            <a:rect l="l" t="t" r="r" b="b"/>
            <a:pathLst>
              <a:path w="22860" h="762000">
                <a:moveTo>
                  <a:pt x="0" y="0"/>
                </a:moveTo>
                <a:lnTo>
                  <a:pt x="22860" y="0"/>
                </a:lnTo>
                <a:lnTo>
                  <a:pt x="2286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30" name="Shape 28"/>
          <p:cNvSpPr/>
          <p:nvPr/>
        </p:nvSpPr>
        <p:spPr>
          <a:xfrm>
            <a:off x="632460" y="45529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31" name="Text 29"/>
          <p:cNvSpPr/>
          <p:nvPr/>
        </p:nvSpPr>
        <p:spPr>
          <a:xfrm>
            <a:off x="584835" y="4552950"/>
            <a:ext cx="5524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07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1280160" y="4595813"/>
            <a:ext cx="185737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研究成果与意义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6336030" y="4400550"/>
            <a:ext cx="22860" cy="762000"/>
          </a:xfrm>
          <a:custGeom>
            <a:avLst/>
            <a:gdLst/>
            <a:ahLst/>
            <a:cxnLst/>
            <a:rect l="l" t="t" r="r" b="b"/>
            <a:pathLst>
              <a:path w="22860" h="762000">
                <a:moveTo>
                  <a:pt x="0" y="0"/>
                </a:moveTo>
                <a:lnTo>
                  <a:pt x="22860" y="0"/>
                </a:lnTo>
                <a:lnTo>
                  <a:pt x="2286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34" name="Shape 32"/>
          <p:cNvSpPr/>
          <p:nvPr/>
        </p:nvSpPr>
        <p:spPr>
          <a:xfrm>
            <a:off x="6576060" y="45529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35" name="Text 33"/>
          <p:cNvSpPr/>
          <p:nvPr/>
        </p:nvSpPr>
        <p:spPr>
          <a:xfrm>
            <a:off x="6528435" y="4552950"/>
            <a:ext cx="5524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08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7223760" y="4595813"/>
            <a:ext cx="185737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活动感受与致谢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81000" y="381000"/>
            <a:ext cx="1163002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1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课题研究背景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057275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Shape 3"/>
          <p:cNvSpPr/>
          <p:nvPr/>
        </p:nvSpPr>
        <p:spPr>
          <a:xfrm>
            <a:off x="400050" y="1323975"/>
            <a:ext cx="38100" cy="1333500"/>
          </a:xfrm>
          <a:custGeom>
            <a:avLst/>
            <a:gdLst/>
            <a:ahLst/>
            <a:cxnLst/>
            <a:rect l="l" t="t" r="r" b="b"/>
            <a:pathLst>
              <a:path w="38100" h="1333500">
                <a:moveTo>
                  <a:pt x="0" y="0"/>
                </a:moveTo>
                <a:lnTo>
                  <a:pt x="38100" y="0"/>
                </a:lnTo>
                <a:lnTo>
                  <a:pt x="3810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6" name="Text 4"/>
          <p:cNvSpPr/>
          <p:nvPr/>
        </p:nvSpPr>
        <p:spPr>
          <a:xfrm>
            <a:off x="647700" y="1362075"/>
            <a:ext cx="112966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1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研究缘起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47700" y="1876425"/>
            <a:ext cx="11277600" cy="7429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勾股定理是几何核心基础定理，溯源超千年，兼具深厚数学底蕴与广泛实用价值，其数形结合的特性更能与艺术创作融合，因此开展本次课题研究。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400050" y="2886075"/>
            <a:ext cx="38100" cy="1857375"/>
          </a:xfrm>
          <a:custGeom>
            <a:avLst/>
            <a:gdLst/>
            <a:ahLst/>
            <a:cxnLst/>
            <a:rect l="l" t="t" r="r" b="b"/>
            <a:pathLst>
              <a:path w="38100" h="1857375">
                <a:moveTo>
                  <a:pt x="0" y="0"/>
                </a:moveTo>
                <a:lnTo>
                  <a:pt x="38100" y="0"/>
                </a:lnTo>
                <a:lnTo>
                  <a:pt x="381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9" name="Text 7"/>
          <p:cNvSpPr/>
          <p:nvPr/>
        </p:nvSpPr>
        <p:spPr>
          <a:xfrm>
            <a:off x="647700" y="2924175"/>
            <a:ext cx="112966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1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核心研究问题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47700" y="3438525"/>
            <a:ext cx="37147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①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09650" y="3438525"/>
            <a:ext cx="46863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篮球场对角线长度如何用勾股定理快速求解？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47700" y="3886200"/>
            <a:ext cx="37147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②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009650" y="3886200"/>
            <a:ext cx="53721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如何基于勾股定理设计兼具数学美与艺术美的图案？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47700" y="4333875"/>
            <a:ext cx="37147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③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009650" y="4333875"/>
            <a:ext cx="49149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勾股定理在日常生活中的具体应用场景有哪些？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400050" y="4972050"/>
            <a:ext cx="38100" cy="1085850"/>
          </a:xfrm>
          <a:custGeom>
            <a:avLst/>
            <a:gdLst/>
            <a:ahLst/>
            <a:cxnLst/>
            <a:rect l="l" t="t" r="r" b="b"/>
            <a:pathLst>
              <a:path w="38100" h="1085850">
                <a:moveTo>
                  <a:pt x="0" y="0"/>
                </a:moveTo>
                <a:lnTo>
                  <a:pt x="38100" y="0"/>
                </a:lnTo>
                <a:lnTo>
                  <a:pt x="38100" y="1085850"/>
                </a:lnTo>
                <a:lnTo>
                  <a:pt x="0" y="108585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17" name="Text 15"/>
          <p:cNvSpPr/>
          <p:nvPr/>
        </p:nvSpPr>
        <p:spPr>
          <a:xfrm>
            <a:off x="647700" y="5010150"/>
            <a:ext cx="112966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1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研究方法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647700" y="5524500"/>
            <a:ext cx="1524000" cy="495300"/>
          </a:xfrm>
          <a:custGeom>
            <a:avLst/>
            <a:gdLst/>
            <a:ahLst/>
            <a:cxnLst/>
            <a:rect l="l" t="t" r="r" b="b"/>
            <a:pathLst>
              <a:path w="1524000" h="495300">
                <a:moveTo>
                  <a:pt x="76202" y="0"/>
                </a:moveTo>
                <a:lnTo>
                  <a:pt x="1447798" y="0"/>
                </a:lnTo>
                <a:cubicBezTo>
                  <a:pt x="1489883" y="0"/>
                  <a:pt x="1524000" y="34117"/>
                  <a:pt x="1524000" y="76202"/>
                </a:cubicBezTo>
                <a:lnTo>
                  <a:pt x="1524000" y="419098"/>
                </a:lnTo>
                <a:cubicBezTo>
                  <a:pt x="1524000" y="461183"/>
                  <a:pt x="1489883" y="495300"/>
                  <a:pt x="1447798" y="495300"/>
                </a:cubicBezTo>
                <a:lnTo>
                  <a:pt x="76202" y="495300"/>
                </a:lnTo>
                <a:cubicBezTo>
                  <a:pt x="34117" y="495300"/>
                  <a:pt x="0" y="461183"/>
                  <a:pt x="0" y="419098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</a:path>
            </a:pathLst>
          </a:custGeom>
          <a:solidFill>
            <a:srgbClr val="2563EB">
              <a:alpha val="10196"/>
            </a:srgbClr>
          </a:solidFill>
          <a:ln/>
        </p:spPr>
      </p:sp>
      <p:sp>
        <p:nvSpPr>
          <p:cNvPr id="19" name="Text 17"/>
          <p:cNvSpPr/>
          <p:nvPr/>
        </p:nvSpPr>
        <p:spPr>
          <a:xfrm>
            <a:off x="647700" y="5524500"/>
            <a:ext cx="1638300" cy="495300"/>
          </a:xfrm>
          <a:prstGeom prst="rect">
            <a:avLst/>
          </a:prstGeom>
          <a:noFill/>
          <a:ln/>
        </p:spPr>
        <p:txBody>
          <a:bodyPr wrap="square" lIns="190500" tIns="76200" rIns="190500" bIns="7620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文献研究法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2400300" y="5524500"/>
            <a:ext cx="1524000" cy="495300"/>
          </a:xfrm>
          <a:custGeom>
            <a:avLst/>
            <a:gdLst/>
            <a:ahLst/>
            <a:cxnLst/>
            <a:rect l="l" t="t" r="r" b="b"/>
            <a:pathLst>
              <a:path w="1524000" h="495300">
                <a:moveTo>
                  <a:pt x="76202" y="0"/>
                </a:moveTo>
                <a:lnTo>
                  <a:pt x="1447798" y="0"/>
                </a:lnTo>
                <a:cubicBezTo>
                  <a:pt x="1489883" y="0"/>
                  <a:pt x="1524000" y="34117"/>
                  <a:pt x="1524000" y="76202"/>
                </a:cubicBezTo>
                <a:lnTo>
                  <a:pt x="1524000" y="419098"/>
                </a:lnTo>
                <a:cubicBezTo>
                  <a:pt x="1524000" y="461183"/>
                  <a:pt x="1489883" y="495300"/>
                  <a:pt x="1447798" y="495300"/>
                </a:cubicBezTo>
                <a:lnTo>
                  <a:pt x="76202" y="495300"/>
                </a:lnTo>
                <a:cubicBezTo>
                  <a:pt x="34117" y="495300"/>
                  <a:pt x="0" y="461183"/>
                  <a:pt x="0" y="419098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</a:path>
            </a:pathLst>
          </a:custGeom>
          <a:solidFill>
            <a:srgbClr val="2563EB">
              <a:alpha val="10196"/>
            </a:srgbClr>
          </a:solidFill>
          <a:ln/>
        </p:spPr>
      </p:sp>
      <p:sp>
        <p:nvSpPr>
          <p:cNvPr id="21" name="Text 19"/>
          <p:cNvSpPr/>
          <p:nvPr/>
        </p:nvSpPr>
        <p:spPr>
          <a:xfrm>
            <a:off x="2400300" y="5524500"/>
            <a:ext cx="1638300" cy="495300"/>
          </a:xfrm>
          <a:prstGeom prst="rect">
            <a:avLst/>
          </a:prstGeom>
          <a:noFill/>
          <a:ln/>
        </p:spPr>
        <p:txBody>
          <a:bodyPr wrap="square" lIns="190500" tIns="76200" rIns="190500" bIns="7620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实地调研法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4152900" y="5524500"/>
            <a:ext cx="1524000" cy="495300"/>
          </a:xfrm>
          <a:custGeom>
            <a:avLst/>
            <a:gdLst/>
            <a:ahLst/>
            <a:cxnLst/>
            <a:rect l="l" t="t" r="r" b="b"/>
            <a:pathLst>
              <a:path w="1524000" h="495300">
                <a:moveTo>
                  <a:pt x="76202" y="0"/>
                </a:moveTo>
                <a:lnTo>
                  <a:pt x="1447798" y="0"/>
                </a:lnTo>
                <a:cubicBezTo>
                  <a:pt x="1489883" y="0"/>
                  <a:pt x="1524000" y="34117"/>
                  <a:pt x="1524000" y="76202"/>
                </a:cubicBezTo>
                <a:lnTo>
                  <a:pt x="1524000" y="419098"/>
                </a:lnTo>
                <a:cubicBezTo>
                  <a:pt x="1524000" y="461183"/>
                  <a:pt x="1489883" y="495300"/>
                  <a:pt x="1447798" y="495300"/>
                </a:cubicBezTo>
                <a:lnTo>
                  <a:pt x="76202" y="495300"/>
                </a:lnTo>
                <a:cubicBezTo>
                  <a:pt x="34117" y="495300"/>
                  <a:pt x="0" y="461183"/>
                  <a:pt x="0" y="419098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</a:path>
            </a:pathLst>
          </a:custGeom>
          <a:solidFill>
            <a:srgbClr val="2563EB">
              <a:alpha val="10196"/>
            </a:srgbClr>
          </a:solidFill>
          <a:ln/>
        </p:spPr>
      </p:sp>
      <p:sp>
        <p:nvSpPr>
          <p:cNvPr id="23" name="Text 21"/>
          <p:cNvSpPr/>
          <p:nvPr/>
        </p:nvSpPr>
        <p:spPr>
          <a:xfrm>
            <a:off x="4152900" y="5524500"/>
            <a:ext cx="1638300" cy="495300"/>
          </a:xfrm>
          <a:prstGeom prst="rect">
            <a:avLst/>
          </a:prstGeom>
          <a:noFill/>
          <a:ln/>
        </p:spPr>
        <p:txBody>
          <a:bodyPr wrap="square" lIns="190500" tIns="76200" rIns="190500" bIns="7620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实验测量法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5905500" y="5524500"/>
            <a:ext cx="1524000" cy="495300"/>
          </a:xfrm>
          <a:custGeom>
            <a:avLst/>
            <a:gdLst/>
            <a:ahLst/>
            <a:cxnLst/>
            <a:rect l="l" t="t" r="r" b="b"/>
            <a:pathLst>
              <a:path w="1524000" h="495300">
                <a:moveTo>
                  <a:pt x="76202" y="0"/>
                </a:moveTo>
                <a:lnTo>
                  <a:pt x="1447798" y="0"/>
                </a:lnTo>
                <a:cubicBezTo>
                  <a:pt x="1489883" y="0"/>
                  <a:pt x="1524000" y="34117"/>
                  <a:pt x="1524000" y="76202"/>
                </a:cubicBezTo>
                <a:lnTo>
                  <a:pt x="1524000" y="419098"/>
                </a:lnTo>
                <a:cubicBezTo>
                  <a:pt x="1524000" y="461183"/>
                  <a:pt x="1489883" y="495300"/>
                  <a:pt x="1447798" y="495300"/>
                </a:cubicBezTo>
                <a:lnTo>
                  <a:pt x="76202" y="495300"/>
                </a:lnTo>
                <a:cubicBezTo>
                  <a:pt x="34117" y="495300"/>
                  <a:pt x="0" y="461183"/>
                  <a:pt x="0" y="419098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</a:path>
            </a:pathLst>
          </a:custGeom>
          <a:solidFill>
            <a:srgbClr val="2563EB">
              <a:alpha val="10196"/>
            </a:srgbClr>
          </a:solidFill>
          <a:ln/>
        </p:spPr>
      </p:sp>
      <p:sp>
        <p:nvSpPr>
          <p:cNvPr id="25" name="Text 23"/>
          <p:cNvSpPr/>
          <p:nvPr/>
        </p:nvSpPr>
        <p:spPr>
          <a:xfrm>
            <a:off x="5905500" y="5524500"/>
            <a:ext cx="1638300" cy="495300"/>
          </a:xfrm>
          <a:prstGeom prst="rect">
            <a:avLst/>
          </a:prstGeom>
          <a:noFill/>
          <a:ln/>
        </p:spPr>
        <p:txBody>
          <a:bodyPr wrap="square" lIns="190500" tIns="76200" rIns="190500" bIns="76200" rtlCol="0" anchor="ctr"/>
          <a:lstStyle/>
          <a:p>
            <a:pPr>
              <a:lnSpc>
                <a:spcPct val="13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问卷调查法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81000" y="381000"/>
            <a:ext cx="1163002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1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勾股定理核心认知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057275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Shape 3"/>
          <p:cNvSpPr/>
          <p:nvPr/>
        </p:nvSpPr>
        <p:spPr>
          <a:xfrm>
            <a:off x="5894070" y="1400175"/>
            <a:ext cx="15240" cy="4905375"/>
          </a:xfrm>
          <a:custGeom>
            <a:avLst/>
            <a:gdLst/>
            <a:ahLst/>
            <a:cxnLst/>
            <a:rect l="l" t="t" r="r" b="b"/>
            <a:pathLst>
              <a:path w="15240" h="4905375">
                <a:moveTo>
                  <a:pt x="0" y="0"/>
                </a:moveTo>
                <a:lnTo>
                  <a:pt x="15240" y="0"/>
                </a:lnTo>
                <a:lnTo>
                  <a:pt x="15240" y="4905375"/>
                </a:lnTo>
                <a:lnTo>
                  <a:pt x="0" y="4905375"/>
                </a:lnTo>
                <a:lnTo>
                  <a:pt x="0" y="0"/>
                </a:lnTo>
                <a:close/>
              </a:path>
            </a:pathLst>
          </a:custGeom>
          <a:solidFill>
            <a:srgbClr val="2563EB">
              <a:alpha val="20000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381000" y="1400175"/>
            <a:ext cx="527685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定理定义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81000" y="2085975"/>
            <a:ext cx="5238750" cy="1485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勾股定理是基本几何定理，指直角三角形的两条直角边的平方和等于斜边的平方。中国古代称直角三角形为勾股形， </a:t>
            </a:r>
            <a:r>
              <a:rPr lang="en-US" sz="18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短直角边为勾</a:t>
            </a: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， </a:t>
            </a:r>
            <a:r>
              <a:rPr lang="en-US" sz="18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长直角边为股</a:t>
            </a: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， </a:t>
            </a:r>
            <a:r>
              <a:rPr lang="en-US" sz="18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斜边为弦</a:t>
            </a: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，故得名勾股定理，也叫商高定理。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381000" y="3876675"/>
            <a:ext cx="5124450" cy="2009775"/>
          </a:xfrm>
          <a:custGeom>
            <a:avLst/>
            <a:gdLst/>
            <a:ahLst/>
            <a:cxnLst/>
            <a:rect l="l" t="t" r="r" b="b"/>
            <a:pathLst>
              <a:path w="5124450" h="2009775">
                <a:moveTo>
                  <a:pt x="114296" y="0"/>
                </a:moveTo>
                <a:lnTo>
                  <a:pt x="5010154" y="0"/>
                </a:lnTo>
                <a:cubicBezTo>
                  <a:pt x="5073278" y="0"/>
                  <a:pt x="5124450" y="51172"/>
                  <a:pt x="5124450" y="114296"/>
                </a:cubicBezTo>
                <a:lnTo>
                  <a:pt x="5124450" y="1895479"/>
                </a:lnTo>
                <a:cubicBezTo>
                  <a:pt x="5124450" y="1958603"/>
                  <a:pt x="5073278" y="2009775"/>
                  <a:pt x="5010154" y="2009775"/>
                </a:cubicBezTo>
                <a:lnTo>
                  <a:pt x="114296" y="2009775"/>
                </a:lnTo>
                <a:cubicBezTo>
                  <a:pt x="51172" y="2009775"/>
                  <a:pt x="0" y="1958603"/>
                  <a:pt x="0" y="1895479"/>
                </a:cubicBezTo>
                <a:lnTo>
                  <a:pt x="0" y="114296"/>
                </a:lnTo>
                <a:cubicBezTo>
                  <a:pt x="0" y="51172"/>
                  <a:pt x="51172" y="0"/>
                  <a:pt x="114296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9" name="Text 7"/>
          <p:cNvSpPr/>
          <p:nvPr/>
        </p:nvSpPr>
        <p:spPr>
          <a:xfrm>
            <a:off x="633413" y="4181475"/>
            <a:ext cx="4619625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50" dirty="0">
                <a:solidFill>
                  <a:srgbClr val="FFFFFF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公式表达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90550" y="4610100"/>
            <a:ext cx="470535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30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a² + b² = c²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638175" y="5295900"/>
            <a:ext cx="461010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500" dirty="0">
                <a:solidFill>
                  <a:srgbClr val="FFFFFF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（a、b为直角边，c为斜边）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515100" y="1400175"/>
            <a:ext cx="54483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名称由来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515100" y="2085975"/>
            <a:ext cx="54197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西方称谓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515100" y="2571750"/>
            <a:ext cx="5410200" cy="7429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称其为 </a:t>
            </a:r>
            <a:r>
              <a:rPr lang="en-US" sz="18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毕达哥拉斯定理</a:t>
            </a: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，由古希腊毕达哥拉斯学派首次系统化证明。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6515100" y="3550920"/>
            <a:ext cx="5295900" cy="15240"/>
          </a:xfrm>
          <a:custGeom>
            <a:avLst/>
            <a:gdLst/>
            <a:ahLst/>
            <a:cxnLst/>
            <a:rect l="l" t="t" r="r" b="b"/>
            <a:pathLst>
              <a:path w="5295900" h="15240">
                <a:moveTo>
                  <a:pt x="0" y="0"/>
                </a:moveTo>
                <a:lnTo>
                  <a:pt x="5295900" y="0"/>
                </a:lnTo>
                <a:lnTo>
                  <a:pt x="5295900" y="15240"/>
                </a:lnTo>
                <a:lnTo>
                  <a:pt x="0" y="15240"/>
                </a:lnTo>
                <a:lnTo>
                  <a:pt x="0" y="0"/>
                </a:lnTo>
                <a:close/>
              </a:path>
            </a:pathLst>
          </a:custGeom>
          <a:solidFill>
            <a:srgbClr val="2563EB">
              <a:alpha val="20000"/>
            </a:srgbClr>
          </a:solidFill>
          <a:ln/>
        </p:spPr>
      </p:sp>
      <p:sp>
        <p:nvSpPr>
          <p:cNvPr id="16" name="Text 14"/>
          <p:cNvSpPr/>
          <p:nvPr/>
        </p:nvSpPr>
        <p:spPr>
          <a:xfrm>
            <a:off x="6515100" y="3787141"/>
            <a:ext cx="54197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中国起源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6515100" y="4272916"/>
            <a:ext cx="5410200" cy="7429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中国数学家商高提出的 </a:t>
            </a:r>
            <a:r>
              <a:rPr lang="en-US" sz="1800" b="1" dirty="0">
                <a:solidFill>
                  <a:srgbClr val="1E293B"/>
                </a:solidFill>
                <a:highlight>
                  <a:srgbClr val="FDE047">
                    <a:alpha val="100000"/>
                  </a:srgbClr>
                </a:highlight>
                <a:latin typeface="MiSans" pitchFamily="34" charset="0"/>
                <a:ea typeface="MiSans" pitchFamily="34" charset="-122"/>
                <a:cs typeface="MiSans" pitchFamily="34" charset="-120"/>
              </a:rPr>
              <a:t>"勾三股四弦五" </a:t>
            </a: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特例，比西方早 </a:t>
            </a:r>
            <a:r>
              <a:rPr lang="en-US" sz="180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500余年</a:t>
            </a:r>
            <a:r>
              <a:rPr lang="en-US" sz="180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。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6515100" y="5244466"/>
            <a:ext cx="5295900" cy="1066800"/>
          </a:xfrm>
          <a:custGeom>
            <a:avLst/>
            <a:gdLst/>
            <a:ahLst/>
            <a:cxnLst/>
            <a:rect l="l" t="t" r="r" b="b"/>
            <a:pathLst>
              <a:path w="5295900" h="1066800">
                <a:moveTo>
                  <a:pt x="76202" y="0"/>
                </a:moveTo>
                <a:lnTo>
                  <a:pt x="5219698" y="0"/>
                </a:lnTo>
                <a:cubicBezTo>
                  <a:pt x="5261783" y="0"/>
                  <a:pt x="5295900" y="34117"/>
                  <a:pt x="5295900" y="76202"/>
                </a:cubicBezTo>
                <a:lnTo>
                  <a:pt x="5295900" y="990598"/>
                </a:lnTo>
                <a:cubicBezTo>
                  <a:pt x="5295900" y="1032683"/>
                  <a:pt x="5261783" y="1066800"/>
                  <a:pt x="5219698" y="1066800"/>
                </a:cubicBezTo>
                <a:lnTo>
                  <a:pt x="76202" y="1066800"/>
                </a:lnTo>
                <a:cubicBezTo>
                  <a:pt x="34117" y="1066800"/>
                  <a:pt x="0" y="1032683"/>
                  <a:pt x="0" y="990598"/>
                </a:cubicBezTo>
                <a:lnTo>
                  <a:pt x="0" y="76202"/>
                </a:lnTo>
                <a:cubicBezTo>
                  <a:pt x="0" y="34145"/>
                  <a:pt x="34145" y="0"/>
                  <a:pt x="76202" y="0"/>
                </a:cubicBezTo>
                <a:close/>
              </a:path>
            </a:pathLst>
          </a:custGeom>
          <a:solidFill>
            <a:srgbClr val="60A5FA">
              <a:alpha val="10196"/>
            </a:srgbClr>
          </a:solidFill>
          <a:ln/>
        </p:spPr>
      </p:sp>
      <p:sp>
        <p:nvSpPr>
          <p:cNvPr id="19" name="Shape 17"/>
          <p:cNvSpPr/>
          <p:nvPr/>
        </p:nvSpPr>
        <p:spPr>
          <a:xfrm>
            <a:off x="6760369" y="5488305"/>
            <a:ext cx="157163" cy="209550"/>
          </a:xfrm>
          <a:custGeom>
            <a:avLst/>
            <a:gdLst/>
            <a:ahLst/>
            <a:cxnLst/>
            <a:rect l="l" t="t" r="r" b="b"/>
            <a:pathLst>
              <a:path w="157163" h="209550">
                <a:moveTo>
                  <a:pt x="119877" y="157163"/>
                </a:moveTo>
                <a:cubicBezTo>
                  <a:pt x="122865" y="148036"/>
                  <a:pt x="128841" y="139768"/>
                  <a:pt x="135594" y="132647"/>
                </a:cubicBezTo>
                <a:cubicBezTo>
                  <a:pt x="148977" y="118568"/>
                  <a:pt x="157162" y="99536"/>
                  <a:pt x="157162" y="78581"/>
                </a:cubicBezTo>
                <a:cubicBezTo>
                  <a:pt x="157162" y="35198"/>
                  <a:pt x="121965" y="0"/>
                  <a:pt x="78581" y="0"/>
                </a:cubicBezTo>
                <a:cubicBezTo>
                  <a:pt x="35198" y="0"/>
                  <a:pt x="0" y="35198"/>
                  <a:pt x="0" y="78581"/>
                </a:cubicBezTo>
                <a:cubicBezTo>
                  <a:pt x="0" y="99536"/>
                  <a:pt x="8186" y="118568"/>
                  <a:pt x="21569" y="132647"/>
                </a:cubicBezTo>
                <a:cubicBezTo>
                  <a:pt x="28322" y="139768"/>
                  <a:pt x="34338" y="148036"/>
                  <a:pt x="37285" y="157163"/>
                </a:cubicBezTo>
                <a:lnTo>
                  <a:pt x="119836" y="157163"/>
                </a:lnTo>
                <a:close/>
                <a:moveTo>
                  <a:pt x="117872" y="176808"/>
                </a:moveTo>
                <a:lnTo>
                  <a:pt x="39291" y="176808"/>
                </a:lnTo>
                <a:lnTo>
                  <a:pt x="39291" y="183356"/>
                </a:lnTo>
                <a:cubicBezTo>
                  <a:pt x="39291" y="201446"/>
                  <a:pt x="53943" y="216098"/>
                  <a:pt x="72033" y="216098"/>
                </a:cubicBezTo>
                <a:lnTo>
                  <a:pt x="85130" y="216098"/>
                </a:lnTo>
                <a:cubicBezTo>
                  <a:pt x="103220" y="216098"/>
                  <a:pt x="117872" y="201446"/>
                  <a:pt x="117872" y="183356"/>
                </a:cubicBezTo>
                <a:lnTo>
                  <a:pt x="117872" y="176808"/>
                </a:lnTo>
                <a:close/>
                <a:moveTo>
                  <a:pt x="75307" y="45839"/>
                </a:moveTo>
                <a:cubicBezTo>
                  <a:pt x="59018" y="45839"/>
                  <a:pt x="45839" y="59018"/>
                  <a:pt x="45839" y="75307"/>
                </a:cubicBezTo>
                <a:cubicBezTo>
                  <a:pt x="45839" y="80750"/>
                  <a:pt x="41460" y="85130"/>
                  <a:pt x="36016" y="85130"/>
                </a:cubicBezTo>
                <a:cubicBezTo>
                  <a:pt x="30573" y="85130"/>
                  <a:pt x="26194" y="80750"/>
                  <a:pt x="26194" y="75307"/>
                </a:cubicBezTo>
                <a:cubicBezTo>
                  <a:pt x="26194" y="48172"/>
                  <a:pt x="48172" y="26194"/>
                  <a:pt x="75307" y="26194"/>
                </a:cubicBezTo>
                <a:cubicBezTo>
                  <a:pt x="80750" y="26194"/>
                  <a:pt x="85130" y="30573"/>
                  <a:pt x="85130" y="36016"/>
                </a:cubicBezTo>
                <a:cubicBezTo>
                  <a:pt x="85130" y="41460"/>
                  <a:pt x="80750" y="45839"/>
                  <a:pt x="75307" y="45839"/>
                </a:cubicBez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20" name="Text 18"/>
          <p:cNvSpPr/>
          <p:nvPr/>
        </p:nvSpPr>
        <p:spPr>
          <a:xfrm>
            <a:off x="7029450" y="5434966"/>
            <a:ext cx="469582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这一定理是人类最早认识的重要数学定理之一，体现了中西方数学智慧的交融。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295275" y="371475"/>
            <a:ext cx="1163002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1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勾股定理发展溯源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266700" y="1028700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Shape 3"/>
          <p:cNvSpPr/>
          <p:nvPr/>
        </p:nvSpPr>
        <p:spPr>
          <a:xfrm>
            <a:off x="1524000" y="1323975"/>
            <a:ext cx="38100" cy="5076825"/>
          </a:xfrm>
          <a:custGeom>
            <a:avLst/>
            <a:gdLst/>
            <a:ahLst/>
            <a:cxnLst/>
            <a:rect l="l" t="t" r="r" b="b"/>
            <a:pathLst>
              <a:path w="38100" h="5076825">
                <a:moveTo>
                  <a:pt x="0" y="0"/>
                </a:moveTo>
                <a:lnTo>
                  <a:pt x="38100" y="0"/>
                </a:lnTo>
                <a:lnTo>
                  <a:pt x="38100" y="5076825"/>
                </a:lnTo>
                <a:lnTo>
                  <a:pt x="0" y="5076825"/>
                </a:lnTo>
                <a:lnTo>
                  <a:pt x="0" y="0"/>
                </a:lnTo>
                <a:close/>
              </a:path>
            </a:pathLst>
          </a:custGeom>
          <a:solidFill>
            <a:srgbClr val="2563EB">
              <a:alpha val="30196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134471" y="1323975"/>
            <a:ext cx="1389529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80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公元前11世纪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295275" y="2047875"/>
            <a:ext cx="122872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350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早期发现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2228850" y="1312349"/>
            <a:ext cx="9582150" cy="1323975"/>
          </a:xfrm>
          <a:custGeom>
            <a:avLst/>
            <a:gdLst/>
            <a:ahLst/>
            <a:cxnLst/>
            <a:rect l="l" t="t" r="r" b="b"/>
            <a:pathLst>
              <a:path w="9582150" h="1323975">
                <a:moveTo>
                  <a:pt x="38100" y="0"/>
                </a:moveTo>
                <a:lnTo>
                  <a:pt x="9505955" y="0"/>
                </a:lnTo>
                <a:cubicBezTo>
                  <a:pt x="9548036" y="0"/>
                  <a:pt x="9582150" y="34114"/>
                  <a:pt x="9582150" y="76195"/>
                </a:cubicBezTo>
                <a:lnTo>
                  <a:pt x="9582150" y="1247780"/>
                </a:lnTo>
                <a:cubicBezTo>
                  <a:pt x="9582150" y="1289861"/>
                  <a:pt x="9548036" y="1323975"/>
                  <a:pt x="9505955" y="1323975"/>
                </a:cubicBezTo>
                <a:lnTo>
                  <a:pt x="38100" y="1323975"/>
                </a:lnTo>
                <a:cubicBezTo>
                  <a:pt x="17072" y="1323975"/>
                  <a:pt x="0" y="1306903"/>
                  <a:pt x="0" y="12858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8575" dist="952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2228850" y="1323975"/>
            <a:ext cx="38100" cy="1323975"/>
          </a:xfrm>
          <a:custGeom>
            <a:avLst/>
            <a:gdLst/>
            <a:ahLst/>
            <a:cxnLst/>
            <a:rect l="l" t="t" r="r" b="b"/>
            <a:pathLst>
              <a:path w="38100" h="1323975">
                <a:moveTo>
                  <a:pt x="38100" y="0"/>
                </a:moveTo>
                <a:lnTo>
                  <a:pt x="38100" y="0"/>
                </a:lnTo>
                <a:lnTo>
                  <a:pt x="38100" y="1323975"/>
                </a:lnTo>
                <a:lnTo>
                  <a:pt x="38100" y="1323975"/>
                </a:lnTo>
                <a:cubicBezTo>
                  <a:pt x="17072" y="1323975"/>
                  <a:pt x="0" y="1306903"/>
                  <a:pt x="0" y="12858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DC2626"/>
          </a:solidFill>
          <a:ln/>
        </p:spPr>
      </p:sp>
      <p:sp>
        <p:nvSpPr>
          <p:cNvPr id="10" name="Text 8"/>
          <p:cNvSpPr/>
          <p:nvPr/>
        </p:nvSpPr>
        <p:spPr>
          <a:xfrm>
            <a:off x="2400300" y="1476375"/>
            <a:ext cx="9363075" cy="10191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商高提出"勾三股四弦五"特例，记载于《周髀算经》，周公与商高对话揭示"圆从方来，方从矩来"的几何思想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古巴比伦：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普林顿322泥板记载勾股数组，隐含直角三角形边长规律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0" y="2802731"/>
            <a:ext cx="1524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80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公元前6世纪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295275" y="3526631"/>
            <a:ext cx="122872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350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系统化证明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2228850" y="2802731"/>
            <a:ext cx="9582150" cy="647700"/>
          </a:xfrm>
          <a:custGeom>
            <a:avLst/>
            <a:gdLst/>
            <a:ahLst/>
            <a:cxnLst/>
            <a:rect l="l" t="t" r="r" b="b"/>
            <a:pathLst>
              <a:path w="9582150" h="647700">
                <a:moveTo>
                  <a:pt x="38100" y="0"/>
                </a:moveTo>
                <a:lnTo>
                  <a:pt x="9505948" y="0"/>
                </a:lnTo>
                <a:cubicBezTo>
                  <a:pt x="9548033" y="0"/>
                  <a:pt x="9582150" y="34117"/>
                  <a:pt x="9582150" y="76202"/>
                </a:cubicBezTo>
                <a:lnTo>
                  <a:pt x="9582150" y="571498"/>
                </a:lnTo>
                <a:cubicBezTo>
                  <a:pt x="9582150" y="613583"/>
                  <a:pt x="9548033" y="647700"/>
                  <a:pt x="9505948" y="647700"/>
                </a:cubicBezTo>
                <a:lnTo>
                  <a:pt x="38100" y="647700"/>
                </a:lnTo>
                <a:cubicBezTo>
                  <a:pt x="17072" y="647700"/>
                  <a:pt x="0" y="630628"/>
                  <a:pt x="0" y="6096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8575" dist="952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2228850" y="2802731"/>
            <a:ext cx="38100" cy="647700"/>
          </a:xfrm>
          <a:custGeom>
            <a:avLst/>
            <a:gdLst/>
            <a:ahLst/>
            <a:cxnLst/>
            <a:rect l="l" t="t" r="r" b="b"/>
            <a:pathLst>
              <a:path w="38100" h="647700">
                <a:moveTo>
                  <a:pt x="38100" y="0"/>
                </a:moveTo>
                <a:lnTo>
                  <a:pt x="38100" y="0"/>
                </a:lnTo>
                <a:lnTo>
                  <a:pt x="38100" y="647700"/>
                </a:lnTo>
                <a:lnTo>
                  <a:pt x="38100" y="647700"/>
                </a:lnTo>
                <a:cubicBezTo>
                  <a:pt x="17072" y="647700"/>
                  <a:pt x="0" y="630628"/>
                  <a:pt x="0" y="6096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DC2626"/>
          </a:solidFill>
          <a:ln/>
        </p:spPr>
      </p:sp>
      <p:sp>
        <p:nvSpPr>
          <p:cNvPr id="15" name="Text 13"/>
          <p:cNvSpPr/>
          <p:nvPr/>
        </p:nvSpPr>
        <p:spPr>
          <a:xfrm>
            <a:off x="2400300" y="2955131"/>
            <a:ext cx="9363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古希腊：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毕达哥拉斯学派首次完成定理证明，欧几里得在《几何原本》给出经典演绎法证明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-266700" y="3936206"/>
            <a:ext cx="17907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80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公元3世纪起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295275" y="4660106"/>
            <a:ext cx="122872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350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东方发展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2228850" y="3936206"/>
            <a:ext cx="9582150" cy="1323975"/>
          </a:xfrm>
          <a:custGeom>
            <a:avLst/>
            <a:gdLst/>
            <a:ahLst/>
            <a:cxnLst/>
            <a:rect l="l" t="t" r="r" b="b"/>
            <a:pathLst>
              <a:path w="9582150" h="1323975">
                <a:moveTo>
                  <a:pt x="38100" y="0"/>
                </a:moveTo>
                <a:lnTo>
                  <a:pt x="9505955" y="0"/>
                </a:lnTo>
                <a:cubicBezTo>
                  <a:pt x="9548036" y="0"/>
                  <a:pt x="9582150" y="34114"/>
                  <a:pt x="9582150" y="76195"/>
                </a:cubicBezTo>
                <a:lnTo>
                  <a:pt x="9582150" y="1247780"/>
                </a:lnTo>
                <a:cubicBezTo>
                  <a:pt x="9582150" y="1289861"/>
                  <a:pt x="9548036" y="1323975"/>
                  <a:pt x="9505955" y="1323975"/>
                </a:cubicBezTo>
                <a:lnTo>
                  <a:pt x="38100" y="1323975"/>
                </a:lnTo>
                <a:cubicBezTo>
                  <a:pt x="17072" y="1323975"/>
                  <a:pt x="0" y="1306903"/>
                  <a:pt x="0" y="12858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8575" dist="952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2228850" y="3936206"/>
            <a:ext cx="38100" cy="1323975"/>
          </a:xfrm>
          <a:custGeom>
            <a:avLst/>
            <a:gdLst/>
            <a:ahLst/>
            <a:cxnLst/>
            <a:rect l="l" t="t" r="r" b="b"/>
            <a:pathLst>
              <a:path w="38100" h="1323975">
                <a:moveTo>
                  <a:pt x="38100" y="0"/>
                </a:moveTo>
                <a:lnTo>
                  <a:pt x="38100" y="0"/>
                </a:lnTo>
                <a:lnTo>
                  <a:pt x="38100" y="1323975"/>
                </a:lnTo>
                <a:lnTo>
                  <a:pt x="38100" y="1323975"/>
                </a:lnTo>
                <a:cubicBezTo>
                  <a:pt x="17072" y="1323975"/>
                  <a:pt x="0" y="1306903"/>
                  <a:pt x="0" y="12858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DC2626"/>
          </a:solidFill>
          <a:ln/>
        </p:spPr>
      </p:sp>
      <p:sp>
        <p:nvSpPr>
          <p:cNvPr id="20" name="Text 18"/>
          <p:cNvSpPr/>
          <p:nvPr/>
        </p:nvSpPr>
        <p:spPr>
          <a:xfrm>
            <a:off x="2400300" y="4088606"/>
            <a:ext cx="9363075" cy="10191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东汉赵爽：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用"弦图"完成首次严密证明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魏晋刘徽：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《九章算术注》中用割补术验证定理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清朝华蘅芳：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创新提出20种证明方法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266700" y="5414963"/>
            <a:ext cx="12573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80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现代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295275" y="5795963"/>
            <a:ext cx="122872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350" dirty="0">
                <a:solidFill>
                  <a:srgbClr val="1E293B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扩展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2209800" y="5414963"/>
            <a:ext cx="9601200" cy="990600"/>
          </a:xfrm>
          <a:custGeom>
            <a:avLst/>
            <a:gdLst/>
            <a:ahLst/>
            <a:cxnLst/>
            <a:rect l="l" t="t" r="r" b="b"/>
            <a:pathLst>
              <a:path w="9601200" h="990600">
                <a:moveTo>
                  <a:pt x="76197" y="0"/>
                </a:moveTo>
                <a:lnTo>
                  <a:pt x="9525003" y="0"/>
                </a:lnTo>
                <a:cubicBezTo>
                  <a:pt x="9567085" y="0"/>
                  <a:pt x="9601200" y="34115"/>
                  <a:pt x="9601200" y="76197"/>
                </a:cubicBezTo>
                <a:lnTo>
                  <a:pt x="9601200" y="914403"/>
                </a:lnTo>
                <a:cubicBezTo>
                  <a:pt x="9601200" y="956485"/>
                  <a:pt x="9567085" y="990600"/>
                  <a:pt x="9525003" y="990600"/>
                </a:cubicBezTo>
                <a:lnTo>
                  <a:pt x="76197" y="990600"/>
                </a:lnTo>
                <a:cubicBezTo>
                  <a:pt x="34115" y="990600"/>
                  <a:pt x="0" y="956485"/>
                  <a:pt x="0" y="914403"/>
                </a:cubicBezTo>
                <a:lnTo>
                  <a:pt x="0" y="76197"/>
                </a:lnTo>
                <a:cubicBezTo>
                  <a:pt x="0" y="34143"/>
                  <a:pt x="34143" y="0"/>
                  <a:pt x="76197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24" name="Text 22"/>
          <p:cNvSpPr/>
          <p:nvPr/>
        </p:nvSpPr>
        <p:spPr>
          <a:xfrm>
            <a:off x="2362200" y="5567363"/>
            <a:ext cx="94011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1940年《毕达哥拉斯命题》收录</a:t>
            </a:r>
            <a:r>
              <a:rPr lang="en-US" sz="1650" b="1" dirty="0">
                <a:solidFill>
                  <a:srgbClr val="FDE04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367种</a:t>
            </a:r>
            <a:r>
              <a:rPr lang="en-US" sz="165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证法，目前现存</a:t>
            </a:r>
            <a:r>
              <a:rPr lang="en-US" sz="1650" b="1" dirty="0">
                <a:solidFill>
                  <a:srgbClr val="FDE04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500余种</a:t>
            </a:r>
            <a:r>
              <a:rPr lang="en-US" sz="165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，是数学史上证明方法最多的定理之一。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1771650" y="138112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0"/>
                </a:moveTo>
                <a:lnTo>
                  <a:pt x="95250" y="0"/>
                </a:lnTo>
                <a:cubicBezTo>
                  <a:pt x="147820" y="0"/>
                  <a:pt x="190500" y="42680"/>
                  <a:pt x="190500" y="95250"/>
                </a:cubicBezTo>
                <a:lnTo>
                  <a:pt x="190500" y="95250"/>
                </a:lnTo>
                <a:cubicBezTo>
                  <a:pt x="190500" y="147820"/>
                  <a:pt x="147820" y="190500"/>
                  <a:pt x="95250" y="190500"/>
                </a:cubicBezTo>
                <a:lnTo>
                  <a:pt x="95250" y="190500"/>
                </a:lnTo>
                <a:cubicBezTo>
                  <a:pt x="42680" y="190500"/>
                  <a:pt x="0" y="147820"/>
                  <a:pt x="0" y="952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DC2626"/>
          </a:solidFill>
          <a:ln w="50800">
            <a:solidFill>
              <a:srgbClr val="F8FAFC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771650" y="285988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0"/>
                </a:moveTo>
                <a:lnTo>
                  <a:pt x="95250" y="0"/>
                </a:lnTo>
                <a:cubicBezTo>
                  <a:pt x="147820" y="0"/>
                  <a:pt x="190500" y="42680"/>
                  <a:pt x="190500" y="95250"/>
                </a:cubicBezTo>
                <a:lnTo>
                  <a:pt x="190500" y="95250"/>
                </a:lnTo>
                <a:cubicBezTo>
                  <a:pt x="190500" y="147820"/>
                  <a:pt x="147820" y="190500"/>
                  <a:pt x="95250" y="190500"/>
                </a:cubicBezTo>
                <a:lnTo>
                  <a:pt x="95250" y="190500"/>
                </a:lnTo>
                <a:cubicBezTo>
                  <a:pt x="42680" y="190500"/>
                  <a:pt x="0" y="147820"/>
                  <a:pt x="0" y="952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DC2626"/>
          </a:solidFill>
          <a:ln w="50800">
            <a:solidFill>
              <a:srgbClr val="F8FAFC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771650" y="399335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0"/>
                </a:moveTo>
                <a:lnTo>
                  <a:pt x="95250" y="0"/>
                </a:lnTo>
                <a:cubicBezTo>
                  <a:pt x="147820" y="0"/>
                  <a:pt x="190500" y="42680"/>
                  <a:pt x="190500" y="95250"/>
                </a:cubicBezTo>
                <a:lnTo>
                  <a:pt x="190500" y="95250"/>
                </a:lnTo>
                <a:cubicBezTo>
                  <a:pt x="190500" y="147820"/>
                  <a:pt x="147820" y="190500"/>
                  <a:pt x="95250" y="190500"/>
                </a:cubicBezTo>
                <a:lnTo>
                  <a:pt x="95250" y="190500"/>
                </a:lnTo>
                <a:cubicBezTo>
                  <a:pt x="42680" y="190500"/>
                  <a:pt x="0" y="147820"/>
                  <a:pt x="0" y="952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DC2626"/>
          </a:solidFill>
          <a:ln w="50800">
            <a:solidFill>
              <a:srgbClr val="F8FAFC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771650" y="5472113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0"/>
                </a:moveTo>
                <a:lnTo>
                  <a:pt x="95250" y="0"/>
                </a:lnTo>
                <a:cubicBezTo>
                  <a:pt x="147820" y="0"/>
                  <a:pt x="190500" y="42680"/>
                  <a:pt x="190500" y="95250"/>
                </a:cubicBezTo>
                <a:lnTo>
                  <a:pt x="190500" y="95250"/>
                </a:lnTo>
                <a:cubicBezTo>
                  <a:pt x="190500" y="147820"/>
                  <a:pt x="147820" y="190500"/>
                  <a:pt x="95250" y="190500"/>
                </a:cubicBezTo>
                <a:lnTo>
                  <a:pt x="95250" y="190500"/>
                </a:lnTo>
                <a:cubicBezTo>
                  <a:pt x="42680" y="190500"/>
                  <a:pt x="0" y="147820"/>
                  <a:pt x="0" y="952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DC2626"/>
          </a:solidFill>
          <a:ln w="50800">
            <a:solidFill>
              <a:srgbClr val="F8FAFC"/>
            </a:solidFill>
            <a:prstDash val="solid"/>
          </a:ln>
        </p:spPr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81000" y="381000"/>
            <a:ext cx="1163002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1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经典证明方法（一）——拼图法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057275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6" name="Text 3"/>
          <p:cNvSpPr/>
          <p:nvPr/>
        </p:nvSpPr>
        <p:spPr>
          <a:xfrm>
            <a:off x="6248400" y="1323975"/>
            <a:ext cx="56864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证明思路：面积相等法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248400" y="1809750"/>
            <a:ext cx="56673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取直角三角形（直角边a、b，斜边c），拼接成边长为a+b的大正方形。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6267450" y="2643188"/>
            <a:ext cx="5543550" cy="647700"/>
          </a:xfrm>
          <a:custGeom>
            <a:avLst/>
            <a:gdLst/>
            <a:ahLst/>
            <a:cxnLst/>
            <a:rect l="l" t="t" r="r" b="b"/>
            <a:pathLst>
              <a:path w="5543550" h="647700">
                <a:moveTo>
                  <a:pt x="38100" y="0"/>
                </a:moveTo>
                <a:lnTo>
                  <a:pt x="5467348" y="0"/>
                </a:lnTo>
                <a:cubicBezTo>
                  <a:pt x="5509433" y="0"/>
                  <a:pt x="5543550" y="34117"/>
                  <a:pt x="5543550" y="76202"/>
                </a:cubicBezTo>
                <a:lnTo>
                  <a:pt x="5543550" y="571498"/>
                </a:lnTo>
                <a:cubicBezTo>
                  <a:pt x="5543550" y="613583"/>
                  <a:pt x="5509433" y="647700"/>
                  <a:pt x="5467348" y="647700"/>
                </a:cubicBezTo>
                <a:lnTo>
                  <a:pt x="38100" y="647700"/>
                </a:lnTo>
                <a:cubicBezTo>
                  <a:pt x="17072" y="647700"/>
                  <a:pt x="0" y="630628"/>
                  <a:pt x="0" y="6096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Shape 6"/>
          <p:cNvSpPr/>
          <p:nvPr/>
        </p:nvSpPr>
        <p:spPr>
          <a:xfrm>
            <a:off x="6267450" y="2643188"/>
            <a:ext cx="38100" cy="647700"/>
          </a:xfrm>
          <a:custGeom>
            <a:avLst/>
            <a:gdLst/>
            <a:ahLst/>
            <a:cxnLst/>
            <a:rect l="l" t="t" r="r" b="b"/>
            <a:pathLst>
              <a:path w="38100" h="647700">
                <a:moveTo>
                  <a:pt x="38100" y="0"/>
                </a:moveTo>
                <a:lnTo>
                  <a:pt x="38100" y="0"/>
                </a:lnTo>
                <a:lnTo>
                  <a:pt x="38100" y="647700"/>
                </a:lnTo>
                <a:lnTo>
                  <a:pt x="38100" y="647700"/>
                </a:lnTo>
                <a:cubicBezTo>
                  <a:pt x="17072" y="647700"/>
                  <a:pt x="0" y="630628"/>
                  <a:pt x="0" y="6096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0" name="Text 7"/>
          <p:cNvSpPr/>
          <p:nvPr/>
        </p:nvSpPr>
        <p:spPr>
          <a:xfrm>
            <a:off x="6438900" y="2795588"/>
            <a:ext cx="53244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①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大正方形整体面积：</a:t>
            </a: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(a+b)² = a² + 2ab + b²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267450" y="3405188"/>
            <a:ext cx="5543550" cy="962025"/>
          </a:xfrm>
          <a:custGeom>
            <a:avLst/>
            <a:gdLst/>
            <a:ahLst/>
            <a:cxnLst/>
            <a:rect l="l" t="t" r="r" b="b"/>
            <a:pathLst>
              <a:path w="5543550" h="962025">
                <a:moveTo>
                  <a:pt x="38100" y="0"/>
                </a:moveTo>
                <a:lnTo>
                  <a:pt x="5467348" y="0"/>
                </a:lnTo>
                <a:cubicBezTo>
                  <a:pt x="5509405" y="0"/>
                  <a:pt x="5543550" y="34145"/>
                  <a:pt x="5543550" y="76202"/>
                </a:cubicBezTo>
                <a:lnTo>
                  <a:pt x="5543550" y="885823"/>
                </a:lnTo>
                <a:cubicBezTo>
                  <a:pt x="5543550" y="927880"/>
                  <a:pt x="5509405" y="962025"/>
                  <a:pt x="5467348" y="962025"/>
                </a:cubicBezTo>
                <a:lnTo>
                  <a:pt x="38100" y="962025"/>
                </a:lnTo>
                <a:cubicBezTo>
                  <a:pt x="17072" y="962025"/>
                  <a:pt x="0" y="944953"/>
                  <a:pt x="0" y="9239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2" name="Shape 9"/>
          <p:cNvSpPr/>
          <p:nvPr/>
        </p:nvSpPr>
        <p:spPr>
          <a:xfrm>
            <a:off x="6267450" y="3405188"/>
            <a:ext cx="38100" cy="962025"/>
          </a:xfrm>
          <a:custGeom>
            <a:avLst/>
            <a:gdLst/>
            <a:ahLst/>
            <a:cxnLst/>
            <a:rect l="l" t="t" r="r" b="b"/>
            <a:pathLst>
              <a:path w="38100" h="962025">
                <a:moveTo>
                  <a:pt x="38100" y="0"/>
                </a:moveTo>
                <a:lnTo>
                  <a:pt x="38100" y="0"/>
                </a:lnTo>
                <a:lnTo>
                  <a:pt x="38100" y="962025"/>
                </a:lnTo>
                <a:lnTo>
                  <a:pt x="38100" y="962025"/>
                </a:lnTo>
                <a:cubicBezTo>
                  <a:pt x="17072" y="962025"/>
                  <a:pt x="0" y="944953"/>
                  <a:pt x="0" y="9239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13" name="Text 10"/>
          <p:cNvSpPr/>
          <p:nvPr/>
        </p:nvSpPr>
        <p:spPr>
          <a:xfrm>
            <a:off x="6438900" y="3557588"/>
            <a:ext cx="5324475" cy="6572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②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大正方形部分面积：斜边为c的小正方形 + 4个全等直角三角形 = </a:t>
            </a: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c² + 2ab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6248400" y="4481513"/>
            <a:ext cx="5562600" cy="1047750"/>
          </a:xfrm>
          <a:custGeom>
            <a:avLst/>
            <a:gdLst/>
            <a:ahLst/>
            <a:cxnLst/>
            <a:rect l="l" t="t" r="r" b="b"/>
            <a:pathLst>
              <a:path w="5562600" h="1047750">
                <a:moveTo>
                  <a:pt x="76203" y="0"/>
                </a:moveTo>
                <a:lnTo>
                  <a:pt x="5486397" y="0"/>
                </a:lnTo>
                <a:cubicBezTo>
                  <a:pt x="5528455" y="0"/>
                  <a:pt x="5562600" y="34145"/>
                  <a:pt x="5562600" y="76203"/>
                </a:cubicBezTo>
                <a:lnTo>
                  <a:pt x="5562600" y="971547"/>
                </a:lnTo>
                <a:cubicBezTo>
                  <a:pt x="5562600" y="1013605"/>
                  <a:pt x="5528455" y="1047750"/>
                  <a:pt x="5486397" y="1047750"/>
                </a:cubicBezTo>
                <a:lnTo>
                  <a:pt x="76203" y="1047750"/>
                </a:lnTo>
                <a:cubicBezTo>
                  <a:pt x="34145" y="1047750"/>
                  <a:pt x="0" y="1013605"/>
                  <a:pt x="0" y="971547"/>
                </a:cubicBezTo>
                <a:lnTo>
                  <a:pt x="0" y="76203"/>
                </a:lnTo>
                <a:cubicBezTo>
                  <a:pt x="0" y="34145"/>
                  <a:pt x="34145" y="0"/>
                  <a:pt x="76203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5" name="Text 12"/>
          <p:cNvSpPr/>
          <p:nvPr/>
        </p:nvSpPr>
        <p:spPr>
          <a:xfrm>
            <a:off x="6400800" y="4633913"/>
            <a:ext cx="5362575" cy="7429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FDE04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③</a:t>
            </a:r>
            <a:r>
              <a:rPr lang="en-US" sz="165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等式推导：a² + 2ab + b² = c² + 2ab，消去2ab得 </a:t>
            </a:r>
            <a:r>
              <a:rPr lang="en-US" sz="1950" b="1" dirty="0">
                <a:solidFill>
                  <a:srgbClr val="FDE04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a² + b² = c²</a:t>
            </a:r>
            <a:endParaRPr lang="en-US" sz="1600" dirty="0"/>
          </a:p>
        </p:txBody>
      </p:sp>
      <p:pic>
        <p:nvPicPr>
          <p:cNvPr id="16" name="内容占位符 3">
            <a:extLst>
              <a:ext uri="{FF2B5EF4-FFF2-40B4-BE49-F238E27FC236}">
                <a16:creationId xmlns:a16="http://schemas.microsoft.com/office/drawing/2014/main" id="{5AA5A2C9-F8C4-1869-2EF7-9DE9D91CB6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2340" y="2104448"/>
            <a:ext cx="3622770" cy="36301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381000"/>
            <a:ext cx="1163002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1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经典证明方法（二）——面积直接推导法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057275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Text 3"/>
          <p:cNvSpPr/>
          <p:nvPr/>
        </p:nvSpPr>
        <p:spPr>
          <a:xfrm>
            <a:off x="381000" y="1407319"/>
            <a:ext cx="568642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9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证明思路：图形拆分，面积等价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81000" y="1893094"/>
            <a:ext cx="56673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以直角三角形斜边c为边长作大正方形，将其拆分为与原直角三角形相关的图形。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400050" y="2726531"/>
            <a:ext cx="5543550" cy="647700"/>
          </a:xfrm>
          <a:custGeom>
            <a:avLst/>
            <a:gdLst/>
            <a:ahLst/>
            <a:cxnLst/>
            <a:rect l="l" t="t" r="r" b="b"/>
            <a:pathLst>
              <a:path w="5543550" h="647700">
                <a:moveTo>
                  <a:pt x="38100" y="0"/>
                </a:moveTo>
                <a:lnTo>
                  <a:pt x="5467348" y="0"/>
                </a:lnTo>
                <a:cubicBezTo>
                  <a:pt x="5509433" y="0"/>
                  <a:pt x="5543550" y="34117"/>
                  <a:pt x="5543550" y="76202"/>
                </a:cubicBezTo>
                <a:lnTo>
                  <a:pt x="5543550" y="571498"/>
                </a:lnTo>
                <a:cubicBezTo>
                  <a:pt x="5543550" y="613583"/>
                  <a:pt x="5509433" y="647700"/>
                  <a:pt x="5467348" y="647700"/>
                </a:cubicBezTo>
                <a:lnTo>
                  <a:pt x="38100" y="647700"/>
                </a:lnTo>
                <a:cubicBezTo>
                  <a:pt x="17072" y="647700"/>
                  <a:pt x="0" y="630628"/>
                  <a:pt x="0" y="6096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8" name="Shape 6"/>
          <p:cNvSpPr/>
          <p:nvPr/>
        </p:nvSpPr>
        <p:spPr>
          <a:xfrm>
            <a:off x="400050" y="2726531"/>
            <a:ext cx="38100" cy="647700"/>
          </a:xfrm>
          <a:custGeom>
            <a:avLst/>
            <a:gdLst/>
            <a:ahLst/>
            <a:cxnLst/>
            <a:rect l="l" t="t" r="r" b="b"/>
            <a:pathLst>
              <a:path w="38100" h="647700">
                <a:moveTo>
                  <a:pt x="38100" y="0"/>
                </a:moveTo>
                <a:lnTo>
                  <a:pt x="38100" y="0"/>
                </a:lnTo>
                <a:lnTo>
                  <a:pt x="38100" y="647700"/>
                </a:lnTo>
                <a:lnTo>
                  <a:pt x="38100" y="647700"/>
                </a:lnTo>
                <a:cubicBezTo>
                  <a:pt x="17072" y="647700"/>
                  <a:pt x="0" y="630628"/>
                  <a:pt x="0" y="6096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9" name="Text 7"/>
          <p:cNvSpPr/>
          <p:nvPr/>
        </p:nvSpPr>
        <p:spPr>
          <a:xfrm>
            <a:off x="571500" y="2878931"/>
            <a:ext cx="53244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①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大正方形整体面积：</a:t>
            </a: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c²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400050" y="3488531"/>
            <a:ext cx="5543550" cy="962025"/>
          </a:xfrm>
          <a:custGeom>
            <a:avLst/>
            <a:gdLst/>
            <a:ahLst/>
            <a:cxnLst/>
            <a:rect l="l" t="t" r="r" b="b"/>
            <a:pathLst>
              <a:path w="5543550" h="962025">
                <a:moveTo>
                  <a:pt x="38100" y="0"/>
                </a:moveTo>
                <a:lnTo>
                  <a:pt x="5467348" y="0"/>
                </a:lnTo>
                <a:cubicBezTo>
                  <a:pt x="5509405" y="0"/>
                  <a:pt x="5543550" y="34145"/>
                  <a:pt x="5543550" y="76202"/>
                </a:cubicBezTo>
                <a:lnTo>
                  <a:pt x="5543550" y="885823"/>
                </a:lnTo>
                <a:cubicBezTo>
                  <a:pt x="5543550" y="927880"/>
                  <a:pt x="5509405" y="962025"/>
                  <a:pt x="5467348" y="962025"/>
                </a:cubicBezTo>
                <a:lnTo>
                  <a:pt x="38100" y="962025"/>
                </a:lnTo>
                <a:cubicBezTo>
                  <a:pt x="17072" y="962025"/>
                  <a:pt x="0" y="944953"/>
                  <a:pt x="0" y="9239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Shape 9"/>
          <p:cNvSpPr/>
          <p:nvPr/>
        </p:nvSpPr>
        <p:spPr>
          <a:xfrm>
            <a:off x="400050" y="3488531"/>
            <a:ext cx="38100" cy="962025"/>
          </a:xfrm>
          <a:custGeom>
            <a:avLst/>
            <a:gdLst/>
            <a:ahLst/>
            <a:cxnLst/>
            <a:rect l="l" t="t" r="r" b="b"/>
            <a:pathLst>
              <a:path w="38100" h="962025">
                <a:moveTo>
                  <a:pt x="38100" y="0"/>
                </a:moveTo>
                <a:lnTo>
                  <a:pt x="38100" y="0"/>
                </a:lnTo>
                <a:lnTo>
                  <a:pt x="38100" y="962025"/>
                </a:lnTo>
                <a:lnTo>
                  <a:pt x="38100" y="962025"/>
                </a:lnTo>
                <a:cubicBezTo>
                  <a:pt x="17072" y="962025"/>
                  <a:pt x="0" y="944953"/>
                  <a:pt x="0" y="9239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12" name="Text 10"/>
          <p:cNvSpPr/>
          <p:nvPr/>
        </p:nvSpPr>
        <p:spPr>
          <a:xfrm>
            <a:off x="571500" y="3640931"/>
            <a:ext cx="5324475" cy="6572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②</a:t>
            </a:r>
            <a:r>
              <a:rPr lang="en-US" sz="1650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大正方形拆分面积：两个以a、b为边长的小正方形面积和 = </a:t>
            </a:r>
            <a:r>
              <a:rPr lang="en-US" sz="1650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a² + b²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381000" y="4564856"/>
            <a:ext cx="5562600" cy="676275"/>
          </a:xfrm>
          <a:custGeom>
            <a:avLst/>
            <a:gdLst/>
            <a:ahLst/>
            <a:cxnLst/>
            <a:rect l="l" t="t" r="r" b="b"/>
            <a:pathLst>
              <a:path w="5562600" h="676275">
                <a:moveTo>
                  <a:pt x="76203" y="0"/>
                </a:moveTo>
                <a:lnTo>
                  <a:pt x="5486397" y="0"/>
                </a:lnTo>
                <a:cubicBezTo>
                  <a:pt x="5528483" y="0"/>
                  <a:pt x="5562600" y="34117"/>
                  <a:pt x="5562600" y="76203"/>
                </a:cubicBezTo>
                <a:lnTo>
                  <a:pt x="5562600" y="600072"/>
                </a:lnTo>
                <a:cubicBezTo>
                  <a:pt x="5562600" y="642158"/>
                  <a:pt x="5528483" y="676275"/>
                  <a:pt x="5486397" y="676275"/>
                </a:cubicBezTo>
                <a:lnTo>
                  <a:pt x="76203" y="676275"/>
                </a:lnTo>
                <a:cubicBezTo>
                  <a:pt x="34117" y="676275"/>
                  <a:pt x="0" y="642158"/>
                  <a:pt x="0" y="600072"/>
                </a:cubicBezTo>
                <a:lnTo>
                  <a:pt x="0" y="76203"/>
                </a:lnTo>
                <a:cubicBezTo>
                  <a:pt x="0" y="34145"/>
                  <a:pt x="34145" y="0"/>
                  <a:pt x="76203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14" name="Text 12"/>
          <p:cNvSpPr/>
          <p:nvPr/>
        </p:nvSpPr>
        <p:spPr>
          <a:xfrm>
            <a:off x="533400" y="4717256"/>
            <a:ext cx="536257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FDE04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③</a:t>
            </a:r>
            <a:r>
              <a:rPr lang="en-US" sz="165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等式推导：直接得 </a:t>
            </a:r>
            <a:r>
              <a:rPr lang="en-US" sz="1950" b="1" dirty="0">
                <a:solidFill>
                  <a:srgbClr val="FDE04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c² = a² + b²</a:t>
            </a:r>
            <a:r>
              <a:rPr lang="en-US" sz="165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，即 </a:t>
            </a:r>
            <a:r>
              <a:rPr lang="en-US" sz="1950" b="1" dirty="0">
                <a:solidFill>
                  <a:srgbClr val="FDE04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a² + b² = c²</a:t>
            </a:r>
            <a:endParaRPr lang="en-US" sz="160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3434CC4-D089-B8CC-DFD2-155DC6FDD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690" y="2129608"/>
            <a:ext cx="3483769" cy="348376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5684"/>
          </a:xfrm>
          <a:custGeom>
            <a:avLst/>
            <a:gdLst/>
            <a:ahLst/>
            <a:cxnLst/>
            <a:rect l="l" t="t" r="r" b="b"/>
            <a:pathLst>
              <a:path w="12192000" h="6855684">
                <a:moveTo>
                  <a:pt x="0" y="0"/>
                </a:moveTo>
                <a:lnTo>
                  <a:pt x="12192000" y="0"/>
                </a:lnTo>
                <a:lnTo>
                  <a:pt x="12192000" y="6855684"/>
                </a:lnTo>
                <a:lnTo>
                  <a:pt x="0" y="685568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70578" y="370578"/>
            <a:ext cx="11645398" cy="5836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3064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生活实际应用（一）——经典案例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70578" y="1028353"/>
            <a:ext cx="741155" cy="37058"/>
          </a:xfrm>
          <a:custGeom>
            <a:avLst/>
            <a:gdLst/>
            <a:ahLst/>
            <a:cxnLst/>
            <a:rect l="l" t="t" r="r" b="b"/>
            <a:pathLst>
              <a:path w="741155" h="37058">
                <a:moveTo>
                  <a:pt x="0" y="0"/>
                </a:moveTo>
                <a:lnTo>
                  <a:pt x="741155" y="0"/>
                </a:lnTo>
                <a:lnTo>
                  <a:pt x="741155" y="37058"/>
                </a:lnTo>
                <a:lnTo>
                  <a:pt x="0" y="37058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62420" y="2144718"/>
            <a:ext cx="4632219" cy="3520486"/>
          </a:xfrm>
          <a:prstGeom prst="roundRect">
            <a:avLst>
              <a:gd name="adj" fmla="val 0"/>
            </a:avLst>
          </a:prstGeom>
        </p:spPr>
      </p:pic>
      <p:sp>
        <p:nvSpPr>
          <p:cNvPr id="6" name="Shape 3"/>
          <p:cNvSpPr/>
          <p:nvPr/>
        </p:nvSpPr>
        <p:spPr>
          <a:xfrm>
            <a:off x="6260676" y="1287757"/>
            <a:ext cx="37058" cy="2492134"/>
          </a:xfrm>
          <a:custGeom>
            <a:avLst/>
            <a:gdLst/>
            <a:ahLst/>
            <a:cxnLst/>
            <a:rect l="l" t="t" r="r" b="b"/>
            <a:pathLst>
              <a:path w="37058" h="2492134">
                <a:moveTo>
                  <a:pt x="0" y="0"/>
                </a:moveTo>
                <a:lnTo>
                  <a:pt x="37058" y="0"/>
                </a:lnTo>
                <a:lnTo>
                  <a:pt x="37058" y="2492134"/>
                </a:lnTo>
                <a:lnTo>
                  <a:pt x="0" y="2492134"/>
                </a:lnTo>
                <a:lnTo>
                  <a:pt x="0" y="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7" name="Text 4"/>
          <p:cNvSpPr/>
          <p:nvPr/>
        </p:nvSpPr>
        <p:spPr>
          <a:xfrm>
            <a:off x="6464493" y="1287757"/>
            <a:ext cx="5484547" cy="38910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43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案例1：篮球场对角线测量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6464493" y="1788036"/>
            <a:ext cx="5456754" cy="667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5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问题：篮球场长28m、宽15m，直接测量对角线难度大，利用勾股定理快速求解。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464493" y="2561617"/>
            <a:ext cx="5354845" cy="1213641"/>
          </a:xfrm>
          <a:custGeom>
            <a:avLst/>
            <a:gdLst/>
            <a:ahLst/>
            <a:cxnLst/>
            <a:rect l="l" t="t" r="r" b="b"/>
            <a:pathLst>
              <a:path w="5354845" h="1213641">
                <a:moveTo>
                  <a:pt x="74117" y="0"/>
                </a:moveTo>
                <a:lnTo>
                  <a:pt x="5280728" y="0"/>
                </a:lnTo>
                <a:cubicBezTo>
                  <a:pt x="5321662" y="0"/>
                  <a:pt x="5354845" y="33183"/>
                  <a:pt x="5354845" y="74117"/>
                </a:cubicBezTo>
                <a:lnTo>
                  <a:pt x="5354845" y="1139524"/>
                </a:lnTo>
                <a:cubicBezTo>
                  <a:pt x="5354845" y="1180458"/>
                  <a:pt x="5321662" y="1213641"/>
                  <a:pt x="5280728" y="1213641"/>
                </a:cubicBezTo>
                <a:lnTo>
                  <a:pt x="74117" y="1213641"/>
                </a:lnTo>
                <a:cubicBezTo>
                  <a:pt x="33183" y="1213641"/>
                  <a:pt x="0" y="1180458"/>
                  <a:pt x="0" y="1139524"/>
                </a:cubicBezTo>
                <a:lnTo>
                  <a:pt x="0" y="74117"/>
                </a:lnTo>
                <a:cubicBezTo>
                  <a:pt x="0" y="33211"/>
                  <a:pt x="33211" y="0"/>
                  <a:pt x="74117" y="0"/>
                </a:cubicBezTo>
                <a:close/>
              </a:path>
            </a:pathLst>
          </a:custGeom>
          <a:solidFill>
            <a:srgbClr val="2563EB">
              <a:alpha val="10196"/>
            </a:srgbClr>
          </a:solidFill>
          <a:ln/>
        </p:spPr>
      </p:sp>
      <p:sp>
        <p:nvSpPr>
          <p:cNvPr id="10" name="Text 7"/>
          <p:cNvSpPr/>
          <p:nvPr/>
        </p:nvSpPr>
        <p:spPr>
          <a:xfrm>
            <a:off x="6612724" y="2709848"/>
            <a:ext cx="5160292" cy="91717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605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解题过程：设长为b=28m，宽为a=15m，对角线为斜边c</a:t>
            </a:r>
            <a:endParaRPr lang="en-US" sz="1600" dirty="0"/>
          </a:p>
          <a:p>
            <a:pPr>
              <a:lnSpc>
                <a:spcPct val="120000"/>
              </a:lnSpc>
            </a:pPr>
            <a:r>
              <a:rPr lang="en-US" sz="1605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代入公式：</a:t>
            </a:r>
            <a:r>
              <a:rPr lang="en-US" sz="1605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 = √(a² + b²) = √(15² + 28²) = √1009 ≈ 31.76m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260676" y="3997605"/>
            <a:ext cx="37058" cy="2186407"/>
          </a:xfrm>
          <a:custGeom>
            <a:avLst/>
            <a:gdLst/>
            <a:ahLst/>
            <a:cxnLst/>
            <a:rect l="l" t="t" r="r" b="b"/>
            <a:pathLst>
              <a:path w="37058" h="2186407">
                <a:moveTo>
                  <a:pt x="0" y="0"/>
                </a:moveTo>
                <a:lnTo>
                  <a:pt x="37058" y="0"/>
                </a:lnTo>
                <a:lnTo>
                  <a:pt x="37058" y="2186407"/>
                </a:lnTo>
                <a:lnTo>
                  <a:pt x="0" y="2186407"/>
                </a:lnTo>
                <a:lnTo>
                  <a:pt x="0" y="0"/>
                </a:ln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12" name="Text 9"/>
          <p:cNvSpPr/>
          <p:nvPr/>
        </p:nvSpPr>
        <p:spPr>
          <a:xfrm>
            <a:off x="6464493" y="3997605"/>
            <a:ext cx="5484547" cy="38910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43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案例2：建筑直角验证（3-4-5法则）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6464493" y="4497884"/>
            <a:ext cx="5456754" cy="667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5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应用：建筑施工中，测量三边为3、4、5的倍数，可快速验证直角，保证施工精度。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6464493" y="5271465"/>
            <a:ext cx="5354845" cy="907915"/>
          </a:xfrm>
          <a:custGeom>
            <a:avLst/>
            <a:gdLst/>
            <a:ahLst/>
            <a:cxnLst/>
            <a:rect l="l" t="t" r="r" b="b"/>
            <a:pathLst>
              <a:path w="5354845" h="907915">
                <a:moveTo>
                  <a:pt x="74113" y="0"/>
                </a:moveTo>
                <a:lnTo>
                  <a:pt x="5280732" y="0"/>
                </a:lnTo>
                <a:cubicBezTo>
                  <a:pt x="5321663" y="0"/>
                  <a:pt x="5354845" y="33182"/>
                  <a:pt x="5354845" y="74113"/>
                </a:cubicBezTo>
                <a:lnTo>
                  <a:pt x="5354845" y="833802"/>
                </a:lnTo>
                <a:cubicBezTo>
                  <a:pt x="5354845" y="874733"/>
                  <a:pt x="5321663" y="907915"/>
                  <a:pt x="5280732" y="907915"/>
                </a:cubicBezTo>
                <a:lnTo>
                  <a:pt x="74113" y="907915"/>
                </a:lnTo>
                <a:cubicBezTo>
                  <a:pt x="33182" y="907915"/>
                  <a:pt x="0" y="874733"/>
                  <a:pt x="0" y="833802"/>
                </a:cubicBezTo>
                <a:lnTo>
                  <a:pt x="0" y="74113"/>
                </a:lnTo>
                <a:cubicBezTo>
                  <a:pt x="0" y="33182"/>
                  <a:pt x="33182" y="0"/>
                  <a:pt x="74113" y="0"/>
                </a:cubicBezTo>
                <a:close/>
              </a:path>
            </a:pathLst>
          </a:custGeom>
          <a:solidFill>
            <a:srgbClr val="60A5FA">
              <a:alpha val="10196"/>
            </a:srgbClr>
          </a:solidFill>
          <a:ln/>
        </p:spPr>
      </p:sp>
      <p:sp>
        <p:nvSpPr>
          <p:cNvPr id="15" name="Text 12"/>
          <p:cNvSpPr/>
          <p:nvPr/>
        </p:nvSpPr>
        <p:spPr>
          <a:xfrm>
            <a:off x="6612724" y="5419696"/>
            <a:ext cx="5160292" cy="6114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605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原理：</a:t>
            </a:r>
            <a:r>
              <a:rPr lang="en-US" sz="1605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3² + 4² = 5²</a:t>
            </a:r>
            <a:r>
              <a:rPr lang="en-US" sz="1605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，符合勾股定理，直接判定为直角三角形。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9675"/>
          </a:xfrm>
          <a:custGeom>
            <a:avLst/>
            <a:gdLst/>
            <a:ahLst/>
            <a:cxnLst/>
            <a:rect l="l" t="t" r="r" b="b"/>
            <a:pathLst>
              <a:path w="12192000" h="6859675">
                <a:moveTo>
                  <a:pt x="0" y="0"/>
                </a:moveTo>
                <a:lnTo>
                  <a:pt x="12192000" y="0"/>
                </a:lnTo>
                <a:lnTo>
                  <a:pt x="12192000" y="6859675"/>
                </a:lnTo>
                <a:lnTo>
                  <a:pt x="0" y="685967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63EB">
                  <a:alpha val="300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45000">
                <a:srgbClr val="2563EB">
                  <a:alpha val="3000"/>
                </a:srgbClr>
              </a:gs>
              <a:gs pos="45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55000">
                <a:srgbClr val="000000">
                  <a:alpha val="0"/>
                </a:srgbClr>
              </a:gs>
              <a:gs pos="55000">
                <a:srgbClr val="2563EB">
                  <a:alpha val="3000"/>
                </a:srgbClr>
              </a:gs>
              <a:gs pos="100000">
                <a:srgbClr val="2563EB">
                  <a:alpha val="3000"/>
                </a:srgbClr>
              </a:gs>
            </a:gsLst>
            <a:lin ang="2700000" scaled="1"/>
          </a:gradFill>
          <a:ln/>
        </p:spPr>
      </p:sp>
      <p:sp>
        <p:nvSpPr>
          <p:cNvPr id="3" name="Text 1"/>
          <p:cNvSpPr/>
          <p:nvPr/>
        </p:nvSpPr>
        <p:spPr>
          <a:xfrm>
            <a:off x="357275" y="357275"/>
            <a:ext cx="11665020" cy="5627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954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生活实际应用（二）——多领域拓展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57275" y="991437"/>
            <a:ext cx="714549" cy="35727"/>
          </a:xfrm>
          <a:custGeom>
            <a:avLst/>
            <a:gdLst/>
            <a:ahLst/>
            <a:cxnLst/>
            <a:rect l="l" t="t" r="r" b="b"/>
            <a:pathLst>
              <a:path w="714549" h="35727">
                <a:moveTo>
                  <a:pt x="0" y="0"/>
                </a:moveTo>
                <a:lnTo>
                  <a:pt x="714549" y="0"/>
                </a:lnTo>
                <a:lnTo>
                  <a:pt x="714549" y="35727"/>
                </a:lnTo>
                <a:lnTo>
                  <a:pt x="0" y="35727"/>
                </a:lnTo>
                <a:lnTo>
                  <a:pt x="0" y="0"/>
                </a:ln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5" name="Shape 3"/>
          <p:cNvSpPr/>
          <p:nvPr/>
        </p:nvSpPr>
        <p:spPr>
          <a:xfrm>
            <a:off x="357275" y="1402303"/>
            <a:ext cx="5600281" cy="2402673"/>
          </a:xfrm>
          <a:custGeom>
            <a:avLst/>
            <a:gdLst/>
            <a:ahLst/>
            <a:cxnLst/>
            <a:rect l="l" t="t" r="r" b="b"/>
            <a:pathLst>
              <a:path w="5600281" h="2402673">
                <a:moveTo>
                  <a:pt x="35727" y="0"/>
                </a:moveTo>
                <a:lnTo>
                  <a:pt x="5564554" y="0"/>
                </a:lnTo>
                <a:cubicBezTo>
                  <a:pt x="5584286" y="0"/>
                  <a:pt x="5600281" y="15996"/>
                  <a:pt x="5600281" y="35727"/>
                </a:cubicBezTo>
                <a:lnTo>
                  <a:pt x="5600281" y="2295489"/>
                </a:lnTo>
                <a:cubicBezTo>
                  <a:pt x="5600281" y="2354685"/>
                  <a:pt x="5552294" y="2402673"/>
                  <a:pt x="5493098" y="2402673"/>
                </a:cubicBezTo>
                <a:lnTo>
                  <a:pt x="107183" y="2402673"/>
                </a:lnTo>
                <a:cubicBezTo>
                  <a:pt x="47988" y="2402673"/>
                  <a:pt x="0" y="2354685"/>
                  <a:pt x="0" y="2295489"/>
                </a:cubicBezTo>
                <a:lnTo>
                  <a:pt x="0" y="35727"/>
                </a:lnTo>
                <a:cubicBezTo>
                  <a:pt x="0" y="15996"/>
                  <a:pt x="15996" y="0"/>
                  <a:pt x="35727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6796" dist="893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57275" y="1402303"/>
            <a:ext cx="5600281" cy="35727"/>
          </a:xfrm>
          <a:custGeom>
            <a:avLst/>
            <a:gdLst/>
            <a:ahLst/>
            <a:cxnLst/>
            <a:rect l="l" t="t" r="r" b="b"/>
            <a:pathLst>
              <a:path w="5600281" h="35727">
                <a:moveTo>
                  <a:pt x="35727" y="0"/>
                </a:moveTo>
                <a:lnTo>
                  <a:pt x="5564554" y="0"/>
                </a:lnTo>
                <a:cubicBezTo>
                  <a:pt x="5584286" y="0"/>
                  <a:pt x="5600281" y="15996"/>
                  <a:pt x="5600281" y="35727"/>
                </a:cubicBezTo>
                <a:lnTo>
                  <a:pt x="5600281" y="35727"/>
                </a:lnTo>
                <a:lnTo>
                  <a:pt x="0" y="35727"/>
                </a:lnTo>
                <a:lnTo>
                  <a:pt x="0" y="35727"/>
                </a:lnTo>
                <a:cubicBezTo>
                  <a:pt x="0" y="15996"/>
                  <a:pt x="15996" y="0"/>
                  <a:pt x="35727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7" name="Shape 5"/>
          <p:cNvSpPr/>
          <p:nvPr/>
        </p:nvSpPr>
        <p:spPr>
          <a:xfrm>
            <a:off x="2798578" y="1634532"/>
            <a:ext cx="714549" cy="714549"/>
          </a:xfrm>
          <a:custGeom>
            <a:avLst/>
            <a:gdLst/>
            <a:ahLst/>
            <a:cxnLst/>
            <a:rect l="l" t="t" r="r" b="b"/>
            <a:pathLst>
              <a:path w="714549" h="714549">
                <a:moveTo>
                  <a:pt x="357275" y="0"/>
                </a:moveTo>
                <a:lnTo>
                  <a:pt x="357275" y="0"/>
                </a:lnTo>
                <a:cubicBezTo>
                  <a:pt x="554460" y="0"/>
                  <a:pt x="714549" y="160089"/>
                  <a:pt x="714549" y="357275"/>
                </a:cubicBezTo>
                <a:lnTo>
                  <a:pt x="714549" y="357275"/>
                </a:lnTo>
                <a:cubicBezTo>
                  <a:pt x="714549" y="554460"/>
                  <a:pt x="554460" y="714549"/>
                  <a:pt x="357275" y="714549"/>
                </a:cubicBezTo>
                <a:lnTo>
                  <a:pt x="357275" y="714549"/>
                </a:lnTo>
                <a:cubicBezTo>
                  <a:pt x="160089" y="714549"/>
                  <a:pt x="0" y="554460"/>
                  <a:pt x="0" y="357275"/>
                </a:cubicBezTo>
                <a:lnTo>
                  <a:pt x="0" y="357275"/>
                </a:lnTo>
                <a:cubicBezTo>
                  <a:pt x="0" y="160089"/>
                  <a:pt x="160089" y="0"/>
                  <a:pt x="357275" y="0"/>
                </a:cubicBezTo>
                <a:close/>
              </a:path>
            </a:pathLst>
          </a:custGeom>
          <a:solidFill>
            <a:srgbClr val="2563EB">
              <a:alpha val="10196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2995079" y="1831033"/>
            <a:ext cx="321547" cy="321547"/>
          </a:xfrm>
          <a:custGeom>
            <a:avLst/>
            <a:gdLst/>
            <a:ahLst/>
            <a:cxnLst/>
            <a:rect l="l" t="t" r="r" b="b"/>
            <a:pathLst>
              <a:path w="321547" h="321547">
                <a:moveTo>
                  <a:pt x="20097" y="20097"/>
                </a:moveTo>
                <a:cubicBezTo>
                  <a:pt x="8981" y="20097"/>
                  <a:pt x="0" y="29077"/>
                  <a:pt x="0" y="40193"/>
                </a:cubicBezTo>
                <a:cubicBezTo>
                  <a:pt x="0" y="51309"/>
                  <a:pt x="8981" y="60290"/>
                  <a:pt x="20097" y="60290"/>
                </a:cubicBezTo>
                <a:lnTo>
                  <a:pt x="25121" y="60290"/>
                </a:lnTo>
                <a:lnTo>
                  <a:pt x="25121" y="100484"/>
                </a:lnTo>
                <a:lnTo>
                  <a:pt x="0" y="100484"/>
                </a:lnTo>
                <a:lnTo>
                  <a:pt x="0" y="170822"/>
                </a:lnTo>
                <a:cubicBezTo>
                  <a:pt x="23614" y="176725"/>
                  <a:pt x="40193" y="197953"/>
                  <a:pt x="40193" y="222320"/>
                </a:cubicBezTo>
                <a:lnTo>
                  <a:pt x="40193" y="281354"/>
                </a:lnTo>
                <a:cubicBezTo>
                  <a:pt x="40193" y="292470"/>
                  <a:pt x="49174" y="301451"/>
                  <a:pt x="60290" y="301451"/>
                </a:cubicBezTo>
                <a:lnTo>
                  <a:pt x="80387" y="301451"/>
                </a:lnTo>
                <a:cubicBezTo>
                  <a:pt x="91503" y="301451"/>
                  <a:pt x="100484" y="292470"/>
                  <a:pt x="100484" y="281354"/>
                </a:cubicBezTo>
                <a:lnTo>
                  <a:pt x="100484" y="241160"/>
                </a:lnTo>
                <a:cubicBezTo>
                  <a:pt x="100484" y="207875"/>
                  <a:pt x="127488" y="180870"/>
                  <a:pt x="160774" y="180870"/>
                </a:cubicBezTo>
                <a:cubicBezTo>
                  <a:pt x="194059" y="180870"/>
                  <a:pt x="221064" y="207875"/>
                  <a:pt x="221064" y="241160"/>
                </a:cubicBezTo>
                <a:lnTo>
                  <a:pt x="221064" y="281354"/>
                </a:lnTo>
                <a:cubicBezTo>
                  <a:pt x="221064" y="292470"/>
                  <a:pt x="230044" y="301451"/>
                  <a:pt x="241160" y="301451"/>
                </a:cubicBezTo>
                <a:lnTo>
                  <a:pt x="261257" y="301451"/>
                </a:lnTo>
                <a:cubicBezTo>
                  <a:pt x="272373" y="301451"/>
                  <a:pt x="281354" y="292470"/>
                  <a:pt x="281354" y="281354"/>
                </a:cubicBezTo>
                <a:lnTo>
                  <a:pt x="281354" y="222320"/>
                </a:lnTo>
                <a:cubicBezTo>
                  <a:pt x="281354" y="197953"/>
                  <a:pt x="297934" y="176725"/>
                  <a:pt x="321547" y="170822"/>
                </a:cubicBezTo>
                <a:lnTo>
                  <a:pt x="321547" y="100484"/>
                </a:lnTo>
                <a:lnTo>
                  <a:pt x="296426" y="100484"/>
                </a:lnTo>
                <a:lnTo>
                  <a:pt x="296426" y="60290"/>
                </a:lnTo>
                <a:lnTo>
                  <a:pt x="301451" y="60290"/>
                </a:lnTo>
                <a:cubicBezTo>
                  <a:pt x="312567" y="60290"/>
                  <a:pt x="321547" y="51309"/>
                  <a:pt x="321547" y="40193"/>
                </a:cubicBezTo>
                <a:cubicBezTo>
                  <a:pt x="321547" y="29077"/>
                  <a:pt x="312567" y="20097"/>
                  <a:pt x="301451" y="20097"/>
                </a:cubicBezTo>
                <a:lnTo>
                  <a:pt x="20097" y="20097"/>
                </a:lnTo>
                <a:close/>
                <a:moveTo>
                  <a:pt x="266281" y="60290"/>
                </a:moveTo>
                <a:lnTo>
                  <a:pt x="266281" y="100484"/>
                </a:lnTo>
                <a:lnTo>
                  <a:pt x="216040" y="100484"/>
                </a:lnTo>
                <a:lnTo>
                  <a:pt x="216040" y="60290"/>
                </a:lnTo>
                <a:lnTo>
                  <a:pt x="266281" y="60290"/>
                </a:lnTo>
                <a:close/>
                <a:moveTo>
                  <a:pt x="185895" y="60290"/>
                </a:moveTo>
                <a:lnTo>
                  <a:pt x="185895" y="100484"/>
                </a:lnTo>
                <a:lnTo>
                  <a:pt x="135653" y="100484"/>
                </a:lnTo>
                <a:lnTo>
                  <a:pt x="135653" y="60290"/>
                </a:lnTo>
                <a:lnTo>
                  <a:pt x="185895" y="60290"/>
                </a:lnTo>
                <a:close/>
                <a:moveTo>
                  <a:pt x="55266" y="60290"/>
                </a:moveTo>
                <a:lnTo>
                  <a:pt x="105508" y="60290"/>
                </a:lnTo>
                <a:lnTo>
                  <a:pt x="105508" y="100484"/>
                </a:lnTo>
                <a:lnTo>
                  <a:pt x="55266" y="100484"/>
                </a:lnTo>
                <a:lnTo>
                  <a:pt x="55266" y="60290"/>
                </a:ln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9" name="Text 7"/>
          <p:cNvSpPr/>
          <p:nvPr/>
        </p:nvSpPr>
        <p:spPr>
          <a:xfrm>
            <a:off x="2633338" y="2491991"/>
            <a:ext cx="1045029" cy="3483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29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工程设计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22514" y="2947516"/>
            <a:ext cx="5269802" cy="6430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547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桥梁斜拉索长度计算、机械加工齿轮传动角度与边长求解，均依赖定理的精确性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6240362" y="1402303"/>
            <a:ext cx="5600281" cy="2402673"/>
          </a:xfrm>
          <a:custGeom>
            <a:avLst/>
            <a:gdLst/>
            <a:ahLst/>
            <a:cxnLst/>
            <a:rect l="l" t="t" r="r" b="b"/>
            <a:pathLst>
              <a:path w="5600281" h="2402673">
                <a:moveTo>
                  <a:pt x="35727" y="0"/>
                </a:moveTo>
                <a:lnTo>
                  <a:pt x="5564554" y="0"/>
                </a:lnTo>
                <a:cubicBezTo>
                  <a:pt x="5584286" y="0"/>
                  <a:pt x="5600281" y="15996"/>
                  <a:pt x="5600281" y="35727"/>
                </a:cubicBezTo>
                <a:lnTo>
                  <a:pt x="5600281" y="2295489"/>
                </a:lnTo>
                <a:cubicBezTo>
                  <a:pt x="5600281" y="2354685"/>
                  <a:pt x="5552294" y="2402673"/>
                  <a:pt x="5493098" y="2402673"/>
                </a:cubicBezTo>
                <a:lnTo>
                  <a:pt x="107183" y="2402673"/>
                </a:lnTo>
                <a:cubicBezTo>
                  <a:pt x="47988" y="2402673"/>
                  <a:pt x="0" y="2354685"/>
                  <a:pt x="0" y="2295489"/>
                </a:cubicBezTo>
                <a:lnTo>
                  <a:pt x="0" y="35727"/>
                </a:lnTo>
                <a:cubicBezTo>
                  <a:pt x="0" y="15996"/>
                  <a:pt x="15996" y="0"/>
                  <a:pt x="35727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6796" dist="893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6240362" y="1402303"/>
            <a:ext cx="5600281" cy="35727"/>
          </a:xfrm>
          <a:custGeom>
            <a:avLst/>
            <a:gdLst/>
            <a:ahLst/>
            <a:cxnLst/>
            <a:rect l="l" t="t" r="r" b="b"/>
            <a:pathLst>
              <a:path w="5600281" h="35727">
                <a:moveTo>
                  <a:pt x="35727" y="0"/>
                </a:moveTo>
                <a:lnTo>
                  <a:pt x="5564554" y="0"/>
                </a:lnTo>
                <a:cubicBezTo>
                  <a:pt x="5584286" y="0"/>
                  <a:pt x="5600281" y="15996"/>
                  <a:pt x="5600281" y="35727"/>
                </a:cubicBezTo>
                <a:lnTo>
                  <a:pt x="5600281" y="35727"/>
                </a:lnTo>
                <a:lnTo>
                  <a:pt x="0" y="35727"/>
                </a:lnTo>
                <a:lnTo>
                  <a:pt x="0" y="35727"/>
                </a:lnTo>
                <a:cubicBezTo>
                  <a:pt x="0" y="15996"/>
                  <a:pt x="15996" y="0"/>
                  <a:pt x="35727" y="0"/>
                </a:cubicBez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13" name="Shape 11"/>
          <p:cNvSpPr/>
          <p:nvPr/>
        </p:nvSpPr>
        <p:spPr>
          <a:xfrm>
            <a:off x="8681664" y="1634532"/>
            <a:ext cx="714549" cy="714549"/>
          </a:xfrm>
          <a:custGeom>
            <a:avLst/>
            <a:gdLst/>
            <a:ahLst/>
            <a:cxnLst/>
            <a:rect l="l" t="t" r="r" b="b"/>
            <a:pathLst>
              <a:path w="714549" h="714549">
                <a:moveTo>
                  <a:pt x="357275" y="0"/>
                </a:moveTo>
                <a:lnTo>
                  <a:pt x="357275" y="0"/>
                </a:lnTo>
                <a:cubicBezTo>
                  <a:pt x="554460" y="0"/>
                  <a:pt x="714549" y="160089"/>
                  <a:pt x="714549" y="357275"/>
                </a:cubicBezTo>
                <a:lnTo>
                  <a:pt x="714549" y="357275"/>
                </a:lnTo>
                <a:cubicBezTo>
                  <a:pt x="714549" y="554460"/>
                  <a:pt x="554460" y="714549"/>
                  <a:pt x="357275" y="714549"/>
                </a:cubicBezTo>
                <a:lnTo>
                  <a:pt x="357275" y="714549"/>
                </a:lnTo>
                <a:cubicBezTo>
                  <a:pt x="160089" y="714549"/>
                  <a:pt x="0" y="554460"/>
                  <a:pt x="0" y="357275"/>
                </a:cubicBezTo>
                <a:lnTo>
                  <a:pt x="0" y="357275"/>
                </a:lnTo>
                <a:cubicBezTo>
                  <a:pt x="0" y="160089"/>
                  <a:pt x="160089" y="0"/>
                  <a:pt x="357275" y="0"/>
                </a:cubicBezTo>
                <a:close/>
              </a:path>
            </a:pathLst>
          </a:custGeom>
          <a:solidFill>
            <a:srgbClr val="60A5FA">
              <a:alpha val="10196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8878165" y="1831033"/>
            <a:ext cx="321547" cy="321547"/>
          </a:xfrm>
          <a:custGeom>
            <a:avLst/>
            <a:gdLst/>
            <a:ahLst/>
            <a:cxnLst/>
            <a:rect l="l" t="t" r="r" b="b"/>
            <a:pathLst>
              <a:path w="321547" h="321547">
                <a:moveTo>
                  <a:pt x="160774" y="321547"/>
                </a:moveTo>
                <a:cubicBezTo>
                  <a:pt x="249507" y="321547"/>
                  <a:pt x="321547" y="249507"/>
                  <a:pt x="321547" y="160774"/>
                </a:cubicBezTo>
                <a:cubicBezTo>
                  <a:pt x="321547" y="72040"/>
                  <a:pt x="249507" y="0"/>
                  <a:pt x="160774" y="0"/>
                </a:cubicBezTo>
                <a:cubicBezTo>
                  <a:pt x="72040" y="0"/>
                  <a:pt x="0" y="72040"/>
                  <a:pt x="0" y="160774"/>
                </a:cubicBezTo>
                <a:cubicBezTo>
                  <a:pt x="0" y="249507"/>
                  <a:pt x="72040" y="321547"/>
                  <a:pt x="160774" y="321547"/>
                </a:cubicBezTo>
                <a:close/>
                <a:moveTo>
                  <a:pt x="192614" y="204170"/>
                </a:moveTo>
                <a:lnTo>
                  <a:pt x="101991" y="239025"/>
                </a:lnTo>
                <a:cubicBezTo>
                  <a:pt x="89807" y="243735"/>
                  <a:pt x="77812" y="231740"/>
                  <a:pt x="82522" y="219556"/>
                </a:cubicBezTo>
                <a:lnTo>
                  <a:pt x="117377" y="128933"/>
                </a:lnTo>
                <a:cubicBezTo>
                  <a:pt x="119450" y="123595"/>
                  <a:pt x="123595" y="119450"/>
                  <a:pt x="128933" y="117377"/>
                </a:cubicBezTo>
                <a:lnTo>
                  <a:pt x="219556" y="82522"/>
                </a:lnTo>
                <a:cubicBezTo>
                  <a:pt x="231740" y="77812"/>
                  <a:pt x="243735" y="89807"/>
                  <a:pt x="239025" y="101991"/>
                </a:cubicBezTo>
                <a:lnTo>
                  <a:pt x="204170" y="192614"/>
                </a:lnTo>
                <a:cubicBezTo>
                  <a:pt x="202160" y="197953"/>
                  <a:pt x="197953" y="202097"/>
                  <a:pt x="192614" y="204170"/>
                </a:cubicBezTo>
                <a:close/>
                <a:moveTo>
                  <a:pt x="180870" y="160774"/>
                </a:moveTo>
                <a:cubicBezTo>
                  <a:pt x="180870" y="149682"/>
                  <a:pt x="171865" y="140677"/>
                  <a:pt x="160774" y="140677"/>
                </a:cubicBezTo>
                <a:cubicBezTo>
                  <a:pt x="149682" y="140677"/>
                  <a:pt x="140677" y="149682"/>
                  <a:pt x="140677" y="160774"/>
                </a:cubicBezTo>
                <a:cubicBezTo>
                  <a:pt x="140677" y="171865"/>
                  <a:pt x="149682" y="180870"/>
                  <a:pt x="160774" y="180870"/>
                </a:cubicBezTo>
                <a:cubicBezTo>
                  <a:pt x="171865" y="180870"/>
                  <a:pt x="180870" y="171865"/>
                  <a:pt x="180870" y="160774"/>
                </a:cubicBezTo>
                <a:close/>
              </a:path>
            </a:pathLst>
          </a:custGeom>
          <a:solidFill>
            <a:srgbClr val="60A5FA"/>
          </a:solidFill>
          <a:ln/>
        </p:spPr>
      </p:sp>
      <p:sp>
        <p:nvSpPr>
          <p:cNvPr id="15" name="Text 13"/>
          <p:cNvSpPr/>
          <p:nvPr/>
        </p:nvSpPr>
        <p:spPr>
          <a:xfrm>
            <a:off x="8516425" y="2491991"/>
            <a:ext cx="1045029" cy="3483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29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导航计算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405601" y="2947516"/>
            <a:ext cx="5269802" cy="6430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547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平面导航中，计算矩形区域内两点间最短对角线距离，优化行进路线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357275" y="4104193"/>
            <a:ext cx="5600281" cy="2402673"/>
          </a:xfrm>
          <a:custGeom>
            <a:avLst/>
            <a:gdLst/>
            <a:ahLst/>
            <a:cxnLst/>
            <a:rect l="l" t="t" r="r" b="b"/>
            <a:pathLst>
              <a:path w="5600281" h="2402673">
                <a:moveTo>
                  <a:pt x="35727" y="0"/>
                </a:moveTo>
                <a:lnTo>
                  <a:pt x="5564554" y="0"/>
                </a:lnTo>
                <a:cubicBezTo>
                  <a:pt x="5584286" y="0"/>
                  <a:pt x="5600281" y="15996"/>
                  <a:pt x="5600281" y="35727"/>
                </a:cubicBezTo>
                <a:lnTo>
                  <a:pt x="5600281" y="2295489"/>
                </a:lnTo>
                <a:cubicBezTo>
                  <a:pt x="5600281" y="2354685"/>
                  <a:pt x="5552294" y="2402673"/>
                  <a:pt x="5493098" y="2402673"/>
                </a:cubicBezTo>
                <a:lnTo>
                  <a:pt x="107183" y="2402673"/>
                </a:lnTo>
                <a:cubicBezTo>
                  <a:pt x="47988" y="2402673"/>
                  <a:pt x="0" y="2354685"/>
                  <a:pt x="0" y="2295489"/>
                </a:cubicBezTo>
                <a:lnTo>
                  <a:pt x="0" y="35727"/>
                </a:lnTo>
                <a:cubicBezTo>
                  <a:pt x="0" y="15996"/>
                  <a:pt x="15996" y="0"/>
                  <a:pt x="35727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6796" dist="893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357275" y="4104193"/>
            <a:ext cx="5600281" cy="35727"/>
          </a:xfrm>
          <a:custGeom>
            <a:avLst/>
            <a:gdLst/>
            <a:ahLst/>
            <a:cxnLst/>
            <a:rect l="l" t="t" r="r" b="b"/>
            <a:pathLst>
              <a:path w="5600281" h="35727">
                <a:moveTo>
                  <a:pt x="35727" y="0"/>
                </a:moveTo>
                <a:lnTo>
                  <a:pt x="5564554" y="0"/>
                </a:lnTo>
                <a:cubicBezTo>
                  <a:pt x="5584286" y="0"/>
                  <a:pt x="5600281" y="15996"/>
                  <a:pt x="5600281" y="35727"/>
                </a:cubicBezTo>
                <a:lnTo>
                  <a:pt x="5600281" y="35727"/>
                </a:lnTo>
                <a:lnTo>
                  <a:pt x="0" y="35727"/>
                </a:lnTo>
                <a:lnTo>
                  <a:pt x="0" y="35727"/>
                </a:lnTo>
                <a:cubicBezTo>
                  <a:pt x="0" y="15996"/>
                  <a:pt x="15996" y="0"/>
                  <a:pt x="35727" y="0"/>
                </a:cubicBezTo>
                <a:close/>
              </a:path>
            </a:pathLst>
          </a:custGeom>
          <a:solidFill>
            <a:srgbClr val="FDE047"/>
          </a:solidFill>
          <a:ln/>
        </p:spPr>
      </p:sp>
      <p:sp>
        <p:nvSpPr>
          <p:cNvPr id="19" name="Shape 17"/>
          <p:cNvSpPr/>
          <p:nvPr/>
        </p:nvSpPr>
        <p:spPr>
          <a:xfrm>
            <a:off x="2798578" y="4336422"/>
            <a:ext cx="714549" cy="714549"/>
          </a:xfrm>
          <a:custGeom>
            <a:avLst/>
            <a:gdLst/>
            <a:ahLst/>
            <a:cxnLst/>
            <a:rect l="l" t="t" r="r" b="b"/>
            <a:pathLst>
              <a:path w="714549" h="714549">
                <a:moveTo>
                  <a:pt x="357275" y="0"/>
                </a:moveTo>
                <a:lnTo>
                  <a:pt x="357275" y="0"/>
                </a:lnTo>
                <a:cubicBezTo>
                  <a:pt x="554460" y="0"/>
                  <a:pt x="714549" y="160089"/>
                  <a:pt x="714549" y="357275"/>
                </a:cubicBezTo>
                <a:lnTo>
                  <a:pt x="714549" y="357275"/>
                </a:lnTo>
                <a:cubicBezTo>
                  <a:pt x="714549" y="554460"/>
                  <a:pt x="554460" y="714549"/>
                  <a:pt x="357275" y="714549"/>
                </a:cubicBezTo>
                <a:lnTo>
                  <a:pt x="357275" y="714549"/>
                </a:lnTo>
                <a:cubicBezTo>
                  <a:pt x="160089" y="714549"/>
                  <a:pt x="0" y="554460"/>
                  <a:pt x="0" y="357275"/>
                </a:cubicBezTo>
                <a:lnTo>
                  <a:pt x="0" y="357275"/>
                </a:lnTo>
                <a:cubicBezTo>
                  <a:pt x="0" y="160089"/>
                  <a:pt x="160089" y="0"/>
                  <a:pt x="357275" y="0"/>
                </a:cubicBezTo>
                <a:close/>
              </a:path>
            </a:pathLst>
          </a:custGeom>
          <a:solidFill>
            <a:srgbClr val="FDE047">
              <a:alpha val="20000"/>
            </a:srgbClr>
          </a:solidFill>
          <a:ln/>
        </p:spPr>
      </p:sp>
      <p:sp>
        <p:nvSpPr>
          <p:cNvPr id="20" name="Shape 18"/>
          <p:cNvSpPr/>
          <p:nvPr/>
        </p:nvSpPr>
        <p:spPr>
          <a:xfrm>
            <a:off x="2974982" y="4532923"/>
            <a:ext cx="361741" cy="321547"/>
          </a:xfrm>
          <a:custGeom>
            <a:avLst/>
            <a:gdLst/>
            <a:ahLst/>
            <a:cxnLst/>
            <a:rect l="l" t="t" r="r" b="b"/>
            <a:pathLst>
              <a:path w="361741" h="321547">
                <a:moveTo>
                  <a:pt x="177479" y="49049"/>
                </a:moveTo>
                <a:cubicBezTo>
                  <a:pt x="182503" y="31904"/>
                  <a:pt x="198204" y="20097"/>
                  <a:pt x="216040" y="20097"/>
                </a:cubicBezTo>
                <a:lnTo>
                  <a:pt x="341644" y="20097"/>
                </a:lnTo>
                <a:cubicBezTo>
                  <a:pt x="352760" y="20097"/>
                  <a:pt x="361741" y="29077"/>
                  <a:pt x="361741" y="40193"/>
                </a:cubicBezTo>
                <a:cubicBezTo>
                  <a:pt x="361741" y="51309"/>
                  <a:pt x="352760" y="60290"/>
                  <a:pt x="341644" y="60290"/>
                </a:cubicBezTo>
                <a:lnTo>
                  <a:pt x="216040" y="60290"/>
                </a:lnTo>
                <a:lnTo>
                  <a:pt x="149909" y="287006"/>
                </a:lnTo>
                <a:cubicBezTo>
                  <a:pt x="147648" y="294731"/>
                  <a:pt x="141054" y="300320"/>
                  <a:pt x="133078" y="301325"/>
                </a:cubicBezTo>
                <a:cubicBezTo>
                  <a:pt x="125102" y="302330"/>
                  <a:pt x="117315" y="298436"/>
                  <a:pt x="113295" y="291528"/>
                </a:cubicBezTo>
                <a:lnTo>
                  <a:pt x="48735" y="180870"/>
                </a:lnTo>
                <a:lnTo>
                  <a:pt x="20097" y="180870"/>
                </a:lnTo>
                <a:cubicBezTo>
                  <a:pt x="8981" y="180870"/>
                  <a:pt x="0" y="171890"/>
                  <a:pt x="0" y="160774"/>
                </a:cubicBezTo>
                <a:cubicBezTo>
                  <a:pt x="0" y="149658"/>
                  <a:pt x="8981" y="140677"/>
                  <a:pt x="20097" y="140677"/>
                </a:cubicBezTo>
                <a:lnTo>
                  <a:pt x="48735" y="140677"/>
                </a:lnTo>
                <a:cubicBezTo>
                  <a:pt x="63053" y="140677"/>
                  <a:pt x="76242" y="148276"/>
                  <a:pt x="83464" y="160648"/>
                </a:cubicBezTo>
                <a:lnTo>
                  <a:pt x="124411" y="230861"/>
                </a:lnTo>
                <a:lnTo>
                  <a:pt x="177416" y="49049"/>
                </a:lnTo>
                <a:close/>
                <a:moveTo>
                  <a:pt x="247064" y="146580"/>
                </a:moveTo>
                <a:cubicBezTo>
                  <a:pt x="254914" y="138730"/>
                  <a:pt x="267663" y="138730"/>
                  <a:pt x="275513" y="146580"/>
                </a:cubicBezTo>
                <a:lnTo>
                  <a:pt x="301513" y="172580"/>
                </a:lnTo>
                <a:lnTo>
                  <a:pt x="327513" y="146580"/>
                </a:lnTo>
                <a:cubicBezTo>
                  <a:pt x="335364" y="138730"/>
                  <a:pt x="348113" y="138730"/>
                  <a:pt x="355963" y="146580"/>
                </a:cubicBezTo>
                <a:cubicBezTo>
                  <a:pt x="363813" y="154431"/>
                  <a:pt x="363813" y="167179"/>
                  <a:pt x="355963" y="175030"/>
                </a:cubicBezTo>
                <a:lnTo>
                  <a:pt x="329963" y="201030"/>
                </a:lnTo>
                <a:lnTo>
                  <a:pt x="355963" y="227030"/>
                </a:lnTo>
                <a:cubicBezTo>
                  <a:pt x="363813" y="234880"/>
                  <a:pt x="363813" y="247629"/>
                  <a:pt x="355963" y="255479"/>
                </a:cubicBezTo>
                <a:cubicBezTo>
                  <a:pt x="348113" y="263330"/>
                  <a:pt x="335364" y="263330"/>
                  <a:pt x="327513" y="255479"/>
                </a:cubicBezTo>
                <a:lnTo>
                  <a:pt x="301513" y="229479"/>
                </a:lnTo>
                <a:lnTo>
                  <a:pt x="275513" y="255479"/>
                </a:lnTo>
                <a:cubicBezTo>
                  <a:pt x="267663" y="263330"/>
                  <a:pt x="254914" y="263330"/>
                  <a:pt x="247064" y="255479"/>
                </a:cubicBezTo>
                <a:cubicBezTo>
                  <a:pt x="239214" y="247629"/>
                  <a:pt x="239214" y="234880"/>
                  <a:pt x="247064" y="227030"/>
                </a:cubicBezTo>
                <a:lnTo>
                  <a:pt x="273064" y="201030"/>
                </a:lnTo>
                <a:lnTo>
                  <a:pt x="247064" y="175030"/>
                </a:lnTo>
                <a:cubicBezTo>
                  <a:pt x="239214" y="167179"/>
                  <a:pt x="239214" y="154431"/>
                  <a:pt x="247064" y="146580"/>
                </a:cubicBezTo>
                <a:close/>
              </a:path>
            </a:pathLst>
          </a:custGeom>
          <a:solidFill>
            <a:srgbClr val="DC2626"/>
          </a:solidFill>
          <a:ln/>
        </p:spPr>
      </p:sp>
      <p:sp>
        <p:nvSpPr>
          <p:cNvPr id="21" name="Text 19"/>
          <p:cNvSpPr/>
          <p:nvPr/>
        </p:nvSpPr>
        <p:spPr>
          <a:xfrm>
            <a:off x="2633338" y="5193881"/>
            <a:ext cx="1045029" cy="3483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29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数学基础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22514" y="5649407"/>
            <a:ext cx="5269802" cy="6430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547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为三角函数、解析几何、欧式几何等数学分支提供核心理论支撑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6240362" y="4104193"/>
            <a:ext cx="5600281" cy="2402673"/>
          </a:xfrm>
          <a:custGeom>
            <a:avLst/>
            <a:gdLst/>
            <a:ahLst/>
            <a:cxnLst/>
            <a:rect l="l" t="t" r="r" b="b"/>
            <a:pathLst>
              <a:path w="5600281" h="2402673">
                <a:moveTo>
                  <a:pt x="35727" y="0"/>
                </a:moveTo>
                <a:lnTo>
                  <a:pt x="5564554" y="0"/>
                </a:lnTo>
                <a:cubicBezTo>
                  <a:pt x="5584286" y="0"/>
                  <a:pt x="5600281" y="15996"/>
                  <a:pt x="5600281" y="35727"/>
                </a:cubicBezTo>
                <a:lnTo>
                  <a:pt x="5600281" y="2295489"/>
                </a:lnTo>
                <a:cubicBezTo>
                  <a:pt x="5600281" y="2354685"/>
                  <a:pt x="5552294" y="2402673"/>
                  <a:pt x="5493098" y="2402673"/>
                </a:cubicBezTo>
                <a:lnTo>
                  <a:pt x="107183" y="2402673"/>
                </a:lnTo>
                <a:cubicBezTo>
                  <a:pt x="47988" y="2402673"/>
                  <a:pt x="0" y="2354685"/>
                  <a:pt x="0" y="2295489"/>
                </a:cubicBezTo>
                <a:lnTo>
                  <a:pt x="0" y="35727"/>
                </a:lnTo>
                <a:cubicBezTo>
                  <a:pt x="0" y="15996"/>
                  <a:pt x="15996" y="0"/>
                  <a:pt x="35727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blurRad="26796" dist="893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6240362" y="4104193"/>
            <a:ext cx="5600281" cy="35727"/>
          </a:xfrm>
          <a:custGeom>
            <a:avLst/>
            <a:gdLst/>
            <a:ahLst/>
            <a:cxnLst/>
            <a:rect l="l" t="t" r="r" b="b"/>
            <a:pathLst>
              <a:path w="5600281" h="35727">
                <a:moveTo>
                  <a:pt x="35727" y="0"/>
                </a:moveTo>
                <a:lnTo>
                  <a:pt x="5564554" y="0"/>
                </a:lnTo>
                <a:cubicBezTo>
                  <a:pt x="5584286" y="0"/>
                  <a:pt x="5600281" y="15996"/>
                  <a:pt x="5600281" y="35727"/>
                </a:cubicBezTo>
                <a:lnTo>
                  <a:pt x="5600281" y="35727"/>
                </a:lnTo>
                <a:lnTo>
                  <a:pt x="0" y="35727"/>
                </a:lnTo>
                <a:lnTo>
                  <a:pt x="0" y="35727"/>
                </a:lnTo>
                <a:cubicBezTo>
                  <a:pt x="0" y="15996"/>
                  <a:pt x="15996" y="0"/>
                  <a:pt x="35727" y="0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25" name="Shape 23"/>
          <p:cNvSpPr/>
          <p:nvPr/>
        </p:nvSpPr>
        <p:spPr>
          <a:xfrm>
            <a:off x="8681664" y="4336422"/>
            <a:ext cx="714549" cy="714549"/>
          </a:xfrm>
          <a:custGeom>
            <a:avLst/>
            <a:gdLst/>
            <a:ahLst/>
            <a:cxnLst/>
            <a:rect l="l" t="t" r="r" b="b"/>
            <a:pathLst>
              <a:path w="714549" h="714549">
                <a:moveTo>
                  <a:pt x="357275" y="0"/>
                </a:moveTo>
                <a:lnTo>
                  <a:pt x="357275" y="0"/>
                </a:lnTo>
                <a:cubicBezTo>
                  <a:pt x="554460" y="0"/>
                  <a:pt x="714549" y="160089"/>
                  <a:pt x="714549" y="357275"/>
                </a:cubicBezTo>
                <a:lnTo>
                  <a:pt x="714549" y="357275"/>
                </a:lnTo>
                <a:cubicBezTo>
                  <a:pt x="714549" y="554460"/>
                  <a:pt x="554460" y="714549"/>
                  <a:pt x="357275" y="714549"/>
                </a:cubicBezTo>
                <a:lnTo>
                  <a:pt x="357275" y="714549"/>
                </a:lnTo>
                <a:cubicBezTo>
                  <a:pt x="160089" y="714549"/>
                  <a:pt x="0" y="554460"/>
                  <a:pt x="0" y="357275"/>
                </a:cubicBezTo>
                <a:lnTo>
                  <a:pt x="0" y="357275"/>
                </a:lnTo>
                <a:cubicBezTo>
                  <a:pt x="0" y="160089"/>
                  <a:pt x="160089" y="0"/>
                  <a:pt x="357275" y="0"/>
                </a:cubicBezTo>
                <a:close/>
              </a:path>
            </a:pathLst>
          </a:custGeom>
          <a:solidFill>
            <a:srgbClr val="2563EB">
              <a:alpha val="10196"/>
            </a:srgbClr>
          </a:solidFill>
          <a:ln/>
        </p:spPr>
      </p:sp>
      <p:sp>
        <p:nvSpPr>
          <p:cNvPr id="26" name="Shape 24"/>
          <p:cNvSpPr/>
          <p:nvPr/>
        </p:nvSpPr>
        <p:spPr>
          <a:xfrm>
            <a:off x="8878165" y="4532923"/>
            <a:ext cx="321547" cy="321547"/>
          </a:xfrm>
          <a:custGeom>
            <a:avLst/>
            <a:gdLst/>
            <a:ahLst/>
            <a:cxnLst/>
            <a:rect l="l" t="t" r="r" b="b"/>
            <a:pathLst>
              <a:path w="321547" h="321547">
                <a:moveTo>
                  <a:pt x="80387" y="200967"/>
                </a:moveTo>
                <a:lnTo>
                  <a:pt x="15387" y="200967"/>
                </a:lnTo>
                <a:cubicBezTo>
                  <a:pt x="-251" y="200967"/>
                  <a:pt x="-9860" y="183948"/>
                  <a:pt x="-1821" y="170508"/>
                </a:cubicBezTo>
                <a:lnTo>
                  <a:pt x="31401" y="115116"/>
                </a:lnTo>
                <a:cubicBezTo>
                  <a:pt x="36865" y="106010"/>
                  <a:pt x="46662" y="100484"/>
                  <a:pt x="57276" y="100484"/>
                </a:cubicBezTo>
                <a:lnTo>
                  <a:pt x="116938" y="100484"/>
                </a:lnTo>
                <a:cubicBezTo>
                  <a:pt x="164730" y="19531"/>
                  <a:pt x="236011" y="15449"/>
                  <a:pt x="283678" y="22420"/>
                </a:cubicBezTo>
                <a:cubicBezTo>
                  <a:pt x="291716" y="23614"/>
                  <a:pt x="297996" y="29894"/>
                  <a:pt x="299127" y="37870"/>
                </a:cubicBezTo>
                <a:cubicBezTo>
                  <a:pt x="306098" y="85537"/>
                  <a:pt x="302016" y="156817"/>
                  <a:pt x="221064" y="204610"/>
                </a:cubicBezTo>
                <a:lnTo>
                  <a:pt x="221064" y="264272"/>
                </a:lnTo>
                <a:cubicBezTo>
                  <a:pt x="221064" y="274885"/>
                  <a:pt x="215537" y="284682"/>
                  <a:pt x="206431" y="290146"/>
                </a:cubicBezTo>
                <a:lnTo>
                  <a:pt x="151039" y="323369"/>
                </a:lnTo>
                <a:cubicBezTo>
                  <a:pt x="137662" y="331407"/>
                  <a:pt x="120580" y="321736"/>
                  <a:pt x="120580" y="306161"/>
                </a:cubicBezTo>
                <a:lnTo>
                  <a:pt x="120580" y="241160"/>
                </a:lnTo>
                <a:cubicBezTo>
                  <a:pt x="120580" y="218991"/>
                  <a:pt x="102556" y="200967"/>
                  <a:pt x="80387" y="200967"/>
                </a:cubicBezTo>
                <a:lnTo>
                  <a:pt x="80324" y="200967"/>
                </a:lnTo>
                <a:close/>
                <a:moveTo>
                  <a:pt x="251209" y="100484"/>
                </a:moveTo>
                <a:cubicBezTo>
                  <a:pt x="251209" y="83846"/>
                  <a:pt x="237701" y="70338"/>
                  <a:pt x="221064" y="70338"/>
                </a:cubicBezTo>
                <a:cubicBezTo>
                  <a:pt x="204426" y="70338"/>
                  <a:pt x="190919" y="83846"/>
                  <a:pt x="190919" y="100484"/>
                </a:cubicBezTo>
                <a:cubicBezTo>
                  <a:pt x="190919" y="117121"/>
                  <a:pt x="204426" y="130629"/>
                  <a:pt x="221064" y="130629"/>
                </a:cubicBezTo>
                <a:cubicBezTo>
                  <a:pt x="237701" y="130629"/>
                  <a:pt x="251209" y="117121"/>
                  <a:pt x="251209" y="100484"/>
                </a:cubicBezTo>
                <a:close/>
              </a:path>
            </a:pathLst>
          </a:custGeom>
          <a:solidFill>
            <a:srgbClr val="2563EB"/>
          </a:solidFill>
          <a:ln/>
        </p:spPr>
      </p:sp>
      <p:sp>
        <p:nvSpPr>
          <p:cNvPr id="27" name="Text 25"/>
          <p:cNvSpPr/>
          <p:nvPr/>
        </p:nvSpPr>
        <p:spPr>
          <a:xfrm>
            <a:off x="8516425" y="5193881"/>
            <a:ext cx="1045029" cy="3483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29" b="1" dirty="0">
                <a:solidFill>
                  <a:srgbClr val="2563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航天领域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6405601" y="5649407"/>
            <a:ext cx="5269802" cy="6430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547" dirty="0">
                <a:solidFill>
                  <a:srgbClr val="1E293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航天轨道规划、航天器位置计算，均以勾股定理为基础计算工具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683</Words>
  <Application>Microsoft Office PowerPoint</Application>
  <PresentationFormat>宽屏</PresentationFormat>
  <Paragraphs>161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MiSans</vt:lpstr>
      <vt:lpstr>Arial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勾股定理的证明、应用及艺术表现</dc:title>
  <dc:subject>勾股定理的证明、应用及艺术表现</dc:subject>
  <dc:creator>Kimi</dc:creator>
  <cp:lastModifiedBy>DW H</cp:lastModifiedBy>
  <cp:revision>2</cp:revision>
  <dcterms:created xsi:type="dcterms:W3CDTF">2026-02-17T12:32:37Z</dcterms:created>
  <dcterms:modified xsi:type="dcterms:W3CDTF">2026-02-17T12:41:07Z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勾股定理的证明、应用及艺术表现","ContentProducer":"001191110108MACG2KBH8F10000","ProduceID":"19c6b8ca-0dd2-8f78-8000-000042f9f928","ReservedCode1":"","ContentPropagator":"001191110108MACG2KBH8F20000","PropagateID":"19c6b8ca-0dd2-8f78-8000-000042f9f928","ReservedCode2":""}</vt:lpwstr>
  </property>
</Properties>
</file>