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2.svg" ContentType="image/svg+xml"/>
  <Override PartName="/ppt/media/image14.svg" ContentType="image/svg+xml"/>
  <Override PartName="/ppt/media/image16.svg" ContentType="image/svg+xml"/>
  <Override PartName="/ppt/media/image18.svg" ContentType="image/svg+xml"/>
  <Override PartName="/ppt/media/image20.svg" ContentType="image/svg+xml"/>
  <Override PartName="/ppt/media/image22.svg" ContentType="image/svg+xml"/>
  <Override PartName="/ppt/media/image26.svg" ContentType="image/svg+xml"/>
  <Override PartName="/ppt/media/image28.svg" ContentType="image/svg+xml"/>
  <Override PartName="/ppt/media/image3.svg" ContentType="image/svg+xml"/>
  <Override PartName="/ppt/media/image30.svg" ContentType="image/svg+xml"/>
  <Override PartName="/ppt/media/image32.svg" ContentType="image/svg+xml"/>
  <Override PartName="/ppt/media/image34.svg" ContentType="image/svg+xml"/>
  <Override PartName="/ppt/media/image36.svg" ContentType="image/svg+xml"/>
  <Override PartName="/ppt/media/image39.svg" ContentType="image/svg+xml"/>
  <Override PartName="/ppt/media/image41.svg" ContentType="image/svg+xml"/>
  <Override PartName="/ppt/media/image43.svg" ContentType="image/svg+xml"/>
  <Override PartName="/ppt/media/image45.svg" ContentType="image/svg+xml"/>
  <Override PartName="/ppt/media/image48.svg" ContentType="image/svg+xml"/>
  <Override PartName="/ppt/media/image5.svg" ContentType="image/svg+xml"/>
  <Override PartName="/ppt/media/image50.svg" ContentType="image/svg+xml"/>
  <Override PartName="/ppt/media/image52.svg" ContentType="image/svg+xml"/>
  <Override PartName="/ppt/media/image55.svg" ContentType="image/svg+xml"/>
  <Override PartName="/ppt/media/image57.svg" ContentType="image/svg+xml"/>
  <Override PartName="/ppt/media/image59.svg" ContentType="image/svg+xml"/>
  <Override PartName="/ppt/media/image61.svg" ContentType="image/svg+xml"/>
  <Override PartName="/ppt/media/image63.svg" ContentType="image/svg+xml"/>
  <Override PartName="/ppt/media/image66.svg" ContentType="image/svg+xml"/>
  <Override PartName="/ppt/media/image68.svg" ContentType="image/svg+xml"/>
  <Override PartName="/ppt/media/image7.svg" ContentType="image/svg+xml"/>
  <Override PartName="/ppt/media/image74.svg" ContentType="image/svg+xml"/>
  <Override PartName="/ppt/media/image76.svg" ContentType="image/svg+xml"/>
  <Override PartName="/ppt/media/image78.svg" ContentType="image/svg+xml"/>
  <Override PartName="/ppt/media/image81.svg" ContentType="image/svg+xml"/>
  <Override PartName="/ppt/media/image83.svg" ContentType="image/svg+xml"/>
  <Override PartName="/ppt/media/image85.svg" ContentType="image/svg+xml"/>
  <Override PartName="/ppt/media/image88.svg" ContentType="image/svg+xml"/>
  <Override PartName="/ppt/media/image9.svg" ContentType="image/svg+xml"/>
  <Override PartName="/ppt/media/image90.svg" ContentType="image/svg+xml"/>
  <Override PartName="/ppt/media/image93.svg" ContentType="image/svg+xml"/>
  <Override PartName="/ppt/media/image95.svg" ContentType="image/svg+xml"/>
  <Override PartName="/ppt/media/image97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747775"/>
          </p15:clr>
        </p15:guide>
        <p15:guide id="2" pos="2880" userDrawn="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>
  <p:normalViewPr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0" y="0"/>
      </p:cViewPr>
      <p:guideLst>
        <p:guide orient="horz" pos="162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尊敬的各位评委、老师，大家好！我是来自徐州市矿大实验学校的贾蕊，今天我将向大家汇报我的项目学习成果——《数字化设计在产品创新中的实践研究》，本次研究以三球仪的设计与制作为例，探索了数字化技术在产品创新中的应用路径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在实践过程的第一步，我们进行了需求分析和方案设计。我们确定了设计一款全木质机械传动三球仪，并制定了详细的设计方案，包括材料选择、结构设计等，为后续的建模和制作打下了基础。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方案确定后，我们进入了3D建模阶段。通过专业的建模软件，我们将设计方案转化为精确的数字模型，并不断进行优化和仿真验证，确保设计的可行性和准确性。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有了数字模型，我们就可以通过3D打印技术将其变为现实。打印完成后，我们进行了细致的组装和调试工作，解决了制作过程中遇到的各种问题，最终让三球仪成功运转起来。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经过一系列的设计和制作，我们的产品最终完成。下面，我将向大家展示我们的创新成果。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这就是我们最终完成的三球仪产品。它不仅外观精致，更重要的是能够准确地模拟天体运行，达到了我们的设计目标。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这款三球仪的使用非常简单，只需打开开关，就能自动演示天体运行。它能够帮助我们直观地理解许多复杂的天文现象，是一个非常实用的教学辅助工具。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我们的产品主要有三个创新点：首先，我们将数字化设计与传统工艺相结合；其次，采用了模块化设计，方便组装和维护；最后，产品的互动性强，能有效提升学习兴趣。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最后，对本次项目进行总结，并对未来进行展望。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通过这次项目，我们不仅完成了三球仪的制作，更重要的是收获了知识和能力的提升。我们掌握了数字化设计的技能，培养了工程实践能力，这将对我们未来的学习产生深远的影响。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展望未来，我们计划对现有产品进行优化，并尝试开发更多的数字化教学产品，同时希望能将我们的成果分享给更多的人，让数字化设计在教育领域发挥更大的作用。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本次汇报将分为五个部分展开，首先介绍项目的背景与意义，然后阐述研究目标与方法，接着详细展示数字化设计的实践过程，之后呈现最终的产品创新成果，最后进行总结与展望。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我的汇报到此结束，感谢各位评委和老师的聆听！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首先，让我们来了解一下本项目的研究背景与意义。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随着数字化技术的飞速发展，传统的产品设计模式面临着效率和创新的双重挑战。三维数字化设计技术的出现，为我们提供了全新的解决方案。它不仅精准、直观，还能与多种前沿技术结合，极大地缩短了产品研发周期。我们的项目正是在这样的背景下，旨在探索如何将数字化设计应用于具体的产品创新中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本项目的意义在于多方面能力的培养。通过实践，我们不仅能掌握专业的数字化设计技能，还能培养创新思维和工程实践能力，为未来的学习和职业发展打下坚实的基础。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接下来，我将介绍本次研究的目标与方法。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我们的研究目标非常明确，主要围绕三个方面展开：一是掌握机械零件的三维建模与仿真分析；二是探索AI设计工具在创意设计中的应用；三是实践3D打印技术，将数字模型转化为实体产品。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在研究方法上，我们以数字化设计为核心，结合参数化建模和机构仿真分析，通过实践操作来探索和验证数字化技术在产品创新中的具体应用，确保研究的实用性和有效性。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接下来，我将详细介绍我们数字化设计的实践过程，这也是本次研究的核心部分。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标题幻灯片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" name="Shape 31"/>
          <p:cNvSpPr txBox="1"/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4" name="Shape 3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" name="Shape 3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" name="Shape 3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matchingName="标题和竖排文字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Shape 50"/>
          <p:cNvSpPr txBox="1"/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1" name="Shape 5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Shape 5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Shape 5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matchingName="竖排标题与文本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/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" name="Shape 16"/>
          <p:cNvSpPr txBox="1"/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7" name="Shape 1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" name="Shape 1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Shape 1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标题和内容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" name="Shape 55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0" name="Shape 5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" name="Shape 5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" name="Shape 5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节标题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/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" name="Shape 60"/>
          <p:cNvSpPr txBox="1"/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Shape 6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7" name="Shape 6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8" name="Shape 6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matchingName="两栏内容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1" name="Shape 10"/>
          <p:cNvSpPr txBox="1"/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2" name="Shape 11"/>
          <p:cNvSpPr txBox="1"/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3" name="Shape 1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4" name="Shape 1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5" name="Shape 1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matchingName="比较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/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8" name="Shape 36"/>
          <p:cNvSpPr txBox="1"/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39" name="Shape 37"/>
          <p:cNvSpPr txBox="1"/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0" name="Shape 38"/>
          <p:cNvSpPr txBox="1"/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41" name="Shape 39"/>
          <p:cNvSpPr txBox="1"/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2" name="Shape 40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3" name="Shape 41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4" name="Shape 42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仅标题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7" name="Shape 2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8" name="Shape 2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9" name="Shape 2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空白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2" name="Shape 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3" name="Shape 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matchingName="内容与标题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6" name="Shape 44"/>
          <p:cNvSpPr txBox="1"/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57" name="Shape 45"/>
          <p:cNvSpPr txBox="1"/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58" name="Shape 4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9" name="Shape 4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0" name="Shape 4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matchingName="图片与标题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3" name="Shape 25"/>
          <p:cNvSpPr/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/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65" name="Shape 2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6" name="Shape 2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Shape 2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 panose="020B0604020202020204"/>
              <a:buNone/>
              <a:defRPr sz="33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" name="Shape 2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 panose="020B0604020202020204"/>
              <a:buChar char="•"/>
              <a:defRPr sz="21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/>
              <a:buChar char="•"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8" name="Shape 3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9" name="Shape 4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10" name="Shape 5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svg"/><Relationship Id="rId8" Type="http://schemas.openxmlformats.org/officeDocument/2006/relationships/image" Target="../media/image8.png"/><Relationship Id="rId7" Type="http://schemas.openxmlformats.org/officeDocument/2006/relationships/image" Target="../media/image7.svg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64.png"/><Relationship Id="rId8" Type="http://schemas.openxmlformats.org/officeDocument/2006/relationships/image" Target="../media/image63.svg"/><Relationship Id="rId7" Type="http://schemas.openxmlformats.org/officeDocument/2006/relationships/image" Target="../media/image62.png"/><Relationship Id="rId6" Type="http://schemas.openxmlformats.org/officeDocument/2006/relationships/image" Target="../media/image61.svg"/><Relationship Id="rId5" Type="http://schemas.openxmlformats.org/officeDocument/2006/relationships/image" Target="../media/image60.png"/><Relationship Id="rId4" Type="http://schemas.openxmlformats.org/officeDocument/2006/relationships/image" Target="../media/image59.svg"/><Relationship Id="rId3" Type="http://schemas.openxmlformats.org/officeDocument/2006/relationships/image" Target="../media/image58.png"/><Relationship Id="rId2" Type="http://schemas.openxmlformats.org/officeDocument/2006/relationships/image" Target="../media/image57.svg"/><Relationship Id="rId11" Type="http://schemas.openxmlformats.org/officeDocument/2006/relationships/notesSlide" Target="../notesSlides/notesSlide10.x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56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71.jpeg"/><Relationship Id="rId7" Type="http://schemas.openxmlformats.org/officeDocument/2006/relationships/image" Target="../media/image70.jpeg"/><Relationship Id="rId6" Type="http://schemas.openxmlformats.org/officeDocument/2006/relationships/image" Target="../media/image43.svg"/><Relationship Id="rId5" Type="http://schemas.openxmlformats.org/officeDocument/2006/relationships/image" Target="../media/image69.png"/><Relationship Id="rId4" Type="http://schemas.openxmlformats.org/officeDocument/2006/relationships/image" Target="../media/image68.svg"/><Relationship Id="rId3" Type="http://schemas.openxmlformats.org/officeDocument/2006/relationships/image" Target="../media/image67.png"/><Relationship Id="rId2" Type="http://schemas.openxmlformats.org/officeDocument/2006/relationships/image" Target="../media/image66.svg"/><Relationship Id="rId10" Type="http://schemas.openxmlformats.org/officeDocument/2006/relationships/notesSlide" Target="../notesSlides/notesSlide11.xml"/><Relationship Id="rId1" Type="http://schemas.openxmlformats.org/officeDocument/2006/relationships/image" Target="../media/image6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76.svg"/><Relationship Id="rId8" Type="http://schemas.openxmlformats.org/officeDocument/2006/relationships/image" Target="../media/image75.png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image" Target="../media/image74.svg"/><Relationship Id="rId3" Type="http://schemas.openxmlformats.org/officeDocument/2006/relationships/image" Target="../media/image73.png"/><Relationship Id="rId2" Type="http://schemas.openxmlformats.org/officeDocument/2006/relationships/tags" Target="../tags/tag2.xml"/><Relationship Id="rId16" Type="http://schemas.openxmlformats.org/officeDocument/2006/relationships/notesSlide" Target="../notesSlides/notesSlide14.xml"/><Relationship Id="rId15" Type="http://schemas.openxmlformats.org/officeDocument/2006/relationships/slideLayout" Target="../slideLayouts/slideLayout12.xml"/><Relationship Id="rId14" Type="http://schemas.openxmlformats.org/officeDocument/2006/relationships/image" Target="../media/image79.jpeg"/><Relationship Id="rId13" Type="http://schemas.openxmlformats.org/officeDocument/2006/relationships/image" Target="../media/image71.jpeg"/><Relationship Id="rId12" Type="http://schemas.openxmlformats.org/officeDocument/2006/relationships/image" Target="../media/image78.svg"/><Relationship Id="rId11" Type="http://schemas.openxmlformats.org/officeDocument/2006/relationships/image" Target="../media/image77.png"/><Relationship Id="rId10" Type="http://schemas.openxmlformats.org/officeDocument/2006/relationships/tags" Target="../tags/tag6.xml"/><Relationship Id="rId1" Type="http://schemas.openxmlformats.org/officeDocument/2006/relationships/tags" Target="../tags/tag1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5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71.jpeg"/><Relationship Id="rId6" Type="http://schemas.openxmlformats.org/officeDocument/2006/relationships/image" Target="../media/image85.svg"/><Relationship Id="rId5" Type="http://schemas.openxmlformats.org/officeDocument/2006/relationships/image" Target="../media/image84.png"/><Relationship Id="rId4" Type="http://schemas.openxmlformats.org/officeDocument/2006/relationships/image" Target="../media/image83.svg"/><Relationship Id="rId3" Type="http://schemas.openxmlformats.org/officeDocument/2006/relationships/image" Target="../media/image82.png"/><Relationship Id="rId2" Type="http://schemas.openxmlformats.org/officeDocument/2006/relationships/image" Target="../media/image81.svg"/><Relationship Id="rId1" Type="http://schemas.openxmlformats.org/officeDocument/2006/relationships/image" Target="../media/image80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53.png"/><Relationship Id="rId7" Type="http://schemas.openxmlformats.org/officeDocument/2006/relationships/image" Target="../media/image91.jpeg"/><Relationship Id="rId6" Type="http://schemas.openxmlformats.org/officeDocument/2006/relationships/image" Target="../media/image90.svg"/><Relationship Id="rId5" Type="http://schemas.openxmlformats.org/officeDocument/2006/relationships/image" Target="../media/image89.png"/><Relationship Id="rId4" Type="http://schemas.openxmlformats.org/officeDocument/2006/relationships/image" Target="../media/image88.svg"/><Relationship Id="rId3" Type="http://schemas.openxmlformats.org/officeDocument/2006/relationships/image" Target="../media/image87.png"/><Relationship Id="rId2" Type="http://schemas.openxmlformats.org/officeDocument/2006/relationships/image" Target="../media/image61.svg"/><Relationship Id="rId10" Type="http://schemas.openxmlformats.org/officeDocument/2006/relationships/notesSlide" Target="../notesSlides/notesSlide16.xml"/><Relationship Id="rId1" Type="http://schemas.openxmlformats.org/officeDocument/2006/relationships/image" Target="../media/image86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95.svg"/><Relationship Id="rId4" Type="http://schemas.openxmlformats.org/officeDocument/2006/relationships/image" Target="../media/image94.png"/><Relationship Id="rId3" Type="http://schemas.openxmlformats.org/officeDocument/2006/relationships/image" Target="../media/image93.svg"/><Relationship Id="rId2" Type="http://schemas.openxmlformats.org/officeDocument/2006/relationships/image" Target="../media/image92.pn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9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99.jpeg"/><Relationship Id="rId6" Type="http://schemas.openxmlformats.org/officeDocument/2006/relationships/image" Target="../media/image3.svg"/><Relationship Id="rId5" Type="http://schemas.openxmlformats.org/officeDocument/2006/relationships/image" Target="../media/image98.png"/><Relationship Id="rId4" Type="http://schemas.openxmlformats.org/officeDocument/2006/relationships/image" Target="../media/image97.svg"/><Relationship Id="rId3" Type="http://schemas.openxmlformats.org/officeDocument/2006/relationships/image" Target="../media/image96.png"/><Relationship Id="rId2" Type="http://schemas.openxmlformats.org/officeDocument/2006/relationships/image" Target="../media/image68.svg"/><Relationship Id="rId1" Type="http://schemas.openxmlformats.org/officeDocument/2006/relationships/image" Target="../media/image67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svg"/><Relationship Id="rId8" Type="http://schemas.openxmlformats.org/officeDocument/2006/relationships/image" Target="../media/image17.png"/><Relationship Id="rId7" Type="http://schemas.openxmlformats.org/officeDocument/2006/relationships/image" Target="../media/image16.svg"/><Relationship Id="rId6" Type="http://schemas.openxmlformats.org/officeDocument/2006/relationships/image" Target="../media/image15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12.xml"/><Relationship Id="rId11" Type="http://schemas.openxmlformats.org/officeDocument/2006/relationships/image" Target="../media/image20.svg"/><Relationship Id="rId10" Type="http://schemas.openxmlformats.org/officeDocument/2006/relationships/image" Target="../media/image19.png"/><Relationship Id="rId1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6.svg"/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5.png"/><Relationship Id="rId8" Type="http://schemas.openxmlformats.org/officeDocument/2006/relationships/image" Target="../media/image34.svg"/><Relationship Id="rId7" Type="http://schemas.openxmlformats.org/officeDocument/2006/relationships/image" Target="../media/image33.png"/><Relationship Id="rId6" Type="http://schemas.openxmlformats.org/officeDocument/2006/relationships/image" Target="../media/image32.svg"/><Relationship Id="rId5" Type="http://schemas.openxmlformats.org/officeDocument/2006/relationships/image" Target="../media/image31.png"/><Relationship Id="rId4" Type="http://schemas.openxmlformats.org/officeDocument/2006/relationships/image" Target="../media/image30.svg"/><Relationship Id="rId3" Type="http://schemas.openxmlformats.org/officeDocument/2006/relationships/image" Target="../media/image29.png"/><Relationship Id="rId2" Type="http://schemas.openxmlformats.org/officeDocument/2006/relationships/image" Target="../media/image28.svg"/><Relationship Id="rId13" Type="http://schemas.openxmlformats.org/officeDocument/2006/relationships/notesSlide" Target="../notesSlides/notesSlide5.xml"/><Relationship Id="rId12" Type="http://schemas.openxmlformats.org/officeDocument/2006/relationships/slideLayout" Target="../slideLayouts/slideLayout12.xml"/><Relationship Id="rId11" Type="http://schemas.openxmlformats.org/officeDocument/2006/relationships/image" Target="../media/image37.jpeg"/><Relationship Id="rId10" Type="http://schemas.openxmlformats.org/officeDocument/2006/relationships/image" Target="../media/image36.svg"/><Relationship Id="rId1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46.jpeg"/><Relationship Id="rId6" Type="http://schemas.openxmlformats.org/officeDocument/2006/relationships/image" Target="../media/image45.svg"/><Relationship Id="rId5" Type="http://schemas.openxmlformats.org/officeDocument/2006/relationships/image" Target="../media/image44.png"/><Relationship Id="rId4" Type="http://schemas.openxmlformats.org/officeDocument/2006/relationships/image" Target="../media/image43.svg"/><Relationship Id="rId3" Type="http://schemas.openxmlformats.org/officeDocument/2006/relationships/image" Target="../media/image42.png"/><Relationship Id="rId2" Type="http://schemas.openxmlformats.org/officeDocument/2006/relationships/image" Target="../media/image41.svg"/><Relationship Id="rId1" Type="http://schemas.openxmlformats.org/officeDocument/2006/relationships/image" Target="../media/image40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53.png"/><Relationship Id="rId6" Type="http://schemas.openxmlformats.org/officeDocument/2006/relationships/image" Target="../media/image52.svg"/><Relationship Id="rId5" Type="http://schemas.openxmlformats.org/officeDocument/2006/relationships/image" Target="../media/image51.png"/><Relationship Id="rId4" Type="http://schemas.openxmlformats.org/officeDocument/2006/relationships/image" Target="../media/image50.svg"/><Relationship Id="rId3" Type="http://schemas.openxmlformats.org/officeDocument/2006/relationships/image" Target="../media/image49.png"/><Relationship Id="rId2" Type="http://schemas.openxmlformats.org/officeDocument/2006/relationships/image" Target="../media/image48.svg"/><Relationship Id="rId1" Type="http://schemas.openxmlformats.org/officeDocument/2006/relationships/image" Target="../media/image47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5.svg"/><Relationship Id="rId2" Type="http://schemas.openxmlformats.org/officeDocument/2006/relationships/image" Target="../media/image54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50F28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0" y="0"/>
            <a:ext cx="12192000" cy="50800"/>
          </a:xfrm>
          <a:prstGeom prst="roundRect">
            <a:avLst>
              <a:gd name="adj" fmla="val 0"/>
            </a:avLst>
          </a:prstGeom>
          <a:solidFill>
            <a:srgbClr val="0052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609600" y="1397000"/>
            <a:ext cx="109728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数字化设计在产品创新中的实践研究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609600" y="2095500"/>
            <a:ext cx="109728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FFFFFF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——以三球仪设计为例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17188">
            <a:off x="4826016" y="2660650"/>
            <a:ext cx="2540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0052FF">
                <a:alpha val="6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8" name="AutoShape 8"/>
          <p:cNvSpPr/>
          <p:nvPr/>
        </p:nvSpPr>
        <p:spPr>
          <a:xfrm>
            <a:off x="2286000" y="3175000"/>
            <a:ext cx="7620000" cy="1778000"/>
          </a:xfrm>
          <a:prstGeom prst="roundRect">
            <a:avLst>
              <a:gd name="adj" fmla="val 7142"/>
            </a:avLst>
          </a:prstGeom>
          <a:solidFill>
            <a:srgbClr val="FFFFFF">
              <a:alpha val="8000"/>
            </a:srgbClr>
          </a:solidFill>
          <a:ln w="12700" cap="flat" cmpd="sng">
            <a:solidFill>
              <a:srgbClr val="FFFFFF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94000" y="3429000"/>
            <a:ext cx="254000" cy="2540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3175000" y="3403600"/>
            <a:ext cx="6096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汇报单位：徐州市矿大实验学校</a:t>
            </a:r>
            <a:endParaRPr lang="en-US" sz="1100"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794000" y="3873500"/>
            <a:ext cx="254000" cy="2540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3175000" y="3848100"/>
            <a:ext cx="6096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汇报人：贾蕊</a:t>
            </a:r>
            <a:endParaRPr lang="en-US" sz="1100"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794000" y="4318000"/>
            <a:ext cx="254000" cy="2540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3175000" y="4292600"/>
            <a:ext cx="6096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指导教师：徐盼盼</a:t>
            </a:r>
            <a:endParaRPr lang="en-US" sz="1100"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794000" y="4762500"/>
            <a:ext cx="254000" cy="2540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3175000" y="4737100"/>
            <a:ext cx="6096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日期：2026年3月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0" y="6807200"/>
            <a:ext cx="12192000" cy="50800"/>
          </a:xfrm>
          <a:prstGeom prst="roundRect">
            <a:avLst>
              <a:gd name="adj" fmla="val 0"/>
            </a:avLst>
          </a:prstGeom>
          <a:solidFill>
            <a:srgbClr val="0052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A192F">
                <a:alpha val="100000"/>
              </a:srgbClr>
            </a:gs>
            <a:gs pos="100000">
              <a:srgbClr val="0052FF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1016000"/>
            <a:ext cx="508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需求分析与方案设计</a:t>
            </a:r>
            <a:endParaRPr lang="en-US" sz="1100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62000" y="1841500"/>
            <a:ext cx="304800" cy="304800"/>
          </a:xfrm>
          <a:prstGeom prst="rect">
            <a:avLst/>
          </a:prstGeom>
          <a:effectLst>
            <a:outerShdw blurRad="63500" dir="2700000" algn="tl" rotWithShape="0">
              <a:srgbClr val="FFFFFF">
                <a:alpha val="50000"/>
              </a:srgbClr>
            </a:outerShdw>
          </a:effectLst>
        </p:spPr>
      </p:pic>
      <p:sp>
        <p:nvSpPr>
          <p:cNvPr id="4" name="AutoShape 4"/>
          <p:cNvSpPr/>
          <p:nvPr/>
        </p:nvSpPr>
        <p:spPr>
          <a:xfrm>
            <a:off x="1143000" y="1778000"/>
            <a:ext cx="444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项目名称：全木质机械传动三球仪</a:t>
            </a:r>
            <a:endParaRPr lang="en-US" sz="1100"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2000" y="2730500"/>
            <a:ext cx="304800" cy="304800"/>
          </a:xfrm>
          <a:prstGeom prst="rect">
            <a:avLst/>
          </a:prstGeom>
          <a:effectLst>
            <a:outerShdw blurRad="63500" dir="2700000" algn="tl" rotWithShape="0">
              <a:srgbClr val="FFFFFF">
                <a:alpha val="50000"/>
              </a:srgbClr>
            </a:outerShdw>
          </a:effectLst>
        </p:spPr>
      </p:pic>
      <p:sp>
        <p:nvSpPr>
          <p:cNvPr id="6" name="AutoShape 6"/>
          <p:cNvSpPr/>
          <p:nvPr/>
        </p:nvSpPr>
        <p:spPr>
          <a:xfrm>
            <a:off x="1143000" y="2667000"/>
            <a:ext cx="4445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8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需求分析：明确需实现地球绕太阳公转、月亮绕地球旋转的动态演示，还原天体运行规律。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62000" y="3873500"/>
            <a:ext cx="304800" cy="304800"/>
          </a:xfrm>
          <a:prstGeom prst="rect">
            <a:avLst/>
          </a:prstGeom>
          <a:effectLst>
            <a:outerShdw blurRad="63500" dir="2700000" algn="tl" rotWithShape="0">
              <a:srgbClr val="FFFFFF">
                <a:alpha val="50000"/>
              </a:srgbClr>
            </a:outerShdw>
          </a:effectLst>
        </p:spPr>
      </p:pic>
      <p:sp>
        <p:nvSpPr>
          <p:cNvPr id="8" name="AutoShape 8"/>
          <p:cNvSpPr/>
          <p:nvPr/>
        </p:nvSpPr>
        <p:spPr>
          <a:xfrm>
            <a:off x="1143000" y="3810000"/>
            <a:ext cx="4445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8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核心方案：采用全木质结构（动力部分除外），结合机械传动原理，确保结构稳固与运行精准。</a:t>
            </a:r>
            <a:endParaRPr lang="en-US" sz="1100"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62000" y="5016500"/>
            <a:ext cx="304800" cy="304800"/>
          </a:xfrm>
          <a:prstGeom prst="rect">
            <a:avLst/>
          </a:prstGeom>
          <a:effectLst>
            <a:outerShdw blurRad="63500" dir="2700000" algn="tl" rotWithShape="0">
              <a:srgbClr val="FFFFFF">
                <a:alpha val="50000"/>
              </a:srgbClr>
            </a:outerShdw>
          </a:effectLst>
        </p:spPr>
      </p:pic>
      <p:sp>
        <p:nvSpPr>
          <p:cNvPr id="10" name="AutoShape 10"/>
          <p:cNvSpPr/>
          <p:nvPr/>
        </p:nvSpPr>
        <p:spPr>
          <a:xfrm>
            <a:off x="1143000" y="4953000"/>
            <a:ext cx="4445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8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结构分层：底座及支架层、天体联动运转层、日/月/地模型、驱动电机及电池组。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350000" y="40640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7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设计草图示例：机械传动结构概念</a:t>
            </a:r>
            <a:endParaRPr lang="en-US" sz="1100"/>
          </a:p>
        </p:txBody>
      </p:sp>
      <p:cxnSp>
        <p:nvCxnSpPr>
          <p:cNvPr id="13" name="Connector 13"/>
          <p:cNvCxnSpPr/>
          <p:nvPr/>
        </p:nvCxnSpPr>
        <p:spPr>
          <a:xfrm rot="-9046">
            <a:off x="762008" y="1581150"/>
            <a:ext cx="4826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FFFFF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4" name="内容占位符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79005" y="1970088"/>
            <a:ext cx="2205990" cy="18395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A192F">
                <a:alpha val="100000"/>
              </a:srgbClr>
            </a:gs>
            <a:gs pos="100000">
              <a:srgbClr val="172A45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1016000"/>
            <a:ext cx="5029200" cy="584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3D建模与设计优化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651000"/>
            <a:ext cx="762000" cy="50800"/>
          </a:xfrm>
          <a:prstGeom prst="roundRect">
            <a:avLst>
              <a:gd name="adj" fmla="val 0"/>
            </a:avLst>
          </a:prstGeom>
          <a:solidFill>
            <a:srgbClr val="0052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62000" y="2032000"/>
            <a:ext cx="304800" cy="3048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143000" y="1981200"/>
            <a:ext cx="457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专业软件精确建模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143000" y="2362200"/>
            <a:ext cx="457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800" b="0" i="0" u="none" strike="noStrike">
                <a:solidFill>
                  <a:srgbClr val="FFFFFF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使用专业三维建模软件，依据设计方案对三球仪各部件进行高精度数字建模，确保设计意图的准确还原。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2000" y="32512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143000" y="3200400"/>
            <a:ext cx="457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结构尺寸迭代优化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143000" y="3581400"/>
            <a:ext cx="457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800" b="0" i="0" u="none" strike="noStrike">
                <a:solidFill>
                  <a:srgbClr val="FFFFFF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持续进行设计迭代，修正部件尺寸偏差，优化结构连接方式，确保整体结构合理且满足传动功能需求。</a:t>
            </a:r>
            <a:endParaRPr lang="en-US" sz="1100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62000" y="44704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143000" y="4419600"/>
            <a:ext cx="457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运动机制仿真验证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1143000" y="4800600"/>
            <a:ext cx="457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800" b="0" i="0" u="none" strike="noStrike">
                <a:solidFill>
                  <a:srgbClr val="FFFFFF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利用软件仿真功能对模型的运动逻辑进行验证，提前发现潜在的干涉与卡顿问题，保障最终成品的运行流畅性。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6096000" y="1270000"/>
            <a:ext cx="2667000" cy="1651000"/>
          </a:xfrm>
          <a:prstGeom prst="roundRect">
            <a:avLst>
              <a:gd name="adj" fmla="val 7692"/>
            </a:avLst>
          </a:prstGeom>
          <a:solidFill>
            <a:srgbClr val="FFFFFF">
              <a:alpha val="10000"/>
            </a:srgbClr>
          </a:solidFill>
          <a:ln w="12700" cap="flat" cmpd="sng">
            <a:solidFill>
              <a:srgbClr val="0052FF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7"/>
          <a:srcRect t="170" b="170"/>
          <a:stretch>
            <a:fillRect/>
          </a:stretch>
        </p:blipFill>
        <p:spPr>
          <a:xfrm>
            <a:off x="6159500" y="1333500"/>
            <a:ext cx="2540000" cy="1562100"/>
          </a:xfrm>
          <a:prstGeom prst="roundRect">
            <a:avLst>
              <a:gd name="adj" fmla="val 6504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5" name="AutoShape 15"/>
          <p:cNvSpPr/>
          <p:nvPr/>
        </p:nvSpPr>
        <p:spPr>
          <a:xfrm>
            <a:off x="6096000" y="2984500"/>
            <a:ext cx="2667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7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建模软件操作界面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9017000" y="1270000"/>
            <a:ext cx="1651000" cy="1651000"/>
          </a:xfrm>
          <a:prstGeom prst="roundRect">
            <a:avLst>
              <a:gd name="adj" fmla="val 7692"/>
            </a:avLst>
          </a:prstGeom>
          <a:solidFill>
            <a:srgbClr val="FFFFFF">
              <a:alpha val="10000"/>
            </a:srgbClr>
          </a:solidFill>
          <a:ln w="12700" cap="flat" cmpd="sng">
            <a:solidFill>
              <a:srgbClr val="0052FF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7" name="AutoShape 17"/>
          <p:cNvSpPr/>
          <p:nvPr/>
        </p:nvSpPr>
        <p:spPr>
          <a:xfrm>
            <a:off x="9017000" y="2984500"/>
            <a:ext cx="165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7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最终模型效果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6096000" y="3556000"/>
            <a:ext cx="4572000" cy="1270000"/>
          </a:xfrm>
          <a:prstGeom prst="roundRect">
            <a:avLst>
              <a:gd name="adj" fmla="val 10000"/>
            </a:avLst>
          </a:prstGeom>
          <a:solidFill>
            <a:srgbClr val="0052FF">
              <a:alpha val="10000"/>
            </a:srgbClr>
          </a:solidFill>
          <a:ln w="12700" cap="flat" cmpd="sng">
            <a:solidFill>
              <a:srgbClr val="0052F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9" name="AutoShape 19"/>
          <p:cNvSpPr/>
          <p:nvPr/>
        </p:nvSpPr>
        <p:spPr>
          <a:xfrm>
            <a:off x="6223000" y="3683000"/>
            <a:ext cx="431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成果总结：</a:t>
            </a:r>
            <a:r>
              <a:rPr lang="en-US" sz="1600" b="0" i="0" u="none" strike="noStrike">
                <a:solidFill>
                  <a:srgbClr val="FFFFFF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通过数字化建模与仿真，我们不仅完成了设计方案的实体化转化，更通过数据驱动的优化，确保了产品的高质量落地。</a:t>
            </a:r>
            <a:endParaRPr lang="en-US" sz="1100"/>
          </a:p>
        </p:txBody>
      </p:sp>
      <p:pic>
        <p:nvPicPr>
          <p:cNvPr id="20" name="图片 5" descr="336007efb0baa86ecc9ed44337aa398"/>
          <p:cNvPicPr>
            <a:picLocks noChangeAspect="1"/>
          </p:cNvPicPr>
          <p:nvPr/>
        </p:nvPicPr>
        <p:blipFill>
          <a:blip r:embed="rId8"/>
          <a:srcRect l="20" t="13485" r="9144" b="32753"/>
          <a:stretch>
            <a:fillRect/>
          </a:stretch>
        </p:blipFill>
        <p:spPr>
          <a:xfrm>
            <a:off x="9144000" y="1270000"/>
            <a:ext cx="1441450" cy="170624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A192F">
                <a:alpha val="100000"/>
              </a:srgbClr>
            </a:gs>
            <a:gs pos="100000">
              <a:srgbClr val="0052FF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1016000"/>
            <a:ext cx="25146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制作与调试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778000"/>
            <a:ext cx="4826000" cy="304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完成数字模型设计后，我们利用3D打印技术将模型转化为实体零件。高精度的打印确保了零件的契合度，为后续组装打下基础。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8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随后，我们按照设计方案，将打印好的零件与电机、电池等核心部件进行精密组装。</a:t>
            </a:r>
            <a:endParaRPr lang="en-US" sz="1800" b="0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8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在组装完成后，我们进行了反复的调试，解决了传动与供电问题，确保三球仪能够正常运转，准确演示天体运行规律。</a:t>
            </a:r>
            <a:endParaRPr lang="en-US" sz="1800" b="0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/>
          <a:srcRect t="16666" b="16666"/>
          <a:stretch>
            <a:fillRect/>
          </a:stretch>
        </p:blipFill>
        <p:spPr>
          <a:xfrm>
            <a:off x="6604000" y="1524000"/>
            <a:ext cx="2032000" cy="2032000"/>
          </a:xfrm>
          <a:prstGeom prst="roundRect">
            <a:avLst>
              <a:gd name="adj" fmla="val 6250"/>
            </a:avLst>
          </a:prstGeom>
          <a:noFill/>
          <a:ln w="25400" cap="flat" cmpd="sng">
            <a:solidFill>
              <a:srgbClr val="FFFFFF">
                <a:alpha val="30000"/>
              </a:srgbClr>
            </a:solidFill>
            <a:prstDash val="solid"/>
            <a:round/>
          </a:ln>
          <a:effectLst>
            <a:outerShdw blurRad="127000" dist="63500" dir="2700000" algn="tl" rotWithShape="0">
              <a:srgbClr val="000000">
                <a:alpha val="30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6604000" y="3619500"/>
            <a:ext cx="2032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3D打印精密成型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6604000" y="6159500"/>
            <a:ext cx="2032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零件组装与调试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9046">
            <a:off x="762008" y="1581150"/>
            <a:ext cx="4826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FFFFF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A1E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2667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四、产品创新成果展示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5334000" y="3556000"/>
            <a:ext cx="1524000" cy="50800"/>
          </a:xfrm>
          <a:prstGeom prst="roundRect">
            <a:avLst>
              <a:gd name="adj" fmla="val 0"/>
            </a:avLst>
          </a:prstGeom>
          <a:solidFill>
            <a:srgbClr val="0052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r="2700000" algn="tl" rotWithShape="0">
              <a:srgbClr val="0052FF">
                <a:alpha val="8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0" y="6096000"/>
            <a:ext cx="1219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 spc="200">
                <a:solidFill>
                  <a:srgbClr val="FFFFFF">
                    <a:alpha val="6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INNOVATION ACHIEVEMENT SHOWCASE</a:t>
            </a:r>
            <a:endParaRPr lang="en-US" sz="11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A192F">
                <a:alpha val="100000"/>
              </a:srgbClr>
            </a:gs>
            <a:gs pos="100000">
              <a:srgbClr val="172A45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762000"/>
            <a:ext cx="30226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最终产品展示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397000"/>
            <a:ext cx="762000" cy="50800"/>
          </a:xfrm>
          <a:prstGeom prst="roundRect">
            <a:avLst>
              <a:gd name="adj" fmla="val 0"/>
            </a:avLst>
          </a:prstGeom>
          <a:solidFill>
            <a:srgbClr val="0052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4826000" cy="3556000"/>
          </a:xfrm>
          <a:prstGeom prst="roundRect">
            <a:avLst>
              <a:gd name="adj" fmla="val 3571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0052F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1016000" y="19685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052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全木质机械传动三球仪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2413000"/>
            <a:ext cx="4318000" cy="266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en-US" sz="1800" b="1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材质工艺：</a:t>
            </a:r>
            <a:r>
              <a:rPr lang="en-US" sz="1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采用全木质结构打造，造型美观大方，结构稳固耐用，展现自然质感。</a:t>
            </a:r>
            <a:endParaRPr lang="en-US" sz="1100"/>
          </a:p>
          <a:p>
            <a:pPr indent="0" algn="l">
              <a:lnSpc>
                <a:spcPct val="117000"/>
              </a:lnSpc>
            </a:pPr>
            <a:r>
              <a:rPr lang="en-US" sz="1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en-US" sz="1800" b="1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核心功能：</a:t>
            </a:r>
            <a:r>
              <a:rPr lang="en-US" sz="1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通过电机驱动，精准演示地球绕太阳公转及月球绕地球旋转的动态过程。</a:t>
            </a:r>
            <a:endParaRPr lang="en-US" sz="1800" b="0" i="0" u="none" strike="noStrike">
              <a:solidFill>
                <a:srgbClr val="E5E7EB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17000"/>
              </a:lnSpc>
            </a:pPr>
            <a:r>
              <a:rPr lang="en-US" sz="1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en-US" sz="1800" b="1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教育价值：</a:t>
            </a:r>
            <a:r>
              <a:rPr lang="en-US" sz="1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集科学性与观赏性于一体，是直观理解天体运行规律的优质教学工具。</a:t>
            </a:r>
            <a:endParaRPr lang="en-US" sz="1800" b="0" i="0" u="none" strike="noStrike">
              <a:solidFill>
                <a:srgbClr val="E5E7EB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7" name="AutoShape 7"/>
          <p:cNvSpPr/>
          <p:nvPr>
            <p:custDataLst>
              <p:tags r:id="rId1"/>
            </p:custDataLst>
          </p:nvPr>
        </p:nvSpPr>
        <p:spPr>
          <a:xfrm>
            <a:off x="6096000" y="1778000"/>
            <a:ext cx="2413000" cy="2413000"/>
          </a:xfrm>
          <a:prstGeom prst="roundRect">
            <a:avLst>
              <a:gd name="adj" fmla="val 5263"/>
            </a:avLst>
          </a:prstGeom>
          <a:solidFill>
            <a:srgbClr val="000000">
              <a:alpha val="30000"/>
            </a:srgbClr>
          </a:solidFill>
          <a:ln w="12700" cap="flat" cmpd="sng">
            <a:solidFill>
              <a:srgbClr val="FFFFFF">
                <a:alpha val="1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21500" y="2349500"/>
            <a:ext cx="762000" cy="762000"/>
          </a:xfrm>
          <a:prstGeom prst="rect">
            <a:avLst/>
          </a:prstGeom>
        </p:spPr>
      </p:pic>
      <p:sp>
        <p:nvSpPr>
          <p:cNvPr id="9" name="AutoShape 9"/>
          <p:cNvSpPr/>
          <p:nvPr>
            <p:custDataLst>
              <p:tags r:id="rId5"/>
            </p:custDataLst>
          </p:nvPr>
        </p:nvSpPr>
        <p:spPr>
          <a:xfrm>
            <a:off x="6096000" y="4254500"/>
            <a:ext cx="2413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7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产品整体外观</a:t>
            </a:r>
            <a:endParaRPr lang="en-US" sz="1100"/>
          </a:p>
        </p:txBody>
      </p:sp>
      <p:sp>
        <p:nvSpPr>
          <p:cNvPr id="10" name="AutoShape 10"/>
          <p:cNvSpPr/>
          <p:nvPr>
            <p:custDataLst>
              <p:tags r:id="rId6"/>
            </p:custDataLst>
          </p:nvPr>
        </p:nvSpPr>
        <p:spPr>
          <a:xfrm>
            <a:off x="8763000" y="1778000"/>
            <a:ext cx="2413000" cy="2413000"/>
          </a:xfrm>
          <a:prstGeom prst="roundRect">
            <a:avLst>
              <a:gd name="adj" fmla="val 5263"/>
            </a:avLst>
          </a:prstGeom>
          <a:solidFill>
            <a:srgbClr val="000000">
              <a:alpha val="30000"/>
            </a:srgbClr>
          </a:solidFill>
          <a:ln w="12700" cap="flat" cmpd="sng">
            <a:solidFill>
              <a:srgbClr val="FFFFFF">
                <a:alpha val="1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588500" y="2349500"/>
            <a:ext cx="762000" cy="762000"/>
          </a:xfrm>
          <a:prstGeom prst="rect">
            <a:avLst/>
          </a:prstGeom>
        </p:spPr>
      </p:pic>
      <p:sp>
        <p:nvSpPr>
          <p:cNvPr id="12" name="AutoShape 12"/>
          <p:cNvSpPr/>
          <p:nvPr>
            <p:custDataLst>
              <p:tags r:id="rId10"/>
            </p:custDataLst>
          </p:nvPr>
        </p:nvSpPr>
        <p:spPr>
          <a:xfrm>
            <a:off x="8763000" y="4254500"/>
            <a:ext cx="2413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7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内部结构俯视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6096000" y="4826000"/>
            <a:ext cx="5080000" cy="508000"/>
          </a:xfrm>
          <a:prstGeom prst="roundRect">
            <a:avLst>
              <a:gd name="adj" fmla="val 125000"/>
            </a:avLst>
          </a:prstGeom>
          <a:solidFill>
            <a:srgbClr val="0052FF">
              <a:alpha val="20000"/>
            </a:srgbClr>
          </a:solidFill>
          <a:ln w="12700" cap="flat" cmpd="sng">
            <a:solidFill>
              <a:srgbClr val="0052FF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350000" y="4927600"/>
            <a:ext cx="304800" cy="3048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6731000" y="4902200"/>
            <a:ext cx="4191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设计目标达成：兼具科学演示与艺术美感</a:t>
            </a:r>
            <a:endParaRPr lang="en-US" sz="1100"/>
          </a:p>
        </p:txBody>
      </p:sp>
      <p:pic>
        <p:nvPicPr>
          <p:cNvPr id="16" name="图片 5" descr="336007efb0baa86ecc9ed44337aa398"/>
          <p:cNvPicPr>
            <a:picLocks noChangeAspect="1"/>
          </p:cNvPicPr>
          <p:nvPr/>
        </p:nvPicPr>
        <p:blipFill>
          <a:blip r:embed="rId13"/>
          <a:srcRect b="28571"/>
          <a:stretch>
            <a:fillRect/>
          </a:stretch>
        </p:blipFill>
        <p:spPr>
          <a:xfrm>
            <a:off x="6570980" y="1778000"/>
            <a:ext cx="1688465" cy="2413000"/>
          </a:xfrm>
          <a:prstGeom prst="rect">
            <a:avLst/>
          </a:prstGeom>
        </p:spPr>
      </p:pic>
      <p:pic>
        <p:nvPicPr>
          <p:cNvPr id="17" name="图片 6" descr="78b795d03b247bf4014d4a8e65ae92d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017000" y="1778000"/>
            <a:ext cx="1973580" cy="248793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A193C">
                <a:alpha val="100000"/>
              </a:srgbClr>
            </a:gs>
            <a:gs pos="100000">
              <a:srgbClr val="0052FF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1016000"/>
            <a:ext cx="40259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功能演示与说明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905000"/>
            <a:ext cx="5080000" cy="1651000"/>
          </a:xfrm>
          <a:prstGeom prst="roundRect">
            <a:avLst>
              <a:gd name="adj" fmla="val 7692"/>
            </a:avLst>
          </a:prstGeom>
          <a:solidFill>
            <a:srgbClr val="FFFFFF">
              <a:alpha val="10000"/>
            </a:srgbClr>
          </a:solidFill>
          <a:ln w="12700" cap="flat" cmpd="sng">
            <a:solidFill>
              <a:srgbClr val="FFFFF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2095500"/>
            <a:ext cx="355600" cy="3556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498600" y="20574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核心组成结构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2540000"/>
            <a:ext cx="457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8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主要由底座及支架层、天体联动运转层、日/月/地模型、驱动电机及电池四部分精密构成。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3746500"/>
            <a:ext cx="5080000" cy="1651000"/>
          </a:xfrm>
          <a:prstGeom prst="roundRect">
            <a:avLst>
              <a:gd name="adj" fmla="val 7692"/>
            </a:avLst>
          </a:prstGeom>
          <a:solidFill>
            <a:srgbClr val="FFFFFF">
              <a:alpha val="10000"/>
            </a:srgbClr>
          </a:solidFill>
          <a:ln w="12700" cap="flat" cmpd="sng">
            <a:solidFill>
              <a:srgbClr val="FFFFF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3937000"/>
            <a:ext cx="355600" cy="3556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498600" y="38989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动态运转演示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1016000" y="4381500"/>
            <a:ext cx="457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8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开启开关后，太阳自转并带动地球公转，地球附轮盘同步带动月球公转，直观呈现昼夜交替与四季变化。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604000" y="1905000"/>
            <a:ext cx="3556000" cy="3556000"/>
          </a:xfrm>
          <a:prstGeom prst="roundRect">
            <a:avLst>
              <a:gd name="adj" fmla="val 7142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00FFFF">
                <a:alpha val="30000"/>
              </a:srgbClr>
            </a:solidFill>
            <a:prstDash val="dash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112000" y="2413000"/>
            <a:ext cx="2540000" cy="25400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6604000" y="5588000"/>
            <a:ext cx="355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FFFFFF">
                    <a:alpha val="7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三球仪产品实物展示</a:t>
            </a:r>
            <a:endParaRPr lang="en-US" sz="1100"/>
          </a:p>
        </p:txBody>
      </p:sp>
      <p:pic>
        <p:nvPicPr>
          <p:cNvPr id="14" name="图片 5" descr="336007efb0baa86ecc9ed44337aa398"/>
          <p:cNvPicPr>
            <a:picLocks noChangeAspect="1"/>
          </p:cNvPicPr>
          <p:nvPr/>
        </p:nvPicPr>
        <p:blipFill>
          <a:blip r:embed="rId7"/>
          <a:srcRect l="-3676" t="-2577" r="3676" b="27643"/>
          <a:stretch>
            <a:fillRect/>
          </a:stretch>
        </p:blipFill>
        <p:spPr>
          <a:xfrm>
            <a:off x="7018020" y="1910080"/>
            <a:ext cx="2554605" cy="336042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B1C3D">
                <a:alpha val="100000"/>
              </a:srgbClr>
            </a:gs>
            <a:gs pos="100000">
              <a:srgbClr val="0052FF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1016000"/>
            <a:ext cx="25146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创新点总结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778000"/>
            <a:ext cx="53340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10000"/>
            </a:srgbClr>
          </a:solidFill>
          <a:ln w="12700" cap="flat" cmpd="sng">
            <a:solidFill>
              <a:srgbClr val="FFFFF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2032000"/>
            <a:ext cx="406400" cy="406400"/>
          </a:xfrm>
          <a:prstGeom prst="rect">
            <a:avLst/>
          </a:prstGeom>
          <a:effectLst>
            <a:outerShdw blurRad="127000" dist="190500" dir="2700000" algn="tl" rotWithShape="0">
              <a:srgbClr val="0052FF">
                <a:alpha val="50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1587500" y="1905000"/>
            <a:ext cx="431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数字化与传统结合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587500" y="2260600"/>
            <a:ext cx="431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将数字化设计技术与传统木质工艺相结合，既保证了产品的科技含量，又具有独特的艺术价值。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3111500"/>
            <a:ext cx="53340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10000"/>
            </a:srgbClr>
          </a:solidFill>
          <a:ln w="12700" cap="flat" cmpd="sng">
            <a:solidFill>
              <a:srgbClr val="FFFFF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3365500"/>
            <a:ext cx="406400" cy="406400"/>
          </a:xfrm>
          <a:prstGeom prst="rect">
            <a:avLst/>
          </a:prstGeom>
          <a:effectLst>
            <a:outerShdw blurRad="127000" dist="190500" dir="2700000" algn="tl" rotWithShape="0">
              <a:srgbClr val="0052FF">
                <a:alpha val="50000"/>
              </a:srgbClr>
            </a:outerShdw>
          </a:effectLst>
        </p:spPr>
      </p:pic>
      <p:sp>
        <p:nvSpPr>
          <p:cNvPr id="9" name="AutoShape 9"/>
          <p:cNvSpPr/>
          <p:nvPr/>
        </p:nvSpPr>
        <p:spPr>
          <a:xfrm>
            <a:off x="1587500" y="3238500"/>
            <a:ext cx="431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模块化设计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1587500" y="3594100"/>
            <a:ext cx="431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产品采用模块化设计，各部件独立制作，便于组装、维护和后续升级。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762000" y="4445000"/>
            <a:ext cx="53340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10000"/>
            </a:srgbClr>
          </a:solidFill>
          <a:ln w="12700" cap="flat" cmpd="sng">
            <a:solidFill>
              <a:srgbClr val="FFFFF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4699000"/>
            <a:ext cx="406400" cy="406400"/>
          </a:xfrm>
          <a:prstGeom prst="rect">
            <a:avLst/>
          </a:prstGeom>
          <a:effectLst>
            <a:outerShdw blurRad="127000" dist="190500" dir="2700000" algn="tl" rotWithShape="0">
              <a:srgbClr val="0052FF">
                <a:alpha val="50000"/>
              </a:srgbClr>
            </a:outerShdw>
          </a:effectLst>
        </p:spPr>
      </p:pic>
      <p:sp>
        <p:nvSpPr>
          <p:cNvPr id="13" name="AutoShape 13"/>
          <p:cNvSpPr/>
          <p:nvPr/>
        </p:nvSpPr>
        <p:spPr>
          <a:xfrm>
            <a:off x="1587500" y="4572000"/>
            <a:ext cx="431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互动性强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1587500" y="4927600"/>
            <a:ext cx="431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通过动态演示，增强了学习的互动性和趣味性，有效提升了学习效果。</a:t>
            </a:r>
            <a:endParaRPr lang="en-US" sz="1100"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6604000" y="1778000"/>
            <a:ext cx="4064000" cy="2743200"/>
          </a:xfrm>
          <a:prstGeom prst="roundRect">
            <a:avLst>
              <a:gd name="adj" fmla="val 9259"/>
            </a:avLst>
          </a:prstGeom>
          <a:noFill/>
          <a:ln w="12700" cap="flat" cmpd="sng">
            <a:solidFill>
              <a:srgbClr val="FFFFFF">
                <a:alpha val="20000"/>
              </a:srgbClr>
            </a:solidFill>
            <a:prstDash val="solid"/>
            <a:round/>
          </a:ln>
          <a:effectLst>
            <a:outerShdw blurRad="254000" dist="127000" dir="2700000" algn="tl" rotWithShape="0">
              <a:srgbClr val="000000">
                <a:alpha val="30000"/>
              </a:srgbClr>
            </a:outerShdw>
          </a:effectLst>
        </p:spPr>
      </p:pic>
      <p:sp>
        <p:nvSpPr>
          <p:cNvPr id="16" name="AutoShape 16"/>
          <p:cNvSpPr/>
          <p:nvPr/>
        </p:nvSpPr>
        <p:spPr>
          <a:xfrm>
            <a:off x="762000" y="6096000"/>
            <a:ext cx="10668000" cy="25400"/>
          </a:xfrm>
          <a:prstGeom prst="roundRect">
            <a:avLst>
              <a:gd name="adj" fmla="val 0"/>
            </a:avLst>
          </a:prstGeom>
          <a:solidFill>
            <a:srgbClr val="FFFFFF">
              <a:alpha val="2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7" name="AutoShape 17"/>
          <p:cNvSpPr/>
          <p:nvPr/>
        </p:nvSpPr>
        <p:spPr>
          <a:xfrm>
            <a:off x="762000" y="6223000"/>
            <a:ext cx="10668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FFFFFF">
                    <a:alpha val="6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INNOVATION &amp; CREATIVITY</a:t>
            </a:r>
            <a:endParaRPr lang="en-US" sz="1100"/>
          </a:p>
        </p:txBody>
      </p:sp>
      <p:pic>
        <p:nvPicPr>
          <p:cNvPr id="19" name="图片 4" descr="9fc3aa50afc2285231ffac760247f8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26008" y="2031683"/>
            <a:ext cx="2418715" cy="218503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F28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2286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  <a:effectLst>
            <a:outerShdw blurRad="254000" dir="2700000" algn="tl" rotWithShape="0">
              <a:srgbClr val="0052FF">
                <a:alpha val="80000"/>
              </a:srgbClr>
            </a:outerShdw>
          </a:effectLst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五、总结与展望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5334000" y="3175000"/>
            <a:ext cx="1524000" cy="50800"/>
          </a:xfrm>
          <a:prstGeom prst="roundRect">
            <a:avLst>
              <a:gd name="adj" fmla="val 0"/>
            </a:avLst>
          </a:prstGeom>
          <a:solidFill>
            <a:srgbClr val="0052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r="2700000" algn="tl" rotWithShape="0">
              <a:srgbClr val="0052FF">
                <a:alpha val="8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72000" y="3810000"/>
            <a:ext cx="609600" cy="609600"/>
          </a:xfrm>
          <a:prstGeom prst="rect">
            <a:avLst/>
          </a:prstGeom>
          <a:effectLst>
            <a:outerShdw blurRad="127000" dir="2700000" algn="tl" rotWithShape="0">
              <a:srgbClr val="0052FF">
                <a:alpha val="50000"/>
              </a:srgbClr>
            </a:outerShdw>
          </a:effectLst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10400" y="3810000"/>
            <a:ext cx="609600" cy="609600"/>
          </a:xfrm>
          <a:prstGeom prst="rect">
            <a:avLst/>
          </a:prstGeom>
          <a:effectLst>
            <a:outerShdw blurRad="127000" dir="2700000" algn="tl" rotWithShape="0">
              <a:srgbClr val="0052FF">
                <a:alpha val="50000"/>
              </a:srgbClr>
            </a:outerShdw>
          </a:effectLst>
        </p:spPr>
      </p:pic>
      <p:sp>
        <p:nvSpPr>
          <p:cNvPr id="8" name="AutoShape 8"/>
          <p:cNvSpPr/>
          <p:nvPr/>
        </p:nvSpPr>
        <p:spPr>
          <a:xfrm>
            <a:off x="0" y="6096000"/>
            <a:ext cx="1219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6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回顾过往成果 · 探索未来可能</a:t>
            </a:r>
            <a:endParaRPr lang="en-US" sz="11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B1C3D">
                <a:alpha val="100000"/>
              </a:srgbClr>
            </a:gs>
            <a:gs pos="100000">
              <a:srgbClr val="0052FF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1016000"/>
            <a:ext cx="203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项目总结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651000"/>
            <a:ext cx="762000" cy="508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2032000"/>
            <a:ext cx="5334000" cy="3048000"/>
          </a:xfrm>
          <a:prstGeom prst="roundRect">
            <a:avLst>
              <a:gd name="adj" fmla="val 4166"/>
            </a:avLst>
          </a:prstGeom>
          <a:solidFill>
            <a:srgbClr val="FFFFFF">
              <a:alpha val="10000"/>
            </a:srgbClr>
          </a:solidFill>
          <a:ln w="12700" cap="flat" cmpd="sng">
            <a:solidFill>
              <a:srgbClr val="FFFFF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1016000" y="2286000"/>
            <a:ext cx="4826000" cy="254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spcBef>
                <a:spcPts val="1000"/>
              </a:spcBef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✦ 成果交付：</a:t>
            </a:r>
            <a:r>
              <a:rPr lang="en-US" sz="18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成功完成数字化三球仪的设计与制作，达成项目既定目标。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1000"/>
              </a:spcBef>
            </a:pPr>
            <a:r>
              <a:rPr lang="en-US" sz="18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✦ 技能提升：</a:t>
            </a:r>
            <a:r>
              <a:rPr lang="en-US" sz="18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熟练掌握三维建模软件操作，深入理解机械零件参数化建模与机构仿真原理。</a:t>
            </a:r>
            <a:endParaRPr lang="en-US" sz="1800" b="0" i="0" u="none" strike="noStrike">
              <a:solidFill>
                <a:srgbClr val="FFFFFF">
                  <a:alpha val="90196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  <a:spcBef>
                <a:spcPts val="1000"/>
              </a:spcBef>
            </a:pPr>
            <a:r>
              <a:rPr lang="en-US" sz="18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✦ 能力培养：</a:t>
            </a:r>
            <a:r>
              <a:rPr lang="en-US" sz="18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培养数字化设计思维与工程实践能力，积累宝贵实战经验。</a:t>
            </a:r>
            <a:endParaRPr lang="en-US" sz="1800" b="0" i="0" u="none" strike="noStrike">
              <a:solidFill>
                <a:srgbClr val="FFFFFF">
                  <a:alpha val="90196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604000" y="2032000"/>
            <a:ext cx="3556000" cy="2489200"/>
          </a:xfrm>
          <a:prstGeom prst="roundRect">
            <a:avLst>
              <a:gd name="adj" fmla="val 5102"/>
            </a:avLst>
          </a:prstGeom>
          <a:noFill/>
          <a:ln w="25400" cap="flat" cmpd="sng">
            <a:solidFill>
              <a:srgbClr val="FFFFFF">
                <a:alpha val="30000"/>
              </a:srgbClr>
            </a:solidFill>
            <a:prstDash val="solid"/>
            <a:round/>
          </a:ln>
          <a:effectLst>
            <a:outerShdw blurRad="190500" dist="101600" dir="2700000" algn="tl" rotWithShape="0">
              <a:srgbClr val="000000">
                <a:alpha val="30000"/>
              </a:srgbClr>
            </a:outerShdw>
          </a:effectLst>
        </p:spPr>
      </p:pic>
      <p:sp>
        <p:nvSpPr>
          <p:cNvPr id="7" name="AutoShape 7"/>
          <p:cNvSpPr/>
          <p:nvPr/>
        </p:nvSpPr>
        <p:spPr>
          <a:xfrm>
            <a:off x="6604000" y="4699000"/>
            <a:ext cx="355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7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团队协作与讨论现场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762000" y="5588000"/>
            <a:ext cx="10668000" cy="12700"/>
          </a:xfrm>
          <a:prstGeom prst="roundRect">
            <a:avLst>
              <a:gd name="adj" fmla="val 0"/>
            </a:avLst>
          </a:prstGeom>
          <a:solidFill>
            <a:srgbClr val="FFFFFF">
              <a:alpha val="2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/>
        </p:nvSpPr>
        <p:spPr>
          <a:xfrm>
            <a:off x="762000" y="57150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6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数字化设计 · 工程实践 · 团队共创</a:t>
            </a:r>
            <a:endParaRPr lang="en-US" sz="11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A192F">
                <a:alpha val="100000"/>
              </a:srgbClr>
            </a:gs>
            <a:gs pos="100000">
              <a:srgbClr val="0052FF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1016000"/>
            <a:ext cx="20066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未来展望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778000"/>
            <a:ext cx="53340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10000"/>
            </a:srgbClr>
          </a:solidFill>
          <a:ln w="12700" cap="flat" cmpd="sng">
            <a:solidFill>
              <a:srgbClr val="FFFFF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52500" y="2095500"/>
            <a:ext cx="406400" cy="4064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524000" y="1905000"/>
            <a:ext cx="431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产品优化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524000" y="2286000"/>
            <a:ext cx="431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进一步优化三球仪设计，提升性能稳定性，增加更多天文现象演示功能。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3111500"/>
            <a:ext cx="53340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10000"/>
            </a:srgbClr>
          </a:solidFill>
          <a:ln w="12700" cap="flat" cmpd="sng">
            <a:solidFill>
              <a:srgbClr val="FFFFF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2500" y="3429000"/>
            <a:ext cx="406400" cy="4064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524000" y="3238500"/>
            <a:ext cx="431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产品拓展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1524000" y="3619500"/>
            <a:ext cx="431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将经验应用于更多数字化教学产品，如太阳系模型、地理地形模型等。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762000" y="4445000"/>
            <a:ext cx="53340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10000"/>
            </a:srgbClr>
          </a:solidFill>
          <a:ln w="12700" cap="flat" cmpd="sng">
            <a:solidFill>
              <a:srgbClr val="FFFFF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2500" y="4762500"/>
            <a:ext cx="406400" cy="4064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524000" y="4572000"/>
            <a:ext cx="431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成果推广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1524000" y="4953000"/>
            <a:ext cx="431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推广项目成果至更多学校，让学生受益于数字化设计的乐趣与效率。</a:t>
            </a:r>
            <a:endParaRPr lang="en-US" sz="1100"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6604000" y="1778000"/>
            <a:ext cx="3810000" cy="2286000"/>
          </a:xfrm>
          <a:prstGeom prst="roundRect">
            <a:avLst>
              <a:gd name="adj" fmla="val 5555"/>
            </a:avLst>
          </a:prstGeom>
          <a:noFill/>
          <a:ln w="25400" cap="flat" cmpd="sng">
            <a:solidFill>
              <a:srgbClr val="FFFFFF">
                <a:alpha val="30000"/>
              </a:srgbClr>
            </a:solidFill>
            <a:prstDash val="solid"/>
            <a:round/>
          </a:ln>
          <a:effectLst>
            <a:outerShdw blurRad="127000" dist="63500" dir="2700000" algn="tl" rotWithShape="0">
              <a:srgbClr val="000000">
                <a:alpha val="30000"/>
              </a:srgbClr>
            </a:outerShdw>
          </a:effectLst>
        </p:spPr>
      </p:pic>
      <p:sp>
        <p:nvSpPr>
          <p:cNvPr id="16" name="AutoShape 16"/>
          <p:cNvSpPr/>
          <p:nvPr/>
        </p:nvSpPr>
        <p:spPr>
          <a:xfrm>
            <a:off x="6604000" y="4191000"/>
            <a:ext cx="381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0" i="1" u="none" strike="noStrike">
                <a:solidFill>
                  <a:srgbClr val="FFFFFF">
                    <a:alpha val="7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探索教育数字化的无限可能</a:t>
            </a:r>
            <a:endParaRPr lang="en-US" sz="1100"/>
          </a:p>
        </p:txBody>
      </p:sp>
      <p:cxnSp>
        <p:nvCxnSpPr>
          <p:cNvPr id="17" name="Connector 17"/>
          <p:cNvCxnSpPr/>
          <p:nvPr/>
        </p:nvCxnSpPr>
        <p:spPr>
          <a:xfrm rot="-4092">
            <a:off x="762004" y="5835650"/>
            <a:ext cx="1066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FFFFF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A1E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F28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1016000"/>
            <a:ext cx="101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目录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1651000"/>
            <a:ext cx="508000" cy="50800"/>
          </a:xfrm>
          <a:prstGeom prst="roundRect">
            <a:avLst>
              <a:gd name="adj" fmla="val 0"/>
            </a:avLst>
          </a:prstGeom>
          <a:solidFill>
            <a:srgbClr val="0052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2540000" y="1778000"/>
            <a:ext cx="8128000" cy="762000"/>
          </a:xfrm>
          <a:prstGeom prst="roundRect">
            <a:avLst>
              <a:gd name="adj" fmla="val 16666"/>
            </a:avLst>
          </a:prstGeom>
          <a:solidFill>
            <a:srgbClr val="FFFFFF">
              <a:alpha val="8000"/>
            </a:srgbClr>
          </a:solidFill>
          <a:ln w="12700" cap="flat" cmpd="sng">
            <a:solidFill>
              <a:srgbClr val="0052F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94000" y="20066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3302000" y="1968500"/>
            <a:ext cx="711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一、项目背景与意义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2540000" y="2667000"/>
            <a:ext cx="8128000" cy="762000"/>
          </a:xfrm>
          <a:prstGeom prst="roundRect">
            <a:avLst>
              <a:gd name="adj" fmla="val 16666"/>
            </a:avLst>
          </a:prstGeom>
          <a:solidFill>
            <a:srgbClr val="FFFFFF">
              <a:alpha val="8000"/>
            </a:srgbClr>
          </a:solidFill>
          <a:ln w="12700" cap="flat" cmpd="sng">
            <a:solidFill>
              <a:srgbClr val="0052F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794000" y="28956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3302000" y="2857500"/>
            <a:ext cx="711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二、研究目标与方法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2540000" y="3556000"/>
            <a:ext cx="8128000" cy="762000"/>
          </a:xfrm>
          <a:prstGeom prst="roundRect">
            <a:avLst>
              <a:gd name="adj" fmla="val 16666"/>
            </a:avLst>
          </a:prstGeom>
          <a:solidFill>
            <a:srgbClr val="FFFFFF">
              <a:alpha val="8000"/>
            </a:srgbClr>
          </a:solidFill>
          <a:ln w="12700" cap="flat" cmpd="sng">
            <a:solidFill>
              <a:srgbClr val="0052F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794000" y="37846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3302000" y="3746500"/>
            <a:ext cx="711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三、数字化设计实践过程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2540000" y="4445000"/>
            <a:ext cx="8128000" cy="762000"/>
          </a:xfrm>
          <a:prstGeom prst="roundRect">
            <a:avLst>
              <a:gd name="adj" fmla="val 16666"/>
            </a:avLst>
          </a:prstGeom>
          <a:solidFill>
            <a:srgbClr val="FFFFFF">
              <a:alpha val="8000"/>
            </a:srgbClr>
          </a:solidFill>
          <a:ln w="12700" cap="flat" cmpd="sng">
            <a:solidFill>
              <a:srgbClr val="0052F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794000" y="4673600"/>
            <a:ext cx="304800" cy="3048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3302000" y="4635500"/>
            <a:ext cx="711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四、产品创新成果展示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2540000" y="5334000"/>
            <a:ext cx="8128000" cy="762000"/>
          </a:xfrm>
          <a:prstGeom prst="roundRect">
            <a:avLst>
              <a:gd name="adj" fmla="val 16666"/>
            </a:avLst>
          </a:prstGeom>
          <a:solidFill>
            <a:srgbClr val="FFFFFF">
              <a:alpha val="8000"/>
            </a:srgbClr>
          </a:solidFill>
          <a:ln w="12700" cap="flat" cmpd="sng">
            <a:solidFill>
              <a:srgbClr val="0052F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794000" y="5562600"/>
            <a:ext cx="304800" cy="3048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3302000" y="5524500"/>
            <a:ext cx="711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五、总结与展望</a:t>
            </a:r>
            <a:endParaRPr lang="en-US" sz="11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2286000" y="2032000"/>
            <a:ext cx="7620000" cy="2794000"/>
          </a:xfrm>
          <a:prstGeom prst="roundRect">
            <a:avLst>
              <a:gd name="adj" fmla="val 4545"/>
            </a:avLst>
          </a:prstGeom>
          <a:solidFill>
            <a:srgbClr val="000F28">
              <a:alpha val="75000"/>
            </a:srgbClr>
          </a:solidFill>
          <a:ln w="25400" cap="flat" cmpd="sng">
            <a:solidFill>
              <a:srgbClr val="0052FF">
                <a:alpha val="60000"/>
              </a:srgbClr>
            </a:solidFill>
            <a:prstDash val="solid"/>
            <a:round/>
          </a:ln>
          <a:effectLst>
            <a:outerShdw blurRad="254000" dir="2700000" algn="tl" rotWithShape="0">
              <a:srgbClr val="0052FF">
                <a:alpha val="3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2540000" y="2286000"/>
            <a:ext cx="711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感谢聆听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2540000" y="3175000"/>
            <a:ext cx="7112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指导教师：徐盼盼</a:t>
            </a:r>
            <a:endParaRPr lang="en-US" sz="1100"/>
          </a:p>
          <a:p>
            <a:pPr indent="0" algn="ctr">
              <a:lnSpc>
                <a:spcPct val="125000"/>
              </a:lnSpc>
            </a:pPr>
            <a:r>
              <a:rPr lang="en-US" sz="18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汇报人：贾蕊</a:t>
            </a:r>
            <a:endParaRPr lang="en-US" sz="1800" b="0" i="0" u="none" strike="noStrike">
              <a:solidFill>
                <a:srgbClr val="FFFFFF">
                  <a:alpha val="90196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ctr">
              <a:lnSpc>
                <a:spcPct val="125000"/>
              </a:lnSpc>
            </a:pPr>
            <a:r>
              <a:rPr lang="en-US" sz="18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学校：徐州市矿大实验学校</a:t>
            </a:r>
            <a:endParaRPr lang="en-US" sz="1800" b="0" i="0" u="none" strike="noStrike">
              <a:solidFill>
                <a:srgbClr val="FFFFFF">
                  <a:alpha val="90196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A1E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A1E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0" y="0"/>
            <a:ext cx="12192000" cy="50800"/>
          </a:xfrm>
          <a:prstGeom prst="roundRect">
            <a:avLst>
              <a:gd name="adj" fmla="val 0"/>
            </a:avLst>
          </a:prstGeom>
          <a:solidFill>
            <a:srgbClr val="0052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91200" y="1778000"/>
            <a:ext cx="609600" cy="609600"/>
          </a:xfrm>
          <a:prstGeom prst="rect">
            <a:avLst/>
          </a:prstGeom>
          <a:effectLst>
            <a:outerShdw blurRad="127000" dir="2700000" algn="tl" rotWithShape="0">
              <a:srgbClr val="0052FF">
                <a:alpha val="60000"/>
              </a:srgbClr>
            </a:outerShdw>
          </a:effectLst>
        </p:spPr>
      </p:pic>
      <p:sp>
        <p:nvSpPr>
          <p:cNvPr id="6" name="AutoShape 6"/>
          <p:cNvSpPr/>
          <p:nvPr/>
        </p:nvSpPr>
        <p:spPr>
          <a:xfrm>
            <a:off x="1016000" y="2540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一、项目背景与意义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5715000" y="3429000"/>
            <a:ext cx="762000" cy="50800"/>
          </a:xfrm>
          <a:prstGeom prst="roundRect">
            <a:avLst>
              <a:gd name="adj" fmla="val 0"/>
            </a:avLst>
          </a:prstGeom>
          <a:solidFill>
            <a:srgbClr val="0052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63500" dir="2700000" algn="tl" rotWithShape="0">
              <a:srgbClr val="0052FF">
                <a:alpha val="8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1016000" y="3683000"/>
            <a:ext cx="1016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0" i="0" u="none" strike="noStrike" spc="200">
                <a:solidFill>
                  <a:srgbClr val="FFFFFF">
                    <a:alpha val="7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PROJECT BACKGROUND AND SIGNIFICANCE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0" y="6807200"/>
            <a:ext cx="12192000" cy="50800"/>
          </a:xfrm>
          <a:prstGeom prst="roundRect">
            <a:avLst>
              <a:gd name="adj" fmla="val 0"/>
            </a:avLst>
          </a:prstGeom>
          <a:solidFill>
            <a:srgbClr val="0052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4826000" y="6350000"/>
            <a:ext cx="2540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FFFFFF">
                    <a:alpha val="5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2026 EDUCATION &amp; TECHNOLOGY PROJECT</a:t>
            </a:r>
            <a:endParaRPr lang="en-US" sz="11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A193C">
                <a:alpha val="100000"/>
              </a:srgbClr>
            </a:gs>
            <a:gs pos="100000">
              <a:srgbClr val="0052FF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1016000"/>
            <a:ext cx="20066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项目背景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651000"/>
            <a:ext cx="762000" cy="508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1905000"/>
            <a:ext cx="5080000" cy="355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数字化技术的迭代升级正重塑产品设计行业的发展格局，传统设计模式的效率瓶颈、创新局限日益凸显。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8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三维数字化设计凭借精准化、可视化、协同化的优势成为行业发展主流，并与大数据、人工智能、增材制造等技术深度融合，实现了产品设计从概念构思到实物成型的全链路优化。</a:t>
            </a:r>
            <a:endParaRPr lang="en-US" sz="1800" b="0" i="0" u="none" strike="noStrike">
              <a:solidFill>
                <a:srgbClr val="FFFFFF">
                  <a:alpha val="90196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8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本研究立足实践，探索数字化设计在产品创新中的实际应用路径，挖掘数字化技术赋能产品创新的核心价值。</a:t>
            </a:r>
            <a:endParaRPr lang="en-US" sz="1800" b="0" i="0" u="none" strike="noStrike">
              <a:solidFill>
                <a:srgbClr val="FFFFFF">
                  <a:alpha val="90196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604000" y="1397000"/>
            <a:ext cx="2032000" cy="2032000"/>
          </a:xfrm>
          <a:prstGeom prst="roundRect">
            <a:avLst>
              <a:gd name="adj" fmla="val 6250"/>
            </a:avLst>
          </a:prstGeom>
          <a:noFill/>
          <a:ln w="12700" cap="flat" cmpd="sng">
            <a:solidFill>
              <a:srgbClr val="FFFFFF">
                <a:alpha val="30000"/>
              </a:srgbClr>
            </a:solidFill>
            <a:prstDash val="solid"/>
            <a:round/>
          </a:ln>
          <a:effectLst>
            <a:outerShdw blurRad="127000" dist="63500" dir="2700000" algn="tl" rotWithShape="0">
              <a:srgbClr val="000000">
                <a:alpha val="30000"/>
              </a:srgbClr>
            </a:outerShdw>
          </a:effectLst>
        </p:spPr>
      </p:pic>
      <p:sp>
        <p:nvSpPr>
          <p:cNvPr id="6" name="AutoShape 6"/>
          <p:cNvSpPr/>
          <p:nvPr/>
        </p:nvSpPr>
        <p:spPr>
          <a:xfrm>
            <a:off x="6604000" y="3492500"/>
            <a:ext cx="2032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传统教学工具：三球仪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144000" y="1397000"/>
            <a:ext cx="2032000" cy="2032000"/>
          </a:xfrm>
          <a:prstGeom prst="roundRect">
            <a:avLst>
              <a:gd name="adj" fmla="val 6250"/>
            </a:avLst>
          </a:prstGeom>
          <a:noFill/>
          <a:ln w="12700" cap="flat" cmpd="sng">
            <a:solidFill>
              <a:srgbClr val="FFFFFF">
                <a:alpha val="30000"/>
              </a:srgbClr>
            </a:solidFill>
            <a:prstDash val="solid"/>
            <a:round/>
          </a:ln>
          <a:effectLst>
            <a:outerShdw blurRad="127000" dist="63500" dir="2700000" algn="tl" rotWithShape="0">
              <a:srgbClr val="000000">
                <a:alpha val="30000"/>
              </a:srgbClr>
            </a:outerShdw>
          </a:effectLst>
        </p:spPr>
      </p:pic>
      <p:sp>
        <p:nvSpPr>
          <p:cNvPr id="8" name="AutoShape 8"/>
          <p:cNvSpPr/>
          <p:nvPr/>
        </p:nvSpPr>
        <p:spPr>
          <a:xfrm>
            <a:off x="9144000" y="3492500"/>
            <a:ext cx="2032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现代数字化教学环境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6604000" y="4191000"/>
            <a:ext cx="4572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10000"/>
            </a:srgbClr>
          </a:solidFill>
          <a:ln w="12700" cap="flat" cmpd="sng">
            <a:solidFill>
              <a:srgbClr val="FFFFF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94500" y="43815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7175500" y="4318000"/>
            <a:ext cx="381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技术融合趋势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FFFFFF">
                    <a:alpha val="7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数字化设计与AI、大数据、增材制造深度融合，推动行业革新。</a:t>
            </a:r>
            <a:endParaRPr lang="en-US" sz="1200" b="0" i="0" u="none" strike="noStrike">
              <a:solidFill>
                <a:srgbClr val="FFFFFF">
                  <a:alpha val="70196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B173C">
                <a:alpha val="100000"/>
              </a:srgbClr>
            </a:gs>
            <a:gs pos="100000">
              <a:srgbClr val="0052FF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1016000"/>
            <a:ext cx="203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项目意义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778000"/>
            <a:ext cx="6604000" cy="812800"/>
          </a:xfrm>
          <a:prstGeom prst="roundRect">
            <a:avLst>
              <a:gd name="adj" fmla="val 15625"/>
            </a:avLst>
          </a:prstGeom>
          <a:solidFill>
            <a:srgbClr val="FFFFFF">
              <a:alpha val="10000"/>
            </a:srgbClr>
          </a:solidFill>
          <a:ln cap="flat" cmpd="sng">
            <a:solidFill>
              <a:srgbClr val="E6CFCF">
                <a:alpha val="1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52500" y="1930400"/>
            <a:ext cx="406400" cy="4064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460500" y="1828800"/>
            <a:ext cx="5715000" cy="711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技能目标：</a:t>
            </a:r>
            <a:r>
              <a:rPr lang="en-US" sz="16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熟练掌握专业三维建模软件操作，构建数字化设计完整知识体系。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762000" y="2692400"/>
            <a:ext cx="6604000" cy="812800"/>
          </a:xfrm>
          <a:prstGeom prst="roundRect">
            <a:avLst>
              <a:gd name="adj" fmla="val 15625"/>
            </a:avLst>
          </a:prstGeom>
          <a:solidFill>
            <a:srgbClr val="FFFFFF">
              <a:alpha val="10000"/>
            </a:srgbClr>
          </a:solidFill>
          <a:ln cap="flat" cmpd="sng">
            <a:solidFill>
              <a:srgbClr val="E6CFCF">
                <a:alpha val="1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2500" y="2844800"/>
            <a:ext cx="406400" cy="4064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460500" y="2743200"/>
            <a:ext cx="5715000" cy="711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创新目标：</a:t>
            </a:r>
            <a:r>
              <a:rPr lang="en-US" sz="16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探究AI工具在创意设计与模型优化中的应用，提升创新效率与质量。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762000" y="3606800"/>
            <a:ext cx="6604000" cy="812800"/>
          </a:xfrm>
          <a:prstGeom prst="roundRect">
            <a:avLst>
              <a:gd name="adj" fmla="val 15625"/>
            </a:avLst>
          </a:prstGeom>
          <a:solidFill>
            <a:srgbClr val="FFFFFF">
              <a:alpha val="10000"/>
            </a:srgbClr>
          </a:solidFill>
          <a:ln cap="flat" cmpd="sng">
            <a:solidFill>
              <a:srgbClr val="E6CFCF">
                <a:alpha val="1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2500" y="3759200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460500" y="3657600"/>
            <a:ext cx="5715000" cy="711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技术目标：</a:t>
            </a:r>
            <a:r>
              <a:rPr lang="en-US" sz="16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深入理解3D打印核心原理与实操流程，明晰数字化制造核心优势。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62000" y="4521200"/>
            <a:ext cx="6604000" cy="812800"/>
          </a:xfrm>
          <a:prstGeom prst="roundRect">
            <a:avLst>
              <a:gd name="adj" fmla="val 15625"/>
            </a:avLst>
          </a:prstGeom>
          <a:solidFill>
            <a:srgbClr val="FFFFFF">
              <a:alpha val="10000"/>
            </a:srgbClr>
          </a:solidFill>
          <a:ln cap="flat" cmpd="sng">
            <a:solidFill>
              <a:srgbClr val="E6CFCF">
                <a:alpha val="1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52500" y="467360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460500" y="4572000"/>
            <a:ext cx="5715000" cy="711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能力目标：</a:t>
            </a:r>
            <a:r>
              <a:rPr lang="en-US" sz="16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锻炼工程实践与问题解决能力，培养数字化设计思维。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762000" y="5435600"/>
            <a:ext cx="6604000" cy="812800"/>
          </a:xfrm>
          <a:prstGeom prst="roundRect">
            <a:avLst>
              <a:gd name="adj" fmla="val 15625"/>
            </a:avLst>
          </a:prstGeom>
          <a:solidFill>
            <a:srgbClr val="FFFFFF">
              <a:alpha val="10000"/>
            </a:srgbClr>
          </a:solidFill>
          <a:ln cap="flat" cmpd="sng">
            <a:solidFill>
              <a:srgbClr val="E6CFCF">
                <a:alpha val="1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52500" y="5588000"/>
            <a:ext cx="406400" cy="4064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1460500" y="5486400"/>
            <a:ext cx="5715000" cy="711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职业目标：</a:t>
            </a:r>
            <a:r>
              <a:rPr lang="en-US" sz="16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搭建理论与实践桥梁，为从事产品开发、工程设计积累实战经验。</a:t>
            </a:r>
            <a:endParaRPr lang="en-US" sz="1100"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>
            <a:off x="7874000" y="1778000"/>
            <a:ext cx="3556000" cy="2489200"/>
          </a:xfrm>
          <a:prstGeom prst="roundRect">
            <a:avLst>
              <a:gd name="adj" fmla="val 10204"/>
            </a:avLst>
          </a:prstGeom>
          <a:noFill/>
          <a:ln w="25400" cap="flat" cmpd="sng">
            <a:solidFill>
              <a:srgbClr val="FFFFFF">
                <a:alpha val="20000"/>
              </a:srgbClr>
            </a:solidFill>
            <a:prstDash val="solid"/>
            <a:round/>
          </a:ln>
          <a:effectLst>
            <a:outerShdw blurRad="190500" dist="101600" dir="5400000" algn="tl" rotWithShape="0">
              <a:srgbClr val="000000">
                <a:alpha val="30000"/>
              </a:srgbClr>
            </a:outerShdw>
          </a:effectLst>
        </p:spPr>
      </p:pic>
      <p:sp>
        <p:nvSpPr>
          <p:cNvPr id="19" name="AutoShape 19"/>
          <p:cNvSpPr/>
          <p:nvPr/>
        </p:nvSpPr>
        <p:spPr>
          <a:xfrm>
            <a:off x="7874000" y="4445000"/>
            <a:ext cx="3556000" cy="1803400"/>
          </a:xfrm>
          <a:prstGeom prst="roundRect">
            <a:avLst>
              <a:gd name="adj" fmla="val 7042"/>
            </a:avLst>
          </a:prstGeom>
          <a:solidFill>
            <a:srgbClr val="FFFFFF">
              <a:alpha val="10000"/>
            </a:srgbClr>
          </a:solidFill>
          <a:ln cap="flat" cmpd="sng">
            <a:solidFill>
              <a:srgbClr val="E6CFCF">
                <a:alpha val="1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0" name="AutoShape 20"/>
          <p:cNvSpPr/>
          <p:nvPr/>
        </p:nvSpPr>
        <p:spPr>
          <a:xfrm>
            <a:off x="8001000" y="4572000"/>
            <a:ext cx="3302000" cy="1549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17000"/>
              </a:lnSpc>
              <a:defRPr/>
            </a:pPr>
            <a:r>
              <a:rPr lang="en-US" sz="16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“通过小组协作与讨论，我们将理论知识转化为实际工程能力，共同探索数字化制造的无限可能。”</a:t>
            </a:r>
            <a:endParaRPr lang="en-US" sz="11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F28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0" y="0"/>
            <a:ext cx="12192000" cy="5080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0052FF">
                  <a:alpha val="0"/>
                </a:srgbClr>
              </a:gs>
              <a:gs pos="50000">
                <a:srgbClr val="0052FF">
                  <a:alpha val="100000"/>
                </a:srgbClr>
              </a:gs>
              <a:gs pos="100000">
                <a:srgbClr val="0052FF">
                  <a:alpha val="0"/>
                </a:srgbClr>
              </a:gs>
            </a:gsLst>
            <a:lin ang="0"/>
          </a:gra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0" y="2286000"/>
            <a:ext cx="1219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052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CHAPTER 02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2667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二、研究目标与方法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5715000" y="3556000"/>
            <a:ext cx="762000" cy="50800"/>
          </a:xfrm>
          <a:prstGeom prst="roundRect">
            <a:avLst>
              <a:gd name="adj" fmla="val 0"/>
            </a:avLst>
          </a:prstGeom>
          <a:solidFill>
            <a:srgbClr val="0052FF">
              <a:alpha val="100000"/>
            </a:srgbClr>
          </a:solidFill>
          <a:ln cap="flat" cmpd="sng">
            <a:solidFill>
              <a:srgbClr val="004AE6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0" y="6096000"/>
            <a:ext cx="12192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FFFFFF">
                    <a:alpha val="6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RESEARCH OBJECTIVES AND METHODS</a:t>
            </a:r>
            <a:endParaRPr lang="en-US" sz="1100"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92800" y="1651000"/>
            <a:ext cx="406400" cy="4064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A192F">
                <a:alpha val="100000"/>
              </a:srgbClr>
            </a:gs>
            <a:gs pos="100000">
              <a:srgbClr val="172A45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762000"/>
            <a:ext cx="20066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研究目标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397000"/>
            <a:ext cx="762000" cy="50800"/>
          </a:xfrm>
          <a:prstGeom prst="roundRect">
            <a:avLst>
              <a:gd name="adj" fmla="val 0"/>
            </a:avLst>
          </a:prstGeom>
          <a:solidFill>
            <a:srgbClr val="0052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842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0052F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2095500"/>
            <a:ext cx="508000" cy="5080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714500" y="1905000"/>
            <a:ext cx="4635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机械零件三维建模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714500" y="2286000"/>
            <a:ext cx="4635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0" i="0" u="none" strike="noStrike">
                <a:solidFill>
                  <a:srgbClr val="FFFFFF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掌握机械零件三维建模方法、装配体设计规范及机构运动仿真分析，夯实工程设计基础。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762000" y="3238500"/>
            <a:ext cx="5842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0052F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3556000"/>
            <a:ext cx="508000" cy="5080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714500" y="3365500"/>
            <a:ext cx="4635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AI设计工具应用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1714500" y="3746500"/>
            <a:ext cx="4635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0" i="0" u="none" strike="noStrike">
                <a:solidFill>
                  <a:srgbClr val="FFFFFF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探究多类型AI设计工具实操，覆盖指令生成、创意绘制及三维模型转换全流程，提升设计效率。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62000" y="4699000"/>
            <a:ext cx="5842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0052F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5016500"/>
            <a:ext cx="508000" cy="5080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714500" y="4826000"/>
            <a:ext cx="4635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3D打印技术实践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1714500" y="5207000"/>
            <a:ext cx="4635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0" i="0" u="none" strike="noStrike">
                <a:solidFill>
                  <a:srgbClr val="FFFFFF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学习主流技术原理、材料适配性及工艺参数设置，掌握从数字模型到实体产品的转化实操。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985000" y="1778000"/>
            <a:ext cx="4445000" cy="3048000"/>
          </a:xfrm>
          <a:prstGeom prst="roundRect">
            <a:avLst>
              <a:gd name="adj" fmla="val 4166"/>
            </a:avLst>
          </a:prstGeom>
          <a:solidFill>
            <a:srgbClr val="FFFFFF">
              <a:alpha val="10000"/>
            </a:srgbClr>
          </a:solidFill>
          <a:ln w="12700" cap="flat" cmpd="sng">
            <a:solidFill>
              <a:srgbClr val="0052FF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7683500" y="2159000"/>
            <a:ext cx="3048000" cy="2286000"/>
          </a:xfrm>
          <a:prstGeom prst="roundRect">
            <a:avLst>
              <a:gd name="adj" fmla="val 5555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254000" dist="127000" dir="2700000" algn="tl" rotWithShape="0">
              <a:srgbClr val="000000">
                <a:alpha val="30000"/>
              </a:srgbClr>
            </a:outerShdw>
          </a:effectLst>
        </p:spPr>
      </p:pic>
      <p:sp>
        <p:nvSpPr>
          <p:cNvPr id="18" name="AutoShape 18"/>
          <p:cNvSpPr/>
          <p:nvPr/>
        </p:nvSpPr>
        <p:spPr>
          <a:xfrm>
            <a:off x="6985000" y="4953000"/>
            <a:ext cx="444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6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精准定位 · 创新驱动 · 实践落地</a:t>
            </a:r>
            <a:endParaRPr lang="en-US" sz="11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A192F">
                <a:alpha val="100000"/>
              </a:srgbClr>
            </a:gs>
            <a:gs pos="100000">
              <a:srgbClr val="0052FF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1016000"/>
            <a:ext cx="203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研究方法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714500"/>
            <a:ext cx="762000" cy="50800"/>
          </a:xfrm>
          <a:prstGeom prst="roundRect">
            <a:avLst>
              <a:gd name="adj" fmla="val 0"/>
            </a:avLst>
          </a:prstGeom>
          <a:solidFill>
            <a:srgbClr val="0052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2032000"/>
            <a:ext cx="5334000" cy="3048000"/>
          </a:xfrm>
          <a:prstGeom prst="roundRect">
            <a:avLst>
              <a:gd name="adj" fmla="val 4166"/>
            </a:avLst>
          </a:prstGeom>
          <a:solidFill>
            <a:srgbClr val="FFFFFF">
              <a:alpha val="10000"/>
            </a:srgbClr>
          </a:solidFill>
          <a:ln w="12700" cap="flat" cmpd="sng">
            <a:solidFill>
              <a:srgbClr val="FFFFF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22860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397000" y="2235200"/>
            <a:ext cx="444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核心工具：数字化设计技术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397000" y="2603500"/>
            <a:ext cx="444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聚焦机械工程领域核心的零件建模与机构仿真环节，构建数字化设计知识体系。</a:t>
            </a:r>
            <a:endParaRPr lang="en-US" sz="1100"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3175000"/>
            <a:ext cx="304800" cy="3048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397000" y="3124200"/>
            <a:ext cx="444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研究路径：建模与仿真结合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1397000" y="3492500"/>
            <a:ext cx="444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深入探索参数化建模应用，结合机构运动仿真分析，实现产品设计的精准化与高效化。</a:t>
            </a:r>
            <a:endParaRPr lang="en-US" sz="1100"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40640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1397000" y="4013200"/>
            <a:ext cx="444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应用价值：创新与制造基础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1397000" y="4381500"/>
            <a:ext cx="444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为后续的AI优化与3D打印制造奠定坚实基础，突出实操性与实用性。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6731000" y="1905000"/>
            <a:ext cx="4318000" cy="2794000"/>
          </a:xfrm>
          <a:prstGeom prst="roundRect">
            <a:avLst>
              <a:gd name="adj" fmla="val 4545"/>
            </a:avLst>
          </a:prstGeom>
          <a:solidFill>
            <a:srgbClr val="FFFFFF">
              <a:alpha val="5000"/>
            </a:srgbClr>
          </a:solidFill>
          <a:ln w="12700" cap="flat" cmpd="sng">
            <a:solidFill>
              <a:srgbClr val="FFFFFF">
                <a:alpha val="30000"/>
              </a:srgbClr>
            </a:solidFill>
            <a:prstDash val="dash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6" name="AutoShape 16"/>
          <p:cNvSpPr/>
          <p:nvPr/>
        </p:nvSpPr>
        <p:spPr>
          <a:xfrm>
            <a:off x="6858000" y="46990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6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图：基于观察与分析的数字化研究过程</a:t>
            </a:r>
            <a:endParaRPr lang="en-US" sz="1100"/>
          </a:p>
        </p:txBody>
      </p:sp>
      <p:pic>
        <p:nvPicPr>
          <p:cNvPr id="17" name="图片 4" descr="9fc3aa50afc2285231ffac760247f8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80008" y="2285683"/>
            <a:ext cx="2418715" cy="218503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192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A192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3327400" y="2413000"/>
            <a:ext cx="55372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三、数字化设计实践过程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5715000" y="3175000"/>
            <a:ext cx="762000" cy="50800"/>
          </a:xfrm>
          <a:prstGeom prst="roundRect">
            <a:avLst>
              <a:gd name="adj" fmla="val 0"/>
            </a:avLst>
          </a:prstGeom>
          <a:solidFill>
            <a:srgbClr val="0052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r="2700000" algn="tl" rotWithShape="0">
              <a:srgbClr val="0052FF">
                <a:alpha val="8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92800" y="3429000"/>
            <a:ext cx="406400" cy="4064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0" y="5842000"/>
            <a:ext cx="1219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 spc="200">
                <a:solidFill>
                  <a:srgbClr val="FFFFFF">
                    <a:alpha val="5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DIGITAL DESIGN PRACTICE PROCESS</a:t>
            </a:r>
            <a:endParaRPr lang="en-US" sz="110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215,&quot;left&quot;:480,&quot;top&quot;:140,&quot;width&quot;:400}"/>
</p:tagLst>
</file>

<file path=ppt/tags/tag2.xml><?xml version="1.0" encoding="utf-8"?>
<p:tagLst xmlns:p="http://schemas.openxmlformats.org/presentationml/2006/main">
  <p:tag name="KSO_WM_DIAGRAM_VIRTUALLY_FRAME" val="{&quot;height&quot;:215,&quot;left&quot;:480,&quot;top&quot;:140,&quot;width&quot;:400}"/>
</p:tagLst>
</file>

<file path=ppt/tags/tag3.xml><?xml version="1.0" encoding="utf-8"?>
<p:tagLst xmlns:p="http://schemas.openxmlformats.org/presentationml/2006/main">
  <p:tag name="KSO_WM_DIAGRAM_VIRTUALLY_FRAME" val="{&quot;height&quot;:215,&quot;left&quot;:480,&quot;top&quot;:140,&quot;width&quot;:400}"/>
</p:tagLst>
</file>

<file path=ppt/tags/tag4.xml><?xml version="1.0" encoding="utf-8"?>
<p:tagLst xmlns:p="http://schemas.openxmlformats.org/presentationml/2006/main">
  <p:tag name="KSO_WM_DIAGRAM_VIRTUALLY_FRAME" val="{&quot;height&quot;:215,&quot;left&quot;:480,&quot;top&quot;:140,&quot;width&quot;:400}"/>
</p:tagLst>
</file>

<file path=ppt/tags/tag5.xml><?xml version="1.0" encoding="utf-8"?>
<p:tagLst xmlns:p="http://schemas.openxmlformats.org/presentationml/2006/main">
  <p:tag name="KSO_WM_DIAGRAM_VIRTUALLY_FRAME" val="{&quot;height&quot;:215,&quot;left&quot;:480,&quot;top&quot;:140,&quot;width&quot;:400}"/>
</p:tagLst>
</file>

<file path=ppt/tags/tag6.xml><?xml version="1.0" encoding="utf-8"?>
<p:tagLst xmlns:p="http://schemas.openxmlformats.org/presentationml/2006/main">
  <p:tag name="KSO_WM_DIAGRAM_VIRTUALLY_FRAME" val="{&quot;height&quot;:215,&quot;left&quot;:480,&quot;top&quot;:140,&quot;width&quot;:400}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2403</Words>
  <Application>WPS 演示</Application>
  <PresentationFormat/>
  <Paragraphs>223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Arial</vt:lpstr>
      <vt:lpstr>Noto Sans SC</vt:lpstr>
      <vt:lpstr>微软雅黑</vt:lpstr>
      <vt:lpstr>Arial Unicode MS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陈思</cp:lastModifiedBy>
  <cp:revision>2</cp:revision>
  <dcterms:created xsi:type="dcterms:W3CDTF">2026-03-17T08:02:00Z</dcterms:created>
  <dcterms:modified xsi:type="dcterms:W3CDTF">2026-03-17T08:14:12Z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AFDCAF23BA8149748E3FC503DDC9E85B_12</vt:lpwstr>
  </property>
  <property fmtid="{D5CDD505-2E9C-101B-9397-08002B2CF9AE}" pid="3" name="KSOProductBuildVer">
    <vt:lpwstr>2052-12.1.0.23542</vt:lpwstr>
  </property>
</Properties>
</file>