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60" r:id="rId3"/>
    <p:sldId id="284" r:id="rId4"/>
    <p:sldId id="287" r:id="rId6"/>
    <p:sldId id="262" r:id="rId7"/>
    <p:sldId id="289" r:id="rId8"/>
    <p:sldId id="286" r:id="rId9"/>
    <p:sldId id="259" r:id="rId10"/>
    <p:sldId id="285" r:id="rId11"/>
    <p:sldId id="263" r:id="rId12"/>
    <p:sldId id="265" r:id="rId13"/>
    <p:sldId id="267" r:id="rId14"/>
    <p:sldId id="264" r:id="rId15"/>
    <p:sldId id="266" r:id="rId16"/>
    <p:sldId id="274" r:id="rId17"/>
    <p:sldId id="268" r:id="rId18"/>
    <p:sldId id="269" r:id="rId19"/>
    <p:sldId id="271" r:id="rId20"/>
    <p:sldId id="270" r:id="rId21"/>
    <p:sldId id="272" r:id="rId22"/>
    <p:sldId id="273" r:id="rId23"/>
    <p:sldId id="275" r:id="rId24"/>
    <p:sldId id="276" r:id="rId25"/>
    <p:sldId id="261"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1"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1"/>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0" Type="http://schemas.openxmlformats.org/officeDocument/2006/relationships/tags" Target="tags/tag206.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2" Type="http://schemas.openxmlformats.org/officeDocument/2006/relationships/tags" Target="../tags/tag7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4" Type="http://schemas.openxmlformats.org/officeDocument/2006/relationships/tags" Target="../tags/tag117.xml"/><Relationship Id="rId13" Type="http://schemas.openxmlformats.org/officeDocument/2006/relationships/tags" Target="../tags/tag116.xml"/><Relationship Id="rId12" Type="http://schemas.openxmlformats.org/officeDocument/2006/relationships/tags" Target="../tags/tag115.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0" Type="http://schemas.openxmlformats.org/officeDocument/2006/relationships/tags" Target="../tags/tag2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3" name="任意多边形: 形状 12"/>
          <p:cNvSpPr/>
          <p:nvPr>
            <p:custDataLst>
              <p:tags r:id="rId2"/>
            </p:custDataLst>
          </p:nvPr>
        </p:nvSpPr>
        <p:spPr>
          <a:xfrm rot="10800000">
            <a:off x="3244802" y="0"/>
            <a:ext cx="8946988" cy="6858000"/>
          </a:xfrm>
          <a:custGeom>
            <a:avLst/>
            <a:gdLst>
              <a:gd name="connsiteX0" fmla="*/ 8946988 w 8946988"/>
              <a:gd name="connsiteY0" fmla="*/ 6858000 h 6858000"/>
              <a:gd name="connsiteX1" fmla="*/ 0 w 8946988"/>
              <a:gd name="connsiteY1" fmla="*/ 6858000 h 6858000"/>
              <a:gd name="connsiteX2" fmla="*/ 9315 w 8946988"/>
              <a:gd name="connsiteY2" fmla="*/ 0 h 6858000"/>
              <a:gd name="connsiteX3" fmla="*/ 2685840 w 8946988"/>
              <a:gd name="connsiteY3" fmla="*/ 0 h 6858000"/>
            </a:gdLst>
            <a:ahLst/>
            <a:cxnLst>
              <a:cxn ang="0">
                <a:pos x="connsiteX0" y="connsiteY0"/>
              </a:cxn>
              <a:cxn ang="0">
                <a:pos x="connsiteX1" y="connsiteY1"/>
              </a:cxn>
              <a:cxn ang="0">
                <a:pos x="connsiteX2" y="connsiteY2"/>
              </a:cxn>
              <a:cxn ang="0">
                <a:pos x="connsiteX3" y="connsiteY3"/>
              </a:cxn>
            </a:cxnLst>
            <a:rect l="l" t="t" r="r" b="b"/>
            <a:pathLst>
              <a:path w="8946988" h="6858000">
                <a:moveTo>
                  <a:pt x="8946988" y="6858000"/>
                </a:moveTo>
                <a:lnTo>
                  <a:pt x="0" y="6858000"/>
                </a:lnTo>
                <a:lnTo>
                  <a:pt x="9315" y="0"/>
                </a:lnTo>
                <a:lnTo>
                  <a:pt x="2685840" y="0"/>
                </a:lnTo>
                <a:close/>
              </a:path>
            </a:pathLst>
          </a:custGeom>
          <a:blipFill dpi="0" rotWithShape="0">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sp>
        <p:nvSpPr>
          <p:cNvPr id="14" name="任意多边形: 形状 13"/>
          <p:cNvSpPr/>
          <p:nvPr>
            <p:custDataLst>
              <p:tags r:id="rId4"/>
            </p:custDataLst>
          </p:nvPr>
        </p:nvSpPr>
        <p:spPr>
          <a:xfrm rot="10800000">
            <a:off x="3244802" y="-2918"/>
            <a:ext cx="8976698" cy="6862757"/>
          </a:xfrm>
          <a:custGeom>
            <a:avLst/>
            <a:gdLst>
              <a:gd name="connsiteX0" fmla="*/ 8976698 w 8976698"/>
              <a:gd name="connsiteY0" fmla="*/ 6862757 h 6862757"/>
              <a:gd name="connsiteX1" fmla="*/ 0 w 8976698"/>
              <a:gd name="connsiteY1" fmla="*/ 6862757 h 6862757"/>
              <a:gd name="connsiteX2" fmla="*/ 9359 w 8976698"/>
              <a:gd name="connsiteY2" fmla="*/ 0 h 6862757"/>
              <a:gd name="connsiteX3" fmla="*/ 2685884 w 8976698"/>
              <a:gd name="connsiteY3" fmla="*/ 0 h 6862757"/>
            </a:gdLst>
            <a:ahLst/>
            <a:cxnLst>
              <a:cxn ang="0">
                <a:pos x="connsiteX0" y="connsiteY0"/>
              </a:cxn>
              <a:cxn ang="0">
                <a:pos x="connsiteX1" y="connsiteY1"/>
              </a:cxn>
              <a:cxn ang="0">
                <a:pos x="connsiteX2" y="connsiteY2"/>
              </a:cxn>
              <a:cxn ang="0">
                <a:pos x="connsiteX3" y="connsiteY3"/>
              </a:cxn>
            </a:cxnLst>
            <a:rect l="l" t="t" r="r" b="b"/>
            <a:pathLst>
              <a:path w="8976698" h="6862757">
                <a:moveTo>
                  <a:pt x="8976698" y="6862757"/>
                </a:moveTo>
                <a:lnTo>
                  <a:pt x="0" y="6862757"/>
                </a:lnTo>
                <a:lnTo>
                  <a:pt x="9359" y="0"/>
                </a:lnTo>
                <a:lnTo>
                  <a:pt x="2685884" y="0"/>
                </a:lnTo>
                <a:close/>
              </a:path>
            </a:pathLst>
          </a:custGeom>
          <a:solidFill>
            <a:srgbClr val="455171">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p:cNvGrpSpPr/>
          <p:nvPr>
            <p:custDataLst>
              <p:tags r:id="rId5"/>
            </p:custDataLst>
          </p:nvPr>
        </p:nvGrpSpPr>
        <p:grpSpPr>
          <a:xfrm>
            <a:off x="557881" y="3882916"/>
            <a:ext cx="1633414" cy="614561"/>
            <a:chOff x="949766" y="3882916"/>
            <a:chExt cx="2002973" cy="753605"/>
          </a:xfrm>
        </p:grpSpPr>
        <p:sp>
          <p:nvSpPr>
            <p:cNvPr id="8" name="矩形 7"/>
            <p:cNvSpPr/>
            <p:nvPr>
              <p:custDataLst>
                <p:tags r:id="rId6"/>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7"/>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ctrTitle" hasCustomPrompt="1"/>
            <p:custDataLst>
              <p:tags r:id="rId8"/>
            </p:custDataLst>
          </p:nvPr>
        </p:nvSpPr>
        <p:spPr>
          <a:xfrm>
            <a:off x="472073" y="2579256"/>
            <a:ext cx="4782098" cy="757130"/>
          </a:xfrm>
        </p:spPr>
        <p:txBody>
          <a:bodyPr wrap="square" anchor="b">
            <a:noAutofit/>
          </a:bodyPr>
          <a:lstStyle>
            <a:lvl1pPr algn="l">
              <a:defRPr sz="4400">
                <a:solidFill>
                  <a:schemeClr val="accent1"/>
                </a:solidFill>
              </a:defRPr>
            </a:lvl1pPr>
          </a:lstStyle>
          <a:p>
            <a:r>
              <a:rPr lang="zh-CN" altLang="en-US" dirty="0"/>
              <a:t>单击此处编辑标题</a:t>
            </a:r>
            <a:endParaRPr lang="zh-CN" altLang="en-US" dirty="0"/>
          </a:p>
        </p:txBody>
      </p:sp>
      <p:sp>
        <p:nvSpPr>
          <p:cNvPr id="3" name="副标题 2"/>
          <p:cNvSpPr>
            <a:spLocks noGrp="1"/>
          </p:cNvSpPr>
          <p:nvPr>
            <p:ph type="subTitle" idx="1"/>
            <p:custDataLst>
              <p:tags r:id="rId9"/>
            </p:custDataLst>
          </p:nvPr>
        </p:nvSpPr>
        <p:spPr>
          <a:xfrm>
            <a:off x="472073" y="3428461"/>
            <a:ext cx="4782098" cy="286232"/>
          </a:xfrm>
        </p:spPr>
        <p:txBody>
          <a:bodyPr wrap="square">
            <a:noAutofit/>
          </a:bodyPr>
          <a:lstStyle>
            <a:lvl1pPr marL="0" indent="0" algn="l">
              <a:buNone/>
              <a:defRPr sz="16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038600" y="6346825"/>
            <a:ext cx="4114800" cy="365125"/>
          </a:xfrm>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46825"/>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末尾幻灯片">
    <p:spTree>
      <p:nvGrpSpPr>
        <p:cNvPr id="1" name=""/>
        <p:cNvGrpSpPr/>
        <p:nvPr/>
      </p:nvGrpSpPr>
      <p:grpSpPr>
        <a:xfrm>
          <a:off x="0" y="0"/>
          <a:ext cx="0" cy="0"/>
          <a:chOff x="0" y="0"/>
          <a:chExt cx="0" cy="0"/>
        </a:xfrm>
      </p:grpSpPr>
      <p:sp>
        <p:nvSpPr>
          <p:cNvPr id="6" name="矩形 5"/>
          <p:cNvSpPr/>
          <p:nvPr>
            <p:custDataLst>
              <p:tags r:id="rId2"/>
            </p:custDataLst>
          </p:nvPr>
        </p:nvSpPr>
        <p:spPr>
          <a:xfrm>
            <a:off x="3314762" y="2383064"/>
            <a:ext cx="5562475" cy="1699079"/>
          </a:xfrm>
          <a:prstGeom prst="rect">
            <a:avLst/>
          </a:prstGeom>
          <a:solidFill>
            <a:schemeClr val="accent4"/>
          </a:solidFill>
          <a:ln>
            <a:noFill/>
          </a:ln>
          <a:effectLst>
            <a:outerShdw blurRad="508000" dist="50800" dir="2700000" sx="104000" sy="104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custDataLst>
              <p:tags r:id="rId3"/>
            </p:custDataLst>
          </p:nvPr>
        </p:nvGrpSpPr>
        <p:grpSpPr>
          <a:xfrm rot="5400000">
            <a:off x="5773057" y="468083"/>
            <a:ext cx="645888" cy="12192002"/>
            <a:chOff x="9775372" y="0"/>
            <a:chExt cx="832755" cy="6858000"/>
          </a:xfrm>
        </p:grpSpPr>
        <p:sp>
          <p:nvSpPr>
            <p:cNvPr id="8" name="矩形 7"/>
            <p:cNvSpPr/>
            <p:nvPr>
              <p:custDataLst>
                <p:tags r:id="rId4"/>
              </p:custDataLst>
            </p:nvPr>
          </p:nvSpPr>
          <p:spPr>
            <a:xfrm>
              <a:off x="9775372" y="0"/>
              <a:ext cx="6531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5"/>
              </p:custDataLst>
            </p:nvPr>
          </p:nvSpPr>
          <p:spPr>
            <a:xfrm>
              <a:off x="10428514" y="0"/>
              <a:ext cx="1796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6"/>
            </p:custDataLst>
          </p:nvPr>
        </p:nvSpPr>
        <p:spPr>
          <a:xfrm>
            <a:off x="3314763" y="2569821"/>
            <a:ext cx="5562474" cy="1325563"/>
          </a:xfrm>
        </p:spPr>
        <p:txBody>
          <a:bodyPr>
            <a:normAutofit/>
          </a:bodyPr>
          <a:lstStyle>
            <a:lvl1pPr algn="ctr">
              <a:defRPr sz="5400" b="1">
                <a:solidFill>
                  <a:schemeClr val="tx2"/>
                </a:solidFill>
              </a:defRPr>
            </a:lvl1pPr>
          </a:lstStyle>
          <a:p>
            <a:r>
              <a:rPr lang="zh-CN" altLang="en-US" dirty="0"/>
              <a:t>编辑标题</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79060"/>
            <a:ext cx="3430270" cy="1678305"/>
            <a:chOff x="10646" y="5909"/>
            <a:chExt cx="9994" cy="4890"/>
          </a:xfrm>
        </p:grpSpPr>
        <p:sp>
          <p:nvSpPr>
            <p:cNvPr id="8" name="等腰三角形 7"/>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9525"/>
            <a:ext cx="3763010" cy="1841500"/>
            <a:chOff x="-1483" y="0"/>
            <a:chExt cx="9994" cy="4890"/>
          </a:xfrm>
        </p:grpSpPr>
        <p:sp>
          <p:nvSpPr>
            <p:cNvPr id="7" name="等腰三角形 6"/>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userDrawn="1">
            <p:custDataLst>
              <p:tags r:id="rId8"/>
            </p:custDataLst>
          </p:nvPr>
        </p:nvSpPr>
        <p:spPr>
          <a:xfrm>
            <a:off x="609600" y="523875"/>
            <a:ext cx="628650" cy="523220"/>
          </a:xfrm>
          <a:prstGeom prst="rect">
            <a:avLst/>
          </a:prstGeom>
          <a:noFill/>
        </p:spPr>
        <p:txBody>
          <a:bodyPr wrap="square" rtlCol="0">
            <a:normAutofit/>
          </a:bodyPr>
          <a:lstStyle>
            <a:defPPr>
              <a:defRPr lang="zh-CN"/>
            </a:defPPr>
            <a:lvl1pPr algn="ctr">
              <a:defRPr sz="2800">
                <a:solidFill>
                  <a:schemeClr val="bg1"/>
                </a:solidFill>
                <a:latin typeface="Impact" panose="020B0806030902050204" pitchFamily="34" charset="0"/>
              </a:defRPr>
            </a:lvl1pPr>
          </a:lstStyle>
          <a:p>
            <a:endParaRPr lang="zh-CN" altLang="en-US"/>
          </a:p>
        </p:txBody>
      </p:sp>
      <p:sp>
        <p:nvSpPr>
          <p:cNvPr id="2" name="标题 1"/>
          <p:cNvSpPr>
            <a:spLocks noGrp="1"/>
          </p:cNvSpPr>
          <p:nvPr>
            <p:ph type="title"/>
            <p:custDataLst>
              <p:tags r:id="rId9"/>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88585"/>
            <a:ext cx="3430270" cy="1678305"/>
            <a:chOff x="10646" y="5909"/>
            <a:chExt cx="9994" cy="4890"/>
          </a:xfrm>
        </p:grpSpPr>
        <p:sp>
          <p:nvSpPr>
            <p:cNvPr id="6" name="等腰三角形 5"/>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0"/>
            <a:ext cx="3763010" cy="1841500"/>
            <a:chOff x="-1483" y="0"/>
            <a:chExt cx="9994" cy="4890"/>
          </a:xfrm>
        </p:grpSpPr>
        <p:sp>
          <p:nvSpPr>
            <p:cNvPr id="10" name="等腰三角形 9"/>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8"/>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708515"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grpSp>
        <p:nvGrpSpPr>
          <p:cNvPr id="12" name="组合 11"/>
          <p:cNvGrpSpPr/>
          <p:nvPr userDrawn="1">
            <p:custDataLst>
              <p:tags r:id="rId6"/>
            </p:custDataLst>
          </p:nvPr>
        </p:nvGrpSpPr>
        <p:grpSpPr>
          <a:xfrm>
            <a:off x="-284" y="-109"/>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hasCustomPrompt="1"/>
            <p:custDataLst>
              <p:tags r:id="rId9"/>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flipH="1">
            <a:off x="-417830"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6"/>
            </p:custDataLst>
          </p:nvPr>
        </p:nvGrpSpPr>
        <p:grpSpPr>
          <a:xfrm>
            <a:off x="10558496" y="-9634"/>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424180" y="-4445"/>
            <a:ext cx="2856865" cy="1398270"/>
            <a:chOff x="-1483" y="0"/>
            <a:chExt cx="9994" cy="4890"/>
          </a:xfrm>
        </p:grpSpPr>
        <p:sp>
          <p:nvSpPr>
            <p:cNvPr id="6" name="等腰三角形 5"/>
            <p:cNvSpPr/>
            <p:nvPr userDrawn="1">
              <p:custDataLst>
                <p:tags r:id="rId3"/>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4"/>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1" name="组合 10"/>
          <p:cNvGrpSpPr/>
          <p:nvPr userDrawn="1">
            <p:custDataLst>
              <p:tags r:id="rId6"/>
            </p:custDataLst>
          </p:nvPr>
        </p:nvGrpSpPr>
        <p:grpSpPr>
          <a:xfrm>
            <a:off x="10558496" y="6250196"/>
            <a:ext cx="1633414" cy="614561"/>
            <a:chOff x="949766" y="3882916"/>
            <a:chExt cx="2002973" cy="753605"/>
          </a:xfrm>
        </p:grpSpPr>
        <p:sp>
          <p:nvSpPr>
            <p:cNvPr id="13" name="矩形 12"/>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10558496" y="6250196"/>
            <a:ext cx="1633414" cy="614561"/>
            <a:chOff x="949766" y="3882916"/>
            <a:chExt cx="2002973" cy="753605"/>
          </a:xfrm>
        </p:grpSpPr>
        <p:sp>
          <p:nvSpPr>
            <p:cNvPr id="15" name="矩形 14"/>
            <p:cNvSpPr/>
            <p:nvPr>
              <p:custDataLst>
                <p:tags r:id="rId3"/>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custDataLst>
                <p:tags r:id="rId4"/>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6"/>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a:xfrm>
            <a:off x="861060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2"/>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等腰三角形 5"/>
          <p:cNvSpPr/>
          <p:nvPr userDrawn="1">
            <p:custDataLst>
              <p:tags r:id="rId3"/>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等腰三角形 7"/>
          <p:cNvSpPr/>
          <p:nvPr userDrawn="1">
            <p:custDataLst>
              <p:tags r:id="rId4"/>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5"/>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6"/>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等腰三角形 6"/>
          <p:cNvSpPr/>
          <p:nvPr>
            <p:custDataLst>
              <p:tags r:id="rId2"/>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2"/>
          <p:cNvSpPr/>
          <p:nvPr>
            <p:custDataLst>
              <p:tags r:id="rId4"/>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custDataLst>
              <p:tags r:id="rId5"/>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4850087" y="2804984"/>
            <a:ext cx="5529587" cy="898493"/>
          </a:xfrm>
        </p:spPr>
        <p:txBody>
          <a:bodyPr anchor="ctr" anchorCtr="0">
            <a:normAutofit/>
          </a:bodyPr>
          <a:lstStyle>
            <a:lvl1pPr>
              <a:defRPr sz="4000">
                <a:solidFill>
                  <a:schemeClr val="tx1">
                    <a:lumMod val="65000"/>
                    <a:lumOff val="35000"/>
                  </a:schemeClr>
                </a:solidFill>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7"/>
            </p:custDataLst>
          </p:nvPr>
        </p:nvSpPr>
        <p:spPr>
          <a:xfrm>
            <a:off x="3317769" y="2804984"/>
            <a:ext cx="1466507" cy="898493"/>
          </a:xfrm>
        </p:spPr>
        <p:txBody>
          <a:bodyPr wrap="square" anchor="ctr" anchorCtr="0">
            <a:normAutofit/>
          </a:bodyPr>
          <a:lstStyle>
            <a:lvl1pPr marL="0" indent="0" algn="r">
              <a:buNone/>
              <a:defRPr sz="44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文本</a:t>
            </a:r>
            <a:endParaRPr lang="zh-CN" altLang="en-US" dirty="0"/>
          </a:p>
        </p:txBody>
      </p:sp>
      <p:sp>
        <p:nvSpPr>
          <p:cNvPr id="4" name="日期占位符 3"/>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lstStyle/>
          <a:p>
            <a:endParaRPr lang="zh-CN" altLang="en-US"/>
          </a:p>
        </p:txBody>
      </p:sp>
      <p:sp>
        <p:nvSpPr>
          <p:cNvPr id="6" name="灯片编号占位符 5"/>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58.xml"/><Relationship Id="rId23" Type="http://schemas.openxmlformats.org/officeDocument/2006/relationships/tags" Target="../tags/tag157.xml"/><Relationship Id="rId22" Type="http://schemas.openxmlformats.org/officeDocument/2006/relationships/tags" Target="../tags/tag156.xml"/><Relationship Id="rId21" Type="http://schemas.openxmlformats.org/officeDocument/2006/relationships/tags" Target="../tags/tag155.xml"/><Relationship Id="rId20" Type="http://schemas.openxmlformats.org/officeDocument/2006/relationships/tags" Target="../tags/tag154.xml"/><Relationship Id="rId2" Type="http://schemas.openxmlformats.org/officeDocument/2006/relationships/slideLayout" Target="../slideLayouts/slideLayout2.xml"/><Relationship Id="rId19" Type="http://schemas.openxmlformats.org/officeDocument/2006/relationships/tags" Target="../tags/tag153.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9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bg1">
                    <a:lumMod val="50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defRPr>
            </a:lvl1pPr>
          </a:lstStyle>
          <a:p>
            <a:endParaRPr lang="zh-CN" altLang="en-US"/>
          </a:p>
        </p:txBody>
      </p:sp>
      <p:sp>
        <p:nvSpPr>
          <p:cNvPr id="6" name="灯片编号占位符 5"/>
          <p:cNvSpPr>
            <a:spLocks noGrp="1"/>
          </p:cNvSpPr>
          <p:nvPr>
            <p:ph type="sldNum" sz="quarter" idx="4"/>
            <p:custDataLst>
              <p:tags r:id="rId23"/>
            </p:custDataLst>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bg1">
                    <a:lumMod val="50000"/>
                  </a:schemeClr>
                </a:solidFill>
              </a:defRPr>
            </a:lvl1pPr>
          </a:lstStyle>
          <a:p>
            <a:fld id="{49AE70B2-8BF9-45C0-BB95-33D1B9D3A854}" type="slidenum">
              <a:rPr lang="zh-CN" altLang="en-US" smtClean="0"/>
            </a:fld>
            <a:endParaRPr lang="zh-CN" altLang="en-US"/>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9.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2.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93.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4.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5.xml"/><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9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9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1.xml"/></Relationships>
</file>

<file path=ppt/slides/_rels/slide2.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9" Type="http://schemas.openxmlformats.org/officeDocument/2006/relationships/notesSlide" Target="../notesSlides/notesSlide1.xml"/><Relationship Id="rId18" Type="http://schemas.openxmlformats.org/officeDocument/2006/relationships/slideLayout" Target="../slideLayouts/slideLayout7.xml"/><Relationship Id="rId17" Type="http://schemas.openxmlformats.org/officeDocument/2006/relationships/tags" Target="../tags/tag176.xml"/><Relationship Id="rId16" Type="http://schemas.openxmlformats.org/officeDocument/2006/relationships/tags" Target="../tags/tag175.xml"/><Relationship Id="rId15" Type="http://schemas.openxmlformats.org/officeDocument/2006/relationships/tags" Target="../tags/tag174.xml"/><Relationship Id="rId14" Type="http://schemas.openxmlformats.org/officeDocument/2006/relationships/tags" Target="../tags/tag173.xml"/><Relationship Id="rId13" Type="http://schemas.openxmlformats.org/officeDocument/2006/relationships/tags" Target="../tags/tag172.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tags" Target="../tags/tag160.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0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5.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3.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0.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3.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4.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3.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8.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3.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t>探究“光污染”的影响及预防措施</a:t>
            </a:r>
            <a:endParaRPr lang="zh-CN" altLang="en-US"/>
          </a:p>
        </p:txBody>
      </p:sp>
      <p:sp>
        <p:nvSpPr>
          <p:cNvPr id="3" name="副标题 2"/>
          <p:cNvSpPr>
            <a:spLocks noGrp="1"/>
          </p:cNvSpPr>
          <p:nvPr>
            <p:ph type="subTitle" idx="1"/>
          </p:nvPr>
        </p:nvSpPr>
        <p:spPr>
          <a:xfrm>
            <a:off x="2611755" y="4752975"/>
            <a:ext cx="3768725" cy="1326515"/>
          </a:xfrm>
        </p:spPr>
        <p:txBody>
          <a:bodyPr/>
          <a:p>
            <a:pPr algn="l"/>
            <a:r>
              <a:rPr lang="zh-CN" altLang="en-US" sz="2000"/>
              <a:t>主</a:t>
            </a:r>
            <a:r>
              <a:rPr lang="en-US" altLang="zh-CN" sz="2000"/>
              <a:t> </a:t>
            </a:r>
            <a:r>
              <a:rPr lang="zh-CN" altLang="en-US" sz="2000"/>
              <a:t>持</a:t>
            </a:r>
            <a:r>
              <a:rPr lang="en-US" altLang="zh-CN" sz="2000"/>
              <a:t> </a:t>
            </a:r>
            <a:r>
              <a:rPr lang="zh-CN" altLang="en-US" sz="2000"/>
              <a:t>人：徐宇虹</a:t>
            </a:r>
            <a:endParaRPr lang="zh-CN" altLang="en-US" sz="2000"/>
          </a:p>
          <a:p>
            <a:pPr algn="l"/>
            <a:r>
              <a:rPr lang="zh-CN" altLang="en-US" sz="2000"/>
              <a:t>指导老师：谷桃</a:t>
            </a:r>
            <a:endParaRPr lang="zh-CN" altLang="en-US" sz="2000"/>
          </a:p>
          <a:p>
            <a:pPr algn="l"/>
            <a:r>
              <a:rPr lang="zh-CN" altLang="en-US" sz="2000"/>
              <a:t>学</a:t>
            </a:r>
            <a:r>
              <a:rPr lang="en-US" altLang="zh-CN" sz="2000"/>
              <a:t>       </a:t>
            </a:r>
            <a:r>
              <a:rPr lang="zh-CN" altLang="en-US" sz="2000"/>
              <a:t>校：徐州市矿大实验学校</a:t>
            </a:r>
            <a:endParaRPr lang="zh-CN" altLang="en-US" sz="2000"/>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光污染的危害</a:t>
            </a:r>
            <a:endParaRPr lang="zh-CN" altLang="en-US"/>
          </a:p>
        </p:txBody>
      </p:sp>
      <p:sp>
        <p:nvSpPr>
          <p:cNvPr id="3" name="内容占位符 2"/>
          <p:cNvSpPr>
            <a:spLocks noGrp="1"/>
          </p:cNvSpPr>
          <p:nvPr>
            <p:ph sz="quarter" idx="13"/>
          </p:nvPr>
        </p:nvSpPr>
        <p:spPr>
          <a:xfrm>
            <a:off x="1281113" y="1973100"/>
            <a:ext cx="9626600" cy="3445200"/>
          </a:xfrm>
        </p:spPr>
        <p:txBody>
          <a:bodyPr/>
          <a:p>
            <a:pPr marL="0" indent="0">
              <a:buNone/>
            </a:pPr>
            <a:r>
              <a:rPr lang="zh-CN" altLang="en-US"/>
              <a:t>一、白亮污染</a:t>
            </a:r>
            <a:endParaRPr lang="zh-CN" altLang="en-US"/>
          </a:p>
          <a:p>
            <a:pPr marL="0" indent="0">
              <a:buNone/>
            </a:pPr>
            <a:r>
              <a:rPr lang="zh-CN" altLang="en-US"/>
              <a:t>当太阳光照射强烈时，城市里建筑物的玻璃幕墙、釉面砖墙、磨光大理石和各种涂料等装饰反射光线，明晃白亮、眩眼夺目。专家研究发现，长时间在白色光亮污染环境下工作和生活的人，视网膜和虹膜都会受到程度不同的损害，视力急剧下降，白内障的发病率高达45%。还使人头昏心烦，甚至发生失眠、食欲下降、情绪低落、身体乏力等类似神经衰弱的症状。</a:t>
            </a:r>
            <a:endParaRPr lang="zh-CN" altLang="en-US"/>
          </a:p>
        </p:txBody>
      </p:sp>
      <p:pic>
        <p:nvPicPr>
          <p:cNvPr id="5" name="图片 4" descr="8433.jpg_wh1200"/>
          <p:cNvPicPr>
            <a:picLocks noChangeAspect="1"/>
          </p:cNvPicPr>
          <p:nvPr/>
        </p:nvPicPr>
        <p:blipFill>
          <a:blip r:embed="rId1"/>
          <a:stretch>
            <a:fillRect/>
          </a:stretch>
        </p:blipFill>
        <p:spPr>
          <a:xfrm>
            <a:off x="8121650" y="4185285"/>
            <a:ext cx="3772535" cy="2515235"/>
          </a:xfrm>
          <a:prstGeom prst="rect">
            <a:avLst/>
          </a:prstGeom>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内容占位符 2" descr="t016b9f0ffb2293dbda"/>
          <p:cNvPicPr>
            <a:picLocks noChangeAspect="1"/>
          </p:cNvPicPr>
          <p:nvPr>
            <p:ph sz="quarter" idx="13"/>
          </p:nvPr>
        </p:nvPicPr>
        <p:blipFill>
          <a:blip r:embed="rId1"/>
          <a:stretch>
            <a:fillRect/>
          </a:stretch>
        </p:blipFill>
        <p:spPr>
          <a:xfrm>
            <a:off x="791210" y="284480"/>
            <a:ext cx="10948670" cy="6288405"/>
          </a:xfrm>
          <a:prstGeom prst="rect">
            <a:avLst/>
          </a:prstGeom>
        </p:spPr>
      </p:pic>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525300"/>
            <a:ext cx="9626400" cy="723600"/>
          </a:xfrm>
        </p:spPr>
        <p:txBody>
          <a:bodyPr/>
          <a:p>
            <a:r>
              <a:rPr lang="zh-CN" altLang="en-US"/>
              <a:t>光污染的危害</a:t>
            </a:r>
            <a:endParaRPr lang="zh-CN" altLang="en-US"/>
          </a:p>
        </p:txBody>
      </p:sp>
      <p:pic>
        <p:nvPicPr>
          <p:cNvPr id="4" name="内容占位符 3" descr="4678.jpg_wh1200"/>
          <p:cNvPicPr>
            <a:picLocks noChangeAspect="1"/>
          </p:cNvPicPr>
          <p:nvPr>
            <p:ph sz="quarter" idx="13"/>
          </p:nvPr>
        </p:nvPicPr>
        <p:blipFill>
          <a:blip r:embed="rId1"/>
          <a:stretch>
            <a:fillRect/>
          </a:stretch>
        </p:blipFill>
        <p:spPr>
          <a:xfrm>
            <a:off x="1281430" y="4671060"/>
            <a:ext cx="9626600" cy="1716405"/>
          </a:xfrm>
          <a:prstGeom prst="rect">
            <a:avLst/>
          </a:prstGeom>
        </p:spPr>
      </p:pic>
      <p:sp>
        <p:nvSpPr>
          <p:cNvPr id="5" name="文本框 4"/>
          <p:cNvSpPr txBox="1"/>
          <p:nvPr/>
        </p:nvSpPr>
        <p:spPr>
          <a:xfrm>
            <a:off x="1282065" y="1256030"/>
            <a:ext cx="9625965" cy="3415030"/>
          </a:xfrm>
          <a:prstGeom prst="rect">
            <a:avLst/>
          </a:prstGeom>
          <a:noFill/>
        </p:spPr>
        <p:txBody>
          <a:bodyPr wrap="square" rtlCol="0">
            <a:spAutoFit/>
          </a:bodyPr>
          <a:p>
            <a:r>
              <a:rPr lang="zh-CN" altLang="en-US" sz="2400">
                <a:latin typeface="Arial" panose="020B0604020202020204" pitchFamily="34" charset="0"/>
                <a:ea typeface="微软雅黑" panose="020B0503020204020204" charset="-122"/>
                <a:sym typeface="+mn-ea"/>
              </a:rPr>
              <a:t>二、人工白昼</a:t>
            </a:r>
            <a:endParaRPr lang="zh-CN" altLang="en-US" sz="2400">
              <a:latin typeface="Arial" panose="020B0604020202020204" pitchFamily="34" charset="0"/>
              <a:ea typeface="微软雅黑" panose="020B0503020204020204" charset="-122"/>
              <a:sym typeface="+mn-ea"/>
            </a:endParaRPr>
          </a:p>
          <a:p>
            <a:r>
              <a:rPr lang="zh-CN" altLang="en-US" sz="2400">
                <a:latin typeface="Arial" panose="020B0604020202020204" pitchFamily="34" charset="0"/>
                <a:ea typeface="微软雅黑" panose="020B0503020204020204" charset="-122"/>
                <a:sym typeface="+mn-ea"/>
              </a:rPr>
              <a:t>夜幕降临后，商场、酒店上的广告灯、霓虹灯闪烁夺目，令人眼花缭乱。有些强光束甚至直冲云霄，使得夜晚如同白天一样，即所谓人工白昼。在这样的“不夜城”里，光入侵造成过强的光源影响了他人的日常休息，使夜晚难以入睡，扰乱人体正常的生物钟，导致白天工作效率低下。天空太亮，看不见星星，影响了天文观测、航空等，很多天文台因此被迫停止工作。据天文学统计，在夜晚天空不受光污染的情况下，可以看到的星星约为7000颗，而在路灯、背景灯、景观灯乱射的大城市里，只能看到大约20~60颗星星。</a:t>
            </a:r>
            <a:endParaRPr lang="zh-CN" altLang="en-US"/>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787555"/>
            <a:ext cx="9626400" cy="723600"/>
          </a:xfrm>
        </p:spPr>
        <p:txBody>
          <a:bodyPr/>
          <a:p>
            <a:r>
              <a:rPr lang="zh-CN" altLang="en-US"/>
              <a:t>光污染的危害</a:t>
            </a:r>
            <a:endParaRPr lang="zh-CN" altLang="en-US"/>
          </a:p>
        </p:txBody>
      </p:sp>
      <p:sp>
        <p:nvSpPr>
          <p:cNvPr id="3" name="内容占位符 2"/>
          <p:cNvSpPr>
            <a:spLocks noGrp="1"/>
          </p:cNvSpPr>
          <p:nvPr>
            <p:ph sz="quarter" idx="13"/>
          </p:nvPr>
        </p:nvSpPr>
        <p:spPr>
          <a:xfrm>
            <a:off x="1281113" y="1511455"/>
            <a:ext cx="9626600" cy="3445200"/>
          </a:xfrm>
        </p:spPr>
        <p:txBody>
          <a:bodyPr/>
          <a:p>
            <a:pPr marL="0" indent="0">
              <a:buNone/>
            </a:pPr>
            <a:r>
              <a:rPr lang="zh-CN" altLang="en-US"/>
              <a:t>三、彩光污染</a:t>
            </a:r>
            <a:endParaRPr lang="zh-CN" altLang="en-US"/>
          </a:p>
          <a:p>
            <a:pPr marL="0" indent="0">
              <a:buNone/>
            </a:pPr>
            <a:r>
              <a:rPr lang="zh-CN" altLang="en-US"/>
              <a:t>舞厅安装的黑光灯、旋转灯、荧光灯以及闪烁的彩色光源构成了彩光污染。据测定，黑光灯所产生的紫外线强度大大高于太阳光中的紫外线，且对人体有害影响持续时间长。人如果长期接受这种照射，可诱发流鼻血、脱牙、白内障，甚至导致白血病和其他癌变。彩色光源让人眼花缭乱，不仅对眼睛不利，而且干扰大脑中枢神经，使人感到头晕目眩，出现恶心呕吐、失眠等症状。要是人们长期处在彩光灯的照射下，其心理积累效应，也会不同程度地引起倦怠无力、头晕，神经衰弱等身心方面的病症。</a:t>
            </a:r>
            <a:endParaRPr lang="zh-CN" altLang="en-US"/>
          </a:p>
        </p:txBody>
      </p:sp>
      <p:pic>
        <p:nvPicPr>
          <p:cNvPr id="4" name="图片 3" descr="t01a9438fe1a6a0f778"/>
          <p:cNvPicPr>
            <a:picLocks noChangeAspect="1"/>
          </p:cNvPicPr>
          <p:nvPr/>
        </p:nvPicPr>
        <p:blipFill>
          <a:blip r:embed="rId1"/>
          <a:stretch>
            <a:fillRect/>
          </a:stretch>
        </p:blipFill>
        <p:spPr>
          <a:xfrm>
            <a:off x="7795895" y="4308475"/>
            <a:ext cx="4081780" cy="2549525"/>
          </a:xfrm>
          <a:prstGeom prst="rect">
            <a:avLst/>
          </a:prstGeom>
        </p:spPr>
      </p:pic>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光污染的危害</a:t>
            </a:r>
            <a:endParaRPr lang="zh-CN" altLang="en-US"/>
          </a:p>
        </p:txBody>
      </p:sp>
      <p:sp>
        <p:nvSpPr>
          <p:cNvPr id="3" name="内容占位符 2"/>
          <p:cNvSpPr>
            <a:spLocks noGrp="1"/>
          </p:cNvSpPr>
          <p:nvPr>
            <p:ph sz="quarter" idx="13"/>
          </p:nvPr>
        </p:nvSpPr>
        <p:spPr/>
        <p:txBody>
          <a:bodyPr>
            <a:normAutofit lnSpcReduction="10000"/>
          </a:bodyPr>
          <a:p>
            <a:pPr marL="0" indent="0">
              <a:buNone/>
            </a:pPr>
            <a:r>
              <a:rPr lang="zh-CN" altLang="en-US"/>
              <a:t>除此之外，还有人工白昼。</a:t>
            </a:r>
            <a:endParaRPr lang="zh-CN" altLang="en-US"/>
          </a:p>
          <a:p>
            <a:pPr marL="0" indent="0">
              <a:buNone/>
            </a:pPr>
            <a:r>
              <a:rPr lang="zh-CN" altLang="en-US"/>
              <a:t>人工白昼夜幕降临后，商场、酒店上的广告灯、霓虹灯闪烁夺目，令人眼花缭乱。有些强光束甚至直冲云霄，使得夜晚如同白天一样，即所谓人工白昼。在这样的“不夜城”里，夜晚难以入睡，扰乱人体正常的生物钟，导致白天工作效率低下。还可伤害昆虫和鸟类、因为强光可破坏夜间活动昆虫的正常繁殖过程。同时，昆虫和鸟类可被强光周围的高温烧死。</a:t>
            </a:r>
            <a:endParaRPr lang="zh-CN" altLang="en-US"/>
          </a:p>
          <a:p>
            <a:pPr marL="0" indent="0">
              <a:buNone/>
            </a:pPr>
            <a:r>
              <a:rPr lang="zh-CN" altLang="en-US"/>
              <a:t>光污染还会破坏植物体内的生物钟节律，有碍其生长，导致其茎或叶变色，甚至枯死；对植物花芽的形成造成影响，并会影响植物休眠和冬芽的形成。</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光污染的防治与建议</a:t>
            </a:r>
            <a:endParaRPr lang="zh-CN" altLang="en-US"/>
          </a:p>
        </p:txBody>
      </p:sp>
      <p:sp>
        <p:nvSpPr>
          <p:cNvPr id="3" name="文本占位符 2"/>
          <p:cNvSpPr>
            <a:spLocks noGrp="1"/>
          </p:cNvSpPr>
          <p:nvPr>
            <p:ph type="body" idx="1"/>
          </p:nvPr>
        </p:nvSpPr>
        <p:spPr/>
        <p:txBody>
          <a:bodyPr/>
          <a:p>
            <a:r>
              <a:rPr lang="en-US" altLang="zh-CN"/>
              <a:t>05.</a:t>
            </a:r>
            <a:endParaRPr lang="en-US" altLang="zh-CN"/>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光污染的防治与建议</a:t>
            </a:r>
            <a:endParaRPr lang="zh-CN" altLang="en-US"/>
          </a:p>
        </p:txBody>
      </p:sp>
      <p:sp>
        <p:nvSpPr>
          <p:cNvPr id="3" name="内容占位符 2"/>
          <p:cNvSpPr>
            <a:spLocks noGrp="1"/>
          </p:cNvSpPr>
          <p:nvPr>
            <p:ph sz="quarter" idx="13"/>
          </p:nvPr>
        </p:nvSpPr>
        <p:spPr/>
        <p:txBody>
          <a:bodyPr/>
          <a:p>
            <a:pPr marL="0" indent="0">
              <a:buNone/>
            </a:pPr>
            <a:r>
              <a:rPr lang="zh-CN" altLang="en-US"/>
              <a:t>1、照明考虑功能需求和色调搭配</a:t>
            </a:r>
            <a:endParaRPr lang="zh-CN" altLang="en-US"/>
          </a:p>
          <a:p>
            <a:pPr marL="0" indent="0">
              <a:buNone/>
            </a:pPr>
            <a:r>
              <a:rPr lang="zh-CN" altLang="en-US"/>
              <a:t>装修时应根据不同空间、场合及对象，选择不同的照明方式。例如:卧室灯光比较温馨，书房和厨房要求明亮实用，卫生间则尽量温暖、柔和。一般在室内照明中，主光源为冷色调，辅助光源宜为暖色调。此外，从房间的用途来看，书房、客厅、厨房等宜采用冷色光源，而卧室、卫生间、阳台等宜采用暖色光源。</a:t>
            </a:r>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光污染的防治与建议</a:t>
            </a:r>
            <a:endParaRPr lang="zh-CN" altLang="en-US"/>
          </a:p>
        </p:txBody>
      </p:sp>
      <p:sp>
        <p:nvSpPr>
          <p:cNvPr id="3" name="内容占位符 2"/>
          <p:cNvSpPr>
            <a:spLocks noGrp="1"/>
          </p:cNvSpPr>
          <p:nvPr>
            <p:ph sz="quarter" idx="13"/>
          </p:nvPr>
        </p:nvSpPr>
        <p:spPr/>
        <p:txBody>
          <a:bodyPr/>
          <a:p>
            <a:pPr marL="0" indent="0">
              <a:buNone/>
            </a:pPr>
            <a:r>
              <a:rPr lang="zh-CN" altLang="en-US"/>
              <a:t>2、保持光源稳定，拒绝光线直射入眼</a:t>
            </a:r>
            <a:endParaRPr lang="zh-CN" altLang="en-US"/>
          </a:p>
          <a:p>
            <a:pPr marL="0" indent="0">
              <a:buNone/>
            </a:pPr>
            <a:r>
              <a:rPr lang="zh-CN" altLang="en-US"/>
              <a:t>稳定的光源避免了明暗交替或闪烁的现象，能保护视力，提高工作和学习效率。照明方向和强弱也应受关注，否则强光直射入眼，会产生不良影响。可采用“二次照明”的方法，把灯光打到天花板后反射下来，既不损伤眼睛，又增添浪漫的氛围。</a:t>
            </a:r>
            <a:endParaRPr lang="zh-CN" alt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光污染的防治与建议</a:t>
            </a:r>
            <a:endParaRPr lang="zh-CN" altLang="en-US"/>
          </a:p>
        </p:txBody>
      </p:sp>
      <p:sp>
        <p:nvSpPr>
          <p:cNvPr id="3" name="内容占位符 2"/>
          <p:cNvSpPr>
            <a:spLocks noGrp="1"/>
          </p:cNvSpPr>
          <p:nvPr>
            <p:ph sz="quarter" idx="13"/>
          </p:nvPr>
        </p:nvSpPr>
        <p:spPr/>
        <p:txBody>
          <a:bodyPr/>
          <a:p>
            <a:pPr marL="0" indent="0">
              <a:buNone/>
            </a:pPr>
            <a:r>
              <a:rPr lang="zh-CN" altLang="en-US"/>
              <a:t>3、合适的灯具可降低“光污染”影响</a:t>
            </a:r>
            <a:endParaRPr lang="zh-CN" altLang="en-US"/>
          </a:p>
          <a:p>
            <a:pPr marL="0" indent="0">
              <a:buNone/>
            </a:pPr>
            <a:r>
              <a:rPr lang="zh-CN" altLang="en-US"/>
              <a:t>室内常用的光源，其照明亮度和“光污染”影响会不相同。柔和的白炽灯、镜面白炽灯及荧光灯造成的“光污染”影响较小，居室内可多采用此类光源。局部照明时，应用遮光性好的台灯，以阻挡这类光源所含的较多红外线辐射。</a:t>
            </a:r>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光污染的防治与建议</a:t>
            </a:r>
            <a:endParaRPr lang="zh-CN" altLang="en-US"/>
          </a:p>
        </p:txBody>
      </p:sp>
      <p:sp>
        <p:nvSpPr>
          <p:cNvPr id="3" name="内容占位符 2"/>
          <p:cNvSpPr>
            <a:spLocks noGrp="1"/>
          </p:cNvSpPr>
          <p:nvPr>
            <p:ph sz="quarter" idx="13"/>
          </p:nvPr>
        </p:nvSpPr>
        <p:spPr/>
        <p:txBody>
          <a:bodyPr/>
          <a:p>
            <a:pPr marL="0" indent="0">
              <a:buNone/>
            </a:pPr>
            <a:r>
              <a:rPr lang="zh-CN" altLang="en-US"/>
              <a:t>4、正确选择瓷砖和涂料</a:t>
            </a:r>
            <a:endParaRPr lang="zh-CN" altLang="en-US"/>
          </a:p>
          <a:p>
            <a:pPr marL="0" indent="0">
              <a:buNone/>
            </a:pPr>
            <a:r>
              <a:rPr lang="zh-CN" altLang="en-US"/>
              <a:t>家庭装修时，建议挑选反射系数较小的瓷砖。由于白色和金属色瓷砖反光强烈，不适合大面积应用。书房和儿童房则考虑用地板代替地砖。如果安装了明亮的抛光砖，平时应开小灯，把“光污染”降至低。涂料的应用也有讲究。由于浅色涂料对视力影响较小，在欧洲国家，特别是德国，人们已逐渐使用米黄、浅黄等代替刺眼的白色涂料粉刷墙壁，以减弱高亮度的反射光。</a:t>
            </a:r>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custDataLst>
              <p:tags r:id="rId1"/>
            </p:custDataLst>
          </p:nvPr>
        </p:nvSpPr>
        <p:spPr>
          <a:xfrm>
            <a:off x="0" y="0"/>
            <a:ext cx="4267200" cy="6907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1080401" y="2494406"/>
            <a:ext cx="2106397" cy="1316825"/>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custDataLst>
              <p:tags r:id="rId3"/>
            </p:custDataLst>
          </p:nvPr>
        </p:nvSpPr>
        <p:spPr>
          <a:xfrm rot="10800000">
            <a:off x="2738079" y="2557622"/>
            <a:ext cx="386959" cy="333585"/>
          </a:xfrm>
          <a:prstGeom prst="triangle">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custDataLst>
              <p:tags r:id="rId4"/>
            </p:custDataLst>
          </p:nvPr>
        </p:nvSpPr>
        <p:spPr>
          <a:xfrm>
            <a:off x="1203914" y="2891208"/>
            <a:ext cx="1859369" cy="523219"/>
          </a:xfrm>
          <a:prstGeom prst="rect">
            <a:avLst/>
          </a:prstGeom>
          <a:noFill/>
        </p:spPr>
        <p:txBody>
          <a:bodyPr wrap="square" rtlCol="0">
            <a:normAutofit fontScale="85000"/>
          </a:bodyPr>
          <a:lstStyle>
            <a:defPPr>
              <a:defRPr lang="zh-CN"/>
            </a:defPPr>
            <a:lvl1pPr algn="ctr">
              <a:defRPr sz="2800">
                <a:solidFill>
                  <a:schemeClr val="bg1"/>
                </a:solidFill>
                <a:latin typeface="Impact" panose="020B0806030902050204" pitchFamily="34" charset="0"/>
              </a:defRPr>
            </a:lvl1pPr>
          </a:lstStyle>
          <a:p>
            <a:r>
              <a:rPr lang="en-US" altLang="zh-CN">
                <a:solidFill>
                  <a:schemeClr val="bg1"/>
                </a:solidFill>
                <a:latin typeface="+mj-lt"/>
                <a:ea typeface="+mj-ea"/>
                <a:cs typeface="+mj-cs"/>
              </a:rPr>
              <a:t>CONTENTS</a:t>
            </a:r>
            <a:endParaRPr lang="en-US" altLang="zh-CN">
              <a:solidFill>
                <a:schemeClr val="bg1"/>
              </a:solidFill>
              <a:latin typeface="+mj-lt"/>
              <a:ea typeface="+mj-ea"/>
              <a:cs typeface="+mj-cs"/>
            </a:endParaRPr>
          </a:p>
        </p:txBody>
      </p:sp>
      <p:sp>
        <p:nvSpPr>
          <p:cNvPr id="2" name="文本框 1"/>
          <p:cNvSpPr txBox="1"/>
          <p:nvPr>
            <p:custDataLst>
              <p:tags r:id="rId5"/>
            </p:custDataLst>
          </p:nvPr>
        </p:nvSpPr>
        <p:spPr>
          <a:xfrm>
            <a:off x="5286455" y="3611328"/>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04.</a:t>
            </a:r>
            <a:endParaRPr lang="en-US" altLang="zh-CN">
              <a:solidFill>
                <a:schemeClr val="accent1"/>
              </a:solidFill>
              <a:latin typeface="+mn-lt"/>
            </a:endParaRPr>
          </a:p>
        </p:txBody>
      </p:sp>
      <p:sp>
        <p:nvSpPr>
          <p:cNvPr id="3" name="文本框 2"/>
          <p:cNvSpPr txBox="1"/>
          <p:nvPr>
            <p:custDataLst>
              <p:tags r:id="rId6"/>
            </p:custDataLst>
          </p:nvPr>
        </p:nvSpPr>
        <p:spPr>
          <a:xfrm>
            <a:off x="5286455" y="2701263"/>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03.</a:t>
            </a:r>
            <a:endParaRPr lang="en-US" altLang="zh-CN">
              <a:solidFill>
                <a:schemeClr val="accent1"/>
              </a:solidFill>
              <a:latin typeface="+mn-lt"/>
            </a:endParaRPr>
          </a:p>
        </p:txBody>
      </p:sp>
      <p:sp>
        <p:nvSpPr>
          <p:cNvPr id="15" name="文本框 14"/>
          <p:cNvSpPr txBox="1"/>
          <p:nvPr>
            <p:custDataLst>
              <p:tags r:id="rId7"/>
            </p:custDataLst>
          </p:nvPr>
        </p:nvSpPr>
        <p:spPr>
          <a:xfrm>
            <a:off x="5286455" y="1791199"/>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dirty="0">
                <a:solidFill>
                  <a:schemeClr val="accent1"/>
                </a:solidFill>
                <a:latin typeface="+mn-lt"/>
              </a:rPr>
              <a:t>02.</a:t>
            </a:r>
            <a:endParaRPr lang="en-US" altLang="zh-CN" dirty="0">
              <a:solidFill>
                <a:schemeClr val="accent1"/>
              </a:solidFill>
              <a:latin typeface="+mn-lt"/>
            </a:endParaRPr>
          </a:p>
        </p:txBody>
      </p:sp>
      <p:sp>
        <p:nvSpPr>
          <p:cNvPr id="16" name="文本框 15"/>
          <p:cNvSpPr txBox="1"/>
          <p:nvPr>
            <p:custDataLst>
              <p:tags r:id="rId8"/>
            </p:custDataLst>
          </p:nvPr>
        </p:nvSpPr>
        <p:spPr>
          <a:xfrm>
            <a:off x="5286455" y="881135"/>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dirty="0">
                <a:solidFill>
                  <a:schemeClr val="accent1"/>
                </a:solidFill>
                <a:latin typeface="+mn-lt"/>
              </a:rPr>
              <a:t>01.</a:t>
            </a:r>
            <a:endParaRPr lang="en-US" altLang="zh-CN" dirty="0">
              <a:solidFill>
                <a:schemeClr val="accent1"/>
              </a:solidFill>
              <a:latin typeface="+mn-lt"/>
            </a:endParaRPr>
          </a:p>
        </p:txBody>
      </p:sp>
      <p:sp>
        <p:nvSpPr>
          <p:cNvPr id="17" name="文本框 16"/>
          <p:cNvSpPr txBox="1"/>
          <p:nvPr>
            <p:custDataLst>
              <p:tags r:id="rId9"/>
            </p:custDataLst>
          </p:nvPr>
        </p:nvSpPr>
        <p:spPr>
          <a:xfrm>
            <a:off x="6045901" y="894014"/>
            <a:ext cx="2954654"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olidFill>
                  <a:schemeClr val="tx1">
                    <a:lumMod val="65000"/>
                    <a:lumOff val="35000"/>
                  </a:schemeClr>
                </a:solidFill>
              </a:rPr>
              <a:t>研究背景</a:t>
            </a:r>
            <a:endParaRPr lang="zh-CN" altLang="en-US" sz="2200">
              <a:solidFill>
                <a:schemeClr val="tx1">
                  <a:lumMod val="65000"/>
                  <a:lumOff val="35000"/>
                </a:schemeClr>
              </a:solidFill>
            </a:endParaRPr>
          </a:p>
        </p:txBody>
      </p:sp>
      <p:sp>
        <p:nvSpPr>
          <p:cNvPr id="18" name="文本框 17"/>
          <p:cNvSpPr txBox="1"/>
          <p:nvPr>
            <p:custDataLst>
              <p:tags r:id="rId10"/>
            </p:custDataLst>
          </p:nvPr>
        </p:nvSpPr>
        <p:spPr>
          <a:xfrm>
            <a:off x="6045901" y="1804078"/>
            <a:ext cx="2954654"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olidFill>
                  <a:schemeClr val="tx1">
                    <a:lumMod val="65000"/>
                    <a:lumOff val="35000"/>
                  </a:schemeClr>
                </a:solidFill>
              </a:rPr>
              <a:t>研究目的与意义</a:t>
            </a:r>
            <a:endParaRPr lang="zh-CN" altLang="en-US" sz="2200">
              <a:solidFill>
                <a:schemeClr val="tx1">
                  <a:lumMod val="65000"/>
                  <a:lumOff val="35000"/>
                </a:schemeClr>
              </a:solidFill>
            </a:endParaRPr>
          </a:p>
        </p:txBody>
      </p:sp>
      <p:sp>
        <p:nvSpPr>
          <p:cNvPr id="19" name="文本框 18"/>
          <p:cNvSpPr txBox="1"/>
          <p:nvPr>
            <p:custDataLst>
              <p:tags r:id="rId11"/>
            </p:custDataLst>
          </p:nvPr>
        </p:nvSpPr>
        <p:spPr>
          <a:xfrm>
            <a:off x="6045901" y="2714142"/>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ym typeface="+mn-ea"/>
              </a:rPr>
              <a:t>什么是光污染</a:t>
            </a:r>
            <a:endParaRPr lang="zh-CN" altLang="en-US" sz="2200">
              <a:solidFill>
                <a:schemeClr val="tx1">
                  <a:lumMod val="65000"/>
                  <a:lumOff val="35000"/>
                </a:schemeClr>
              </a:solidFill>
            </a:endParaRPr>
          </a:p>
        </p:txBody>
      </p:sp>
      <p:sp>
        <p:nvSpPr>
          <p:cNvPr id="20" name="文本框 19"/>
          <p:cNvSpPr txBox="1"/>
          <p:nvPr>
            <p:custDataLst>
              <p:tags r:id="rId12"/>
            </p:custDataLst>
          </p:nvPr>
        </p:nvSpPr>
        <p:spPr>
          <a:xfrm>
            <a:off x="6045901" y="3624207"/>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ym typeface="+mn-ea"/>
              </a:rPr>
              <a:t>光污染的危害</a:t>
            </a:r>
            <a:endParaRPr lang="zh-CN" altLang="en-US" sz="2200">
              <a:solidFill>
                <a:schemeClr val="tx1">
                  <a:lumMod val="65000"/>
                  <a:lumOff val="35000"/>
                </a:schemeClr>
              </a:solidFill>
            </a:endParaRPr>
          </a:p>
        </p:txBody>
      </p:sp>
      <p:sp>
        <p:nvSpPr>
          <p:cNvPr id="5" name="文本框 4"/>
          <p:cNvSpPr txBox="1"/>
          <p:nvPr>
            <p:custDataLst>
              <p:tags r:id="rId13"/>
            </p:custDataLst>
          </p:nvPr>
        </p:nvSpPr>
        <p:spPr>
          <a:xfrm>
            <a:off x="5292805" y="4528268"/>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05.</a:t>
            </a:r>
            <a:endParaRPr lang="en-US" altLang="zh-CN">
              <a:solidFill>
                <a:schemeClr val="accent1"/>
              </a:solidFill>
              <a:latin typeface="+mn-lt"/>
            </a:endParaRPr>
          </a:p>
        </p:txBody>
      </p:sp>
      <p:sp>
        <p:nvSpPr>
          <p:cNvPr id="7" name="文本框 6"/>
          <p:cNvSpPr txBox="1"/>
          <p:nvPr>
            <p:custDataLst>
              <p:tags r:id="rId14"/>
            </p:custDataLst>
          </p:nvPr>
        </p:nvSpPr>
        <p:spPr>
          <a:xfrm>
            <a:off x="6052251" y="4541147"/>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r>
              <a:rPr lang="zh-CN" altLang="en-US" sz="2200">
                <a:solidFill>
                  <a:schemeClr val="tx1">
                    <a:lumMod val="65000"/>
                    <a:lumOff val="35000"/>
                  </a:schemeClr>
                </a:solidFill>
              </a:rPr>
              <a:t>光污染的防治与建议</a:t>
            </a:r>
            <a:endParaRPr lang="zh-CN" altLang="en-US" sz="2200">
              <a:solidFill>
                <a:schemeClr val="tx1">
                  <a:lumMod val="65000"/>
                  <a:lumOff val="35000"/>
                </a:schemeClr>
              </a:solidFill>
            </a:endParaRPr>
          </a:p>
        </p:txBody>
      </p:sp>
      <p:sp>
        <p:nvSpPr>
          <p:cNvPr id="8" name="文本框 7"/>
          <p:cNvSpPr txBox="1"/>
          <p:nvPr>
            <p:custDataLst>
              <p:tags r:id="rId15"/>
            </p:custDataLst>
          </p:nvPr>
        </p:nvSpPr>
        <p:spPr>
          <a:xfrm>
            <a:off x="5292805" y="5436953"/>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06.</a:t>
            </a:r>
            <a:endParaRPr lang="en-US" altLang="zh-CN">
              <a:solidFill>
                <a:schemeClr val="accent1"/>
              </a:solidFill>
              <a:latin typeface="+mn-lt"/>
            </a:endParaRPr>
          </a:p>
        </p:txBody>
      </p:sp>
      <p:sp>
        <p:nvSpPr>
          <p:cNvPr id="9" name="文本框 8"/>
          <p:cNvSpPr txBox="1"/>
          <p:nvPr>
            <p:custDataLst>
              <p:tags r:id="rId16"/>
            </p:custDataLst>
          </p:nvPr>
        </p:nvSpPr>
        <p:spPr>
          <a:xfrm>
            <a:off x="6052251" y="5449832"/>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r>
              <a:rPr lang="zh-CN" altLang="en-US" sz="2200">
                <a:solidFill>
                  <a:schemeClr val="tx1">
                    <a:lumMod val="65000"/>
                    <a:lumOff val="35000"/>
                  </a:schemeClr>
                </a:solidFill>
              </a:rPr>
              <a:t>总结</a:t>
            </a:r>
            <a:endParaRPr lang="zh-CN" altLang="en-US" sz="2200">
              <a:solidFill>
                <a:schemeClr val="tx1">
                  <a:lumMod val="65000"/>
                  <a:lumOff val="35000"/>
                </a:schemeClr>
              </a:solidFill>
            </a:endParaRPr>
          </a:p>
        </p:txBody>
      </p:sp>
    </p:spTree>
    <p:custDataLst>
      <p:tags r:id="rId17"/>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光污染的防治与建议</a:t>
            </a:r>
            <a:endParaRPr lang="zh-CN" altLang="en-US"/>
          </a:p>
        </p:txBody>
      </p:sp>
      <p:sp>
        <p:nvSpPr>
          <p:cNvPr id="3" name="内容占位符 2"/>
          <p:cNvSpPr>
            <a:spLocks noGrp="1"/>
          </p:cNvSpPr>
          <p:nvPr>
            <p:ph sz="quarter" idx="13"/>
          </p:nvPr>
        </p:nvSpPr>
        <p:spPr/>
        <p:txBody>
          <a:bodyPr/>
          <a:p>
            <a:pPr marL="0" indent="0">
              <a:buNone/>
            </a:pPr>
            <a:r>
              <a:rPr lang="zh-CN" altLang="en-US"/>
              <a:t>5、植物改善环境</a:t>
            </a:r>
            <a:endParaRPr lang="zh-CN" altLang="en-US"/>
          </a:p>
          <a:p>
            <a:pPr marL="0" indent="0">
              <a:buNone/>
            </a:pPr>
            <a:r>
              <a:rPr lang="zh-CN" altLang="en-US"/>
              <a:t>在起居室种植花草，将大自然的清新色调引入室内，不仅能调节室内光环境，也让人心情舒畅。</a:t>
            </a:r>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总结</a:t>
            </a:r>
            <a:endParaRPr lang="zh-CN" altLang="en-US"/>
          </a:p>
        </p:txBody>
      </p:sp>
      <p:sp>
        <p:nvSpPr>
          <p:cNvPr id="3" name="文本占位符 2"/>
          <p:cNvSpPr>
            <a:spLocks noGrp="1"/>
          </p:cNvSpPr>
          <p:nvPr>
            <p:ph type="body" idx="1"/>
          </p:nvPr>
        </p:nvSpPr>
        <p:spPr/>
        <p:txBody>
          <a:bodyPr/>
          <a:p>
            <a:r>
              <a:rPr lang="en-US" altLang="zh-CN"/>
              <a:t>06.</a:t>
            </a:r>
            <a:endParaRPr lang="en-US" altLang="zh-CN"/>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总结</a:t>
            </a:r>
            <a:endParaRPr lang="zh-CN" altLang="en-US"/>
          </a:p>
        </p:txBody>
      </p:sp>
      <p:sp>
        <p:nvSpPr>
          <p:cNvPr id="3" name="内容占位符 2"/>
          <p:cNvSpPr>
            <a:spLocks noGrp="1"/>
          </p:cNvSpPr>
          <p:nvPr>
            <p:ph sz="quarter" idx="13"/>
          </p:nvPr>
        </p:nvSpPr>
        <p:spPr/>
        <p:txBody>
          <a:bodyPr/>
          <a:p>
            <a:pPr marL="0" indent="0">
              <a:buNone/>
            </a:pPr>
            <a:r>
              <a:rPr lang="zh-CN" altLang="en-US"/>
              <a:t>各种各样的光在给我们带来方便的同时，也给我们带来了诸多的危害与不便。在生活中，我们应不断的认识、了解光污染，并宣传与光污染有关的知识。规范自己的日常行为，不做造成光污染的事。合理利用光，减少光污染势在必行。让我们从现在开始行动，为保护环境尽一份力！</a:t>
            </a:r>
            <a:endParaRPr lang="zh-CN" altLang="en-US"/>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1068705" y="2604135"/>
            <a:ext cx="10053955" cy="1649095"/>
          </a:xfrm>
        </p:spPr>
        <p:txBody>
          <a:bodyPr/>
          <a:p>
            <a:pPr algn="ctr">
              <a:lnSpc>
                <a:spcPct val="110000"/>
              </a:lnSpc>
            </a:pPr>
            <a:r>
              <a:rPr lang="zh-CN" altLang="en-US" sz="9600" b="1">
                <a:solidFill>
                  <a:schemeClr val="tx1"/>
                </a:solidFill>
              </a:rPr>
              <a:t>谢谢观看！</a:t>
            </a:r>
            <a:endParaRPr lang="zh-CN" altLang="en-US" sz="9600" b="1">
              <a:solidFill>
                <a:schemeClr val="tx1"/>
              </a:solidFill>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研究背景</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01.</a:t>
            </a:r>
            <a:endParaRPr lang="en-US" altLang="zh-CN">
              <a:solidFill>
                <a:schemeClr val="accent1"/>
              </a:solidFill>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1388265"/>
            <a:ext cx="9626400" cy="723600"/>
          </a:xfrm>
        </p:spPr>
        <p:txBody>
          <a:bodyPr/>
          <a:p>
            <a:r>
              <a:rPr lang="zh-CN" altLang="en-US"/>
              <a:t>研究背景</a:t>
            </a:r>
            <a:endParaRPr lang="zh-CN" altLang="en-US"/>
          </a:p>
        </p:txBody>
      </p:sp>
      <p:sp>
        <p:nvSpPr>
          <p:cNvPr id="3" name="内容占位符 2"/>
          <p:cNvSpPr>
            <a:spLocks noGrp="1"/>
          </p:cNvSpPr>
          <p:nvPr>
            <p:ph sz="quarter" idx="13"/>
          </p:nvPr>
        </p:nvSpPr>
        <p:spPr>
          <a:xfrm>
            <a:off x="1233170" y="2560320"/>
            <a:ext cx="9626600" cy="2459990"/>
          </a:xfrm>
        </p:spPr>
        <p:txBody>
          <a:bodyPr>
            <a:noAutofit/>
          </a:bodyPr>
          <a:p>
            <a:pPr marL="0" lvl="0" indent="0" fontAlgn="auto">
              <a:buNone/>
            </a:pPr>
            <a:r>
              <a:rPr lang="zh-CN" altLang="en-US"/>
              <a:t>随着现代都市的发展，出现了一种新的污染——“光污染”，它已成为现在都市的环境公害，不仅影响人们的身心健康，而且还有可能危害人们的生命。也许你不清楚什么是光污染，但你一定深受过光污染之害，比如在大建筑玻璃幕墙的强光反射下，我们会感到头晕目眩;长期居住在彻夜亮如白昼的霓虹灯附近，你肯定会心情烦躁。随着现代社会的发展，光污染问题越来越受到人们的重视，它是继水污染、大气污染、噪声污染和固体废物等污染后又一城市环境问题。</a:t>
            </a:r>
            <a:endParaRPr lang="zh-CN" altLang="en-US"/>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研究目的与意义</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02.</a:t>
            </a:r>
            <a:endParaRPr lang="en-US" altLang="zh-CN">
              <a:solidFill>
                <a:schemeClr val="accent1"/>
              </a:solidFill>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1072035"/>
            <a:ext cx="9626400" cy="723600"/>
          </a:xfrm>
        </p:spPr>
        <p:txBody>
          <a:bodyPr/>
          <a:p>
            <a:r>
              <a:rPr lang="zh-CN" altLang="en-US"/>
              <a:t>研究目的与意义</a:t>
            </a:r>
            <a:endParaRPr lang="zh-CN" altLang="en-US"/>
          </a:p>
        </p:txBody>
      </p:sp>
      <p:sp>
        <p:nvSpPr>
          <p:cNvPr id="3" name="内容占位符 2"/>
          <p:cNvSpPr>
            <a:spLocks noGrp="1"/>
          </p:cNvSpPr>
          <p:nvPr>
            <p:ph sz="quarter" idx="13"/>
          </p:nvPr>
        </p:nvSpPr>
        <p:spPr>
          <a:xfrm>
            <a:off x="1224280" y="1918970"/>
            <a:ext cx="9626600" cy="3925570"/>
          </a:xfrm>
        </p:spPr>
        <p:txBody>
          <a:bodyPr>
            <a:normAutofit fontScale="25000"/>
          </a:bodyPr>
          <a:p>
            <a:pPr marL="0" indent="0">
              <a:buNone/>
            </a:pPr>
            <a:r>
              <a:rPr lang="zh-CN" altLang="en-US" sz="9600"/>
              <a:t>《科学课程标准》指出:“科学学习要以探究为核心。”“探究”既是学习的目的，又是方式。探究学习指学生在教师指导下，从生活中确定研究专题，并在研究过程中主动地获取、应用知识、解决问题的学习活动，是一种主动探究式的学习，是推行素质教育的一种新的尝试和实践。</a:t>
            </a:r>
            <a:endParaRPr lang="zh-CN" altLang="en-US" sz="9600"/>
          </a:p>
          <a:p>
            <a:pPr marL="0" indent="0">
              <a:buNone/>
            </a:pPr>
            <a:r>
              <a:rPr lang="zh-CN" altLang="en-US" sz="9600"/>
              <a:t>本次组织学生开展以光污染调查为主题的小课题研究迎合课程改革的潮流，使学生:</a:t>
            </a:r>
            <a:endParaRPr lang="zh-CN" altLang="en-US" sz="9600"/>
          </a:p>
          <a:p>
            <a:pPr marL="0" indent="0">
              <a:buNone/>
            </a:pPr>
            <a:r>
              <a:rPr lang="zh-CN" altLang="en-US" sz="9600"/>
              <a:t>1.认识和了解光污染的有关知识。</a:t>
            </a:r>
            <a:endParaRPr lang="zh-CN" altLang="en-US" sz="9600"/>
          </a:p>
          <a:p>
            <a:pPr marL="0" indent="0">
              <a:buNone/>
            </a:pPr>
            <a:r>
              <a:rPr lang="zh-CN" altLang="en-US" sz="9600"/>
              <a:t>2.调查城市光污染，并提出有关建议。</a:t>
            </a:r>
            <a:endParaRPr lang="zh-CN" altLang="en-US" sz="9600"/>
          </a:p>
          <a:p>
            <a:pPr marL="0" indent="0">
              <a:buNone/>
            </a:pPr>
            <a:r>
              <a:rPr lang="zh-CN" altLang="en-US" sz="9600"/>
              <a:t>3.学会团结合作，学会对知识的探讨与研究。</a:t>
            </a:r>
            <a:endParaRPr lang="zh-CN" altLang="en-US" sz="960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什么是光污染</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03.</a:t>
            </a:r>
            <a:endParaRPr lang="en-US" altLang="zh-CN">
              <a:solidFill>
                <a:schemeClr val="accent1"/>
              </a:solidFill>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1675920"/>
            <a:ext cx="9626400" cy="723600"/>
          </a:xfrm>
        </p:spPr>
        <p:txBody>
          <a:bodyPr/>
          <a:p>
            <a:r>
              <a:rPr lang="zh-CN" altLang="en-US"/>
              <a:t>什么是光污染</a:t>
            </a:r>
            <a:endParaRPr lang="zh-CN" altLang="en-US"/>
          </a:p>
        </p:txBody>
      </p:sp>
      <p:sp>
        <p:nvSpPr>
          <p:cNvPr id="3" name="内容占位符 2"/>
          <p:cNvSpPr>
            <a:spLocks noGrp="1"/>
          </p:cNvSpPr>
          <p:nvPr>
            <p:ph sz="quarter" idx="13"/>
          </p:nvPr>
        </p:nvSpPr>
        <p:spPr>
          <a:xfrm>
            <a:off x="1281430" y="3222625"/>
            <a:ext cx="9626600" cy="868680"/>
          </a:xfrm>
        </p:spPr>
        <p:txBody>
          <a:bodyPr/>
          <a:p>
            <a:pPr marL="0" indent="0">
              <a:buNone/>
            </a:pPr>
            <a:r>
              <a:rPr lang="zh-CN" altLang="en-US"/>
              <a:t>根据环境科学的解释，光污染是指过量的光辐射，紫外线辐射和红外线辐射对人体健康，人类生活和工作环境造成不良影响的现象。</a:t>
            </a:r>
            <a:endParaRPr lang="zh-CN" altLang="en-US"/>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光污染的危害</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04.</a:t>
            </a:r>
            <a:endParaRPr lang="en-US" altLang="zh-CN">
              <a:solidFill>
                <a:schemeClr val="accent1"/>
              </a:solidFill>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08.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2.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1.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4.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154.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TEMPLATE_TOPIC_ID" val="2869567"/>
  <p:tag name="KSO_WM_TEMPLATE_OUTLINE_ID" val="5"/>
  <p:tag name="KSO_WM_TEMPLATE_SCENE_ID" val="1"/>
  <p:tag name="KSO_WM_TEMPLATE_JOB_ID" val="5"/>
  <p:tag name="KSO_WM_TEMPLATE_TOPIC_DEFAULT" val="0"/>
  <p:tag name="KSO_WM_TAG_VERSION" val="1.0"/>
  <p:tag name="KSO_WM_BEAUTIFY_FLAG" val="#wm#"/>
  <p:tag name="KSO_WM_COMBINE_RELATE_SLIDE_ID" val="background20185106_1"/>
  <p:tag name="KSO_WM_TEMPLATE_CATEGORY" val="custom"/>
  <p:tag name="KSO_WM_TEMPLATE_INDEX" val="20188978"/>
  <p:tag name="KSO_WM_TEMPLATE_SUBCATEGORY" val="combine"/>
  <p:tag name="KSO_WM_TEMPLATE_THUMBS_INDEX" val="1、2、3、4、6、8、10、12、13"/>
  <p:tag name="KSO_WM_TEMPLATE_MASTER_TYPE" val="1"/>
</p:tagLst>
</file>

<file path=ppt/tags/tag159.xml><?xml version="1.0" encoding="utf-8"?>
<p:tagLst xmlns:p="http://schemas.openxmlformats.org/presentationml/2006/main">
  <p:tag name="KSO_WM_BEAUTIFY_FLAG" val="#wm#"/>
  <p:tag name="KSO_WM_TEMPLATE_CATEGORY" val="custom"/>
  <p:tag name="KSO_WM_TEMPLATE_INDEX" val="20188978"/>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1"/>
  <p:tag name="KSO_WM_TEMPLATE_CATEGORY" val="custom"/>
  <p:tag name="KSO_WM_TEMPLATE_INDEX" val="20188978"/>
  <p:tag name="KSO_WM_UNIT_INDEX" val="1"/>
  <p:tag name="KSO_WM_UNIT_HIGHLIGHT" val="0"/>
  <p:tag name="KSO_WM_UNIT_COMPATIBLE" val="0"/>
  <p:tag name="KSO_WM_UNIT_DIAGRAM_ISNUMVISUAL" val="0"/>
  <p:tag name="KSO_WM_UNIT_DIAGRAM_ISREFERUNIT" val="0"/>
  <p:tag name="KSO_WM_UNIT_LAYERLEVEL" val="1"/>
  <p:tag name="KSO_WM_UNIT_FILL_FORE_SCHEMECOLOR_INDEX" val="5"/>
  <p:tag name="KSO_WM_UNIT_FILL_TYPE" val="1"/>
  <p:tag name="KSO_WM_UNIT_TEXT_FILL_FORE_SCHEMECOLOR_INDEX" val="2"/>
  <p:tag name="KSO_WM_UNIT_TEXT_FILL_TYPE" val="1"/>
  <p:tag name="KSO_WM_UNIT_USESOURCEFORMAT_APPLY" val="1"/>
</p:tagLst>
</file>

<file path=ppt/tags/tag161.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2"/>
  <p:tag name="KSO_WM_TEMPLATE_CATEGORY" val="custom"/>
  <p:tag name="KSO_WM_TEMPLATE_INDEX" val="20188978"/>
  <p:tag name="KSO_WM_UNIT_INDEX" val="2"/>
  <p:tag name="KSO_WM_UNIT_HIGHLIGHT" val="0"/>
  <p:tag name="KSO_WM_UNIT_COMPATIBLE" val="0"/>
  <p:tag name="KSO_WM_UNIT_DIAGRAM_ISNUMVISUAL" val="0"/>
  <p:tag name="KSO_WM_UNIT_DIAGRAM_ISREFERUNIT" val="0"/>
  <p:tag name="KSO_WM_UNIT_LAYERLEVEL" val="1"/>
  <p:tag name="KSO_WM_UNIT_LINE_FORE_SCHEMECOLOR_INDEX" val="8"/>
  <p:tag name="KSO_WM_UNIT_LINE_FILL_TYPE" val="2"/>
  <p:tag name="KSO_WM_UNIT_TEXT_FILL_FORE_SCHEMECOLOR_INDEX" val="2"/>
  <p:tag name="KSO_WM_UNIT_TEXT_FILL_TYPE" val="1"/>
  <p:tag name="KSO_WM_UNIT_USESOURCEFORMAT_APPLY" val="1"/>
</p:tagLst>
</file>

<file path=ppt/tags/tag162.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3"/>
  <p:tag name="KSO_WM_TEMPLATE_CATEGORY" val="custom"/>
  <p:tag name="KSO_WM_TEMPLATE_INDEX" val="20188978"/>
  <p:tag name="KSO_WM_UNIT_INDEX" val="3"/>
  <p:tag name="KSO_WM_UNIT_HIGHLIGHT" val="0"/>
  <p:tag name="KSO_WM_UNIT_COMPATIBLE" val="0"/>
  <p:tag name="KSO_WM_UNIT_DIAGRAM_ISNUMVISUAL" val="0"/>
  <p:tag name="KSO_WM_UNIT_DIAGRAM_ISREFERUNIT" val="0"/>
  <p:tag name="KSO_WM_UNIT_LAYERLEVEL" val="1"/>
  <p:tag name="KSO_WM_UNIT_FILL_FORE_SCHEMECOLOR_INDEX" val="8"/>
  <p:tag name="KSO_WM_UNIT_FILL_TYPE" val="1"/>
  <p:tag name="KSO_WM_UNIT_TEXT_FILL_FORE_SCHEMECOLOR_INDEX" val="2"/>
  <p:tag name="KSO_WM_UNIT_TEXT_FILL_TYPE" val="1"/>
  <p:tag name="KSO_WM_UNIT_USESOURCEFORMAT_APPLY" val="1"/>
</p:tagLst>
</file>

<file path=ppt/tags/tag163.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ISCONTENTSTITLE" val="1"/>
  <p:tag name="KSO_WM_UNIT_VALUE" val="6"/>
  <p:tag name="KSO_WM_UNIT_HIGHLIGHT" val="0"/>
  <p:tag name="KSO_WM_UNIT_COMPATIBLE" val="0"/>
  <p:tag name="KSO_WM_BEAUTIFY_FLAG" val="#wm#"/>
  <p:tag name="KSO_WM_TAG_VERSION" val="1.0"/>
  <p:tag name="KSO_WM_DIAGRAM_GROUP_CODE" val="l1-1"/>
  <p:tag name="KSO_WM_UNIT_ID" val="custom20188978_6*a*1"/>
  <p:tag name="KSO_WM_UNIT_PRESET_TEXT" val="CONTENTS"/>
  <p:tag name="KSO_WM_UNIT_ISNUMDGMTITLE" val="0"/>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164.xml><?xml version="1.0" encoding="utf-8"?>
<p:tagLst xmlns:p="http://schemas.openxmlformats.org/presentationml/2006/main">
  <p:tag name="KSO_WM_TEMPLATE_CATEGORY" val="custom"/>
  <p:tag name="KSO_WM_TEMPLATE_INDEX" val="20188978"/>
  <p:tag name="KSO_WM_UNIT_TYPE" val="l_h_i"/>
  <p:tag name="KSO_WM_UNIT_INDEX" val="1_4_1"/>
  <p:tag name="KSO_WM_UNIT_LAYERLEVEL" val="1_1_1"/>
  <p:tag name="KSO_WM_BEAUTIFY_FLAG" val="#wm#"/>
  <p:tag name="KSO_WM_TAG_VERSION" val="1.0"/>
  <p:tag name="KSO_WM_DIAGRAM_GROUP_CODE" val="l1-1"/>
  <p:tag name="KSO_WM_UNIT_ID" val="custom20188978_6*l_h_i*1_4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5.xml><?xml version="1.0" encoding="utf-8"?>
<p:tagLst xmlns:p="http://schemas.openxmlformats.org/presentationml/2006/main">
  <p:tag name="KSO_WM_TEMPLATE_CATEGORY" val="custom"/>
  <p:tag name="KSO_WM_TEMPLATE_INDEX" val="20188978"/>
  <p:tag name="KSO_WM_UNIT_TYPE" val="l_h_i"/>
  <p:tag name="KSO_WM_UNIT_INDEX" val="1_3_1"/>
  <p:tag name="KSO_WM_UNIT_LAYERLEVEL" val="1_1_1"/>
  <p:tag name="KSO_WM_BEAUTIFY_FLAG" val="#wm#"/>
  <p:tag name="KSO_WM_TAG_VERSION" val="1.0"/>
  <p:tag name="KSO_WM_DIAGRAM_GROUP_CODE" val="l1-1"/>
  <p:tag name="KSO_WM_UNIT_ID" val="custom20188978_6*l_h_i*1_3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6.xml><?xml version="1.0" encoding="utf-8"?>
<p:tagLst xmlns:p="http://schemas.openxmlformats.org/presentationml/2006/main">
  <p:tag name="KSO_WM_TEMPLATE_CATEGORY" val="custom"/>
  <p:tag name="KSO_WM_TEMPLATE_INDEX" val="20188978"/>
  <p:tag name="KSO_WM_UNIT_TYPE" val="l_h_i"/>
  <p:tag name="KSO_WM_UNIT_INDEX" val="1_2_1"/>
  <p:tag name="KSO_WM_UNIT_LAYERLEVEL" val="1_1_1"/>
  <p:tag name="KSO_WM_BEAUTIFY_FLAG" val="#wm#"/>
  <p:tag name="KSO_WM_TAG_VERSION" val="1.0"/>
  <p:tag name="KSO_WM_DIAGRAM_GROUP_CODE" val="l1-1"/>
  <p:tag name="KSO_WM_UNIT_ID" val="custom20188978_6*l_h_i*1_2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7.xml><?xml version="1.0" encoding="utf-8"?>
<p:tagLst xmlns:p="http://schemas.openxmlformats.org/presentationml/2006/main">
  <p:tag name="KSO_WM_TEMPLATE_CATEGORY" val="custom"/>
  <p:tag name="KSO_WM_TEMPLATE_INDEX" val="20188978"/>
  <p:tag name="KSO_WM_UNIT_TYPE" val="l_h_i"/>
  <p:tag name="KSO_WM_UNIT_INDEX" val="1_1_1"/>
  <p:tag name="KSO_WM_UNIT_LAYERLEVEL" val="1_1_1"/>
  <p:tag name="KSO_WM_BEAUTIFY_FLAG" val="#wm#"/>
  <p:tag name="KSO_WM_TAG_VERSION" val="1.0"/>
  <p:tag name="KSO_WM_DIAGRAM_GROUP_CODE" val="l1-1"/>
  <p:tag name="KSO_WM_UNIT_ID" val="custom20188978_6*l_h_i*1_1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8.xml><?xml version="1.0" encoding="utf-8"?>
<p:tagLst xmlns:p="http://schemas.openxmlformats.org/presentationml/2006/main">
  <p:tag name="KSO_WM_TEMPLATE_CATEGORY" val="custom"/>
  <p:tag name="KSO_WM_TEMPLATE_INDEX" val="20188978"/>
  <p:tag name="KSO_WM_UNIT_TYPE" val="l_h_f"/>
  <p:tag name="KSO_WM_UNIT_INDEX" val="1_1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1_1"/>
  <p:tag name="KSO_WM_UNIT_PRESET_TEXT" val="阶段工作回顾"/>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69.xml><?xml version="1.0" encoding="utf-8"?>
<p:tagLst xmlns:p="http://schemas.openxmlformats.org/presentationml/2006/main">
  <p:tag name="KSO_WM_TEMPLATE_CATEGORY" val="custom"/>
  <p:tag name="KSO_WM_TEMPLATE_INDEX" val="20188978"/>
  <p:tag name="KSO_WM_UNIT_TYPE" val="l_h_f"/>
  <p:tag name="KSO_WM_UNIT_INDEX" val="1_2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2_1"/>
  <p:tag name="KSO_WM_UNIT_PRESET_TEXT" val="取得的成绩与经验"/>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EMPLATE_CATEGORY" val="custom"/>
  <p:tag name="KSO_WM_TEMPLATE_INDEX" val="20188978"/>
  <p:tag name="KSO_WM_UNIT_TYPE" val="l_h_f"/>
  <p:tag name="KSO_WM_UNIT_INDEX" val="1_3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3_1"/>
  <p:tag name="KSO_WM_UNIT_PRESET_TEXT" val="不足之处与原因分析"/>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1.xml><?xml version="1.0" encoding="utf-8"?>
<p:tagLst xmlns:p="http://schemas.openxmlformats.org/presentationml/2006/main">
  <p:tag name="KSO_WM_TEMPLATE_CATEGORY" val="custom"/>
  <p:tag name="KSO_WM_TEMPLATE_INDEX" val="20188978"/>
  <p:tag name="KSO_WM_UNIT_TYPE" val="l_h_f"/>
  <p:tag name="KSO_WM_UNIT_INDEX" val="1_4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4_1"/>
  <p:tag name="KSO_WM_UNIT_PRESET_TEXT" val="后续工作计划"/>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TEMPLATE_CATEGORY" val="custom"/>
  <p:tag name="KSO_WM_TEMPLATE_INDEX" val="20188978"/>
  <p:tag name="KSO_WM_UNIT_TYPE" val="l_h_i"/>
  <p:tag name="KSO_WM_UNIT_INDEX" val="1_5_1"/>
  <p:tag name="KSO_WM_UNIT_LAYERLEVEL" val="1_1_1"/>
  <p:tag name="KSO_WM_BEAUTIFY_FLAG" val="#wm#"/>
  <p:tag name="KSO_WM_TAG_VERSION" val="1.0"/>
  <p:tag name="KSO_WM_DIAGRAM_GROUP_CODE" val="l1-1"/>
  <p:tag name="KSO_WM_UNIT_ID" val="custom20188978_6*l_h_i*1_5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73.xml><?xml version="1.0" encoding="utf-8"?>
<p:tagLst xmlns:p="http://schemas.openxmlformats.org/presentationml/2006/main">
  <p:tag name="KSO_WM_TEMPLATE_CATEGORY" val="custom"/>
  <p:tag name="KSO_WM_TEMPLATE_INDEX" val="20188978"/>
  <p:tag name="KSO_WM_UNIT_TYPE" val="l_h_f"/>
  <p:tag name="KSO_WM_UNIT_INDEX" val="1_5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5_1"/>
  <p:tag name="KSO_WM_UNIT_PRESET_TEXT" val="后续工作计划"/>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4.xml><?xml version="1.0" encoding="utf-8"?>
<p:tagLst xmlns:p="http://schemas.openxmlformats.org/presentationml/2006/main">
  <p:tag name="KSO_WM_TEMPLATE_CATEGORY" val="custom"/>
  <p:tag name="KSO_WM_TEMPLATE_INDEX" val="20188978"/>
  <p:tag name="KSO_WM_UNIT_TYPE" val="l_h_i"/>
  <p:tag name="KSO_WM_UNIT_INDEX" val="1_6_1"/>
  <p:tag name="KSO_WM_UNIT_LAYERLEVEL" val="1_1_1"/>
  <p:tag name="KSO_WM_BEAUTIFY_FLAG" val="#wm#"/>
  <p:tag name="KSO_WM_TAG_VERSION" val="1.0"/>
  <p:tag name="KSO_WM_DIAGRAM_GROUP_CODE" val="l1-1"/>
  <p:tag name="KSO_WM_UNIT_ID" val="custom20188978_6*l_h_i*1_6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75.xml><?xml version="1.0" encoding="utf-8"?>
<p:tagLst xmlns:p="http://schemas.openxmlformats.org/presentationml/2006/main">
  <p:tag name="KSO_WM_TEMPLATE_CATEGORY" val="custom"/>
  <p:tag name="KSO_WM_TEMPLATE_INDEX" val="20188978"/>
  <p:tag name="KSO_WM_UNIT_TYPE" val="l_h_f"/>
  <p:tag name="KSO_WM_UNIT_INDEX" val="1_6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6_1"/>
  <p:tag name="KSO_WM_UNIT_PRESET_TEXT" val="后续工作计划"/>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6.xml><?xml version="1.0" encoding="utf-8"?>
<p:tagLst xmlns:p="http://schemas.openxmlformats.org/presentationml/2006/main">
  <p:tag name="KSO_WM_TAG_VERSION" val="1.0"/>
  <p:tag name="KSO_WM_SLIDE_ITEM_CNT" val="6"/>
  <p:tag name="KSO_WM_SLIDE_LAYOUT" val="a_l"/>
  <p:tag name="KSO_WM_SLIDE_LAYOUT_CNT" val="1_1"/>
  <p:tag name="KSO_WM_SLIDE_TYPE" val="contents"/>
  <p:tag name="KSO_WM_SLIDE_SUBTYPE" val="diag"/>
  <p:tag name="KSO_WM_BEAUTIFY_FLAG" val="#wm#"/>
  <p:tag name="KSO_WM_COMBINE_RELATE_SLIDE_ID" val="background20185106_2"/>
  <p:tag name="KSO_WM_TEMPLATE_CATEGORY" val="custom"/>
  <p:tag name="KSO_WM_TEMPLATE_INDEX" val="20188978"/>
  <p:tag name="KSO_WM_SLIDE_ID" val="custom20188978_6"/>
  <p:tag name="KSO_WM_SLIDE_INDEX" val="6"/>
  <p:tag name="KSO_WM_DIAGRAM_GROUP_CODE" val="l1-1"/>
  <p:tag name="KSO_WM_TEMPLATE_SUBCATEGORY" val="0"/>
  <p:tag name="KSO_WM_TEMPLATE_MASTER_TYPE" val="1"/>
  <p:tag name="KSO_WM_TEMPLATE_COLOR_TYPE" val="0"/>
  <p:tag name="KSO_WM_SLIDE_DIAGTYPE" val="l"/>
</p:tagLst>
</file>

<file path=ppt/tags/tag177.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78.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79.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188978"/>
</p:tagLst>
</file>

<file path=ppt/tags/tag181.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82.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83.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84.xml><?xml version="1.0" encoding="utf-8"?>
<p:tagLst xmlns:p="http://schemas.openxmlformats.org/presentationml/2006/main">
  <p:tag name="KSO_WM_BEAUTIFY_FLAG" val="#wm#"/>
  <p:tag name="KSO_WM_TEMPLATE_CATEGORY" val="custom"/>
  <p:tag name="KSO_WM_TEMPLATE_INDEX" val="20188978"/>
</p:tagLst>
</file>

<file path=ppt/tags/tag185.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86.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87.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88.xml><?xml version="1.0" encoding="utf-8"?>
<p:tagLst xmlns:p="http://schemas.openxmlformats.org/presentationml/2006/main">
  <p:tag name="KSO_WM_BEAUTIFY_FLAG" val="#wm#"/>
  <p:tag name="KSO_WM_TEMPLATE_CATEGORY" val="custom"/>
  <p:tag name="KSO_WM_TEMPLATE_INDEX" val="20188978"/>
</p:tagLst>
</file>

<file path=ppt/tags/tag189.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91.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92.xml><?xml version="1.0" encoding="utf-8"?>
<p:tagLst xmlns:p="http://schemas.openxmlformats.org/presentationml/2006/main">
  <p:tag name="KSO_WM_BEAUTIFY_FLAG" val="#wm#"/>
  <p:tag name="KSO_WM_TEMPLATE_CATEGORY" val="custom"/>
  <p:tag name="KSO_WM_TEMPLATE_INDEX" val="20188978"/>
</p:tagLst>
</file>

<file path=ppt/tags/tag193.xml><?xml version="1.0" encoding="utf-8"?>
<p:tagLst xmlns:p="http://schemas.openxmlformats.org/presentationml/2006/main">
  <p:tag name="KSO_WM_BEAUTIFY_FLAG" val="#wm#"/>
  <p:tag name="KSO_WM_TEMPLATE_CATEGORY" val="custom"/>
  <p:tag name="KSO_WM_TEMPLATE_INDEX" val="20188978"/>
</p:tagLst>
</file>

<file path=ppt/tags/tag194.xml><?xml version="1.0" encoding="utf-8"?>
<p:tagLst xmlns:p="http://schemas.openxmlformats.org/presentationml/2006/main">
  <p:tag name="KSO_WM_BEAUTIFY_FLAG" val="#wm#"/>
  <p:tag name="KSO_WM_TEMPLATE_CATEGORY" val="custom"/>
  <p:tag name="KSO_WM_TEMPLATE_INDEX" val="20188978"/>
</p:tagLst>
</file>

<file path=ppt/tags/tag195.xml><?xml version="1.0" encoding="utf-8"?>
<p:tagLst xmlns:p="http://schemas.openxmlformats.org/presentationml/2006/main">
  <p:tag name="KSO_WM_BEAUTIFY_FLAG" val="#wm#"/>
  <p:tag name="KSO_WM_TEMPLATE_CATEGORY" val="custom"/>
  <p:tag name="KSO_WM_TEMPLATE_INDEX" val="20188978"/>
</p:tagLst>
</file>

<file path=ppt/tags/tag196.xml><?xml version="1.0" encoding="utf-8"?>
<p:tagLst xmlns:p="http://schemas.openxmlformats.org/presentationml/2006/main">
  <p:tag name="KSO_WM_BEAUTIFY_FLAG" val="#wm#"/>
  <p:tag name="KSO_WM_TEMPLATE_CATEGORY" val="custom"/>
  <p:tag name="KSO_WM_TEMPLATE_INDEX" val="20188978"/>
</p:tagLst>
</file>

<file path=ppt/tags/tag197.xml><?xml version="1.0" encoding="utf-8"?>
<p:tagLst xmlns:p="http://schemas.openxmlformats.org/presentationml/2006/main">
  <p:tag name="KSO_WM_BEAUTIFY_FLAG" val="#wm#"/>
  <p:tag name="KSO_WM_TEMPLATE_CATEGORY" val="custom"/>
  <p:tag name="KSO_WM_TEMPLATE_INDEX" val="20188978"/>
</p:tagLst>
</file>

<file path=ppt/tags/tag198.xml><?xml version="1.0" encoding="utf-8"?>
<p:tagLst xmlns:p="http://schemas.openxmlformats.org/presentationml/2006/main">
  <p:tag name="KSO_WM_BEAUTIFY_FLAG" val="#wm#"/>
  <p:tag name="KSO_WM_TEMPLATE_CATEGORY" val="custom"/>
  <p:tag name="KSO_WM_TEMPLATE_INDEX" val="20188978"/>
</p:tagLst>
</file>

<file path=ppt/tags/tag199.xml><?xml version="1.0" encoding="utf-8"?>
<p:tagLst xmlns:p="http://schemas.openxmlformats.org/presentationml/2006/main">
  <p:tag name="KSO_WM_BEAUTIFY_FLAG" val="#wm#"/>
  <p:tag name="KSO_WM_TEMPLATE_CATEGORY" val="custom"/>
  <p:tag name="KSO_WM_TEMPLATE_INDEX" val="20188978"/>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wm#"/>
  <p:tag name="KSO_WM_TEMPLATE_CATEGORY" val="custom"/>
  <p:tag name="KSO_WM_TEMPLATE_INDEX" val="20188978"/>
</p:tagLst>
</file>

<file path=ppt/tags/tag201.xml><?xml version="1.0" encoding="utf-8"?>
<p:tagLst xmlns:p="http://schemas.openxmlformats.org/presentationml/2006/main">
  <p:tag name="KSO_WM_BEAUTIFY_FLAG" val="#wm#"/>
  <p:tag name="KSO_WM_TEMPLATE_CATEGORY" val="custom"/>
  <p:tag name="KSO_WM_TEMPLATE_INDEX" val="20188978"/>
</p:tagLst>
</file>

<file path=ppt/tags/tag202.xml><?xml version="1.0" encoding="utf-8"?>
<p:tagLst xmlns:p="http://schemas.openxmlformats.org/presentationml/2006/main">
  <p:tag name="KSO_WM_BEAUTIFY_FLAG" val="#wm#"/>
  <p:tag name="KSO_WM_TEMPLATE_CATEGORY" val="custom"/>
  <p:tag name="KSO_WM_TEMPLATE_INDEX" val="20188978"/>
</p:tagLst>
</file>

<file path=ppt/tags/tag203.xml><?xml version="1.0" encoding="utf-8"?>
<p:tagLst xmlns:p="http://schemas.openxmlformats.org/presentationml/2006/main">
  <p:tag name="KSO_WM_BEAUTIFY_FLAG" val="#wm#"/>
  <p:tag name="KSO_WM_TEMPLATE_CATEGORY" val="custom"/>
  <p:tag name="KSO_WM_TEMPLATE_INDEX" val="20188978"/>
</p:tagLst>
</file>

<file path=ppt/tags/tag204.xml><?xml version="1.0" encoding="utf-8"?>
<p:tagLst xmlns:p="http://schemas.openxmlformats.org/presentationml/2006/main">
  <p:tag name="KSO_WM_BEAUTIFY_FLAG" val="#wm#"/>
  <p:tag name="KSO_WM_TEMPLATE_CATEGORY" val="custom"/>
  <p:tag name="KSO_WM_TEMPLATE_INDEX" val="20188978"/>
</p:tagLst>
</file>

<file path=ppt/tags/tag205.xml><?xml version="1.0" encoding="utf-8"?>
<p:tagLst xmlns:p="http://schemas.openxmlformats.org/presentationml/2006/main">
  <p:tag name="KSO_WM_BEAUTIFY_FLAG" val="#wm#"/>
  <p:tag name="KSO_WM_TEMPLATE_CATEGORY" val="custom"/>
  <p:tag name="KSO_WM_TEMPLATE_INDEX" val="20188978"/>
</p:tagLst>
</file>

<file path=ppt/tags/tag206.xml><?xml version="1.0" encoding="utf-8"?>
<p:tagLst xmlns:p="http://schemas.openxmlformats.org/presentationml/2006/main">
  <p:tag name="COMMONDATA" val="eyJoZGlkIjoiMGI2YzBiNzU2Yzc1MzRhYTg1NDEwOGI1N2FlNzNjYTAifQ=="/>
  <p:tag name="KSO_WPP_MARK_KEY" val="1ad44c40-6f26-49ae-a269-d13339e94a9e"/>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Lst>
</file>

<file path=ppt/tags/tag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3.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6.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8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9.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20188978">
      <a:dk1>
        <a:srgbClr val="000000"/>
      </a:dk1>
      <a:lt1>
        <a:srgbClr val="FFFFFF"/>
      </a:lt1>
      <a:dk2>
        <a:srgbClr val="EDEDED"/>
      </a:dk2>
      <a:lt2>
        <a:srgbClr val="FFFFFF"/>
      </a:lt2>
      <a:accent1>
        <a:srgbClr val="455171"/>
      </a:accent1>
      <a:accent2>
        <a:srgbClr val="686B7C"/>
      </a:accent2>
      <a:accent3>
        <a:srgbClr val="7D8091"/>
      </a:accent3>
      <a:accent4>
        <a:srgbClr val="ADA093"/>
      </a:accent4>
      <a:accent5>
        <a:srgbClr val="CFBA9F"/>
      </a:accent5>
      <a:accent6>
        <a:srgbClr val="F2D4AA"/>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2352</Words>
  <Application>WPS 演示</Application>
  <PresentationFormat>宽屏</PresentationFormat>
  <Paragraphs>124</Paragraphs>
  <Slides>23</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Arial</vt:lpstr>
      <vt:lpstr>宋体</vt:lpstr>
      <vt:lpstr>Wingdings</vt:lpstr>
      <vt:lpstr>微软雅黑</vt:lpstr>
      <vt:lpstr>Impact</vt:lpstr>
      <vt:lpstr>Arial Unicode MS</vt:lpstr>
      <vt:lpstr>Calibri</vt:lpstr>
      <vt:lpstr>1_Office 主题​​</vt:lpstr>
      <vt:lpstr>探究“光污染”的影响及预防措施</vt:lpstr>
      <vt:lpstr>PowerPoint 演示文稿</vt:lpstr>
      <vt:lpstr>研究背景</vt:lpstr>
      <vt:lpstr>研究背景</vt:lpstr>
      <vt:lpstr>研究目的与意义</vt:lpstr>
      <vt:lpstr>研究目的与意义</vt:lpstr>
      <vt:lpstr>什么是光污染</vt:lpstr>
      <vt:lpstr>什么是光污染</vt:lpstr>
      <vt:lpstr>光污染的危害</vt:lpstr>
      <vt:lpstr>光污染的危害</vt:lpstr>
      <vt:lpstr>PowerPoint 演示文稿</vt:lpstr>
      <vt:lpstr>光污染的危害</vt:lpstr>
      <vt:lpstr>光污染的危害</vt:lpstr>
      <vt:lpstr>光污染的危害</vt:lpstr>
      <vt:lpstr>光污染的防治与建议</vt:lpstr>
      <vt:lpstr>光污染的防治与建议</vt:lpstr>
      <vt:lpstr>光污染的防治与建议</vt:lpstr>
      <vt:lpstr>光污染的防治与建议</vt:lpstr>
      <vt:lpstr>光污染的防治与建议</vt:lpstr>
      <vt:lpstr>光污染的防治与建议</vt:lpstr>
      <vt:lpstr>总结</vt:lpstr>
      <vt:lpstr>总结</vt:lpstr>
      <vt:lpstr>谢谢观看！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179</cp:revision>
  <dcterms:created xsi:type="dcterms:W3CDTF">2019-06-19T02:08:00Z</dcterms:created>
  <dcterms:modified xsi:type="dcterms:W3CDTF">2023-09-21T06:52:16Z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2052-12.1.0.15374</vt:lpwstr>
  </property>
  <property fmtid="{D5CDD505-2E9C-101B-9397-08002B2CF9AE}" pid="3" name="ICV">
    <vt:lpwstr>545FB10D1BF04BF19F732DD7BB040F16_11</vt:lpwstr>
  </property>
</Properties>
</file>