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02.svg" ContentType="image/svg+xml"/>
  <Override PartName="/ppt/media/image106.svg" ContentType="image/svg+xml"/>
  <Override PartName="/ppt/media/image114.svg" ContentType="image/svg+xml"/>
  <Override PartName="/ppt/media/image117.svg" ContentType="image/svg+xml"/>
  <Override PartName="/ppt/media/image119.svg" ContentType="image/svg+xml"/>
  <Override PartName="/ppt/media/image12.svg" ContentType="image/svg+xml"/>
  <Override PartName="/ppt/media/image121.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svg" ContentType="image/svg+xml"/>
  <Override PartName="/ppt/media/image41.svg" ContentType="image/svg+xml"/>
  <Override PartName="/ppt/media/image45.svg" ContentType="image/svg+xml"/>
  <Override PartName="/ppt/media/image47.svg" ContentType="image/svg+xml"/>
  <Override PartName="/ppt/media/image50.svg" ContentType="image/svg+xml"/>
  <Override PartName="/ppt/media/image53.svg" ContentType="image/svg+xml"/>
  <Override PartName="/ppt/media/image56.svg" ContentType="image/svg+xml"/>
  <Override PartName="/ppt/media/image58.svg" ContentType="image/svg+xml"/>
  <Override PartName="/ppt/media/image6.svg" ContentType="image/svg+xml"/>
  <Override PartName="/ppt/media/image60.svg" ContentType="image/svg+xml"/>
  <Override PartName="/ppt/media/image62.svg" ContentType="image/svg+xml"/>
  <Override PartName="/ppt/media/image64.svg" ContentType="image/svg+xml"/>
  <Override PartName="/ppt/media/image66.svg" ContentType="image/svg+xml"/>
  <Override PartName="/ppt/media/image68.svg" ContentType="image/svg+xml"/>
  <Override PartName="/ppt/media/image70.svg" ContentType="image/svg+xml"/>
  <Override PartName="/ppt/media/image72.svg" ContentType="image/svg+xml"/>
  <Override PartName="/ppt/media/image74.svg" ContentType="image/svg+xml"/>
  <Override PartName="/ppt/media/image76.svg" ContentType="image/svg+xml"/>
  <Override PartName="/ppt/media/image78.svg" ContentType="image/svg+xml"/>
  <Override PartName="/ppt/media/image8.svg" ContentType="image/svg+xml"/>
  <Override PartName="/ppt/media/image80.svg" ContentType="image/svg+xml"/>
  <Override PartName="/ppt/media/image84.svg" ContentType="image/svg+xml"/>
  <Override PartName="/ppt/media/image87.svg" ContentType="image/svg+xml"/>
  <Override PartName="/ppt/media/image89.svg" ContentType="image/svg+xml"/>
  <Override PartName="/ppt/media/image91.svg" ContentType="image/svg+xml"/>
  <Override PartName="/ppt/media/image93.svg" ContentType="image/svg+xml"/>
  <Override PartName="/ppt/media/image95.svg" ContentType="image/svg+xml"/>
  <Override PartName="/ppt/media/image97.svg" ContentType="image/svg+xml"/>
  <Override PartName="/ppt/media/image9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0" r:id="rId3"/>
  </p:sldMasterIdLst>
  <p:notesMasterIdLst>
    <p:notesMasterId r:id="rId5"/>
  </p:notesMasterIdLst>
  <p:sldIdLst>
    <p:sldId id="256" r:id="rId4"/>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62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参加本次关于福建木偶戏传承与发展研究的成果展示会。今天，我们将基于项目的开题报告、过程资料和结题报告，系统地向大家汇报我们的研究发现、成果以及对未来的展望。福建木偶戏作为珍贵的非物质文化遗产，其传承与发展面临着新的机遇与挑战，希望通过本次汇报，能为大家呈现一个全面而深入的研究视角。</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文旅融合是木偶戏焕发新生的重要途径。我们看到，木偶戏通过开发文创产品、融入研学旅行、打造旅游演艺等方式，正在与现代旅游业深度结合，这不仅拓展了其生存空间，也让更多人领略到非遗的魅力。</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在肯定成绩的同时，我们也必须正视木偶戏传承面临的挑战。其中，传承机制的可持续性是首要问题，包括民间剧团的生存困境、传承人的老龄化以及教育模式的衔接问题，这些都直接影响着木偶戏的未来。</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木偶戏的当代转化，关键在于把握好“守正”与“创新”的边界。一味迎合市场可能会失去灵魂，而固步自封则会被时代淘汰。如何在传承中创新，在创新中传承，是木偶戏发展必须解决的核心课题。</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数字化是保护和传播木偶戏的重要手段，但目前的实践还存在不少问题。技术应用不够深入，传播渠道有限，以及技术与艺术的融合不够紧密，这些都制约了数字化保护的效果，需要我们在未来的工作中加以改进。</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针对传承机制的挑战，我们建议从三个方面着手：首先，要加强对民间剧团的扶持；其次，要优化传承人梯队建设，吸引更多年轻人加入；最后，要深化校企合作，培养符合市场需求的专业人才。</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在促进当代转化方面，我们建议要深度融合数字技术，拓展文旅融合的路径，并加强品牌传播，打造具有影响力的木偶戏文化IP，让传统艺术在现代社会中焕发新的生机。</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文旅融合是木偶戏走向市场的关键。我们建议进一步开发特色文创产品，打造精品旅游演艺项目，并大力推动研学旅行的发展，让木偶戏真正融入现代生活，实现文化价值与经济价值的双赢。</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总结我们的研究，我们认为福建木偶戏之所以能够保持活力，关键在于实现了传承与转化的良性互动。深厚的艺术积淀是其创新的基础，而市场的成功又反过来支持了传承工作。这一经验对于其他非遗项目也具有重要的借鉴意义。</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展望未来，木偶戏的发展机遇与挑战并存。我们相信，只要坚守核心技艺和文化内核，同时积极探索与当代社会的融合方式，木偶戏就一定能够实现真正的活态传承，在新时代焕发出新的生命力。</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最后，我要衷心感谢在本研究过程中给予我们支持和帮助的所有单位和个人，没有你们的帮助，这项研究不可能顺利完成。谢谢大家！</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次汇报将分为六个部分。首先，我们将概述本研究的背景、意义、目标与核心内容。接着，详细介绍我们所采用的研究方法与过程。第三部分将重点展示我们在历史谱系梳理、数字化传播和文旅融合方面的核心研究成果。第四部分，我们将分析当前木偶戏发展面临的问题与挑战。第五部分，基于研究发现提出相应的对策与建议。最后，对整个研究进行总结并对未来发展进行展望。</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我的汇报到此结束，再次感谢大家的聆听！</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我们来了解一下本研究的背景与意义。福建木偶戏历史悠久，艺术价值极高，但在当代社会也面临着严峻的挑战。我们的研究旨在深入探讨其传承机制与当代转化路径，这不仅在理论上具有创新性，更能为实践中的非遗保护工作提供有力的支持和指导。</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研究的目标非常明确，就是要系统考察福建木偶戏的传承与转化，并提炼出可复制的经验。围绕这一目标，我们的研究内容主要包括四个方面：梳理历史谱系、剖析传承机制、考察当代转化路径，以及探讨传承与转化的动力机制。这四个方面相互关联，构成了我们研究的核心框架。</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在研究过程中，我们首先采用了文献研究法。通过梳理大量的学术专著、历史档案和政策文件，我们构建了对福建木偶戏历史、艺术和保护现状的基本认知，为后续的实地调研奠定了坚实的理论基础。</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理论研究之外，我们更注重实地考察。通过田野调查，我们深入木偶戏的发源地和传承一线，与传承人、演员和观众进行了大量交流，收集了丰富的一手数据，这使得我们的研究结论更加真实可靠。</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影像记录是我们研究的重要手段。我们不仅记录了精彩的舞台表演，更深入后台，记录了木偶制作、技艺教学等珍贵的传承过程，为研究和保存留下了宝贵的视觉资料。</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的第一项核心成果是对福建木偶戏历史谱系的系统梳理。我们发现，泉州提线木偶、漳州布袋木偶等不同品类，虽然各有特色，但都根植于闽南文化，形成了一个和谐共生的艺术生态。这为我们理解其传承机制提供了重要的历史视角。</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数字化时代，木偶戏的传播方式也在发生变革。我们的研究发现，木偶戏在数字化传播方面进行了一些有益的探索，如线上直播和数字档案建设，但同时也面临着传播渠道有限、技术应用不深入等问题，如何实现技术与艺术的深度融合，是未来需要重点关注的方向。</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50" name="Shape 50"/>
        <p:cNvGrpSpPr/>
        <p:nvPr/>
      </p:nvGrpSpPr>
      <p:grpSpPr>
        <a:xfrm>
          <a:off x="0" y="0"/>
          <a:ext cx="0" cy="0"/>
          <a:chOff x="0" y="0"/>
          <a:chExt cx="0" cy="0"/>
        </a:xfrm>
      </p:grpSpPr>
      <p:sp>
        <p:nvSpPr>
          <p:cNvPr id="51" name="Shape 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type="pic" idx="2"/>
          </p:nvPr>
        </p:nvSpPr>
        <p:spPr>
          <a:xfrm>
            <a:off x="3887391" y="740569"/>
            <a:ext cx="4629150" cy="3655219"/>
          </a:xfrm>
          <a:prstGeom prst="rect">
            <a:avLst/>
          </a:prstGeom>
          <a:noFill/>
          <a:ln>
            <a:noFill/>
          </a:ln>
        </p:spPr>
      </p:sp>
      <p:sp>
        <p:nvSpPr>
          <p:cNvPr id="64" name="Shape 26"/>
          <p:cNvSpPr txBox="1"/>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82.jpeg"/><Relationship Id="rId7" Type="http://schemas.openxmlformats.org/officeDocument/2006/relationships/image" Target="../media/image81.jpeg"/><Relationship Id="rId6" Type="http://schemas.openxmlformats.org/officeDocument/2006/relationships/image" Target="../media/image80.svg"/><Relationship Id="rId5" Type="http://schemas.openxmlformats.org/officeDocument/2006/relationships/image" Target="../media/image79.png"/><Relationship Id="rId4" Type="http://schemas.openxmlformats.org/officeDocument/2006/relationships/image" Target="../media/image78.svg"/><Relationship Id="rId3" Type="http://schemas.openxmlformats.org/officeDocument/2006/relationships/image" Target="../media/image77.png"/><Relationship Id="rId2" Type="http://schemas.openxmlformats.org/officeDocument/2006/relationships/image" Target="../media/image76.svg"/><Relationship Id="rId10" Type="http://schemas.openxmlformats.org/officeDocument/2006/relationships/notesSlide" Target="../notesSlides/notesSlide10.xml"/><Relationship Id="rId1" Type="http://schemas.openxmlformats.org/officeDocument/2006/relationships/image" Target="../media/image75.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12.xml"/><Relationship Id="rId5" Type="http://schemas.openxmlformats.org/officeDocument/2006/relationships/image" Target="../media/image87.svg"/><Relationship Id="rId4" Type="http://schemas.openxmlformats.org/officeDocument/2006/relationships/image" Target="../media/image86.png"/><Relationship Id="rId3" Type="http://schemas.openxmlformats.org/officeDocument/2006/relationships/image" Target="../media/image85.jpeg"/><Relationship Id="rId2" Type="http://schemas.openxmlformats.org/officeDocument/2006/relationships/image" Target="../media/image84.svg"/><Relationship Id="rId1" Type="http://schemas.openxmlformats.org/officeDocument/2006/relationships/image" Target="../media/image83.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2.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91.svg"/><Relationship Id="rId3" Type="http://schemas.openxmlformats.org/officeDocument/2006/relationships/image" Target="../media/image90.png"/><Relationship Id="rId2" Type="http://schemas.openxmlformats.org/officeDocument/2006/relationships/image" Target="../media/image89.svg"/><Relationship Id="rId1" Type="http://schemas.openxmlformats.org/officeDocument/2006/relationships/image" Target="../media/image88.png"/></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12.xml"/><Relationship Id="rId7" Type="http://schemas.openxmlformats.org/officeDocument/2006/relationships/image" Target="../media/image100.png"/><Relationship Id="rId6" Type="http://schemas.openxmlformats.org/officeDocument/2006/relationships/image" Target="../media/image99.svg"/><Relationship Id="rId5" Type="http://schemas.openxmlformats.org/officeDocument/2006/relationships/image" Target="../media/image98.png"/><Relationship Id="rId4" Type="http://schemas.openxmlformats.org/officeDocument/2006/relationships/image" Target="../media/image97.svg"/><Relationship Id="rId3" Type="http://schemas.openxmlformats.org/officeDocument/2006/relationships/image" Target="../media/image96.png"/><Relationship Id="rId2" Type="http://schemas.openxmlformats.org/officeDocument/2006/relationships/image" Target="../media/image95.svg"/><Relationship Id="rId1" Type="http://schemas.openxmlformats.org/officeDocument/2006/relationships/image" Target="../media/image94.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2.xml"/><Relationship Id="rId4" Type="http://schemas.openxmlformats.org/officeDocument/2006/relationships/image" Target="../media/image104.jpeg"/><Relationship Id="rId3" Type="http://schemas.openxmlformats.org/officeDocument/2006/relationships/image" Target="../media/image103.jpeg"/><Relationship Id="rId2" Type="http://schemas.openxmlformats.org/officeDocument/2006/relationships/image" Target="../media/image102.svg"/><Relationship Id="rId1" Type="http://schemas.openxmlformats.org/officeDocument/2006/relationships/image" Target="../media/image101.pn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2.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106.svg"/><Relationship Id="rId3" Type="http://schemas.openxmlformats.org/officeDocument/2006/relationships/image" Target="../media/image105.png"/><Relationship Id="rId2" Type="http://schemas.openxmlformats.org/officeDocument/2006/relationships/image" Target="../media/image95.svg"/><Relationship Id="rId1" Type="http://schemas.openxmlformats.org/officeDocument/2006/relationships/image" Target="../media/image94.pn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11.png"/><Relationship Id="rId7" Type="http://schemas.openxmlformats.org/officeDocument/2006/relationships/image" Target="../media/image110.png"/><Relationship Id="rId6" Type="http://schemas.openxmlformats.org/officeDocument/2006/relationships/image" Target="../media/image16.svg"/><Relationship Id="rId5" Type="http://schemas.openxmlformats.org/officeDocument/2006/relationships/image" Target="../media/image109.png"/><Relationship Id="rId4" Type="http://schemas.openxmlformats.org/officeDocument/2006/relationships/image" Target="../media/image50.svg"/><Relationship Id="rId3" Type="http://schemas.openxmlformats.org/officeDocument/2006/relationships/image" Target="../media/image108.png"/><Relationship Id="rId2" Type="http://schemas.openxmlformats.org/officeDocument/2006/relationships/image" Target="../media/image76.svg"/><Relationship Id="rId10" Type="http://schemas.openxmlformats.org/officeDocument/2006/relationships/notesSlide" Target="../notesSlides/notesSlide16.xml"/><Relationship Id="rId1" Type="http://schemas.openxmlformats.org/officeDocument/2006/relationships/image" Target="../media/image107.png"/></Relationships>
</file>

<file path=ppt/slides/_rels/slide17.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image" Target="../media/image114.svg"/><Relationship Id="rId4" Type="http://schemas.openxmlformats.org/officeDocument/2006/relationships/image" Target="../media/image113.png"/><Relationship Id="rId3" Type="http://schemas.openxmlformats.org/officeDocument/2006/relationships/tags" Target="../tags/tag11.xml"/><Relationship Id="rId2" Type="http://schemas.openxmlformats.org/officeDocument/2006/relationships/tags" Target="../tags/tag10.xml"/><Relationship Id="rId17" Type="http://schemas.openxmlformats.org/officeDocument/2006/relationships/notesSlide" Target="../notesSlides/notesSlide17.xml"/><Relationship Id="rId16" Type="http://schemas.openxmlformats.org/officeDocument/2006/relationships/slideLayout" Target="../slideLayouts/slideLayout12.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image" Target="../media/image16.svg"/><Relationship Id="rId11" Type="http://schemas.openxmlformats.org/officeDocument/2006/relationships/image" Target="../media/image109.png"/><Relationship Id="rId10" Type="http://schemas.openxmlformats.org/officeDocument/2006/relationships/tags" Target="../tags/tag16.xml"/><Relationship Id="rId1" Type="http://schemas.openxmlformats.org/officeDocument/2006/relationships/image" Target="../media/image112.jpeg"/></Relationships>
</file>

<file path=ppt/slides/_rels/slide18.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image" Target="../media/image119.svg"/><Relationship Id="rId6" Type="http://schemas.openxmlformats.org/officeDocument/2006/relationships/image" Target="../media/image118.png"/><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image" Target="../media/image117.svg"/><Relationship Id="rId2" Type="http://schemas.openxmlformats.org/officeDocument/2006/relationships/image" Target="../media/image116.png"/><Relationship Id="rId15" Type="http://schemas.openxmlformats.org/officeDocument/2006/relationships/notesSlide" Target="../notesSlides/notesSlide18.xml"/><Relationship Id="rId14" Type="http://schemas.openxmlformats.org/officeDocument/2006/relationships/slideLayout" Target="../slideLayouts/slideLayout12.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image" Target="../media/image121.svg"/><Relationship Id="rId10" Type="http://schemas.openxmlformats.org/officeDocument/2006/relationships/image" Target="../media/image120.png"/><Relationship Id="rId1" Type="http://schemas.openxmlformats.org/officeDocument/2006/relationships/image" Target="../media/image115.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image" Target="../media/image122.jpeg"/></Relationships>
</file>

<file path=ppt/slides/_rels/slide2.xml.rels><?xml version="1.0" encoding="UTF-8" standalone="yes"?>
<Relationships xmlns="http://schemas.openxmlformats.org/package/2006/relationships"><Relationship Id="rId9" Type="http://schemas.openxmlformats.org/officeDocument/2006/relationships/image" Target="../media/image10.svg"/><Relationship Id="rId8" Type="http://schemas.openxmlformats.org/officeDocument/2006/relationships/image" Target="../media/image9.png"/><Relationship Id="rId7" Type="http://schemas.openxmlformats.org/officeDocument/2006/relationships/image" Target="../media/image8.svg"/><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3" Type="http://schemas.openxmlformats.org/officeDocument/2006/relationships/image" Target="../media/image4.svg"/><Relationship Id="rId2" Type="http://schemas.openxmlformats.org/officeDocument/2006/relationships/image" Target="../media/image3.png"/><Relationship Id="rId15" Type="http://schemas.openxmlformats.org/officeDocument/2006/relationships/notesSlide" Target="../notesSlides/notesSlide2.xml"/><Relationship Id="rId14" Type="http://schemas.openxmlformats.org/officeDocument/2006/relationships/slideLayout" Target="../slideLayouts/slideLayout12.xml"/><Relationship Id="rId13" Type="http://schemas.openxmlformats.org/officeDocument/2006/relationships/image" Target="../media/image14.svg"/><Relationship Id="rId12" Type="http://schemas.openxmlformats.org/officeDocument/2006/relationships/image" Target="../media/image13.png"/><Relationship Id="rId11" Type="http://schemas.openxmlformats.org/officeDocument/2006/relationships/image" Target="../media/image12.svg"/><Relationship Id="rId10" Type="http://schemas.openxmlformats.org/officeDocument/2006/relationships/image" Target="../media/image11.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image" Target="../media/image122.jpeg"/></Relationships>
</file>

<file path=ppt/slides/_rels/slide3.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22.svg"/><Relationship Id="rId7" Type="http://schemas.openxmlformats.org/officeDocument/2006/relationships/image" Target="../media/image21.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 Id="rId3" Type="http://schemas.openxmlformats.org/officeDocument/2006/relationships/image" Target="../media/image17.png"/><Relationship Id="rId2" Type="http://schemas.openxmlformats.org/officeDocument/2006/relationships/image" Target="../media/image16.svg"/><Relationship Id="rId13" Type="http://schemas.openxmlformats.org/officeDocument/2006/relationships/notesSlide" Target="../notesSlides/notesSlide3.xml"/><Relationship Id="rId12" Type="http://schemas.openxmlformats.org/officeDocument/2006/relationships/slideLayout" Target="../slideLayouts/slideLayout12.xml"/><Relationship Id="rId11" Type="http://schemas.openxmlformats.org/officeDocument/2006/relationships/image" Target="../media/image25.png"/><Relationship Id="rId10" Type="http://schemas.openxmlformats.org/officeDocument/2006/relationships/image" Target="../media/image24.svg"/><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9" Type="http://schemas.openxmlformats.org/officeDocument/2006/relationships/image" Target="../media/image34.png"/><Relationship Id="rId8" Type="http://schemas.openxmlformats.org/officeDocument/2006/relationships/image" Target="../media/image33.svg"/><Relationship Id="rId7" Type="http://schemas.openxmlformats.org/officeDocument/2006/relationships/image" Target="../media/image32.png"/><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 Id="rId3" Type="http://schemas.openxmlformats.org/officeDocument/2006/relationships/image" Target="../media/image28.png"/><Relationship Id="rId2" Type="http://schemas.openxmlformats.org/officeDocument/2006/relationships/image" Target="../media/image27.svg"/><Relationship Id="rId16" Type="http://schemas.openxmlformats.org/officeDocument/2006/relationships/notesSlide" Target="../notesSlides/notesSlide4.xml"/><Relationship Id="rId15" Type="http://schemas.openxmlformats.org/officeDocument/2006/relationships/slideLayout" Target="../slideLayouts/slideLayout12.xml"/><Relationship Id="rId14" Type="http://schemas.openxmlformats.org/officeDocument/2006/relationships/image" Target="../media/image39.svg"/><Relationship Id="rId13" Type="http://schemas.openxmlformats.org/officeDocument/2006/relationships/image" Target="../media/image38.png"/><Relationship Id="rId12" Type="http://schemas.openxmlformats.org/officeDocument/2006/relationships/image" Target="../media/image37.svg"/><Relationship Id="rId11" Type="http://schemas.openxmlformats.org/officeDocument/2006/relationships/image" Target="../media/image36.png"/><Relationship Id="rId10" Type="http://schemas.openxmlformats.org/officeDocument/2006/relationships/image" Target="../media/image35.svg"/><Relationship Id="rId1" Type="http://schemas.openxmlformats.org/officeDocument/2006/relationships/image" Target="../media/image26.pn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43.jpeg"/><Relationship Id="rId7" Type="http://schemas.openxmlformats.org/officeDocument/2006/relationships/image" Target="../media/image42.jpeg"/><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41.svg"/><Relationship Id="rId3" Type="http://schemas.openxmlformats.org/officeDocument/2006/relationships/image" Target="../media/image40.png"/><Relationship Id="rId2" Type="http://schemas.openxmlformats.org/officeDocument/2006/relationships/image" Target="../media/image16.svg"/><Relationship Id="rId10" Type="http://schemas.openxmlformats.org/officeDocument/2006/relationships/notesSlide" Target="../notesSlides/notesSlide5.xml"/><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12.xml"/><Relationship Id="rId7" Type="http://schemas.openxmlformats.org/officeDocument/2006/relationships/image" Target="../media/image48.png"/><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 Id="rId3" Type="http://schemas.openxmlformats.org/officeDocument/2006/relationships/image" Target="../media/image44.png"/><Relationship Id="rId2" Type="http://schemas.openxmlformats.org/officeDocument/2006/relationships/image" Target="../media/image41.svg"/><Relationship Id="rId1" Type="http://schemas.openxmlformats.org/officeDocument/2006/relationships/image" Target="../media/image40.png"/></Relationships>
</file>

<file path=ppt/slides/_rels/slide7.xml.rels><?xml version="1.0" encoding="UTF-8" standalone="yes"?>
<Relationships xmlns="http://schemas.openxmlformats.org/package/2006/relationships"><Relationship Id="rId9" Type="http://schemas.openxmlformats.org/officeDocument/2006/relationships/image" Target="../media/image51.jpeg"/><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image" Target="../media/image50.svg"/><Relationship Id="rId3" Type="http://schemas.openxmlformats.org/officeDocument/2006/relationships/image" Target="../media/image49.png"/><Relationship Id="rId2" Type="http://schemas.openxmlformats.org/officeDocument/2006/relationships/tags" Target="../tags/tag2.xml"/><Relationship Id="rId19" Type="http://schemas.openxmlformats.org/officeDocument/2006/relationships/notesSlide" Target="../notesSlides/notesSlide7.xml"/><Relationship Id="rId18" Type="http://schemas.openxmlformats.org/officeDocument/2006/relationships/slideLayout" Target="../slideLayouts/slideLayout12.xml"/><Relationship Id="rId17" Type="http://schemas.openxmlformats.org/officeDocument/2006/relationships/image" Target="../media/image54.png"/><Relationship Id="rId16" Type="http://schemas.microsoft.com/office/2007/relationships/media" Target="../media/media1.mp4"/><Relationship Id="rId15" Type="http://schemas.openxmlformats.org/officeDocument/2006/relationships/video" Target="../media/media1.mp4"/><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image" Target="../media/image53.svg"/><Relationship Id="rId11" Type="http://schemas.openxmlformats.org/officeDocument/2006/relationships/image" Target="../media/image52.png"/><Relationship Id="rId10" Type="http://schemas.openxmlformats.org/officeDocument/2006/relationships/tags" Target="../tags/tag7.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62.svg"/><Relationship Id="rId7" Type="http://schemas.openxmlformats.org/officeDocument/2006/relationships/image" Target="../media/image61.png"/><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58.svg"/><Relationship Id="rId3" Type="http://schemas.openxmlformats.org/officeDocument/2006/relationships/image" Target="../media/image57.png"/><Relationship Id="rId2" Type="http://schemas.openxmlformats.org/officeDocument/2006/relationships/image" Target="../media/image56.svg"/><Relationship Id="rId10" Type="http://schemas.openxmlformats.org/officeDocument/2006/relationships/notesSlide" Target="../notesSlides/notesSlide8.xml"/><Relationship Id="rId1" Type="http://schemas.openxmlformats.org/officeDocument/2006/relationships/image" Target="../media/image55.png"/></Relationships>
</file>

<file path=ppt/slides/_rels/slide9.xml.rels><?xml version="1.0" encoding="UTF-8" standalone="yes"?>
<Relationships xmlns="http://schemas.openxmlformats.org/package/2006/relationships"><Relationship Id="rId9" Type="http://schemas.openxmlformats.org/officeDocument/2006/relationships/image" Target="../media/image71.png"/><Relationship Id="rId8" Type="http://schemas.openxmlformats.org/officeDocument/2006/relationships/image" Target="../media/image70.svg"/><Relationship Id="rId7" Type="http://schemas.openxmlformats.org/officeDocument/2006/relationships/image" Target="../media/image69.png"/><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66.svg"/><Relationship Id="rId3" Type="http://schemas.openxmlformats.org/officeDocument/2006/relationships/image" Target="../media/image65.png"/><Relationship Id="rId2" Type="http://schemas.openxmlformats.org/officeDocument/2006/relationships/image" Target="../media/image64.svg"/><Relationship Id="rId16" Type="http://schemas.openxmlformats.org/officeDocument/2006/relationships/notesSlide" Target="../notesSlides/notesSlide9.xml"/><Relationship Id="rId15" Type="http://schemas.openxmlformats.org/officeDocument/2006/relationships/slideLayout" Target="../slideLayouts/slideLayout12.xml"/><Relationship Id="rId14" Type="http://schemas.openxmlformats.org/officeDocument/2006/relationships/image" Target="../media/image39.svg"/><Relationship Id="rId13" Type="http://schemas.openxmlformats.org/officeDocument/2006/relationships/image" Target="../media/image38.png"/><Relationship Id="rId12" Type="http://schemas.openxmlformats.org/officeDocument/2006/relationships/image" Target="../media/image74.svg"/><Relationship Id="rId11" Type="http://schemas.openxmlformats.org/officeDocument/2006/relationships/image" Target="../media/image73.png"/><Relationship Id="rId10" Type="http://schemas.openxmlformats.org/officeDocument/2006/relationships/image" Target="../media/image72.svg"/><Relationship Id="rId1" Type="http://schemas.openxmlformats.org/officeDocument/2006/relationships/image" Target="../media/image6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5F5F0">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1016000" y="24130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8B0000"/>
                </a:solidFill>
                <a:latin typeface="Noto Serif SC"/>
                <a:ea typeface="Noto Serif SC"/>
                <a:cs typeface="Noto Serif SC"/>
                <a:sym typeface="Noto Serif SC"/>
              </a:rPr>
              <a:t>福建木偶戏传承与发展研究成果展示</a:t>
            </a:r>
            <a:endParaRPr lang="en-US" sz="1100"/>
          </a:p>
        </p:txBody>
      </p:sp>
      <p:sp>
        <p:nvSpPr>
          <p:cNvPr id="4" name="AutoShape 4"/>
          <p:cNvSpPr/>
          <p:nvPr/>
        </p:nvSpPr>
        <p:spPr>
          <a:xfrm>
            <a:off x="1016000" y="3238500"/>
            <a:ext cx="10160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0" i="0" u="none" strike="noStrike">
                <a:solidFill>
                  <a:srgbClr val="696969"/>
                </a:solidFill>
                <a:latin typeface="Noto Serif SC"/>
                <a:ea typeface="Noto Serif SC"/>
                <a:cs typeface="Noto Serif SC"/>
                <a:sym typeface="Noto Serif SC"/>
              </a:rPr>
              <a:t>——基于开题、过程与结题报告的综合汇报</a:t>
            </a:r>
            <a:endParaRPr lang="en-US" sz="1800" b="0" i="0" u="none" strike="noStrike">
              <a:solidFill>
                <a:srgbClr val="696969"/>
              </a:solidFill>
              <a:latin typeface="Noto Serif SC"/>
              <a:ea typeface="Noto Serif SC"/>
              <a:cs typeface="Noto Serif SC"/>
              <a:sym typeface="Noto Serif SC"/>
            </a:endParaRPr>
          </a:p>
          <a:p>
            <a:pPr indent="0" algn="ctr">
              <a:lnSpc>
                <a:spcPct val="125000"/>
              </a:lnSpc>
              <a:defRPr/>
            </a:pPr>
            <a:r>
              <a:rPr lang="zh-CN" altLang="en-US" sz="2000"/>
              <a:t>报告人：王睿琪，李心婉，</a:t>
            </a:r>
            <a:r>
              <a:rPr lang="zh-CN" altLang="en-US" sz="2000"/>
              <a:t>宋悦霖</a:t>
            </a:r>
            <a:endParaRPr lang="zh-CN" altLang="en-US" sz="20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5F5DC">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核心研究成果：文旅融合探索</a:t>
            </a:r>
            <a:endParaRPr lang="en-US" sz="1100"/>
          </a:p>
        </p:txBody>
      </p:sp>
      <p:sp>
        <p:nvSpPr>
          <p:cNvPr id="3" name="AutoShape 3"/>
          <p:cNvSpPr/>
          <p:nvPr/>
        </p:nvSpPr>
        <p:spPr>
          <a:xfrm>
            <a:off x="762000" y="1524000"/>
            <a:ext cx="3302000" cy="2286000"/>
          </a:xfrm>
          <a:prstGeom prst="roundRect">
            <a:avLst>
              <a:gd name="adj" fmla="val 8888"/>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6000" y="1714500"/>
            <a:ext cx="406400" cy="406400"/>
          </a:xfrm>
          <a:prstGeom prst="rect">
            <a:avLst/>
          </a:prstGeom>
        </p:spPr>
      </p:pic>
      <p:sp>
        <p:nvSpPr>
          <p:cNvPr id="5" name="AutoShape 5"/>
          <p:cNvSpPr/>
          <p:nvPr/>
        </p:nvSpPr>
        <p:spPr>
          <a:xfrm>
            <a:off x="1524000" y="1676400"/>
            <a:ext cx="228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文创产品开发</a:t>
            </a:r>
            <a:endParaRPr lang="en-US" sz="1100"/>
          </a:p>
        </p:txBody>
      </p:sp>
      <p:sp>
        <p:nvSpPr>
          <p:cNvPr id="6" name="AutoShape 6"/>
          <p:cNvSpPr/>
          <p:nvPr/>
        </p:nvSpPr>
        <p:spPr>
          <a:xfrm>
            <a:off x="1016000" y="2159000"/>
            <a:ext cx="2794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以木偶形象为元素开发各类文创产品，挖掘市场潜力，实现非遗文化的商品化转化。</a:t>
            </a:r>
            <a:endParaRPr lang="en-US" sz="1100"/>
          </a:p>
        </p:txBody>
      </p:sp>
      <p:sp>
        <p:nvSpPr>
          <p:cNvPr id="7" name="AutoShape 7"/>
          <p:cNvSpPr/>
          <p:nvPr/>
        </p:nvSpPr>
        <p:spPr>
          <a:xfrm>
            <a:off x="4445000" y="1524000"/>
            <a:ext cx="3302000" cy="2286000"/>
          </a:xfrm>
          <a:prstGeom prst="roundRect">
            <a:avLst>
              <a:gd name="adj" fmla="val 8888"/>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9000" y="1714500"/>
            <a:ext cx="406400" cy="406400"/>
          </a:xfrm>
          <a:prstGeom prst="rect">
            <a:avLst/>
          </a:prstGeom>
        </p:spPr>
      </p:pic>
      <p:sp>
        <p:nvSpPr>
          <p:cNvPr id="9" name="AutoShape 9"/>
          <p:cNvSpPr/>
          <p:nvPr/>
        </p:nvSpPr>
        <p:spPr>
          <a:xfrm>
            <a:off x="5207000" y="1676400"/>
            <a:ext cx="228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研学旅行体验</a:t>
            </a:r>
            <a:endParaRPr lang="en-US" sz="1100"/>
          </a:p>
        </p:txBody>
      </p:sp>
      <p:sp>
        <p:nvSpPr>
          <p:cNvPr id="10" name="AutoShape 10"/>
          <p:cNvSpPr/>
          <p:nvPr/>
        </p:nvSpPr>
        <p:spPr>
          <a:xfrm>
            <a:off x="4699000" y="2159000"/>
            <a:ext cx="2794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木偶戏体验成为研学旅行新内容，为青少年了解非遗文化提供了生动、直观的新途径。</a:t>
            </a:r>
            <a:endParaRPr lang="en-US" sz="1100"/>
          </a:p>
        </p:txBody>
      </p:sp>
      <p:sp>
        <p:nvSpPr>
          <p:cNvPr id="11" name="AutoShape 11"/>
          <p:cNvSpPr/>
          <p:nvPr/>
        </p:nvSpPr>
        <p:spPr>
          <a:xfrm>
            <a:off x="8128000" y="1524000"/>
            <a:ext cx="3302000" cy="2286000"/>
          </a:xfrm>
          <a:prstGeom prst="roundRect">
            <a:avLst>
              <a:gd name="adj" fmla="val 8888"/>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82000" y="1714500"/>
            <a:ext cx="406400" cy="406400"/>
          </a:xfrm>
          <a:prstGeom prst="rect">
            <a:avLst/>
          </a:prstGeom>
        </p:spPr>
      </p:pic>
      <p:sp>
        <p:nvSpPr>
          <p:cNvPr id="13" name="AutoShape 13"/>
          <p:cNvSpPr/>
          <p:nvPr/>
        </p:nvSpPr>
        <p:spPr>
          <a:xfrm>
            <a:off x="8890000" y="1676400"/>
            <a:ext cx="228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旅游演艺融合</a:t>
            </a:r>
            <a:endParaRPr lang="en-US" sz="1100"/>
          </a:p>
        </p:txBody>
      </p:sp>
      <p:sp>
        <p:nvSpPr>
          <p:cNvPr id="14" name="AutoShape 14"/>
          <p:cNvSpPr/>
          <p:nvPr/>
        </p:nvSpPr>
        <p:spPr>
          <a:xfrm>
            <a:off x="8382000" y="2159000"/>
            <a:ext cx="2794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木偶戏与旅游演艺结合，打造沉浸式体验项目，有效提升了旅游吸引力和经济效益。</a:t>
            </a:r>
            <a:endParaRPr lang="en-US" sz="1100"/>
          </a:p>
        </p:txBody>
      </p:sp>
      <p:pic>
        <p:nvPicPr>
          <p:cNvPr id="15" name="Picture 15"/>
          <p:cNvPicPr>
            <a:picLocks noChangeAspect="1"/>
          </p:cNvPicPr>
          <p:nvPr/>
        </p:nvPicPr>
        <p:blipFill>
          <a:blip r:embed="rId7"/>
          <a:srcRect t="20731" b="20731"/>
          <a:stretch>
            <a:fillRect/>
          </a:stretch>
        </p:blipFill>
        <p:spPr>
          <a:xfrm>
            <a:off x="762000" y="4064000"/>
            <a:ext cx="5207000" cy="2286000"/>
          </a:xfrm>
          <a:prstGeom prst="rect">
            <a:avLst/>
          </a:prstGeom>
          <a:noFill/>
          <a:ln w="12700" cap="flat" cmpd="sng">
            <a:solidFill>
              <a:srgbClr val="8B0000">
                <a:alpha val="100000"/>
              </a:srgbClr>
            </a:solidFill>
            <a:prstDash val="solid"/>
            <a:round/>
          </a:ln>
        </p:spPr>
      </p:pic>
      <p:pic>
        <p:nvPicPr>
          <p:cNvPr id="16" name="Picture 16"/>
          <p:cNvPicPr>
            <a:picLocks noChangeAspect="1"/>
          </p:cNvPicPr>
          <p:nvPr/>
        </p:nvPicPr>
        <p:blipFill>
          <a:blip r:embed="rId8"/>
          <a:srcRect t="6571" b="6571"/>
          <a:stretch>
            <a:fillRect/>
          </a:stretch>
        </p:blipFill>
        <p:spPr>
          <a:xfrm>
            <a:off x="6223000" y="4064000"/>
            <a:ext cx="5207000" cy="2286000"/>
          </a:xfrm>
          <a:prstGeom prst="rect">
            <a:avLst/>
          </a:prstGeom>
          <a:noFill/>
          <a:ln w="12700" cap="flat" cmpd="sng">
            <a:solidFill>
              <a:srgbClr val="8B0000">
                <a:alpha val="100000"/>
              </a:srgbClr>
            </a:solidFill>
            <a:prstDash val="solid"/>
            <a:rou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5F5DC">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问题与挑战：传承机制的可持续性</a:t>
            </a:r>
            <a:endParaRPr lang="en-US" sz="1100"/>
          </a:p>
        </p:txBody>
      </p:sp>
      <p:sp>
        <p:nvSpPr>
          <p:cNvPr id="3" name="AutoShape 3"/>
          <p:cNvSpPr/>
          <p:nvPr/>
        </p:nvSpPr>
        <p:spPr>
          <a:xfrm>
            <a:off x="762000" y="2032000"/>
            <a:ext cx="3302000" cy="3810000"/>
          </a:xfrm>
          <a:prstGeom prst="roundRect">
            <a:avLst>
              <a:gd name="adj" fmla="val 6153"/>
            </a:avLst>
          </a:prstGeom>
          <a:solidFill>
            <a:srgbClr val="FFFFFF">
              <a:alpha val="8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968500" y="2286000"/>
            <a:ext cx="889000" cy="889000"/>
          </a:xfrm>
          <a:prstGeom prst="rect">
            <a:avLst/>
          </a:prstGeom>
        </p:spPr>
      </p:pic>
      <p:sp>
        <p:nvSpPr>
          <p:cNvPr id="5" name="AutoShape 5"/>
          <p:cNvSpPr/>
          <p:nvPr/>
        </p:nvSpPr>
        <p:spPr>
          <a:xfrm>
            <a:off x="889000" y="330200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8B0000"/>
                </a:solidFill>
                <a:latin typeface="Noto Sans SC"/>
                <a:ea typeface="Noto Sans SC"/>
                <a:cs typeface="Noto Sans SC"/>
                <a:sym typeface="Noto Sans SC"/>
              </a:rPr>
              <a:t>民间剧团青黄不接</a:t>
            </a:r>
            <a:endParaRPr lang="en-US" sz="1100"/>
          </a:p>
        </p:txBody>
      </p:sp>
      <p:sp>
        <p:nvSpPr>
          <p:cNvPr id="6" name="AutoShape 6"/>
          <p:cNvSpPr/>
          <p:nvPr/>
        </p:nvSpPr>
        <p:spPr>
          <a:xfrm>
            <a:off x="889000" y="3746500"/>
            <a:ext cx="3048000" cy="1905000"/>
          </a:xfrm>
          <a:prstGeom prst="rect">
            <a:avLst/>
          </a:prstGeom>
          <a:noFill/>
          <a:ln w="12700" cap="flat" cmpd="sng">
            <a:noFill/>
            <a:prstDash val="solid"/>
            <a:round/>
          </a:ln>
        </p:spPr>
        <p:txBody>
          <a:bodyPr vert="horz" wrap="square" lIns="0" tIns="0" rIns="0" bIns="0" rtlCol="0" anchor="ctr" anchorCtr="0"/>
          <a:lstStyle/>
          <a:p>
            <a:pPr indent="0" algn="just">
              <a:lnSpc>
                <a:spcPct val="117000"/>
              </a:lnSpc>
              <a:defRPr/>
            </a:pPr>
            <a:r>
              <a:rPr lang="en-US" sz="1600" b="0" i="0" u="none" strike="noStrike">
                <a:solidFill>
                  <a:srgbClr val="696969"/>
                </a:solidFill>
                <a:latin typeface="Noto Sans SC"/>
                <a:ea typeface="Noto Sans SC"/>
                <a:cs typeface="Noto Sans SC"/>
                <a:sym typeface="Noto Sans SC"/>
              </a:rPr>
              <a:t>部分民间职业剧团存在人员老化、后继乏人的现象，传承链条脆弱，难以维持常态化演出。</a:t>
            </a:r>
            <a:endParaRPr lang="en-US" sz="1100"/>
          </a:p>
        </p:txBody>
      </p:sp>
      <p:sp>
        <p:nvSpPr>
          <p:cNvPr id="7" name="AutoShape 7"/>
          <p:cNvSpPr/>
          <p:nvPr/>
        </p:nvSpPr>
        <p:spPr>
          <a:xfrm>
            <a:off x="4445000" y="2032000"/>
            <a:ext cx="3302000" cy="3810000"/>
          </a:xfrm>
          <a:prstGeom prst="roundRect">
            <a:avLst>
              <a:gd name="adj" fmla="val 6153"/>
            </a:avLst>
          </a:prstGeom>
          <a:solidFill>
            <a:srgbClr val="FFFFFF">
              <a:alpha val="8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3"/>
          <a:srcRect t="39" b="39"/>
          <a:stretch>
            <a:fillRect/>
          </a:stretch>
        </p:blipFill>
        <p:spPr>
          <a:xfrm>
            <a:off x="5651500" y="2286000"/>
            <a:ext cx="889000" cy="889000"/>
          </a:xfrm>
          <a:prstGeom prst="ellipse">
            <a:avLst/>
          </a:prstGeom>
          <a:noFill/>
          <a:ln w="25400" cap="flat" cmpd="sng">
            <a:noFill/>
            <a:prstDash val="solid"/>
            <a:round/>
          </a:ln>
        </p:spPr>
      </p:pic>
      <p:sp>
        <p:nvSpPr>
          <p:cNvPr id="9" name="AutoShape 9"/>
          <p:cNvSpPr/>
          <p:nvPr/>
        </p:nvSpPr>
        <p:spPr>
          <a:xfrm>
            <a:off x="4572000" y="330200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8B0000"/>
                </a:solidFill>
                <a:latin typeface="Noto Sans SC"/>
                <a:ea typeface="Noto Sans SC"/>
                <a:cs typeface="Noto Sans SC"/>
                <a:sym typeface="Noto Sans SC"/>
              </a:rPr>
              <a:t>传承人老龄化问题突出</a:t>
            </a:r>
            <a:endParaRPr lang="en-US" sz="1100"/>
          </a:p>
        </p:txBody>
      </p:sp>
      <p:sp>
        <p:nvSpPr>
          <p:cNvPr id="10" name="AutoShape 10"/>
          <p:cNvSpPr/>
          <p:nvPr/>
        </p:nvSpPr>
        <p:spPr>
          <a:xfrm>
            <a:off x="4572000" y="3746500"/>
            <a:ext cx="3048000" cy="1905000"/>
          </a:xfrm>
          <a:prstGeom prst="rect">
            <a:avLst/>
          </a:prstGeom>
          <a:noFill/>
          <a:ln w="12700" cap="flat" cmpd="sng">
            <a:noFill/>
            <a:prstDash val="solid"/>
            <a:round/>
          </a:ln>
        </p:spPr>
        <p:txBody>
          <a:bodyPr vert="horz" wrap="square" lIns="0" tIns="0" rIns="0" bIns="0" rtlCol="0" anchor="ctr" anchorCtr="0"/>
          <a:lstStyle/>
          <a:p>
            <a:pPr indent="0" algn="just">
              <a:lnSpc>
                <a:spcPct val="117000"/>
              </a:lnSpc>
              <a:defRPr/>
            </a:pPr>
            <a:r>
              <a:rPr lang="en-US" sz="1600" b="0" i="0" u="none" strike="noStrike">
                <a:solidFill>
                  <a:srgbClr val="696969"/>
                </a:solidFill>
                <a:latin typeface="Noto Sans SC"/>
                <a:ea typeface="Noto Sans SC"/>
                <a:cs typeface="Noto Sans SC"/>
                <a:sym typeface="Noto Sans SC"/>
              </a:rPr>
              <a:t>老一辈传承人年事已高，中青年传承人数量严重不足，技艺传承面临断层风险。</a:t>
            </a:r>
            <a:endParaRPr lang="en-US" sz="1100"/>
          </a:p>
        </p:txBody>
      </p:sp>
      <p:sp>
        <p:nvSpPr>
          <p:cNvPr id="11" name="AutoShape 11"/>
          <p:cNvSpPr/>
          <p:nvPr/>
        </p:nvSpPr>
        <p:spPr>
          <a:xfrm>
            <a:off x="8128000" y="2032000"/>
            <a:ext cx="3302000" cy="3810000"/>
          </a:xfrm>
          <a:prstGeom prst="roundRect">
            <a:avLst>
              <a:gd name="adj" fmla="val 6153"/>
            </a:avLst>
          </a:prstGeom>
          <a:solidFill>
            <a:srgbClr val="FFFFFF">
              <a:alpha val="8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34500" y="2286000"/>
            <a:ext cx="889000" cy="889000"/>
          </a:xfrm>
          <a:prstGeom prst="rect">
            <a:avLst/>
          </a:prstGeom>
        </p:spPr>
      </p:pic>
      <p:sp>
        <p:nvSpPr>
          <p:cNvPr id="13" name="AutoShape 13"/>
          <p:cNvSpPr/>
          <p:nvPr/>
        </p:nvSpPr>
        <p:spPr>
          <a:xfrm>
            <a:off x="8255000" y="330200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8B0000"/>
                </a:solidFill>
                <a:latin typeface="Noto Sans SC"/>
                <a:ea typeface="Noto Sans SC"/>
                <a:cs typeface="Noto Sans SC"/>
                <a:sym typeface="Noto Sans SC"/>
              </a:rPr>
              <a:t>教育与传承衔接不畅</a:t>
            </a:r>
            <a:endParaRPr lang="en-US" sz="1100"/>
          </a:p>
        </p:txBody>
      </p:sp>
      <p:sp>
        <p:nvSpPr>
          <p:cNvPr id="14" name="AutoShape 14"/>
          <p:cNvSpPr/>
          <p:nvPr/>
        </p:nvSpPr>
        <p:spPr>
          <a:xfrm>
            <a:off x="8255000" y="3746500"/>
            <a:ext cx="3048000" cy="1905000"/>
          </a:xfrm>
          <a:prstGeom prst="rect">
            <a:avLst/>
          </a:prstGeom>
          <a:noFill/>
          <a:ln w="12700" cap="flat" cmpd="sng">
            <a:noFill/>
            <a:prstDash val="solid"/>
            <a:round/>
          </a:ln>
        </p:spPr>
        <p:txBody>
          <a:bodyPr vert="horz" wrap="square" lIns="0" tIns="0" rIns="0" bIns="0" rtlCol="0" anchor="ctr" anchorCtr="0"/>
          <a:lstStyle/>
          <a:p>
            <a:pPr indent="0" algn="just">
              <a:lnSpc>
                <a:spcPct val="117000"/>
              </a:lnSpc>
              <a:defRPr/>
            </a:pPr>
            <a:r>
              <a:rPr lang="en-US" sz="1600" b="0" i="0" u="none" strike="noStrike">
                <a:solidFill>
                  <a:srgbClr val="696969"/>
                </a:solidFill>
                <a:latin typeface="Noto Sans SC"/>
                <a:ea typeface="Noto Sans SC"/>
                <a:cs typeface="Noto Sans SC"/>
                <a:sym typeface="Noto Sans SC"/>
              </a:rPr>
              <a:t>专业院校培养的人才与市场需求存在差距，传统师徒传承模式也面临现代化转型的挑战。</a:t>
            </a:r>
            <a:endParaRPr lang="en-US" sz="11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5F5DC">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问题与挑战：当代转化的边界问题</a:t>
            </a:r>
            <a:endParaRPr lang="en-US" sz="1100"/>
          </a:p>
        </p:txBody>
      </p:sp>
      <p:sp>
        <p:nvSpPr>
          <p:cNvPr id="3" name="AutoShape 3"/>
          <p:cNvSpPr/>
          <p:nvPr/>
        </p:nvSpPr>
        <p:spPr>
          <a:xfrm>
            <a:off x="762000" y="2032000"/>
            <a:ext cx="5080000" cy="3048000"/>
          </a:xfrm>
          <a:prstGeom prst="roundRect">
            <a:avLst>
              <a:gd name="adj" fmla="val 4166"/>
            </a:avLst>
          </a:prstGeom>
          <a:solidFill>
            <a:srgbClr val="FFFFFF">
              <a:alpha val="8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6000" y="2286000"/>
            <a:ext cx="406400" cy="406400"/>
          </a:xfrm>
          <a:prstGeom prst="rect">
            <a:avLst/>
          </a:prstGeom>
        </p:spPr>
      </p:pic>
      <p:sp>
        <p:nvSpPr>
          <p:cNvPr id="5" name="AutoShape 5"/>
          <p:cNvSpPr/>
          <p:nvPr/>
        </p:nvSpPr>
        <p:spPr>
          <a:xfrm>
            <a:off x="1524000" y="2260600"/>
            <a:ext cx="4064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过度商业化的风险</a:t>
            </a:r>
            <a:endParaRPr lang="en-US" sz="1100"/>
          </a:p>
        </p:txBody>
      </p:sp>
      <p:cxnSp>
        <p:nvCxnSpPr>
          <p:cNvPr id="6" name="Connector 6"/>
          <p:cNvCxnSpPr/>
          <p:nvPr/>
        </p:nvCxnSpPr>
        <p:spPr>
          <a:xfrm rot="-9549">
            <a:off x="1016009" y="2724150"/>
            <a:ext cx="4572000" cy="12700"/>
          </a:xfrm>
          <a:prstGeom prst="straightConnector1">
            <a:avLst/>
          </a:prstGeom>
          <a:solidFill>
            <a:srgbClr val="DEE0E3">
              <a:alpha val="100000"/>
            </a:srgbClr>
          </a:solidFill>
          <a:ln w="12700" cap="flat" cmpd="sng">
            <a:solidFill>
              <a:srgbClr val="696969">
                <a:alpha val="30000"/>
              </a:srgbClr>
            </a:solidFill>
            <a:prstDash val="solid"/>
            <a:round/>
            <a:headEnd type="none" w="med" len="med"/>
            <a:tailEnd type="none" w="med" len="med"/>
          </a:ln>
        </p:spPr>
      </p:cxnSp>
      <p:sp>
        <p:nvSpPr>
          <p:cNvPr id="7" name="AutoShape 7"/>
          <p:cNvSpPr/>
          <p:nvPr/>
        </p:nvSpPr>
        <p:spPr>
          <a:xfrm>
            <a:off x="1016000" y="2857500"/>
            <a:ext cx="4572000" cy="203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696969"/>
                </a:solidFill>
                <a:latin typeface="Noto Sans SC"/>
                <a:ea typeface="Noto Sans SC"/>
                <a:cs typeface="Noto Sans SC"/>
                <a:sym typeface="Noto Sans SC"/>
              </a:rPr>
              <a:t>为迎合市场而过度娱乐化、低俗化，可能导致技艺失真、文化内核丧失，使木偶戏沦为纯粹的商业工具。</a:t>
            </a:r>
            <a:endParaRPr lang="en-US" sz="1100"/>
          </a:p>
        </p:txBody>
      </p:sp>
      <p:sp>
        <p:nvSpPr>
          <p:cNvPr id="8" name="AutoShape 8"/>
          <p:cNvSpPr/>
          <p:nvPr/>
        </p:nvSpPr>
        <p:spPr>
          <a:xfrm>
            <a:off x="6350000" y="2032000"/>
            <a:ext cx="5080000" cy="3048000"/>
          </a:xfrm>
          <a:prstGeom prst="roundRect">
            <a:avLst>
              <a:gd name="adj" fmla="val 4166"/>
            </a:avLst>
          </a:prstGeom>
          <a:solidFill>
            <a:srgbClr val="FFFFFF">
              <a:alpha val="8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04000" y="2286000"/>
            <a:ext cx="406400" cy="406400"/>
          </a:xfrm>
          <a:prstGeom prst="rect">
            <a:avLst/>
          </a:prstGeom>
        </p:spPr>
      </p:pic>
      <p:sp>
        <p:nvSpPr>
          <p:cNvPr id="10" name="AutoShape 10"/>
          <p:cNvSpPr/>
          <p:nvPr/>
        </p:nvSpPr>
        <p:spPr>
          <a:xfrm>
            <a:off x="7112000" y="2260600"/>
            <a:ext cx="4064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过度保守的弊端</a:t>
            </a:r>
            <a:endParaRPr lang="en-US" sz="1100"/>
          </a:p>
        </p:txBody>
      </p:sp>
      <p:cxnSp>
        <p:nvCxnSpPr>
          <p:cNvPr id="11" name="Connector 11"/>
          <p:cNvCxnSpPr/>
          <p:nvPr/>
        </p:nvCxnSpPr>
        <p:spPr>
          <a:xfrm rot="-9549">
            <a:off x="6604009" y="2724150"/>
            <a:ext cx="4572000" cy="12700"/>
          </a:xfrm>
          <a:prstGeom prst="straightConnector1">
            <a:avLst/>
          </a:prstGeom>
          <a:solidFill>
            <a:srgbClr val="DEE0E3">
              <a:alpha val="100000"/>
            </a:srgbClr>
          </a:solidFill>
          <a:ln w="12700" cap="flat" cmpd="sng">
            <a:solidFill>
              <a:srgbClr val="696969">
                <a:alpha val="30000"/>
              </a:srgbClr>
            </a:solidFill>
            <a:prstDash val="solid"/>
            <a:round/>
            <a:headEnd type="none" w="med" len="med"/>
            <a:tailEnd type="none" w="med" len="med"/>
          </a:ln>
        </p:spPr>
      </p:cxnSp>
      <p:sp>
        <p:nvSpPr>
          <p:cNvPr id="12" name="AutoShape 12"/>
          <p:cNvSpPr/>
          <p:nvPr/>
        </p:nvSpPr>
        <p:spPr>
          <a:xfrm>
            <a:off x="6604000" y="2857500"/>
            <a:ext cx="4572000" cy="203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696969"/>
                </a:solidFill>
                <a:latin typeface="Noto Sans SC"/>
                <a:ea typeface="Noto Sans SC"/>
                <a:cs typeface="Noto Sans SC"/>
                <a:sym typeface="Noto Sans SC"/>
              </a:rPr>
              <a:t>过于强调传统，拒绝任何形式的创新，可能使木偶戏与时代脱节，难以吸引年轻观众，导致受众面日益萎缩。</a:t>
            </a:r>
            <a:endParaRPr lang="en-US" sz="1100"/>
          </a:p>
        </p:txBody>
      </p:sp>
      <p:sp>
        <p:nvSpPr>
          <p:cNvPr id="13" name="AutoShape 13"/>
          <p:cNvSpPr/>
          <p:nvPr/>
        </p:nvSpPr>
        <p:spPr>
          <a:xfrm>
            <a:off x="762000" y="5334000"/>
            <a:ext cx="10668000" cy="1016000"/>
          </a:xfrm>
          <a:prstGeom prst="roundRect">
            <a:avLst>
              <a:gd name="adj" fmla="val 12500"/>
            </a:avLst>
          </a:prstGeom>
          <a:solidFill>
            <a:srgbClr val="8B0000">
              <a:alpha val="5000"/>
            </a:srgbClr>
          </a:solidFill>
          <a:ln w="25400" cap="flat" cmpd="sng">
            <a:no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5588000"/>
            <a:ext cx="508000" cy="508000"/>
          </a:xfrm>
          <a:prstGeom prst="rect">
            <a:avLst/>
          </a:prstGeom>
        </p:spPr>
      </p:pic>
      <p:sp>
        <p:nvSpPr>
          <p:cNvPr id="15" name="AutoShape 15"/>
          <p:cNvSpPr/>
          <p:nvPr/>
        </p:nvSpPr>
        <p:spPr>
          <a:xfrm>
            <a:off x="1651000" y="5461000"/>
            <a:ext cx="9525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3C3C3C"/>
                </a:solidFill>
                <a:latin typeface="Noto Sans SC"/>
                <a:ea typeface="Noto Sans SC"/>
                <a:cs typeface="Noto Sans SC"/>
                <a:sym typeface="Noto Sans SC"/>
              </a:rPr>
              <a:t>核心议题：如何在保持核心技艺与文化内核的基础上进行适度创新，找到“守正”与“创新”的平衡点。</a:t>
            </a:r>
            <a:endParaRPr 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5F5DC">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问题与挑战：数字化保护的实践问题</a:t>
            </a:r>
            <a:endParaRPr lang="en-US" sz="1100"/>
          </a:p>
        </p:txBody>
      </p:sp>
      <p:pic>
        <p:nvPicPr>
          <p:cNvPr id="3" name="Picture 3"/>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62000" y="2159000"/>
            <a:ext cx="406400" cy="406400"/>
          </a:xfrm>
          <a:prstGeom prst="rect">
            <a:avLst/>
          </a:prstGeom>
        </p:spPr>
      </p:pic>
      <p:sp>
        <p:nvSpPr>
          <p:cNvPr id="4" name="AutoShape 4"/>
          <p:cNvSpPr/>
          <p:nvPr/>
        </p:nvSpPr>
        <p:spPr>
          <a:xfrm>
            <a:off x="1333500" y="2133600"/>
            <a:ext cx="609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技术应用深度不足</a:t>
            </a:r>
            <a:endParaRPr lang="en-US" sz="1100"/>
          </a:p>
        </p:txBody>
      </p:sp>
      <p:sp>
        <p:nvSpPr>
          <p:cNvPr id="5" name="AutoShape 5"/>
          <p:cNvSpPr/>
          <p:nvPr/>
        </p:nvSpPr>
        <p:spPr>
          <a:xfrm>
            <a:off x="1333500" y="2540000"/>
            <a:ext cx="609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数字化工作多停留在表面，如简单的视频录制和档案存储，缺乏对表演技艺、唱腔艺术等核心要素的深度数字化解析。</a:t>
            </a:r>
            <a:endParaRPr lang="en-US" sz="1100"/>
          </a:p>
        </p:txBody>
      </p:sp>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2000" y="3429000"/>
            <a:ext cx="406400" cy="406400"/>
          </a:xfrm>
          <a:prstGeom prst="rect">
            <a:avLst/>
          </a:prstGeom>
        </p:spPr>
      </p:pic>
      <p:sp>
        <p:nvSpPr>
          <p:cNvPr id="7" name="AutoShape 7"/>
          <p:cNvSpPr/>
          <p:nvPr/>
        </p:nvSpPr>
        <p:spPr>
          <a:xfrm>
            <a:off x="1333500" y="3403600"/>
            <a:ext cx="609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传播渠道有限</a:t>
            </a:r>
            <a:endParaRPr lang="en-US" sz="1100"/>
          </a:p>
        </p:txBody>
      </p:sp>
      <p:sp>
        <p:nvSpPr>
          <p:cNvPr id="8" name="AutoShape 8"/>
          <p:cNvSpPr/>
          <p:nvPr/>
        </p:nvSpPr>
        <p:spPr>
          <a:xfrm>
            <a:off x="1333500" y="3810000"/>
            <a:ext cx="609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数字化成果未能通过有效的渠道进行广泛传播，未能充分发挥其在普及和教育方面的作用。</a:t>
            </a:r>
            <a:endParaRPr lang="en-US" sz="1100"/>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2000" y="4699000"/>
            <a:ext cx="406400" cy="406400"/>
          </a:xfrm>
          <a:prstGeom prst="rect">
            <a:avLst/>
          </a:prstGeom>
        </p:spPr>
      </p:pic>
      <p:sp>
        <p:nvSpPr>
          <p:cNvPr id="10" name="AutoShape 10"/>
          <p:cNvSpPr/>
          <p:nvPr/>
        </p:nvSpPr>
        <p:spPr>
          <a:xfrm>
            <a:off x="1333500" y="4673600"/>
            <a:ext cx="609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技术与艺术融合不够</a:t>
            </a:r>
            <a:endParaRPr lang="en-US" sz="1100"/>
          </a:p>
        </p:txBody>
      </p:sp>
      <p:sp>
        <p:nvSpPr>
          <p:cNvPr id="11" name="AutoShape 11"/>
          <p:cNvSpPr/>
          <p:nvPr/>
        </p:nvSpPr>
        <p:spPr>
          <a:xfrm>
            <a:off x="1333500" y="5080000"/>
            <a:ext cx="609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数字化手段与木偶戏的艺术本体结合不够紧密，未能真正实现“以技术赋能艺术”的目标。</a:t>
            </a:r>
            <a:endParaRPr lang="en-US" sz="1100"/>
          </a:p>
        </p:txBody>
      </p:sp>
      <p:pic>
        <p:nvPicPr>
          <p:cNvPr id="13" name="图片 12"/>
          <p:cNvPicPr>
            <a:picLocks noChangeAspect="1"/>
          </p:cNvPicPr>
          <p:nvPr/>
        </p:nvPicPr>
        <p:blipFill>
          <a:blip r:embed="rId7"/>
          <a:stretch>
            <a:fillRect/>
          </a:stretch>
        </p:blipFill>
        <p:spPr>
          <a:xfrm>
            <a:off x="7536815" y="1724660"/>
            <a:ext cx="4483100" cy="466788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5F5DC">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对策与建议：完善传承机制</a:t>
            </a:r>
            <a:endParaRPr lang="en-US" sz="1100"/>
          </a:p>
        </p:txBody>
      </p:sp>
      <p:sp>
        <p:nvSpPr>
          <p:cNvPr id="3" name="AutoShape 3"/>
          <p:cNvSpPr/>
          <p:nvPr/>
        </p:nvSpPr>
        <p:spPr>
          <a:xfrm>
            <a:off x="762000" y="2032000"/>
            <a:ext cx="3302000" cy="3810000"/>
          </a:xfrm>
          <a:prstGeom prst="roundRect">
            <a:avLst>
              <a:gd name="adj" fmla="val 3846"/>
            </a:avLst>
          </a:prstGeom>
          <a:solidFill>
            <a:srgbClr val="FFFFFF">
              <a:alpha val="8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981200" y="2349500"/>
            <a:ext cx="863600" cy="863600"/>
          </a:xfrm>
          <a:prstGeom prst="rect">
            <a:avLst/>
          </a:prstGeom>
        </p:spPr>
      </p:pic>
      <p:sp>
        <p:nvSpPr>
          <p:cNvPr id="5" name="AutoShape 5"/>
          <p:cNvSpPr/>
          <p:nvPr/>
        </p:nvSpPr>
        <p:spPr>
          <a:xfrm>
            <a:off x="952500" y="3302000"/>
            <a:ext cx="292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加强民间剧团扶持</a:t>
            </a:r>
            <a:endParaRPr lang="en-US" sz="1100"/>
          </a:p>
        </p:txBody>
      </p:sp>
      <p:sp>
        <p:nvSpPr>
          <p:cNvPr id="6" name="AutoShape 6"/>
          <p:cNvSpPr/>
          <p:nvPr/>
        </p:nvSpPr>
        <p:spPr>
          <a:xfrm>
            <a:off x="952500" y="3746500"/>
            <a:ext cx="2921000" cy="190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96969"/>
                </a:solidFill>
                <a:latin typeface="Noto Sans SC"/>
                <a:ea typeface="Noto Sans SC"/>
                <a:cs typeface="Noto Sans SC"/>
                <a:sym typeface="Noto Sans SC"/>
              </a:rPr>
              <a:t>将民间剧团纳入非遗保护体系，提供政策与资金支持，改善其生存环境。</a:t>
            </a:r>
            <a:endParaRPr lang="en-US" sz="1100"/>
          </a:p>
        </p:txBody>
      </p:sp>
      <p:sp>
        <p:nvSpPr>
          <p:cNvPr id="7" name="AutoShape 7"/>
          <p:cNvSpPr/>
          <p:nvPr/>
        </p:nvSpPr>
        <p:spPr>
          <a:xfrm>
            <a:off x="4445000" y="2032000"/>
            <a:ext cx="3302000" cy="3810000"/>
          </a:xfrm>
          <a:prstGeom prst="roundRect">
            <a:avLst>
              <a:gd name="adj" fmla="val 3846"/>
            </a:avLst>
          </a:prstGeom>
          <a:solidFill>
            <a:srgbClr val="FFFFFF">
              <a:alpha val="8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3"/>
          <a:srcRect/>
          <a:stretch>
            <a:fillRect/>
          </a:stretch>
        </p:blipFill>
        <p:spPr>
          <a:xfrm>
            <a:off x="5664200" y="2349500"/>
            <a:ext cx="863600" cy="863600"/>
          </a:xfrm>
          <a:prstGeom prst="rect">
            <a:avLst/>
          </a:prstGeom>
          <a:noFill/>
          <a:ln w="25400" cap="flat" cmpd="sng">
            <a:noFill/>
            <a:prstDash val="solid"/>
            <a:round/>
          </a:ln>
        </p:spPr>
      </p:pic>
      <p:sp>
        <p:nvSpPr>
          <p:cNvPr id="9" name="AutoShape 9"/>
          <p:cNvSpPr/>
          <p:nvPr/>
        </p:nvSpPr>
        <p:spPr>
          <a:xfrm>
            <a:off x="4635500" y="3302000"/>
            <a:ext cx="292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优化传承人梯队建设</a:t>
            </a:r>
            <a:endParaRPr lang="en-US" sz="1100"/>
          </a:p>
        </p:txBody>
      </p:sp>
      <p:sp>
        <p:nvSpPr>
          <p:cNvPr id="10" name="AutoShape 10"/>
          <p:cNvSpPr/>
          <p:nvPr/>
        </p:nvSpPr>
        <p:spPr>
          <a:xfrm>
            <a:off x="4635500" y="3746500"/>
            <a:ext cx="2921000" cy="190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96969"/>
                </a:solidFill>
                <a:latin typeface="Noto Sans SC"/>
                <a:ea typeface="Noto Sans SC"/>
                <a:cs typeface="Noto Sans SC"/>
                <a:sym typeface="Noto Sans SC"/>
              </a:rPr>
              <a:t>建立老中青相结合的传承梯队，破解老龄化问题，鼓励青年人才投身木偶戏事业。</a:t>
            </a:r>
            <a:endParaRPr lang="en-US" sz="1100"/>
          </a:p>
        </p:txBody>
      </p:sp>
      <p:sp>
        <p:nvSpPr>
          <p:cNvPr id="11" name="AutoShape 11"/>
          <p:cNvSpPr/>
          <p:nvPr/>
        </p:nvSpPr>
        <p:spPr>
          <a:xfrm>
            <a:off x="8128000" y="2032000"/>
            <a:ext cx="3302000" cy="3810000"/>
          </a:xfrm>
          <a:prstGeom prst="roundRect">
            <a:avLst>
              <a:gd name="adj" fmla="val 3846"/>
            </a:avLst>
          </a:prstGeom>
          <a:solidFill>
            <a:srgbClr val="FFFFFF">
              <a:alpha val="8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4"/>
          <a:srcRect/>
          <a:stretch>
            <a:fillRect/>
          </a:stretch>
        </p:blipFill>
        <p:spPr>
          <a:xfrm>
            <a:off x="9347200" y="2349500"/>
            <a:ext cx="863600" cy="863600"/>
          </a:xfrm>
          <a:prstGeom prst="rect">
            <a:avLst/>
          </a:prstGeom>
          <a:noFill/>
          <a:ln w="25400" cap="flat" cmpd="sng">
            <a:noFill/>
            <a:prstDash val="solid"/>
            <a:round/>
          </a:ln>
        </p:spPr>
      </p:pic>
      <p:sp>
        <p:nvSpPr>
          <p:cNvPr id="13" name="AutoShape 13"/>
          <p:cNvSpPr/>
          <p:nvPr/>
        </p:nvSpPr>
        <p:spPr>
          <a:xfrm>
            <a:off x="8318500" y="3302000"/>
            <a:ext cx="292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深化校企合作</a:t>
            </a:r>
            <a:endParaRPr lang="en-US" sz="1100"/>
          </a:p>
        </p:txBody>
      </p:sp>
      <p:sp>
        <p:nvSpPr>
          <p:cNvPr id="14" name="AutoShape 14"/>
          <p:cNvSpPr/>
          <p:nvPr/>
        </p:nvSpPr>
        <p:spPr>
          <a:xfrm>
            <a:off x="8318500" y="3746500"/>
            <a:ext cx="2921000" cy="190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96969"/>
                </a:solidFill>
                <a:latin typeface="Noto Sans SC"/>
                <a:ea typeface="Noto Sans SC"/>
                <a:cs typeface="Noto Sans SC"/>
                <a:sym typeface="Noto Sans SC"/>
              </a:rPr>
              <a:t>推动专业院团与高校建立长效合作机制，加强人才培养，实现学校教育与市场需求的有效对接。</a:t>
            </a:r>
            <a:endParaRPr lang="en-US" sz="11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5F5DC">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对策与建议：促进当代转化</a:t>
            </a:r>
            <a:endParaRPr lang="en-US" sz="1100"/>
          </a:p>
        </p:txBody>
      </p:sp>
      <p:sp>
        <p:nvSpPr>
          <p:cNvPr id="3" name="AutoShape 3"/>
          <p:cNvSpPr/>
          <p:nvPr/>
        </p:nvSpPr>
        <p:spPr>
          <a:xfrm>
            <a:off x="762000" y="2032000"/>
            <a:ext cx="3302000" cy="3810000"/>
          </a:xfrm>
          <a:prstGeom prst="roundRect">
            <a:avLst>
              <a:gd name="adj" fmla="val 3846"/>
            </a:avLst>
          </a:prstGeom>
          <a:solidFill>
            <a:srgbClr val="FFFFFF">
              <a:alpha val="8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981200" y="2286000"/>
            <a:ext cx="863600" cy="863600"/>
          </a:xfrm>
          <a:prstGeom prst="rect">
            <a:avLst/>
          </a:prstGeom>
        </p:spPr>
      </p:pic>
      <p:sp>
        <p:nvSpPr>
          <p:cNvPr id="5" name="AutoShape 5"/>
          <p:cNvSpPr/>
          <p:nvPr/>
        </p:nvSpPr>
        <p:spPr>
          <a:xfrm>
            <a:off x="952500" y="3238500"/>
            <a:ext cx="292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推动数字技术深度融合</a:t>
            </a:r>
            <a:endParaRPr lang="en-US" sz="1100"/>
          </a:p>
        </p:txBody>
      </p:sp>
      <p:sp>
        <p:nvSpPr>
          <p:cNvPr id="6" name="AutoShape 6"/>
          <p:cNvSpPr/>
          <p:nvPr/>
        </p:nvSpPr>
        <p:spPr>
          <a:xfrm>
            <a:off x="952500" y="3683000"/>
            <a:ext cx="2921000" cy="190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96969"/>
                </a:solidFill>
                <a:latin typeface="Noto Sans SC"/>
                <a:ea typeface="Noto Sans SC"/>
                <a:cs typeface="Noto Sans SC"/>
                <a:sym typeface="Noto Sans SC"/>
              </a:rPr>
              <a:t>建立标准化数字档案，开发沉浸式体验产品，利用数字技术创新表演形式，让传统艺术焕发科技活力。</a:t>
            </a:r>
            <a:endParaRPr lang="en-US" sz="1100"/>
          </a:p>
        </p:txBody>
      </p:sp>
      <p:sp>
        <p:nvSpPr>
          <p:cNvPr id="7" name="AutoShape 7"/>
          <p:cNvSpPr/>
          <p:nvPr/>
        </p:nvSpPr>
        <p:spPr>
          <a:xfrm>
            <a:off x="4445000" y="2032000"/>
            <a:ext cx="3302000" cy="3810000"/>
          </a:xfrm>
          <a:prstGeom prst="roundRect">
            <a:avLst>
              <a:gd name="adj" fmla="val 3846"/>
            </a:avLst>
          </a:prstGeom>
          <a:solidFill>
            <a:srgbClr val="FFFFFF">
              <a:alpha val="8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64200" y="2286000"/>
            <a:ext cx="863600" cy="863600"/>
          </a:xfrm>
          <a:prstGeom prst="rect">
            <a:avLst/>
          </a:prstGeom>
        </p:spPr>
      </p:pic>
      <p:sp>
        <p:nvSpPr>
          <p:cNvPr id="9" name="AutoShape 9"/>
          <p:cNvSpPr/>
          <p:nvPr/>
        </p:nvSpPr>
        <p:spPr>
          <a:xfrm>
            <a:off x="4635500" y="3238500"/>
            <a:ext cx="292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拓展文旅融合路径</a:t>
            </a:r>
            <a:endParaRPr lang="en-US" sz="1100"/>
          </a:p>
        </p:txBody>
      </p:sp>
      <p:sp>
        <p:nvSpPr>
          <p:cNvPr id="10" name="AutoShape 10"/>
          <p:cNvSpPr/>
          <p:nvPr/>
        </p:nvSpPr>
        <p:spPr>
          <a:xfrm>
            <a:off x="4635500" y="3683000"/>
            <a:ext cx="2921000" cy="190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96969"/>
                </a:solidFill>
                <a:latin typeface="Noto Sans SC"/>
                <a:ea typeface="Noto Sans SC"/>
                <a:cs typeface="Noto Sans SC"/>
                <a:sym typeface="Noto Sans SC"/>
              </a:rPr>
              <a:t>探索实景演出、研学旅行等新模式，打造木偶戏文化IP，实现文化传承与旅游经济的双赢。</a:t>
            </a:r>
            <a:endParaRPr lang="en-US" sz="1100"/>
          </a:p>
        </p:txBody>
      </p:sp>
      <p:sp>
        <p:nvSpPr>
          <p:cNvPr id="11" name="AutoShape 11"/>
          <p:cNvSpPr/>
          <p:nvPr/>
        </p:nvSpPr>
        <p:spPr>
          <a:xfrm>
            <a:off x="8128000" y="2032000"/>
            <a:ext cx="3302000" cy="3810000"/>
          </a:xfrm>
          <a:prstGeom prst="roundRect">
            <a:avLst>
              <a:gd name="adj" fmla="val 3846"/>
            </a:avLst>
          </a:prstGeom>
          <a:solidFill>
            <a:srgbClr val="FFFFFF">
              <a:alpha val="8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347200" y="2286000"/>
            <a:ext cx="863600" cy="863600"/>
          </a:xfrm>
          <a:prstGeom prst="rect">
            <a:avLst/>
          </a:prstGeom>
        </p:spPr>
      </p:pic>
      <p:sp>
        <p:nvSpPr>
          <p:cNvPr id="13" name="AutoShape 13"/>
          <p:cNvSpPr/>
          <p:nvPr/>
        </p:nvSpPr>
        <p:spPr>
          <a:xfrm>
            <a:off x="8318500" y="3238500"/>
            <a:ext cx="292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加强品牌传播</a:t>
            </a:r>
            <a:endParaRPr lang="en-US" sz="1100"/>
          </a:p>
        </p:txBody>
      </p:sp>
      <p:sp>
        <p:nvSpPr>
          <p:cNvPr id="14" name="AutoShape 14"/>
          <p:cNvSpPr/>
          <p:nvPr/>
        </p:nvSpPr>
        <p:spPr>
          <a:xfrm>
            <a:off x="8318500" y="3683000"/>
            <a:ext cx="2921000" cy="190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96969"/>
                </a:solidFill>
                <a:latin typeface="Noto Sans SC"/>
                <a:ea typeface="Noto Sans SC"/>
                <a:cs typeface="Noto Sans SC"/>
                <a:sym typeface="Noto Sans SC"/>
              </a:rPr>
              <a:t>借鉴“为了一出戏来一座城”的传播策略，打造具有影响力的木偶戏文化IP，提升品牌知名度。</a:t>
            </a:r>
            <a:endParaRPr lang="en-US" sz="11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5F5DC">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对策与建议：深化文旅融合</a:t>
            </a:r>
            <a:endParaRPr lang="en-US" sz="1100"/>
          </a:p>
        </p:txBody>
      </p:sp>
      <p:pic>
        <p:nvPicPr>
          <p:cNvPr id="3" name="Picture 3"/>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62000" y="2032000"/>
            <a:ext cx="406400" cy="406400"/>
          </a:xfrm>
          <a:prstGeom prst="rect">
            <a:avLst/>
          </a:prstGeom>
        </p:spPr>
      </p:pic>
      <p:sp>
        <p:nvSpPr>
          <p:cNvPr id="4" name="AutoShape 4"/>
          <p:cNvSpPr/>
          <p:nvPr/>
        </p:nvSpPr>
        <p:spPr>
          <a:xfrm>
            <a:off x="1270000" y="2006600"/>
            <a:ext cx="304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开发特色文创产品</a:t>
            </a:r>
            <a:endParaRPr lang="en-US" sz="1100"/>
          </a:p>
        </p:txBody>
      </p:sp>
      <p:sp>
        <p:nvSpPr>
          <p:cNvPr id="5" name="AutoShape 5"/>
          <p:cNvSpPr/>
          <p:nvPr/>
        </p:nvSpPr>
        <p:spPr>
          <a:xfrm>
            <a:off x="762000" y="2413000"/>
            <a:ext cx="3302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围绕木偶戏元素，开发多样化、具创意的文创产品，满足不同消费者需求。</a:t>
            </a:r>
            <a:endParaRPr lang="en-US" sz="1100"/>
          </a:p>
        </p:txBody>
      </p:sp>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45000" y="2032000"/>
            <a:ext cx="406400" cy="406400"/>
          </a:xfrm>
          <a:prstGeom prst="rect">
            <a:avLst/>
          </a:prstGeom>
        </p:spPr>
      </p:pic>
      <p:sp>
        <p:nvSpPr>
          <p:cNvPr id="7" name="AutoShape 7"/>
          <p:cNvSpPr/>
          <p:nvPr/>
        </p:nvSpPr>
        <p:spPr>
          <a:xfrm>
            <a:off x="4953000" y="2006600"/>
            <a:ext cx="304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打造精品旅游演艺</a:t>
            </a:r>
            <a:endParaRPr lang="en-US" sz="1100"/>
          </a:p>
        </p:txBody>
      </p:sp>
      <p:sp>
        <p:nvSpPr>
          <p:cNvPr id="8" name="AutoShape 8"/>
          <p:cNvSpPr/>
          <p:nvPr/>
        </p:nvSpPr>
        <p:spPr>
          <a:xfrm>
            <a:off x="4445000" y="2413000"/>
            <a:ext cx="3302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结合地方文化特色，打造高品质的木偶戏旅游演艺节目，提升游客体验。</a:t>
            </a:r>
            <a:endParaRPr lang="en-US" sz="1100"/>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28000" y="2032000"/>
            <a:ext cx="406400" cy="406400"/>
          </a:xfrm>
          <a:prstGeom prst="rect">
            <a:avLst/>
          </a:prstGeom>
        </p:spPr>
      </p:pic>
      <p:sp>
        <p:nvSpPr>
          <p:cNvPr id="10" name="AutoShape 10"/>
          <p:cNvSpPr/>
          <p:nvPr/>
        </p:nvSpPr>
        <p:spPr>
          <a:xfrm>
            <a:off x="8636000" y="2006600"/>
            <a:ext cx="304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推动研学旅行发展</a:t>
            </a:r>
            <a:endParaRPr lang="en-US" sz="1100"/>
          </a:p>
        </p:txBody>
      </p:sp>
      <p:sp>
        <p:nvSpPr>
          <p:cNvPr id="11" name="AutoShape 11"/>
          <p:cNvSpPr/>
          <p:nvPr/>
        </p:nvSpPr>
        <p:spPr>
          <a:xfrm>
            <a:off x="8128000" y="2413000"/>
            <a:ext cx="3302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将木偶戏体验纳入研学线路，让青少年在互动中感受非遗魅力，培养潜在观众。</a:t>
            </a:r>
            <a:endParaRPr lang="en-US" sz="1100"/>
          </a:p>
        </p:txBody>
      </p:sp>
      <p:pic>
        <p:nvPicPr>
          <p:cNvPr id="14" name="图片 13"/>
          <p:cNvPicPr>
            <a:picLocks noChangeAspect="1"/>
          </p:cNvPicPr>
          <p:nvPr/>
        </p:nvPicPr>
        <p:blipFill>
          <a:blip r:embed="rId7"/>
          <a:stretch>
            <a:fillRect/>
          </a:stretch>
        </p:blipFill>
        <p:spPr>
          <a:xfrm>
            <a:off x="6753860" y="3613150"/>
            <a:ext cx="5044440" cy="2948305"/>
          </a:xfrm>
          <a:prstGeom prst="rect">
            <a:avLst/>
          </a:prstGeom>
        </p:spPr>
      </p:pic>
      <p:pic>
        <p:nvPicPr>
          <p:cNvPr id="15" name="图片 14"/>
          <p:cNvPicPr>
            <a:picLocks noChangeAspect="1"/>
          </p:cNvPicPr>
          <p:nvPr/>
        </p:nvPicPr>
        <p:blipFill>
          <a:blip r:embed="rId8"/>
          <a:stretch>
            <a:fillRect/>
          </a:stretch>
        </p:blipFill>
        <p:spPr>
          <a:xfrm>
            <a:off x="949325" y="3673475"/>
            <a:ext cx="5271770" cy="262128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5F5F0">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总结与展望：研究总结</a:t>
            </a:r>
            <a:endParaRPr lang="en-US" sz="1100"/>
          </a:p>
        </p:txBody>
      </p:sp>
      <p:sp>
        <p:nvSpPr>
          <p:cNvPr id="4" name="AutoShape 4"/>
          <p:cNvSpPr/>
          <p:nvPr>
            <p:custDataLst>
              <p:tags r:id="rId2"/>
            </p:custDataLst>
          </p:nvPr>
        </p:nvSpPr>
        <p:spPr>
          <a:xfrm>
            <a:off x="762000" y="2032000"/>
            <a:ext cx="5080000" cy="3302000"/>
          </a:xfrm>
          <a:prstGeom prst="roundRect">
            <a:avLst>
              <a:gd name="adj" fmla="val 3846"/>
            </a:avLst>
          </a:prstGeom>
          <a:solidFill>
            <a:srgbClr val="FFFFFF">
              <a:alpha val="90000"/>
            </a:srgbClr>
          </a:solidFill>
          <a:ln w="12700" cap="flat" cmpd="sng">
            <a:solidFill>
              <a:srgbClr val="8B0000">
                <a:alpha val="30000"/>
              </a:srgbClr>
            </a:solidFill>
            <a:prstDash val="solid"/>
            <a:round/>
          </a:ln>
          <a:effectLst>
            <a:outerShdw blurRad="127000" dist="50800" dir="2700000" algn="tl" rotWithShape="0">
              <a:srgbClr val="000000">
                <a:alpha val="10000"/>
              </a:srgbClr>
            </a:outerShdw>
          </a:effectLst>
        </p:spPr>
        <p:txBody>
          <a:bodyPr vert="horz" wrap="square" lIns="63500" tIns="63500" rIns="63500" bIns="63500" rtlCol="0" anchor="ctr"/>
          <a:lstStyle/>
          <a:p>
            <a:pPr algn="ctr">
              <a:defRPr/>
            </a:pPr>
          </a:p>
        </p:txBody>
      </p:sp>
      <p:pic>
        <p:nvPicPr>
          <p:cNvPr id="5"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66800" y="2336800"/>
            <a:ext cx="406400" cy="406400"/>
          </a:xfrm>
          <a:prstGeom prst="rect">
            <a:avLst/>
          </a:prstGeom>
        </p:spPr>
      </p:pic>
      <p:sp>
        <p:nvSpPr>
          <p:cNvPr id="6" name="AutoShape 6"/>
          <p:cNvSpPr/>
          <p:nvPr>
            <p:custDataLst>
              <p:tags r:id="rId6"/>
            </p:custDataLst>
          </p:nvPr>
        </p:nvSpPr>
        <p:spPr>
          <a:xfrm>
            <a:off x="1574800" y="23368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传承与转化的良性互动</a:t>
            </a:r>
            <a:endParaRPr lang="en-US" sz="1100"/>
          </a:p>
        </p:txBody>
      </p:sp>
      <p:cxnSp>
        <p:nvCxnSpPr>
          <p:cNvPr id="7" name="Connector 7"/>
          <p:cNvCxnSpPr/>
          <p:nvPr>
            <p:custDataLst>
              <p:tags r:id="rId7"/>
            </p:custDataLst>
          </p:nvPr>
        </p:nvCxnSpPr>
        <p:spPr>
          <a:xfrm rot="-9766">
            <a:off x="1066809" y="2787650"/>
            <a:ext cx="4470400" cy="12700"/>
          </a:xfrm>
          <a:prstGeom prst="straightConnector1">
            <a:avLst/>
          </a:prstGeom>
          <a:solidFill>
            <a:srgbClr val="DEE0E3">
              <a:alpha val="100000"/>
            </a:srgbClr>
          </a:solidFill>
          <a:ln w="12700" cap="flat" cmpd="sng">
            <a:solidFill>
              <a:srgbClr val="696969">
                <a:alpha val="30000"/>
              </a:srgbClr>
            </a:solidFill>
            <a:prstDash val="solid"/>
            <a:round/>
            <a:headEnd type="none" w="med" len="med"/>
            <a:tailEnd type="none" w="med" len="med"/>
          </a:ln>
        </p:spPr>
      </p:cxnSp>
      <p:sp>
        <p:nvSpPr>
          <p:cNvPr id="8" name="AutoShape 8"/>
          <p:cNvSpPr/>
          <p:nvPr>
            <p:custDataLst>
              <p:tags r:id="rId8"/>
            </p:custDataLst>
          </p:nvPr>
        </p:nvSpPr>
        <p:spPr>
          <a:xfrm>
            <a:off x="1066800" y="2921000"/>
            <a:ext cx="4470400" cy="203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696969"/>
                </a:solidFill>
                <a:latin typeface="Noto Sans SC"/>
                <a:ea typeface="Noto Sans SC"/>
                <a:cs typeface="Noto Sans SC"/>
                <a:sym typeface="Noto Sans SC"/>
              </a:rPr>
              <a:t>福建木偶戏的“活态传承”生命力源于技艺积累与市场转化的良性循环。深厚的技艺积淀为当代转化提供根基，而市场效益的提升又反哺传承事业，形成可持续发展的动力。</a:t>
            </a:r>
            <a:endParaRPr lang="en-US" sz="1100"/>
          </a:p>
        </p:txBody>
      </p:sp>
      <p:sp>
        <p:nvSpPr>
          <p:cNvPr id="9" name="AutoShape 9"/>
          <p:cNvSpPr/>
          <p:nvPr>
            <p:custDataLst>
              <p:tags r:id="rId9"/>
            </p:custDataLst>
          </p:nvPr>
        </p:nvSpPr>
        <p:spPr>
          <a:xfrm>
            <a:off x="6350000" y="2032000"/>
            <a:ext cx="5080000" cy="3302000"/>
          </a:xfrm>
          <a:prstGeom prst="roundRect">
            <a:avLst>
              <a:gd name="adj" fmla="val 3846"/>
            </a:avLst>
          </a:prstGeom>
          <a:solidFill>
            <a:srgbClr val="FFFFFF">
              <a:alpha val="90000"/>
            </a:srgbClr>
          </a:solidFill>
          <a:ln w="12700" cap="flat" cmpd="sng">
            <a:solidFill>
              <a:srgbClr val="8B0000">
                <a:alpha val="30000"/>
              </a:srgbClr>
            </a:solidFill>
            <a:prstDash val="solid"/>
            <a:round/>
          </a:ln>
          <a:effectLst>
            <a:outerShdw blurRad="127000" dist="50800" dir="2700000" algn="tl" rotWithShape="0">
              <a:srgbClr val="000000">
                <a:alpha val="10000"/>
              </a:srgbClr>
            </a:outerShdw>
          </a:effectLst>
        </p:spPr>
        <p:txBody>
          <a:bodyPr vert="horz" wrap="square" lIns="63500" tIns="63500" rIns="63500" bIns="63500" rtlCol="0" anchor="ctr"/>
          <a:lstStyle/>
          <a:p>
            <a:pPr algn="ctr">
              <a:defRPr/>
            </a:pPr>
          </a:p>
        </p:txBody>
      </p:sp>
      <p:pic>
        <p:nvPicPr>
          <p:cNvPr id="10"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654800" y="2336800"/>
            <a:ext cx="406400" cy="406400"/>
          </a:xfrm>
          <a:prstGeom prst="rect">
            <a:avLst/>
          </a:prstGeom>
        </p:spPr>
      </p:pic>
      <p:sp>
        <p:nvSpPr>
          <p:cNvPr id="11" name="AutoShape 11"/>
          <p:cNvSpPr/>
          <p:nvPr>
            <p:custDataLst>
              <p:tags r:id="rId13"/>
            </p:custDataLst>
          </p:nvPr>
        </p:nvSpPr>
        <p:spPr>
          <a:xfrm>
            <a:off x="7162800" y="23368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理论价值与实践借鉴</a:t>
            </a:r>
            <a:endParaRPr lang="en-US" sz="1100"/>
          </a:p>
        </p:txBody>
      </p:sp>
      <p:cxnSp>
        <p:nvCxnSpPr>
          <p:cNvPr id="12" name="Connector 12"/>
          <p:cNvCxnSpPr/>
          <p:nvPr>
            <p:custDataLst>
              <p:tags r:id="rId14"/>
            </p:custDataLst>
          </p:nvPr>
        </p:nvCxnSpPr>
        <p:spPr>
          <a:xfrm rot="-9766">
            <a:off x="6654809" y="2787650"/>
            <a:ext cx="4470400" cy="12700"/>
          </a:xfrm>
          <a:prstGeom prst="straightConnector1">
            <a:avLst/>
          </a:prstGeom>
          <a:solidFill>
            <a:srgbClr val="DEE0E3">
              <a:alpha val="100000"/>
            </a:srgbClr>
          </a:solidFill>
          <a:ln w="12700" cap="flat" cmpd="sng">
            <a:solidFill>
              <a:srgbClr val="696969">
                <a:alpha val="30000"/>
              </a:srgbClr>
            </a:solidFill>
            <a:prstDash val="solid"/>
            <a:round/>
            <a:headEnd type="none" w="med" len="med"/>
            <a:tailEnd type="none" w="med" len="med"/>
          </a:ln>
        </p:spPr>
      </p:cxnSp>
      <p:sp>
        <p:nvSpPr>
          <p:cNvPr id="13" name="AutoShape 13"/>
          <p:cNvSpPr/>
          <p:nvPr>
            <p:custDataLst>
              <p:tags r:id="rId15"/>
            </p:custDataLst>
          </p:nvPr>
        </p:nvSpPr>
        <p:spPr>
          <a:xfrm>
            <a:off x="6654800" y="2921000"/>
            <a:ext cx="4470400" cy="203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696969"/>
                </a:solidFill>
                <a:latin typeface="Noto Sans SC"/>
                <a:ea typeface="Noto Sans SC"/>
                <a:cs typeface="Noto Sans SC"/>
                <a:sym typeface="Noto Sans SC"/>
              </a:rPr>
              <a:t>本研究揭示了木偶戏活态传承的内在逻辑，提炼了可供借鉴的经验模式。这一研究成果不仅丰富了非遗保护理论，也对其他非遗项目的保护实践具有重要的参考价值。</a:t>
            </a:r>
            <a:endParaRPr lang="en-US" sz="11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总结与展望：未来展望</a:t>
            </a:r>
            <a:endParaRPr lang="en-US" sz="1100"/>
          </a:p>
        </p:txBody>
      </p:sp>
      <p:cxnSp>
        <p:nvCxnSpPr>
          <p:cNvPr id="5" name="Connector 5"/>
          <p:cNvCxnSpPr/>
          <p:nvPr/>
        </p:nvCxnSpPr>
        <p:spPr>
          <a:xfrm rot="-4092">
            <a:off x="762004" y="1771650"/>
            <a:ext cx="10668000" cy="12700"/>
          </a:xfrm>
          <a:prstGeom prst="straightConnector1">
            <a:avLst/>
          </a:prstGeom>
          <a:solidFill>
            <a:srgbClr val="DEE0E3">
              <a:alpha val="100000"/>
            </a:srgbClr>
          </a:solidFill>
          <a:ln w="25400" cap="flat" cmpd="sng">
            <a:solidFill>
              <a:srgbClr val="8B0000">
                <a:alpha val="100000"/>
              </a:srgbClr>
            </a:solidFill>
            <a:prstDash val="solid"/>
            <a:round/>
            <a:headEnd type="none" w="lg" len="lg"/>
            <a:tailEnd type="none" w="lg" len="lg"/>
          </a:ln>
        </p:spPr>
      </p:cxn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2000" y="2159000"/>
            <a:ext cx="406400" cy="406400"/>
          </a:xfrm>
          <a:prstGeom prst="rect">
            <a:avLst/>
          </a:prstGeom>
        </p:spPr>
      </p:pic>
      <p:sp>
        <p:nvSpPr>
          <p:cNvPr id="7" name="AutoShape 7"/>
          <p:cNvSpPr/>
          <p:nvPr>
            <p:custDataLst>
              <p:tags r:id="rId4"/>
            </p:custDataLst>
          </p:nvPr>
        </p:nvSpPr>
        <p:spPr>
          <a:xfrm>
            <a:off x="1270000" y="2159000"/>
            <a:ext cx="1016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时代语境下的挑战与机遇</a:t>
            </a:r>
            <a:endParaRPr lang="en-US" sz="1100"/>
          </a:p>
        </p:txBody>
      </p:sp>
      <p:sp>
        <p:nvSpPr>
          <p:cNvPr id="8" name="AutoShape 8"/>
          <p:cNvSpPr/>
          <p:nvPr>
            <p:custDataLst>
              <p:tags r:id="rId5"/>
            </p:custDataLst>
          </p:nvPr>
        </p:nvSpPr>
        <p:spPr>
          <a:xfrm>
            <a:off x="1270000" y="2603500"/>
            <a:ext cx="1016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696969"/>
                </a:solidFill>
                <a:latin typeface="Noto Sans SC"/>
                <a:ea typeface="Noto Sans SC"/>
                <a:cs typeface="Noto Sans SC"/>
                <a:sym typeface="Noto Sans SC"/>
              </a:rPr>
              <a:t>在全球化与现代化的双重语境下，传统戏剧类非遗既面临着文化冲击的挑战，也蕴含着走向更广阔舞台的机遇。</a:t>
            </a:r>
            <a:endParaRPr lang="en-US" sz="1100"/>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62000" y="3492500"/>
            <a:ext cx="406400" cy="406400"/>
          </a:xfrm>
          <a:prstGeom prst="rect">
            <a:avLst/>
          </a:prstGeom>
        </p:spPr>
      </p:pic>
      <p:sp>
        <p:nvSpPr>
          <p:cNvPr id="10" name="AutoShape 10"/>
          <p:cNvSpPr/>
          <p:nvPr>
            <p:custDataLst>
              <p:tags r:id="rId8"/>
            </p:custDataLst>
          </p:nvPr>
        </p:nvSpPr>
        <p:spPr>
          <a:xfrm>
            <a:off x="1270000" y="3492500"/>
            <a:ext cx="1016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坚守根本，探索衔接</a:t>
            </a:r>
            <a:endParaRPr lang="en-US" sz="1100"/>
          </a:p>
        </p:txBody>
      </p:sp>
      <p:sp>
        <p:nvSpPr>
          <p:cNvPr id="11" name="AutoShape 11"/>
          <p:cNvSpPr/>
          <p:nvPr>
            <p:custDataLst>
              <p:tags r:id="rId9"/>
            </p:custDataLst>
          </p:nvPr>
        </p:nvSpPr>
        <p:spPr>
          <a:xfrm>
            <a:off x="1270000" y="3937000"/>
            <a:ext cx="1016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696969"/>
                </a:solidFill>
                <a:latin typeface="Noto Sans SC"/>
                <a:ea typeface="Noto Sans SC"/>
                <a:cs typeface="Noto Sans SC"/>
                <a:sym typeface="Noto Sans SC"/>
              </a:rPr>
              <a:t>坚持以核心技艺与文化内核为根本，积极探索与当代社会的有效衔接方式，是实现真正活态传承的关键</a:t>
            </a:r>
            <a:r>
              <a:rPr lang="zh-CN" altLang="en-US" sz="1800" b="0" i="0" u="none" strike="noStrike">
                <a:solidFill>
                  <a:srgbClr val="696969"/>
                </a:solidFill>
                <a:latin typeface="Noto Sans SC"/>
                <a:ea typeface="宋体" panose="02010600030101010101" pitchFamily="2" charset="-122"/>
                <a:cs typeface="Noto Sans SC"/>
                <a:sym typeface="Noto Sans SC"/>
              </a:rPr>
              <a:t>。</a:t>
            </a:r>
            <a:r>
              <a:rPr lang="zh-CN" altLang="en-US" sz="1800" b="0" i="0" u="none" strike="noStrike">
                <a:solidFill>
                  <a:srgbClr val="696969"/>
                </a:solidFill>
                <a:latin typeface="Noto Sans SC"/>
                <a:ea typeface="Noto Sans SC"/>
                <a:cs typeface="Noto Sans SC"/>
                <a:sym typeface="Noto Sans SC"/>
              </a:rPr>
              <a:t>在全球化与现代化语境下，传统戏剧类非遗唯有坚持</a:t>
            </a:r>
            <a:r>
              <a:rPr lang="en-US" altLang="zh-CN" sz="1800" b="0" i="0" u="none" strike="noStrike">
                <a:solidFill>
                  <a:srgbClr val="696969"/>
                </a:solidFill>
                <a:latin typeface="Noto Sans SC"/>
                <a:ea typeface="Noto Sans SC"/>
                <a:cs typeface="Noto Sans SC"/>
                <a:sym typeface="Noto Sans SC"/>
              </a:rPr>
              <a:t> “</a:t>
            </a:r>
            <a:r>
              <a:rPr lang="zh-CN" altLang="en-US" sz="1800" b="0" i="0" u="none" strike="noStrike">
                <a:solidFill>
                  <a:srgbClr val="696969"/>
                </a:solidFill>
                <a:latin typeface="Noto Sans SC"/>
                <a:ea typeface="Noto Sans SC"/>
                <a:cs typeface="Noto Sans SC"/>
                <a:sym typeface="Noto Sans SC"/>
              </a:rPr>
              <a:t>守正创新</a:t>
            </a:r>
            <a:r>
              <a:rPr lang="en-US" altLang="zh-CN" sz="1800" b="0" i="0" u="none" strike="noStrike">
                <a:solidFill>
                  <a:srgbClr val="696969"/>
                </a:solidFill>
                <a:latin typeface="Noto Sans SC"/>
                <a:ea typeface="Noto Sans SC"/>
                <a:cs typeface="Noto Sans SC"/>
                <a:sym typeface="Noto Sans SC"/>
              </a:rPr>
              <a:t>”</a:t>
            </a:r>
            <a:r>
              <a:rPr lang="zh-CN" altLang="en-US" sz="1800" b="0" i="0" u="none" strike="noStrike">
                <a:solidFill>
                  <a:srgbClr val="696969"/>
                </a:solidFill>
                <a:latin typeface="Noto Sans SC"/>
                <a:ea typeface="Noto Sans SC"/>
                <a:cs typeface="Noto Sans SC"/>
                <a:sym typeface="Noto Sans SC"/>
              </a:rPr>
              <a:t>，在保持核心技艺的同时积极探索与当代社会的有效衔接，才能实现真正的活态传承。</a:t>
            </a:r>
            <a:r>
              <a:rPr lang="en-US" sz="1800" b="0" i="0" u="none" strike="noStrike">
                <a:solidFill>
                  <a:srgbClr val="696969"/>
                </a:solidFill>
                <a:latin typeface="Noto Sans SC"/>
                <a:ea typeface="Noto Sans SC"/>
                <a:cs typeface="Noto Sans SC"/>
                <a:sym typeface="Noto Sans SC"/>
              </a:rPr>
              <a:t>。</a:t>
            </a:r>
            <a:endParaRPr lang="en-US" sz="1100"/>
          </a:p>
        </p:txBody>
      </p:sp>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62000" y="4826000"/>
            <a:ext cx="406400" cy="406400"/>
          </a:xfrm>
          <a:prstGeom prst="rect">
            <a:avLst/>
          </a:prstGeom>
        </p:spPr>
      </p:pic>
      <p:sp>
        <p:nvSpPr>
          <p:cNvPr id="13" name="AutoShape 13"/>
          <p:cNvSpPr/>
          <p:nvPr>
            <p:custDataLst>
              <p:tags r:id="rId12"/>
            </p:custDataLst>
          </p:nvPr>
        </p:nvSpPr>
        <p:spPr>
          <a:xfrm>
            <a:off x="1270000" y="4826000"/>
            <a:ext cx="1016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拥抱时代，绽放光彩</a:t>
            </a:r>
            <a:endParaRPr lang="en-US" sz="1100"/>
          </a:p>
        </p:txBody>
      </p:sp>
      <p:sp>
        <p:nvSpPr>
          <p:cNvPr id="14" name="AutoShape 14"/>
          <p:cNvSpPr/>
          <p:nvPr>
            <p:custDataLst>
              <p:tags r:id="rId13"/>
            </p:custDataLst>
          </p:nvPr>
        </p:nvSpPr>
        <p:spPr>
          <a:xfrm>
            <a:off x="1270000" y="5270500"/>
            <a:ext cx="1016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696969"/>
                </a:solidFill>
                <a:latin typeface="Noto Sans SC"/>
                <a:ea typeface="Noto Sans SC"/>
                <a:cs typeface="Noto Sans SC"/>
                <a:sym typeface="Noto Sans SC"/>
              </a:rPr>
              <a:t>未来，木偶戏的发展需要在坚守传统的基础上，不断创新，拥抱时代，才能在新的历史时期绽放出更加绚丽的光彩。</a:t>
            </a:r>
            <a:endParaRPr lang="en-US" sz="11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2032000"/>
            <a:ext cx="1219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8B0000"/>
                </a:solidFill>
                <a:latin typeface="Noto Serif SC"/>
                <a:ea typeface="Noto Serif SC"/>
                <a:cs typeface="Noto Serif SC"/>
                <a:sym typeface="Noto Serif SC"/>
              </a:rPr>
              <a:t>致谢</a:t>
            </a:r>
            <a:endParaRPr lang="en-US" sz="1100"/>
          </a:p>
        </p:txBody>
      </p:sp>
      <p:cxnSp>
        <p:nvCxnSpPr>
          <p:cNvPr id="3" name="Connector 3"/>
          <p:cNvCxnSpPr/>
          <p:nvPr/>
        </p:nvCxnSpPr>
        <p:spPr>
          <a:xfrm rot="-34376">
            <a:off x="5461032" y="3041650"/>
            <a:ext cx="1270000" cy="12700"/>
          </a:xfrm>
          <a:prstGeom prst="straightConnector1">
            <a:avLst/>
          </a:prstGeom>
          <a:solidFill>
            <a:srgbClr val="DEE0E3">
              <a:alpha val="100000"/>
            </a:srgbClr>
          </a:solidFill>
          <a:ln w="12700" cap="flat" cmpd="sng">
            <a:solidFill>
              <a:srgbClr val="696969">
                <a:alpha val="100000"/>
              </a:srgbClr>
            </a:solidFill>
            <a:prstDash val="solid"/>
            <a:round/>
            <a:headEnd type="none" w="med" len="med"/>
            <a:tailEnd type="none" w="med" len="med"/>
          </a:ln>
        </p:spPr>
      </p:cxnSp>
      <p:sp>
        <p:nvSpPr>
          <p:cNvPr id="4" name="AutoShape 4"/>
          <p:cNvSpPr/>
          <p:nvPr/>
        </p:nvSpPr>
        <p:spPr>
          <a:xfrm>
            <a:off x="2286000" y="3429000"/>
            <a:ext cx="7620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0" i="0" u="none" strike="noStrike">
                <a:solidFill>
                  <a:srgbClr val="696969"/>
                </a:solidFill>
                <a:latin typeface="Noto Serif SC"/>
                <a:ea typeface="Noto Serif SC"/>
                <a:cs typeface="Noto Serif SC"/>
                <a:sym typeface="Noto Serif SC"/>
              </a:rPr>
              <a:t>感谢所有为本研究提供支持和帮助的单位与个人！</a:t>
            </a:r>
            <a:endParaRPr lang="en-US" sz="11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目录</a:t>
            </a:r>
            <a:endParaRPr lang="en-US" sz="1100"/>
          </a:p>
        </p:txBody>
      </p:sp>
      <p:sp>
        <p:nvSpPr>
          <p:cNvPr id="3" name="AutoShape 3"/>
          <p:cNvSpPr/>
          <p:nvPr/>
        </p:nvSpPr>
        <p:spPr>
          <a:xfrm>
            <a:off x="762000" y="2032000"/>
            <a:ext cx="5207000" cy="1270000"/>
          </a:xfrm>
          <a:prstGeom prst="roundRect">
            <a:avLst>
              <a:gd name="adj" fmla="val 10000"/>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286000"/>
            <a:ext cx="406400" cy="406400"/>
          </a:xfrm>
          <a:prstGeom prst="rect">
            <a:avLst/>
          </a:prstGeom>
        </p:spPr>
      </p:pic>
      <p:sp>
        <p:nvSpPr>
          <p:cNvPr id="5" name="AutoShape 5"/>
          <p:cNvSpPr/>
          <p:nvPr/>
        </p:nvSpPr>
        <p:spPr>
          <a:xfrm>
            <a:off x="1574800" y="22225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01 项目概述</a:t>
            </a:r>
            <a:endParaRPr lang="en-US" sz="1100"/>
          </a:p>
        </p:txBody>
      </p:sp>
      <p:sp>
        <p:nvSpPr>
          <p:cNvPr id="6" name="AutoShape 6"/>
          <p:cNvSpPr/>
          <p:nvPr/>
        </p:nvSpPr>
        <p:spPr>
          <a:xfrm>
            <a:off x="1574800" y="26035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研究背景、意义、目标与内容</a:t>
            </a:r>
            <a:endParaRPr lang="en-US" sz="1100"/>
          </a:p>
        </p:txBody>
      </p:sp>
      <p:sp>
        <p:nvSpPr>
          <p:cNvPr id="7" name="AutoShape 7"/>
          <p:cNvSpPr/>
          <p:nvPr/>
        </p:nvSpPr>
        <p:spPr>
          <a:xfrm>
            <a:off x="6223000" y="2032000"/>
            <a:ext cx="5207000" cy="1270000"/>
          </a:xfrm>
          <a:prstGeom prst="roundRect">
            <a:avLst>
              <a:gd name="adj" fmla="val 10000"/>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2286000"/>
            <a:ext cx="406400" cy="406400"/>
          </a:xfrm>
          <a:prstGeom prst="rect">
            <a:avLst/>
          </a:prstGeom>
        </p:spPr>
      </p:pic>
      <p:sp>
        <p:nvSpPr>
          <p:cNvPr id="9" name="AutoShape 9"/>
          <p:cNvSpPr/>
          <p:nvPr/>
        </p:nvSpPr>
        <p:spPr>
          <a:xfrm>
            <a:off x="7035800" y="22225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02 研究过程与方法</a:t>
            </a:r>
            <a:endParaRPr lang="en-US" sz="1100"/>
          </a:p>
        </p:txBody>
      </p:sp>
      <p:sp>
        <p:nvSpPr>
          <p:cNvPr id="10" name="AutoShape 10"/>
          <p:cNvSpPr/>
          <p:nvPr/>
        </p:nvSpPr>
        <p:spPr>
          <a:xfrm>
            <a:off x="7035800" y="26035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文献研究、田野调查、影像记录</a:t>
            </a:r>
            <a:endParaRPr lang="en-US" sz="1100"/>
          </a:p>
        </p:txBody>
      </p:sp>
      <p:sp>
        <p:nvSpPr>
          <p:cNvPr id="11" name="AutoShape 11"/>
          <p:cNvSpPr/>
          <p:nvPr/>
        </p:nvSpPr>
        <p:spPr>
          <a:xfrm>
            <a:off x="762000" y="3492500"/>
            <a:ext cx="5207000" cy="1270000"/>
          </a:xfrm>
          <a:prstGeom prst="roundRect">
            <a:avLst>
              <a:gd name="adj" fmla="val 10000"/>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746500"/>
            <a:ext cx="406400" cy="406400"/>
          </a:xfrm>
          <a:prstGeom prst="rect">
            <a:avLst/>
          </a:prstGeom>
        </p:spPr>
      </p:pic>
      <p:sp>
        <p:nvSpPr>
          <p:cNvPr id="13" name="AutoShape 13"/>
          <p:cNvSpPr/>
          <p:nvPr/>
        </p:nvSpPr>
        <p:spPr>
          <a:xfrm>
            <a:off x="1574800" y="36830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03 核心研究成果</a:t>
            </a:r>
            <a:endParaRPr lang="en-US" sz="1100"/>
          </a:p>
        </p:txBody>
      </p:sp>
      <p:sp>
        <p:nvSpPr>
          <p:cNvPr id="14" name="AutoShape 14"/>
          <p:cNvSpPr/>
          <p:nvPr/>
        </p:nvSpPr>
        <p:spPr>
          <a:xfrm>
            <a:off x="1574800" y="40640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历史谱系梳理、数字化传播、文旅融合探索</a:t>
            </a:r>
            <a:endParaRPr lang="en-US" sz="1100"/>
          </a:p>
        </p:txBody>
      </p:sp>
      <p:sp>
        <p:nvSpPr>
          <p:cNvPr id="15" name="AutoShape 15"/>
          <p:cNvSpPr/>
          <p:nvPr/>
        </p:nvSpPr>
        <p:spPr>
          <a:xfrm>
            <a:off x="6223000" y="3492500"/>
            <a:ext cx="5207000" cy="1270000"/>
          </a:xfrm>
          <a:prstGeom prst="roundRect">
            <a:avLst>
              <a:gd name="adj" fmla="val 10000"/>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3746500"/>
            <a:ext cx="406400" cy="406400"/>
          </a:xfrm>
          <a:prstGeom prst="rect">
            <a:avLst/>
          </a:prstGeom>
        </p:spPr>
      </p:pic>
      <p:sp>
        <p:nvSpPr>
          <p:cNvPr id="17" name="AutoShape 17"/>
          <p:cNvSpPr/>
          <p:nvPr/>
        </p:nvSpPr>
        <p:spPr>
          <a:xfrm>
            <a:off x="7035800" y="36830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04 问题与挑战</a:t>
            </a:r>
            <a:endParaRPr lang="en-US" sz="1100"/>
          </a:p>
        </p:txBody>
      </p:sp>
      <p:sp>
        <p:nvSpPr>
          <p:cNvPr id="18" name="AutoShape 18"/>
          <p:cNvSpPr/>
          <p:nvPr/>
        </p:nvSpPr>
        <p:spPr>
          <a:xfrm>
            <a:off x="7035800" y="40640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传承机制、当代转化、数字化保护</a:t>
            </a:r>
            <a:endParaRPr lang="en-US" sz="1100"/>
          </a:p>
        </p:txBody>
      </p:sp>
      <p:sp>
        <p:nvSpPr>
          <p:cNvPr id="19" name="AutoShape 19"/>
          <p:cNvSpPr/>
          <p:nvPr/>
        </p:nvSpPr>
        <p:spPr>
          <a:xfrm>
            <a:off x="762000" y="4953000"/>
            <a:ext cx="5207000" cy="1270000"/>
          </a:xfrm>
          <a:prstGeom prst="roundRect">
            <a:avLst>
              <a:gd name="adj" fmla="val 10000"/>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20" name="Picture 2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6000" y="5207000"/>
            <a:ext cx="406400" cy="406400"/>
          </a:xfrm>
          <a:prstGeom prst="rect">
            <a:avLst/>
          </a:prstGeom>
        </p:spPr>
      </p:pic>
      <p:sp>
        <p:nvSpPr>
          <p:cNvPr id="21" name="AutoShape 21"/>
          <p:cNvSpPr/>
          <p:nvPr/>
        </p:nvSpPr>
        <p:spPr>
          <a:xfrm>
            <a:off x="1574800" y="51435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05 对策与建议</a:t>
            </a:r>
            <a:endParaRPr lang="en-US" sz="1100"/>
          </a:p>
        </p:txBody>
      </p:sp>
      <p:sp>
        <p:nvSpPr>
          <p:cNvPr id="22" name="AutoShape 22"/>
          <p:cNvSpPr/>
          <p:nvPr/>
        </p:nvSpPr>
        <p:spPr>
          <a:xfrm>
            <a:off x="1574800" y="55245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完善传承、促进转化、深化文旅融合</a:t>
            </a:r>
            <a:endParaRPr lang="en-US" sz="1100"/>
          </a:p>
        </p:txBody>
      </p:sp>
      <p:sp>
        <p:nvSpPr>
          <p:cNvPr id="23" name="AutoShape 23"/>
          <p:cNvSpPr/>
          <p:nvPr/>
        </p:nvSpPr>
        <p:spPr>
          <a:xfrm>
            <a:off x="6223000" y="4953000"/>
            <a:ext cx="5207000" cy="1270000"/>
          </a:xfrm>
          <a:prstGeom prst="roundRect">
            <a:avLst>
              <a:gd name="adj" fmla="val 10000"/>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24" name="Picture 24"/>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477000" y="5207000"/>
            <a:ext cx="406400" cy="406400"/>
          </a:xfrm>
          <a:prstGeom prst="rect">
            <a:avLst/>
          </a:prstGeom>
        </p:spPr>
      </p:pic>
      <p:sp>
        <p:nvSpPr>
          <p:cNvPr id="25" name="AutoShape 25"/>
          <p:cNvSpPr/>
          <p:nvPr/>
        </p:nvSpPr>
        <p:spPr>
          <a:xfrm>
            <a:off x="7035800" y="51435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06 总结与展望</a:t>
            </a:r>
            <a:endParaRPr lang="en-US" sz="1100"/>
          </a:p>
        </p:txBody>
      </p:sp>
      <p:sp>
        <p:nvSpPr>
          <p:cNvPr id="26" name="AutoShape 26"/>
          <p:cNvSpPr/>
          <p:nvPr/>
        </p:nvSpPr>
        <p:spPr>
          <a:xfrm>
            <a:off x="7035800" y="55245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研究总结、未来展望</a:t>
            </a:r>
            <a:endParaRPr lang="en-US" sz="11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5F5F0">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2286000" y="2286000"/>
            <a:ext cx="7620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8B0000"/>
                </a:solidFill>
                <a:latin typeface="Noto Serif SC"/>
                <a:ea typeface="Noto Serif SC"/>
                <a:cs typeface="Noto Serif SC"/>
                <a:sym typeface="Noto Serif SC"/>
              </a:rPr>
              <a:t>谢谢观看</a:t>
            </a:r>
            <a:endParaRPr lang="en-US" sz="1100"/>
          </a:p>
        </p:txBody>
      </p:sp>
      <p:cxnSp>
        <p:nvCxnSpPr>
          <p:cNvPr id="4" name="Connector 4"/>
          <p:cNvCxnSpPr/>
          <p:nvPr/>
        </p:nvCxnSpPr>
        <p:spPr>
          <a:xfrm rot="-34376">
            <a:off x="5461032" y="3422650"/>
            <a:ext cx="1270000" cy="12700"/>
          </a:xfrm>
          <a:prstGeom prst="straightConnector1">
            <a:avLst/>
          </a:prstGeom>
          <a:solidFill>
            <a:srgbClr val="DEE0E3">
              <a:alpha val="100000"/>
            </a:srgbClr>
          </a:solidFill>
          <a:ln w="25400" cap="flat" cmpd="sng">
            <a:solidFill>
              <a:srgbClr val="696969">
                <a:alpha val="100000"/>
              </a:srgbClr>
            </a:solidFill>
            <a:prstDash val="solid"/>
            <a:round/>
            <a:headEnd type="none" w="lg" len="lg"/>
            <a:tailEnd type="none" w="lg" len="lg"/>
          </a:ln>
        </p:spPr>
      </p:cxnSp>
      <p:sp>
        <p:nvSpPr>
          <p:cNvPr id="5" name="AutoShape 5"/>
          <p:cNvSpPr/>
          <p:nvPr/>
        </p:nvSpPr>
        <p:spPr>
          <a:xfrm>
            <a:off x="2286000" y="3619500"/>
            <a:ext cx="7620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0" i="0" u="none" strike="noStrike">
                <a:solidFill>
                  <a:srgbClr val="696969"/>
                </a:solidFill>
                <a:latin typeface="Noto Serif SC"/>
                <a:ea typeface="Noto Serif SC"/>
                <a:cs typeface="Noto Serif SC"/>
                <a:sym typeface="Noto Serif SC"/>
              </a:rPr>
              <a:t>感谢您的聆听</a:t>
            </a:r>
            <a:endParaRPr lang="en-US" sz="1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5DC">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项目概述：研究背景与意义</a:t>
            </a:r>
            <a:endParaRPr lang="en-US" sz="1100"/>
          </a:p>
        </p:txBody>
      </p:sp>
      <p:pic>
        <p:nvPicPr>
          <p:cNvPr id="3" name="Picture 3"/>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62000" y="2032000"/>
            <a:ext cx="304800" cy="304800"/>
          </a:xfrm>
          <a:prstGeom prst="rect">
            <a:avLst/>
          </a:prstGeom>
        </p:spPr>
      </p:pic>
      <p:sp>
        <p:nvSpPr>
          <p:cNvPr id="4" name="AutoShape 4"/>
          <p:cNvSpPr/>
          <p:nvPr/>
        </p:nvSpPr>
        <p:spPr>
          <a:xfrm>
            <a:off x="1143000" y="2006600"/>
            <a:ext cx="508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研究背景</a:t>
            </a:r>
            <a:endParaRPr lang="en-US" sz="1100"/>
          </a:p>
        </p:txBody>
      </p:sp>
      <p:sp>
        <p:nvSpPr>
          <p:cNvPr id="5" name="AutoShape 5"/>
          <p:cNvSpPr/>
          <p:nvPr/>
        </p:nvSpPr>
        <p:spPr>
          <a:xfrm>
            <a:off x="762000" y="2413000"/>
            <a:ext cx="5588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96969"/>
                </a:solidFill>
                <a:latin typeface="Noto Sans SC"/>
                <a:ea typeface="Noto Sans SC"/>
                <a:cs typeface="Noto Sans SC"/>
                <a:sym typeface="Noto Sans SC"/>
              </a:rPr>
              <a:t>福建木偶戏是中国传统戏剧瑰宝，历史悠久。然而在全球化与现代化语境下，面临传承断层、市场萎缩等挑战，其活态传承与当代转化成为亟待解决的问题。</a:t>
            </a:r>
            <a:endParaRPr lang="en-US" sz="1100"/>
          </a:p>
        </p:txBody>
      </p:sp>
      <p:cxnSp>
        <p:nvCxnSpPr>
          <p:cNvPr id="6" name="Connector 6"/>
          <p:cNvCxnSpPr/>
          <p:nvPr/>
        </p:nvCxnSpPr>
        <p:spPr>
          <a:xfrm rot="-7813">
            <a:off x="762007" y="3803650"/>
            <a:ext cx="5588000" cy="12700"/>
          </a:xfrm>
          <a:prstGeom prst="straightConnector1">
            <a:avLst/>
          </a:prstGeom>
          <a:solidFill>
            <a:srgbClr val="DEE0E3">
              <a:alpha val="100000"/>
            </a:srgbClr>
          </a:solidFill>
          <a:ln w="12700" cap="flat" cmpd="sng">
            <a:solidFill>
              <a:srgbClr val="8B0000">
                <a:alpha val="30000"/>
              </a:srgbClr>
            </a:solidFill>
            <a:prstDash val="solid"/>
            <a:round/>
            <a:headEnd type="none" w="med" len="med"/>
            <a:tailEnd type="none" w="med" len="med"/>
          </a:ln>
        </p:spPr>
      </p:cxnSp>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2000" y="4064000"/>
            <a:ext cx="304800" cy="304800"/>
          </a:xfrm>
          <a:prstGeom prst="rect">
            <a:avLst/>
          </a:prstGeom>
        </p:spPr>
      </p:pic>
      <p:sp>
        <p:nvSpPr>
          <p:cNvPr id="8" name="AutoShape 8"/>
          <p:cNvSpPr/>
          <p:nvPr/>
        </p:nvSpPr>
        <p:spPr>
          <a:xfrm>
            <a:off x="1143000" y="4038600"/>
            <a:ext cx="508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研究意义</a:t>
            </a:r>
            <a:endParaRPr lang="en-US" sz="1100"/>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2000" y="4508500"/>
            <a:ext cx="254000" cy="254000"/>
          </a:xfrm>
          <a:prstGeom prst="rect">
            <a:avLst/>
          </a:prstGeom>
        </p:spPr>
      </p:pic>
      <p:sp>
        <p:nvSpPr>
          <p:cNvPr id="10" name="AutoShape 10"/>
          <p:cNvSpPr/>
          <p:nvPr/>
        </p:nvSpPr>
        <p:spPr>
          <a:xfrm>
            <a:off x="1079500" y="4470400"/>
            <a:ext cx="52705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理论意义：</a:t>
            </a:r>
            <a:r>
              <a:rPr lang="en-US" sz="1600" b="0" i="0" u="none" strike="noStrike">
                <a:solidFill>
                  <a:srgbClr val="696969"/>
                </a:solidFill>
                <a:latin typeface="Noto Sans SC"/>
                <a:ea typeface="Noto Sans SC"/>
                <a:cs typeface="Noto Sans SC"/>
                <a:sym typeface="Noto Sans SC"/>
              </a:rPr>
              <a:t>构建“传承—转化”双向互动框架，填补研究空白。</a:t>
            </a:r>
            <a:endParaRPr lang="en-US" sz="1100"/>
          </a:p>
        </p:txBody>
      </p:sp>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62000" y="5016500"/>
            <a:ext cx="254000" cy="254000"/>
          </a:xfrm>
          <a:prstGeom prst="rect">
            <a:avLst/>
          </a:prstGeom>
        </p:spPr>
      </p:pic>
      <p:sp>
        <p:nvSpPr>
          <p:cNvPr id="12" name="AutoShape 12"/>
          <p:cNvSpPr/>
          <p:nvPr/>
        </p:nvSpPr>
        <p:spPr>
          <a:xfrm>
            <a:off x="1079500" y="4978400"/>
            <a:ext cx="52705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实践意义：</a:t>
            </a:r>
            <a:r>
              <a:rPr lang="en-US" sz="1600" b="0" i="0" u="none" strike="noStrike">
                <a:solidFill>
                  <a:srgbClr val="696969"/>
                </a:solidFill>
                <a:latin typeface="Noto Sans SC"/>
                <a:ea typeface="Noto Sans SC"/>
                <a:cs typeface="Noto Sans SC"/>
                <a:sym typeface="Noto Sans SC"/>
              </a:rPr>
              <a:t>为非遗传承、运营及市场开拓提供参考与政策支持。</a:t>
            </a:r>
            <a:endParaRPr lang="en-US" sz="1100"/>
          </a:p>
        </p:txBody>
      </p:sp>
      <p:pic>
        <p:nvPicPr>
          <p:cNvPr id="13" name="Picture 13"/>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2000" y="5524500"/>
            <a:ext cx="254000" cy="254000"/>
          </a:xfrm>
          <a:prstGeom prst="rect">
            <a:avLst/>
          </a:prstGeom>
        </p:spPr>
      </p:pic>
      <p:sp>
        <p:nvSpPr>
          <p:cNvPr id="14" name="AutoShape 14"/>
          <p:cNvSpPr/>
          <p:nvPr/>
        </p:nvSpPr>
        <p:spPr>
          <a:xfrm>
            <a:off x="1079500" y="5486400"/>
            <a:ext cx="52705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学术价值：</a:t>
            </a:r>
            <a:r>
              <a:rPr lang="en-US" sz="1600" b="0" i="0" u="none" strike="noStrike">
                <a:solidFill>
                  <a:srgbClr val="696969"/>
                </a:solidFill>
                <a:latin typeface="Noto Sans SC"/>
                <a:ea typeface="Noto Sans SC"/>
                <a:cs typeface="Noto Sans SC"/>
                <a:sym typeface="Noto Sans SC"/>
              </a:rPr>
              <a:t>通过多学科交叉研究，拓展非遗研究的理论视野。</a:t>
            </a:r>
            <a:endParaRPr lang="en-US" sz="1100"/>
          </a:p>
        </p:txBody>
      </p:sp>
      <p:pic>
        <p:nvPicPr>
          <p:cNvPr id="17" name="图片 16"/>
          <p:cNvPicPr>
            <a:picLocks noChangeAspect="1"/>
          </p:cNvPicPr>
          <p:nvPr/>
        </p:nvPicPr>
        <p:blipFill>
          <a:blip r:embed="rId11"/>
          <a:stretch>
            <a:fillRect/>
          </a:stretch>
        </p:blipFill>
        <p:spPr>
          <a:xfrm>
            <a:off x="6496685" y="1729740"/>
            <a:ext cx="5413375" cy="339852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F5DC">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762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项目概述：研究目标与内容</a:t>
            </a:r>
            <a:endParaRPr lang="en-US" sz="1100"/>
          </a:p>
        </p:txBody>
      </p:sp>
      <p:sp>
        <p:nvSpPr>
          <p:cNvPr id="3" name="AutoShape 3"/>
          <p:cNvSpPr/>
          <p:nvPr/>
        </p:nvSpPr>
        <p:spPr>
          <a:xfrm>
            <a:off x="694055" y="1549400"/>
            <a:ext cx="5080000" cy="4445000"/>
          </a:xfrm>
          <a:prstGeom prst="roundRect">
            <a:avLst>
              <a:gd name="adj" fmla="val 2857"/>
            </a:avLst>
          </a:prstGeom>
          <a:solidFill>
            <a:srgbClr val="FFFFFF">
              <a:alpha val="8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6000" y="1905000"/>
            <a:ext cx="355600" cy="355600"/>
          </a:xfrm>
          <a:prstGeom prst="rect">
            <a:avLst/>
          </a:prstGeom>
        </p:spPr>
      </p:pic>
      <p:sp>
        <p:nvSpPr>
          <p:cNvPr id="5" name="AutoShape 5"/>
          <p:cNvSpPr/>
          <p:nvPr/>
        </p:nvSpPr>
        <p:spPr>
          <a:xfrm>
            <a:off x="1460500" y="1879600"/>
            <a:ext cx="3810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8B0000"/>
                </a:solidFill>
                <a:latin typeface="Noto Serif SC"/>
                <a:ea typeface="Noto Serif SC"/>
                <a:cs typeface="Noto Serif SC"/>
                <a:sym typeface="Noto Serif SC"/>
              </a:rPr>
              <a:t>研究目标</a:t>
            </a:r>
            <a:endParaRPr lang="en-US" sz="1100"/>
          </a:p>
        </p:txBody>
      </p:sp>
      <p:cxnSp>
        <p:nvCxnSpPr>
          <p:cNvPr id="6" name="Connector 6"/>
          <p:cNvCxnSpPr/>
          <p:nvPr/>
        </p:nvCxnSpPr>
        <p:spPr>
          <a:xfrm rot="-9549">
            <a:off x="1016009" y="2343150"/>
            <a:ext cx="4572000" cy="12700"/>
          </a:xfrm>
          <a:prstGeom prst="straightConnector1">
            <a:avLst/>
          </a:prstGeom>
          <a:solidFill>
            <a:srgbClr val="DEE0E3">
              <a:alpha val="100000"/>
            </a:srgbClr>
          </a:solidFill>
          <a:ln w="12700" cap="flat" cmpd="sng">
            <a:solidFill>
              <a:srgbClr val="8B0000">
                <a:alpha val="100000"/>
              </a:srgbClr>
            </a:solidFill>
            <a:prstDash val="solid"/>
            <a:round/>
            <a:headEnd type="none" w="med" len="med"/>
            <a:tailEnd type="none" w="med" len="med"/>
          </a:ln>
        </p:spPr>
      </p:cxnSp>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2603500"/>
            <a:ext cx="254000" cy="254000"/>
          </a:xfrm>
          <a:prstGeom prst="rect">
            <a:avLst/>
          </a:prstGeom>
        </p:spPr>
      </p:pic>
      <p:sp>
        <p:nvSpPr>
          <p:cNvPr id="8" name="AutoShape 8"/>
          <p:cNvSpPr/>
          <p:nvPr/>
        </p:nvSpPr>
        <p:spPr>
          <a:xfrm>
            <a:off x="1333500" y="25654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333333"/>
                </a:solidFill>
                <a:latin typeface="Noto Sans SC"/>
                <a:ea typeface="Noto Sans SC"/>
                <a:cs typeface="Noto Sans SC"/>
                <a:sym typeface="Noto Sans SC"/>
              </a:rPr>
              <a:t>系统考察福建木偶戏的传承机制与当代转化路径。</a:t>
            </a:r>
            <a:endParaRPr lang="en-US" sz="1100"/>
          </a:p>
        </p:txBody>
      </p:sp>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3429000"/>
            <a:ext cx="254000" cy="254000"/>
          </a:xfrm>
          <a:prstGeom prst="rect">
            <a:avLst/>
          </a:prstGeom>
        </p:spPr>
      </p:pic>
      <p:sp>
        <p:nvSpPr>
          <p:cNvPr id="10" name="AutoShape 10"/>
          <p:cNvSpPr/>
          <p:nvPr/>
        </p:nvSpPr>
        <p:spPr>
          <a:xfrm>
            <a:off x="1333500" y="3390900"/>
            <a:ext cx="4191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333333"/>
                </a:solidFill>
                <a:latin typeface="Noto Sans SC"/>
                <a:ea typeface="Noto Sans SC"/>
                <a:cs typeface="Noto Sans SC"/>
                <a:sym typeface="Noto Sans SC"/>
              </a:rPr>
              <a:t>揭示其活态传承的内在逻辑，提炼可供借鉴的经验模式。</a:t>
            </a:r>
            <a:endParaRPr lang="en-US" sz="1100"/>
          </a:p>
        </p:txBody>
      </p:sp>
      <p:sp>
        <p:nvSpPr>
          <p:cNvPr id="11" name="AutoShape 11"/>
          <p:cNvSpPr/>
          <p:nvPr/>
        </p:nvSpPr>
        <p:spPr>
          <a:xfrm>
            <a:off x="6096000" y="1651000"/>
            <a:ext cx="5080000" cy="4445000"/>
          </a:xfrm>
          <a:prstGeom prst="roundRect">
            <a:avLst>
              <a:gd name="adj" fmla="val 2857"/>
            </a:avLst>
          </a:prstGeom>
          <a:solidFill>
            <a:srgbClr val="FFFFFF">
              <a:alpha val="80000"/>
            </a:srgbClr>
          </a:solidFill>
          <a:ln w="12700" cap="flat" cmpd="sng">
            <a:solidFill>
              <a:srgbClr val="8B0000">
                <a:alpha val="10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0000" y="1905000"/>
            <a:ext cx="355600" cy="355600"/>
          </a:xfrm>
          <a:prstGeom prst="rect">
            <a:avLst/>
          </a:prstGeom>
        </p:spPr>
      </p:pic>
      <p:sp>
        <p:nvSpPr>
          <p:cNvPr id="13" name="AutoShape 13"/>
          <p:cNvSpPr/>
          <p:nvPr/>
        </p:nvSpPr>
        <p:spPr>
          <a:xfrm>
            <a:off x="6794500" y="1879600"/>
            <a:ext cx="3810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8B0000"/>
                </a:solidFill>
                <a:latin typeface="Noto Serif SC"/>
                <a:ea typeface="Noto Serif SC"/>
                <a:cs typeface="Noto Serif SC"/>
                <a:sym typeface="Noto Serif SC"/>
              </a:rPr>
              <a:t>研究内容</a:t>
            </a:r>
            <a:endParaRPr lang="en-US" sz="1100"/>
          </a:p>
        </p:txBody>
      </p:sp>
      <p:cxnSp>
        <p:nvCxnSpPr>
          <p:cNvPr id="14" name="Connector 14"/>
          <p:cNvCxnSpPr/>
          <p:nvPr/>
        </p:nvCxnSpPr>
        <p:spPr>
          <a:xfrm rot="-9549">
            <a:off x="6350009" y="2343150"/>
            <a:ext cx="4572000" cy="12700"/>
          </a:xfrm>
          <a:prstGeom prst="straightConnector1">
            <a:avLst/>
          </a:prstGeom>
          <a:solidFill>
            <a:srgbClr val="DEE0E3">
              <a:alpha val="100000"/>
            </a:srgbClr>
          </a:solidFill>
          <a:ln w="12700" cap="flat" cmpd="sng">
            <a:solidFill>
              <a:srgbClr val="8B0000">
                <a:alpha val="100000"/>
              </a:srgbClr>
            </a:solidFill>
            <a:prstDash val="solid"/>
            <a:round/>
            <a:headEnd type="none" w="med" len="med"/>
            <a:tailEnd type="none" w="med" len="med"/>
          </a:ln>
        </p:spPr>
      </p:cxnSp>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50000" y="2603500"/>
            <a:ext cx="254000" cy="254000"/>
          </a:xfrm>
          <a:prstGeom prst="rect">
            <a:avLst/>
          </a:prstGeom>
        </p:spPr>
      </p:pic>
      <p:sp>
        <p:nvSpPr>
          <p:cNvPr id="16" name="AutoShape 16"/>
          <p:cNvSpPr/>
          <p:nvPr/>
        </p:nvSpPr>
        <p:spPr>
          <a:xfrm>
            <a:off x="6667500" y="2565400"/>
            <a:ext cx="4191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8B0000"/>
                </a:solidFill>
                <a:latin typeface="Noto Sans SC"/>
                <a:ea typeface="Noto Sans SC"/>
                <a:cs typeface="Noto Sans SC"/>
                <a:sym typeface="Noto Sans SC"/>
              </a:rPr>
              <a:t>历史谱系梳理：</a:t>
            </a:r>
            <a:r>
              <a:rPr lang="en-US" sz="1400" b="0" i="0" u="none" strike="noStrike">
                <a:solidFill>
                  <a:srgbClr val="333333"/>
                </a:solidFill>
                <a:latin typeface="Noto Sans SC"/>
                <a:ea typeface="Noto Sans SC"/>
                <a:cs typeface="Noto Sans SC"/>
                <a:sym typeface="Noto Sans SC"/>
              </a:rPr>
              <a:t>梳理品类脉络、艺术特征与当代存续状态。</a:t>
            </a:r>
            <a:endParaRPr lang="en-US" sz="1100"/>
          </a:p>
        </p:txBody>
      </p:sp>
      <p:pic>
        <p:nvPicPr>
          <p:cNvPr id="17" name="Picture 1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350000" y="3238500"/>
            <a:ext cx="254000" cy="254000"/>
          </a:xfrm>
          <a:prstGeom prst="rect">
            <a:avLst/>
          </a:prstGeom>
        </p:spPr>
      </p:pic>
      <p:sp>
        <p:nvSpPr>
          <p:cNvPr id="18" name="AutoShape 18"/>
          <p:cNvSpPr/>
          <p:nvPr/>
        </p:nvSpPr>
        <p:spPr>
          <a:xfrm>
            <a:off x="6667500" y="3200400"/>
            <a:ext cx="4191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8B0000"/>
                </a:solidFill>
                <a:latin typeface="Noto Sans SC"/>
                <a:ea typeface="Noto Sans SC"/>
                <a:cs typeface="Noto Sans SC"/>
                <a:sym typeface="Noto Sans SC"/>
              </a:rPr>
              <a:t>传承机制剖析：</a:t>
            </a:r>
            <a:r>
              <a:rPr lang="en-US" sz="1400" b="0" i="0" u="none" strike="noStrike">
                <a:solidFill>
                  <a:srgbClr val="333333"/>
                </a:solidFill>
                <a:latin typeface="Noto Sans SC"/>
                <a:ea typeface="Noto Sans SC"/>
                <a:cs typeface="Noto Sans SC"/>
                <a:sym typeface="Noto Sans SC"/>
              </a:rPr>
              <a:t>分析“后继人才培养计划”的实施过程与成效。</a:t>
            </a:r>
            <a:endParaRPr lang="en-US" sz="1100"/>
          </a:p>
        </p:txBody>
      </p:sp>
      <p:pic>
        <p:nvPicPr>
          <p:cNvPr id="19" name="Picture 19"/>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350000" y="3873500"/>
            <a:ext cx="254000" cy="254000"/>
          </a:xfrm>
          <a:prstGeom prst="rect">
            <a:avLst/>
          </a:prstGeom>
        </p:spPr>
      </p:pic>
      <p:sp>
        <p:nvSpPr>
          <p:cNvPr id="20" name="AutoShape 20"/>
          <p:cNvSpPr/>
          <p:nvPr/>
        </p:nvSpPr>
        <p:spPr>
          <a:xfrm>
            <a:off x="6667500" y="3835400"/>
            <a:ext cx="4191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8B0000"/>
                </a:solidFill>
                <a:latin typeface="Noto Sans SC"/>
                <a:ea typeface="Noto Sans SC"/>
                <a:cs typeface="Noto Sans SC"/>
                <a:sym typeface="Noto Sans SC"/>
              </a:rPr>
              <a:t>当代转化路径：</a:t>
            </a:r>
            <a:r>
              <a:rPr lang="en-US" sz="1400" b="0" i="0" u="none" strike="noStrike">
                <a:solidFill>
                  <a:srgbClr val="333333"/>
                </a:solidFill>
                <a:latin typeface="Noto Sans SC"/>
                <a:ea typeface="Noto Sans SC"/>
                <a:cs typeface="Noto Sans SC"/>
                <a:sym typeface="Noto Sans SC"/>
              </a:rPr>
              <a:t>考察市场开拓、数字化传播及文旅融合实践。</a:t>
            </a:r>
            <a:endParaRPr lang="en-US" sz="1100"/>
          </a:p>
        </p:txBody>
      </p:sp>
      <p:pic>
        <p:nvPicPr>
          <p:cNvPr id="21" name="Picture 21"/>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350000" y="4508500"/>
            <a:ext cx="254000" cy="254000"/>
          </a:xfrm>
          <a:prstGeom prst="rect">
            <a:avLst/>
          </a:prstGeom>
        </p:spPr>
      </p:pic>
      <p:sp>
        <p:nvSpPr>
          <p:cNvPr id="22" name="AutoShape 22"/>
          <p:cNvSpPr/>
          <p:nvPr/>
        </p:nvSpPr>
        <p:spPr>
          <a:xfrm>
            <a:off x="6667500" y="4470400"/>
            <a:ext cx="4191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8B0000"/>
                </a:solidFill>
                <a:latin typeface="Noto Sans SC"/>
                <a:ea typeface="Noto Sans SC"/>
                <a:cs typeface="Noto Sans SC"/>
                <a:sym typeface="Noto Sans SC"/>
              </a:rPr>
              <a:t>动力机制构建：</a:t>
            </a:r>
            <a:r>
              <a:rPr lang="en-US" sz="1400" b="0" i="0" u="none" strike="noStrike">
                <a:solidFill>
                  <a:srgbClr val="333333"/>
                </a:solidFill>
                <a:latin typeface="Noto Sans SC"/>
                <a:ea typeface="Noto Sans SC"/>
                <a:cs typeface="Noto Sans SC"/>
                <a:sym typeface="Noto Sans SC"/>
              </a:rPr>
              <a:t>探讨“守正”与“创新”边界，构建互动分析框架。</a:t>
            </a:r>
            <a:endParaRPr lang="en-US" sz="1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5F5DC">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762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研究过程与方法：文献研究</a:t>
            </a:r>
            <a:endParaRPr lang="en-US" sz="1100"/>
          </a:p>
        </p:txBody>
      </p:sp>
      <p:sp>
        <p:nvSpPr>
          <p:cNvPr id="3" name="AutoShape 3"/>
          <p:cNvSpPr/>
          <p:nvPr/>
        </p:nvSpPr>
        <p:spPr>
          <a:xfrm>
            <a:off x="762000" y="1651000"/>
            <a:ext cx="3302000" cy="2032000"/>
          </a:xfrm>
          <a:prstGeom prst="roundRect">
            <a:avLst>
              <a:gd name="adj" fmla="val 6250"/>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6000" y="1841500"/>
            <a:ext cx="406400" cy="406400"/>
          </a:xfrm>
          <a:prstGeom prst="rect">
            <a:avLst/>
          </a:prstGeom>
        </p:spPr>
      </p:pic>
      <p:sp>
        <p:nvSpPr>
          <p:cNvPr id="5" name="AutoShape 5"/>
          <p:cNvSpPr/>
          <p:nvPr/>
        </p:nvSpPr>
        <p:spPr>
          <a:xfrm>
            <a:off x="1524000" y="180340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学术专著与论文</a:t>
            </a:r>
            <a:endParaRPr lang="en-US" sz="1100"/>
          </a:p>
        </p:txBody>
      </p:sp>
      <p:sp>
        <p:nvSpPr>
          <p:cNvPr id="6" name="AutoShape 6"/>
          <p:cNvSpPr/>
          <p:nvPr/>
        </p:nvSpPr>
        <p:spPr>
          <a:xfrm>
            <a:off x="1016000" y="2286000"/>
            <a:ext cx="2794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梳理国内外关于木偶戏研究的学术成果，构建理论基础。</a:t>
            </a:r>
            <a:endParaRPr lang="en-US" sz="1100"/>
          </a:p>
        </p:txBody>
      </p:sp>
      <p:sp>
        <p:nvSpPr>
          <p:cNvPr id="7" name="AutoShape 7"/>
          <p:cNvSpPr/>
          <p:nvPr/>
        </p:nvSpPr>
        <p:spPr>
          <a:xfrm>
            <a:off x="4445000" y="1651000"/>
            <a:ext cx="3302000" cy="2032000"/>
          </a:xfrm>
          <a:prstGeom prst="roundRect">
            <a:avLst>
              <a:gd name="adj" fmla="val 6250"/>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9000" y="1841500"/>
            <a:ext cx="406400" cy="406400"/>
          </a:xfrm>
          <a:prstGeom prst="rect">
            <a:avLst/>
          </a:prstGeom>
        </p:spPr>
      </p:pic>
      <p:sp>
        <p:nvSpPr>
          <p:cNvPr id="9" name="AutoShape 9"/>
          <p:cNvSpPr/>
          <p:nvPr/>
        </p:nvSpPr>
        <p:spPr>
          <a:xfrm>
            <a:off x="5207000" y="180340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历史档案与文献</a:t>
            </a:r>
            <a:endParaRPr lang="en-US" sz="1100"/>
          </a:p>
        </p:txBody>
      </p:sp>
      <p:sp>
        <p:nvSpPr>
          <p:cNvPr id="10" name="AutoShape 10"/>
          <p:cNvSpPr/>
          <p:nvPr/>
        </p:nvSpPr>
        <p:spPr>
          <a:xfrm>
            <a:off x="4699000" y="2286000"/>
            <a:ext cx="2794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收集整理传统剧目手稿、曲谱资料、历史照片及文书档案等一手资料。</a:t>
            </a:r>
            <a:endParaRPr lang="en-US" sz="1100"/>
          </a:p>
        </p:txBody>
      </p:sp>
      <p:sp>
        <p:nvSpPr>
          <p:cNvPr id="11" name="AutoShape 11"/>
          <p:cNvSpPr/>
          <p:nvPr/>
        </p:nvSpPr>
        <p:spPr>
          <a:xfrm>
            <a:off x="8128000" y="1651000"/>
            <a:ext cx="3302000" cy="2032000"/>
          </a:xfrm>
          <a:prstGeom prst="roundRect">
            <a:avLst>
              <a:gd name="adj" fmla="val 6250"/>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82000" y="1841500"/>
            <a:ext cx="406400" cy="406400"/>
          </a:xfrm>
          <a:prstGeom prst="rect">
            <a:avLst/>
          </a:prstGeom>
        </p:spPr>
      </p:pic>
      <p:sp>
        <p:nvSpPr>
          <p:cNvPr id="13" name="AutoShape 13"/>
          <p:cNvSpPr/>
          <p:nvPr/>
        </p:nvSpPr>
        <p:spPr>
          <a:xfrm>
            <a:off x="8890000" y="180340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8B0000"/>
                </a:solidFill>
                <a:latin typeface="Noto Sans SC"/>
                <a:ea typeface="Noto Sans SC"/>
                <a:cs typeface="Noto Sans SC"/>
                <a:sym typeface="Noto Sans SC"/>
              </a:rPr>
              <a:t>政策文件与报告</a:t>
            </a:r>
            <a:endParaRPr lang="en-US" sz="1100"/>
          </a:p>
        </p:txBody>
      </p:sp>
      <p:sp>
        <p:nvSpPr>
          <p:cNvPr id="14" name="AutoShape 14"/>
          <p:cNvSpPr/>
          <p:nvPr/>
        </p:nvSpPr>
        <p:spPr>
          <a:xfrm>
            <a:off x="8382000" y="2286000"/>
            <a:ext cx="2794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研究保护规划文件、政策法规及年度报告，了解官方保护措施与成效。</a:t>
            </a:r>
            <a:endParaRPr lang="en-US" sz="1100"/>
          </a:p>
        </p:txBody>
      </p:sp>
      <p:pic>
        <p:nvPicPr>
          <p:cNvPr id="15" name="Picture 15"/>
          <p:cNvPicPr>
            <a:picLocks noChangeAspect="1"/>
          </p:cNvPicPr>
          <p:nvPr/>
        </p:nvPicPr>
        <p:blipFill>
          <a:blip r:embed="rId7"/>
          <a:srcRect t="24912" b="24912"/>
          <a:stretch>
            <a:fillRect/>
          </a:stretch>
        </p:blipFill>
        <p:spPr>
          <a:xfrm>
            <a:off x="762000" y="3937000"/>
            <a:ext cx="5207000" cy="2413000"/>
          </a:xfrm>
          <a:prstGeom prst="rect">
            <a:avLst/>
          </a:prstGeom>
          <a:noFill/>
          <a:ln w="12700" cap="flat" cmpd="sng">
            <a:solidFill>
              <a:srgbClr val="8B0000">
                <a:alpha val="100000"/>
              </a:srgbClr>
            </a:solidFill>
            <a:prstDash val="solid"/>
            <a:round/>
          </a:ln>
        </p:spPr>
      </p:pic>
      <p:pic>
        <p:nvPicPr>
          <p:cNvPr id="16" name="Picture 16"/>
          <p:cNvPicPr>
            <a:picLocks noChangeAspect="1"/>
          </p:cNvPicPr>
          <p:nvPr/>
        </p:nvPicPr>
        <p:blipFill>
          <a:blip r:embed="rId8"/>
          <a:srcRect t="15119" b="15119"/>
          <a:stretch>
            <a:fillRect/>
          </a:stretch>
        </p:blipFill>
        <p:spPr>
          <a:xfrm>
            <a:off x="6223000" y="3937000"/>
            <a:ext cx="5207000" cy="2413000"/>
          </a:xfrm>
          <a:prstGeom prst="rect">
            <a:avLst/>
          </a:prstGeom>
          <a:noFill/>
          <a:ln w="12700" cap="flat" cmpd="sng">
            <a:solidFill>
              <a:srgbClr val="8B0000">
                <a:alpha val="100000"/>
              </a:srgbClr>
            </a:solidFill>
            <a:prstDash val="solid"/>
            <a:rou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5F5DC">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研究过程与方法：田野调查</a:t>
            </a:r>
            <a:endParaRPr lang="en-US" sz="1100"/>
          </a:p>
        </p:txBody>
      </p:sp>
      <p:pic>
        <p:nvPicPr>
          <p:cNvPr id="4" name="Picture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6223000" y="2032000"/>
            <a:ext cx="406400" cy="406400"/>
          </a:xfrm>
          <a:prstGeom prst="rect">
            <a:avLst/>
          </a:prstGeom>
        </p:spPr>
      </p:pic>
      <p:sp>
        <p:nvSpPr>
          <p:cNvPr id="5" name="AutoShape 5"/>
          <p:cNvSpPr/>
          <p:nvPr/>
        </p:nvSpPr>
        <p:spPr>
          <a:xfrm>
            <a:off x="6731000" y="20066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全面的数据收集</a:t>
            </a:r>
            <a:endParaRPr lang="en-US" sz="1100"/>
          </a:p>
        </p:txBody>
      </p:sp>
      <p:sp>
        <p:nvSpPr>
          <p:cNvPr id="6" name="AutoShape 6"/>
          <p:cNvSpPr/>
          <p:nvPr/>
        </p:nvSpPr>
        <p:spPr>
          <a:xfrm>
            <a:off x="6731000" y="2413000"/>
            <a:ext cx="4699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96969"/>
                </a:solidFill>
                <a:latin typeface="Noto Sans SC"/>
                <a:ea typeface="Noto Sans SC"/>
                <a:cs typeface="Noto Sans SC"/>
                <a:sym typeface="Noto Sans SC"/>
              </a:rPr>
              <a:t>通过问卷调查、深度访谈等方式，系统收集剧团名录、传承谱系、演出情况及人员构成等基础数据。</a:t>
            </a:r>
            <a:endParaRPr lang="en-US" sz="1100"/>
          </a:p>
        </p:txBody>
      </p:sp>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23000" y="3302000"/>
            <a:ext cx="406400" cy="406400"/>
          </a:xfrm>
          <a:prstGeom prst="rect">
            <a:avLst/>
          </a:prstGeom>
        </p:spPr>
      </p:pic>
      <p:sp>
        <p:nvSpPr>
          <p:cNvPr id="8" name="AutoShape 8"/>
          <p:cNvSpPr/>
          <p:nvPr/>
        </p:nvSpPr>
        <p:spPr>
          <a:xfrm>
            <a:off x="6731000" y="32766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针对性的问卷设计</a:t>
            </a:r>
            <a:endParaRPr lang="en-US" sz="1100"/>
          </a:p>
        </p:txBody>
      </p:sp>
      <p:sp>
        <p:nvSpPr>
          <p:cNvPr id="9" name="AutoShape 9"/>
          <p:cNvSpPr/>
          <p:nvPr/>
        </p:nvSpPr>
        <p:spPr>
          <a:xfrm>
            <a:off x="6731000" y="3683000"/>
            <a:ext cx="4699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96969"/>
                </a:solidFill>
                <a:latin typeface="Noto Sans SC"/>
                <a:ea typeface="Noto Sans SC"/>
                <a:cs typeface="Noto Sans SC"/>
                <a:sym typeface="Noto Sans SC"/>
              </a:rPr>
              <a:t>针对观众、从业者和社区居民设计差异化问卷，深入了解各方对木偶戏的认知、态度和参与度。</a:t>
            </a:r>
            <a:endParaRPr lang="en-US" sz="1100"/>
          </a:p>
        </p:txBody>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23000" y="4572000"/>
            <a:ext cx="406400" cy="406400"/>
          </a:xfrm>
          <a:prstGeom prst="rect">
            <a:avLst/>
          </a:prstGeom>
        </p:spPr>
      </p:pic>
      <p:sp>
        <p:nvSpPr>
          <p:cNvPr id="11" name="AutoShape 11"/>
          <p:cNvSpPr/>
          <p:nvPr/>
        </p:nvSpPr>
        <p:spPr>
          <a:xfrm>
            <a:off x="6731000" y="45466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深入的实地考察</a:t>
            </a:r>
            <a:endParaRPr lang="en-US" sz="1100"/>
          </a:p>
        </p:txBody>
      </p:sp>
      <p:sp>
        <p:nvSpPr>
          <p:cNvPr id="12" name="AutoShape 12"/>
          <p:cNvSpPr/>
          <p:nvPr/>
        </p:nvSpPr>
        <p:spPr>
          <a:xfrm>
            <a:off x="6731000" y="4953000"/>
            <a:ext cx="4699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96969"/>
                </a:solidFill>
                <a:latin typeface="Noto Sans SC"/>
                <a:ea typeface="Noto Sans SC"/>
                <a:cs typeface="Noto Sans SC"/>
                <a:sym typeface="Noto Sans SC"/>
              </a:rPr>
              <a:t>走访多个木偶剧团和保护单位，观摩演出并记录传承活动，与传承人、演员及管理人员进行面对面交流。</a:t>
            </a:r>
            <a:endParaRPr lang="en-US" sz="1100"/>
          </a:p>
        </p:txBody>
      </p:sp>
      <p:pic>
        <p:nvPicPr>
          <p:cNvPr id="13" name="图片 12"/>
          <p:cNvPicPr>
            <a:picLocks noChangeAspect="1"/>
          </p:cNvPicPr>
          <p:nvPr/>
        </p:nvPicPr>
        <p:blipFill>
          <a:blip r:embed="rId7"/>
          <a:stretch>
            <a:fillRect/>
          </a:stretch>
        </p:blipFill>
        <p:spPr>
          <a:xfrm>
            <a:off x="548005" y="2253615"/>
            <a:ext cx="5547995" cy="397827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5F5DC">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研究过程与方法：影像记录</a:t>
            </a:r>
            <a:endParaRPr lang="en-US" sz="1100"/>
          </a:p>
        </p:txBody>
      </p:sp>
      <p:sp>
        <p:nvSpPr>
          <p:cNvPr id="3" name="AutoShape 3"/>
          <p:cNvSpPr/>
          <p:nvPr>
            <p:custDataLst>
              <p:tags r:id="rId1"/>
            </p:custDataLst>
          </p:nvPr>
        </p:nvSpPr>
        <p:spPr>
          <a:xfrm>
            <a:off x="762000" y="2032000"/>
            <a:ext cx="5080000" cy="4064000"/>
          </a:xfrm>
          <a:prstGeom prst="roundRect">
            <a:avLst>
              <a:gd name="adj" fmla="val 5000"/>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4762500"/>
            <a:ext cx="304800" cy="304800"/>
          </a:xfrm>
          <a:prstGeom prst="rect">
            <a:avLst/>
          </a:prstGeom>
        </p:spPr>
      </p:pic>
      <p:sp>
        <p:nvSpPr>
          <p:cNvPr id="6" name="AutoShape 6"/>
          <p:cNvSpPr/>
          <p:nvPr>
            <p:custDataLst>
              <p:tags r:id="rId5"/>
            </p:custDataLst>
          </p:nvPr>
        </p:nvSpPr>
        <p:spPr>
          <a:xfrm>
            <a:off x="1397000" y="4724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演出影像资料</a:t>
            </a:r>
            <a:endParaRPr lang="en-US" sz="1100"/>
          </a:p>
        </p:txBody>
      </p:sp>
      <p:sp>
        <p:nvSpPr>
          <p:cNvPr id="7" name="AutoShape 7"/>
          <p:cNvSpPr/>
          <p:nvPr>
            <p:custDataLst>
              <p:tags r:id="rId6"/>
            </p:custDataLst>
          </p:nvPr>
        </p:nvSpPr>
        <p:spPr>
          <a:xfrm>
            <a:off x="1016000" y="5143500"/>
            <a:ext cx="4572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96969"/>
                </a:solidFill>
                <a:latin typeface="Noto Sans SC"/>
                <a:ea typeface="Noto Sans SC"/>
                <a:cs typeface="Noto Sans SC"/>
                <a:sym typeface="Noto Sans SC"/>
              </a:rPr>
              <a:t>录制完整剧目、经典折子戏演出录像，以及后台准备、演员排练等幕后影像，全方位记录舞台艺术形态。</a:t>
            </a:r>
            <a:endParaRPr lang="en-US" sz="1100"/>
          </a:p>
        </p:txBody>
      </p:sp>
      <p:sp>
        <p:nvSpPr>
          <p:cNvPr id="8" name="AutoShape 8"/>
          <p:cNvSpPr/>
          <p:nvPr>
            <p:custDataLst>
              <p:tags r:id="rId7"/>
            </p:custDataLst>
          </p:nvPr>
        </p:nvSpPr>
        <p:spPr>
          <a:xfrm>
            <a:off x="6350000" y="2032000"/>
            <a:ext cx="5080000" cy="4064000"/>
          </a:xfrm>
          <a:prstGeom prst="roundRect">
            <a:avLst>
              <a:gd name="adj" fmla="val 5000"/>
            </a:avLst>
          </a:prstGeom>
          <a:solidFill>
            <a:srgbClr val="FFFFFF">
              <a:alpha val="60000"/>
            </a:srgbClr>
          </a:solidFill>
          <a:ln w="12700" cap="flat" cmpd="sng">
            <a:solidFill>
              <a:srgbClr val="8B0000">
                <a:alpha val="2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custDataLst>
              <p:tags r:id="rId8"/>
            </p:custDataLst>
          </p:nvPr>
        </p:nvPicPr>
        <p:blipFill>
          <a:blip r:embed="rId9"/>
          <a:srcRect t="12462" b="12462"/>
          <a:stretch>
            <a:fillRect/>
          </a:stretch>
        </p:blipFill>
        <p:spPr>
          <a:xfrm>
            <a:off x="6604000" y="2286000"/>
            <a:ext cx="4572000" cy="2286000"/>
          </a:xfrm>
          <a:prstGeom prst="rect">
            <a:avLst/>
          </a:prstGeom>
          <a:noFill/>
          <a:ln w="25400" cap="flat" cmpd="sng">
            <a:noFill/>
            <a:prstDash val="solid"/>
            <a:round/>
          </a:ln>
        </p:spPr>
      </p:pic>
      <p:pic>
        <p:nvPicPr>
          <p:cNvPr id="10"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604000" y="4762500"/>
            <a:ext cx="304800" cy="304800"/>
          </a:xfrm>
          <a:prstGeom prst="rect">
            <a:avLst/>
          </a:prstGeom>
        </p:spPr>
      </p:pic>
      <p:sp>
        <p:nvSpPr>
          <p:cNvPr id="11" name="AutoShape 11"/>
          <p:cNvSpPr/>
          <p:nvPr>
            <p:custDataLst>
              <p:tags r:id="rId13"/>
            </p:custDataLst>
          </p:nvPr>
        </p:nvSpPr>
        <p:spPr>
          <a:xfrm>
            <a:off x="6985000" y="4724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ans SC"/>
                <a:ea typeface="Noto Sans SC"/>
                <a:cs typeface="Noto Sans SC"/>
                <a:sym typeface="Noto Sans SC"/>
              </a:rPr>
              <a:t>技艺传承影像</a:t>
            </a:r>
            <a:endParaRPr lang="en-US" sz="1100"/>
          </a:p>
        </p:txBody>
      </p:sp>
      <p:sp>
        <p:nvSpPr>
          <p:cNvPr id="12" name="AutoShape 12"/>
          <p:cNvSpPr/>
          <p:nvPr>
            <p:custDataLst>
              <p:tags r:id="rId14"/>
            </p:custDataLst>
          </p:nvPr>
        </p:nvSpPr>
        <p:spPr>
          <a:xfrm>
            <a:off x="6604000" y="5143500"/>
            <a:ext cx="4572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96969"/>
                </a:solidFill>
                <a:latin typeface="Noto Sans SC"/>
                <a:ea typeface="Noto Sans SC"/>
                <a:cs typeface="Noto Sans SC"/>
                <a:sym typeface="Noto Sans SC"/>
              </a:rPr>
              <a:t>拍摄操偶技艺示范、木偶制作流程、唱腔教学及新剧目排练，细致记录非遗活态传承的每一个环节。</a:t>
            </a:r>
            <a:endParaRPr lang="en-US" sz="1100"/>
          </a:p>
        </p:txBody>
      </p:sp>
      <p:pic>
        <p:nvPicPr>
          <p:cNvPr id="13" name="木偶戏片段">
            <a:hlinkClick r:id="" action="ppaction://media"/>
          </p:cNvPr>
          <p:cNvPicPr/>
          <p:nvPr>
            <a:videoFile r:link="rId15"/>
            <p:extLst>
              <p:ext uri="{DAA4B4D4-6D71-4841-9C94-3DE7FCFB9230}">
                <p14:media xmlns:p14="http://schemas.microsoft.com/office/powerpoint/2010/main" r:embed="rId16"/>
              </p:ext>
            </p:extLst>
          </p:nvPr>
        </p:nvPicPr>
        <p:blipFill>
          <a:blip r:embed="rId17"/>
          <a:stretch>
            <a:fillRect/>
          </a:stretch>
        </p:blipFill>
        <p:spPr>
          <a:xfrm>
            <a:off x="1148715" y="2153920"/>
            <a:ext cx="4439285" cy="256921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13"/>
                </p:tgtEl>
              </p:cMediaNode>
            </p:video>
            <p:seq concurrent="1" nextAc="seek">
              <p:cTn id="3" restart="whenNotActive" fill="hold" evtFilter="cancelBubble" nodeType="interactiveSeq">
                <p:stCondLst>
                  <p:cond evt="onClick" delay="0">
                    <p:tgtEl>
                      <p:spTgt spid="1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13"/>
                                        </p:tgtEl>
                                      </p:cBhvr>
                                    </p:cmd>
                                  </p:childTnLst>
                                </p:cTn>
                              </p:par>
                            </p:childTnLst>
                          </p:cTn>
                        </p:par>
                      </p:childTnLst>
                    </p:cTn>
                  </p:par>
                </p:childTnLst>
              </p:cTn>
              <p:nextCondLst>
                <p:cond evt="onClick" delay="0">
                  <p:tgtEl>
                    <p:spTgt spid="1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5F5DC">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核心研究成果：历史谱系梳理</a:t>
            </a:r>
            <a:endParaRPr lang="en-US" sz="1100"/>
          </a:p>
        </p:txBody>
      </p:sp>
      <p:sp>
        <p:nvSpPr>
          <p:cNvPr id="3" name="AutoShape 3"/>
          <p:cNvSpPr/>
          <p:nvPr/>
        </p:nvSpPr>
        <p:spPr>
          <a:xfrm>
            <a:off x="762000" y="2032000"/>
            <a:ext cx="5207000" cy="1905000"/>
          </a:xfrm>
          <a:prstGeom prst="roundRect">
            <a:avLst>
              <a:gd name="adj" fmla="val 10666"/>
            </a:avLst>
          </a:prstGeom>
          <a:solidFill>
            <a:srgbClr val="FFFFFF">
              <a:alpha val="8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6000" y="2222500"/>
            <a:ext cx="406400" cy="406400"/>
          </a:xfrm>
          <a:prstGeom prst="rect">
            <a:avLst/>
          </a:prstGeom>
        </p:spPr>
      </p:pic>
      <p:sp>
        <p:nvSpPr>
          <p:cNvPr id="5" name="AutoShape 5"/>
          <p:cNvSpPr/>
          <p:nvPr/>
        </p:nvSpPr>
        <p:spPr>
          <a:xfrm>
            <a:off x="1524000" y="22225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泉州提线木偶</a:t>
            </a:r>
            <a:endParaRPr lang="en-US" sz="1100"/>
          </a:p>
        </p:txBody>
      </p:sp>
      <p:sp>
        <p:nvSpPr>
          <p:cNvPr id="6" name="AutoShape 6"/>
          <p:cNvSpPr/>
          <p:nvPr/>
        </p:nvSpPr>
        <p:spPr>
          <a:xfrm>
            <a:off x="1016000" y="26670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历史悠久，被誉为“丝戏”，2006年入选国家级非遗，艺术体系完整，市场活跃。</a:t>
            </a:r>
            <a:endParaRPr lang="en-US" sz="1100"/>
          </a:p>
        </p:txBody>
      </p:sp>
      <p:sp>
        <p:nvSpPr>
          <p:cNvPr id="7" name="AutoShape 7"/>
          <p:cNvSpPr/>
          <p:nvPr/>
        </p:nvSpPr>
        <p:spPr>
          <a:xfrm>
            <a:off x="6223000" y="2032000"/>
            <a:ext cx="5207000" cy="1905000"/>
          </a:xfrm>
          <a:prstGeom prst="roundRect">
            <a:avLst>
              <a:gd name="adj" fmla="val 10666"/>
            </a:avLst>
          </a:prstGeom>
          <a:solidFill>
            <a:srgbClr val="FFFFFF">
              <a:alpha val="8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77000" y="2222500"/>
            <a:ext cx="406400" cy="406400"/>
          </a:xfrm>
          <a:prstGeom prst="rect">
            <a:avLst/>
          </a:prstGeom>
        </p:spPr>
      </p:pic>
      <p:sp>
        <p:nvSpPr>
          <p:cNvPr id="9" name="AutoShape 9"/>
          <p:cNvSpPr/>
          <p:nvPr/>
        </p:nvSpPr>
        <p:spPr>
          <a:xfrm>
            <a:off x="6985000" y="22225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漳州布袋木偶</a:t>
            </a:r>
            <a:endParaRPr lang="en-US" sz="1100"/>
          </a:p>
        </p:txBody>
      </p:sp>
      <p:sp>
        <p:nvSpPr>
          <p:cNvPr id="10" name="AutoShape 10"/>
          <p:cNvSpPr/>
          <p:nvPr/>
        </p:nvSpPr>
        <p:spPr>
          <a:xfrm>
            <a:off x="6477000" y="26670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表演与雕刻技艺并重，在国内外享有盛誉，是闽南文化的重要名片。</a:t>
            </a:r>
            <a:endParaRPr lang="en-US" sz="1100"/>
          </a:p>
        </p:txBody>
      </p:sp>
      <p:sp>
        <p:nvSpPr>
          <p:cNvPr id="11" name="AutoShape 11"/>
          <p:cNvSpPr/>
          <p:nvPr/>
        </p:nvSpPr>
        <p:spPr>
          <a:xfrm>
            <a:off x="762000" y="4191000"/>
            <a:ext cx="5207000" cy="1905000"/>
          </a:xfrm>
          <a:prstGeom prst="roundRect">
            <a:avLst>
              <a:gd name="adj" fmla="val 10666"/>
            </a:avLst>
          </a:prstGeom>
          <a:solidFill>
            <a:srgbClr val="FFFFFF">
              <a:alpha val="8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4381500"/>
            <a:ext cx="406400" cy="406400"/>
          </a:xfrm>
          <a:prstGeom prst="rect">
            <a:avLst/>
          </a:prstGeom>
        </p:spPr>
      </p:pic>
      <p:sp>
        <p:nvSpPr>
          <p:cNvPr id="13" name="AutoShape 13"/>
          <p:cNvSpPr/>
          <p:nvPr/>
        </p:nvSpPr>
        <p:spPr>
          <a:xfrm>
            <a:off x="1524000" y="43815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晋江掌中木偶</a:t>
            </a:r>
            <a:endParaRPr lang="en-US" sz="1100"/>
          </a:p>
        </p:txBody>
      </p:sp>
      <p:sp>
        <p:nvSpPr>
          <p:cNvPr id="14" name="AutoShape 14"/>
          <p:cNvSpPr/>
          <p:nvPr/>
        </p:nvSpPr>
        <p:spPr>
          <a:xfrm>
            <a:off x="1016000" y="48260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唱腔丰富，剧目繁多，深受当地群众喜爱，保留了浓郁的乡土气息。</a:t>
            </a:r>
            <a:endParaRPr lang="en-US" sz="1100"/>
          </a:p>
        </p:txBody>
      </p:sp>
      <p:sp>
        <p:nvSpPr>
          <p:cNvPr id="15" name="AutoShape 15"/>
          <p:cNvSpPr/>
          <p:nvPr/>
        </p:nvSpPr>
        <p:spPr>
          <a:xfrm>
            <a:off x="6223000" y="4191000"/>
            <a:ext cx="5207000" cy="1905000"/>
          </a:xfrm>
          <a:prstGeom prst="roundRect">
            <a:avLst>
              <a:gd name="adj" fmla="val 10666"/>
            </a:avLst>
          </a:prstGeom>
          <a:solidFill>
            <a:srgbClr val="FFFFFF">
              <a:alpha val="8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477000" y="4381500"/>
            <a:ext cx="406400" cy="406400"/>
          </a:xfrm>
          <a:prstGeom prst="rect">
            <a:avLst/>
          </a:prstGeom>
        </p:spPr>
      </p:pic>
      <p:sp>
        <p:nvSpPr>
          <p:cNvPr id="17" name="AutoShape 17"/>
          <p:cNvSpPr/>
          <p:nvPr/>
        </p:nvSpPr>
        <p:spPr>
          <a:xfrm>
            <a:off x="6985000" y="43815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8B0000"/>
                </a:solidFill>
                <a:latin typeface="Noto Serif SC"/>
                <a:ea typeface="Noto Serif SC"/>
                <a:cs typeface="Noto Serif SC"/>
                <a:sym typeface="Noto Serif SC"/>
              </a:rPr>
              <a:t>铁枝木偶</a:t>
            </a:r>
            <a:endParaRPr lang="en-US" sz="1100"/>
          </a:p>
        </p:txBody>
      </p:sp>
      <p:sp>
        <p:nvSpPr>
          <p:cNvPr id="18" name="AutoShape 18"/>
          <p:cNvSpPr/>
          <p:nvPr/>
        </p:nvSpPr>
        <p:spPr>
          <a:xfrm>
            <a:off x="6477000" y="48260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流传于闽东等地，造型独特，表演风格粗犷，具有独特的地域特色。</a:t>
            </a:r>
            <a:endParaRPr lang="en-US" sz="11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5F5DC">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8B0000"/>
                </a:solidFill>
                <a:latin typeface="Noto Serif SC"/>
                <a:ea typeface="Noto Serif SC"/>
                <a:cs typeface="Noto Serif SC"/>
                <a:sym typeface="Noto Serif SC"/>
              </a:rPr>
              <a:t>核心研究成果：数字化传播探索</a:t>
            </a:r>
            <a:endParaRPr lang="en-US" sz="1100"/>
          </a:p>
        </p:txBody>
      </p:sp>
      <p:sp>
        <p:nvSpPr>
          <p:cNvPr id="3" name="AutoShape 3"/>
          <p:cNvSpPr/>
          <p:nvPr/>
        </p:nvSpPr>
        <p:spPr>
          <a:xfrm>
            <a:off x="762000" y="2032000"/>
            <a:ext cx="5080000" cy="4064000"/>
          </a:xfrm>
          <a:prstGeom prst="roundRect">
            <a:avLst>
              <a:gd name="adj" fmla="val 5000"/>
            </a:avLst>
          </a:prstGeom>
          <a:solidFill>
            <a:srgbClr val="FFFFFF">
              <a:alpha val="8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16000" y="2286000"/>
            <a:ext cx="355600" cy="355600"/>
          </a:xfrm>
          <a:prstGeom prst="rect">
            <a:avLst/>
          </a:prstGeom>
        </p:spPr>
      </p:pic>
      <p:sp>
        <p:nvSpPr>
          <p:cNvPr id="5" name="AutoShape 5"/>
          <p:cNvSpPr/>
          <p:nvPr/>
        </p:nvSpPr>
        <p:spPr>
          <a:xfrm>
            <a:off x="1460500" y="2260600"/>
            <a:ext cx="3810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8B0000"/>
                </a:solidFill>
                <a:latin typeface="Noto Sans SC"/>
                <a:ea typeface="Noto Sans SC"/>
                <a:cs typeface="Noto Sans SC"/>
                <a:sym typeface="Noto Sans SC"/>
              </a:rPr>
              <a:t>应用现状：数字化实践</a:t>
            </a:r>
            <a:endParaRPr lang="en-US" sz="1100"/>
          </a:p>
        </p:txBody>
      </p:sp>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2857500"/>
            <a:ext cx="304800" cy="304800"/>
          </a:xfrm>
          <a:prstGeom prst="rect">
            <a:avLst/>
          </a:prstGeom>
        </p:spPr>
      </p:pic>
      <p:sp>
        <p:nvSpPr>
          <p:cNvPr id="7" name="AutoShape 7"/>
          <p:cNvSpPr/>
          <p:nvPr/>
        </p:nvSpPr>
        <p:spPr>
          <a:xfrm>
            <a:off x="1460500" y="2819400"/>
            <a:ext cx="4064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传统剧目数字化</a:t>
            </a:r>
            <a:endParaRPr lang="en-US" sz="1100"/>
          </a:p>
        </p:txBody>
      </p:sp>
      <p:sp>
        <p:nvSpPr>
          <p:cNvPr id="8" name="AutoShape 8"/>
          <p:cNvSpPr/>
          <p:nvPr/>
        </p:nvSpPr>
        <p:spPr>
          <a:xfrm>
            <a:off x="1460500" y="31750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对部分代表性剧目进行视频录制和三维扫描建模，建立数字资产库。</a:t>
            </a:r>
            <a:endParaRPr lang="en-US" sz="1100"/>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000" y="3810000"/>
            <a:ext cx="304800" cy="304800"/>
          </a:xfrm>
          <a:prstGeom prst="rect">
            <a:avLst/>
          </a:prstGeom>
        </p:spPr>
      </p:pic>
      <p:sp>
        <p:nvSpPr>
          <p:cNvPr id="10" name="AutoShape 10"/>
          <p:cNvSpPr/>
          <p:nvPr/>
        </p:nvSpPr>
        <p:spPr>
          <a:xfrm>
            <a:off x="1460500" y="3771900"/>
            <a:ext cx="4064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线上传播与档案建设</a:t>
            </a:r>
            <a:endParaRPr lang="en-US" sz="1100"/>
          </a:p>
        </p:txBody>
      </p:sp>
      <p:sp>
        <p:nvSpPr>
          <p:cNvPr id="11" name="AutoShape 11"/>
          <p:cNvSpPr/>
          <p:nvPr/>
        </p:nvSpPr>
        <p:spPr>
          <a:xfrm>
            <a:off x="1460500" y="41275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疫情期间开展线上直播演出，突破地域限制，初步建立系统性数字档案。</a:t>
            </a:r>
            <a:endParaRPr lang="en-US" sz="1100"/>
          </a:p>
        </p:txBody>
      </p:sp>
      <p:sp>
        <p:nvSpPr>
          <p:cNvPr id="13" name="AutoShape 13"/>
          <p:cNvSpPr/>
          <p:nvPr/>
        </p:nvSpPr>
        <p:spPr>
          <a:xfrm>
            <a:off x="6223000" y="2032000"/>
            <a:ext cx="5080000" cy="4064000"/>
          </a:xfrm>
          <a:prstGeom prst="roundRect">
            <a:avLst>
              <a:gd name="adj" fmla="val 5000"/>
            </a:avLst>
          </a:prstGeom>
          <a:solidFill>
            <a:srgbClr val="FFFFFF">
              <a:alpha val="80000"/>
            </a:srgbClr>
          </a:solidFill>
          <a:ln w="12700" cap="flat" cmpd="sng">
            <a:solidFill>
              <a:srgbClr val="8B0000">
                <a:alpha val="3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477000" y="2286000"/>
            <a:ext cx="355600" cy="355600"/>
          </a:xfrm>
          <a:prstGeom prst="rect">
            <a:avLst/>
          </a:prstGeom>
        </p:spPr>
      </p:pic>
      <p:sp>
        <p:nvSpPr>
          <p:cNvPr id="15" name="AutoShape 15"/>
          <p:cNvSpPr/>
          <p:nvPr/>
        </p:nvSpPr>
        <p:spPr>
          <a:xfrm>
            <a:off x="6921500" y="2260600"/>
            <a:ext cx="3810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8B0000"/>
                </a:solidFill>
                <a:latin typeface="Noto Sans SC"/>
                <a:ea typeface="Noto Sans SC"/>
                <a:cs typeface="Noto Sans SC"/>
                <a:sym typeface="Noto Sans SC"/>
              </a:rPr>
              <a:t>存在问题：挑战与反思</a:t>
            </a:r>
            <a:endParaRPr lang="en-US" sz="1100"/>
          </a:p>
        </p:txBody>
      </p:sp>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2857500"/>
            <a:ext cx="304800" cy="304800"/>
          </a:xfrm>
          <a:prstGeom prst="rect">
            <a:avLst/>
          </a:prstGeom>
        </p:spPr>
      </p:pic>
      <p:sp>
        <p:nvSpPr>
          <p:cNvPr id="17" name="AutoShape 17"/>
          <p:cNvSpPr/>
          <p:nvPr/>
        </p:nvSpPr>
        <p:spPr>
          <a:xfrm>
            <a:off x="6921500" y="2819400"/>
            <a:ext cx="4064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传播渠道有限</a:t>
            </a:r>
            <a:endParaRPr lang="en-US" sz="1100"/>
          </a:p>
        </p:txBody>
      </p:sp>
      <p:sp>
        <p:nvSpPr>
          <p:cNvPr id="18" name="AutoShape 18"/>
          <p:cNvSpPr/>
          <p:nvPr/>
        </p:nvSpPr>
        <p:spPr>
          <a:xfrm>
            <a:off x="6921500" y="31750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数字化内容的传播覆盖面和影响力不足，未能充分触达年轻群体。</a:t>
            </a:r>
            <a:endParaRPr lang="en-US" sz="1100"/>
          </a:p>
        </p:txBody>
      </p:sp>
      <p:pic>
        <p:nvPicPr>
          <p:cNvPr id="19" name="Picture 19"/>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477000" y="3746500"/>
            <a:ext cx="304800" cy="304800"/>
          </a:xfrm>
          <a:prstGeom prst="rect">
            <a:avLst/>
          </a:prstGeom>
        </p:spPr>
      </p:pic>
      <p:sp>
        <p:nvSpPr>
          <p:cNvPr id="20" name="AutoShape 20"/>
          <p:cNvSpPr/>
          <p:nvPr/>
        </p:nvSpPr>
        <p:spPr>
          <a:xfrm>
            <a:off x="6921500" y="3708400"/>
            <a:ext cx="4064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技术应用深度不足</a:t>
            </a:r>
            <a:endParaRPr lang="en-US" sz="1100"/>
          </a:p>
        </p:txBody>
      </p:sp>
      <p:sp>
        <p:nvSpPr>
          <p:cNvPr id="21" name="AutoShape 21"/>
          <p:cNvSpPr/>
          <p:nvPr/>
        </p:nvSpPr>
        <p:spPr>
          <a:xfrm>
            <a:off x="6921500" y="40640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三维扫描等技术仅应用于部分代表性木偶头，未能全面推广至全剧。</a:t>
            </a:r>
            <a:endParaRPr lang="en-US" sz="1100"/>
          </a:p>
        </p:txBody>
      </p:sp>
      <p:pic>
        <p:nvPicPr>
          <p:cNvPr id="22" name="Picture 22"/>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77000" y="4635500"/>
            <a:ext cx="304800" cy="304800"/>
          </a:xfrm>
          <a:prstGeom prst="rect">
            <a:avLst/>
          </a:prstGeom>
        </p:spPr>
      </p:pic>
      <p:sp>
        <p:nvSpPr>
          <p:cNvPr id="23" name="AutoShape 23"/>
          <p:cNvSpPr/>
          <p:nvPr/>
        </p:nvSpPr>
        <p:spPr>
          <a:xfrm>
            <a:off x="6921500" y="4597400"/>
            <a:ext cx="4064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重技术轻本体</a:t>
            </a:r>
            <a:endParaRPr lang="en-US" sz="1100"/>
          </a:p>
        </p:txBody>
      </p:sp>
      <p:sp>
        <p:nvSpPr>
          <p:cNvPr id="24" name="AutoShape 24"/>
          <p:cNvSpPr/>
          <p:nvPr/>
        </p:nvSpPr>
        <p:spPr>
          <a:xfrm>
            <a:off x="6921500" y="49530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96969"/>
                </a:solidFill>
                <a:latin typeface="Noto Sans SC"/>
                <a:ea typeface="Noto Sans SC"/>
                <a:cs typeface="Noto Sans SC"/>
                <a:sym typeface="Noto Sans SC"/>
              </a:rPr>
              <a:t>存在“重技术、忽视本体”倾向，技术手段与文化内涵未能有效融合。</a:t>
            </a:r>
            <a:endParaRPr lang="en-US" sz="1100"/>
          </a:p>
        </p:txBody>
      </p:sp>
    </p:spTree>
  </p:cSld>
  <p:clrMapOvr>
    <a:masterClrMapping/>
  </p:clrMapOvr>
</p:sld>
</file>

<file path=ppt/tags/tag1.xml><?xml version="1.0" encoding="utf-8"?>
<p:tagLst xmlns:p="http://schemas.openxmlformats.org/presentationml/2006/main">
  <p:tag name="KSO_WM_DIAGRAM_VIRTUALLY_FRAME" val="{&quot;height&quot;:320,&quot;left&quot;:60,&quot;top&quot;:160,&quot;width&quot;:840}"/>
</p:tagLst>
</file>

<file path=ppt/tags/tag10.xml><?xml version="1.0" encoding="utf-8"?>
<p:tagLst xmlns:p="http://schemas.openxmlformats.org/presentationml/2006/main">
  <p:tag name="KSO_WM_DIAGRAM_VIRTUALLY_FRAME" val="{&quot;height&quot;:260,&quot;left&quot;:60,&quot;top&quot;:160,&quot;width&quot;:840}"/>
</p:tagLst>
</file>

<file path=ppt/tags/tag11.xml><?xml version="1.0" encoding="utf-8"?>
<p:tagLst xmlns:p="http://schemas.openxmlformats.org/presentationml/2006/main">
  <p:tag name="KSO_WM_DIAGRAM_VIRTUALLY_FRAME" val="{&quot;height&quot;:260,&quot;left&quot;:60,&quot;top&quot;:160,&quot;width&quot;:840}"/>
</p:tagLst>
</file>

<file path=ppt/tags/tag12.xml><?xml version="1.0" encoding="utf-8"?>
<p:tagLst xmlns:p="http://schemas.openxmlformats.org/presentationml/2006/main">
  <p:tag name="KSO_WM_DIAGRAM_VIRTUALLY_FRAME" val="{&quot;height&quot;:260,&quot;left&quot;:60,&quot;top&quot;:160,&quot;width&quot;:840}"/>
</p:tagLst>
</file>

<file path=ppt/tags/tag13.xml><?xml version="1.0" encoding="utf-8"?>
<p:tagLst xmlns:p="http://schemas.openxmlformats.org/presentationml/2006/main">
  <p:tag name="KSO_WM_DIAGRAM_VIRTUALLY_FRAME" val="{&quot;height&quot;:260,&quot;left&quot;:60,&quot;top&quot;:160,&quot;width&quot;:840}"/>
</p:tagLst>
</file>

<file path=ppt/tags/tag14.xml><?xml version="1.0" encoding="utf-8"?>
<p:tagLst xmlns:p="http://schemas.openxmlformats.org/presentationml/2006/main">
  <p:tag name="KSO_WM_DIAGRAM_VIRTUALLY_FRAME" val="{&quot;height&quot;:260,&quot;left&quot;:60,&quot;top&quot;:160,&quot;width&quot;:840}"/>
</p:tagLst>
</file>

<file path=ppt/tags/tag15.xml><?xml version="1.0" encoding="utf-8"?>
<p:tagLst xmlns:p="http://schemas.openxmlformats.org/presentationml/2006/main">
  <p:tag name="KSO_WM_DIAGRAM_VIRTUALLY_FRAME" val="{&quot;height&quot;:260,&quot;left&quot;:60,&quot;top&quot;:160,&quot;width&quot;:840}"/>
</p:tagLst>
</file>

<file path=ppt/tags/tag16.xml><?xml version="1.0" encoding="utf-8"?>
<p:tagLst xmlns:p="http://schemas.openxmlformats.org/presentationml/2006/main">
  <p:tag name="KSO_WM_DIAGRAM_VIRTUALLY_FRAME" val="{&quot;height&quot;:260,&quot;left&quot;:60,&quot;top&quot;:160,&quot;width&quot;:840}"/>
</p:tagLst>
</file>

<file path=ppt/tags/tag17.xml><?xml version="1.0" encoding="utf-8"?>
<p:tagLst xmlns:p="http://schemas.openxmlformats.org/presentationml/2006/main">
  <p:tag name="KSO_WM_DIAGRAM_VIRTUALLY_FRAME" val="{&quot;height&quot;:260,&quot;left&quot;:60,&quot;top&quot;:160,&quot;width&quot;:840}"/>
</p:tagLst>
</file>

<file path=ppt/tags/tag18.xml><?xml version="1.0" encoding="utf-8"?>
<p:tagLst xmlns:p="http://schemas.openxmlformats.org/presentationml/2006/main">
  <p:tag name="KSO_WM_DIAGRAM_VIRTUALLY_FRAME" val="{&quot;height&quot;:260,&quot;left&quot;:60,&quot;top&quot;:160,&quot;width&quot;:840}"/>
</p:tagLst>
</file>

<file path=ppt/tags/tag19.xml><?xml version="1.0" encoding="utf-8"?>
<p:tagLst xmlns:p="http://schemas.openxmlformats.org/presentationml/2006/main">
  <p:tag name="KSO_WM_DIAGRAM_VIRTUALLY_FRAME" val="{&quot;height&quot;:260,&quot;left&quot;:60,&quot;top&quot;:160,&quot;width&quot;:840}"/>
</p:tagLst>
</file>

<file path=ppt/tags/tag2.xml><?xml version="1.0" encoding="utf-8"?>
<p:tagLst xmlns:p="http://schemas.openxmlformats.org/presentationml/2006/main">
  <p:tag name="KSO_WM_DIAGRAM_VIRTUALLY_FRAME" val="{&quot;height&quot;:320,&quot;left&quot;:60,&quot;top&quot;:160,&quot;width&quot;:840}"/>
</p:tagLst>
</file>

<file path=ppt/tags/tag20.xml><?xml version="1.0" encoding="utf-8"?>
<p:tagLst xmlns:p="http://schemas.openxmlformats.org/presentationml/2006/main">
  <p:tag name="KSO_WM_DIAGRAM_VIRTUALLY_FRAME" val="{&quot;height&quot;:305,&quot;left&quot;:100,&quot;top&quot;:170,&quot;width&quot;:800}"/>
</p:tagLst>
</file>

<file path=ppt/tags/tag21.xml><?xml version="1.0" encoding="utf-8"?>
<p:tagLst xmlns:p="http://schemas.openxmlformats.org/presentationml/2006/main">
  <p:tag name="KSO_WM_DIAGRAM_VIRTUALLY_FRAME" val="{&quot;height&quot;:305,&quot;left&quot;:100,&quot;top&quot;:170,&quot;width&quot;:800}"/>
</p:tagLst>
</file>

<file path=ppt/tags/tag22.xml><?xml version="1.0" encoding="utf-8"?>
<p:tagLst xmlns:p="http://schemas.openxmlformats.org/presentationml/2006/main">
  <p:tag name="KSO_WM_DIAGRAM_VIRTUALLY_FRAME" val="{&quot;height&quot;:305,&quot;left&quot;:100,&quot;top&quot;:170,&quot;width&quot;:800}"/>
</p:tagLst>
</file>

<file path=ppt/tags/tag23.xml><?xml version="1.0" encoding="utf-8"?>
<p:tagLst xmlns:p="http://schemas.openxmlformats.org/presentationml/2006/main">
  <p:tag name="KSO_WM_DIAGRAM_VIRTUALLY_FRAME" val="{&quot;height&quot;:305,&quot;left&quot;:100,&quot;top&quot;:170,&quot;width&quot;:800}"/>
</p:tagLst>
</file>

<file path=ppt/tags/tag24.xml><?xml version="1.0" encoding="utf-8"?>
<p:tagLst xmlns:p="http://schemas.openxmlformats.org/presentationml/2006/main">
  <p:tag name="KSO_WM_DIAGRAM_VIRTUALLY_FRAME" val="{&quot;height&quot;:305,&quot;left&quot;:100,&quot;top&quot;:170,&quot;width&quot;:800}"/>
</p:tagLst>
</file>

<file path=ppt/tags/tag25.xml><?xml version="1.0" encoding="utf-8"?>
<p:tagLst xmlns:p="http://schemas.openxmlformats.org/presentationml/2006/main">
  <p:tag name="KSO_WM_DIAGRAM_VIRTUALLY_FRAME" val="{&quot;height&quot;:305,&quot;left&quot;:100,&quot;top&quot;:170,&quot;width&quot;:800}"/>
</p:tagLst>
</file>

<file path=ppt/tags/tag3.xml><?xml version="1.0" encoding="utf-8"?>
<p:tagLst xmlns:p="http://schemas.openxmlformats.org/presentationml/2006/main">
  <p:tag name="KSO_WM_DIAGRAM_VIRTUALLY_FRAME" val="{&quot;height&quot;:320,&quot;left&quot;:60,&quot;top&quot;:160,&quot;width&quot;:840}"/>
</p:tagLst>
</file>

<file path=ppt/tags/tag4.xml><?xml version="1.0" encoding="utf-8"?>
<p:tagLst xmlns:p="http://schemas.openxmlformats.org/presentationml/2006/main">
  <p:tag name="KSO_WM_DIAGRAM_VIRTUALLY_FRAME" val="{&quot;height&quot;:320,&quot;left&quot;:60,&quot;top&quot;:160,&quot;width&quot;:840}"/>
</p:tagLst>
</file>

<file path=ppt/tags/tag5.xml><?xml version="1.0" encoding="utf-8"?>
<p:tagLst xmlns:p="http://schemas.openxmlformats.org/presentationml/2006/main">
  <p:tag name="KSO_WM_DIAGRAM_VIRTUALLY_FRAME" val="{&quot;height&quot;:320,&quot;left&quot;:60,&quot;top&quot;:160,&quot;width&quot;:840}"/>
</p:tagLst>
</file>

<file path=ppt/tags/tag6.xml><?xml version="1.0" encoding="utf-8"?>
<p:tagLst xmlns:p="http://schemas.openxmlformats.org/presentationml/2006/main">
  <p:tag name="KSO_WM_DIAGRAM_VIRTUALLY_FRAME" val="{&quot;height&quot;:320,&quot;left&quot;:60,&quot;top&quot;:160,&quot;width&quot;:840}"/>
</p:tagLst>
</file>

<file path=ppt/tags/tag7.xml><?xml version="1.0" encoding="utf-8"?>
<p:tagLst xmlns:p="http://schemas.openxmlformats.org/presentationml/2006/main">
  <p:tag name="KSO_WM_DIAGRAM_VIRTUALLY_FRAME" val="{&quot;height&quot;:320,&quot;left&quot;:60,&quot;top&quot;:160,&quot;width&quot;:840}"/>
</p:tagLst>
</file>

<file path=ppt/tags/tag8.xml><?xml version="1.0" encoding="utf-8"?>
<p:tagLst xmlns:p="http://schemas.openxmlformats.org/presentationml/2006/main">
  <p:tag name="KSO_WM_DIAGRAM_VIRTUALLY_FRAME" val="{&quot;height&quot;:320,&quot;left&quot;:60,&quot;top&quot;:160,&quot;width&quot;:840}"/>
</p:tagLst>
</file>

<file path=ppt/tags/tag9.xml><?xml version="1.0" encoding="utf-8"?>
<p:tagLst xmlns:p="http://schemas.openxmlformats.org/presentationml/2006/main">
  <p:tag name="KSO_WM_DIAGRAM_VIRTUALLY_FRAME" val="{&quot;height&quot;:320,&quot;left&quot;:60,&quot;top&quot;:160,&quot;width&quot;:84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2875</Words>
  <Application>WPS 演示</Application>
  <PresentationFormat/>
  <Paragraphs>273</Paragraphs>
  <Slides>20</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20</vt:i4>
      </vt:variant>
    </vt:vector>
  </HeadingPairs>
  <TitlesOfParts>
    <vt:vector size="31" baseType="lpstr">
      <vt:lpstr>Arial</vt:lpstr>
      <vt:lpstr>宋体</vt:lpstr>
      <vt:lpstr>Wingdings</vt:lpstr>
      <vt:lpstr>Arial</vt:lpstr>
      <vt:lpstr>Noto Serif SC</vt:lpstr>
      <vt:lpstr>Segoe Print</vt:lpstr>
      <vt:lpstr>Noto Sans SC</vt:lpstr>
      <vt:lpstr>微软雅黑</vt:lpstr>
      <vt:lpstr>Arial Unicode MS</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星月雪兔</cp:lastModifiedBy>
  <cp:revision>5</cp:revision>
  <dcterms:created xsi:type="dcterms:W3CDTF">2026-03-09T13:05:00Z</dcterms:created>
  <dcterms:modified xsi:type="dcterms:W3CDTF">2026-03-09T13:44:52Z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350F393833A3420EB77F285544FBB517_13</vt:lpwstr>
  </property>
</Properties>
</file>