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mp3" ContentType="audio/mp3"/>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handoutMasterIdLst>
    <p:handoutMasterId r:id="rId14"/>
  </p:handoutMasterIdLst>
  <p:sldIdLst>
    <p:sldId id="370" r:id="rId2"/>
    <p:sldId id="369" r:id="rId3"/>
    <p:sldId id="408" r:id="rId4"/>
    <p:sldId id="410" r:id="rId5"/>
    <p:sldId id="407" r:id="rId6"/>
    <p:sldId id="326" r:id="rId7"/>
    <p:sldId id="403" r:id="rId8"/>
    <p:sldId id="404" r:id="rId9"/>
    <p:sldId id="405" r:id="rId10"/>
    <p:sldId id="406" r:id="rId11"/>
    <p:sldId id="362" r:id="rId12"/>
  </p:sldIdLst>
  <p:sldSz cx="12190413" cy="6859588"/>
  <p:notesSz cx="6858000" cy="9144000"/>
  <p:custDataLst>
    <p:tags r:id="rId15"/>
  </p:custDataLst>
  <p:defaultTextStyle>
    <a:defPPr>
      <a:defRPr lang="zh-CN"/>
    </a:defPPr>
    <a:lvl1pPr marL="0" algn="l" defTabSz="1088390" rtl="0" eaLnBrk="1" latinLnBrk="0" hangingPunct="1">
      <a:defRPr sz="2100" kern="1200">
        <a:solidFill>
          <a:schemeClr val="tx1"/>
        </a:solidFill>
        <a:latin typeface="+mn-lt"/>
        <a:ea typeface="+mn-ea"/>
        <a:cs typeface="+mn-cs"/>
      </a:defRPr>
    </a:lvl1pPr>
    <a:lvl2pPr marL="544195" algn="l" defTabSz="1088390" rtl="0" eaLnBrk="1" latinLnBrk="0" hangingPunct="1">
      <a:defRPr sz="2100" kern="1200">
        <a:solidFill>
          <a:schemeClr val="tx1"/>
        </a:solidFill>
        <a:latin typeface="+mn-lt"/>
        <a:ea typeface="+mn-ea"/>
        <a:cs typeface="+mn-cs"/>
      </a:defRPr>
    </a:lvl2pPr>
    <a:lvl3pPr marL="1088390" algn="l" defTabSz="1088390" rtl="0" eaLnBrk="1" latinLnBrk="0" hangingPunct="1">
      <a:defRPr sz="2100" kern="1200">
        <a:solidFill>
          <a:schemeClr val="tx1"/>
        </a:solidFill>
        <a:latin typeface="+mn-lt"/>
        <a:ea typeface="+mn-ea"/>
        <a:cs typeface="+mn-cs"/>
      </a:defRPr>
    </a:lvl3pPr>
    <a:lvl4pPr marL="1632585" algn="l" defTabSz="1088390" rtl="0" eaLnBrk="1" latinLnBrk="0" hangingPunct="1">
      <a:defRPr sz="2100" kern="1200">
        <a:solidFill>
          <a:schemeClr val="tx1"/>
        </a:solidFill>
        <a:latin typeface="+mn-lt"/>
        <a:ea typeface="+mn-ea"/>
        <a:cs typeface="+mn-cs"/>
      </a:defRPr>
    </a:lvl4pPr>
    <a:lvl5pPr marL="2176780" algn="l" defTabSz="1088390" rtl="0" eaLnBrk="1" latinLnBrk="0" hangingPunct="1">
      <a:defRPr sz="2100" kern="1200">
        <a:solidFill>
          <a:schemeClr val="tx1"/>
        </a:solidFill>
        <a:latin typeface="+mn-lt"/>
        <a:ea typeface="+mn-ea"/>
        <a:cs typeface="+mn-cs"/>
      </a:defRPr>
    </a:lvl5pPr>
    <a:lvl6pPr marL="2720975" algn="l" defTabSz="1088390" rtl="0" eaLnBrk="1" latinLnBrk="0" hangingPunct="1">
      <a:defRPr sz="2100" kern="1200">
        <a:solidFill>
          <a:schemeClr val="tx1"/>
        </a:solidFill>
        <a:latin typeface="+mn-lt"/>
        <a:ea typeface="+mn-ea"/>
        <a:cs typeface="+mn-cs"/>
      </a:defRPr>
    </a:lvl6pPr>
    <a:lvl7pPr marL="3265805" algn="l" defTabSz="1088390" rtl="0" eaLnBrk="1" latinLnBrk="0" hangingPunct="1">
      <a:defRPr sz="2100" kern="1200">
        <a:solidFill>
          <a:schemeClr val="tx1"/>
        </a:solidFill>
        <a:latin typeface="+mn-lt"/>
        <a:ea typeface="+mn-ea"/>
        <a:cs typeface="+mn-cs"/>
      </a:defRPr>
    </a:lvl7pPr>
    <a:lvl8pPr marL="3810000" algn="l" defTabSz="1088390" rtl="0" eaLnBrk="1" latinLnBrk="0" hangingPunct="1">
      <a:defRPr sz="2100" kern="1200">
        <a:solidFill>
          <a:schemeClr val="tx1"/>
        </a:solidFill>
        <a:latin typeface="+mn-lt"/>
        <a:ea typeface="+mn-ea"/>
        <a:cs typeface="+mn-cs"/>
      </a:defRPr>
    </a:lvl8pPr>
    <a:lvl9pPr marL="4354195" algn="l" defTabSz="1088390"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04040"/>
    <a:srgbClr val="697FA6"/>
    <a:srgbClr val="00458E"/>
    <a:srgbClr val="8B8B8B"/>
    <a:srgbClr val="B11212"/>
    <a:srgbClr val="F5F5F5"/>
    <a:srgbClr val="022A4F"/>
    <a:srgbClr val="007ADE"/>
    <a:srgbClr val="0885DA"/>
    <a:srgbClr val="297FD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511" autoAdjust="0"/>
    <p:restoredTop sz="94660"/>
  </p:normalViewPr>
  <p:slideViewPr>
    <p:cSldViewPr>
      <p:cViewPr>
        <p:scale>
          <a:sx n="67" d="100"/>
          <a:sy n="67" d="100"/>
        </p:scale>
        <p:origin x="-1200" y="-570"/>
      </p:cViewPr>
      <p:guideLst>
        <p:guide orient="horz" pos="2160"/>
        <p:guide orient="horz" pos="3842"/>
        <p:guide pos="3839"/>
        <p:guide pos="7196"/>
        <p:guide pos="578"/>
      </p:guideLst>
    </p:cSldViewPr>
  </p:slideViewPr>
  <p:notesTextViewPr>
    <p:cViewPr>
      <p:scale>
        <a:sx n="100" d="100"/>
        <a:sy n="100" d="100"/>
      </p:scale>
      <p:origin x="0" y="0"/>
    </p:cViewPr>
  </p:notesTextViewPr>
  <p:sorterViewPr>
    <p:cViewPr>
      <p:scale>
        <a:sx n="139" d="100"/>
        <a:sy n="139" d="100"/>
      </p:scale>
      <p:origin x="0" y="0"/>
    </p:cViewPr>
  </p:sorterViewPr>
  <p:notesViewPr>
    <p:cSldViewPr showGuides="1">
      <p:cViewPr varScale="1">
        <p:scale>
          <a:sx n="83" d="100"/>
          <a:sy n="83" d="100"/>
        </p:scale>
        <p:origin x="-3840"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D1C15E6-6BD2-4E4B-B1D4-218C26E1B228}" type="datetimeFigureOut">
              <a:rPr lang="zh-CN" altLang="en-US" smtClean="0"/>
              <a:pPr/>
              <a:t>2021/6/3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655EDCA-2189-4435-B38B-6F3C2C04435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17430C-5A66-4BD0-A971-34190B6C6019}" type="datetimeFigureOut">
              <a:rPr lang="zh-CN" altLang="en-US" smtClean="0"/>
              <a:pPr/>
              <a:t>2021/6/3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AC173A-3DA8-4893-B28A-1E15F55C330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2_两栏内容">
    <p:bg>
      <p:bgPr>
        <a:solidFill>
          <a:srgbClr val="F5F5F5"/>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3_两栏内容">
    <p:bg>
      <p:bgPr>
        <a:solidFill>
          <a:srgbClr val="F5F5F5"/>
        </a:solidFill>
        <a:effectLst/>
      </p:bgPr>
    </p:bg>
    <p:spTree>
      <p:nvGrpSpPr>
        <p:cNvPr id="1" name=""/>
        <p:cNvGrpSpPr/>
        <p:nvPr/>
      </p:nvGrpSpPr>
      <p:grpSpPr>
        <a:xfrm>
          <a:off x="0" y="0"/>
          <a:ext cx="0" cy="0"/>
          <a:chOff x="0" y="0"/>
          <a:chExt cx="0" cy="0"/>
        </a:xfrm>
      </p:grpSpPr>
      <p:cxnSp>
        <p:nvCxnSpPr>
          <p:cNvPr id="3" name="直接连接符 2"/>
          <p:cNvCxnSpPr/>
          <p:nvPr userDrawn="1"/>
        </p:nvCxnSpPr>
        <p:spPr>
          <a:xfrm>
            <a:off x="0" y="909514"/>
            <a:ext cx="12200731"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7" name="燕尾形 6"/>
          <p:cNvSpPr/>
          <p:nvPr userDrawn="1"/>
        </p:nvSpPr>
        <p:spPr>
          <a:xfrm>
            <a:off x="1586327" y="1"/>
            <a:ext cx="860084" cy="909514"/>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1_两栏内容">
    <p:bg>
      <p:bgPr>
        <a:solidFill>
          <a:srgbClr val="F5F5F5"/>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134110" y="6545425"/>
            <a:ext cx="966254"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精美</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课件：</a:t>
            </a:r>
            <a:r>
              <a:rPr kumimoji="0" lang="en-US" altLang="zh-CN" sz="100" b="0" i="0" u="none" strike="noStrike" kern="0" cap="none" spc="0" normalizeH="0" baseline="0" noProof="0" dirty="0" smtClean="0">
                <a:ln>
                  <a:noFill/>
                </a:ln>
                <a:solidFill>
                  <a:prstClr val="white"/>
                </a:solidFill>
                <a:effectLst/>
                <a:uLnTx/>
                <a:uFillTx/>
              </a:rPr>
              <a:t>www.1ppt.com/kejian/             </a:t>
            </a: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工作总结</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www.1ppt.com/xiazai/zongjie/ </a:t>
            </a:r>
            <a:r>
              <a:rPr kumimoji="0" lang="zh-CN" altLang="en-US" sz="100" b="0" i="0" u="none" strike="noStrike" kern="0" cap="none" spc="0" normalizeH="0" baseline="0" noProof="0" dirty="0" smtClean="0">
                <a:ln>
                  <a:noFill/>
                </a:ln>
                <a:solidFill>
                  <a:prstClr val="white"/>
                </a:solidFill>
                <a:effectLst/>
                <a:uLnTx/>
                <a:uFillTx/>
              </a:rPr>
              <a:t>工作计划：</a:t>
            </a:r>
            <a:r>
              <a:rPr kumimoji="0" lang="en-US" altLang="zh-CN" sz="100" b="0" i="0" u="none" strike="noStrike" kern="0" cap="none" spc="0" normalizeH="0" baseline="0" noProof="0" dirty="0" smtClean="0">
                <a:ln>
                  <a:noFill/>
                </a:ln>
                <a:solidFill>
                  <a:prstClr val="white"/>
                </a:solidFill>
                <a:effectLst/>
                <a:uLnTx/>
                <a:uFillTx/>
              </a:rPr>
              <a:t>www.1ppt.com/xiazai/jihua/</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商务</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www.1ppt.com/moban/shangwu/  </a:t>
            </a:r>
            <a:r>
              <a:rPr kumimoji="0" lang="zh-CN" altLang="en-US" sz="100" b="0" i="0" u="none" strike="noStrike" kern="0" cap="none" spc="0" normalizeH="0" baseline="0" noProof="0" dirty="0" smtClean="0">
                <a:ln>
                  <a:noFill/>
                </a:ln>
                <a:solidFill>
                  <a:prstClr val="white"/>
                </a:solidFill>
                <a:effectLst/>
                <a:uLnTx/>
                <a:uFillTx/>
              </a:rPr>
              <a:t>个人简历</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www.1ppt.com/xiazai/jianli/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毕业答辩</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www.1ppt.com/xiazai/dabian/  </a:t>
            </a:r>
            <a:r>
              <a:rPr kumimoji="0" lang="zh-CN" altLang="en-US" sz="100" b="0" i="0" u="none" strike="noStrike" kern="0" cap="none" spc="0" normalizeH="0" baseline="0" noProof="0" dirty="0" smtClean="0">
                <a:ln>
                  <a:noFill/>
                </a:ln>
                <a:solidFill>
                  <a:prstClr val="white"/>
                </a:solidFill>
                <a:effectLst/>
                <a:uLnTx/>
                <a:uFillTx/>
              </a:rPr>
              <a:t>工作汇报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www.1ppt.com/xiazai/huibao/    </a:t>
            </a: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p>
        </p:txBody>
      </p:sp>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txStyles>
    <p:titleStyle>
      <a:lvl1pPr algn="ctr" defTabSz="1088390" rtl="0" eaLnBrk="1" latinLnBrk="0" hangingPunct="1">
        <a:spcBef>
          <a:spcPct val="0"/>
        </a:spcBef>
        <a:buNone/>
        <a:defRPr sz="5200" kern="1200">
          <a:solidFill>
            <a:schemeClr val="tx1"/>
          </a:solidFill>
          <a:latin typeface="+mj-lt"/>
          <a:ea typeface="+mj-ea"/>
          <a:cs typeface="+mj-cs"/>
        </a:defRPr>
      </a:lvl1pPr>
    </p:titleStyle>
    <p:bodyStyle>
      <a:lvl1pPr marL="408305" indent="-408305" algn="l" defTabSz="1088390"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1pPr>
      <a:lvl2pPr marL="884555" indent="-340360" algn="l" defTabSz="108839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2pPr>
      <a:lvl3pPr marL="1360805" indent="-272415" algn="l" defTabSz="108839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3pPr>
      <a:lvl4pPr marL="190500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44919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299339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758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178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597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zh-CN"/>
      </a:defPPr>
      <a:lvl1pPr marL="0" algn="l" defTabSz="1088390" rtl="0" eaLnBrk="1" latinLnBrk="0" hangingPunct="1">
        <a:defRPr sz="2100" kern="1200">
          <a:solidFill>
            <a:schemeClr val="tx1"/>
          </a:solidFill>
          <a:latin typeface="+mn-lt"/>
          <a:ea typeface="+mn-ea"/>
          <a:cs typeface="+mn-cs"/>
        </a:defRPr>
      </a:lvl1pPr>
      <a:lvl2pPr marL="544195" algn="l" defTabSz="1088390" rtl="0" eaLnBrk="1" latinLnBrk="0" hangingPunct="1">
        <a:defRPr sz="2100" kern="1200">
          <a:solidFill>
            <a:schemeClr val="tx1"/>
          </a:solidFill>
          <a:latin typeface="+mn-lt"/>
          <a:ea typeface="+mn-ea"/>
          <a:cs typeface="+mn-cs"/>
        </a:defRPr>
      </a:lvl2pPr>
      <a:lvl3pPr marL="1088390" algn="l" defTabSz="1088390" rtl="0" eaLnBrk="1" latinLnBrk="0" hangingPunct="1">
        <a:defRPr sz="2100" kern="1200">
          <a:solidFill>
            <a:schemeClr val="tx1"/>
          </a:solidFill>
          <a:latin typeface="+mn-lt"/>
          <a:ea typeface="+mn-ea"/>
          <a:cs typeface="+mn-cs"/>
        </a:defRPr>
      </a:lvl3pPr>
      <a:lvl4pPr marL="1632585" algn="l" defTabSz="1088390" rtl="0" eaLnBrk="1" latinLnBrk="0" hangingPunct="1">
        <a:defRPr sz="2100" kern="1200">
          <a:solidFill>
            <a:schemeClr val="tx1"/>
          </a:solidFill>
          <a:latin typeface="+mn-lt"/>
          <a:ea typeface="+mn-ea"/>
          <a:cs typeface="+mn-cs"/>
        </a:defRPr>
      </a:lvl4pPr>
      <a:lvl5pPr marL="2176780" algn="l" defTabSz="1088390" rtl="0" eaLnBrk="1" latinLnBrk="0" hangingPunct="1">
        <a:defRPr sz="2100" kern="1200">
          <a:solidFill>
            <a:schemeClr val="tx1"/>
          </a:solidFill>
          <a:latin typeface="+mn-lt"/>
          <a:ea typeface="+mn-ea"/>
          <a:cs typeface="+mn-cs"/>
        </a:defRPr>
      </a:lvl5pPr>
      <a:lvl6pPr marL="2720975" algn="l" defTabSz="1088390" rtl="0" eaLnBrk="1" latinLnBrk="0" hangingPunct="1">
        <a:defRPr sz="2100" kern="1200">
          <a:solidFill>
            <a:schemeClr val="tx1"/>
          </a:solidFill>
          <a:latin typeface="+mn-lt"/>
          <a:ea typeface="+mn-ea"/>
          <a:cs typeface="+mn-cs"/>
        </a:defRPr>
      </a:lvl6pPr>
      <a:lvl7pPr marL="3265805" algn="l" defTabSz="1088390" rtl="0" eaLnBrk="1" latinLnBrk="0" hangingPunct="1">
        <a:defRPr sz="2100" kern="1200">
          <a:solidFill>
            <a:schemeClr val="tx1"/>
          </a:solidFill>
          <a:latin typeface="+mn-lt"/>
          <a:ea typeface="+mn-ea"/>
          <a:cs typeface="+mn-cs"/>
        </a:defRPr>
      </a:lvl7pPr>
      <a:lvl8pPr marL="3810000" algn="l" defTabSz="1088390" rtl="0" eaLnBrk="1" latinLnBrk="0" hangingPunct="1">
        <a:defRPr sz="2100" kern="1200">
          <a:solidFill>
            <a:schemeClr val="tx1"/>
          </a:solidFill>
          <a:latin typeface="+mn-lt"/>
          <a:ea typeface="+mn-ea"/>
          <a:cs typeface="+mn-cs"/>
        </a:defRPr>
      </a:lvl8pPr>
      <a:lvl9pPr marL="4354195" algn="l" defTabSz="1088390"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ideo" Target="NULL" TargetMode="External"/><Relationship Id="rId5" Type="http://schemas.openxmlformats.org/officeDocument/2006/relationships/image" Target="../media/image1.png"/><Relationship Id="rId4" Type="http://schemas.microsoft.com/office/2007/relationships/media" Target="../media/media1.mp3"/></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0" y="740873"/>
            <a:ext cx="5039227" cy="0"/>
          </a:xfrm>
          <a:prstGeom prst="line">
            <a:avLst/>
          </a:prstGeom>
          <a:ln w="12700">
            <a:solidFill>
              <a:srgbClr val="A9A9A9"/>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151186" y="740873"/>
            <a:ext cx="5039227" cy="0"/>
          </a:xfrm>
          <a:prstGeom prst="line">
            <a:avLst/>
          </a:prstGeom>
          <a:ln w="12700">
            <a:solidFill>
              <a:srgbClr val="A9A9A9"/>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1" y="6406814"/>
            <a:ext cx="3041773" cy="452774"/>
          </a:xfrm>
          <a:prstGeom prst="rect">
            <a:avLst/>
          </a:prstGeom>
          <a:solidFill>
            <a:srgbClr val="EF7768"/>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3" name="矩形 32"/>
          <p:cNvSpPr/>
          <p:nvPr/>
        </p:nvSpPr>
        <p:spPr>
          <a:xfrm>
            <a:off x="3041775" y="6406814"/>
            <a:ext cx="3063750" cy="452774"/>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4" name="矩形 33"/>
          <p:cNvSpPr/>
          <p:nvPr/>
        </p:nvSpPr>
        <p:spPr>
          <a:xfrm>
            <a:off x="6095207" y="6406814"/>
            <a:ext cx="3047603" cy="452774"/>
          </a:xfrm>
          <a:prstGeom prst="rect">
            <a:avLst/>
          </a:prstGeom>
          <a:solidFill>
            <a:srgbClr val="38B1BF"/>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5" name="矩形 34"/>
          <p:cNvSpPr/>
          <p:nvPr/>
        </p:nvSpPr>
        <p:spPr>
          <a:xfrm>
            <a:off x="9142810" y="6406814"/>
            <a:ext cx="3047603" cy="452774"/>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6" name="矩形 35"/>
          <p:cNvSpPr/>
          <p:nvPr/>
        </p:nvSpPr>
        <p:spPr>
          <a:xfrm>
            <a:off x="0" y="-27390"/>
            <a:ext cx="3047603" cy="123423"/>
          </a:xfrm>
          <a:prstGeom prst="rect">
            <a:avLst/>
          </a:prstGeom>
          <a:solidFill>
            <a:srgbClr val="EF7768"/>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7" name="矩形 36"/>
          <p:cNvSpPr/>
          <p:nvPr/>
        </p:nvSpPr>
        <p:spPr>
          <a:xfrm>
            <a:off x="3047603" y="-27390"/>
            <a:ext cx="3047603" cy="123423"/>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8" name="矩形 37"/>
          <p:cNvSpPr/>
          <p:nvPr/>
        </p:nvSpPr>
        <p:spPr>
          <a:xfrm>
            <a:off x="6095207" y="-27390"/>
            <a:ext cx="3047603" cy="123423"/>
          </a:xfrm>
          <a:prstGeom prst="rect">
            <a:avLst/>
          </a:prstGeom>
          <a:solidFill>
            <a:srgbClr val="38B1BF"/>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9" name="矩形 38"/>
          <p:cNvSpPr/>
          <p:nvPr/>
        </p:nvSpPr>
        <p:spPr>
          <a:xfrm>
            <a:off x="9142810" y="-27390"/>
            <a:ext cx="3047603" cy="123423"/>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40" name="TextBox 39"/>
          <p:cNvSpPr txBox="1"/>
          <p:nvPr/>
        </p:nvSpPr>
        <p:spPr>
          <a:xfrm>
            <a:off x="3646515" y="1340854"/>
            <a:ext cx="5058410" cy="1567180"/>
          </a:xfrm>
          <a:prstGeom prst="rect">
            <a:avLst/>
          </a:prstGeom>
          <a:noFill/>
        </p:spPr>
        <p:txBody>
          <a:bodyPr wrap="none" lIns="91423" tIns="45712" rIns="91423" bIns="45712" rtlCol="0">
            <a:spAutoFit/>
          </a:bodyPr>
          <a:lstStyle/>
          <a:p>
            <a:r>
              <a:rPr lang="zh-CN" altLang="en-US" sz="9600" dirty="0">
                <a:solidFill>
                  <a:srgbClr val="38B1BF"/>
                </a:solidFill>
                <a:latin typeface="Impact" panose="020B0806030902050204" pitchFamily="34" charset="0"/>
              </a:rPr>
              <a:t>结题报告</a:t>
            </a:r>
          </a:p>
        </p:txBody>
      </p:sp>
      <p:sp>
        <p:nvSpPr>
          <p:cNvPr id="41" name="文本框 5"/>
          <p:cNvSpPr txBox="1"/>
          <p:nvPr/>
        </p:nvSpPr>
        <p:spPr>
          <a:xfrm>
            <a:off x="3634302" y="5661372"/>
            <a:ext cx="1870710" cy="382270"/>
          </a:xfrm>
          <a:prstGeom prst="rect">
            <a:avLst/>
          </a:prstGeom>
          <a:noFill/>
        </p:spPr>
        <p:txBody>
          <a:bodyPr wrap="none" lIns="91423" tIns="45712" rIns="91423" bIns="45712" rtlCol="0">
            <a:spAutoFit/>
          </a:bodyPr>
          <a:lstStyle/>
          <a:p>
            <a:pPr algn="ctr"/>
            <a:r>
              <a:rPr lang="zh-CN" altLang="en-US" sz="1900" dirty="0">
                <a:solidFill>
                  <a:schemeClr val="tx1">
                    <a:lumMod val="85000"/>
                    <a:lumOff val="15000"/>
                  </a:schemeClr>
                </a:solidFill>
                <a:latin typeface="微软雅黑" panose="020B0503020204020204" charset="-122"/>
                <a:ea typeface="微软雅黑" panose="020B0503020204020204" charset="-122"/>
              </a:rPr>
              <a:t>汇报人</a:t>
            </a:r>
            <a:r>
              <a:rPr lang="zh-CN" altLang="en-US" sz="1900" dirty="0" smtClean="0">
                <a:solidFill>
                  <a:schemeClr val="tx1">
                    <a:lumMod val="85000"/>
                    <a:lumOff val="15000"/>
                  </a:schemeClr>
                </a:solidFill>
                <a:latin typeface="微软雅黑" panose="020B0503020204020204" charset="-122"/>
                <a:ea typeface="微软雅黑" panose="020B0503020204020204" charset="-122"/>
              </a:rPr>
              <a:t>：张丞妤</a:t>
            </a:r>
          </a:p>
        </p:txBody>
      </p:sp>
      <p:sp>
        <p:nvSpPr>
          <p:cNvPr id="42" name="矩形 41"/>
          <p:cNvSpPr/>
          <p:nvPr/>
        </p:nvSpPr>
        <p:spPr>
          <a:xfrm>
            <a:off x="1467400" y="3302571"/>
            <a:ext cx="9262110" cy="1782445"/>
          </a:xfrm>
          <a:prstGeom prst="rect">
            <a:avLst/>
          </a:prstGeom>
          <a:noFill/>
          <a:ln>
            <a:noFill/>
          </a:ln>
          <a:effectLst>
            <a:glow rad="1905000">
              <a:srgbClr val="F14124">
                <a:alpha val="40000"/>
              </a:srgbClr>
            </a:glow>
            <a:softEdge rad="1270000"/>
          </a:effectLst>
        </p:spPr>
        <p:txBody>
          <a:bodyPr wrap="none" lIns="91423" tIns="45712" rIns="91423" bIns="45712">
            <a:spAutoFit/>
          </a:bodyPr>
          <a:lstStyle/>
          <a:p>
            <a:pPr algn="ctr"/>
            <a:r>
              <a:rPr lang="zh-CN" altLang="en-US" sz="5500" b="1" dirty="0">
                <a:solidFill>
                  <a:schemeClr val="tx1">
                    <a:lumMod val="75000"/>
                    <a:lumOff val="25000"/>
                  </a:schemeClr>
                </a:solidFill>
                <a:latin typeface="微软雅黑" panose="020B0503020204020204" charset="-122"/>
                <a:ea typeface="微软雅黑" panose="020B0503020204020204" charset="-122"/>
              </a:rPr>
              <a:t>徐州市区中学校园欺凌问题的</a:t>
            </a:r>
          </a:p>
          <a:p>
            <a:pPr algn="ctr"/>
            <a:r>
              <a:rPr lang="zh-CN" altLang="en-US" sz="5500" b="1" dirty="0">
                <a:solidFill>
                  <a:schemeClr val="tx1">
                    <a:lumMod val="75000"/>
                    <a:lumOff val="25000"/>
                  </a:schemeClr>
                </a:solidFill>
                <a:latin typeface="微软雅黑" panose="020B0503020204020204" charset="-122"/>
                <a:ea typeface="微软雅黑" panose="020B0503020204020204" charset="-122"/>
              </a:rPr>
              <a:t>调查报告</a:t>
            </a:r>
          </a:p>
        </p:txBody>
      </p:sp>
      <p:sp>
        <p:nvSpPr>
          <p:cNvPr id="43" name="文本框 5"/>
          <p:cNvSpPr txBox="1"/>
          <p:nvPr/>
        </p:nvSpPr>
        <p:spPr>
          <a:xfrm>
            <a:off x="5982849" y="5661372"/>
            <a:ext cx="2096135" cy="382270"/>
          </a:xfrm>
          <a:prstGeom prst="rect">
            <a:avLst/>
          </a:prstGeom>
          <a:noFill/>
        </p:spPr>
        <p:txBody>
          <a:bodyPr wrap="none" lIns="91423" tIns="45712" rIns="91423" bIns="45712" rtlCol="0">
            <a:spAutoFit/>
          </a:bodyPr>
          <a:lstStyle/>
          <a:p>
            <a:pPr algn="ctr"/>
            <a:r>
              <a:rPr lang="zh-CN" altLang="en-US" sz="1900" dirty="0">
                <a:solidFill>
                  <a:schemeClr val="tx1">
                    <a:lumMod val="85000"/>
                    <a:lumOff val="15000"/>
                  </a:schemeClr>
                </a:solidFill>
                <a:latin typeface="微软雅黑" panose="020B0503020204020204" charset="-122"/>
                <a:ea typeface="微软雅黑" panose="020B0503020204020204" charset="-122"/>
              </a:rPr>
              <a:t>日期：</a:t>
            </a:r>
            <a:r>
              <a:rPr lang="en-US" altLang="zh-CN" sz="1900" dirty="0" smtClean="0">
                <a:solidFill>
                  <a:schemeClr val="tx1">
                    <a:lumMod val="85000"/>
                    <a:lumOff val="15000"/>
                  </a:schemeClr>
                </a:solidFill>
                <a:latin typeface="微软雅黑" panose="020B0503020204020204" charset="-122"/>
                <a:ea typeface="微软雅黑" panose="020B0503020204020204" charset="-122"/>
              </a:rPr>
              <a:t>2021</a:t>
            </a:r>
            <a:r>
              <a:rPr lang="zh-CN" altLang="en-US" sz="1900" dirty="0" smtClean="0">
                <a:solidFill>
                  <a:schemeClr val="tx1">
                    <a:lumMod val="85000"/>
                    <a:lumOff val="15000"/>
                  </a:schemeClr>
                </a:solidFill>
                <a:latin typeface="微软雅黑" panose="020B0503020204020204" charset="-122"/>
                <a:ea typeface="微软雅黑" panose="020B0503020204020204" charset="-122"/>
              </a:rPr>
              <a:t>年</a:t>
            </a:r>
            <a:r>
              <a:rPr lang="en-US" altLang="zh-CN" sz="1900" dirty="0" smtClean="0">
                <a:solidFill>
                  <a:schemeClr val="tx1">
                    <a:lumMod val="85000"/>
                    <a:lumOff val="15000"/>
                  </a:schemeClr>
                </a:solidFill>
                <a:latin typeface="微软雅黑" panose="020B0503020204020204" charset="-122"/>
                <a:ea typeface="微软雅黑" panose="020B0503020204020204" charset="-122"/>
              </a:rPr>
              <a:t>6</a:t>
            </a:r>
            <a:r>
              <a:rPr lang="zh-CN" altLang="en-US" sz="1900" dirty="0" smtClean="0">
                <a:solidFill>
                  <a:schemeClr val="tx1">
                    <a:lumMod val="85000"/>
                    <a:lumOff val="15000"/>
                  </a:schemeClr>
                </a:solidFill>
                <a:latin typeface="微软雅黑" panose="020B0503020204020204" charset="-122"/>
                <a:ea typeface="微软雅黑" panose="020B0503020204020204" charset="-122"/>
              </a:rPr>
              <a:t>月</a:t>
            </a:r>
            <a:endParaRPr lang="en-US" altLang="zh-CN" sz="1900" dirty="0">
              <a:solidFill>
                <a:schemeClr val="tx1">
                  <a:lumMod val="85000"/>
                  <a:lumOff val="15000"/>
                </a:schemeClr>
              </a:solidFill>
              <a:latin typeface="微软雅黑" panose="020B0503020204020204" charset="-122"/>
              <a:ea typeface="微软雅黑" panose="020B0503020204020204" charset="-122"/>
            </a:endParaRPr>
          </a:p>
        </p:txBody>
      </p:sp>
      <p:cxnSp>
        <p:nvCxnSpPr>
          <p:cNvPr id="44" name="直接连接符 43"/>
          <p:cNvCxnSpPr/>
          <p:nvPr/>
        </p:nvCxnSpPr>
        <p:spPr>
          <a:xfrm>
            <a:off x="2638638" y="5373645"/>
            <a:ext cx="6911868" cy="0"/>
          </a:xfrm>
          <a:prstGeom prst="line">
            <a:avLst/>
          </a:prstGeom>
          <a:ln>
            <a:solidFill>
              <a:srgbClr val="38B1BF"/>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397261" y="452774"/>
            <a:ext cx="1401981" cy="692493"/>
          </a:xfrm>
          <a:prstGeom prst="rect">
            <a:avLst/>
          </a:prstGeom>
          <a:noFill/>
        </p:spPr>
        <p:txBody>
          <a:bodyPr wrap="none" lIns="121917" tIns="60958" rIns="121917" bIns="60958" rtlCol="0">
            <a:spAutoFit/>
          </a:bodyPr>
          <a:lstStyle/>
          <a:p>
            <a:pPr algn="ctr"/>
            <a:r>
              <a:rPr lang="en-US" altLang="zh-CN" sz="3700" dirty="0">
                <a:solidFill>
                  <a:schemeClr val="accent3"/>
                </a:solidFill>
                <a:latin typeface="Eras Bold ITC" panose="020B0907030504020204" pitchFamily="34" charset="0"/>
                <a:ea typeface="微软雅黑" panose="020B0503020204020204" charset="-122"/>
              </a:rPr>
              <a:t>LOGO</a:t>
            </a:r>
            <a:endParaRPr lang="zh-CN" altLang="en-US" sz="3700" dirty="0">
              <a:solidFill>
                <a:schemeClr val="accent3"/>
              </a:solidFill>
              <a:latin typeface="Eras Bold ITC" panose="020B0907030504020204" pitchFamily="34" charset="0"/>
              <a:ea typeface="微软雅黑" panose="020B0503020204020204" charset="-122"/>
            </a:endParaRPr>
          </a:p>
        </p:txBody>
      </p:sp>
      <p:pic>
        <p:nvPicPr>
          <p:cNvPr id="46" name="商务.mp3">
            <a:hlinkClick r:id="" action="ppaction://media"/>
          </p:cNvPr>
          <p:cNvPicPr>
            <a:picLocks noChangeAspect="1"/>
          </p:cNvPicPr>
          <p:nvPr>
            <a:videoFile r:link="rId1"/>
            <p:extLst>
              <p:ext uri="{DAA4B4D4-6D71-4841-9C94-3DE7FCFB9230}">
                <p14:media xmlns:p14="http://schemas.microsoft.com/office/powerpoint/2010/main" xmlns="" r:embed="rId4"/>
              </p:ext>
            </p:extLst>
          </p:nvPr>
        </p:nvPicPr>
        <p:blipFill>
          <a:blip r:embed="rId5" cstate="print"/>
          <a:stretch>
            <a:fillRect/>
          </a:stretch>
        </p:blipFill>
        <p:spPr>
          <a:xfrm>
            <a:off x="12418122" y="6197364"/>
            <a:ext cx="812694" cy="812988"/>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6"/>
                                        </p:tgtEl>
                                      </p:cBhvr>
                                    </p:cmd>
                                  </p:childTnLst>
                                </p:cTn>
                              </p:par>
                              <p:par>
                                <p:cTn id="7" presetID="10"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animEffect transition="in" filter="fade">
                                      <p:cBhvr>
                                        <p:cTn id="9" dur="200"/>
                                        <p:tgtEl>
                                          <p:spTgt spid="36"/>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200"/>
                                        <p:tgtEl>
                                          <p:spTgt spid="3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200"/>
                                        <p:tgtEl>
                                          <p:spTgt spid="3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200"/>
                                        <p:tgtEl>
                                          <p:spTgt spid="3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200"/>
                                        <p:tgtEl>
                                          <p:spTgt spid="3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200"/>
                                        <p:tgtEl>
                                          <p:spTgt spid="3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200"/>
                                        <p:tgtEl>
                                          <p:spTgt spid="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200"/>
                                        <p:tgtEl>
                                          <p:spTgt spid="35"/>
                                        </p:tgtEl>
                                      </p:cBhvr>
                                    </p:animEffect>
                                  </p:childTnLst>
                                </p:cTn>
                              </p:par>
                            </p:childTnLst>
                          </p:cTn>
                        </p:par>
                        <p:par>
                          <p:cTn id="31" fill="hold">
                            <p:stCondLst>
                              <p:cond delay="0"/>
                            </p:stCondLst>
                            <p:childTnLst>
                              <p:par>
                                <p:cTn id="32" presetID="2" presetClass="entr" presetSubtype="8"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0-#ppt_w/2"/>
                                          </p:val>
                                        </p:tav>
                                        <p:tav tm="100000">
                                          <p:val>
                                            <p:strVal val="#ppt_x"/>
                                          </p:val>
                                        </p:tav>
                                      </p:tavLst>
                                    </p:anim>
                                    <p:anim calcmode="lin" valueType="num">
                                      <p:cBhvr additive="base">
                                        <p:cTn id="35" dur="500" fill="hold"/>
                                        <p:tgtEl>
                                          <p:spTgt spid="30"/>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1+#ppt_w/2"/>
                                          </p:val>
                                        </p:tav>
                                        <p:tav tm="100000">
                                          <p:val>
                                            <p:strVal val="#ppt_x"/>
                                          </p:val>
                                        </p:tav>
                                      </p:tavLst>
                                    </p:anim>
                                    <p:anim calcmode="lin" valueType="num">
                                      <p:cBhvr additive="base">
                                        <p:cTn id="39" dur="500" fill="hold"/>
                                        <p:tgtEl>
                                          <p:spTgt spid="31"/>
                                        </p:tgtEl>
                                        <p:attrNameLst>
                                          <p:attrName>ppt_y</p:attrName>
                                        </p:attrNameLst>
                                      </p:cBhvr>
                                      <p:tavLst>
                                        <p:tav tm="0">
                                          <p:val>
                                            <p:strVal val="#ppt_y"/>
                                          </p:val>
                                        </p:tav>
                                        <p:tav tm="100000">
                                          <p:val>
                                            <p:strVal val="#ppt_y"/>
                                          </p:val>
                                        </p:tav>
                                      </p:tavLst>
                                    </p:anim>
                                  </p:childTnLst>
                                </p:cTn>
                              </p:par>
                            </p:childTnLst>
                          </p:cTn>
                        </p:par>
                        <p:par>
                          <p:cTn id="40" fill="hold">
                            <p:stCondLst>
                              <p:cond delay="500"/>
                            </p:stCondLst>
                            <p:childTnLst>
                              <p:par>
                                <p:cTn id="41" presetID="53" presetClass="entr" presetSubtype="16"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childTnLst>
                          </p:cTn>
                        </p:par>
                        <p:par>
                          <p:cTn id="46" fill="hold">
                            <p:stCondLst>
                              <p:cond delay="1000"/>
                            </p:stCondLst>
                            <p:childTnLst>
                              <p:par>
                                <p:cTn id="47" presetID="37"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700"/>
                                        <p:tgtEl>
                                          <p:spTgt spid="40"/>
                                        </p:tgtEl>
                                      </p:cBhvr>
                                    </p:animEffect>
                                    <p:anim calcmode="lin" valueType="num">
                                      <p:cBhvr>
                                        <p:cTn id="50" dur="700" fill="hold"/>
                                        <p:tgtEl>
                                          <p:spTgt spid="40"/>
                                        </p:tgtEl>
                                        <p:attrNameLst>
                                          <p:attrName>ppt_x</p:attrName>
                                        </p:attrNameLst>
                                      </p:cBhvr>
                                      <p:tavLst>
                                        <p:tav tm="0">
                                          <p:val>
                                            <p:strVal val="#ppt_x"/>
                                          </p:val>
                                        </p:tav>
                                        <p:tav tm="100000">
                                          <p:val>
                                            <p:strVal val="#ppt_x"/>
                                          </p:val>
                                        </p:tav>
                                      </p:tavLst>
                                    </p:anim>
                                    <p:anim calcmode="lin" valueType="num">
                                      <p:cBhvr>
                                        <p:cTn id="51" dur="630" decel="100000" fill="hold"/>
                                        <p:tgtEl>
                                          <p:spTgt spid="40"/>
                                        </p:tgtEl>
                                        <p:attrNameLst>
                                          <p:attrName>ppt_y</p:attrName>
                                        </p:attrNameLst>
                                      </p:cBhvr>
                                      <p:tavLst>
                                        <p:tav tm="0">
                                          <p:val>
                                            <p:strVal val="#ppt_y+1"/>
                                          </p:val>
                                        </p:tav>
                                        <p:tav tm="100000">
                                          <p:val>
                                            <p:strVal val="#ppt_y-.03"/>
                                          </p:val>
                                        </p:tav>
                                      </p:tavLst>
                                    </p:anim>
                                    <p:anim calcmode="lin" valueType="num">
                                      <p:cBhvr>
                                        <p:cTn id="52" dur="70" accel="100000" fill="hold">
                                          <p:stCondLst>
                                            <p:cond delay="630"/>
                                          </p:stCondLst>
                                        </p:cTn>
                                        <p:tgtEl>
                                          <p:spTgt spid="40"/>
                                        </p:tgtEl>
                                        <p:attrNameLst>
                                          <p:attrName>ppt_y</p:attrName>
                                        </p:attrNameLst>
                                      </p:cBhvr>
                                      <p:tavLst>
                                        <p:tav tm="0">
                                          <p:val>
                                            <p:strVal val="#ppt_y-.03"/>
                                          </p:val>
                                        </p:tav>
                                        <p:tav tm="100000">
                                          <p:val>
                                            <p:strVal val="#ppt_y"/>
                                          </p:val>
                                        </p:tav>
                                      </p:tavLst>
                                    </p:anim>
                                  </p:childTnLst>
                                </p:cTn>
                              </p:par>
                            </p:childTnLst>
                          </p:cTn>
                        </p:par>
                        <p:par>
                          <p:cTn id="53" fill="hold">
                            <p:stCondLst>
                              <p:cond delay="2000"/>
                            </p:stCondLst>
                            <p:childTnLst>
                              <p:par>
                                <p:cTn id="54" presetID="16" presetClass="entr" presetSubtype="37"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barn(outVertical)">
                                      <p:cBhvr>
                                        <p:cTn id="56" dur="1000"/>
                                        <p:tgtEl>
                                          <p:spTgt spid="42"/>
                                        </p:tgtEl>
                                      </p:cBhvr>
                                    </p:animEffect>
                                  </p:childTnLst>
                                </p:cTn>
                              </p:par>
                            </p:childTnLst>
                          </p:cTn>
                        </p:par>
                        <p:par>
                          <p:cTn id="57" fill="hold">
                            <p:stCondLst>
                              <p:cond delay="3000"/>
                            </p:stCondLst>
                            <p:childTnLst>
                              <p:par>
                                <p:cTn id="58" presetID="22" presetClass="entr" presetSubtype="8" fill="hold" nodeType="after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wipe(left)">
                                      <p:cBhvr>
                                        <p:cTn id="60" dur="500"/>
                                        <p:tgtEl>
                                          <p:spTgt spid="44"/>
                                        </p:tgtEl>
                                      </p:cBhvr>
                                    </p:animEffect>
                                  </p:childTnLst>
                                </p:cTn>
                              </p:par>
                            </p:childTnLst>
                          </p:cTn>
                        </p:par>
                        <p:par>
                          <p:cTn id="61" fill="hold">
                            <p:stCondLst>
                              <p:cond delay="3500"/>
                            </p:stCondLst>
                            <p:childTnLst>
                              <p:par>
                                <p:cTn id="62" presetID="12" presetClass="entr" presetSubtype="4" fill="hold" grpId="0" nodeType="after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additive="base">
                                        <p:cTn id="64" dur="500"/>
                                        <p:tgtEl>
                                          <p:spTgt spid="41"/>
                                        </p:tgtEl>
                                        <p:attrNameLst>
                                          <p:attrName>ppt_y</p:attrName>
                                        </p:attrNameLst>
                                      </p:cBhvr>
                                      <p:tavLst>
                                        <p:tav tm="0">
                                          <p:val>
                                            <p:strVal val="#ppt_y+#ppt_h*1.125000"/>
                                          </p:val>
                                        </p:tav>
                                        <p:tav tm="100000">
                                          <p:val>
                                            <p:strVal val="#ppt_y"/>
                                          </p:val>
                                        </p:tav>
                                      </p:tavLst>
                                    </p:anim>
                                    <p:animEffect transition="in" filter="wipe(up)">
                                      <p:cBhvr>
                                        <p:cTn id="65" dur="500"/>
                                        <p:tgtEl>
                                          <p:spTgt spid="41"/>
                                        </p:tgtEl>
                                      </p:cBhvr>
                                    </p:animEffect>
                                  </p:childTnLst>
                                </p:cTn>
                              </p:par>
                            </p:childTnLst>
                          </p:cTn>
                        </p:par>
                        <p:par>
                          <p:cTn id="66" fill="hold">
                            <p:stCondLst>
                              <p:cond delay="4000"/>
                            </p:stCondLst>
                            <p:childTnLst>
                              <p:par>
                                <p:cTn id="67" presetID="12" presetClass="entr" presetSubtype="4" fill="hold" grpId="0" nodeType="afterEffect">
                                  <p:stCondLst>
                                    <p:cond delay="0"/>
                                  </p:stCondLst>
                                  <p:childTnLst>
                                    <p:set>
                                      <p:cBhvr>
                                        <p:cTn id="68" dur="1" fill="hold">
                                          <p:stCondLst>
                                            <p:cond delay="0"/>
                                          </p:stCondLst>
                                        </p:cTn>
                                        <p:tgtEl>
                                          <p:spTgt spid="43"/>
                                        </p:tgtEl>
                                        <p:attrNameLst>
                                          <p:attrName>style.visibility</p:attrName>
                                        </p:attrNameLst>
                                      </p:cBhvr>
                                      <p:to>
                                        <p:strVal val="visible"/>
                                      </p:to>
                                    </p:set>
                                    <p:anim calcmode="lin" valueType="num">
                                      <p:cBhvr additive="base">
                                        <p:cTn id="69" dur="500"/>
                                        <p:tgtEl>
                                          <p:spTgt spid="43"/>
                                        </p:tgtEl>
                                        <p:attrNameLst>
                                          <p:attrName>ppt_y</p:attrName>
                                        </p:attrNameLst>
                                      </p:cBhvr>
                                      <p:tavLst>
                                        <p:tav tm="0">
                                          <p:val>
                                            <p:strVal val="#ppt_y+#ppt_h*1.125000"/>
                                          </p:val>
                                        </p:tav>
                                        <p:tav tm="100000">
                                          <p:val>
                                            <p:strVal val="#ppt_y"/>
                                          </p:val>
                                        </p:tav>
                                      </p:tavLst>
                                    </p:anim>
                                    <p:animEffect transition="in" filter="wipe(up)">
                                      <p:cBhvr>
                                        <p:cTn id="7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showWhenStopped="0">
                <p:cTn id="71" repeatCount="indefinite" fill="hold" display="0">
                  <p:stCondLst>
                    <p:cond delay="indefinite"/>
                  </p:stCondLst>
                  <p:endCondLst>
                    <p:cond evt="onStopAudio" delay="0">
                      <p:tgtEl>
                        <p:sldTgt/>
                      </p:tgtEl>
                    </p:cond>
                  </p:endCondLst>
                </p:cTn>
                <p:tgtEl>
                  <p:spTgt spid="46"/>
                </p:tgtEl>
              </p:cMediaNode>
            </p:video>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p:bldP spid="41" grpId="0"/>
      <p:bldP spid="42" grpId="0" bldLvl="0" animBg="1"/>
      <p:bldP spid="43" grpId="0"/>
      <p:bldP spid="4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0" y="0"/>
            <a:ext cx="12192000" cy="1125538"/>
          </a:xfrm>
          <a:prstGeom prst="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AutoShape 3"/>
          <p:cNvSpPr>
            <a:spLocks noChangeArrowheads="1"/>
          </p:cNvSpPr>
          <p:nvPr/>
        </p:nvSpPr>
        <p:spPr bwMode="auto">
          <a:xfrm>
            <a:off x="910630" y="2061642"/>
            <a:ext cx="10422260" cy="4176464"/>
          </a:xfrm>
          <a:prstGeom prst="rect">
            <a:avLst/>
          </a:prstGeom>
          <a:solidFill>
            <a:schemeClr val="accent1"/>
          </a:solidFill>
          <a:ln w="12700" cmpd="sng">
            <a:no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 name="AutoShape 3"/>
          <p:cNvSpPr>
            <a:spLocks noChangeArrowheads="1"/>
          </p:cNvSpPr>
          <p:nvPr/>
        </p:nvSpPr>
        <p:spPr bwMode="auto">
          <a:xfrm>
            <a:off x="1070033" y="1845618"/>
            <a:ext cx="10132018" cy="4248471"/>
          </a:xfrm>
          <a:prstGeom prst="rect">
            <a:avLst/>
          </a:prstGeom>
          <a:solidFill>
            <a:schemeClr val="bg1">
              <a:lumMod val="85000"/>
            </a:schemeClr>
          </a:solidFill>
          <a:ln w="12700" cmpd="sng">
            <a:noFill/>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en-US" sz="2000">
              <a:solidFill>
                <a:schemeClr val="tx2"/>
              </a:solidFill>
              <a:ea typeface="微软雅黑" panose="020B0503020204020204" charset="-122"/>
            </a:endParaRPr>
          </a:p>
        </p:txBody>
      </p:sp>
      <p:sp>
        <p:nvSpPr>
          <p:cNvPr id="18" name="TextBox 17"/>
          <p:cNvSpPr txBox="1"/>
          <p:nvPr/>
        </p:nvSpPr>
        <p:spPr>
          <a:xfrm>
            <a:off x="1643812" y="2248447"/>
            <a:ext cx="8927701" cy="3415030"/>
          </a:xfrm>
          <a:prstGeom prst="rect">
            <a:avLst/>
          </a:prstGeom>
          <a:noFill/>
        </p:spPr>
        <p:txBody>
          <a:bodyPr wrap="square" lIns="91472" tIns="45736" rIns="91472" bIns="45736" rtlCol="0">
            <a:spAutoFit/>
          </a:bodyPr>
          <a:lstStyle/>
          <a:p>
            <a:pPr algn="just">
              <a:lnSpc>
                <a:spcPct val="150000"/>
              </a:lnSpc>
            </a:pPr>
            <a:r>
              <a:rPr lang="en-US" sz="1600" dirty="0" smtClean="0">
                <a:latin typeface="微软雅黑" panose="020B0503020204020204" charset="-122"/>
                <a:ea typeface="微软雅黑" panose="020B0503020204020204" charset="-122"/>
              </a:rPr>
              <a:t>       </a:t>
            </a:r>
            <a:r>
              <a:rPr sz="1600" dirty="0" err="1" smtClean="0">
                <a:latin typeface="微软雅黑" panose="020B0503020204020204" charset="-122"/>
                <a:ea typeface="微软雅黑" panose="020B0503020204020204" charset="-122"/>
              </a:rPr>
              <a:t>通过对我们徐州市区部分中学的抽样调查</a:t>
            </a:r>
            <a:r>
              <a:rPr sz="1600" dirty="0" err="1">
                <a:latin typeface="微软雅黑" panose="020B0503020204020204" charset="-122"/>
                <a:ea typeface="微软雅黑" panose="020B0503020204020204" charset="-122"/>
              </a:rPr>
              <a:t>，发现校园欺凌现象尽管面积不大，但仍然存在</a:t>
            </a:r>
            <a:r>
              <a:rPr sz="1600" dirty="0">
                <a:latin typeface="微软雅黑" panose="020B0503020204020204" charset="-122"/>
                <a:ea typeface="微软雅黑" panose="020B0503020204020204" charset="-122"/>
              </a:rPr>
              <a:t>。其原因大致有以下几点：1、中学生在心智方面还不够成熟，缺少一定的法律意识发法律观念，容易产生过激行为。2、就被欺凌的学生而言，也有在性格方面的明显弱点。 3、家庭教育的缺失。4、学校监管的疏忽。</a:t>
            </a:r>
          </a:p>
          <a:p>
            <a:pPr algn="just">
              <a:lnSpc>
                <a:spcPct val="150000"/>
              </a:lnSpc>
            </a:pPr>
            <a:r>
              <a:rPr lang="en-US" sz="1600" dirty="0" smtClean="0">
                <a:latin typeface="微软雅黑" panose="020B0503020204020204" charset="-122"/>
                <a:ea typeface="微软雅黑" panose="020B0503020204020204" charset="-122"/>
              </a:rPr>
              <a:t>        </a:t>
            </a:r>
            <a:r>
              <a:rPr sz="1600" dirty="0" smtClean="0">
                <a:latin typeface="微软雅黑" panose="020B0503020204020204" charset="-122"/>
                <a:ea typeface="微软雅黑" panose="020B0503020204020204" charset="-122"/>
              </a:rPr>
              <a:t>针对以上原因</a:t>
            </a:r>
            <a:r>
              <a:rPr sz="1600" dirty="0">
                <a:latin typeface="微软雅黑" panose="020B0503020204020204" charset="-122"/>
                <a:ea typeface="微软雅黑" panose="020B0503020204020204" charset="-122"/>
              </a:rPr>
              <a:t>，为避免校园欺凌现象的发生，首先中学生要加强自我保护意识，学会运用法律武器保护自己；其次家长应当帮助孩子树立正确的价值观念，关注孩子心理成长；最后学校应当开展相关的教育活动，加强反校园欺凌意识教育。</a:t>
            </a:r>
          </a:p>
          <a:p>
            <a:pPr algn="just">
              <a:lnSpc>
                <a:spcPct val="150000"/>
              </a:lnSpc>
            </a:pPr>
            <a:r>
              <a:rPr lang="en-US" sz="1600" dirty="0" smtClean="0">
                <a:latin typeface="微软雅黑" panose="020B0503020204020204" charset="-122"/>
                <a:ea typeface="微软雅黑" panose="020B0503020204020204" charset="-122"/>
              </a:rPr>
              <a:t>       </a:t>
            </a:r>
            <a:r>
              <a:rPr sz="1600" dirty="0" err="1" smtClean="0">
                <a:latin typeface="微软雅黑" panose="020B0503020204020204" charset="-122"/>
                <a:ea typeface="微软雅黑" panose="020B0503020204020204" charset="-122"/>
              </a:rPr>
              <a:t>总之</a:t>
            </a:r>
            <a:r>
              <a:rPr sz="1600" dirty="0" err="1">
                <a:latin typeface="微软雅黑" panose="020B0503020204020204" charset="-122"/>
                <a:ea typeface="微软雅黑" panose="020B0503020204020204" charset="-122"/>
              </a:rPr>
              <a:t>，面对校园欺凌，需要家庭、学校和社会建立三位一体的长效机制，形成预防和应对校园欺凌的强大合力</a:t>
            </a:r>
            <a:r>
              <a:rPr sz="1600" dirty="0">
                <a:latin typeface="微软雅黑" panose="020B0503020204020204" charset="-122"/>
                <a:ea typeface="微软雅黑" panose="020B0503020204020204" charset="-122"/>
              </a:rPr>
              <a:t>。</a:t>
            </a:r>
          </a:p>
        </p:txBody>
      </p:sp>
      <p:sp>
        <p:nvSpPr>
          <p:cNvPr id="19" name="矩形 18"/>
          <p:cNvSpPr/>
          <p:nvPr/>
        </p:nvSpPr>
        <p:spPr>
          <a:xfrm>
            <a:off x="4288486" y="101591"/>
            <a:ext cx="3611880" cy="922020"/>
          </a:xfrm>
          <a:prstGeom prst="rect">
            <a:avLst/>
          </a:prstGeom>
        </p:spPr>
        <p:txBody>
          <a:bodyPr wrap="none">
            <a:spAutoFit/>
          </a:bodyPr>
          <a:lstStyle/>
          <a:p>
            <a:pPr algn="l"/>
            <a:r>
              <a:rPr sz="5400" b="1" dirty="0">
                <a:solidFill>
                  <a:schemeClr val="bg1"/>
                </a:solidFill>
                <a:latin typeface="微软雅黑" panose="020B0503020204020204" charset="-122"/>
                <a:ea typeface="微软雅黑" panose="020B0503020204020204" charset="-122"/>
              </a:rPr>
              <a:t>结论和建议</a:t>
            </a:r>
          </a:p>
        </p:txBody>
      </p:sp>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9"/>
                                        </p:tgtEl>
                                        <p:attrNameLst>
                                          <p:attrName>ppt_y</p:attrName>
                                        </p:attrNameLst>
                                      </p:cBhvr>
                                      <p:tavLst>
                                        <p:tav tm="0">
                                          <p:val>
                                            <p:strVal val="#ppt_y"/>
                                          </p:val>
                                        </p:tav>
                                        <p:tav tm="100000">
                                          <p:val>
                                            <p:strVal val="#ppt_y"/>
                                          </p:val>
                                        </p:tav>
                                      </p:tavLst>
                                    </p:anim>
                                    <p:anim calcmode="lin" valueType="num">
                                      <p:cBhvr>
                                        <p:cTn id="1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9"/>
                                        </p:tgtEl>
                                      </p:cBhvr>
                                    </p:animEffect>
                                  </p:childTnLst>
                                </p:cTn>
                              </p:par>
                            </p:childTnLst>
                          </p:cTn>
                        </p:par>
                        <p:par>
                          <p:cTn id="17" fill="hold">
                            <p:stCondLst>
                              <p:cond delay="1200"/>
                            </p:stCondLst>
                            <p:childTnLst>
                              <p:par>
                                <p:cTn id="18" presetID="1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lide(fromTop)">
                                      <p:cBhvr>
                                        <p:cTn id="20" dur="500"/>
                                        <p:tgtEl>
                                          <p:spTgt spid="17"/>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slide(fromBottom)">
                                      <p:cBhvr>
                                        <p:cTn id="23" dur="500"/>
                                        <p:tgtEl>
                                          <p:spTgt spid="16"/>
                                        </p:tgtEl>
                                      </p:cBhvr>
                                    </p:animEffect>
                                  </p:childTnLst>
                                </p:cTn>
                              </p:par>
                            </p:childTnLst>
                          </p:cTn>
                        </p:par>
                        <p:par>
                          <p:cTn id="24" fill="hold">
                            <p:stCondLst>
                              <p:cond delay="1700"/>
                            </p:stCondLst>
                            <p:childTnLst>
                              <p:par>
                                <p:cTn id="25" presetID="22" presetClass="entr" presetSubtype="8" fill="hold" grpId="0" nodeType="afterEffect">
                                  <p:stCondLst>
                                    <p:cond delay="0"/>
                                  </p:stCondLst>
                                  <p:iterate type="lt">
                                    <p:tmPct val="30000"/>
                                  </p:iterate>
                                  <p:childTnLst>
                                    <p:set>
                                      <p:cBhvr>
                                        <p:cTn id="26" dur="1" fill="hold">
                                          <p:stCondLst>
                                            <p:cond delay="0"/>
                                          </p:stCondLst>
                                        </p:cTn>
                                        <p:tgtEl>
                                          <p:spTgt spid="18"/>
                                        </p:tgtEl>
                                        <p:attrNameLst>
                                          <p:attrName>style.visibility</p:attrName>
                                        </p:attrNameLst>
                                      </p:cBhvr>
                                      <p:to>
                                        <p:strVal val="visible"/>
                                      </p:to>
                                    </p:set>
                                    <p:animEffect transition="in" filter="wipe(left)">
                                      <p:cBhvr>
                                        <p:cTn id="27" dur="100"/>
                                        <p:tgtEl>
                                          <p:spTgt spid="18"/>
                                        </p:tgtEl>
                                      </p:cBhvr>
                                    </p:animEffect>
                                  </p:childTnLst>
                                </p:cTn>
                              </p:par>
                              <p:par>
                                <p:cTn id="28" presetID="36" presetClass="emph" presetSubtype="0" fill="hold" grpId="1" nodeType="withEffect">
                                  <p:stCondLst>
                                    <p:cond delay="0"/>
                                  </p:stCondLst>
                                  <p:iterate type="lt">
                                    <p:tmPct val="30000"/>
                                  </p:iterate>
                                  <p:childTnLst>
                                    <p:animScale>
                                      <p:cBhvr>
                                        <p:cTn id="29" dur="50" autoRev="1" fill="hold">
                                          <p:stCondLst>
                                            <p:cond delay="0"/>
                                          </p:stCondLst>
                                        </p:cTn>
                                        <p:tgtEl>
                                          <p:spTgt spid="18"/>
                                        </p:tgtEl>
                                      </p:cBhvr>
                                      <p:to x="80000" y="100000"/>
                                    </p:animScale>
                                    <p:anim by="(#ppt_w*0.10)" calcmode="lin" valueType="num">
                                      <p:cBhvr>
                                        <p:cTn id="30" dur="50" autoRev="1" fill="hold">
                                          <p:stCondLst>
                                            <p:cond delay="0"/>
                                          </p:stCondLst>
                                        </p:cTn>
                                        <p:tgtEl>
                                          <p:spTgt spid="18"/>
                                        </p:tgtEl>
                                        <p:attrNameLst>
                                          <p:attrName>ppt_x</p:attrName>
                                        </p:attrNameLst>
                                      </p:cBhvr>
                                    </p:anim>
                                    <p:anim by="(-#ppt_w*0.10)" calcmode="lin" valueType="num">
                                      <p:cBhvr>
                                        <p:cTn id="31" dur="50" autoRev="1" fill="hold">
                                          <p:stCondLst>
                                            <p:cond delay="0"/>
                                          </p:stCondLst>
                                        </p:cTn>
                                        <p:tgtEl>
                                          <p:spTgt spid="18"/>
                                        </p:tgtEl>
                                        <p:attrNameLst>
                                          <p:attrName>ppt_y</p:attrName>
                                        </p:attrNameLst>
                                      </p:cBhvr>
                                    </p:anim>
                                    <p:animRot by="-480000">
                                      <p:cBhvr>
                                        <p:cTn id="32" dur="50" autoRev="1" fill="hold">
                                          <p:stCondLst>
                                            <p:cond delay="0"/>
                                          </p:stCondLst>
                                        </p:cTn>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16" grpId="0" bldLvl="0" animBg="1" autoUpdateAnimBg="0"/>
      <p:bldP spid="17" grpId="0" bldLvl="0" animBg="1" autoUpdateAnimBg="0"/>
      <p:bldP spid="18" grpId="0"/>
      <p:bldP spid="18" grpId="1"/>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740873"/>
            <a:ext cx="5039227" cy="0"/>
          </a:xfrm>
          <a:prstGeom prst="line">
            <a:avLst/>
          </a:prstGeom>
          <a:ln w="12700">
            <a:solidFill>
              <a:srgbClr val="A9A9A9"/>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7151186" y="740873"/>
            <a:ext cx="5039227" cy="0"/>
          </a:xfrm>
          <a:prstGeom prst="line">
            <a:avLst/>
          </a:prstGeom>
          <a:ln w="12700">
            <a:solidFill>
              <a:srgbClr val="A9A9A9"/>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 y="6406814"/>
            <a:ext cx="3041773" cy="452774"/>
          </a:xfrm>
          <a:prstGeom prst="rect">
            <a:avLst/>
          </a:prstGeom>
          <a:solidFill>
            <a:srgbClr val="EF7768"/>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1" name="矩形 10"/>
          <p:cNvSpPr/>
          <p:nvPr/>
        </p:nvSpPr>
        <p:spPr>
          <a:xfrm>
            <a:off x="3041775" y="6406814"/>
            <a:ext cx="3063750" cy="452774"/>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2" name="矩形 11"/>
          <p:cNvSpPr/>
          <p:nvPr/>
        </p:nvSpPr>
        <p:spPr>
          <a:xfrm>
            <a:off x="6095207" y="6406814"/>
            <a:ext cx="3047603" cy="452774"/>
          </a:xfrm>
          <a:prstGeom prst="rect">
            <a:avLst/>
          </a:prstGeom>
          <a:solidFill>
            <a:srgbClr val="38B1BF"/>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3" name="矩形 12"/>
          <p:cNvSpPr/>
          <p:nvPr/>
        </p:nvSpPr>
        <p:spPr>
          <a:xfrm>
            <a:off x="9142810" y="6406814"/>
            <a:ext cx="3047603" cy="452774"/>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4" name="矩形 13"/>
          <p:cNvSpPr/>
          <p:nvPr/>
        </p:nvSpPr>
        <p:spPr>
          <a:xfrm>
            <a:off x="0" y="-27390"/>
            <a:ext cx="3047603" cy="123423"/>
          </a:xfrm>
          <a:prstGeom prst="rect">
            <a:avLst/>
          </a:prstGeom>
          <a:solidFill>
            <a:srgbClr val="EF7768"/>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5" name="矩形 14"/>
          <p:cNvSpPr/>
          <p:nvPr/>
        </p:nvSpPr>
        <p:spPr>
          <a:xfrm>
            <a:off x="3047603" y="-27390"/>
            <a:ext cx="3047603" cy="123423"/>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6" name="矩形 15"/>
          <p:cNvSpPr/>
          <p:nvPr/>
        </p:nvSpPr>
        <p:spPr>
          <a:xfrm>
            <a:off x="6095207" y="-27390"/>
            <a:ext cx="3047603" cy="123423"/>
          </a:xfrm>
          <a:prstGeom prst="rect">
            <a:avLst/>
          </a:prstGeom>
          <a:solidFill>
            <a:srgbClr val="38B1BF"/>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7" name="矩形 16"/>
          <p:cNvSpPr/>
          <p:nvPr/>
        </p:nvSpPr>
        <p:spPr>
          <a:xfrm>
            <a:off x="9142810" y="-27390"/>
            <a:ext cx="3047603" cy="123423"/>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9" name="文本框 5"/>
          <p:cNvSpPr txBox="1"/>
          <p:nvPr/>
        </p:nvSpPr>
        <p:spPr>
          <a:xfrm>
            <a:off x="3683832" y="4778722"/>
            <a:ext cx="1870710" cy="382270"/>
          </a:xfrm>
          <a:prstGeom prst="rect">
            <a:avLst/>
          </a:prstGeom>
          <a:noFill/>
        </p:spPr>
        <p:txBody>
          <a:bodyPr wrap="none" lIns="91423" tIns="45712" rIns="91423" bIns="45712" rtlCol="0">
            <a:spAutoFit/>
          </a:bodyPr>
          <a:lstStyle/>
          <a:p>
            <a:pPr algn="ctr"/>
            <a:r>
              <a:rPr lang="zh-CN" altLang="en-US" sz="1900" dirty="0">
                <a:solidFill>
                  <a:schemeClr val="tx1">
                    <a:lumMod val="85000"/>
                    <a:lumOff val="15000"/>
                  </a:schemeClr>
                </a:solidFill>
                <a:latin typeface="微软雅黑" panose="020B0503020204020204" charset="-122"/>
                <a:ea typeface="微软雅黑" panose="020B0503020204020204" charset="-122"/>
              </a:rPr>
              <a:t>汇报人</a:t>
            </a:r>
            <a:r>
              <a:rPr lang="zh-CN" altLang="en-US" sz="1900" dirty="0" smtClean="0">
                <a:solidFill>
                  <a:schemeClr val="tx1">
                    <a:lumMod val="85000"/>
                    <a:lumOff val="15000"/>
                  </a:schemeClr>
                </a:solidFill>
                <a:latin typeface="微软雅黑" panose="020B0503020204020204" charset="-122"/>
                <a:ea typeface="微软雅黑" panose="020B0503020204020204" charset="-122"/>
              </a:rPr>
              <a:t>：</a:t>
            </a:r>
            <a:r>
              <a:rPr lang="zh-CN" altLang="en-US" sz="1900" dirty="0" smtClean="0">
                <a:solidFill>
                  <a:schemeClr val="tx1">
                    <a:lumMod val="85000"/>
                    <a:lumOff val="15000"/>
                  </a:schemeClr>
                </a:solidFill>
                <a:latin typeface="微软雅黑" panose="020B0503020204020204" charset="-122"/>
                <a:ea typeface="微软雅黑" panose="020B0503020204020204" charset="-122"/>
                <a:sym typeface="+mn-ea"/>
              </a:rPr>
              <a:t>张丞妤</a:t>
            </a:r>
            <a:endParaRPr lang="en-US" altLang="zh-CN" sz="1900" dirty="0">
              <a:solidFill>
                <a:schemeClr val="tx1">
                  <a:lumMod val="85000"/>
                  <a:lumOff val="15000"/>
                </a:schemeClr>
              </a:solidFill>
              <a:latin typeface="微软雅黑" panose="020B0503020204020204" charset="-122"/>
              <a:ea typeface="微软雅黑" panose="020B0503020204020204" charset="-122"/>
            </a:endParaRPr>
          </a:p>
        </p:txBody>
      </p:sp>
      <p:sp>
        <p:nvSpPr>
          <p:cNvPr id="20" name="矩形 19"/>
          <p:cNvSpPr/>
          <p:nvPr/>
        </p:nvSpPr>
        <p:spPr>
          <a:xfrm>
            <a:off x="3075414" y="3069754"/>
            <a:ext cx="6037196" cy="938702"/>
          </a:xfrm>
          <a:prstGeom prst="rect">
            <a:avLst/>
          </a:prstGeom>
          <a:noFill/>
          <a:ln>
            <a:noFill/>
          </a:ln>
          <a:effectLst>
            <a:glow rad="1905000">
              <a:srgbClr val="F14124">
                <a:alpha val="40000"/>
              </a:srgbClr>
            </a:glow>
            <a:softEdge rad="1270000"/>
          </a:effectLst>
        </p:spPr>
        <p:txBody>
          <a:bodyPr wrap="square" lIns="91423" tIns="45712" rIns="91423" bIns="45712">
            <a:spAutoFit/>
          </a:bodyPr>
          <a:lstStyle/>
          <a:p>
            <a:pPr algn="ctr"/>
            <a:r>
              <a:rPr lang="zh-CN" altLang="en-US" sz="5500" b="1" dirty="0">
                <a:solidFill>
                  <a:schemeClr val="tx1">
                    <a:lumMod val="75000"/>
                    <a:lumOff val="25000"/>
                  </a:schemeClr>
                </a:solidFill>
                <a:latin typeface="微软雅黑" panose="020B0503020204020204" charset="-122"/>
                <a:ea typeface="微软雅黑" panose="020B0503020204020204" charset="-122"/>
              </a:rPr>
              <a:t>汇报完毕 感谢观看</a:t>
            </a:r>
          </a:p>
        </p:txBody>
      </p:sp>
      <p:sp>
        <p:nvSpPr>
          <p:cNvPr id="21" name="文本框 5"/>
          <p:cNvSpPr txBox="1"/>
          <p:nvPr/>
        </p:nvSpPr>
        <p:spPr>
          <a:xfrm>
            <a:off x="6082544" y="4778722"/>
            <a:ext cx="2096135" cy="382270"/>
          </a:xfrm>
          <a:prstGeom prst="rect">
            <a:avLst/>
          </a:prstGeom>
          <a:noFill/>
        </p:spPr>
        <p:txBody>
          <a:bodyPr wrap="none" lIns="91423" tIns="45712" rIns="91423" bIns="45712" rtlCol="0">
            <a:spAutoFit/>
          </a:bodyPr>
          <a:lstStyle/>
          <a:p>
            <a:pPr algn="ctr"/>
            <a:r>
              <a:rPr lang="zh-CN" altLang="en-US" sz="1900" dirty="0">
                <a:solidFill>
                  <a:schemeClr val="tx1">
                    <a:lumMod val="85000"/>
                    <a:lumOff val="15000"/>
                  </a:schemeClr>
                </a:solidFill>
                <a:latin typeface="微软雅黑" panose="020B0503020204020204" charset="-122"/>
                <a:ea typeface="微软雅黑" panose="020B0503020204020204" charset="-122"/>
              </a:rPr>
              <a:t>日期：</a:t>
            </a:r>
            <a:r>
              <a:rPr lang="en-US" altLang="zh-CN" sz="1900" dirty="0" smtClean="0">
                <a:solidFill>
                  <a:schemeClr val="tx1">
                    <a:lumMod val="85000"/>
                    <a:lumOff val="15000"/>
                  </a:schemeClr>
                </a:solidFill>
                <a:latin typeface="微软雅黑" panose="020B0503020204020204" charset="-122"/>
                <a:ea typeface="微软雅黑" panose="020B0503020204020204" charset="-122"/>
              </a:rPr>
              <a:t>2021</a:t>
            </a:r>
            <a:r>
              <a:rPr lang="zh-CN" altLang="en-US" sz="1900" dirty="0" smtClean="0">
                <a:solidFill>
                  <a:schemeClr val="tx1">
                    <a:lumMod val="85000"/>
                    <a:lumOff val="15000"/>
                  </a:schemeClr>
                </a:solidFill>
                <a:latin typeface="微软雅黑" panose="020B0503020204020204" charset="-122"/>
                <a:ea typeface="微软雅黑" panose="020B0503020204020204" charset="-122"/>
              </a:rPr>
              <a:t>年</a:t>
            </a:r>
            <a:r>
              <a:rPr lang="en-US" altLang="zh-CN" sz="1900" dirty="0" smtClean="0">
                <a:solidFill>
                  <a:schemeClr val="tx1">
                    <a:lumMod val="85000"/>
                    <a:lumOff val="15000"/>
                  </a:schemeClr>
                </a:solidFill>
                <a:latin typeface="微软雅黑" panose="020B0503020204020204" charset="-122"/>
                <a:ea typeface="微软雅黑" panose="020B0503020204020204" charset="-122"/>
              </a:rPr>
              <a:t>6</a:t>
            </a:r>
            <a:r>
              <a:rPr lang="zh-CN" altLang="en-US" sz="1900" dirty="0" smtClean="0">
                <a:solidFill>
                  <a:schemeClr val="tx1">
                    <a:lumMod val="85000"/>
                    <a:lumOff val="15000"/>
                  </a:schemeClr>
                </a:solidFill>
                <a:latin typeface="微软雅黑" panose="020B0503020204020204" charset="-122"/>
                <a:ea typeface="微软雅黑" panose="020B0503020204020204" charset="-122"/>
              </a:rPr>
              <a:t>月</a:t>
            </a:r>
            <a:endParaRPr lang="en-US" altLang="zh-CN" sz="1900" dirty="0">
              <a:solidFill>
                <a:schemeClr val="tx1">
                  <a:lumMod val="85000"/>
                  <a:lumOff val="15000"/>
                </a:schemeClr>
              </a:solidFill>
              <a:latin typeface="微软雅黑" panose="020B0503020204020204" charset="-122"/>
              <a:ea typeface="微软雅黑" panose="020B0503020204020204" charset="-122"/>
            </a:endParaRPr>
          </a:p>
        </p:txBody>
      </p:sp>
      <p:cxnSp>
        <p:nvCxnSpPr>
          <p:cNvPr id="22" name="直接连接符 21"/>
          <p:cNvCxnSpPr/>
          <p:nvPr/>
        </p:nvCxnSpPr>
        <p:spPr>
          <a:xfrm>
            <a:off x="2639273" y="4529730"/>
            <a:ext cx="6911868" cy="0"/>
          </a:xfrm>
          <a:prstGeom prst="line">
            <a:avLst/>
          </a:prstGeom>
          <a:ln>
            <a:solidFill>
              <a:srgbClr val="38B1BF"/>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240968" y="452774"/>
            <a:ext cx="1714567" cy="692493"/>
          </a:xfrm>
          <a:prstGeom prst="rect">
            <a:avLst/>
          </a:prstGeom>
          <a:noFill/>
        </p:spPr>
        <p:txBody>
          <a:bodyPr wrap="none" lIns="121917" tIns="60958" rIns="121917" bIns="60958" rtlCol="0">
            <a:spAutoFit/>
          </a:bodyPr>
          <a:lstStyle/>
          <a:p>
            <a:pPr algn="ctr"/>
            <a:r>
              <a:rPr lang="en-US" altLang="zh-CN" sz="3700" dirty="0">
                <a:solidFill>
                  <a:schemeClr val="tx1">
                    <a:lumMod val="75000"/>
                    <a:lumOff val="25000"/>
                  </a:schemeClr>
                </a:solidFill>
                <a:latin typeface="Eras Bold ITC" panose="020B0907030504020204" pitchFamily="34" charset="0"/>
                <a:ea typeface="微软雅黑" panose="020B0503020204020204" charset="-122"/>
              </a:rPr>
              <a:t>LOGO</a:t>
            </a:r>
            <a:endParaRPr lang="zh-CN" altLang="en-US" sz="3700" dirty="0">
              <a:solidFill>
                <a:schemeClr val="tx1">
                  <a:lumMod val="75000"/>
                  <a:lumOff val="25000"/>
                </a:schemeClr>
              </a:solidFill>
              <a:latin typeface="Eras Bold ITC" panose="020B0907030504020204" pitchFamily="34" charset="0"/>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2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2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2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2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2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
                                        <p:tgtEl>
                                          <p:spTgt spid="13"/>
                                        </p:tgtEl>
                                      </p:cBhvr>
                                    </p:animEffect>
                                  </p:childTnLst>
                                </p:cTn>
                              </p:par>
                            </p:childTnLst>
                          </p:cTn>
                        </p:par>
                        <p:par>
                          <p:cTn id="29" fill="hold">
                            <p:stCondLst>
                              <p:cond delay="500"/>
                            </p:stCondLst>
                            <p:childTnLst>
                              <p:par>
                                <p:cTn id="30" presetID="2" presetClass="entr" presetSubtype="8"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1+#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childTnLst>
                          </p:cTn>
                        </p:par>
                        <p:par>
                          <p:cTn id="44" fill="hold">
                            <p:stCondLst>
                              <p:cond delay="1500"/>
                            </p:stCondLst>
                            <p:childTnLst>
                              <p:par>
                                <p:cTn id="45" presetID="16" presetClass="entr" presetSubtype="37"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barn(outVertical)">
                                      <p:cBhvr>
                                        <p:cTn id="47" dur="1000"/>
                                        <p:tgtEl>
                                          <p:spTgt spid="20"/>
                                        </p:tgtEl>
                                      </p:cBhvr>
                                    </p:animEffect>
                                  </p:childTnLst>
                                </p:cTn>
                              </p:par>
                            </p:childTnLst>
                          </p:cTn>
                        </p:par>
                        <p:par>
                          <p:cTn id="48" fill="hold">
                            <p:stCondLst>
                              <p:cond delay="2500"/>
                            </p:stCondLst>
                            <p:childTnLst>
                              <p:par>
                                <p:cTn id="49" presetID="22" presetClass="entr" presetSubtype="8"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left)">
                                      <p:cBhvr>
                                        <p:cTn id="51" dur="500"/>
                                        <p:tgtEl>
                                          <p:spTgt spid="22"/>
                                        </p:tgtEl>
                                      </p:cBhvr>
                                    </p:animEffect>
                                  </p:childTnLst>
                                </p:cTn>
                              </p:par>
                            </p:childTnLst>
                          </p:cTn>
                        </p:par>
                        <p:par>
                          <p:cTn id="52" fill="hold">
                            <p:stCondLst>
                              <p:cond delay="3000"/>
                            </p:stCondLst>
                            <p:childTnLst>
                              <p:par>
                                <p:cTn id="53" presetID="12" presetClass="entr" presetSubtype="4"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p:tgtEl>
                                          <p:spTgt spid="19"/>
                                        </p:tgtEl>
                                        <p:attrNameLst>
                                          <p:attrName>ppt_y</p:attrName>
                                        </p:attrNameLst>
                                      </p:cBhvr>
                                      <p:tavLst>
                                        <p:tav tm="0">
                                          <p:val>
                                            <p:strVal val="#ppt_y+#ppt_h*1.125000"/>
                                          </p:val>
                                        </p:tav>
                                        <p:tav tm="100000">
                                          <p:val>
                                            <p:strVal val="#ppt_y"/>
                                          </p:val>
                                        </p:tav>
                                      </p:tavLst>
                                    </p:anim>
                                    <p:animEffect transition="in" filter="wipe(up)">
                                      <p:cBhvr>
                                        <p:cTn id="56" dur="500"/>
                                        <p:tgtEl>
                                          <p:spTgt spid="19"/>
                                        </p:tgtEl>
                                      </p:cBhvr>
                                    </p:animEffect>
                                  </p:childTnLst>
                                </p:cTn>
                              </p:par>
                            </p:childTnLst>
                          </p:cTn>
                        </p:par>
                        <p:par>
                          <p:cTn id="57" fill="hold">
                            <p:stCondLst>
                              <p:cond delay="3500"/>
                            </p:stCondLst>
                            <p:childTnLst>
                              <p:par>
                                <p:cTn id="58" presetID="12" presetClass="entr" presetSubtype="4"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additive="base">
                                        <p:cTn id="60" dur="500"/>
                                        <p:tgtEl>
                                          <p:spTgt spid="21"/>
                                        </p:tgtEl>
                                        <p:attrNameLst>
                                          <p:attrName>ppt_y</p:attrName>
                                        </p:attrNameLst>
                                      </p:cBhvr>
                                      <p:tavLst>
                                        <p:tav tm="0">
                                          <p:val>
                                            <p:strVal val="#ppt_y+#ppt_h*1.125000"/>
                                          </p:val>
                                        </p:tav>
                                        <p:tav tm="100000">
                                          <p:val>
                                            <p:strVal val="#ppt_y"/>
                                          </p:val>
                                        </p:tav>
                                      </p:tavLst>
                                    </p:anim>
                                    <p:animEffect transition="in" filter="wipe(up)">
                                      <p:cBhvr>
                                        <p:cTn id="6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9" grpId="0"/>
      <p:bldP spid="20" grpId="0"/>
      <p:bldP spid="21"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0" y="0"/>
            <a:ext cx="12192000" cy="1125538"/>
          </a:xfrm>
          <a:prstGeom prst="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AutoShape 3"/>
          <p:cNvSpPr>
            <a:spLocks noChangeArrowheads="1"/>
          </p:cNvSpPr>
          <p:nvPr/>
        </p:nvSpPr>
        <p:spPr bwMode="auto">
          <a:xfrm>
            <a:off x="910630" y="2061642"/>
            <a:ext cx="10422260" cy="4176464"/>
          </a:xfrm>
          <a:prstGeom prst="rect">
            <a:avLst/>
          </a:prstGeom>
          <a:solidFill>
            <a:schemeClr val="accent1"/>
          </a:solidFill>
          <a:ln w="12700" cmpd="sng">
            <a:no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 name="AutoShape 3"/>
          <p:cNvSpPr>
            <a:spLocks noChangeArrowheads="1"/>
          </p:cNvSpPr>
          <p:nvPr/>
        </p:nvSpPr>
        <p:spPr bwMode="auto">
          <a:xfrm>
            <a:off x="1070033" y="1845618"/>
            <a:ext cx="10132018" cy="4248471"/>
          </a:xfrm>
          <a:prstGeom prst="rect">
            <a:avLst/>
          </a:prstGeom>
          <a:solidFill>
            <a:schemeClr val="bg1">
              <a:lumMod val="85000"/>
            </a:schemeClr>
          </a:solidFill>
          <a:ln w="12700" cmpd="sng">
            <a:noFill/>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en-US" sz="2000">
              <a:solidFill>
                <a:schemeClr val="tx2"/>
              </a:solidFill>
              <a:ea typeface="微软雅黑" panose="020B0503020204020204" charset="-122"/>
            </a:endParaRPr>
          </a:p>
        </p:txBody>
      </p:sp>
      <p:sp>
        <p:nvSpPr>
          <p:cNvPr id="18" name="TextBox 17"/>
          <p:cNvSpPr txBox="1"/>
          <p:nvPr/>
        </p:nvSpPr>
        <p:spPr>
          <a:xfrm>
            <a:off x="1643812" y="2248447"/>
            <a:ext cx="8927701" cy="3170131"/>
          </a:xfrm>
          <a:prstGeom prst="rect">
            <a:avLst/>
          </a:prstGeom>
          <a:noFill/>
        </p:spPr>
        <p:txBody>
          <a:bodyPr wrap="square" lIns="91472" tIns="45736" rIns="91472" bIns="45736" rtlCol="0">
            <a:spAutoFit/>
          </a:bodyPr>
          <a:lstStyle/>
          <a:p>
            <a:r>
              <a:rPr lang="en-US" altLang="zh-CN" sz="3200" dirty="0" smtClean="0"/>
              <a:t>        </a:t>
            </a:r>
            <a:r>
              <a:rPr lang="zh-CN" altLang="zh-CN" sz="2800" dirty="0" smtClean="0"/>
              <a:t>近几年中学校园欺凌事件频频发生，极大地破坏了学校的正常教学秩序，严重损害了学生的身心健康，侵蚀了健康和谐的校园文化，需要引起老师家长学校和社会的高度重视。本文主要结合班级主题队会，通过问卷调查对现在校园欺凌产生的原因以及中学生对校园欺凌的认知和看法的调查进行详细的剖析，探讨出相应的对策，为制止校园欺凌事件提出相关的意见与建议。</a:t>
            </a:r>
            <a:endParaRPr lang="zh-CN" altLang="zh-CN" sz="2800" dirty="0"/>
          </a:p>
        </p:txBody>
      </p:sp>
      <p:sp>
        <p:nvSpPr>
          <p:cNvPr id="19" name="矩形 18"/>
          <p:cNvSpPr/>
          <p:nvPr/>
        </p:nvSpPr>
        <p:spPr>
          <a:xfrm>
            <a:off x="4462476" y="212081"/>
            <a:ext cx="2448106" cy="769441"/>
          </a:xfrm>
          <a:prstGeom prst="rect">
            <a:avLst/>
          </a:prstGeom>
        </p:spPr>
        <p:txBody>
          <a:bodyPr wrap="none">
            <a:spAutoFit/>
          </a:bodyPr>
          <a:lstStyle/>
          <a:p>
            <a:r>
              <a:rPr lang="zh-CN" altLang="zh-CN" sz="4400" b="1" dirty="0" smtClean="0"/>
              <a:t>课题背景</a:t>
            </a:r>
            <a:endParaRPr lang="zh-CN" altLang="zh-CN" sz="4400" dirty="0" smtClean="0"/>
          </a:p>
        </p:txBody>
      </p:sp>
      <p:sp>
        <p:nvSpPr>
          <p:cNvPr id="17410" name="Rectangle 2"/>
          <p:cNvSpPr>
            <a:spLocks noChangeArrowheads="1"/>
          </p:cNvSpPr>
          <p:nvPr/>
        </p:nvSpPr>
        <p:spPr bwMode="auto">
          <a:xfrm>
            <a:off x="0" y="44450"/>
            <a:ext cx="538480" cy="368300"/>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355600" algn="l" defTabSz="914400" rtl="0" eaLnBrk="1" fontAlgn="base" latinLnBrk="0" hangingPunct="1">
              <a:lnSpc>
                <a:spcPct val="100000"/>
              </a:lnSpc>
              <a:spcBef>
                <a:spcPct val="0"/>
              </a:spcBef>
              <a:spcAft>
                <a:spcPct val="0"/>
              </a:spcAft>
              <a:buClrTx/>
              <a:buSzTx/>
              <a:buFontTx/>
              <a:buNone/>
            </a:pP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9"/>
                                        </p:tgtEl>
                                        <p:attrNameLst>
                                          <p:attrName>ppt_y</p:attrName>
                                        </p:attrNameLst>
                                      </p:cBhvr>
                                      <p:tavLst>
                                        <p:tav tm="0">
                                          <p:val>
                                            <p:strVal val="#ppt_y"/>
                                          </p:val>
                                        </p:tav>
                                        <p:tav tm="100000">
                                          <p:val>
                                            <p:strVal val="#ppt_y"/>
                                          </p:val>
                                        </p:tav>
                                      </p:tavLst>
                                    </p:anim>
                                    <p:anim calcmode="lin" valueType="num">
                                      <p:cBhvr>
                                        <p:cTn id="1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9"/>
                                        </p:tgtEl>
                                      </p:cBhvr>
                                    </p:animEffect>
                                  </p:childTnLst>
                                </p:cTn>
                              </p:par>
                            </p:childTnLst>
                          </p:cTn>
                        </p:par>
                        <p:par>
                          <p:cTn id="17" fill="hold">
                            <p:stCondLst>
                              <p:cond delay="1149"/>
                            </p:stCondLst>
                            <p:childTnLst>
                              <p:par>
                                <p:cTn id="18" presetID="1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lide(fromTop)">
                                      <p:cBhvr>
                                        <p:cTn id="20" dur="500"/>
                                        <p:tgtEl>
                                          <p:spTgt spid="17"/>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slide(fromBottom)">
                                      <p:cBhvr>
                                        <p:cTn id="23" dur="500"/>
                                        <p:tgtEl>
                                          <p:spTgt spid="16"/>
                                        </p:tgtEl>
                                      </p:cBhvr>
                                    </p:animEffect>
                                  </p:childTnLst>
                                </p:cTn>
                              </p:par>
                            </p:childTnLst>
                          </p:cTn>
                        </p:par>
                        <p:par>
                          <p:cTn id="24" fill="hold">
                            <p:stCondLst>
                              <p:cond delay="1649"/>
                            </p:stCondLst>
                            <p:childTnLst>
                              <p:par>
                                <p:cTn id="25" presetID="22" presetClass="entr" presetSubtype="8" fill="hold" grpId="0" nodeType="afterEffect">
                                  <p:stCondLst>
                                    <p:cond delay="0"/>
                                  </p:stCondLst>
                                  <p:iterate type="lt">
                                    <p:tmPct val="30000"/>
                                  </p:iterate>
                                  <p:childTnLst>
                                    <p:set>
                                      <p:cBhvr>
                                        <p:cTn id="26" dur="1" fill="hold">
                                          <p:stCondLst>
                                            <p:cond delay="0"/>
                                          </p:stCondLst>
                                        </p:cTn>
                                        <p:tgtEl>
                                          <p:spTgt spid="18"/>
                                        </p:tgtEl>
                                        <p:attrNameLst>
                                          <p:attrName>style.visibility</p:attrName>
                                        </p:attrNameLst>
                                      </p:cBhvr>
                                      <p:to>
                                        <p:strVal val="visible"/>
                                      </p:to>
                                    </p:set>
                                    <p:animEffect transition="in" filter="wipe(left)">
                                      <p:cBhvr>
                                        <p:cTn id="27" dur="100"/>
                                        <p:tgtEl>
                                          <p:spTgt spid="18"/>
                                        </p:tgtEl>
                                      </p:cBhvr>
                                    </p:animEffect>
                                  </p:childTnLst>
                                </p:cTn>
                              </p:par>
                              <p:par>
                                <p:cTn id="28" presetID="36" presetClass="emph" presetSubtype="0" fill="hold" nodeType="withEffect">
                                  <p:stCondLst>
                                    <p:cond delay="0"/>
                                  </p:stCondLst>
                                  <p:iterate type="lt">
                                    <p:tmPct val="30000"/>
                                  </p:iterate>
                                  <p:childTnLst>
                                    <p:animScale>
                                      <p:cBhvr>
                                        <p:cTn id="29" dur="50" autoRev="1" fill="hold">
                                          <p:stCondLst>
                                            <p:cond delay="0"/>
                                          </p:stCondLst>
                                        </p:cTn>
                                        <p:tgtEl>
                                          <p:spTgt spid="18"/>
                                        </p:tgtEl>
                                      </p:cBhvr>
                                      <p:to x="80000" y="100000"/>
                                    </p:animScale>
                                    <p:anim by="(#ppt_w*0.10)" calcmode="lin" valueType="num">
                                      <p:cBhvr>
                                        <p:cTn id="30" dur="50" autoRev="1" fill="hold">
                                          <p:stCondLst>
                                            <p:cond delay="0"/>
                                          </p:stCondLst>
                                        </p:cTn>
                                        <p:tgtEl>
                                          <p:spTgt spid="18"/>
                                        </p:tgtEl>
                                        <p:attrNameLst>
                                          <p:attrName>ppt_x</p:attrName>
                                        </p:attrNameLst>
                                      </p:cBhvr>
                                    </p:anim>
                                    <p:anim by="(-#ppt_w*0.10)" calcmode="lin" valueType="num">
                                      <p:cBhvr>
                                        <p:cTn id="31" dur="50" autoRev="1" fill="hold">
                                          <p:stCondLst>
                                            <p:cond delay="0"/>
                                          </p:stCondLst>
                                        </p:cTn>
                                        <p:tgtEl>
                                          <p:spTgt spid="18"/>
                                        </p:tgtEl>
                                        <p:attrNameLst>
                                          <p:attrName>ppt_y</p:attrName>
                                        </p:attrNameLst>
                                      </p:cBhvr>
                                    </p:anim>
                                    <p:animRot by="-480000">
                                      <p:cBhvr>
                                        <p:cTn id="32" dur="50" autoRev="1" fill="hold">
                                          <p:stCondLst>
                                            <p:cond delay="0"/>
                                          </p:stCondLst>
                                        </p:cTn>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6" grpId="0" animBg="1" autoUpdateAnimBg="0"/>
      <p:bldP spid="17" grpId="0" animBg="1" autoUpdateAnimBg="0"/>
      <p:bldP spid="18"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0" y="0"/>
            <a:ext cx="12192000" cy="1125538"/>
          </a:xfrm>
          <a:prstGeom prst="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AutoShape 3"/>
          <p:cNvSpPr>
            <a:spLocks noChangeArrowheads="1"/>
          </p:cNvSpPr>
          <p:nvPr/>
        </p:nvSpPr>
        <p:spPr bwMode="auto">
          <a:xfrm>
            <a:off x="910630" y="2061642"/>
            <a:ext cx="10422260" cy="4176464"/>
          </a:xfrm>
          <a:prstGeom prst="rect">
            <a:avLst/>
          </a:prstGeom>
          <a:solidFill>
            <a:schemeClr val="accent1"/>
          </a:solidFill>
          <a:ln w="12700" cmpd="sng">
            <a:no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 name="AutoShape 3"/>
          <p:cNvSpPr>
            <a:spLocks noChangeArrowheads="1"/>
          </p:cNvSpPr>
          <p:nvPr/>
        </p:nvSpPr>
        <p:spPr bwMode="auto">
          <a:xfrm>
            <a:off x="1070033" y="1845618"/>
            <a:ext cx="10132018" cy="4248471"/>
          </a:xfrm>
          <a:prstGeom prst="rect">
            <a:avLst/>
          </a:prstGeom>
          <a:solidFill>
            <a:schemeClr val="bg1">
              <a:lumMod val="85000"/>
            </a:schemeClr>
          </a:solidFill>
          <a:ln w="12700" cmpd="sng">
            <a:noFill/>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en-US" sz="2000">
              <a:solidFill>
                <a:schemeClr val="tx2"/>
              </a:solidFill>
              <a:ea typeface="微软雅黑" panose="020B0503020204020204" charset="-122"/>
            </a:endParaRPr>
          </a:p>
        </p:txBody>
      </p:sp>
      <p:sp>
        <p:nvSpPr>
          <p:cNvPr id="18" name="TextBox 17"/>
          <p:cNvSpPr txBox="1"/>
          <p:nvPr/>
        </p:nvSpPr>
        <p:spPr>
          <a:xfrm>
            <a:off x="1702232" y="2925992"/>
            <a:ext cx="8927701" cy="1383665"/>
          </a:xfrm>
          <a:prstGeom prst="rect">
            <a:avLst/>
          </a:prstGeom>
          <a:noFill/>
        </p:spPr>
        <p:txBody>
          <a:bodyPr wrap="square" lIns="91472" tIns="45736" rIns="91472" bIns="45736" rtlCol="0">
            <a:spAutoFit/>
          </a:bodyPr>
          <a:lstStyle/>
          <a:p>
            <a:r>
              <a:rPr lang="en-US" altLang="zh-CN" sz="2800" dirty="0" smtClean="0"/>
              <a:t>        </a:t>
            </a:r>
            <a:r>
              <a:rPr lang="zh-CN" altLang="zh-CN" sz="2800" dirty="0" smtClean="0"/>
              <a:t>通过网络问卷的形式向市区的部分中学展开调查，运用数据分析校园欺凌的现状，分析校园欺凌发生的原因，探讨防止校园欺凌的对策 。</a:t>
            </a:r>
            <a:endParaRPr lang="zh-CN" altLang="zh-CN" sz="2800" dirty="0"/>
          </a:p>
        </p:txBody>
      </p:sp>
      <p:sp>
        <p:nvSpPr>
          <p:cNvPr id="19" name="矩形 18"/>
          <p:cNvSpPr/>
          <p:nvPr/>
        </p:nvSpPr>
        <p:spPr>
          <a:xfrm>
            <a:off x="4462476" y="212081"/>
            <a:ext cx="2448106" cy="769441"/>
          </a:xfrm>
          <a:prstGeom prst="rect">
            <a:avLst/>
          </a:prstGeom>
        </p:spPr>
        <p:txBody>
          <a:bodyPr wrap="none">
            <a:spAutoFit/>
          </a:bodyPr>
          <a:lstStyle/>
          <a:p>
            <a:r>
              <a:rPr lang="zh-CN" altLang="zh-CN" sz="4400" b="1" dirty="0" smtClean="0"/>
              <a:t>研究目的</a:t>
            </a:r>
            <a:endParaRPr lang="zh-CN" altLang="zh-CN" sz="4400" dirty="0" smtClean="0"/>
          </a:p>
        </p:txBody>
      </p:sp>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9"/>
                                        </p:tgtEl>
                                        <p:attrNameLst>
                                          <p:attrName>ppt_y</p:attrName>
                                        </p:attrNameLst>
                                      </p:cBhvr>
                                      <p:tavLst>
                                        <p:tav tm="0">
                                          <p:val>
                                            <p:strVal val="#ppt_y"/>
                                          </p:val>
                                        </p:tav>
                                        <p:tav tm="100000">
                                          <p:val>
                                            <p:strVal val="#ppt_y"/>
                                          </p:val>
                                        </p:tav>
                                      </p:tavLst>
                                    </p:anim>
                                    <p:anim calcmode="lin" valueType="num">
                                      <p:cBhvr>
                                        <p:cTn id="1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9"/>
                                        </p:tgtEl>
                                      </p:cBhvr>
                                    </p:animEffect>
                                  </p:childTnLst>
                                </p:cTn>
                              </p:par>
                            </p:childTnLst>
                          </p:cTn>
                        </p:par>
                        <p:par>
                          <p:cTn id="17" fill="hold">
                            <p:stCondLst>
                              <p:cond delay="1149"/>
                            </p:stCondLst>
                            <p:childTnLst>
                              <p:par>
                                <p:cTn id="18" presetID="1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lide(fromTop)">
                                      <p:cBhvr>
                                        <p:cTn id="20" dur="500"/>
                                        <p:tgtEl>
                                          <p:spTgt spid="17"/>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slide(fromBottom)">
                                      <p:cBhvr>
                                        <p:cTn id="23" dur="500"/>
                                        <p:tgtEl>
                                          <p:spTgt spid="16"/>
                                        </p:tgtEl>
                                      </p:cBhvr>
                                    </p:animEffect>
                                  </p:childTnLst>
                                </p:cTn>
                              </p:par>
                            </p:childTnLst>
                          </p:cTn>
                        </p:par>
                        <p:par>
                          <p:cTn id="24" fill="hold">
                            <p:stCondLst>
                              <p:cond delay="1649"/>
                            </p:stCondLst>
                            <p:childTnLst>
                              <p:par>
                                <p:cTn id="25" presetID="22" presetClass="entr" presetSubtype="8" fill="hold" grpId="0" nodeType="afterEffect">
                                  <p:stCondLst>
                                    <p:cond delay="0"/>
                                  </p:stCondLst>
                                  <p:iterate type="lt">
                                    <p:tmPct val="30000"/>
                                  </p:iterate>
                                  <p:childTnLst>
                                    <p:set>
                                      <p:cBhvr>
                                        <p:cTn id="26" dur="1" fill="hold">
                                          <p:stCondLst>
                                            <p:cond delay="0"/>
                                          </p:stCondLst>
                                        </p:cTn>
                                        <p:tgtEl>
                                          <p:spTgt spid="18"/>
                                        </p:tgtEl>
                                        <p:attrNameLst>
                                          <p:attrName>style.visibility</p:attrName>
                                        </p:attrNameLst>
                                      </p:cBhvr>
                                      <p:to>
                                        <p:strVal val="visible"/>
                                      </p:to>
                                    </p:set>
                                    <p:animEffect transition="in" filter="wipe(left)">
                                      <p:cBhvr>
                                        <p:cTn id="27" dur="100"/>
                                        <p:tgtEl>
                                          <p:spTgt spid="18"/>
                                        </p:tgtEl>
                                      </p:cBhvr>
                                    </p:animEffect>
                                  </p:childTnLst>
                                </p:cTn>
                              </p:par>
                              <p:par>
                                <p:cTn id="28" presetID="36" presetClass="emph" presetSubtype="0" fill="hold" nodeType="withEffect">
                                  <p:stCondLst>
                                    <p:cond delay="0"/>
                                  </p:stCondLst>
                                  <p:iterate type="lt">
                                    <p:tmPct val="30000"/>
                                  </p:iterate>
                                  <p:childTnLst>
                                    <p:animScale>
                                      <p:cBhvr>
                                        <p:cTn id="29" dur="50" autoRev="1" fill="hold">
                                          <p:stCondLst>
                                            <p:cond delay="0"/>
                                          </p:stCondLst>
                                        </p:cTn>
                                        <p:tgtEl>
                                          <p:spTgt spid="18"/>
                                        </p:tgtEl>
                                      </p:cBhvr>
                                      <p:to x="80000" y="100000"/>
                                    </p:animScale>
                                    <p:anim by="(#ppt_w*0.10)" calcmode="lin" valueType="num">
                                      <p:cBhvr>
                                        <p:cTn id="30" dur="50" autoRev="1" fill="hold">
                                          <p:stCondLst>
                                            <p:cond delay="0"/>
                                          </p:stCondLst>
                                        </p:cTn>
                                        <p:tgtEl>
                                          <p:spTgt spid="18"/>
                                        </p:tgtEl>
                                        <p:attrNameLst>
                                          <p:attrName>ppt_x</p:attrName>
                                        </p:attrNameLst>
                                      </p:cBhvr>
                                    </p:anim>
                                    <p:anim by="(-#ppt_w*0.10)" calcmode="lin" valueType="num">
                                      <p:cBhvr>
                                        <p:cTn id="31" dur="50" autoRev="1" fill="hold">
                                          <p:stCondLst>
                                            <p:cond delay="0"/>
                                          </p:stCondLst>
                                        </p:cTn>
                                        <p:tgtEl>
                                          <p:spTgt spid="18"/>
                                        </p:tgtEl>
                                        <p:attrNameLst>
                                          <p:attrName>ppt_y</p:attrName>
                                        </p:attrNameLst>
                                      </p:cBhvr>
                                    </p:anim>
                                    <p:animRot by="-480000">
                                      <p:cBhvr>
                                        <p:cTn id="32" dur="50" autoRev="1" fill="hold">
                                          <p:stCondLst>
                                            <p:cond delay="0"/>
                                          </p:stCondLst>
                                        </p:cTn>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6" grpId="0" animBg="1" autoUpdateAnimBg="0"/>
      <p:bldP spid="17" grpId="0" animBg="1" autoUpdateAnimBg="0"/>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0" y="0"/>
            <a:ext cx="12192000" cy="1125538"/>
          </a:xfrm>
          <a:prstGeom prst="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AutoShape 3"/>
          <p:cNvSpPr>
            <a:spLocks noChangeArrowheads="1"/>
          </p:cNvSpPr>
          <p:nvPr/>
        </p:nvSpPr>
        <p:spPr bwMode="auto">
          <a:xfrm>
            <a:off x="910630" y="2061642"/>
            <a:ext cx="10422260" cy="4176464"/>
          </a:xfrm>
          <a:prstGeom prst="rect">
            <a:avLst/>
          </a:prstGeom>
          <a:solidFill>
            <a:schemeClr val="accent1"/>
          </a:solidFill>
          <a:ln w="12700" cmpd="sng">
            <a:no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 name="AutoShape 3"/>
          <p:cNvSpPr>
            <a:spLocks noChangeArrowheads="1"/>
          </p:cNvSpPr>
          <p:nvPr/>
        </p:nvSpPr>
        <p:spPr bwMode="auto">
          <a:xfrm>
            <a:off x="1070033" y="1845618"/>
            <a:ext cx="10132018" cy="4248471"/>
          </a:xfrm>
          <a:prstGeom prst="rect">
            <a:avLst/>
          </a:prstGeom>
          <a:solidFill>
            <a:schemeClr val="bg1">
              <a:lumMod val="85000"/>
            </a:schemeClr>
          </a:solidFill>
          <a:ln w="12700" cmpd="sng">
            <a:noFill/>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en-US" sz="2000">
              <a:solidFill>
                <a:schemeClr val="tx2"/>
              </a:solidFill>
              <a:ea typeface="微软雅黑" panose="020B0503020204020204" charset="-122"/>
            </a:endParaRPr>
          </a:p>
        </p:txBody>
      </p:sp>
      <p:sp>
        <p:nvSpPr>
          <p:cNvPr id="18" name="TextBox 17"/>
          <p:cNvSpPr txBox="1"/>
          <p:nvPr/>
        </p:nvSpPr>
        <p:spPr>
          <a:xfrm>
            <a:off x="1643812" y="2248447"/>
            <a:ext cx="8927701" cy="3539463"/>
          </a:xfrm>
          <a:prstGeom prst="rect">
            <a:avLst/>
          </a:prstGeom>
          <a:noFill/>
        </p:spPr>
        <p:txBody>
          <a:bodyPr wrap="square" lIns="91472" tIns="45736" rIns="91472" bIns="45736" rtlCol="0">
            <a:spAutoFit/>
          </a:bodyPr>
          <a:lstStyle/>
          <a:p>
            <a:r>
              <a:rPr lang="en-US" altLang="zh-CN" sz="2800" dirty="0" smtClean="0"/>
              <a:t>          </a:t>
            </a:r>
            <a:r>
              <a:rPr lang="zh-CN" altLang="zh-CN" sz="2800" dirty="0" smtClean="0"/>
              <a:t>由于中学校园欺凌涉及未成年人的教育问题，它比一般的暴力犯罪问题复杂很多。近年来，校园欺凌受到社会各界的广泛关注，但往往是等到事情发生到不可挽回的地步才被人重视。为了避免更多此类事件的发生，希望政府、学校、家长等各方力量都参与到治理校园欺凌的系统工程中，真正为学生撑起健康成长的“保护伞”！同时也希望同学们能正确认识校园欺凌的严重性，正确对待和避免遭受校园欺凌。</a:t>
            </a:r>
            <a:endParaRPr lang="zh-CN" altLang="zh-CN" sz="2800" dirty="0"/>
          </a:p>
        </p:txBody>
      </p:sp>
      <p:sp>
        <p:nvSpPr>
          <p:cNvPr id="19" name="矩形 18"/>
          <p:cNvSpPr/>
          <p:nvPr/>
        </p:nvSpPr>
        <p:spPr>
          <a:xfrm>
            <a:off x="4462476" y="212081"/>
            <a:ext cx="2448106" cy="769441"/>
          </a:xfrm>
          <a:prstGeom prst="rect">
            <a:avLst/>
          </a:prstGeom>
        </p:spPr>
        <p:txBody>
          <a:bodyPr wrap="none">
            <a:spAutoFit/>
          </a:bodyPr>
          <a:lstStyle/>
          <a:p>
            <a:r>
              <a:rPr lang="zh-CN" altLang="zh-CN" sz="4400" b="1" dirty="0" smtClean="0"/>
              <a:t>课题意义</a:t>
            </a:r>
            <a:endParaRPr lang="zh-CN" altLang="zh-CN" sz="4400" dirty="0" smtClean="0"/>
          </a:p>
        </p:txBody>
      </p:sp>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9"/>
                                        </p:tgtEl>
                                        <p:attrNameLst>
                                          <p:attrName>ppt_y</p:attrName>
                                        </p:attrNameLst>
                                      </p:cBhvr>
                                      <p:tavLst>
                                        <p:tav tm="0">
                                          <p:val>
                                            <p:strVal val="#ppt_y"/>
                                          </p:val>
                                        </p:tav>
                                        <p:tav tm="100000">
                                          <p:val>
                                            <p:strVal val="#ppt_y"/>
                                          </p:val>
                                        </p:tav>
                                      </p:tavLst>
                                    </p:anim>
                                    <p:anim calcmode="lin" valueType="num">
                                      <p:cBhvr>
                                        <p:cTn id="1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9"/>
                                        </p:tgtEl>
                                      </p:cBhvr>
                                    </p:animEffect>
                                  </p:childTnLst>
                                </p:cTn>
                              </p:par>
                            </p:childTnLst>
                          </p:cTn>
                        </p:par>
                        <p:par>
                          <p:cTn id="17" fill="hold">
                            <p:stCondLst>
                              <p:cond delay="1149"/>
                            </p:stCondLst>
                            <p:childTnLst>
                              <p:par>
                                <p:cTn id="18" presetID="1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lide(fromTop)">
                                      <p:cBhvr>
                                        <p:cTn id="20" dur="500"/>
                                        <p:tgtEl>
                                          <p:spTgt spid="17"/>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slide(fromBottom)">
                                      <p:cBhvr>
                                        <p:cTn id="23" dur="500"/>
                                        <p:tgtEl>
                                          <p:spTgt spid="16"/>
                                        </p:tgtEl>
                                      </p:cBhvr>
                                    </p:animEffect>
                                  </p:childTnLst>
                                </p:cTn>
                              </p:par>
                            </p:childTnLst>
                          </p:cTn>
                        </p:par>
                        <p:par>
                          <p:cTn id="24" fill="hold">
                            <p:stCondLst>
                              <p:cond delay="1649"/>
                            </p:stCondLst>
                            <p:childTnLst>
                              <p:par>
                                <p:cTn id="25" presetID="22" presetClass="entr" presetSubtype="8" fill="hold" grpId="0" nodeType="afterEffect">
                                  <p:stCondLst>
                                    <p:cond delay="0"/>
                                  </p:stCondLst>
                                  <p:iterate type="lt">
                                    <p:tmPct val="30000"/>
                                  </p:iterate>
                                  <p:childTnLst>
                                    <p:set>
                                      <p:cBhvr>
                                        <p:cTn id="26" dur="1" fill="hold">
                                          <p:stCondLst>
                                            <p:cond delay="0"/>
                                          </p:stCondLst>
                                        </p:cTn>
                                        <p:tgtEl>
                                          <p:spTgt spid="18"/>
                                        </p:tgtEl>
                                        <p:attrNameLst>
                                          <p:attrName>style.visibility</p:attrName>
                                        </p:attrNameLst>
                                      </p:cBhvr>
                                      <p:to>
                                        <p:strVal val="visible"/>
                                      </p:to>
                                    </p:set>
                                    <p:animEffect transition="in" filter="wipe(left)">
                                      <p:cBhvr>
                                        <p:cTn id="27" dur="100"/>
                                        <p:tgtEl>
                                          <p:spTgt spid="18"/>
                                        </p:tgtEl>
                                      </p:cBhvr>
                                    </p:animEffect>
                                  </p:childTnLst>
                                </p:cTn>
                              </p:par>
                              <p:par>
                                <p:cTn id="28" presetID="36" presetClass="emph" presetSubtype="0" fill="hold" nodeType="withEffect">
                                  <p:stCondLst>
                                    <p:cond delay="0"/>
                                  </p:stCondLst>
                                  <p:iterate type="lt">
                                    <p:tmPct val="30000"/>
                                  </p:iterate>
                                  <p:childTnLst>
                                    <p:animScale>
                                      <p:cBhvr>
                                        <p:cTn id="29" dur="50" autoRev="1" fill="hold">
                                          <p:stCondLst>
                                            <p:cond delay="0"/>
                                          </p:stCondLst>
                                        </p:cTn>
                                        <p:tgtEl>
                                          <p:spTgt spid="18"/>
                                        </p:tgtEl>
                                      </p:cBhvr>
                                      <p:to x="80000" y="100000"/>
                                    </p:animScale>
                                    <p:anim by="(#ppt_w*0.10)" calcmode="lin" valueType="num">
                                      <p:cBhvr>
                                        <p:cTn id="30" dur="50" autoRev="1" fill="hold">
                                          <p:stCondLst>
                                            <p:cond delay="0"/>
                                          </p:stCondLst>
                                        </p:cTn>
                                        <p:tgtEl>
                                          <p:spTgt spid="18"/>
                                        </p:tgtEl>
                                        <p:attrNameLst>
                                          <p:attrName>ppt_x</p:attrName>
                                        </p:attrNameLst>
                                      </p:cBhvr>
                                    </p:anim>
                                    <p:anim by="(-#ppt_w*0.10)" calcmode="lin" valueType="num">
                                      <p:cBhvr>
                                        <p:cTn id="31" dur="50" autoRev="1" fill="hold">
                                          <p:stCondLst>
                                            <p:cond delay="0"/>
                                          </p:stCondLst>
                                        </p:cTn>
                                        <p:tgtEl>
                                          <p:spTgt spid="18"/>
                                        </p:tgtEl>
                                        <p:attrNameLst>
                                          <p:attrName>ppt_y</p:attrName>
                                        </p:attrNameLst>
                                      </p:cBhvr>
                                    </p:anim>
                                    <p:animRot by="-480000">
                                      <p:cBhvr>
                                        <p:cTn id="32" dur="50" autoRev="1" fill="hold">
                                          <p:stCondLst>
                                            <p:cond delay="0"/>
                                          </p:stCondLst>
                                        </p:cTn>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6" grpId="0" animBg="1" autoUpdateAnimBg="0"/>
      <p:bldP spid="17" grpId="0" animBg="1" autoUpdateAnimBg="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0" y="0"/>
            <a:ext cx="12192000" cy="1125538"/>
          </a:xfrm>
          <a:prstGeom prst="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AutoShape 3"/>
          <p:cNvSpPr>
            <a:spLocks noChangeArrowheads="1"/>
          </p:cNvSpPr>
          <p:nvPr/>
        </p:nvSpPr>
        <p:spPr bwMode="auto">
          <a:xfrm>
            <a:off x="910630" y="2061642"/>
            <a:ext cx="10422260" cy="4176464"/>
          </a:xfrm>
          <a:prstGeom prst="rect">
            <a:avLst/>
          </a:prstGeom>
          <a:solidFill>
            <a:schemeClr val="accent1"/>
          </a:solidFill>
          <a:ln w="12700" cmpd="sng">
            <a:no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 name="AutoShape 3"/>
          <p:cNvSpPr>
            <a:spLocks noChangeArrowheads="1"/>
          </p:cNvSpPr>
          <p:nvPr/>
        </p:nvSpPr>
        <p:spPr bwMode="auto">
          <a:xfrm>
            <a:off x="1070033" y="1845618"/>
            <a:ext cx="10132018" cy="4248471"/>
          </a:xfrm>
          <a:prstGeom prst="rect">
            <a:avLst/>
          </a:prstGeom>
          <a:solidFill>
            <a:schemeClr val="bg1">
              <a:lumMod val="85000"/>
            </a:schemeClr>
          </a:solidFill>
          <a:ln w="12700" cmpd="sng">
            <a:noFill/>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en-US" sz="2000">
              <a:solidFill>
                <a:schemeClr val="tx2"/>
              </a:solidFill>
              <a:ea typeface="微软雅黑" panose="020B0503020204020204" charset="-122"/>
            </a:endParaRPr>
          </a:p>
        </p:txBody>
      </p:sp>
      <p:sp>
        <p:nvSpPr>
          <p:cNvPr id="18" name="TextBox 17"/>
          <p:cNvSpPr txBox="1"/>
          <p:nvPr/>
        </p:nvSpPr>
        <p:spPr>
          <a:xfrm>
            <a:off x="1632382" y="2853602"/>
            <a:ext cx="8927701" cy="1814830"/>
          </a:xfrm>
          <a:prstGeom prst="rect">
            <a:avLst/>
          </a:prstGeom>
          <a:noFill/>
        </p:spPr>
        <p:txBody>
          <a:bodyPr wrap="square" lIns="91472" tIns="45736" rIns="91472" bIns="45736" rtlCol="0">
            <a:spAutoFit/>
          </a:bodyPr>
          <a:lstStyle/>
          <a:p>
            <a:pPr algn="just" fontAlgn="auto">
              <a:lnSpc>
                <a:spcPct val="100000"/>
              </a:lnSpc>
            </a:pPr>
            <a:r>
              <a:rPr lang="en-US" sz="2800" dirty="0" smtClean="0">
                <a:latin typeface="微软雅黑" panose="020B0503020204020204" charset="-122"/>
                <a:ea typeface="微软雅黑" panose="020B0503020204020204" charset="-122"/>
              </a:rPr>
              <a:t>       </a:t>
            </a:r>
            <a:r>
              <a:rPr lang="en-US" altLang="zh-CN" sz="2800" dirty="0" smtClean="0"/>
              <a:t>参加此次调查的学生来自徐州市矿大附中、撷秀中学，三十一中，树人中学，十三中，三十六中等十所市区中学，男生占比42%，女生占比58%，性格内向的人占比47%，外向的人占比53,%，结果具有一定的参考性</a:t>
            </a:r>
            <a:r>
              <a:rPr sz="2800" dirty="0" smtClean="0">
                <a:latin typeface="微软雅黑" panose="020B0503020204020204" charset="-122"/>
                <a:ea typeface="微软雅黑" panose="020B0503020204020204" charset="-122"/>
              </a:rPr>
              <a:t>。</a:t>
            </a:r>
            <a:endParaRPr sz="2800" dirty="0">
              <a:latin typeface="微软雅黑" panose="020B0503020204020204" charset="-122"/>
              <a:ea typeface="微软雅黑" panose="020B0503020204020204" charset="-122"/>
            </a:endParaRPr>
          </a:p>
        </p:txBody>
      </p:sp>
      <p:sp>
        <p:nvSpPr>
          <p:cNvPr id="19" name="矩形 18"/>
          <p:cNvSpPr/>
          <p:nvPr/>
        </p:nvSpPr>
        <p:spPr>
          <a:xfrm>
            <a:off x="3602686" y="117466"/>
            <a:ext cx="4983480" cy="922020"/>
          </a:xfrm>
          <a:prstGeom prst="rect">
            <a:avLst/>
          </a:prstGeom>
        </p:spPr>
        <p:txBody>
          <a:bodyPr wrap="none">
            <a:spAutoFit/>
          </a:bodyPr>
          <a:lstStyle/>
          <a:p>
            <a:pPr algn="l"/>
            <a:r>
              <a:rPr sz="5400" b="1" dirty="0">
                <a:solidFill>
                  <a:schemeClr val="bg1"/>
                </a:solidFill>
                <a:latin typeface="微软雅黑" panose="020B0503020204020204" charset="-122"/>
                <a:ea typeface="微软雅黑" panose="020B0503020204020204" charset="-122"/>
              </a:rPr>
              <a:t>调查结果与分析</a:t>
            </a:r>
          </a:p>
        </p:txBody>
      </p:sp>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9"/>
                                        </p:tgtEl>
                                        <p:attrNameLst>
                                          <p:attrName>ppt_y</p:attrName>
                                        </p:attrNameLst>
                                      </p:cBhvr>
                                      <p:tavLst>
                                        <p:tav tm="0">
                                          <p:val>
                                            <p:strVal val="#ppt_y"/>
                                          </p:val>
                                        </p:tav>
                                        <p:tav tm="100000">
                                          <p:val>
                                            <p:strVal val="#ppt_y"/>
                                          </p:val>
                                        </p:tav>
                                      </p:tavLst>
                                    </p:anim>
                                    <p:anim calcmode="lin" valueType="num">
                                      <p:cBhvr>
                                        <p:cTn id="1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9"/>
                                        </p:tgtEl>
                                      </p:cBhvr>
                                    </p:animEffect>
                                  </p:childTnLst>
                                </p:cTn>
                              </p:par>
                            </p:childTnLst>
                          </p:cTn>
                        </p:par>
                        <p:par>
                          <p:cTn id="17" fill="hold">
                            <p:stCondLst>
                              <p:cond delay="1299"/>
                            </p:stCondLst>
                            <p:childTnLst>
                              <p:par>
                                <p:cTn id="18" presetID="1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lide(fromTop)">
                                      <p:cBhvr>
                                        <p:cTn id="20" dur="500"/>
                                        <p:tgtEl>
                                          <p:spTgt spid="17"/>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slide(fromBottom)">
                                      <p:cBhvr>
                                        <p:cTn id="23" dur="500"/>
                                        <p:tgtEl>
                                          <p:spTgt spid="16"/>
                                        </p:tgtEl>
                                      </p:cBhvr>
                                    </p:animEffect>
                                  </p:childTnLst>
                                </p:cTn>
                              </p:par>
                            </p:childTnLst>
                          </p:cTn>
                        </p:par>
                        <p:par>
                          <p:cTn id="24" fill="hold">
                            <p:stCondLst>
                              <p:cond delay="1799"/>
                            </p:stCondLst>
                            <p:childTnLst>
                              <p:par>
                                <p:cTn id="25" presetID="22" presetClass="entr" presetSubtype="8" fill="hold" grpId="0" nodeType="afterEffect">
                                  <p:stCondLst>
                                    <p:cond delay="0"/>
                                  </p:stCondLst>
                                  <p:iterate type="lt">
                                    <p:tmPct val="30000"/>
                                  </p:iterate>
                                  <p:childTnLst>
                                    <p:set>
                                      <p:cBhvr>
                                        <p:cTn id="26" dur="1" fill="hold">
                                          <p:stCondLst>
                                            <p:cond delay="0"/>
                                          </p:stCondLst>
                                        </p:cTn>
                                        <p:tgtEl>
                                          <p:spTgt spid="18"/>
                                        </p:tgtEl>
                                        <p:attrNameLst>
                                          <p:attrName>style.visibility</p:attrName>
                                        </p:attrNameLst>
                                      </p:cBhvr>
                                      <p:to>
                                        <p:strVal val="visible"/>
                                      </p:to>
                                    </p:set>
                                    <p:animEffect transition="in" filter="wipe(left)">
                                      <p:cBhvr>
                                        <p:cTn id="27" dur="100"/>
                                        <p:tgtEl>
                                          <p:spTgt spid="18"/>
                                        </p:tgtEl>
                                      </p:cBhvr>
                                    </p:animEffect>
                                  </p:childTnLst>
                                </p:cTn>
                              </p:par>
                              <p:par>
                                <p:cTn id="28" presetID="36" presetClass="emph" presetSubtype="0" fill="hold" grpId="1" nodeType="withEffect">
                                  <p:stCondLst>
                                    <p:cond delay="0"/>
                                  </p:stCondLst>
                                  <p:iterate type="lt">
                                    <p:tmPct val="30000"/>
                                  </p:iterate>
                                  <p:childTnLst>
                                    <p:animScale>
                                      <p:cBhvr>
                                        <p:cTn id="29" dur="50" autoRev="1" fill="hold">
                                          <p:stCondLst>
                                            <p:cond delay="0"/>
                                          </p:stCondLst>
                                        </p:cTn>
                                        <p:tgtEl>
                                          <p:spTgt spid="18"/>
                                        </p:tgtEl>
                                      </p:cBhvr>
                                      <p:to x="80000" y="100000"/>
                                    </p:animScale>
                                    <p:anim by="(#ppt_w*0.10)" calcmode="lin" valueType="num">
                                      <p:cBhvr>
                                        <p:cTn id="30" dur="50" autoRev="1" fill="hold">
                                          <p:stCondLst>
                                            <p:cond delay="0"/>
                                          </p:stCondLst>
                                        </p:cTn>
                                        <p:tgtEl>
                                          <p:spTgt spid="18"/>
                                        </p:tgtEl>
                                        <p:attrNameLst>
                                          <p:attrName>ppt_x</p:attrName>
                                        </p:attrNameLst>
                                      </p:cBhvr>
                                    </p:anim>
                                    <p:anim by="(-#ppt_w*0.10)" calcmode="lin" valueType="num">
                                      <p:cBhvr>
                                        <p:cTn id="31" dur="50" autoRev="1" fill="hold">
                                          <p:stCondLst>
                                            <p:cond delay="0"/>
                                          </p:stCondLst>
                                        </p:cTn>
                                        <p:tgtEl>
                                          <p:spTgt spid="18"/>
                                        </p:tgtEl>
                                        <p:attrNameLst>
                                          <p:attrName>ppt_y</p:attrName>
                                        </p:attrNameLst>
                                      </p:cBhvr>
                                    </p:anim>
                                    <p:animRot by="-480000">
                                      <p:cBhvr>
                                        <p:cTn id="32" dur="50" autoRev="1" fill="hold">
                                          <p:stCondLst>
                                            <p:cond delay="0"/>
                                          </p:stCondLst>
                                        </p:cTn>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16" grpId="0" bldLvl="0" animBg="1" autoUpdateAnimBg="0"/>
      <p:bldP spid="17" grpId="0" bldLvl="0" animBg="1" autoUpdateAnimBg="0"/>
      <p:bldP spid="18" grpId="0"/>
      <p:bldP spid="18" grpId="1"/>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7030055" y="2709466"/>
            <a:ext cx="4798694" cy="2764790"/>
            <a:chOff x="5161824" y="1994966"/>
            <a:chExt cx="3298002" cy="1804738"/>
          </a:xfrm>
        </p:grpSpPr>
        <p:sp>
          <p:nvSpPr>
            <p:cNvPr id="42" name="矩形 41"/>
            <p:cNvSpPr/>
            <p:nvPr/>
          </p:nvSpPr>
          <p:spPr>
            <a:xfrm>
              <a:off x="5161824" y="1994966"/>
              <a:ext cx="3298002" cy="18047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1200" dirty="0">
                <a:solidFill>
                  <a:schemeClr val="bg1"/>
                </a:solidFill>
                <a:latin typeface="微软雅黑" panose="020B0503020204020204" charset="-122"/>
                <a:ea typeface="微软雅黑" panose="020B0503020204020204" charset="-122"/>
              </a:endParaRPr>
            </a:p>
          </p:txBody>
        </p:sp>
        <p:grpSp>
          <p:nvGrpSpPr>
            <p:cNvPr id="43" name="组合 42"/>
            <p:cNvGrpSpPr/>
            <p:nvPr/>
          </p:nvGrpSpPr>
          <p:grpSpPr>
            <a:xfrm>
              <a:off x="5284317" y="2032622"/>
              <a:ext cx="2939494" cy="1709504"/>
              <a:chOff x="5284317" y="2911032"/>
              <a:chExt cx="2939494" cy="1709504"/>
            </a:xfrm>
          </p:grpSpPr>
          <p:sp>
            <p:nvSpPr>
              <p:cNvPr id="44" name="矩形 43"/>
              <p:cNvSpPr/>
              <p:nvPr/>
            </p:nvSpPr>
            <p:spPr>
              <a:xfrm>
                <a:off x="5284317" y="2911032"/>
                <a:ext cx="126960" cy="241084"/>
              </a:xfrm>
              <a:prstGeom prst="rect">
                <a:avLst/>
              </a:prstGeom>
            </p:spPr>
            <p:txBody>
              <a:bodyPr wrap="none">
                <a:spAutoFit/>
              </a:bodyPr>
              <a:lstStyle/>
              <a:p>
                <a:pPr lvl="0" algn="l" eaLnBrk="0" fontAlgn="base" hangingPunct="0">
                  <a:spcBef>
                    <a:spcPct val="0"/>
                  </a:spcBef>
                  <a:spcAft>
                    <a:spcPct val="0"/>
                  </a:spcAft>
                  <a:defRPr/>
                </a:pPr>
                <a:endParaRPr lang="zh-CN" altLang="en-US" sz="1800" kern="0" dirty="0">
                  <a:solidFill>
                    <a:schemeClr val="bg1"/>
                  </a:solidFill>
                  <a:latin typeface="微软雅黑" panose="020B0503020204020204" charset="-122"/>
                  <a:ea typeface="微软雅黑" panose="020B0503020204020204" charset="-122"/>
                </a:endParaRPr>
              </a:p>
            </p:txBody>
          </p:sp>
          <p:sp>
            <p:nvSpPr>
              <p:cNvPr id="45" name="矩形 44"/>
              <p:cNvSpPr/>
              <p:nvPr/>
            </p:nvSpPr>
            <p:spPr>
              <a:xfrm>
                <a:off x="5284317" y="3153940"/>
                <a:ext cx="2939494" cy="1466596"/>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400" dirty="0" smtClean="0">
                    <a:solidFill>
                      <a:schemeClr val="bg1"/>
                    </a:solidFill>
                    <a:latin typeface="微软雅黑" panose="020B0503020204020204" charset="-122"/>
                    <a:ea typeface="微软雅黑" panose="020B0503020204020204" charset="-122"/>
                  </a:rPr>
                  <a:t>       据</a:t>
                </a:r>
                <a:r>
                  <a:rPr lang="zh-CN" altLang="en-US" sz="1400" dirty="0">
                    <a:solidFill>
                      <a:schemeClr val="bg1"/>
                    </a:solidFill>
                    <a:latin typeface="微软雅黑" panose="020B0503020204020204" charset="-122"/>
                    <a:ea typeface="微软雅黑" panose="020B0503020204020204" charset="-122"/>
                  </a:rPr>
                  <a:t>调查结果显示，中学生中只有5%的人没有听说过校园欺凌，50%的人表示身边发生过校园欺凌事件。对于“在你身边是否发生过校园欺凌现象”这一问题，有47%的学生表示身边发生过不同程度的校园欺凌（表1）。而对于“你曾在学校受到过欺负吗”这一问题，有20%的人选择偶尔会被人欺负。从有效数据可以看出，我市中学校园欺凌现象确实存在，并且较为普遍，此结果不容小觑（表2）。</a:t>
                </a:r>
              </a:p>
            </p:txBody>
          </p:sp>
        </p:grpSp>
      </p:grpSp>
      <p:pic>
        <p:nvPicPr>
          <p:cNvPr id="46" name="Picture 2" descr="C:\Users\Administrator\Desktop\图片1.png图片1"/>
          <p:cNvPicPr>
            <a:picLocks noChangeAspect="1" noChangeArrowheads="1"/>
          </p:cNvPicPr>
          <p:nvPr/>
        </p:nvPicPr>
        <p:blipFill rotWithShape="1">
          <a:blip r:embed="rId3" cstate="print"/>
          <a:srcRect/>
          <a:stretch>
            <a:fillRect/>
          </a:stretch>
        </p:blipFill>
        <p:spPr bwMode="auto">
          <a:xfrm>
            <a:off x="766480" y="975866"/>
            <a:ext cx="5937175" cy="2887980"/>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TextBox 7"/>
          <p:cNvSpPr txBox="1"/>
          <p:nvPr/>
        </p:nvSpPr>
        <p:spPr>
          <a:xfrm>
            <a:off x="190550" y="180723"/>
            <a:ext cx="1457450" cy="584775"/>
          </a:xfrm>
          <a:prstGeom prst="rect">
            <a:avLst/>
          </a:prstGeom>
          <a:noFill/>
        </p:spPr>
        <p:txBody>
          <a:bodyPr wrap="none" rtlCol="0">
            <a:spAutoFit/>
          </a:bodyPr>
          <a:lstStyle/>
          <a:p>
            <a:r>
              <a:rPr lang="en-US" altLang="zh-CN" sz="3200" dirty="0">
                <a:solidFill>
                  <a:schemeClr val="tx2"/>
                </a:solidFill>
                <a:latin typeface="Eras Bold ITC" panose="020B0907030504020204" pitchFamily="34" charset="0"/>
                <a:ea typeface="微软雅黑" panose="020B0503020204020204" charset="-122"/>
              </a:rPr>
              <a:t>LOGO</a:t>
            </a:r>
            <a:endParaRPr lang="zh-CN" altLang="en-US" sz="3200" dirty="0">
              <a:solidFill>
                <a:schemeClr val="tx2"/>
              </a:solidFill>
              <a:latin typeface="Eras Bold ITC" panose="020B0907030504020204" pitchFamily="34" charset="0"/>
              <a:ea typeface="微软雅黑" panose="020B0503020204020204" charset="-122"/>
            </a:endParaRPr>
          </a:p>
        </p:txBody>
      </p:sp>
      <p:sp>
        <p:nvSpPr>
          <p:cNvPr id="19" name="TextBox 43"/>
          <p:cNvSpPr txBox="1">
            <a:spLocks noChangeArrowheads="1"/>
          </p:cNvSpPr>
          <p:nvPr/>
        </p:nvSpPr>
        <p:spPr bwMode="auto">
          <a:xfrm>
            <a:off x="2590165" y="189230"/>
            <a:ext cx="6673393"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Tahoma" panose="020B0604030504040204" pitchFamily="34" charset="0"/>
                <a:ea typeface="微软雅黑" panose="020B0503020204020204" charset="-122"/>
              </a:defRPr>
            </a:lvl1pPr>
            <a:lvl2pPr marL="742950" indent="-285750">
              <a:defRPr>
                <a:solidFill>
                  <a:schemeClr val="tx1"/>
                </a:solidFill>
                <a:latin typeface="Tahoma" panose="020B0604030504040204" pitchFamily="34" charset="0"/>
                <a:ea typeface="微软雅黑" panose="020B0503020204020204" charset="-122"/>
              </a:defRPr>
            </a:lvl2pPr>
            <a:lvl3pPr marL="1143000" indent="-228600">
              <a:defRPr>
                <a:solidFill>
                  <a:schemeClr val="tx1"/>
                </a:solidFill>
                <a:latin typeface="Tahoma" panose="020B0604030504040204" pitchFamily="34" charset="0"/>
                <a:ea typeface="微软雅黑" panose="020B0503020204020204" charset="-122"/>
              </a:defRPr>
            </a:lvl3pPr>
            <a:lvl4pPr marL="1600200" indent="-228600">
              <a:defRPr>
                <a:solidFill>
                  <a:schemeClr val="tx1"/>
                </a:solidFill>
                <a:latin typeface="Tahoma" panose="020B0604030504040204" pitchFamily="34" charset="0"/>
                <a:ea typeface="微软雅黑" panose="020B0503020204020204" charset="-122"/>
              </a:defRPr>
            </a:lvl4pPr>
            <a:lvl5pPr marL="2057400" indent="-228600">
              <a:defRPr>
                <a:solidFill>
                  <a:schemeClr val="tx1"/>
                </a:solidFill>
                <a:latin typeface="Tahoma" panose="020B0604030504040204" pitchFamily="34" charset="0"/>
                <a:ea typeface="微软雅黑" panose="020B0503020204020204" charset="-122"/>
              </a:defRPr>
            </a:lvl5pPr>
            <a:lvl6pPr marL="25146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6pPr>
            <a:lvl7pPr marL="29718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7pPr>
            <a:lvl8pPr marL="34290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8pPr>
            <a:lvl9pPr marL="38862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9pPr>
          </a:lstStyle>
          <a:p>
            <a:r>
              <a:rPr lang="zh-CN" altLang="en-US" sz="2800" b="1" dirty="0" smtClean="0">
                <a:solidFill>
                  <a:schemeClr val="tx1">
                    <a:lumMod val="75000"/>
                    <a:lumOff val="25000"/>
                  </a:schemeClr>
                </a:solidFill>
                <a:latin typeface="微软雅黑" panose="020B0503020204020204" charset="-122"/>
              </a:rPr>
              <a:t>一、中</a:t>
            </a:r>
            <a:r>
              <a:rPr lang="zh-CN" altLang="en-US" sz="2800" b="1" dirty="0" smtClean="0">
                <a:solidFill>
                  <a:schemeClr val="tx1">
                    <a:lumMod val="75000"/>
                    <a:lumOff val="25000"/>
                  </a:schemeClr>
                </a:solidFill>
                <a:latin typeface="微软雅黑" panose="020B0503020204020204" charset="-122"/>
              </a:rPr>
              <a:t>学</a:t>
            </a:r>
            <a:r>
              <a:rPr lang="zh-CN" altLang="en-US" sz="2800" b="1" dirty="0" smtClean="0">
                <a:solidFill>
                  <a:schemeClr val="tx1">
                    <a:lumMod val="75000"/>
                    <a:lumOff val="25000"/>
                  </a:schemeClr>
                </a:solidFill>
                <a:latin typeface="微软雅黑" panose="020B0503020204020204" charset="-122"/>
              </a:rPr>
              <a:t>生对</a:t>
            </a:r>
            <a:r>
              <a:rPr lang="zh-CN" altLang="en-US" sz="2800" b="1" dirty="0" smtClean="0">
                <a:solidFill>
                  <a:schemeClr val="tx1">
                    <a:lumMod val="75000"/>
                    <a:lumOff val="25000"/>
                  </a:schemeClr>
                </a:solidFill>
                <a:latin typeface="微软雅黑" panose="020B0503020204020204" charset="-122"/>
              </a:rPr>
              <a:t>校</a:t>
            </a:r>
            <a:r>
              <a:rPr lang="zh-CN" altLang="en-US" sz="2800" b="1" dirty="0">
                <a:solidFill>
                  <a:schemeClr val="tx1">
                    <a:lumMod val="75000"/>
                    <a:lumOff val="25000"/>
                  </a:schemeClr>
                </a:solidFill>
                <a:latin typeface="微软雅黑" panose="020B0503020204020204" charset="-122"/>
              </a:rPr>
              <a:t>园欺凌现象的情况了解</a:t>
            </a:r>
          </a:p>
        </p:txBody>
      </p:sp>
      <p:pic>
        <p:nvPicPr>
          <p:cNvPr id="2" name="Picture 2" descr="C:\Users\Administrator\Desktop\图片2.png图片2"/>
          <p:cNvPicPr>
            <a:picLocks noChangeAspect="1" noChangeArrowheads="1"/>
          </p:cNvPicPr>
          <p:nvPr/>
        </p:nvPicPr>
        <p:blipFill rotWithShape="1">
          <a:blip r:embed="rId4" cstate="print"/>
          <a:srcRect/>
          <a:stretch>
            <a:fillRect/>
          </a:stretch>
        </p:blipFill>
        <p:spPr bwMode="auto">
          <a:xfrm>
            <a:off x="766760" y="3868926"/>
            <a:ext cx="5936615" cy="288798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500"/>
                                        <p:tgtEl>
                                          <p:spTgt spid="41"/>
                                        </p:tgtEl>
                                        <p:attrNameLst>
                                          <p:attrName>ppt_x</p:attrName>
                                        </p:attrNameLst>
                                      </p:cBhvr>
                                      <p:tavLst>
                                        <p:tav tm="0">
                                          <p:val>
                                            <p:strVal val="#ppt_x-#ppt_w*1.125000"/>
                                          </p:val>
                                        </p:tav>
                                        <p:tav tm="100000">
                                          <p:val>
                                            <p:strVal val="#ppt_x"/>
                                          </p:val>
                                        </p:tav>
                                      </p:tavLst>
                                    </p:anim>
                                    <p:animEffect transition="in" filter="wipe(right)">
                                      <p:cBhvr>
                                        <p:cTn id="13" dur="500"/>
                                        <p:tgtEl>
                                          <p:spTgt spid="41"/>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0-#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1+#ppt_w/2"/>
                                          </p:val>
                                        </p:tav>
                                        <p:tav tm="100000">
                                          <p:val>
                                            <p:strVal val="#ppt_x"/>
                                          </p:val>
                                        </p:tav>
                                      </p:tavLst>
                                    </p:anim>
                                    <p:anim calcmode="lin" valueType="num">
                                      <p:cBhvr additive="base">
                                        <p:cTn id="27"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7031355" y="1629410"/>
            <a:ext cx="4798695" cy="4364763"/>
            <a:chOff x="5161824" y="1994966"/>
            <a:chExt cx="3298002" cy="1804738"/>
          </a:xfrm>
        </p:grpSpPr>
        <p:sp>
          <p:nvSpPr>
            <p:cNvPr id="42" name="矩形 41"/>
            <p:cNvSpPr/>
            <p:nvPr/>
          </p:nvSpPr>
          <p:spPr>
            <a:xfrm>
              <a:off x="5161824" y="1994966"/>
              <a:ext cx="3298002" cy="18047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1200" dirty="0">
                <a:solidFill>
                  <a:schemeClr val="bg1"/>
                </a:solidFill>
                <a:latin typeface="微软雅黑" panose="020B0503020204020204" charset="-122"/>
                <a:ea typeface="微软雅黑" panose="020B0503020204020204" charset="-122"/>
              </a:endParaRPr>
            </a:p>
          </p:txBody>
        </p:sp>
        <p:grpSp>
          <p:nvGrpSpPr>
            <p:cNvPr id="43" name="组合 42"/>
            <p:cNvGrpSpPr/>
            <p:nvPr/>
          </p:nvGrpSpPr>
          <p:grpSpPr>
            <a:xfrm>
              <a:off x="5284317" y="2032622"/>
              <a:ext cx="2939494" cy="1728205"/>
              <a:chOff x="5284317" y="2911032"/>
              <a:chExt cx="2939494" cy="1728205"/>
            </a:xfrm>
          </p:grpSpPr>
          <p:sp>
            <p:nvSpPr>
              <p:cNvPr id="44" name="矩形 43"/>
              <p:cNvSpPr/>
              <p:nvPr/>
            </p:nvSpPr>
            <p:spPr>
              <a:xfrm>
                <a:off x="5284317" y="2911032"/>
                <a:ext cx="2168119" cy="152284"/>
              </a:xfrm>
              <a:prstGeom prst="rect">
                <a:avLst/>
              </a:prstGeom>
            </p:spPr>
            <p:txBody>
              <a:bodyPr wrap="square">
                <a:spAutoFit/>
              </a:bodyPr>
              <a:lstStyle/>
              <a:p>
                <a:pPr lvl="0" algn="l" eaLnBrk="0" fontAlgn="base" hangingPunct="0">
                  <a:spcBef>
                    <a:spcPct val="0"/>
                  </a:spcBef>
                  <a:spcAft>
                    <a:spcPct val="0"/>
                  </a:spcAft>
                  <a:defRPr/>
                </a:pPr>
                <a:endParaRPr lang="zh-CN" altLang="en-US" sz="1800" kern="0" dirty="0">
                  <a:solidFill>
                    <a:schemeClr val="bg1"/>
                  </a:solidFill>
                  <a:latin typeface="微软雅黑" panose="020B0503020204020204" charset="-122"/>
                  <a:ea typeface="微软雅黑" panose="020B0503020204020204" charset="-122"/>
                </a:endParaRPr>
              </a:p>
            </p:txBody>
          </p:sp>
          <p:sp>
            <p:nvSpPr>
              <p:cNvPr id="45" name="矩形 44"/>
              <p:cNvSpPr/>
              <p:nvPr/>
            </p:nvSpPr>
            <p:spPr>
              <a:xfrm>
                <a:off x="5284317" y="3153940"/>
                <a:ext cx="2939494" cy="1485297"/>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400" dirty="0" smtClean="0">
                    <a:solidFill>
                      <a:schemeClr val="bg1"/>
                    </a:solidFill>
                    <a:latin typeface="微软雅黑" panose="020B0503020204020204" charset="-122"/>
                    <a:ea typeface="微软雅黑" panose="020B0503020204020204" charset="-122"/>
                  </a:rPr>
                  <a:t>     于</a:t>
                </a:r>
                <a:r>
                  <a:rPr lang="zh-CN" altLang="en-US" sz="1400" dirty="0">
                    <a:solidFill>
                      <a:schemeClr val="bg1"/>
                    </a:solidFill>
                    <a:latin typeface="微软雅黑" panose="020B0503020204020204" charset="-122"/>
                    <a:ea typeface="微软雅黑" panose="020B0503020204020204" charset="-122"/>
                  </a:rPr>
                  <a:t>校园欺凌的形式，我们给出了这些选项：被同学取笑或捉弄，如起外号、受到暴力威胁或恐吓、毁坏他人财物、勒索钱财、谩骂、殴打、煽动多数人孤立某人、散播谣言。选择这些选项的学生人数基本持平，但是散播谣言和被同学取笑或捉弄，如起外号、受到暴力威胁或恐吓这两个选项的选择人数相对较少（表3）。</a:t>
                </a:r>
              </a:p>
              <a:p>
                <a:pPr lvl="0" fontAlgn="base">
                  <a:lnSpc>
                    <a:spcPct val="125000"/>
                  </a:lnSpc>
                  <a:spcBef>
                    <a:spcPct val="0"/>
                  </a:spcBef>
                  <a:spcAft>
                    <a:spcPct val="0"/>
                  </a:spcAft>
                  <a:buClr>
                    <a:srgbClr val="007EEA"/>
                  </a:buClr>
                  <a:defRPr/>
                </a:pPr>
                <a:r>
                  <a:rPr lang="zh-CN" altLang="en-US" sz="1400" dirty="0">
                    <a:solidFill>
                      <a:schemeClr val="bg1"/>
                    </a:solidFill>
                    <a:latin typeface="微软雅黑" panose="020B0503020204020204" charset="-122"/>
                    <a:ea typeface="微软雅黑" panose="020B0503020204020204" charset="-122"/>
                  </a:rPr>
                  <a:t>60%的学生认为，性格软弱，人际关系不好的人最容易成为受欺凌者，对“你认为什么样的人容易成为欺凌者”的回答中，40%的人选择了喜欢玩暴力游戏，脾气暴躁蛮横的学生，20%的学生选择了容易嫉妒他人的学生，两者占了7个选项中的大多数（表4）。</a:t>
                </a:r>
              </a:p>
            </p:txBody>
          </p:sp>
        </p:grpSp>
      </p:grpSp>
      <p:pic>
        <p:nvPicPr>
          <p:cNvPr id="46" name="Picture 2" descr="C:\Users\Administrator\Desktop\图片3.png图片3"/>
          <p:cNvPicPr>
            <a:picLocks noChangeAspect="1" noChangeArrowheads="1"/>
          </p:cNvPicPr>
          <p:nvPr/>
        </p:nvPicPr>
        <p:blipFill rotWithShape="1">
          <a:blip r:embed="rId3" cstate="print"/>
          <a:srcRect/>
          <a:stretch>
            <a:fillRect/>
          </a:stretch>
        </p:blipFill>
        <p:spPr bwMode="auto">
          <a:xfrm>
            <a:off x="768030" y="975866"/>
            <a:ext cx="5934075" cy="2887980"/>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TextBox 7"/>
          <p:cNvSpPr txBox="1"/>
          <p:nvPr/>
        </p:nvSpPr>
        <p:spPr>
          <a:xfrm>
            <a:off x="190550" y="180723"/>
            <a:ext cx="1457450" cy="584775"/>
          </a:xfrm>
          <a:prstGeom prst="rect">
            <a:avLst/>
          </a:prstGeom>
          <a:noFill/>
        </p:spPr>
        <p:txBody>
          <a:bodyPr wrap="none" rtlCol="0">
            <a:spAutoFit/>
          </a:bodyPr>
          <a:lstStyle/>
          <a:p>
            <a:r>
              <a:rPr lang="en-US" altLang="zh-CN" sz="3200" dirty="0">
                <a:solidFill>
                  <a:schemeClr val="tx2"/>
                </a:solidFill>
                <a:latin typeface="Eras Bold ITC" panose="020B0907030504020204" pitchFamily="34" charset="0"/>
                <a:ea typeface="微软雅黑" panose="020B0503020204020204" charset="-122"/>
              </a:rPr>
              <a:t>LOGO</a:t>
            </a:r>
            <a:endParaRPr lang="zh-CN" altLang="en-US" sz="3200" dirty="0">
              <a:solidFill>
                <a:schemeClr val="tx2"/>
              </a:solidFill>
              <a:latin typeface="Eras Bold ITC" panose="020B0907030504020204" pitchFamily="34" charset="0"/>
              <a:ea typeface="微软雅黑" panose="020B0503020204020204" charset="-122"/>
            </a:endParaRPr>
          </a:p>
        </p:txBody>
      </p:sp>
      <p:sp>
        <p:nvSpPr>
          <p:cNvPr id="19" name="TextBox 43"/>
          <p:cNvSpPr txBox="1">
            <a:spLocks noChangeArrowheads="1"/>
          </p:cNvSpPr>
          <p:nvPr/>
        </p:nvSpPr>
        <p:spPr bwMode="auto">
          <a:xfrm>
            <a:off x="2590165" y="189230"/>
            <a:ext cx="5809297"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Tahoma" panose="020B0604030504040204" pitchFamily="34" charset="0"/>
                <a:ea typeface="微软雅黑" panose="020B0503020204020204" charset="-122"/>
              </a:defRPr>
            </a:lvl1pPr>
            <a:lvl2pPr marL="742950" indent="-285750">
              <a:defRPr>
                <a:solidFill>
                  <a:schemeClr val="tx1"/>
                </a:solidFill>
                <a:latin typeface="Tahoma" panose="020B0604030504040204" pitchFamily="34" charset="0"/>
                <a:ea typeface="微软雅黑" panose="020B0503020204020204" charset="-122"/>
              </a:defRPr>
            </a:lvl2pPr>
            <a:lvl3pPr marL="1143000" indent="-228600">
              <a:defRPr>
                <a:solidFill>
                  <a:schemeClr val="tx1"/>
                </a:solidFill>
                <a:latin typeface="Tahoma" panose="020B0604030504040204" pitchFamily="34" charset="0"/>
                <a:ea typeface="微软雅黑" panose="020B0503020204020204" charset="-122"/>
              </a:defRPr>
            </a:lvl3pPr>
            <a:lvl4pPr marL="1600200" indent="-228600">
              <a:defRPr>
                <a:solidFill>
                  <a:schemeClr val="tx1"/>
                </a:solidFill>
                <a:latin typeface="Tahoma" panose="020B0604030504040204" pitchFamily="34" charset="0"/>
                <a:ea typeface="微软雅黑" panose="020B0503020204020204" charset="-122"/>
              </a:defRPr>
            </a:lvl4pPr>
            <a:lvl5pPr marL="2057400" indent="-228600">
              <a:defRPr>
                <a:solidFill>
                  <a:schemeClr val="tx1"/>
                </a:solidFill>
                <a:latin typeface="Tahoma" panose="020B0604030504040204" pitchFamily="34" charset="0"/>
                <a:ea typeface="微软雅黑" panose="020B0503020204020204" charset="-122"/>
              </a:defRPr>
            </a:lvl5pPr>
            <a:lvl6pPr marL="25146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6pPr>
            <a:lvl7pPr marL="29718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7pPr>
            <a:lvl8pPr marL="34290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8pPr>
            <a:lvl9pPr marL="38862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9pPr>
          </a:lstStyle>
          <a:p>
            <a:r>
              <a:rPr lang="zh-CN" altLang="en-US" sz="2800" b="1" dirty="0" smtClean="0">
                <a:solidFill>
                  <a:schemeClr val="tx1">
                    <a:lumMod val="75000"/>
                    <a:lumOff val="25000"/>
                  </a:schemeClr>
                </a:solidFill>
                <a:latin typeface="微软雅黑" panose="020B0503020204020204" charset="-122"/>
              </a:rPr>
              <a:t>二、中</a:t>
            </a:r>
            <a:r>
              <a:rPr lang="zh-CN" altLang="en-US" sz="2800" b="1" dirty="0">
                <a:solidFill>
                  <a:schemeClr val="tx1">
                    <a:lumMod val="75000"/>
                    <a:lumOff val="25000"/>
                  </a:schemeClr>
                </a:solidFill>
                <a:latin typeface="微软雅黑" panose="020B0503020204020204" charset="-122"/>
              </a:rPr>
              <a:t>学生对校园欺</a:t>
            </a:r>
            <a:r>
              <a:rPr lang="zh-CN" altLang="en-US" sz="2800" b="1" dirty="0" smtClean="0">
                <a:solidFill>
                  <a:schemeClr val="tx1">
                    <a:lumMod val="75000"/>
                    <a:lumOff val="25000"/>
                  </a:schemeClr>
                </a:solidFill>
                <a:latin typeface="微软雅黑" panose="020B0503020204020204" charset="-122"/>
              </a:rPr>
              <a:t>凌现象的认识</a:t>
            </a:r>
            <a:endParaRPr lang="zh-CN" altLang="en-US" sz="2800" b="1" dirty="0">
              <a:solidFill>
                <a:schemeClr val="tx1">
                  <a:lumMod val="75000"/>
                  <a:lumOff val="25000"/>
                </a:schemeClr>
              </a:solidFill>
              <a:latin typeface="微软雅黑" panose="020B0503020204020204" charset="-122"/>
            </a:endParaRPr>
          </a:p>
        </p:txBody>
      </p:sp>
      <p:pic>
        <p:nvPicPr>
          <p:cNvPr id="2" name="Picture 2" descr="C:\Users\Administrator\Desktop\图片4.png图片4"/>
          <p:cNvPicPr>
            <a:picLocks noChangeAspect="1" noChangeArrowheads="1"/>
          </p:cNvPicPr>
          <p:nvPr/>
        </p:nvPicPr>
        <p:blipFill rotWithShape="1">
          <a:blip r:embed="rId4" cstate="print"/>
          <a:srcRect/>
          <a:stretch>
            <a:fillRect/>
          </a:stretch>
        </p:blipFill>
        <p:spPr bwMode="auto">
          <a:xfrm>
            <a:off x="768030" y="3868926"/>
            <a:ext cx="5934075" cy="288798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500"/>
                                        <p:tgtEl>
                                          <p:spTgt spid="41"/>
                                        </p:tgtEl>
                                        <p:attrNameLst>
                                          <p:attrName>ppt_x</p:attrName>
                                        </p:attrNameLst>
                                      </p:cBhvr>
                                      <p:tavLst>
                                        <p:tav tm="0">
                                          <p:val>
                                            <p:strVal val="#ppt_x-#ppt_w*1.125000"/>
                                          </p:val>
                                        </p:tav>
                                        <p:tav tm="100000">
                                          <p:val>
                                            <p:strVal val="#ppt_x"/>
                                          </p:val>
                                        </p:tav>
                                      </p:tavLst>
                                    </p:anim>
                                    <p:animEffect transition="in" filter="wipe(right)">
                                      <p:cBhvr>
                                        <p:cTn id="13" dur="500"/>
                                        <p:tgtEl>
                                          <p:spTgt spid="41"/>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0-#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1+#ppt_w/2"/>
                                          </p:val>
                                        </p:tav>
                                        <p:tav tm="100000">
                                          <p:val>
                                            <p:strVal val="#ppt_x"/>
                                          </p:val>
                                        </p:tav>
                                      </p:tavLst>
                                    </p:anim>
                                    <p:anim calcmode="lin" valueType="num">
                                      <p:cBhvr additive="base">
                                        <p:cTn id="27"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7030085" y="2709545"/>
            <a:ext cx="4798695" cy="3389614"/>
            <a:chOff x="5161824" y="1994966"/>
            <a:chExt cx="3298002" cy="1804738"/>
          </a:xfrm>
        </p:grpSpPr>
        <p:sp>
          <p:nvSpPr>
            <p:cNvPr id="42" name="矩形 41"/>
            <p:cNvSpPr/>
            <p:nvPr/>
          </p:nvSpPr>
          <p:spPr>
            <a:xfrm>
              <a:off x="5161824" y="1994966"/>
              <a:ext cx="3298002" cy="18047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1200" dirty="0">
                <a:solidFill>
                  <a:schemeClr val="bg1"/>
                </a:solidFill>
                <a:latin typeface="微软雅黑" panose="020B0503020204020204" charset="-122"/>
                <a:ea typeface="微软雅黑" panose="020B0503020204020204" charset="-122"/>
              </a:endParaRPr>
            </a:p>
          </p:txBody>
        </p:sp>
        <p:grpSp>
          <p:nvGrpSpPr>
            <p:cNvPr id="43" name="组合 42"/>
            <p:cNvGrpSpPr/>
            <p:nvPr/>
          </p:nvGrpSpPr>
          <p:grpSpPr>
            <a:xfrm>
              <a:off x="5284317" y="2032622"/>
              <a:ext cx="2939494" cy="1582099"/>
              <a:chOff x="5284317" y="2911032"/>
              <a:chExt cx="2939494" cy="1582099"/>
            </a:xfrm>
          </p:grpSpPr>
          <p:sp>
            <p:nvSpPr>
              <p:cNvPr id="44" name="矩形 43"/>
              <p:cNvSpPr/>
              <p:nvPr/>
            </p:nvSpPr>
            <p:spPr>
              <a:xfrm>
                <a:off x="5284317" y="2911032"/>
                <a:ext cx="2168119" cy="196095"/>
              </a:xfrm>
              <a:prstGeom prst="rect">
                <a:avLst/>
              </a:prstGeom>
            </p:spPr>
            <p:txBody>
              <a:bodyPr wrap="square">
                <a:spAutoFit/>
              </a:bodyPr>
              <a:lstStyle/>
              <a:p>
                <a:pPr lvl="0" algn="l" eaLnBrk="0" fontAlgn="base" hangingPunct="0">
                  <a:spcBef>
                    <a:spcPct val="0"/>
                  </a:spcBef>
                  <a:spcAft>
                    <a:spcPct val="0"/>
                  </a:spcAft>
                  <a:defRPr/>
                </a:pPr>
                <a:endParaRPr lang="zh-CN" altLang="en-US" sz="1800" kern="0" dirty="0">
                  <a:solidFill>
                    <a:schemeClr val="bg1"/>
                  </a:solidFill>
                  <a:latin typeface="微软雅黑" panose="020B0503020204020204" charset="-122"/>
                  <a:ea typeface="微软雅黑" panose="020B0503020204020204" charset="-122"/>
                </a:endParaRPr>
              </a:p>
            </p:txBody>
          </p:sp>
          <p:sp>
            <p:nvSpPr>
              <p:cNvPr id="45" name="矩形 44"/>
              <p:cNvSpPr/>
              <p:nvPr/>
            </p:nvSpPr>
            <p:spPr>
              <a:xfrm>
                <a:off x="5284317" y="3153940"/>
                <a:ext cx="2939494" cy="1339191"/>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400" dirty="0" smtClean="0">
                    <a:solidFill>
                      <a:schemeClr val="bg1"/>
                    </a:solidFill>
                    <a:latin typeface="微软雅黑" panose="020B0503020204020204" charset="-122"/>
                    <a:ea typeface="微软雅黑" panose="020B0503020204020204" charset="-122"/>
                  </a:rPr>
                  <a:t>      在</a:t>
                </a:r>
                <a:r>
                  <a:rPr lang="zh-CN" altLang="en-US" sz="1400" dirty="0">
                    <a:solidFill>
                      <a:schemeClr val="bg1"/>
                    </a:solidFill>
                    <a:latin typeface="微软雅黑" panose="020B0503020204020204" charset="-122"/>
                    <a:ea typeface="微软雅黑" panose="020B0503020204020204" charset="-122"/>
                  </a:rPr>
                  <a:t>“如果你的同学请你去参加校园欺凌，否则他们可能也会孤立并欺凌你，你会怎么做”的回答中，有20%的学生选择漠视（表5）。在回答“如果你自己受到欺负，你会怎么做”这个问题时，占比70%的学生选择“告诉老师、家长或报警”（表6）；在回答“如果你遇到他人正在实施校园暴力，你会怎么做”这个问题时，占比60%的学生选择“立即报告老师、找保安或报警”，占比23%的学生选择“上前制止”。</a:t>
                </a:r>
              </a:p>
            </p:txBody>
          </p:sp>
        </p:grpSp>
      </p:grpSp>
      <p:pic>
        <p:nvPicPr>
          <p:cNvPr id="46" name="Picture 2" descr="C:\Users\Administrator\Desktop\图片5.png图片5"/>
          <p:cNvPicPr>
            <a:picLocks noChangeAspect="1" noChangeArrowheads="1"/>
          </p:cNvPicPr>
          <p:nvPr/>
        </p:nvPicPr>
        <p:blipFill rotWithShape="1">
          <a:blip r:embed="rId3" cstate="print"/>
          <a:srcRect/>
          <a:stretch>
            <a:fillRect/>
          </a:stretch>
        </p:blipFill>
        <p:spPr bwMode="auto">
          <a:xfrm>
            <a:off x="768030" y="975866"/>
            <a:ext cx="5934075" cy="2887980"/>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TextBox 7"/>
          <p:cNvSpPr txBox="1"/>
          <p:nvPr/>
        </p:nvSpPr>
        <p:spPr>
          <a:xfrm>
            <a:off x="190550" y="180723"/>
            <a:ext cx="1457450" cy="584775"/>
          </a:xfrm>
          <a:prstGeom prst="rect">
            <a:avLst/>
          </a:prstGeom>
          <a:noFill/>
        </p:spPr>
        <p:txBody>
          <a:bodyPr wrap="none" rtlCol="0">
            <a:spAutoFit/>
          </a:bodyPr>
          <a:lstStyle/>
          <a:p>
            <a:r>
              <a:rPr lang="en-US" altLang="zh-CN" sz="3200" dirty="0">
                <a:solidFill>
                  <a:schemeClr val="tx2"/>
                </a:solidFill>
                <a:latin typeface="Eras Bold ITC" panose="020B0907030504020204" pitchFamily="34" charset="0"/>
                <a:ea typeface="微软雅黑" panose="020B0503020204020204" charset="-122"/>
              </a:rPr>
              <a:t>LOGO</a:t>
            </a:r>
            <a:endParaRPr lang="zh-CN" altLang="en-US" sz="3200" dirty="0">
              <a:solidFill>
                <a:schemeClr val="tx2"/>
              </a:solidFill>
              <a:latin typeface="Eras Bold ITC" panose="020B0907030504020204" pitchFamily="34" charset="0"/>
              <a:ea typeface="微软雅黑" panose="020B0503020204020204" charset="-122"/>
            </a:endParaRPr>
          </a:p>
        </p:txBody>
      </p:sp>
      <p:sp>
        <p:nvSpPr>
          <p:cNvPr id="19" name="TextBox 43"/>
          <p:cNvSpPr txBox="1">
            <a:spLocks noChangeArrowheads="1"/>
          </p:cNvSpPr>
          <p:nvPr/>
        </p:nvSpPr>
        <p:spPr bwMode="auto">
          <a:xfrm>
            <a:off x="2590165" y="189230"/>
            <a:ext cx="5484495" cy="5219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Tahoma" panose="020B0604030504040204" pitchFamily="34" charset="0"/>
                <a:ea typeface="微软雅黑" panose="020B0503020204020204" charset="-122"/>
              </a:defRPr>
            </a:lvl1pPr>
            <a:lvl2pPr marL="742950" indent="-285750">
              <a:defRPr>
                <a:solidFill>
                  <a:schemeClr val="tx1"/>
                </a:solidFill>
                <a:latin typeface="Tahoma" panose="020B0604030504040204" pitchFamily="34" charset="0"/>
                <a:ea typeface="微软雅黑" panose="020B0503020204020204" charset="-122"/>
              </a:defRPr>
            </a:lvl2pPr>
            <a:lvl3pPr marL="1143000" indent="-228600">
              <a:defRPr>
                <a:solidFill>
                  <a:schemeClr val="tx1"/>
                </a:solidFill>
                <a:latin typeface="Tahoma" panose="020B0604030504040204" pitchFamily="34" charset="0"/>
                <a:ea typeface="微软雅黑" panose="020B0503020204020204" charset="-122"/>
              </a:defRPr>
            </a:lvl3pPr>
            <a:lvl4pPr marL="1600200" indent="-228600">
              <a:defRPr>
                <a:solidFill>
                  <a:schemeClr val="tx1"/>
                </a:solidFill>
                <a:latin typeface="Tahoma" panose="020B0604030504040204" pitchFamily="34" charset="0"/>
                <a:ea typeface="微软雅黑" panose="020B0503020204020204" charset="-122"/>
              </a:defRPr>
            </a:lvl4pPr>
            <a:lvl5pPr marL="2057400" indent="-228600">
              <a:defRPr>
                <a:solidFill>
                  <a:schemeClr val="tx1"/>
                </a:solidFill>
                <a:latin typeface="Tahoma" panose="020B0604030504040204" pitchFamily="34" charset="0"/>
                <a:ea typeface="微软雅黑" panose="020B0503020204020204" charset="-122"/>
              </a:defRPr>
            </a:lvl5pPr>
            <a:lvl6pPr marL="25146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6pPr>
            <a:lvl7pPr marL="29718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7pPr>
            <a:lvl8pPr marL="34290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8pPr>
            <a:lvl9pPr marL="38862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9pPr>
          </a:lstStyle>
          <a:p>
            <a:pPr lvl="0" algn="l" eaLnBrk="0" fontAlgn="base" hangingPunct="0">
              <a:spcBef>
                <a:spcPct val="0"/>
              </a:spcBef>
              <a:spcAft>
                <a:spcPct val="0"/>
              </a:spcAft>
              <a:defRPr/>
            </a:pPr>
            <a:r>
              <a:rPr lang="zh-CN" altLang="en-US" sz="2800" b="1" kern="0" dirty="0">
                <a:solidFill>
                  <a:srgbClr val="404040"/>
                </a:solidFill>
                <a:latin typeface="微软雅黑" panose="020B0503020204020204" charset="-122"/>
                <a:sym typeface="+mn-ea"/>
              </a:rPr>
              <a:t>二、中学生对校园欺凌</a:t>
            </a:r>
            <a:r>
              <a:rPr lang="zh-CN" altLang="en-US" sz="2800" b="1" kern="0" dirty="0" smtClean="0">
                <a:solidFill>
                  <a:srgbClr val="404040"/>
                </a:solidFill>
                <a:latin typeface="微软雅黑" panose="020B0503020204020204" charset="-122"/>
                <a:sym typeface="+mn-ea"/>
              </a:rPr>
              <a:t>的认识</a:t>
            </a:r>
            <a:endParaRPr lang="zh-CN" altLang="en-US" sz="2800" b="1" kern="0" dirty="0">
              <a:solidFill>
                <a:srgbClr val="404040"/>
              </a:solidFill>
              <a:latin typeface="微软雅黑" panose="020B0503020204020204" charset="-122"/>
              <a:sym typeface="+mn-ea"/>
            </a:endParaRPr>
          </a:p>
        </p:txBody>
      </p:sp>
      <p:pic>
        <p:nvPicPr>
          <p:cNvPr id="2" name="Picture 2" descr="C:\Users\Administrator\Desktop\图片6.png图片6"/>
          <p:cNvPicPr>
            <a:picLocks noChangeAspect="1" noChangeArrowheads="1"/>
          </p:cNvPicPr>
          <p:nvPr/>
        </p:nvPicPr>
        <p:blipFill rotWithShape="1">
          <a:blip r:embed="rId4" cstate="print"/>
          <a:srcRect/>
          <a:stretch>
            <a:fillRect/>
          </a:stretch>
        </p:blipFill>
        <p:spPr bwMode="auto">
          <a:xfrm>
            <a:off x="766760" y="3869244"/>
            <a:ext cx="5936615" cy="288734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500"/>
                                        <p:tgtEl>
                                          <p:spTgt spid="41"/>
                                        </p:tgtEl>
                                        <p:attrNameLst>
                                          <p:attrName>ppt_x</p:attrName>
                                        </p:attrNameLst>
                                      </p:cBhvr>
                                      <p:tavLst>
                                        <p:tav tm="0">
                                          <p:val>
                                            <p:strVal val="#ppt_x-#ppt_w*1.125000"/>
                                          </p:val>
                                        </p:tav>
                                        <p:tav tm="100000">
                                          <p:val>
                                            <p:strVal val="#ppt_x"/>
                                          </p:val>
                                        </p:tav>
                                      </p:tavLst>
                                    </p:anim>
                                    <p:animEffect transition="in" filter="wipe(right)">
                                      <p:cBhvr>
                                        <p:cTn id="13" dur="500"/>
                                        <p:tgtEl>
                                          <p:spTgt spid="41"/>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0-#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1+#ppt_w/2"/>
                                          </p:val>
                                        </p:tav>
                                        <p:tav tm="100000">
                                          <p:val>
                                            <p:strVal val="#ppt_x"/>
                                          </p:val>
                                        </p:tav>
                                      </p:tavLst>
                                    </p:anim>
                                    <p:anim calcmode="lin" valueType="num">
                                      <p:cBhvr additive="base">
                                        <p:cTn id="27"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7175500" y="2132965"/>
            <a:ext cx="4798695" cy="3389614"/>
            <a:chOff x="5161824" y="1994966"/>
            <a:chExt cx="3298002" cy="1804738"/>
          </a:xfrm>
        </p:grpSpPr>
        <p:sp>
          <p:nvSpPr>
            <p:cNvPr id="42" name="矩形 41"/>
            <p:cNvSpPr/>
            <p:nvPr/>
          </p:nvSpPr>
          <p:spPr>
            <a:xfrm>
              <a:off x="5161824" y="1994966"/>
              <a:ext cx="3298002" cy="18047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1200" dirty="0">
                <a:solidFill>
                  <a:schemeClr val="bg1"/>
                </a:solidFill>
                <a:latin typeface="微软雅黑" panose="020B0503020204020204" charset="-122"/>
                <a:ea typeface="微软雅黑" panose="020B0503020204020204" charset="-122"/>
              </a:endParaRPr>
            </a:p>
          </p:txBody>
        </p:sp>
        <p:grpSp>
          <p:nvGrpSpPr>
            <p:cNvPr id="43" name="组合 42"/>
            <p:cNvGrpSpPr/>
            <p:nvPr/>
          </p:nvGrpSpPr>
          <p:grpSpPr>
            <a:xfrm>
              <a:off x="5284317" y="2032622"/>
              <a:ext cx="2939494" cy="1582545"/>
              <a:chOff x="5284317" y="2911032"/>
              <a:chExt cx="2939494" cy="1582545"/>
            </a:xfrm>
          </p:grpSpPr>
          <p:sp>
            <p:nvSpPr>
              <p:cNvPr id="44" name="矩形 43"/>
              <p:cNvSpPr/>
              <p:nvPr/>
            </p:nvSpPr>
            <p:spPr>
              <a:xfrm>
                <a:off x="5284317" y="2911032"/>
                <a:ext cx="2168119" cy="196095"/>
              </a:xfrm>
              <a:prstGeom prst="rect">
                <a:avLst/>
              </a:prstGeom>
            </p:spPr>
            <p:txBody>
              <a:bodyPr wrap="square">
                <a:spAutoFit/>
              </a:bodyPr>
              <a:lstStyle/>
              <a:p>
                <a:pPr lvl="0" algn="l" eaLnBrk="0" fontAlgn="base" hangingPunct="0">
                  <a:spcBef>
                    <a:spcPct val="0"/>
                  </a:spcBef>
                  <a:spcAft>
                    <a:spcPct val="0"/>
                  </a:spcAft>
                  <a:defRPr/>
                </a:pPr>
                <a:endParaRPr lang="zh-CN" altLang="en-US" sz="1800" kern="0" dirty="0">
                  <a:solidFill>
                    <a:schemeClr val="bg1"/>
                  </a:solidFill>
                  <a:latin typeface="微软雅黑" panose="020B0503020204020204" charset="-122"/>
                  <a:ea typeface="微软雅黑" panose="020B0503020204020204" charset="-122"/>
                  <a:sym typeface="+mn-ea"/>
                </a:endParaRPr>
              </a:p>
            </p:txBody>
          </p:sp>
          <p:sp>
            <p:nvSpPr>
              <p:cNvPr id="45" name="矩形 44"/>
              <p:cNvSpPr/>
              <p:nvPr/>
            </p:nvSpPr>
            <p:spPr>
              <a:xfrm>
                <a:off x="5284317" y="3153940"/>
                <a:ext cx="2939494" cy="1339637"/>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400" dirty="0" smtClean="0">
                    <a:solidFill>
                      <a:schemeClr val="bg1"/>
                    </a:solidFill>
                    <a:latin typeface="微软雅黑" panose="020B0503020204020204" charset="-122"/>
                    <a:ea typeface="微软雅黑" panose="020B0503020204020204" charset="-122"/>
                  </a:rPr>
                  <a:t>       在</a:t>
                </a:r>
                <a:r>
                  <a:rPr lang="zh-CN" altLang="en-US" sz="1400" dirty="0">
                    <a:solidFill>
                      <a:schemeClr val="bg1"/>
                    </a:solidFill>
                    <a:latin typeface="微软雅黑" panose="020B0503020204020204" charset="-122"/>
                    <a:ea typeface="微软雅黑" panose="020B0503020204020204" charset="-122"/>
                  </a:rPr>
                  <a:t>回答“你认为产生校园欺凌的最大的原因是什么”这个问题时，选项和占比情况如下：青少年情绪不稳定、缺乏自制力（25%），家庭教育方式不当或家庭暴力影响（35%），暴力影视或游戏影响（8%），学校管理松懈、不重视法制教育（4%），欺凌者希望可以借以欺凌他人来引起关注并树立威风（18%），同学之间言语冲突、价值观念不同导致关系不和（7%），因他人性格软弱，比较好欺负（3%）（表7）。</a:t>
                </a:r>
              </a:p>
            </p:txBody>
          </p:sp>
        </p:grpSp>
      </p:grpSp>
      <p:sp>
        <p:nvSpPr>
          <p:cNvPr id="18" name="TextBox 7"/>
          <p:cNvSpPr txBox="1"/>
          <p:nvPr/>
        </p:nvSpPr>
        <p:spPr>
          <a:xfrm>
            <a:off x="190550" y="180723"/>
            <a:ext cx="1457450" cy="584775"/>
          </a:xfrm>
          <a:prstGeom prst="rect">
            <a:avLst/>
          </a:prstGeom>
          <a:noFill/>
        </p:spPr>
        <p:txBody>
          <a:bodyPr wrap="none" rtlCol="0">
            <a:spAutoFit/>
          </a:bodyPr>
          <a:lstStyle/>
          <a:p>
            <a:r>
              <a:rPr lang="en-US" altLang="zh-CN" sz="3200" dirty="0">
                <a:solidFill>
                  <a:schemeClr val="tx2"/>
                </a:solidFill>
                <a:latin typeface="Eras Bold ITC" panose="020B0907030504020204" pitchFamily="34" charset="0"/>
                <a:ea typeface="微软雅黑" panose="020B0503020204020204" charset="-122"/>
              </a:rPr>
              <a:t>LOGO</a:t>
            </a:r>
            <a:endParaRPr lang="zh-CN" altLang="en-US" sz="3200" dirty="0">
              <a:solidFill>
                <a:schemeClr val="tx2"/>
              </a:solidFill>
              <a:latin typeface="Eras Bold ITC" panose="020B0907030504020204" pitchFamily="34" charset="0"/>
              <a:ea typeface="微软雅黑" panose="020B0503020204020204" charset="-122"/>
            </a:endParaRPr>
          </a:p>
        </p:txBody>
      </p:sp>
      <p:sp>
        <p:nvSpPr>
          <p:cNvPr id="19" name="TextBox 43"/>
          <p:cNvSpPr txBox="1">
            <a:spLocks noChangeArrowheads="1"/>
          </p:cNvSpPr>
          <p:nvPr/>
        </p:nvSpPr>
        <p:spPr bwMode="auto">
          <a:xfrm>
            <a:off x="2590165" y="189230"/>
            <a:ext cx="5484495" cy="5219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Tahoma" panose="020B0604030504040204" pitchFamily="34" charset="0"/>
                <a:ea typeface="微软雅黑" panose="020B0503020204020204" charset="-122"/>
              </a:defRPr>
            </a:lvl1pPr>
            <a:lvl2pPr marL="742950" indent="-285750">
              <a:defRPr>
                <a:solidFill>
                  <a:schemeClr val="tx1"/>
                </a:solidFill>
                <a:latin typeface="Tahoma" panose="020B0604030504040204" pitchFamily="34" charset="0"/>
                <a:ea typeface="微软雅黑" panose="020B0503020204020204" charset="-122"/>
              </a:defRPr>
            </a:lvl2pPr>
            <a:lvl3pPr marL="1143000" indent="-228600">
              <a:defRPr>
                <a:solidFill>
                  <a:schemeClr val="tx1"/>
                </a:solidFill>
                <a:latin typeface="Tahoma" panose="020B0604030504040204" pitchFamily="34" charset="0"/>
                <a:ea typeface="微软雅黑" panose="020B0503020204020204" charset="-122"/>
              </a:defRPr>
            </a:lvl3pPr>
            <a:lvl4pPr marL="1600200" indent="-228600">
              <a:defRPr>
                <a:solidFill>
                  <a:schemeClr val="tx1"/>
                </a:solidFill>
                <a:latin typeface="Tahoma" panose="020B0604030504040204" pitchFamily="34" charset="0"/>
                <a:ea typeface="微软雅黑" panose="020B0503020204020204" charset="-122"/>
              </a:defRPr>
            </a:lvl4pPr>
            <a:lvl5pPr marL="2057400" indent="-228600">
              <a:defRPr>
                <a:solidFill>
                  <a:schemeClr val="tx1"/>
                </a:solidFill>
                <a:latin typeface="Tahoma" panose="020B0604030504040204" pitchFamily="34" charset="0"/>
                <a:ea typeface="微软雅黑" panose="020B0503020204020204" charset="-122"/>
              </a:defRPr>
            </a:lvl5pPr>
            <a:lvl6pPr marL="25146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6pPr>
            <a:lvl7pPr marL="29718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7pPr>
            <a:lvl8pPr marL="34290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8pPr>
            <a:lvl9pPr marL="3886200" indent="-228600" fontAlgn="base">
              <a:spcBef>
                <a:spcPct val="0"/>
              </a:spcBef>
              <a:spcAft>
                <a:spcPct val="0"/>
              </a:spcAft>
              <a:defRPr>
                <a:solidFill>
                  <a:schemeClr val="tx1"/>
                </a:solidFill>
                <a:latin typeface="Tahoma" panose="020B0604030504040204" pitchFamily="34" charset="0"/>
                <a:ea typeface="微软雅黑" panose="020B0503020204020204" charset="-122"/>
              </a:defRPr>
            </a:lvl9pPr>
          </a:lstStyle>
          <a:p>
            <a:pPr lvl="0" algn="l" eaLnBrk="0" fontAlgn="base" hangingPunct="0">
              <a:spcBef>
                <a:spcPct val="0"/>
              </a:spcBef>
              <a:spcAft>
                <a:spcPct val="0"/>
              </a:spcAft>
              <a:defRPr/>
            </a:pPr>
            <a:r>
              <a:rPr lang="zh-CN" altLang="en-US" sz="2800" b="1" kern="0" dirty="0">
                <a:solidFill>
                  <a:srgbClr val="404040"/>
                </a:solidFill>
                <a:latin typeface="微软雅黑" panose="020B0503020204020204" charset="-122"/>
                <a:sym typeface="+mn-ea"/>
              </a:rPr>
              <a:t>三</a:t>
            </a:r>
            <a:r>
              <a:rPr lang="zh-CN" altLang="en-US" sz="2800" b="1" kern="0" dirty="0" smtClean="0">
                <a:solidFill>
                  <a:srgbClr val="404040"/>
                </a:solidFill>
                <a:latin typeface="微软雅黑" panose="020B0503020204020204" charset="-122"/>
                <a:sym typeface="+mn-ea"/>
              </a:rPr>
              <a:t>、中学校</a:t>
            </a:r>
            <a:r>
              <a:rPr lang="zh-CN" altLang="en-US" sz="2800" b="1" kern="0" dirty="0">
                <a:solidFill>
                  <a:srgbClr val="404040"/>
                </a:solidFill>
                <a:latin typeface="微软雅黑" panose="020B0503020204020204" charset="-122"/>
                <a:sym typeface="+mn-ea"/>
              </a:rPr>
              <a:t>园欺凌产生的原因</a:t>
            </a:r>
          </a:p>
        </p:txBody>
      </p:sp>
      <p:pic>
        <p:nvPicPr>
          <p:cNvPr id="2" name="Picture 2" descr="C:\Users\Administrator\Desktop\图片7.png图片7"/>
          <p:cNvPicPr>
            <a:picLocks noChangeAspect="1" noChangeArrowheads="1"/>
          </p:cNvPicPr>
          <p:nvPr/>
        </p:nvPicPr>
        <p:blipFill rotWithShape="1">
          <a:blip r:embed="rId3" cstate="print"/>
          <a:srcRect/>
          <a:stretch>
            <a:fillRect/>
          </a:stretch>
        </p:blipFill>
        <p:spPr bwMode="auto">
          <a:xfrm>
            <a:off x="67945" y="2132965"/>
            <a:ext cx="6705600" cy="336105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mc:AlternateContent xmlns:mc="http://schemas.openxmlformats.org/markup-compatibility/2006">
    <mc:Choice xmlns:p14="http://schemas.microsoft.com/office/powerpoint/2010/main" xmlns="" Requires="p14">
      <p:transition spd="slow" p14:dur="1000" advTm="0">
        <p:pull/>
      </p:transition>
    </mc:Choice>
    <mc:Fallback>
      <p:transition spd="slow"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p:tgtEl>
                                          <p:spTgt spid="41"/>
                                        </p:tgtEl>
                                        <p:attrNameLst>
                                          <p:attrName>ppt_x</p:attrName>
                                        </p:attrNameLst>
                                      </p:cBhvr>
                                      <p:tavLst>
                                        <p:tav tm="0">
                                          <p:val>
                                            <p:strVal val="#ppt_x-#ppt_w*1.125000"/>
                                          </p:val>
                                        </p:tav>
                                        <p:tav tm="100000">
                                          <p:val>
                                            <p:strVal val="#ppt_x"/>
                                          </p:val>
                                        </p:tav>
                                      </p:tavLst>
                                    </p:anim>
                                    <p:animEffect transition="in" filter="wipe(right)">
                                      <p:cBhvr>
                                        <p:cTn id="8" dur="500"/>
                                        <p:tgtEl>
                                          <p:spTgt spid="41"/>
                                        </p:tgtEl>
                                      </p:cBhvr>
                                    </p:animEffect>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1+#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81">
      <a:dk1>
        <a:sysClr val="windowText" lastClr="000000"/>
      </a:dk1>
      <a:lt1>
        <a:sysClr val="window" lastClr="FFFFFF"/>
      </a:lt1>
      <a:dk2>
        <a:srgbClr val="666666"/>
      </a:dk2>
      <a:lt2>
        <a:srgbClr val="D2D2D2"/>
      </a:lt2>
      <a:accent1>
        <a:srgbClr val="EF7768"/>
      </a:accent1>
      <a:accent2>
        <a:srgbClr val="C7C7C7"/>
      </a:accent2>
      <a:accent3>
        <a:srgbClr val="38B1BF"/>
      </a:accent3>
      <a:accent4>
        <a:srgbClr val="FF9933"/>
      </a:accent4>
      <a:accent5>
        <a:srgbClr val="7F7F7F"/>
      </a:accent5>
      <a:accent6>
        <a:srgbClr val="878787"/>
      </a:accent6>
      <a:hlink>
        <a:srgbClr val="006387"/>
      </a:hlink>
      <a:folHlink>
        <a:srgbClr val="8B8B8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1422</Words>
  <Application>Microsoft Office PowerPoint</Application>
  <PresentationFormat>自定义</PresentationFormat>
  <Paragraphs>46</Paragraphs>
  <Slides>11</Slides>
  <Notes>11</Notes>
  <HiddenSlides>0</HiddenSlides>
  <MMClips>1</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第一PPT，www.1ppt.com</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vector>
  </TitlesOfParts>
  <Manager>第一PPT</Manager>
  <Company>第一PPT，www.1ppt.com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简洁彩条</dc:title>
  <dc:creator>第一PPT</dc:creator>
  <cp:keywords>www.1ppt.com</cp:keywords>
  <dc:description>www.1ppt.com</dc:description>
  <cp:lastModifiedBy>Administrator</cp:lastModifiedBy>
  <cp:revision>30</cp:revision>
  <dcterms:created xsi:type="dcterms:W3CDTF">2015-04-23T03:04:00Z</dcterms:created>
  <dcterms:modified xsi:type="dcterms:W3CDTF">2021-06-03T08:59:51Z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B2B402CB0D8D4BB48FB7F88A1FC17D6C</vt:lpwstr>
  </property>
  <property fmtid="{D5CDD505-2E9C-101B-9397-08002B2CF9AE}" pid="3" name="KSOProductBuildVer">
    <vt:lpwstr>2052-11.1.0.10577</vt:lpwstr>
  </property>
</Properties>
</file>