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16.03.2026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Good morning/afternoon, everyone. Today, I'm delighted to present our research report on the cultural comparison between the Qingming Festival and Halloween. This report aims to explore the fascinating differences and underlying meanings of these two significant festivals from the East and the West.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Our findings highlight the distinct cultural cores of the two festivals. To revitalize the Qingming Festival, we suggest making it more engaging and relevant to young people through innovative activities that preserve its essence while adding new forms of expression.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Thank you for your attention. We would like to express our gratitude to our advisor and team members for their support and hard work.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Here is an outline of our presentation today. We will start with the introduction, followed by the research content, implementation process, key findings, and finally, our conclusions and suggestions.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Let's begin with the introduction, where we will discuss the background of our research and the objectives we aimed to achieve.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We observed a striking phenomenon: Halloween is widely celebrated by young people, while the Qingming Festival is often overlooked. This led us to question the reasons behind this difference and to investigate the true cultural significance of both festivals, with the goal of promoting a deeper understanding of our own traditions.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Next, let's look at the core content of our research, which is divided into four main modules designed to provide a comprehensive comparison.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Our research covered four key areas: exploring the historical roots, conducting field observations, engaging in immersive experiences, and brainstorming creative transformations. This multi-faceted approach allowed us to gain a thorough understanding of both festivals.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Now, let's delve into how we implemented our research and the key findings from our process.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Our research process involved careful preparation, hands-on execution, and thorough analysis. A key insight from our findings was that young people are not uninterested in the Qingming Festival, but rather find the current ways of celebration too rigid and lacking in engaging rituals.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In this section, we will present our core research findings regarding the cultural meanings and the challenges each festival faces in modern society.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3.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6.svg"/><Relationship Id="rId5" Type="http://schemas.openxmlformats.org/officeDocument/2006/relationships/image" Target="../media/image24.png"/><Relationship Id="rId4" Type="http://schemas.openxmlformats.org/officeDocument/2006/relationships/image" Target="../media/image34.svg"/><Relationship Id="rId9"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png"/><Relationship Id="rId7" Type="http://schemas.openxmlformats.org/officeDocument/2006/relationships/image" Target="../media/image5.png"/><Relationship Id="rId12" Type="http://schemas.openxmlformats.org/officeDocument/2006/relationships/image" Target="../media/image13.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svg"/><Relationship Id="rId11"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8.svg"/><Relationship Id="rId5" Type="http://schemas.openxmlformats.org/officeDocument/2006/relationships/image" Target="../media/image10.png"/><Relationship Id="rId10" Type="http://schemas.openxmlformats.org/officeDocument/2006/relationships/image" Target="../media/image13.jpeg"/><Relationship Id="rId4" Type="http://schemas.openxmlformats.org/officeDocument/2006/relationships/image" Target="../media/image16.svg"/><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5.sv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1016000" y="2159000"/>
            <a:ext cx="10160000" cy="2540000"/>
          </a:xfrm>
          <a:prstGeom prst="roundRect">
            <a:avLst>
              <a:gd name="adj" fmla="val 10000"/>
            </a:avLst>
          </a:prstGeom>
          <a:solidFill>
            <a:srgbClr val="FFFFFF">
              <a:alpha val="90000"/>
            </a:srgbClr>
          </a:solidFill>
          <a:ln cap="flat" cmpd="sng">
            <a:solidFill>
              <a:srgbClr val="E6CFCF">
                <a:alpha val="90000"/>
              </a:srgbClr>
            </a:solidFill>
            <a:prstDash val="solid"/>
            <a:round/>
          </a:ln>
          <a:effectLst>
            <a:outerShdw blurRad="254000" dist="127000" dir="5400000" algn="tl" rotWithShape="0">
              <a:srgbClr val="000000">
                <a:alpha val="1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4" name="AutoShape 4"/>
          <p:cNvSpPr/>
          <p:nvPr/>
        </p:nvSpPr>
        <p:spPr>
          <a:xfrm>
            <a:off x="1270000" y="2420152"/>
            <a:ext cx="965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200" b="1" i="0" u="none" strike="noStrike" dirty="0">
                <a:solidFill>
                  <a:srgbClr val="333333"/>
                </a:solidFill>
                <a:latin typeface="Times New Roman" panose="02020603050405020304" pitchFamily="18" charset="0"/>
                <a:ea typeface="Noto Sans SC"/>
                <a:cs typeface="Times New Roman" panose="02020603050405020304" pitchFamily="18" charset="0"/>
                <a:sym typeface="Noto Sans SC"/>
              </a:rPr>
              <a:t>Cultural Comparison: Qingming Festival vs. </a:t>
            </a:r>
            <a:r>
              <a:rPr lang="en-US" sz="3200" b="1" i="0" u="none" strike="noStrike" dirty="0" smtClean="0">
                <a:solidFill>
                  <a:srgbClr val="333333"/>
                </a:solidFill>
                <a:latin typeface="Times New Roman" panose="02020603050405020304" pitchFamily="18" charset="0"/>
                <a:ea typeface="Noto Sans SC"/>
                <a:cs typeface="Times New Roman" panose="02020603050405020304" pitchFamily="18" charset="0"/>
                <a:sym typeface="Noto Sans SC"/>
              </a:rPr>
              <a:t>Halloween</a:t>
            </a:r>
          </a:p>
          <a:p>
            <a:r>
              <a:rPr lang="en-US" altLang="zh-CN" sz="1100" dirty="0" smtClean="0"/>
              <a:t>                                                                                                              </a:t>
            </a:r>
            <a:r>
              <a:rPr lang="zh-CN" altLang="en-US" sz="1100" smtClean="0"/>
              <a:t>矿大附中 </a:t>
            </a:r>
            <a:r>
              <a:rPr lang="zh-CN" altLang="zh-CN" sz="1100" smtClean="0"/>
              <a:t>初</a:t>
            </a:r>
            <a:r>
              <a:rPr lang="zh-CN" altLang="zh-CN" sz="1100" dirty="0"/>
              <a:t>二</a:t>
            </a:r>
            <a:r>
              <a:rPr lang="en-US" altLang="zh-CN" sz="1100" dirty="0"/>
              <a:t>2</a:t>
            </a:r>
            <a:r>
              <a:rPr lang="zh-CN" altLang="zh-CN" sz="1100" dirty="0" smtClean="0"/>
              <a:t>班</a:t>
            </a:r>
            <a:r>
              <a:rPr lang="en-US" altLang="zh-CN" sz="1100" dirty="0" smtClean="0"/>
              <a:t>  </a:t>
            </a:r>
            <a:r>
              <a:rPr lang="zh-CN" altLang="zh-CN" sz="1100" dirty="0" smtClean="0"/>
              <a:t>黄钰</a:t>
            </a:r>
            <a:r>
              <a:rPr lang="zh-CN" altLang="zh-CN" sz="1100" dirty="0"/>
              <a:t>淏</a:t>
            </a:r>
          </a:p>
          <a:p>
            <a:pPr indent="0" algn="ctr">
              <a:lnSpc>
                <a:spcPct val="125000"/>
              </a:lnSpc>
              <a:defRPr/>
            </a:pPr>
            <a:endParaRPr lang="en-US" sz="1100" dirty="0">
              <a:latin typeface="Times New Roman" panose="02020603050405020304" pitchFamily="18" charset="0"/>
              <a:cs typeface="Times New Roman" panose="02020603050405020304" pitchFamily="18" charset="0"/>
            </a:endParaRPr>
          </a:p>
        </p:txBody>
      </p:sp>
      <p:sp>
        <p:nvSpPr>
          <p:cNvPr id="5" name="AutoShape 5"/>
          <p:cNvSpPr/>
          <p:nvPr/>
        </p:nvSpPr>
        <p:spPr>
          <a:xfrm>
            <a:off x="5715000" y="3556000"/>
            <a:ext cx="762000" cy="50800"/>
          </a:xfrm>
          <a:prstGeom prst="roundRect">
            <a:avLst>
              <a:gd name="adj" fmla="val 0"/>
            </a:avLst>
          </a:prstGeom>
          <a:gradFill rotWithShape="1">
            <a:gsLst>
              <a:gs pos="0">
                <a:srgbClr val="4CAF50">
                  <a:alpha val="100000"/>
                </a:srgbClr>
              </a:gs>
              <a:gs pos="100000">
                <a:srgbClr val="FF9800">
                  <a:alpha val="100000"/>
                </a:srgbClr>
              </a:gs>
            </a:gsLst>
            <a:lin ang="0"/>
          </a:gradFill>
          <a:ln w="25400" cap="flat" cmpd="sng">
            <a:no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6" name="AutoShape 6"/>
          <p:cNvSpPr/>
          <p:nvPr/>
        </p:nvSpPr>
        <p:spPr>
          <a:xfrm>
            <a:off x="1270000" y="3810000"/>
            <a:ext cx="9652000" cy="508000"/>
          </a:xfrm>
          <a:prstGeom prst="rect">
            <a:avLst/>
          </a:prstGeom>
          <a:noFill/>
          <a:ln w="12700" cap="flat" cmpd="sng">
            <a:noFill/>
            <a:prstDash val="solid"/>
            <a:round/>
          </a:ln>
        </p:spPr>
        <p:txBody>
          <a:bodyPr vert="horz" wrap="square" lIns="0" tIns="0" rIns="0" bIns="0" rtlCol="0" anchor="t" anchorCtr="0"/>
          <a:lstStyle/>
          <a:p>
            <a:pPr indent="0" algn="ctr">
              <a:lnSpc>
                <a:spcPct val="125000"/>
              </a:lnSpc>
              <a:defRPr/>
            </a:pPr>
            <a:r>
              <a:rPr lang="en-US" sz="2000" b="0" i="0" u="none" strike="noStrike" spc="200">
                <a:solidFill>
                  <a:srgbClr val="757575"/>
                </a:solidFill>
                <a:latin typeface="Times New Roman" panose="02020603050405020304" pitchFamily="18" charset="0"/>
                <a:ea typeface="Noto Sans SC"/>
                <a:cs typeface="Times New Roman" panose="02020603050405020304" pitchFamily="18" charset="0"/>
                <a:sym typeface="Noto Sans SC"/>
              </a:rPr>
              <a:t>Research Report</a:t>
            </a:r>
            <a:endParaRPr lang="en-US" sz="1100">
              <a:latin typeface="Times New Roman" panose="02020603050405020304" pitchFamily="18" charset="0"/>
              <a:cs typeface="Times New Roman" panose="02020603050405020304" pitchFamily="18" charset="0"/>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943600" y="4318000"/>
            <a:ext cx="304800" cy="304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10617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Times New Roman" panose="02020603050405020304" pitchFamily="18" charset="0"/>
                <a:ea typeface="Poppins"/>
                <a:cs typeface="Times New Roman" panose="02020603050405020304" pitchFamily="18" charset="0"/>
                <a:sym typeface="Poppins"/>
              </a:rPr>
              <a:t>Key Findings &amp; Conclusion</a:t>
            </a:r>
            <a:endParaRPr lang="en-US" sz="1100">
              <a:latin typeface="Times New Roman" panose="02020603050405020304" pitchFamily="18" charset="0"/>
              <a:cs typeface="Times New Roman" panose="02020603050405020304" pitchFamily="18" charset="0"/>
            </a:endParaRPr>
          </a:p>
        </p:txBody>
      </p:sp>
      <p:sp>
        <p:nvSpPr>
          <p:cNvPr id="3" name="AutoShape 3"/>
          <p:cNvSpPr/>
          <p:nvPr/>
        </p:nvSpPr>
        <p:spPr>
          <a:xfrm>
            <a:off x="762000" y="1397000"/>
            <a:ext cx="5334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952500" y="1587500"/>
            <a:ext cx="304800" cy="304800"/>
          </a:xfrm>
          <a:prstGeom prst="rect">
            <a:avLst/>
          </a:prstGeom>
        </p:spPr>
      </p:pic>
      <p:sp>
        <p:nvSpPr>
          <p:cNvPr id="5" name="AutoShape 5"/>
          <p:cNvSpPr/>
          <p:nvPr/>
        </p:nvSpPr>
        <p:spPr>
          <a:xfrm>
            <a:off x="1333500" y="1549400"/>
            <a:ext cx="4572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Times New Roman" panose="02020603050405020304" pitchFamily="18" charset="0"/>
                <a:ea typeface="Poppins"/>
                <a:cs typeface="Times New Roman" panose="02020603050405020304" pitchFamily="18" charset="0"/>
                <a:sym typeface="Poppins"/>
              </a:rPr>
              <a:t>Cultural Connotations</a:t>
            </a:r>
            <a:endParaRPr lang="en-US" sz="1100">
              <a:latin typeface="Times New Roman" panose="02020603050405020304" pitchFamily="18" charset="0"/>
              <a:cs typeface="Times New Roman" panose="02020603050405020304" pitchFamily="18" charset="0"/>
            </a:endParaRPr>
          </a:p>
        </p:txBody>
      </p:sp>
      <p:sp>
        <p:nvSpPr>
          <p:cNvPr id="6" name="AutoShape 6"/>
          <p:cNvSpPr/>
          <p:nvPr/>
        </p:nvSpPr>
        <p:spPr>
          <a:xfrm>
            <a:off x="952500" y="1968500"/>
            <a:ext cx="4953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Times New Roman" panose="02020603050405020304" pitchFamily="18" charset="0"/>
                <a:ea typeface="Poppins"/>
                <a:cs typeface="Times New Roman" panose="02020603050405020304" pitchFamily="18" charset="0"/>
                <a:sym typeface="Poppins"/>
              </a:rPr>
              <a:t>Qingming:</a:t>
            </a: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Respect &amp; continuity (Confucian ethics).</a:t>
            </a:r>
            <a:endParaRPr lang="en-US" sz="1100">
              <a:latin typeface="Times New Roman" panose="02020603050405020304" pitchFamily="18" charset="0"/>
              <a:cs typeface="Times New Roman" panose="02020603050405020304" pitchFamily="18" charset="0"/>
            </a:endParaRPr>
          </a:p>
          <a:p>
            <a:pPr indent="0" algn="l">
              <a:lnSpc>
                <a:spcPct val="100000"/>
              </a:lnSpc>
            </a:pPr>
            <a:r>
              <a:rPr lang="en-US" sz="1400" b="1" i="0" u="none" strike="noStrike">
                <a:solidFill>
                  <a:srgbClr val="333333"/>
                </a:solidFill>
                <a:latin typeface="Times New Roman" panose="02020603050405020304" pitchFamily="18" charset="0"/>
                <a:ea typeface="Poppins"/>
                <a:cs typeface="Times New Roman" panose="02020603050405020304" pitchFamily="18" charset="0"/>
                <a:sym typeface="Poppins"/>
              </a:rPr>
              <a:t>Halloween:</a:t>
            </a: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Play &amp; release (Celtic/Christian roots).</a:t>
            </a:r>
          </a:p>
        </p:txBody>
      </p:sp>
      <p:sp>
        <p:nvSpPr>
          <p:cNvPr id="7" name="AutoShape 7"/>
          <p:cNvSpPr/>
          <p:nvPr/>
        </p:nvSpPr>
        <p:spPr>
          <a:xfrm>
            <a:off x="762000" y="2984500"/>
            <a:ext cx="5334000" cy="1397000"/>
          </a:xfrm>
          <a:prstGeom prst="roundRect">
            <a:avLst>
              <a:gd name="adj" fmla="val 9090"/>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952500" y="3175000"/>
            <a:ext cx="304800" cy="304800"/>
          </a:xfrm>
          <a:prstGeom prst="rect">
            <a:avLst/>
          </a:prstGeom>
        </p:spPr>
      </p:pic>
      <p:sp>
        <p:nvSpPr>
          <p:cNvPr id="9" name="AutoShape 9"/>
          <p:cNvSpPr/>
          <p:nvPr/>
        </p:nvSpPr>
        <p:spPr>
          <a:xfrm>
            <a:off x="1333500" y="3136900"/>
            <a:ext cx="4572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9800"/>
                </a:solidFill>
                <a:latin typeface="Times New Roman" panose="02020603050405020304" pitchFamily="18" charset="0"/>
                <a:ea typeface="Poppins"/>
                <a:cs typeface="Times New Roman" panose="02020603050405020304" pitchFamily="18" charset="0"/>
                <a:sym typeface="Poppins"/>
              </a:rPr>
              <a:t>Challenges</a:t>
            </a:r>
            <a:endParaRPr lang="en-US" sz="1100">
              <a:latin typeface="Times New Roman" panose="02020603050405020304" pitchFamily="18" charset="0"/>
              <a:cs typeface="Times New Roman" panose="02020603050405020304" pitchFamily="18" charset="0"/>
            </a:endParaRPr>
          </a:p>
        </p:txBody>
      </p:sp>
      <p:sp>
        <p:nvSpPr>
          <p:cNvPr id="10" name="AutoShape 10"/>
          <p:cNvSpPr/>
          <p:nvPr/>
        </p:nvSpPr>
        <p:spPr>
          <a:xfrm>
            <a:off x="952500" y="3556000"/>
            <a:ext cx="4953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33333"/>
                </a:solidFill>
                <a:latin typeface="Times New Roman" panose="02020603050405020304" pitchFamily="18" charset="0"/>
                <a:ea typeface="Poppins"/>
                <a:cs typeface="Times New Roman" panose="02020603050405020304" pitchFamily="18" charset="0"/>
                <a:sym typeface="Poppins"/>
              </a:rPr>
              <a:t>Qingming:</a:t>
            </a: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Urbanization, time constraints, rigid formats.</a:t>
            </a:r>
            <a:endParaRPr lang="en-US" sz="1100">
              <a:latin typeface="Times New Roman" panose="02020603050405020304" pitchFamily="18" charset="0"/>
              <a:cs typeface="Times New Roman" panose="02020603050405020304" pitchFamily="18" charset="0"/>
            </a:endParaRPr>
          </a:p>
          <a:p>
            <a:pPr indent="0" algn="l">
              <a:lnSpc>
                <a:spcPct val="100000"/>
              </a:lnSpc>
            </a:pPr>
            <a:r>
              <a:rPr lang="en-US" sz="1400" b="1" i="0" u="none" strike="noStrike">
                <a:solidFill>
                  <a:srgbClr val="333333"/>
                </a:solidFill>
                <a:latin typeface="Times New Roman" panose="02020603050405020304" pitchFamily="18" charset="0"/>
                <a:ea typeface="Poppins"/>
                <a:cs typeface="Times New Roman" panose="02020603050405020304" pitchFamily="18" charset="0"/>
                <a:sym typeface="Poppins"/>
              </a:rPr>
              <a:t>Halloween:</a:t>
            </a: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Risk of cultural shallowness (lost meaning).</a:t>
            </a:r>
          </a:p>
        </p:txBody>
      </p:sp>
      <p:sp>
        <p:nvSpPr>
          <p:cNvPr id="11" name="AutoShape 11"/>
          <p:cNvSpPr/>
          <p:nvPr/>
        </p:nvSpPr>
        <p:spPr>
          <a:xfrm>
            <a:off x="762000" y="4572000"/>
            <a:ext cx="5334000" cy="1397000"/>
          </a:xfrm>
          <a:prstGeom prst="roundRect">
            <a:avLst>
              <a:gd name="adj" fmla="val 9090"/>
            </a:avLst>
          </a:prstGeom>
          <a:solidFill>
            <a:srgbClr val="4CAF50">
              <a:alpha val="10000"/>
            </a:srgbClr>
          </a:solidFill>
          <a:ln w="12700" cap="flat" cmpd="sng">
            <a:solidFill>
              <a:srgbClr val="4CAF50">
                <a:alpha val="100000"/>
              </a:srgbClr>
            </a:solid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52500" y="4762500"/>
            <a:ext cx="304800" cy="304800"/>
          </a:xfrm>
          <a:prstGeom prst="rect">
            <a:avLst/>
          </a:prstGeom>
        </p:spPr>
      </p:pic>
      <p:sp>
        <p:nvSpPr>
          <p:cNvPr id="13" name="AutoShape 13"/>
          <p:cNvSpPr/>
          <p:nvPr/>
        </p:nvSpPr>
        <p:spPr>
          <a:xfrm>
            <a:off x="1333500" y="4724400"/>
            <a:ext cx="4572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Times New Roman" panose="02020603050405020304" pitchFamily="18" charset="0"/>
                <a:ea typeface="Poppins"/>
                <a:cs typeface="Times New Roman" panose="02020603050405020304" pitchFamily="18" charset="0"/>
                <a:sym typeface="Poppins"/>
              </a:rPr>
              <a:t>Conclusion &amp; Suggestions</a:t>
            </a:r>
            <a:endParaRPr lang="en-US" sz="1100">
              <a:latin typeface="Times New Roman" panose="02020603050405020304" pitchFamily="18" charset="0"/>
              <a:cs typeface="Times New Roman" panose="02020603050405020304" pitchFamily="18" charset="0"/>
            </a:endParaRPr>
          </a:p>
        </p:txBody>
      </p:sp>
      <p:sp>
        <p:nvSpPr>
          <p:cNvPr id="14" name="AutoShape 14"/>
          <p:cNvSpPr/>
          <p:nvPr/>
        </p:nvSpPr>
        <p:spPr>
          <a:xfrm>
            <a:off x="952500" y="5143500"/>
            <a:ext cx="4953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0" i="0" u="none" strike="noStrike">
                <a:solidFill>
                  <a:srgbClr val="333333"/>
                </a:solidFill>
                <a:latin typeface="Times New Roman" panose="02020603050405020304" pitchFamily="18" charset="0"/>
                <a:ea typeface="Poppins"/>
                <a:cs typeface="Times New Roman" panose="02020603050405020304" pitchFamily="18" charset="0"/>
                <a:sym typeface="Poppins"/>
              </a:rPr>
              <a:t>Revitalize Qingming with interactive "Culture Week": family storytelling, food workshops, and online memorials.</a:t>
            </a:r>
            <a:endParaRPr lang="en-US" sz="1100">
              <a:latin typeface="Times New Roman" panose="02020603050405020304" pitchFamily="18" charset="0"/>
              <a:cs typeface="Times New Roman" panose="02020603050405020304" pitchFamily="18" charset="0"/>
            </a:endParaRPr>
          </a:p>
        </p:txBody>
      </p:sp>
      <p:pic>
        <p:nvPicPr>
          <p:cNvPr id="15" name="Picture 15"/>
          <p:cNvPicPr>
            <a:picLocks noChangeAspect="1"/>
          </p:cNvPicPr>
          <p:nvPr/>
        </p:nvPicPr>
        <p:blipFill>
          <a:blip r:embed="rId9"/>
          <a:srcRect l="33" r="33"/>
          <a:stretch>
            <a:fillRect/>
          </a:stretch>
        </p:blipFill>
        <p:spPr>
          <a:xfrm>
            <a:off x="6604000" y="1397000"/>
            <a:ext cx="3810000" cy="2349500"/>
          </a:xfrm>
          <a:prstGeom prst="roundRect">
            <a:avLst>
              <a:gd name="adj" fmla="val 5405"/>
            </a:avLst>
          </a:prstGeom>
          <a:noFill/>
          <a:ln w="25400" cap="flat" cmpd="sng">
            <a:noFill/>
            <a:prstDash val="solid"/>
            <a:round/>
          </a:ln>
          <a:effectLst>
            <a:outerShdw blurRad="190500" dist="76200" dir="2700000" algn="tl" rotWithShape="0">
              <a:srgbClr val="000000">
                <a:alpha val="10000"/>
              </a:srgbClr>
            </a:outerShdw>
          </a:effectLst>
        </p:spPr>
      </p:pic>
      <p:sp>
        <p:nvSpPr>
          <p:cNvPr id="16" name="AutoShape 16"/>
          <p:cNvSpPr/>
          <p:nvPr/>
        </p:nvSpPr>
        <p:spPr>
          <a:xfrm>
            <a:off x="6604000" y="3937000"/>
            <a:ext cx="3810000" cy="2032000"/>
          </a:xfrm>
          <a:prstGeom prst="roundRect">
            <a:avLst>
              <a:gd name="adj" fmla="val 6250"/>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17" name="AutoShape 17"/>
          <p:cNvSpPr/>
          <p:nvPr/>
        </p:nvSpPr>
        <p:spPr>
          <a:xfrm>
            <a:off x="6794500" y="4127500"/>
            <a:ext cx="3429000" cy="1651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600" b="1" i="0" u="none" strike="noStrike">
                <a:solidFill>
                  <a:srgbClr val="333333"/>
                </a:solidFill>
                <a:latin typeface="Times New Roman" panose="02020603050405020304" pitchFamily="18" charset="0"/>
                <a:ea typeface="Poppins"/>
                <a:cs typeface="Times New Roman" panose="02020603050405020304" pitchFamily="18" charset="0"/>
                <a:sym typeface="Poppins"/>
              </a:rPr>
              <a:t>Engaging the Youth</a:t>
            </a:r>
            <a:endParaRPr lang="en-US" sz="1100">
              <a:latin typeface="Times New Roman" panose="02020603050405020304" pitchFamily="18" charset="0"/>
              <a:cs typeface="Times New Roman" panose="02020603050405020304" pitchFamily="18" charset="0"/>
            </a:endParaRPr>
          </a:p>
          <a:p>
            <a:pPr indent="0" algn="l">
              <a:lnSpc>
                <a:spcPct val="116666"/>
              </a:lnSpc>
            </a:pP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The photo illustrates young participants actively engaging in traditional festival activities, demonstrating the potential of interactive methods to bridge cultural gaps.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2286000" y="1651000"/>
            <a:ext cx="7620000" cy="3556000"/>
          </a:xfrm>
          <a:prstGeom prst="roundRect">
            <a:avLst>
              <a:gd name="adj" fmla="val 7142"/>
            </a:avLst>
          </a:prstGeom>
          <a:solidFill>
            <a:srgbClr val="FFFFFF">
              <a:alpha val="90000"/>
            </a:srgbClr>
          </a:solidFill>
          <a:ln w="25400" cap="flat" cmpd="sng">
            <a:noFill/>
            <a:prstDash val="solid"/>
            <a:round/>
          </a:ln>
          <a:effectLst>
            <a:outerShdw blurRad="254000" dist="127000" dir="5400000" algn="tl" rotWithShape="0">
              <a:srgbClr val="000000">
                <a:alpha val="15000"/>
              </a:srgbClr>
            </a:outerShdw>
          </a:effectLst>
        </p:spPr>
        <p:txBody>
          <a:bodyPr vert="horz" wrap="square" lIns="63500" tIns="63500" rIns="63500" bIns="63500" rtlCol="0" anchor="ctr"/>
          <a:lstStyle/>
          <a:p>
            <a:pPr algn="ctr">
              <a:defRPr/>
            </a:pPr>
            <a:endParaRPr/>
          </a:p>
        </p:txBody>
      </p:sp>
      <p:sp>
        <p:nvSpPr>
          <p:cNvPr id="4" name="AutoShape 4"/>
          <p:cNvSpPr/>
          <p:nvPr/>
        </p:nvSpPr>
        <p:spPr>
          <a:xfrm>
            <a:off x="2540000" y="2032000"/>
            <a:ext cx="7112000" cy="762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4800" b="1" i="0" u="none" strike="noStrike">
                <a:solidFill>
                  <a:srgbClr val="333333"/>
                </a:solidFill>
                <a:latin typeface="Noto Sans SC"/>
                <a:ea typeface="Noto Sans SC"/>
                <a:cs typeface="Noto Sans SC"/>
                <a:sym typeface="Noto Sans SC"/>
              </a:rPr>
              <a:t>Thank You</a:t>
            </a:r>
            <a:endParaRPr lang="en-US" sz="1100"/>
          </a:p>
        </p:txBody>
      </p:sp>
      <p:sp>
        <p:nvSpPr>
          <p:cNvPr id="5" name="AutoShape 5"/>
          <p:cNvSpPr/>
          <p:nvPr/>
        </p:nvSpPr>
        <p:spPr>
          <a:xfrm>
            <a:off x="5588000" y="2921000"/>
            <a:ext cx="1016000" cy="50800"/>
          </a:xfrm>
          <a:prstGeom prst="roundRect">
            <a:avLst>
              <a:gd name="adj" fmla="val 0"/>
            </a:avLst>
          </a:prstGeom>
          <a:gradFill rotWithShape="1">
            <a:gsLst>
              <a:gs pos="0">
                <a:srgbClr val="4CAF50">
                  <a:alpha val="100000"/>
                </a:srgbClr>
              </a:gs>
              <a:gs pos="100000">
                <a:srgbClr val="FF9800">
                  <a:alpha val="100000"/>
                </a:srgbClr>
              </a:gs>
            </a:gsLst>
            <a:lin ang="0"/>
          </a:gra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2540000" y="3238500"/>
            <a:ext cx="7112000" cy="381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1800" b="1" i="0" u="none" strike="noStrike" dirty="0">
                <a:solidFill>
                  <a:srgbClr val="4CAF50"/>
                </a:solidFill>
                <a:latin typeface="Noto Sans SC"/>
                <a:ea typeface="Noto Sans SC"/>
                <a:cs typeface="Noto Sans SC"/>
                <a:sym typeface="Noto Sans SC"/>
              </a:rPr>
              <a:t>Advisor</a:t>
            </a:r>
            <a:r>
              <a:rPr lang="en-US" sz="1800" b="0" i="0" u="none" strike="noStrike" dirty="0">
                <a:solidFill>
                  <a:srgbClr val="666666"/>
                </a:solidFill>
                <a:latin typeface="Noto Sans SC"/>
                <a:ea typeface="Noto Sans SC"/>
                <a:cs typeface="Noto Sans SC"/>
                <a:sym typeface="Noto Sans SC"/>
              </a:rPr>
              <a:t>: </a:t>
            </a:r>
            <a:r>
              <a:rPr lang="en-US" sz="1800" b="0" i="0" u="none" strike="noStrike" dirty="0" smtClean="0">
                <a:solidFill>
                  <a:srgbClr val="666666"/>
                </a:solidFill>
                <a:latin typeface="Noto Sans SC"/>
                <a:ea typeface="Noto Sans SC"/>
                <a:cs typeface="Noto Sans SC"/>
                <a:sym typeface="Noto Sans SC"/>
              </a:rPr>
              <a:t>[YIRUI LI]</a:t>
            </a:r>
            <a:endParaRPr lang="en-US" sz="1100" dirty="0"/>
          </a:p>
        </p:txBody>
      </p:sp>
      <p:sp>
        <p:nvSpPr>
          <p:cNvPr id="7" name="AutoShape 7"/>
          <p:cNvSpPr/>
          <p:nvPr/>
        </p:nvSpPr>
        <p:spPr>
          <a:xfrm>
            <a:off x="2540000" y="3683000"/>
            <a:ext cx="7112000" cy="381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1800" b="1" i="0" u="none" strike="noStrike" dirty="0">
                <a:solidFill>
                  <a:srgbClr val="FF9800"/>
                </a:solidFill>
                <a:latin typeface="Noto Sans SC"/>
                <a:ea typeface="Noto Sans SC"/>
                <a:cs typeface="Noto Sans SC"/>
                <a:sym typeface="Noto Sans SC"/>
              </a:rPr>
              <a:t>Research Team</a:t>
            </a:r>
            <a:r>
              <a:rPr lang="en-US" sz="1800" b="0" i="0" u="none" strike="noStrike" dirty="0">
                <a:solidFill>
                  <a:srgbClr val="666666"/>
                </a:solidFill>
                <a:latin typeface="Noto Sans SC"/>
                <a:ea typeface="Noto Sans SC"/>
                <a:cs typeface="Noto Sans SC"/>
                <a:sym typeface="Noto Sans SC"/>
              </a:rPr>
              <a:t>: </a:t>
            </a:r>
            <a:r>
              <a:rPr lang="en-US" sz="1800" b="0" i="0" u="none" strike="noStrike" dirty="0" smtClean="0">
                <a:solidFill>
                  <a:srgbClr val="666666"/>
                </a:solidFill>
                <a:latin typeface="Noto Sans SC"/>
                <a:ea typeface="Noto Sans SC"/>
                <a:cs typeface="Noto Sans SC"/>
                <a:sym typeface="Noto Sans SC"/>
              </a:rPr>
              <a:t>[YUHAO HUANG]</a:t>
            </a:r>
            <a:endParaRPr lang="en-US" sz="1100" dirty="0"/>
          </a:p>
        </p:txBody>
      </p:sp>
      <p:sp>
        <p:nvSpPr>
          <p:cNvPr id="8" name="AutoShape 8"/>
          <p:cNvSpPr/>
          <p:nvPr/>
        </p:nvSpPr>
        <p:spPr>
          <a:xfrm>
            <a:off x="2540000" y="4318000"/>
            <a:ext cx="7112000" cy="254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1200" b="0" i="0" u="none" strike="noStrike">
                <a:solidFill>
                  <a:srgbClr val="999999"/>
                </a:solidFill>
                <a:latin typeface="Noto Sans SC"/>
                <a:ea typeface="Noto Sans SC"/>
                <a:cs typeface="Noto Sans SC"/>
                <a:sym typeface="Noto Sans SC"/>
              </a:rPr>
              <a:t>Thanks for your attention &amp; support</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85598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Times New Roman" panose="02020603050405020304" pitchFamily="18" charset="0"/>
                <a:ea typeface="Poppins"/>
                <a:cs typeface="Times New Roman" panose="02020603050405020304" pitchFamily="18" charset="0"/>
                <a:sym typeface="Poppins"/>
              </a:rPr>
              <a:t>Table of Contents</a:t>
            </a:r>
            <a:endParaRPr lang="en-US" sz="1100">
              <a:latin typeface="Times New Roman" panose="02020603050405020304" pitchFamily="18" charset="0"/>
              <a:cs typeface="Times New Roman" panose="02020603050405020304" pitchFamily="18" charset="0"/>
            </a:endParaRPr>
          </a:p>
        </p:txBody>
      </p:sp>
      <p:sp>
        <p:nvSpPr>
          <p:cNvPr id="3" name="AutoShape 3"/>
          <p:cNvSpPr/>
          <p:nvPr/>
        </p:nvSpPr>
        <p:spPr>
          <a:xfrm>
            <a:off x="762000" y="1206500"/>
            <a:ext cx="762000" cy="508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4" name="AutoShape 4"/>
          <p:cNvSpPr/>
          <p:nvPr/>
        </p:nvSpPr>
        <p:spPr>
          <a:xfrm>
            <a:off x="762000" y="1524000"/>
            <a:ext cx="10668000" cy="762000"/>
          </a:xfrm>
          <a:prstGeom prst="roundRect">
            <a:avLst>
              <a:gd name="adj" fmla="val 16666"/>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016000" y="1701800"/>
            <a:ext cx="406400" cy="406400"/>
          </a:xfrm>
          <a:prstGeom prst="rect">
            <a:avLst/>
          </a:prstGeom>
        </p:spPr>
      </p:pic>
      <p:sp>
        <p:nvSpPr>
          <p:cNvPr id="6" name="AutoShape 6"/>
          <p:cNvSpPr/>
          <p:nvPr/>
        </p:nvSpPr>
        <p:spPr>
          <a:xfrm>
            <a:off x="1587500" y="16256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Times New Roman" panose="02020603050405020304" pitchFamily="18" charset="0"/>
                <a:ea typeface="Poppins"/>
                <a:cs typeface="Times New Roman" panose="02020603050405020304" pitchFamily="18" charset="0"/>
                <a:sym typeface="Poppins"/>
              </a:rPr>
              <a:t>Introduction</a:t>
            </a:r>
            <a:endParaRPr lang="en-US" sz="1100">
              <a:latin typeface="Times New Roman" panose="02020603050405020304" pitchFamily="18" charset="0"/>
              <a:cs typeface="Times New Roman" panose="02020603050405020304" pitchFamily="18" charset="0"/>
            </a:endParaRPr>
          </a:p>
        </p:txBody>
      </p:sp>
      <p:sp>
        <p:nvSpPr>
          <p:cNvPr id="7" name="AutoShape 7"/>
          <p:cNvSpPr/>
          <p:nvPr/>
        </p:nvSpPr>
        <p:spPr>
          <a:xfrm>
            <a:off x="4191000" y="1651000"/>
            <a:ext cx="698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9E9E9E"/>
                </a:solidFill>
                <a:latin typeface="Times New Roman" panose="02020603050405020304" pitchFamily="18" charset="0"/>
                <a:ea typeface="Poppins"/>
                <a:cs typeface="Times New Roman" panose="02020603050405020304" pitchFamily="18" charset="0"/>
                <a:sym typeface="Poppins"/>
              </a:rPr>
              <a:t>Research Background &amp; Objectives</a:t>
            </a:r>
            <a:endParaRPr lang="en-US" sz="1100">
              <a:latin typeface="Times New Roman" panose="02020603050405020304" pitchFamily="18" charset="0"/>
              <a:cs typeface="Times New Roman" panose="02020603050405020304" pitchFamily="18" charset="0"/>
            </a:endParaRPr>
          </a:p>
        </p:txBody>
      </p:sp>
      <p:sp>
        <p:nvSpPr>
          <p:cNvPr id="8" name="AutoShape 8"/>
          <p:cNvSpPr/>
          <p:nvPr/>
        </p:nvSpPr>
        <p:spPr>
          <a:xfrm>
            <a:off x="762000" y="2413000"/>
            <a:ext cx="10668000" cy="762000"/>
          </a:xfrm>
          <a:prstGeom prst="roundRect">
            <a:avLst>
              <a:gd name="adj" fmla="val 16666"/>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016000" y="2590800"/>
            <a:ext cx="406400" cy="406400"/>
          </a:xfrm>
          <a:prstGeom prst="rect">
            <a:avLst/>
          </a:prstGeom>
        </p:spPr>
      </p:pic>
      <p:sp>
        <p:nvSpPr>
          <p:cNvPr id="10" name="AutoShape 10"/>
          <p:cNvSpPr/>
          <p:nvPr/>
        </p:nvSpPr>
        <p:spPr>
          <a:xfrm>
            <a:off x="1587500" y="25146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Times New Roman" panose="02020603050405020304" pitchFamily="18" charset="0"/>
                <a:ea typeface="Poppins"/>
                <a:cs typeface="Times New Roman" panose="02020603050405020304" pitchFamily="18" charset="0"/>
                <a:sym typeface="Poppins"/>
              </a:rPr>
              <a:t>Research Content</a:t>
            </a:r>
            <a:endParaRPr lang="en-US" sz="1100">
              <a:latin typeface="Times New Roman" panose="02020603050405020304" pitchFamily="18" charset="0"/>
              <a:cs typeface="Times New Roman" panose="02020603050405020304" pitchFamily="18" charset="0"/>
            </a:endParaRPr>
          </a:p>
        </p:txBody>
      </p:sp>
      <p:sp>
        <p:nvSpPr>
          <p:cNvPr id="11" name="AutoShape 11"/>
          <p:cNvSpPr/>
          <p:nvPr/>
        </p:nvSpPr>
        <p:spPr>
          <a:xfrm>
            <a:off x="4191000" y="2540000"/>
            <a:ext cx="698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9E9E9E"/>
                </a:solidFill>
                <a:latin typeface="Times New Roman" panose="02020603050405020304" pitchFamily="18" charset="0"/>
                <a:ea typeface="Poppins"/>
                <a:cs typeface="Times New Roman" panose="02020603050405020304" pitchFamily="18" charset="0"/>
                <a:sym typeface="Poppins"/>
              </a:rPr>
              <a:t>Four Core Modules</a:t>
            </a:r>
            <a:endParaRPr lang="en-US" sz="1100">
              <a:latin typeface="Times New Roman" panose="02020603050405020304" pitchFamily="18" charset="0"/>
              <a:cs typeface="Times New Roman" panose="02020603050405020304" pitchFamily="18" charset="0"/>
            </a:endParaRPr>
          </a:p>
        </p:txBody>
      </p:sp>
      <p:sp>
        <p:nvSpPr>
          <p:cNvPr id="12" name="AutoShape 12"/>
          <p:cNvSpPr/>
          <p:nvPr/>
        </p:nvSpPr>
        <p:spPr>
          <a:xfrm>
            <a:off x="762000" y="3302000"/>
            <a:ext cx="10668000" cy="762000"/>
          </a:xfrm>
          <a:prstGeom prst="roundRect">
            <a:avLst>
              <a:gd name="adj" fmla="val 16666"/>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1016000" y="3479800"/>
            <a:ext cx="406400" cy="406400"/>
          </a:xfrm>
          <a:prstGeom prst="rect">
            <a:avLst/>
          </a:prstGeom>
        </p:spPr>
      </p:pic>
      <p:sp>
        <p:nvSpPr>
          <p:cNvPr id="14" name="AutoShape 14"/>
          <p:cNvSpPr/>
          <p:nvPr/>
        </p:nvSpPr>
        <p:spPr>
          <a:xfrm>
            <a:off x="1587500" y="34036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Times New Roman" panose="02020603050405020304" pitchFamily="18" charset="0"/>
                <a:ea typeface="Poppins"/>
                <a:cs typeface="Times New Roman" panose="02020603050405020304" pitchFamily="18" charset="0"/>
                <a:sym typeface="Poppins"/>
              </a:rPr>
              <a:t>Implementation &amp; Process</a:t>
            </a:r>
            <a:endParaRPr lang="en-US" sz="1100">
              <a:latin typeface="Times New Roman" panose="02020603050405020304" pitchFamily="18" charset="0"/>
              <a:cs typeface="Times New Roman" panose="02020603050405020304" pitchFamily="18" charset="0"/>
            </a:endParaRPr>
          </a:p>
        </p:txBody>
      </p:sp>
      <p:sp>
        <p:nvSpPr>
          <p:cNvPr id="15" name="AutoShape 15"/>
          <p:cNvSpPr/>
          <p:nvPr/>
        </p:nvSpPr>
        <p:spPr>
          <a:xfrm>
            <a:off x="4191000" y="3429000"/>
            <a:ext cx="698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9E9E9E"/>
                </a:solidFill>
                <a:latin typeface="Times New Roman" panose="02020603050405020304" pitchFamily="18" charset="0"/>
                <a:ea typeface="Poppins"/>
                <a:cs typeface="Times New Roman" panose="02020603050405020304" pitchFamily="18" charset="0"/>
                <a:sym typeface="Poppins"/>
              </a:rPr>
              <a:t>Preparation, Execution &amp; Summary</a:t>
            </a:r>
            <a:endParaRPr lang="en-US" sz="1100">
              <a:latin typeface="Times New Roman" panose="02020603050405020304" pitchFamily="18" charset="0"/>
              <a:cs typeface="Times New Roman" panose="02020603050405020304" pitchFamily="18" charset="0"/>
            </a:endParaRPr>
          </a:p>
        </p:txBody>
      </p:sp>
      <p:sp>
        <p:nvSpPr>
          <p:cNvPr id="16" name="AutoShape 16"/>
          <p:cNvSpPr/>
          <p:nvPr/>
        </p:nvSpPr>
        <p:spPr>
          <a:xfrm>
            <a:off x="762000" y="4191000"/>
            <a:ext cx="10668000" cy="762000"/>
          </a:xfrm>
          <a:prstGeom prst="roundRect">
            <a:avLst>
              <a:gd name="adj" fmla="val 16666"/>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016000" y="4368800"/>
            <a:ext cx="406400" cy="406400"/>
          </a:xfrm>
          <a:prstGeom prst="rect">
            <a:avLst/>
          </a:prstGeom>
        </p:spPr>
      </p:pic>
      <p:sp>
        <p:nvSpPr>
          <p:cNvPr id="18" name="AutoShape 18"/>
          <p:cNvSpPr/>
          <p:nvPr/>
        </p:nvSpPr>
        <p:spPr>
          <a:xfrm>
            <a:off x="1587500" y="42926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Times New Roman" panose="02020603050405020304" pitchFamily="18" charset="0"/>
                <a:ea typeface="Poppins"/>
                <a:cs typeface="Times New Roman" panose="02020603050405020304" pitchFamily="18" charset="0"/>
                <a:sym typeface="Poppins"/>
              </a:rPr>
              <a:t>Research Findings</a:t>
            </a:r>
            <a:endParaRPr lang="en-US" sz="1100">
              <a:latin typeface="Times New Roman" panose="02020603050405020304" pitchFamily="18" charset="0"/>
              <a:cs typeface="Times New Roman" panose="02020603050405020304" pitchFamily="18" charset="0"/>
            </a:endParaRPr>
          </a:p>
        </p:txBody>
      </p:sp>
      <p:sp>
        <p:nvSpPr>
          <p:cNvPr id="19" name="AutoShape 19"/>
          <p:cNvSpPr/>
          <p:nvPr/>
        </p:nvSpPr>
        <p:spPr>
          <a:xfrm>
            <a:off x="4191000" y="4318000"/>
            <a:ext cx="698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9E9E9E"/>
                </a:solidFill>
                <a:latin typeface="Times New Roman" panose="02020603050405020304" pitchFamily="18" charset="0"/>
                <a:ea typeface="Poppins"/>
                <a:cs typeface="Times New Roman" panose="02020603050405020304" pitchFamily="18" charset="0"/>
                <a:sym typeface="Poppins"/>
              </a:rPr>
              <a:t>Cultural Connotations &amp; Challenges</a:t>
            </a:r>
            <a:endParaRPr lang="en-US" sz="1100">
              <a:latin typeface="Times New Roman" panose="02020603050405020304" pitchFamily="18" charset="0"/>
              <a:cs typeface="Times New Roman" panose="02020603050405020304" pitchFamily="18" charset="0"/>
            </a:endParaRPr>
          </a:p>
        </p:txBody>
      </p:sp>
      <p:sp>
        <p:nvSpPr>
          <p:cNvPr id="20" name="AutoShape 20"/>
          <p:cNvSpPr/>
          <p:nvPr/>
        </p:nvSpPr>
        <p:spPr>
          <a:xfrm>
            <a:off x="762000" y="5080000"/>
            <a:ext cx="10668000" cy="762000"/>
          </a:xfrm>
          <a:prstGeom prst="roundRect">
            <a:avLst>
              <a:gd name="adj" fmla="val 16666"/>
            </a:avLst>
          </a:prstGeom>
          <a:solidFill>
            <a:srgbClr val="FFFFFF">
              <a:alpha val="100000"/>
            </a:srgbClr>
          </a:solidFill>
          <a:ln w="25400" cap="flat" cmpd="sng">
            <a:noFill/>
            <a:prstDash val="solid"/>
            <a:round/>
          </a:ln>
          <a:effectLst>
            <a:outerShdw blurRad="127000" dist="50800" dir="27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21" name="Picture 21"/>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1016000" y="5257800"/>
            <a:ext cx="406400" cy="406400"/>
          </a:xfrm>
          <a:prstGeom prst="rect">
            <a:avLst/>
          </a:prstGeom>
        </p:spPr>
      </p:pic>
      <p:sp>
        <p:nvSpPr>
          <p:cNvPr id="22" name="AutoShape 22"/>
          <p:cNvSpPr/>
          <p:nvPr/>
        </p:nvSpPr>
        <p:spPr>
          <a:xfrm>
            <a:off x="1587500" y="5181600"/>
            <a:ext cx="2540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Times New Roman" panose="02020603050405020304" pitchFamily="18" charset="0"/>
                <a:ea typeface="Poppins"/>
                <a:cs typeface="Times New Roman" panose="02020603050405020304" pitchFamily="18" charset="0"/>
                <a:sym typeface="Poppins"/>
              </a:rPr>
              <a:t>Conclusion</a:t>
            </a:r>
            <a:endParaRPr lang="en-US" sz="1100">
              <a:latin typeface="Times New Roman" panose="02020603050405020304" pitchFamily="18" charset="0"/>
              <a:cs typeface="Times New Roman" panose="02020603050405020304" pitchFamily="18" charset="0"/>
            </a:endParaRPr>
          </a:p>
        </p:txBody>
      </p:sp>
      <p:sp>
        <p:nvSpPr>
          <p:cNvPr id="23" name="AutoShape 23"/>
          <p:cNvSpPr/>
          <p:nvPr/>
        </p:nvSpPr>
        <p:spPr>
          <a:xfrm>
            <a:off x="4191000" y="5207000"/>
            <a:ext cx="698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9E9E9E"/>
                </a:solidFill>
                <a:latin typeface="Times New Roman" panose="02020603050405020304" pitchFamily="18" charset="0"/>
                <a:ea typeface="Poppins"/>
                <a:cs typeface="Times New Roman" panose="02020603050405020304" pitchFamily="18" charset="0"/>
                <a:sym typeface="Poppins"/>
              </a:rPr>
              <a:t>Suggestions for Cultural Inheritance</a:t>
            </a:r>
            <a:endParaRPr lang="en-US" sz="110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00000">
              <a:alpha val="15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1016000" y="2032000"/>
            <a:ext cx="10160000" cy="762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4800" b="1" i="0" u="none" strike="noStrike">
                <a:solidFill>
                  <a:srgbClr val="FFFFFF"/>
                </a:solidFill>
                <a:latin typeface="Times New Roman" panose="02020603050405020304" pitchFamily="18" charset="0"/>
                <a:ea typeface="Noto Sans SC"/>
                <a:cs typeface="Times New Roman" panose="02020603050405020304" pitchFamily="18" charset="0"/>
                <a:sym typeface="Noto Sans SC"/>
              </a:rPr>
              <a:t>01 Introduction</a:t>
            </a:r>
            <a:endParaRPr lang="en-US" sz="1100">
              <a:latin typeface="Times New Roman" panose="02020603050405020304" pitchFamily="18" charset="0"/>
              <a:cs typeface="Times New Roman" panose="02020603050405020304" pitchFamily="18" charset="0"/>
            </a:endParaRPr>
          </a:p>
        </p:txBody>
      </p:sp>
      <p:sp>
        <p:nvSpPr>
          <p:cNvPr id="5" name="AutoShape 5"/>
          <p:cNvSpPr/>
          <p:nvPr/>
        </p:nvSpPr>
        <p:spPr>
          <a:xfrm>
            <a:off x="5715000" y="2984500"/>
            <a:ext cx="762000" cy="508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6" name="AutoShape 6"/>
          <p:cNvSpPr/>
          <p:nvPr/>
        </p:nvSpPr>
        <p:spPr>
          <a:xfrm>
            <a:off x="1016000" y="3238500"/>
            <a:ext cx="10160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400" b="0" i="0" u="none" strike="noStrike" dirty="0">
                <a:solidFill>
                  <a:srgbClr val="FFFFFF">
                    <a:alpha val="90196"/>
                  </a:srgbClr>
                </a:solidFill>
                <a:latin typeface="Times New Roman" panose="02020603050405020304" pitchFamily="18" charset="0"/>
                <a:ea typeface="Noto Sans SC"/>
                <a:cs typeface="Times New Roman" panose="02020603050405020304" pitchFamily="18" charset="0"/>
                <a:sym typeface="Noto Sans SC"/>
              </a:rPr>
              <a:t>Research Background &amp; Objectives</a:t>
            </a:r>
            <a:endParaRPr lang="en-US" sz="1100" dirty="0">
              <a:latin typeface="Times New Roman" panose="02020603050405020304" pitchFamily="18" charset="0"/>
              <a:cs typeface="Times New Roman" panose="02020603050405020304" pitchFamily="18" charset="0"/>
            </a:endParaRPr>
          </a:p>
        </p:txBody>
      </p:sp>
      <p:sp>
        <p:nvSpPr>
          <p:cNvPr id="7" name="AutoShape 7"/>
          <p:cNvSpPr/>
          <p:nvPr/>
        </p:nvSpPr>
        <p:spPr>
          <a:xfrm>
            <a:off x="0" y="6096000"/>
            <a:ext cx="12192000" cy="254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1200" b="0" i="0" u="none" strike="noStrike">
                <a:solidFill>
                  <a:srgbClr val="FFFFFF">
                    <a:alpha val="60000"/>
                  </a:srgbClr>
                </a:solidFill>
                <a:latin typeface="Noto Sans SC"/>
                <a:ea typeface="Noto Sans SC"/>
                <a:cs typeface="Noto Sans SC"/>
                <a:sym typeface="Noto Sans SC"/>
              </a:rPr>
              <a:t>CHAPTER 01 / START</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Times New Roman" panose="02020603050405020304" pitchFamily="18" charset="0"/>
                <a:ea typeface="Poppins"/>
                <a:cs typeface="Times New Roman" panose="02020603050405020304" pitchFamily="18" charset="0"/>
                <a:sym typeface="Poppins"/>
              </a:rPr>
              <a:t>The Phenomenon &amp; The Question</a:t>
            </a:r>
            <a:endParaRPr lang="en-US" sz="1100">
              <a:latin typeface="Times New Roman" panose="02020603050405020304" pitchFamily="18" charset="0"/>
              <a:cs typeface="Times New Roman" panose="02020603050405020304" pitchFamily="18" charset="0"/>
            </a:endParaRPr>
          </a:p>
        </p:txBody>
      </p:sp>
      <p:sp>
        <p:nvSpPr>
          <p:cNvPr id="3" name="AutoShape 3"/>
          <p:cNvSpPr/>
          <p:nvPr/>
        </p:nvSpPr>
        <p:spPr>
          <a:xfrm>
            <a:off x="762000" y="13970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952500" y="1587500"/>
            <a:ext cx="304800" cy="304800"/>
          </a:xfrm>
          <a:prstGeom prst="rect">
            <a:avLst/>
          </a:prstGeom>
        </p:spPr>
      </p:pic>
      <p:sp>
        <p:nvSpPr>
          <p:cNvPr id="5" name="AutoShape 5"/>
          <p:cNvSpPr/>
          <p:nvPr/>
        </p:nvSpPr>
        <p:spPr>
          <a:xfrm>
            <a:off x="1333500" y="15240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9800"/>
                </a:solidFill>
                <a:latin typeface="Times New Roman" panose="02020603050405020304" pitchFamily="18" charset="0"/>
                <a:ea typeface="Poppins"/>
                <a:cs typeface="Times New Roman" panose="02020603050405020304" pitchFamily="18" charset="0"/>
                <a:sym typeface="Poppins"/>
              </a:rPr>
              <a:t>The Phenomenon</a:t>
            </a:r>
            <a:endParaRPr lang="en-US" sz="1100">
              <a:latin typeface="Times New Roman" panose="02020603050405020304" pitchFamily="18" charset="0"/>
              <a:cs typeface="Times New Roman" panose="02020603050405020304" pitchFamily="18" charset="0"/>
            </a:endParaRPr>
          </a:p>
        </p:txBody>
      </p:sp>
      <p:sp>
        <p:nvSpPr>
          <p:cNvPr id="6" name="AutoShape 6"/>
          <p:cNvSpPr/>
          <p:nvPr/>
        </p:nvSpPr>
        <p:spPr>
          <a:xfrm>
            <a:off x="952500" y="19685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dirty="0">
                <a:solidFill>
                  <a:srgbClr val="333333"/>
                </a:solidFill>
                <a:latin typeface="Times New Roman" panose="02020603050405020304" pitchFamily="18" charset="0"/>
                <a:ea typeface="Poppins"/>
                <a:cs typeface="Times New Roman" panose="02020603050405020304" pitchFamily="18" charset="0"/>
                <a:sym typeface="Poppins"/>
              </a:rPr>
              <a:t>Halloween is increasingly popular among young people, while the Qingming Festival is often seen as a chore by the younger generation.</a:t>
            </a:r>
            <a:endParaRPr lang="en-US" sz="1600" dirty="0">
              <a:latin typeface="Times New Roman" panose="02020603050405020304" pitchFamily="18" charset="0"/>
              <a:cs typeface="Times New Roman" panose="02020603050405020304" pitchFamily="18" charset="0"/>
            </a:endParaRPr>
          </a:p>
        </p:txBody>
      </p:sp>
      <p:sp>
        <p:nvSpPr>
          <p:cNvPr id="7" name="AutoShape 7"/>
          <p:cNvSpPr/>
          <p:nvPr/>
        </p:nvSpPr>
        <p:spPr>
          <a:xfrm>
            <a:off x="762000" y="29845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952500" y="3175000"/>
            <a:ext cx="304800" cy="304800"/>
          </a:xfrm>
          <a:prstGeom prst="rect">
            <a:avLst/>
          </a:prstGeom>
        </p:spPr>
      </p:pic>
      <p:sp>
        <p:nvSpPr>
          <p:cNvPr id="9" name="AutoShape 9"/>
          <p:cNvSpPr/>
          <p:nvPr/>
        </p:nvSpPr>
        <p:spPr>
          <a:xfrm>
            <a:off x="1333500" y="31115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Times New Roman" panose="02020603050405020304" pitchFamily="18" charset="0"/>
                <a:ea typeface="Poppins"/>
                <a:cs typeface="Times New Roman" panose="02020603050405020304" pitchFamily="18" charset="0"/>
                <a:sym typeface="Poppins"/>
              </a:rPr>
              <a:t>The Question</a:t>
            </a:r>
            <a:endParaRPr lang="en-US" sz="1100">
              <a:latin typeface="Times New Roman" panose="02020603050405020304" pitchFamily="18" charset="0"/>
              <a:cs typeface="Times New Roman" panose="02020603050405020304" pitchFamily="18" charset="0"/>
            </a:endParaRPr>
          </a:p>
        </p:txBody>
      </p:sp>
      <p:sp>
        <p:nvSpPr>
          <p:cNvPr id="10" name="AutoShape 10"/>
          <p:cNvSpPr/>
          <p:nvPr/>
        </p:nvSpPr>
        <p:spPr>
          <a:xfrm>
            <a:off x="952500" y="3556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dirty="0">
                <a:solidFill>
                  <a:srgbClr val="333333"/>
                </a:solidFill>
                <a:latin typeface="Times New Roman" panose="02020603050405020304" pitchFamily="18" charset="0"/>
                <a:ea typeface="Poppins"/>
                <a:cs typeface="Times New Roman" panose="02020603050405020304" pitchFamily="18" charset="0"/>
                <a:sym typeface="Poppins"/>
              </a:rPr>
              <a:t>Why this stark contrast? What are the deep cultural meanings behind these two festivals related to the afterlife?</a:t>
            </a:r>
            <a:endParaRPr lang="en-US" sz="1600" dirty="0">
              <a:latin typeface="Times New Roman" panose="02020603050405020304" pitchFamily="18" charset="0"/>
              <a:cs typeface="Times New Roman" panose="02020603050405020304" pitchFamily="18" charset="0"/>
            </a:endParaRPr>
          </a:p>
        </p:txBody>
      </p:sp>
      <p:sp>
        <p:nvSpPr>
          <p:cNvPr id="11" name="AutoShape 11"/>
          <p:cNvSpPr/>
          <p:nvPr/>
        </p:nvSpPr>
        <p:spPr>
          <a:xfrm>
            <a:off x="762000" y="4572000"/>
            <a:ext cx="5080000" cy="1397000"/>
          </a:xfrm>
          <a:prstGeom prst="roundRect">
            <a:avLst>
              <a:gd name="adj" fmla="val 9090"/>
            </a:avLst>
          </a:prstGeom>
          <a:solidFill>
            <a:srgbClr val="FFFFFF">
              <a:alpha val="100000"/>
            </a:srgbClr>
          </a:solidFill>
          <a:ln w="25400" cap="flat" cmpd="sng">
            <a:noFill/>
            <a:prstDash val="solid"/>
            <a:round/>
          </a:ln>
          <a:effectLst>
            <a:outerShdw blurRad="127000" dist="50800" dir="5400000" algn="tl" rotWithShape="0">
              <a:srgbClr val="000000">
                <a:alpha val="5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52500" y="4762500"/>
            <a:ext cx="304800" cy="304800"/>
          </a:xfrm>
          <a:prstGeom prst="rect">
            <a:avLst/>
          </a:prstGeom>
        </p:spPr>
      </p:pic>
      <p:sp>
        <p:nvSpPr>
          <p:cNvPr id="13" name="AutoShape 13"/>
          <p:cNvSpPr/>
          <p:nvPr/>
        </p:nvSpPr>
        <p:spPr>
          <a:xfrm>
            <a:off x="1333500" y="46990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Times New Roman" panose="02020603050405020304" pitchFamily="18" charset="0"/>
                <a:ea typeface="Poppins"/>
                <a:cs typeface="Times New Roman" panose="02020603050405020304" pitchFamily="18" charset="0"/>
                <a:sym typeface="Poppins"/>
              </a:rPr>
              <a:t>Our Objective</a:t>
            </a:r>
            <a:endParaRPr lang="en-US" sz="1100">
              <a:latin typeface="Times New Roman" panose="02020603050405020304" pitchFamily="18" charset="0"/>
              <a:cs typeface="Times New Roman" panose="02020603050405020304" pitchFamily="18" charset="0"/>
            </a:endParaRPr>
          </a:p>
        </p:txBody>
      </p:sp>
      <p:sp>
        <p:nvSpPr>
          <p:cNvPr id="14" name="AutoShape 14"/>
          <p:cNvSpPr/>
          <p:nvPr/>
        </p:nvSpPr>
        <p:spPr>
          <a:xfrm>
            <a:off x="952500" y="51435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0" i="0" u="none" strike="noStrike" dirty="0">
                <a:solidFill>
                  <a:srgbClr val="333333"/>
                </a:solidFill>
                <a:latin typeface="Times New Roman" panose="02020603050405020304" pitchFamily="18" charset="0"/>
                <a:ea typeface="Poppins"/>
                <a:cs typeface="Times New Roman" panose="02020603050405020304" pitchFamily="18" charset="0"/>
                <a:sym typeface="Poppins"/>
              </a:rPr>
              <a:t>To explore cultural differences, understand the value of traditions, and foster cultural confidence and cross-cultural understanding.</a:t>
            </a:r>
            <a:endParaRPr lang="en-US" sz="1600" dirty="0">
              <a:latin typeface="Times New Roman" panose="02020603050405020304" pitchFamily="18" charset="0"/>
              <a:cs typeface="Times New Roman" panose="02020603050405020304" pitchFamily="18" charset="0"/>
            </a:endParaRPr>
          </a:p>
        </p:txBody>
      </p:sp>
      <p:pic>
        <p:nvPicPr>
          <p:cNvPr id="15" name="Picture 15"/>
          <p:cNvPicPr>
            <a:picLocks noChangeAspect="1"/>
          </p:cNvPicPr>
          <p:nvPr/>
        </p:nvPicPr>
        <p:blipFill>
          <a:blip r:embed="rId9"/>
          <a:srcRect t="149" b="149"/>
          <a:stretch>
            <a:fillRect/>
          </a:stretch>
        </p:blipFill>
        <p:spPr>
          <a:xfrm>
            <a:off x="6223000" y="1397000"/>
            <a:ext cx="2540000" cy="1689100"/>
          </a:xfrm>
          <a:prstGeom prst="roundRect">
            <a:avLst>
              <a:gd name="adj" fmla="val 7518"/>
            </a:avLst>
          </a:prstGeom>
          <a:noFill/>
          <a:ln w="25400" cap="flat" cmpd="sng">
            <a:noFill/>
            <a:prstDash val="solid"/>
            <a:round/>
          </a:ln>
          <a:effectLst>
            <a:outerShdw blurRad="101600" dist="50800" dir="5400000" algn="tl" rotWithShape="0">
              <a:srgbClr val="000000">
                <a:alpha val="10000"/>
              </a:srgbClr>
            </a:outerShdw>
          </a:effectLst>
        </p:spPr>
      </p:pic>
      <p:sp>
        <p:nvSpPr>
          <p:cNvPr id="16" name="AutoShape 16"/>
          <p:cNvSpPr/>
          <p:nvPr/>
        </p:nvSpPr>
        <p:spPr>
          <a:xfrm>
            <a:off x="6223000" y="3175000"/>
            <a:ext cx="2540000" cy="25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9E9E9E"/>
                </a:solidFill>
                <a:latin typeface="Times New Roman" panose="02020603050405020304" pitchFamily="18" charset="0"/>
                <a:ea typeface="Poppins"/>
                <a:cs typeface="Times New Roman" panose="02020603050405020304" pitchFamily="18" charset="0"/>
                <a:sym typeface="Poppins"/>
              </a:rPr>
              <a:t>Halloween Celebration</a:t>
            </a:r>
            <a:endParaRPr lang="en-US" sz="1100">
              <a:latin typeface="Times New Roman" panose="02020603050405020304" pitchFamily="18" charset="0"/>
              <a:cs typeface="Times New Roman" panose="02020603050405020304" pitchFamily="18" charset="0"/>
            </a:endParaRPr>
          </a:p>
        </p:txBody>
      </p:sp>
      <p:pic>
        <p:nvPicPr>
          <p:cNvPr id="17" name="Picture 17"/>
          <p:cNvPicPr>
            <a:picLocks noChangeAspect="1"/>
          </p:cNvPicPr>
          <p:nvPr/>
        </p:nvPicPr>
        <p:blipFill>
          <a:blip r:embed="rId10"/>
          <a:srcRect t="187" b="187"/>
          <a:stretch>
            <a:fillRect/>
          </a:stretch>
        </p:blipFill>
        <p:spPr>
          <a:xfrm>
            <a:off x="8890000" y="1397000"/>
            <a:ext cx="2540000" cy="1689100"/>
          </a:xfrm>
          <a:prstGeom prst="roundRect">
            <a:avLst>
              <a:gd name="adj" fmla="val 7518"/>
            </a:avLst>
          </a:prstGeom>
          <a:noFill/>
          <a:ln w="25400" cap="flat" cmpd="sng">
            <a:noFill/>
            <a:prstDash val="solid"/>
            <a:round/>
          </a:ln>
          <a:effectLst>
            <a:outerShdw blurRad="101600" dist="50800" dir="5400000" algn="tl" rotWithShape="0">
              <a:srgbClr val="000000">
                <a:alpha val="10000"/>
              </a:srgbClr>
            </a:outerShdw>
          </a:effectLst>
        </p:spPr>
      </p:pic>
      <p:sp>
        <p:nvSpPr>
          <p:cNvPr id="18" name="AutoShape 18"/>
          <p:cNvSpPr/>
          <p:nvPr/>
        </p:nvSpPr>
        <p:spPr>
          <a:xfrm>
            <a:off x="8890000" y="3175000"/>
            <a:ext cx="2540000" cy="25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9E9E9E"/>
                </a:solidFill>
                <a:latin typeface="Times New Roman" panose="02020603050405020304" pitchFamily="18" charset="0"/>
                <a:ea typeface="Poppins"/>
                <a:cs typeface="Times New Roman" panose="02020603050405020304" pitchFamily="18" charset="0"/>
                <a:sym typeface="Poppins"/>
              </a:rPr>
              <a:t>Qingming Festival Tribute</a:t>
            </a:r>
            <a:endParaRPr lang="en-US" sz="1100">
              <a:latin typeface="Times New Roman" panose="02020603050405020304" pitchFamily="18" charset="0"/>
              <a:cs typeface="Times New Roman" panose="02020603050405020304" pitchFamily="18" charset="0"/>
            </a:endParaRPr>
          </a:p>
        </p:txBody>
      </p:sp>
      <p:sp>
        <p:nvSpPr>
          <p:cNvPr id="19" name="AutoShape 19"/>
          <p:cNvSpPr/>
          <p:nvPr/>
        </p:nvSpPr>
        <p:spPr>
          <a:xfrm>
            <a:off x="6223000" y="3683000"/>
            <a:ext cx="5207000" cy="2286000"/>
          </a:xfrm>
          <a:prstGeom prst="roundRect">
            <a:avLst>
              <a:gd name="adj" fmla="val 5555"/>
            </a:avLst>
          </a:prstGeom>
          <a:solidFill>
            <a:srgbClr val="4CAF50">
              <a:alpha val="10000"/>
            </a:srgbClr>
          </a:solidFill>
          <a:ln w="12700" cap="flat" cmpd="sng">
            <a:solidFill>
              <a:srgbClr val="4CAF50">
                <a:alpha val="100000"/>
              </a:srgbClr>
            </a:solidFill>
            <a:prstDash val="dash"/>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20" name="AutoShape 20"/>
          <p:cNvSpPr/>
          <p:nvPr/>
        </p:nvSpPr>
        <p:spPr>
          <a:xfrm>
            <a:off x="6477000" y="3937000"/>
            <a:ext cx="4699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dirty="0">
                <a:solidFill>
                  <a:srgbClr val="4CAF50"/>
                </a:solidFill>
                <a:latin typeface="Times New Roman" panose="02020603050405020304" pitchFamily="18" charset="0"/>
                <a:ea typeface="Poppins"/>
                <a:cs typeface="Times New Roman" panose="02020603050405020304" pitchFamily="18" charset="0"/>
                <a:sym typeface="Poppins"/>
              </a:rPr>
              <a:t>Key Insight:</a:t>
            </a:r>
            <a:endParaRPr lang="en-US" sz="1100" dirty="0">
              <a:latin typeface="Times New Roman" panose="02020603050405020304" pitchFamily="18" charset="0"/>
              <a:cs typeface="Times New Roman" panose="02020603050405020304" pitchFamily="18" charset="0"/>
            </a:endParaRPr>
          </a:p>
          <a:p>
            <a:pPr indent="0" algn="l">
              <a:lnSpc>
                <a:spcPct val="108333"/>
              </a:lnSpc>
            </a:pPr>
            <a:r>
              <a:rPr lang="en-US" sz="1600" b="0" i="0" u="none" strike="noStrike" dirty="0">
                <a:solidFill>
                  <a:srgbClr val="333333"/>
                </a:solidFill>
                <a:latin typeface="Times New Roman" panose="02020603050405020304" pitchFamily="18" charset="0"/>
                <a:ea typeface="Poppins"/>
                <a:cs typeface="Times New Roman" panose="02020603050405020304" pitchFamily="18" charset="0"/>
                <a:sym typeface="Poppins"/>
              </a:rPr>
              <a:t>The contrast reflects not just generational gaps, but also differences in how these two cultures communicate with the concept of life and death.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2286000" y="2032000"/>
            <a:ext cx="7620000" cy="2794000"/>
          </a:xfrm>
          <a:prstGeom prst="roundRect">
            <a:avLst>
              <a:gd name="adj" fmla="val 4545"/>
            </a:avLst>
          </a:prstGeom>
          <a:solidFill>
            <a:srgbClr val="FFFFFF">
              <a:alpha val="90000"/>
            </a:srgbClr>
          </a:solidFill>
          <a:ln w="25400" cap="flat" cmpd="sng">
            <a:noFill/>
            <a:prstDash val="solid"/>
            <a:round/>
          </a:ln>
          <a:effectLst>
            <a:outerShdw blurRad="254000" dist="127000" dir="5400000" algn="tl" rotWithShape="0">
              <a:srgbClr val="000000">
                <a:alpha val="10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4" name="AutoShape 4"/>
          <p:cNvSpPr/>
          <p:nvPr/>
        </p:nvSpPr>
        <p:spPr>
          <a:xfrm>
            <a:off x="2540000" y="2413000"/>
            <a:ext cx="7112000" cy="762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40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02 Research Content</a:t>
            </a:r>
            <a:endParaRPr lang="en-US" sz="1100">
              <a:latin typeface="Times New Roman" panose="02020603050405020304" pitchFamily="18" charset="0"/>
              <a:cs typeface="Times New Roman" panose="02020603050405020304" pitchFamily="18" charset="0"/>
            </a:endParaRPr>
          </a:p>
        </p:txBody>
      </p:sp>
      <p:cxnSp>
        <p:nvCxnSpPr>
          <p:cNvPr id="5" name="Connector 5"/>
          <p:cNvCxnSpPr/>
          <p:nvPr/>
        </p:nvCxnSpPr>
        <p:spPr>
          <a:xfrm rot="-34376">
            <a:off x="5461032" y="3295650"/>
            <a:ext cx="1270000" cy="12700"/>
          </a:xfrm>
          <a:prstGeom prst="line">
            <a:avLst/>
          </a:prstGeom>
          <a:solidFill>
            <a:srgbClr val="DEE0E3">
              <a:alpha val="100000"/>
            </a:srgbClr>
          </a:solidFill>
          <a:ln w="38100" cap="flat" cmpd="sng">
            <a:solidFill>
              <a:srgbClr val="FF9800">
                <a:alpha val="100000"/>
              </a:srgbClr>
            </a:solidFill>
            <a:prstDash val="solid"/>
            <a:round/>
            <a:headEnd type="none" w="lg" len="lg"/>
            <a:tailEnd type="none" w="lg" len="lg"/>
          </a:ln>
        </p:spPr>
      </p:cxnSp>
      <p:sp>
        <p:nvSpPr>
          <p:cNvPr id="6" name="AutoShape 6"/>
          <p:cNvSpPr/>
          <p:nvPr/>
        </p:nvSpPr>
        <p:spPr>
          <a:xfrm>
            <a:off x="2540000" y="3556000"/>
            <a:ext cx="7112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000" b="0" i="0" u="none" strike="noStrike" spc="200">
                <a:solidFill>
                  <a:srgbClr val="666666"/>
                </a:solidFill>
                <a:latin typeface="Times New Roman" panose="02020603050405020304" pitchFamily="18" charset="0"/>
                <a:ea typeface="Noto Sans SC"/>
                <a:cs typeface="Times New Roman" panose="02020603050405020304" pitchFamily="18" charset="0"/>
                <a:sym typeface="Noto Sans SC"/>
              </a:rPr>
              <a:t>Four Core Modules</a:t>
            </a:r>
            <a:endParaRPr lang="en-US" sz="1100">
              <a:latin typeface="Times New Roman" panose="02020603050405020304" pitchFamily="18" charset="0"/>
              <a:cs typeface="Times New Roman" panose="02020603050405020304" pitchFamily="18" charset="0"/>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943600" y="4191000"/>
            <a:ext cx="304800" cy="304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8547100" cy="508000"/>
          </a:xfrm>
          <a:prstGeom prst="rect">
            <a:avLst/>
          </a:prstGeom>
          <a:noFill/>
          <a:ln w="12700" cap="flat" cmpd="sng">
            <a:noFill/>
            <a:prstDash val="solid"/>
            <a:round/>
          </a:ln>
        </p:spPr>
        <p:txBody>
          <a:bodyPr vert="horz" wrap="none" lIns="0" tIns="0" rIns="0" bIns="0" rtlCol="0" anchor="ctr" anchorCtr="0"/>
          <a:lstStyle/>
          <a:p>
            <a:pPr indent="0" algn="l">
              <a:lnSpc>
                <a:spcPct val="125000"/>
              </a:lnSpc>
              <a:defRPr/>
            </a:pPr>
            <a:r>
              <a:rPr lang="en-US" sz="3600" b="1" i="0" u="none" strike="noStrike">
                <a:solidFill>
                  <a:srgbClr val="333333"/>
                </a:solidFill>
                <a:latin typeface="Times New Roman" panose="02020603050405020304" pitchFamily="18" charset="0"/>
                <a:ea typeface="Poppins"/>
                <a:cs typeface="Times New Roman" panose="02020603050405020304" pitchFamily="18" charset="0"/>
                <a:sym typeface="Poppins"/>
              </a:rPr>
              <a:t>Four Core Modules</a:t>
            </a:r>
            <a:endParaRPr lang="en-US" sz="1100">
              <a:latin typeface="Times New Roman" panose="02020603050405020304" pitchFamily="18" charset="0"/>
              <a:cs typeface="Times New Roman" panose="02020603050405020304" pitchFamily="18" charset="0"/>
            </a:endParaRPr>
          </a:p>
        </p:txBody>
      </p:sp>
      <p:sp>
        <p:nvSpPr>
          <p:cNvPr id="3" name="AutoShape 3"/>
          <p:cNvSpPr/>
          <p:nvPr/>
        </p:nvSpPr>
        <p:spPr>
          <a:xfrm>
            <a:off x="762000" y="1270000"/>
            <a:ext cx="5080000" cy="2413000"/>
          </a:xfrm>
          <a:prstGeom prst="roundRect">
            <a:avLst>
              <a:gd name="adj" fmla="val 5263"/>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3"/>
          <a:srcRect t="10499" b="10499"/>
          <a:stretch>
            <a:fillRect/>
          </a:stretch>
        </p:blipFill>
        <p:spPr>
          <a:xfrm>
            <a:off x="952500" y="1460500"/>
            <a:ext cx="1270000" cy="1270000"/>
          </a:xfrm>
          <a:prstGeom prst="roundRect">
            <a:avLst>
              <a:gd name="adj" fmla="val 10000"/>
            </a:avLst>
          </a:prstGeom>
          <a:noFill/>
          <a:ln w="25400" cap="flat" cmpd="sng">
            <a:noFill/>
            <a:prstDash val="solid"/>
            <a:round/>
          </a:ln>
        </p:spPr>
      </p:pic>
      <p:sp>
        <p:nvSpPr>
          <p:cNvPr id="5" name="AutoShape 5"/>
          <p:cNvSpPr/>
          <p:nvPr/>
        </p:nvSpPr>
        <p:spPr>
          <a:xfrm>
            <a:off x="2413000" y="1460500"/>
            <a:ext cx="317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Times New Roman" panose="02020603050405020304" pitchFamily="18" charset="0"/>
                <a:ea typeface="Poppins"/>
                <a:cs typeface="Times New Roman" panose="02020603050405020304" pitchFamily="18" charset="0"/>
                <a:sym typeface="Poppins"/>
              </a:rPr>
              <a:t>Historical Roots</a:t>
            </a:r>
            <a:endParaRPr lang="en-US" sz="1100">
              <a:latin typeface="Times New Roman" panose="02020603050405020304" pitchFamily="18" charset="0"/>
              <a:cs typeface="Times New Roman" panose="02020603050405020304" pitchFamily="18" charset="0"/>
            </a:endParaRPr>
          </a:p>
        </p:txBody>
      </p:sp>
      <p:sp>
        <p:nvSpPr>
          <p:cNvPr id="6" name="AutoShape 6"/>
          <p:cNvSpPr/>
          <p:nvPr/>
        </p:nvSpPr>
        <p:spPr>
          <a:xfrm>
            <a:off x="2413000" y="1905000"/>
            <a:ext cx="3175000" cy="1524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Tracing the origins and evolution of both festivals from ancient times to the present.</a:t>
            </a:r>
            <a:endParaRPr lang="en-US" sz="1100">
              <a:latin typeface="Times New Roman" panose="02020603050405020304" pitchFamily="18" charset="0"/>
              <a:cs typeface="Times New Roman" panose="02020603050405020304" pitchFamily="18" charset="0"/>
            </a:endParaRPr>
          </a:p>
        </p:txBody>
      </p:sp>
      <p:sp>
        <p:nvSpPr>
          <p:cNvPr id="7" name="AutoShape 7"/>
          <p:cNvSpPr/>
          <p:nvPr/>
        </p:nvSpPr>
        <p:spPr>
          <a:xfrm>
            <a:off x="6096000" y="1270000"/>
            <a:ext cx="5080000" cy="2413000"/>
          </a:xfrm>
          <a:prstGeom prst="roundRect">
            <a:avLst>
              <a:gd name="adj" fmla="val 5263"/>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4"/>
          <a:srcRect l="12501" r="12501"/>
          <a:stretch>
            <a:fillRect/>
          </a:stretch>
        </p:blipFill>
        <p:spPr>
          <a:xfrm>
            <a:off x="6286500" y="1460500"/>
            <a:ext cx="1270000" cy="1270000"/>
          </a:xfrm>
          <a:prstGeom prst="roundRect">
            <a:avLst>
              <a:gd name="adj" fmla="val 10000"/>
            </a:avLst>
          </a:prstGeom>
          <a:noFill/>
          <a:ln w="25400" cap="flat" cmpd="sng">
            <a:noFill/>
            <a:prstDash val="solid"/>
            <a:round/>
          </a:ln>
        </p:spPr>
      </p:pic>
      <p:sp>
        <p:nvSpPr>
          <p:cNvPr id="9" name="AutoShape 9"/>
          <p:cNvSpPr/>
          <p:nvPr/>
        </p:nvSpPr>
        <p:spPr>
          <a:xfrm>
            <a:off x="7747000" y="1460500"/>
            <a:ext cx="317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9800"/>
                </a:solidFill>
                <a:latin typeface="Times New Roman" panose="02020603050405020304" pitchFamily="18" charset="0"/>
                <a:ea typeface="Poppins"/>
                <a:cs typeface="Times New Roman" panose="02020603050405020304" pitchFamily="18" charset="0"/>
                <a:sym typeface="Poppins"/>
              </a:rPr>
              <a:t>Field Observation</a:t>
            </a:r>
            <a:endParaRPr lang="en-US" sz="1100">
              <a:latin typeface="Times New Roman" panose="02020603050405020304" pitchFamily="18" charset="0"/>
              <a:cs typeface="Times New Roman" panose="02020603050405020304" pitchFamily="18" charset="0"/>
            </a:endParaRPr>
          </a:p>
        </p:txBody>
      </p:sp>
      <p:sp>
        <p:nvSpPr>
          <p:cNvPr id="10" name="AutoShape 10"/>
          <p:cNvSpPr/>
          <p:nvPr/>
        </p:nvSpPr>
        <p:spPr>
          <a:xfrm>
            <a:off x="7747000" y="1905000"/>
            <a:ext cx="3175000" cy="1524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Conducting on-site observations during Qingming and analyzing visual materials of Halloween.</a:t>
            </a:r>
            <a:endParaRPr lang="en-US" sz="1100">
              <a:latin typeface="Times New Roman" panose="02020603050405020304" pitchFamily="18" charset="0"/>
              <a:cs typeface="Times New Roman" panose="02020603050405020304" pitchFamily="18" charset="0"/>
            </a:endParaRPr>
          </a:p>
        </p:txBody>
      </p:sp>
      <p:sp>
        <p:nvSpPr>
          <p:cNvPr id="11" name="AutoShape 11"/>
          <p:cNvSpPr/>
          <p:nvPr/>
        </p:nvSpPr>
        <p:spPr>
          <a:xfrm>
            <a:off x="762000" y="3937000"/>
            <a:ext cx="5080000" cy="2413000"/>
          </a:xfrm>
          <a:prstGeom prst="roundRect">
            <a:avLst>
              <a:gd name="adj" fmla="val 5263"/>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12" name="Picture 12"/>
          <p:cNvPicPr>
            <a:picLocks noChangeAspect="1"/>
          </p:cNvPicPr>
          <p:nvPr/>
        </p:nvPicPr>
        <p:blipFill>
          <a:blip r:embed="rId5"/>
          <a:srcRect l="21875" r="21875"/>
          <a:stretch>
            <a:fillRect/>
          </a:stretch>
        </p:blipFill>
        <p:spPr>
          <a:xfrm>
            <a:off x="952500" y="4127500"/>
            <a:ext cx="1270000" cy="1270000"/>
          </a:xfrm>
          <a:prstGeom prst="roundRect">
            <a:avLst>
              <a:gd name="adj" fmla="val 10000"/>
            </a:avLst>
          </a:prstGeom>
          <a:noFill/>
          <a:ln w="25400" cap="flat" cmpd="sng">
            <a:noFill/>
            <a:prstDash val="solid"/>
            <a:round/>
          </a:ln>
        </p:spPr>
      </p:pic>
      <p:sp>
        <p:nvSpPr>
          <p:cNvPr id="13" name="AutoShape 13"/>
          <p:cNvSpPr/>
          <p:nvPr/>
        </p:nvSpPr>
        <p:spPr>
          <a:xfrm>
            <a:off x="2413000" y="4127500"/>
            <a:ext cx="317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Times New Roman" panose="02020603050405020304" pitchFamily="18" charset="0"/>
                <a:ea typeface="Poppins"/>
                <a:cs typeface="Times New Roman" panose="02020603050405020304" pitchFamily="18" charset="0"/>
                <a:sym typeface="Poppins"/>
              </a:rPr>
              <a:t>Immersive Experience</a:t>
            </a:r>
            <a:endParaRPr lang="en-US" sz="1100">
              <a:latin typeface="Times New Roman" panose="02020603050405020304" pitchFamily="18" charset="0"/>
              <a:cs typeface="Times New Roman" panose="02020603050405020304" pitchFamily="18" charset="0"/>
            </a:endParaRPr>
          </a:p>
        </p:txBody>
      </p:sp>
      <p:sp>
        <p:nvSpPr>
          <p:cNvPr id="14" name="AutoShape 14"/>
          <p:cNvSpPr/>
          <p:nvPr/>
        </p:nvSpPr>
        <p:spPr>
          <a:xfrm>
            <a:off x="2413000" y="4572000"/>
            <a:ext cx="3175000" cy="1524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Hands-on activities like making Qingming rice cakes (Qingtuan) and carving pumpkins.</a:t>
            </a:r>
            <a:endParaRPr lang="en-US" sz="1100">
              <a:latin typeface="Times New Roman" panose="02020603050405020304" pitchFamily="18" charset="0"/>
              <a:cs typeface="Times New Roman" panose="02020603050405020304" pitchFamily="18" charset="0"/>
            </a:endParaRPr>
          </a:p>
        </p:txBody>
      </p:sp>
      <p:sp>
        <p:nvSpPr>
          <p:cNvPr id="15" name="AutoShape 15"/>
          <p:cNvSpPr/>
          <p:nvPr/>
        </p:nvSpPr>
        <p:spPr>
          <a:xfrm>
            <a:off x="6096000" y="3937000"/>
            <a:ext cx="5080000" cy="2413000"/>
          </a:xfrm>
          <a:prstGeom prst="roundRect">
            <a:avLst>
              <a:gd name="adj" fmla="val 5263"/>
            </a:avLst>
          </a:prstGeom>
          <a:solidFill>
            <a:srgbClr val="FFFFFF">
              <a:alpha val="100000"/>
            </a:srgbClr>
          </a:solidFill>
          <a:ln w="25400" cap="flat" cmpd="sng">
            <a:noFill/>
            <a:prstDash val="solid"/>
            <a:round/>
          </a:ln>
          <a:effectLst>
            <a:outerShdw blurRad="127000" dist="50800" dir="5400000" algn="tl" rotWithShape="0">
              <a:srgbClr val="000000">
                <a:alpha val="8000"/>
              </a:srgbClr>
            </a:outerShdw>
          </a:effectLst>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pic>
        <p:nvPicPr>
          <p:cNvPr id="16" name="Picture 16"/>
          <p:cNvPicPr>
            <a:picLocks noChangeAspect="1"/>
          </p:cNvPicPr>
          <p:nvPr/>
        </p:nvPicPr>
        <p:blipFill>
          <a:blip r:embed="rId6"/>
          <a:srcRect/>
          <a:stretch>
            <a:fillRect/>
          </a:stretch>
        </p:blipFill>
        <p:spPr>
          <a:xfrm>
            <a:off x="6286500" y="4127500"/>
            <a:ext cx="1270000" cy="1270000"/>
          </a:xfrm>
          <a:prstGeom prst="roundRect">
            <a:avLst>
              <a:gd name="adj" fmla="val 10000"/>
            </a:avLst>
          </a:prstGeom>
          <a:noFill/>
          <a:ln w="25400" cap="flat" cmpd="sng">
            <a:noFill/>
            <a:prstDash val="solid"/>
            <a:round/>
          </a:ln>
        </p:spPr>
      </p:pic>
      <p:sp>
        <p:nvSpPr>
          <p:cNvPr id="17" name="AutoShape 17"/>
          <p:cNvSpPr/>
          <p:nvPr/>
        </p:nvSpPr>
        <p:spPr>
          <a:xfrm>
            <a:off x="7747000" y="4127500"/>
            <a:ext cx="317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9800"/>
                </a:solidFill>
                <a:latin typeface="Times New Roman" panose="02020603050405020304" pitchFamily="18" charset="0"/>
                <a:ea typeface="Poppins"/>
                <a:cs typeface="Times New Roman" panose="02020603050405020304" pitchFamily="18" charset="0"/>
                <a:sym typeface="Poppins"/>
              </a:rPr>
              <a:t>Creative Transformation</a:t>
            </a:r>
            <a:endParaRPr lang="en-US" sz="1100">
              <a:latin typeface="Times New Roman" panose="02020603050405020304" pitchFamily="18" charset="0"/>
              <a:cs typeface="Times New Roman" panose="02020603050405020304" pitchFamily="18" charset="0"/>
            </a:endParaRPr>
          </a:p>
        </p:txBody>
      </p:sp>
      <p:sp>
        <p:nvSpPr>
          <p:cNvPr id="18" name="AutoShape 18"/>
          <p:cNvSpPr/>
          <p:nvPr/>
        </p:nvSpPr>
        <p:spPr>
          <a:xfrm>
            <a:off x="7747000" y="4572000"/>
            <a:ext cx="3175000" cy="1524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0" i="0" u="none" strike="noStrike">
                <a:solidFill>
                  <a:srgbClr val="666666"/>
                </a:solidFill>
                <a:latin typeface="Times New Roman" panose="02020603050405020304" pitchFamily="18" charset="0"/>
                <a:ea typeface="Poppins"/>
                <a:cs typeface="Times New Roman" panose="02020603050405020304" pitchFamily="18" charset="0"/>
                <a:sym typeface="Poppins"/>
              </a:rPr>
              <a:t>Brainstorming sessions to explore innovative ways to revitalize traditional festivals.</a:t>
            </a:r>
            <a:endParaRPr lang="en-US" sz="1100">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4" name="AutoShape 4"/>
          <p:cNvSpPr/>
          <p:nvPr/>
        </p:nvSpPr>
        <p:spPr>
          <a:xfrm>
            <a:off x="381000" y="2286000"/>
            <a:ext cx="11430000" cy="762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4000" b="1" i="0" u="none" strike="noStrike">
                <a:solidFill>
                  <a:srgbClr val="333333"/>
                </a:solidFill>
                <a:latin typeface="Times New Roman" panose="02020603050405020304" pitchFamily="18" charset="0"/>
                <a:ea typeface="Noto Sans SC"/>
                <a:cs typeface="Times New Roman" panose="02020603050405020304" pitchFamily="18" charset="0"/>
                <a:sym typeface="Noto Sans SC"/>
              </a:rPr>
              <a:t>03 &amp; 04 Implementation &amp; Process</a:t>
            </a:r>
            <a:endParaRPr lang="en-US" sz="1100">
              <a:latin typeface="Times New Roman" panose="02020603050405020304" pitchFamily="18" charset="0"/>
              <a:cs typeface="Times New Roman" panose="02020603050405020304" pitchFamily="18" charset="0"/>
            </a:endParaRPr>
          </a:p>
        </p:txBody>
      </p:sp>
      <p:sp>
        <p:nvSpPr>
          <p:cNvPr id="5" name="AutoShape 5"/>
          <p:cNvSpPr/>
          <p:nvPr/>
        </p:nvSpPr>
        <p:spPr>
          <a:xfrm>
            <a:off x="5715000" y="3175000"/>
            <a:ext cx="762000" cy="50800"/>
          </a:xfrm>
          <a:prstGeom prst="roundRect">
            <a:avLst>
              <a:gd name="adj" fmla="val 0"/>
            </a:avLst>
          </a:prstGeom>
          <a:solidFill>
            <a:srgbClr val="9E9E9E">
              <a:alpha val="100000"/>
            </a:srgbClr>
          </a:solidFill>
          <a:ln w="25400" cap="flat" cmpd="sng">
            <a:no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6" name="AutoShape 6"/>
          <p:cNvSpPr/>
          <p:nvPr/>
        </p:nvSpPr>
        <p:spPr>
          <a:xfrm>
            <a:off x="381000" y="3429000"/>
            <a:ext cx="11430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000" b="0" i="0" u="none" strike="noStrike" spc="200">
                <a:solidFill>
                  <a:srgbClr val="9E9E9E"/>
                </a:solidFill>
                <a:latin typeface="Times New Roman" panose="02020603050405020304" pitchFamily="18" charset="0"/>
                <a:ea typeface="Noto Sans SC"/>
                <a:cs typeface="Times New Roman" panose="02020603050405020304" pitchFamily="18" charset="0"/>
                <a:sym typeface="Noto Sans SC"/>
              </a:rPr>
              <a:t>Preparation, Execution &amp; Summary</a:t>
            </a:r>
            <a:endParaRPr lang="en-US" sz="1100">
              <a:latin typeface="Times New Roman" panose="02020603050405020304" pitchFamily="18" charset="0"/>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Poppins"/>
                <a:ea typeface="Poppins"/>
                <a:cs typeface="Poppins"/>
                <a:sym typeface="Poppins"/>
              </a:rPr>
              <a:t>Implementation &amp; Key Findings</a:t>
            </a:r>
            <a:endParaRPr lang="en-US" sz="1100"/>
          </a:p>
        </p:txBody>
      </p:sp>
      <p:sp>
        <p:nvSpPr>
          <p:cNvPr id="3" name="AutoShape 3"/>
          <p:cNvSpPr/>
          <p:nvPr/>
        </p:nvSpPr>
        <p:spPr>
          <a:xfrm>
            <a:off x="762000" y="1460500"/>
            <a:ext cx="76200" cy="3048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4" name="AutoShape 4"/>
          <p:cNvSpPr/>
          <p:nvPr/>
        </p:nvSpPr>
        <p:spPr>
          <a:xfrm>
            <a:off x="965200" y="13970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4CAF50"/>
                </a:solidFill>
                <a:latin typeface="Times New Roman" panose="02020603050405020304" pitchFamily="18" charset="0"/>
                <a:ea typeface="Poppins"/>
                <a:cs typeface="Times New Roman" panose="02020603050405020304" pitchFamily="18" charset="0"/>
                <a:sym typeface="Poppins"/>
              </a:rPr>
              <a:t>Implementation Process</a:t>
            </a:r>
            <a:endParaRPr lang="en-US" sz="1100">
              <a:latin typeface="Times New Roman" panose="02020603050405020304" pitchFamily="18" charset="0"/>
              <a:cs typeface="Times New Roman" panose="02020603050405020304" pitchFamily="18" charset="0"/>
            </a:endParaRPr>
          </a:p>
        </p:txBody>
      </p:sp>
      <p:sp>
        <p:nvSpPr>
          <p:cNvPr id="5" name="AutoShape 5"/>
          <p:cNvSpPr/>
          <p:nvPr/>
        </p:nvSpPr>
        <p:spPr>
          <a:xfrm>
            <a:off x="762000" y="1841500"/>
            <a:ext cx="5334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0" i="0" u="none" strike="noStrike">
                <a:solidFill>
                  <a:srgbClr val="333333"/>
                </a:solidFill>
                <a:latin typeface="Times New Roman" panose="02020603050405020304" pitchFamily="18" charset="0"/>
                <a:ea typeface="Poppins"/>
                <a:cs typeface="Times New Roman" panose="02020603050405020304" pitchFamily="18" charset="0"/>
                <a:sym typeface="Poppins"/>
              </a:rPr>
              <a:t>Our research was conducted in three phases: preparation (forming teams, collecting data), execution (field trips, surveys, interviews), and summary (data analysis, report writing).</a:t>
            </a:r>
            <a:endParaRPr lang="en-US" sz="1100">
              <a:latin typeface="Times New Roman" panose="02020603050405020304" pitchFamily="18" charset="0"/>
              <a:cs typeface="Times New Roman" panose="02020603050405020304" pitchFamily="18" charset="0"/>
            </a:endParaRPr>
          </a:p>
        </p:txBody>
      </p:sp>
      <p:sp>
        <p:nvSpPr>
          <p:cNvPr id="6" name="AutoShape 6"/>
          <p:cNvSpPr/>
          <p:nvPr/>
        </p:nvSpPr>
        <p:spPr>
          <a:xfrm>
            <a:off x="762000" y="3111500"/>
            <a:ext cx="76200" cy="304800"/>
          </a:xfrm>
          <a:prstGeom prst="roundRect">
            <a:avLst>
              <a:gd name="adj" fmla="val 0"/>
            </a:avLst>
          </a:prstGeom>
          <a:solidFill>
            <a:srgbClr val="FF9800">
              <a:alpha val="100000"/>
            </a:srgbClr>
          </a:solidFill>
          <a:ln w="25400" cap="flat" cmpd="sng">
            <a:no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
        <p:nvSpPr>
          <p:cNvPr id="7" name="AutoShape 7"/>
          <p:cNvSpPr/>
          <p:nvPr/>
        </p:nvSpPr>
        <p:spPr>
          <a:xfrm>
            <a:off x="965200" y="30480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9800"/>
                </a:solidFill>
                <a:latin typeface="Times New Roman" panose="02020603050405020304" pitchFamily="18" charset="0"/>
                <a:ea typeface="Poppins"/>
                <a:cs typeface="Times New Roman" panose="02020603050405020304" pitchFamily="18" charset="0"/>
                <a:sym typeface="Poppins"/>
              </a:rPr>
              <a:t>Key Findings</a:t>
            </a:r>
            <a:endParaRPr lang="en-US" sz="1100">
              <a:latin typeface="Times New Roman" panose="02020603050405020304" pitchFamily="18" charset="0"/>
              <a:cs typeface="Times New Roman" panose="02020603050405020304" pitchFamily="18" charset="0"/>
            </a:endParaRPr>
          </a:p>
        </p:txBody>
      </p:sp>
      <p:sp>
        <p:nvSpPr>
          <p:cNvPr id="8" name="AutoShape 8"/>
          <p:cNvSpPr/>
          <p:nvPr/>
        </p:nvSpPr>
        <p:spPr>
          <a:xfrm>
            <a:off x="762000" y="3492500"/>
            <a:ext cx="5334000" cy="1905000"/>
          </a:xfrm>
          <a:prstGeom prst="rect">
            <a:avLst/>
          </a:prstGeom>
          <a:noFill/>
          <a:ln w="12700" cap="flat" cmpd="sng">
            <a:noFill/>
            <a:prstDash val="solid"/>
            <a:round/>
          </a:ln>
        </p:spPr>
        <p:txBody>
          <a:bodyPr vert="horz" wrap="square" lIns="0" tIns="0" rIns="0" bIns="0" rtlCol="0" anchor="ctr" anchorCtr="0"/>
          <a:lstStyle/>
          <a:p>
            <a:pPr marL="228600" indent="-228600" algn="l">
              <a:lnSpc>
                <a:spcPct val="108333"/>
              </a:lnSpc>
              <a:buClr>
                <a:srgbClr val="333333"/>
              </a:buClr>
              <a:buChar char="•"/>
              <a:defRPr/>
            </a:pPr>
            <a:r>
              <a:rPr lang="en-US" sz="1800" b="0" i="0" u="none" strike="noStrike">
                <a:solidFill>
                  <a:srgbClr val="333333"/>
                </a:solidFill>
                <a:latin typeface="Times New Roman" panose="02020603050405020304" pitchFamily="18" charset="0"/>
                <a:ea typeface="Poppins"/>
                <a:cs typeface="Times New Roman" panose="02020603050405020304" pitchFamily="18" charset="0"/>
                <a:sym typeface="Poppins"/>
              </a:rPr>
              <a:t>Challenges in finding authoritative information on Halloween.</a:t>
            </a:r>
            <a:endParaRPr lang="en-US" sz="1100">
              <a:latin typeface="Times New Roman" panose="02020603050405020304" pitchFamily="18" charset="0"/>
              <a:cs typeface="Times New Roman" panose="02020603050405020304" pitchFamily="18" charset="0"/>
            </a:endParaRPr>
          </a:p>
          <a:p>
            <a:pPr marL="228600" indent="-228600" algn="l">
              <a:lnSpc>
                <a:spcPct val="108333"/>
              </a:lnSpc>
              <a:buClr>
                <a:srgbClr val="333333"/>
              </a:buClr>
              <a:buChar char="•"/>
            </a:pPr>
            <a:r>
              <a:rPr lang="en-US" sz="1800" b="0" i="0" u="none" strike="noStrike">
                <a:solidFill>
                  <a:srgbClr val="333333"/>
                </a:solidFill>
                <a:latin typeface="Times New Roman" panose="02020603050405020304" pitchFamily="18" charset="0"/>
                <a:ea typeface="Poppins"/>
                <a:cs typeface="Times New Roman" panose="02020603050405020304" pitchFamily="18" charset="0"/>
                <a:sym typeface="Poppins"/>
              </a:rPr>
              <a:t>Field observations revealed the emotional depth of Qingming rituals vs. Halloween's playful nature.</a:t>
            </a:r>
          </a:p>
          <a:p>
            <a:pPr marL="228600" indent="-228600" algn="l">
              <a:lnSpc>
                <a:spcPct val="108333"/>
              </a:lnSpc>
              <a:buClr>
                <a:srgbClr val="333333"/>
              </a:buClr>
              <a:buChar char="•"/>
            </a:pPr>
            <a:r>
              <a:rPr lang="en-US" sz="1800" b="0" i="0" u="none" strike="noStrike">
                <a:solidFill>
                  <a:srgbClr val="333333"/>
                </a:solidFill>
                <a:latin typeface="Times New Roman" panose="02020603050405020304" pitchFamily="18" charset="0"/>
                <a:ea typeface="Poppins"/>
                <a:cs typeface="Times New Roman" panose="02020603050405020304" pitchFamily="18" charset="0"/>
                <a:sym typeface="Poppins"/>
              </a:rPr>
              <a:t>Lack of "ritual sense" is the main reason young people are distant from Qingming.</a:t>
            </a:r>
          </a:p>
        </p:txBody>
      </p:sp>
      <p:pic>
        <p:nvPicPr>
          <p:cNvPr id="9" name="Picture 9"/>
          <p:cNvPicPr>
            <a:picLocks noChangeAspect="1"/>
          </p:cNvPicPr>
          <p:nvPr/>
        </p:nvPicPr>
        <p:blipFill>
          <a:blip r:embed="rId3"/>
          <a:srcRect/>
          <a:stretch>
            <a:fillRect/>
          </a:stretch>
        </p:blipFill>
        <p:spPr>
          <a:xfrm>
            <a:off x="6604000" y="1397000"/>
            <a:ext cx="3810000" cy="2540000"/>
          </a:xfrm>
          <a:prstGeom prst="roundRect">
            <a:avLst>
              <a:gd name="adj" fmla="val 5000"/>
            </a:avLst>
          </a:prstGeom>
          <a:noFill/>
          <a:ln w="25400" cap="flat" cmpd="sng">
            <a:noFill/>
            <a:prstDash val="solid"/>
            <a:round/>
          </a:ln>
          <a:effectLst>
            <a:outerShdw blurRad="190500" dist="101600" dir="5400000" algn="tl" rotWithShape="0">
              <a:srgbClr val="000000">
                <a:alpha val="15000"/>
              </a:srgbClr>
            </a:outerShdw>
          </a:effectLst>
        </p:spPr>
      </p:pic>
      <p:sp>
        <p:nvSpPr>
          <p:cNvPr id="10" name="AutoShape 10"/>
          <p:cNvSpPr/>
          <p:nvPr/>
        </p:nvSpPr>
        <p:spPr>
          <a:xfrm>
            <a:off x="6604000" y="4064000"/>
            <a:ext cx="381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9E9E9E"/>
                </a:solidFill>
                <a:latin typeface="Times New Roman" panose="02020603050405020304" pitchFamily="18" charset="0"/>
                <a:ea typeface="Poppins"/>
                <a:cs typeface="Times New Roman" panose="02020603050405020304" pitchFamily="18" charset="0"/>
                <a:sym typeface="Poppins"/>
              </a:rPr>
              <a:t>Team Discussion &amp; Analysis Session</a:t>
            </a:r>
            <a:endParaRPr lang="en-US" sz="1100">
              <a:latin typeface="Times New Roman" panose="02020603050405020304" pitchFamily="18" charset="0"/>
              <a:cs typeface="Times New Roman" panose="02020603050405020304" pitchFamily="18" charset="0"/>
            </a:endParaRPr>
          </a:p>
        </p:txBody>
      </p:sp>
      <p:sp>
        <p:nvSpPr>
          <p:cNvPr id="11" name="AutoShape 11"/>
          <p:cNvSpPr/>
          <p:nvPr/>
        </p:nvSpPr>
        <p:spPr>
          <a:xfrm>
            <a:off x="0" y="6604000"/>
            <a:ext cx="12192000" cy="254000"/>
          </a:xfrm>
          <a:prstGeom prst="roundRect">
            <a:avLst>
              <a:gd name="adj" fmla="val 0"/>
            </a:avLst>
          </a:prstGeom>
          <a:gradFill rotWithShape="1">
            <a:gsLst>
              <a:gs pos="0">
                <a:srgbClr val="4CAF50">
                  <a:alpha val="100000"/>
                </a:srgbClr>
              </a:gs>
              <a:gs pos="100000">
                <a:srgbClr val="FF9800">
                  <a:alpha val="100000"/>
                </a:srgbClr>
              </a:gs>
            </a:gsLst>
            <a:lin ang="0"/>
          </a:gra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381000" y="2286000"/>
            <a:ext cx="11430000" cy="762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4000" b="1" i="0" u="none" strike="noStrike" dirty="0">
                <a:solidFill>
                  <a:srgbClr val="333333"/>
                </a:solidFill>
                <a:latin typeface="Times New Roman" panose="02020603050405020304" pitchFamily="18" charset="0"/>
                <a:ea typeface="Noto Sans SC"/>
                <a:cs typeface="Times New Roman" panose="02020603050405020304" pitchFamily="18" charset="0"/>
                <a:sym typeface="Noto Sans SC"/>
              </a:rPr>
              <a:t>05 Research Findings</a:t>
            </a:r>
            <a:endParaRPr lang="en-US" sz="1100" dirty="0">
              <a:latin typeface="Times New Roman" panose="02020603050405020304" pitchFamily="18" charset="0"/>
              <a:cs typeface="Times New Roman" panose="02020603050405020304" pitchFamily="18" charset="0"/>
            </a:endParaRPr>
          </a:p>
        </p:txBody>
      </p:sp>
      <p:sp>
        <p:nvSpPr>
          <p:cNvPr id="4" name="AutoShape 4"/>
          <p:cNvSpPr/>
          <p:nvPr/>
        </p:nvSpPr>
        <p:spPr>
          <a:xfrm>
            <a:off x="5715000" y="3175000"/>
            <a:ext cx="762000" cy="50800"/>
          </a:xfrm>
          <a:prstGeom prst="roundRect">
            <a:avLst>
              <a:gd name="adj" fmla="val 0"/>
            </a:avLst>
          </a:prstGeom>
          <a:solidFill>
            <a:srgbClr val="4CAF50">
              <a:alpha val="100000"/>
            </a:srgbClr>
          </a:solidFill>
          <a:ln w="25400" cap="flat" cmpd="sng">
            <a:noFill/>
            <a:prstDash val="solid"/>
            <a:round/>
          </a:ln>
        </p:spPr>
        <p:txBody>
          <a:bodyPr vert="horz" wrap="square" lIns="63500" tIns="63500" rIns="63500" bIns="63500" rtlCol="0" anchor="ctr"/>
          <a:lstStyle/>
          <a:p>
            <a:pPr algn="ctr">
              <a:defRPr/>
            </a:pPr>
            <a:endParaRPr dirty="0">
              <a:latin typeface="Times New Roman" panose="02020603050405020304" pitchFamily="18" charset="0"/>
              <a:cs typeface="Times New Roman" panose="02020603050405020304" pitchFamily="18" charset="0"/>
            </a:endParaRPr>
          </a:p>
        </p:txBody>
      </p:sp>
      <p:sp>
        <p:nvSpPr>
          <p:cNvPr id="5" name="AutoShape 5"/>
          <p:cNvSpPr/>
          <p:nvPr/>
        </p:nvSpPr>
        <p:spPr>
          <a:xfrm>
            <a:off x="381000" y="3429000"/>
            <a:ext cx="11430000" cy="508000"/>
          </a:xfrm>
          <a:prstGeom prst="rect">
            <a:avLst/>
          </a:prstGeom>
          <a:noFill/>
          <a:ln w="12700" cap="flat" cmpd="sng">
            <a:noFill/>
            <a:prstDash val="solid"/>
            <a:round/>
          </a:ln>
        </p:spPr>
        <p:txBody>
          <a:bodyPr vert="horz" wrap="none" lIns="0" tIns="0" rIns="0" bIns="0" rtlCol="0" anchor="ctr" anchorCtr="0"/>
          <a:lstStyle/>
          <a:p>
            <a:pPr indent="0" algn="ctr">
              <a:lnSpc>
                <a:spcPct val="125000"/>
              </a:lnSpc>
              <a:defRPr/>
            </a:pPr>
            <a:r>
              <a:rPr lang="en-US" sz="2200" b="0" i="0" u="none" strike="noStrike">
                <a:solidFill>
                  <a:srgbClr val="505050"/>
                </a:solidFill>
                <a:latin typeface="Times New Roman" panose="02020603050405020304" pitchFamily="18" charset="0"/>
                <a:ea typeface="Noto Sans SC"/>
                <a:cs typeface="Times New Roman" panose="02020603050405020304" pitchFamily="18" charset="0"/>
                <a:sym typeface="Noto Sans SC"/>
              </a:rPr>
              <a:t>Cultural Connotations &amp; Challenges</a:t>
            </a:r>
            <a:endParaRPr lang="en-US" sz="1100">
              <a:latin typeface="Times New Roman" panose="02020603050405020304" pitchFamily="18" charset="0"/>
              <a:cs typeface="Times New Roman" panose="02020603050405020304" pitchFamily="18" charset="0"/>
            </a:endParaRPr>
          </a:p>
        </p:txBody>
      </p:sp>
      <p:sp>
        <p:nvSpPr>
          <p:cNvPr id="6" name="AutoShape 6"/>
          <p:cNvSpPr/>
          <p:nvPr/>
        </p:nvSpPr>
        <p:spPr>
          <a:xfrm>
            <a:off x="0" y="6756400"/>
            <a:ext cx="12192000" cy="101600"/>
          </a:xfrm>
          <a:prstGeom prst="roundRect">
            <a:avLst>
              <a:gd name="adj" fmla="val 0"/>
            </a:avLst>
          </a:prstGeom>
          <a:gradFill rotWithShape="1">
            <a:gsLst>
              <a:gs pos="0">
                <a:srgbClr val="4CAF50">
                  <a:alpha val="100000"/>
                </a:srgbClr>
              </a:gs>
              <a:gs pos="100000">
                <a:srgbClr val="FF9800">
                  <a:alpha val="100000"/>
                </a:srgbClr>
              </a:gs>
            </a:gsLst>
            <a:lin ang="0"/>
          </a:gradFill>
          <a:ln w="25400" cap="flat" cmpd="sng">
            <a:noFill/>
            <a:prstDash val="solid"/>
            <a:round/>
          </a:ln>
        </p:spPr>
        <p:txBody>
          <a:bodyPr vert="horz" wrap="square" lIns="63500" tIns="63500" rIns="63500" bIns="63500" rtlCol="0" anchor="ctr"/>
          <a:lstStyle/>
          <a:p>
            <a:pPr algn="ctr">
              <a:defRPr/>
            </a:pPr>
            <a:endParaRPr>
              <a:latin typeface="Times New Roman" panose="02020603050405020304" pitchFamily="18" charset="0"/>
              <a:cs typeface="Times New Roman" panose="02020603050405020304" pitchFamily="18" charset="0"/>
            </a:endParaRP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858</Words>
  <Application>Microsoft Office PowerPoint</Application>
  <PresentationFormat>自定义</PresentationFormat>
  <Paragraphs>99</Paragraphs>
  <Slides>11</Slides>
  <Notes>11</Notes>
  <HiddenSlides>0</HiddenSlides>
  <MMClips>0</MMClips>
  <ScaleCrop>false</ScaleCrop>
  <HeadingPairs>
    <vt:vector size="4" baseType="variant">
      <vt:variant>
        <vt:lpstr>主题</vt:lpstr>
      </vt:variant>
      <vt:variant>
        <vt:i4>2</vt:i4>
      </vt:variant>
      <vt:variant>
        <vt:lpstr>幻灯片标题</vt:lpstr>
      </vt:variant>
      <vt:variant>
        <vt:i4>11</vt:i4>
      </vt:variant>
    </vt:vector>
  </HeadingPairs>
  <TitlesOfParts>
    <vt:vector size="13" baseType="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kdfz</cp:lastModifiedBy>
  <cp:revision>2</cp:revision>
  <dcterms:modified xsi:type="dcterms:W3CDTF">2026-03-16T07:12:00Z</dcterms:modified>
</cp:coreProperties>
</file>