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9" r:id="rId6"/>
    <p:sldId id="261" r:id="rId7"/>
    <p:sldId id="262" r:id="rId8"/>
    <p:sldId id="263" r:id="rId9"/>
    <p:sldId id="278" r:id="rId10"/>
    <p:sldId id="281" r:id="rId11"/>
    <p:sldId id="280" r:id="rId12"/>
    <p:sldId id="279" r:id="rId13"/>
    <p:sldId id="282" r:id="rId14"/>
    <p:sldId id="283" r:id="rId15"/>
    <p:sldId id="265" r:id="rId16"/>
    <p:sldId id="266" r:id="rId17"/>
    <p:sldId id="267" r:id="rId18"/>
    <p:sldId id="268" r:id="rId19"/>
    <p:sldId id="269" r:id="rId20"/>
    <p:sldId id="270" r:id="rId21"/>
    <p:sldId id="272" r:id="rId22"/>
    <p:sldId id="273" r:id="rId23"/>
    <p:sldId id="274" r:id="rId24"/>
    <p:sldId id="275" r:id="rId25"/>
    <p:sldId id="276" r:id="rId26"/>
    <p:sldId id="277" r:id="rId27"/>
    <p:sldId id="286" r:id="rId28"/>
    <p:sldId id="284" r:id="rId29"/>
  </p:sldIdLst>
  <p:sldSz cx="9144000" cy="5143500" type="screen16x9"/>
  <p:notesSz cx="5143500" cy="9144000"/>
  <p:custDataLst>
    <p:tags r:id="rId33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121" d="100"/>
          <a:sy n="121" d="100"/>
        </p:scale>
        <p:origin x="8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_slid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assets.mindshow.fun/themes/orangewhite_desktop_1/Cover-b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talog_slid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assets.mindshow.fun/themes/orangewhite_desktop_1/Catalog-b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ssion_slid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assets.mindshow.fun/themes/orangewhite_desktop_1/Catalog-b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_slid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assets.mindshow.fun/themes/orangewhite_desktop_1/Catalog-b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_slid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https://assets.mindshow.fun/themes/orangewhite_desktop_1/Cover-b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58520" y="832134"/>
            <a:ext cx="7428230" cy="1485900"/>
          </a:xfrm>
          <a:prstGeom prst="rect">
            <a:avLst/>
          </a:prstGeom>
          <a:noFill/>
        </p:spPr>
        <p:txBody>
          <a:bodyPr wrap="square" rtlCol="0" anchor="b"/>
          <a:lstStyle/>
          <a:p>
            <a:pPr algn="ctr"/>
            <a:r>
              <a:rPr lang="zh-CN" altLang="en-US" sz="32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徐州汉文化与</a:t>
            </a:r>
            <a:r>
              <a:rPr lang="zh-CN" altLang="en-US" sz="3200" b="1" dirty="0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旅游深度融合</a:t>
            </a:r>
            <a:r>
              <a:rPr lang="zh-CN" altLang="en-US" sz="32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发展</a:t>
            </a:r>
            <a:r>
              <a:rPr lang="zh-CN" altLang="en-US" sz="3200" b="1" dirty="0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研究</a:t>
            </a:r>
            <a:endParaRPr lang="en-US" sz="3200" dirty="0"/>
          </a:p>
        </p:txBody>
      </p:sp>
      <p:sp>
        <p:nvSpPr>
          <p:cNvPr id="3" name="Text 1"/>
          <p:cNvSpPr/>
          <p:nvPr/>
        </p:nvSpPr>
        <p:spPr>
          <a:xfrm>
            <a:off x="1057440" y="3105150"/>
            <a:ext cx="6130290" cy="7239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0" indent="0" algn="ctr">
              <a:buNone/>
            </a:pPr>
            <a:endParaRPr lang="en-US" sz="1920" b="1" dirty="0"/>
          </a:p>
        </p:txBody>
      </p:sp>
      <p:sp>
        <p:nvSpPr>
          <p:cNvPr id="100" name="文本框 99"/>
          <p:cNvSpPr txBox="1"/>
          <p:nvPr/>
        </p:nvSpPr>
        <p:spPr>
          <a:xfrm>
            <a:off x="-954860" y="3016817"/>
            <a:ext cx="7727894" cy="133882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000500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主持人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 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李欣娅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000500">
              <a:lnSpc>
                <a:spcPct val="150000"/>
              </a:lnSpc>
            </a:pPr>
            <a:r>
              <a:rPr lang="en-US" altLang="zh-CN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指导</a:t>
            </a:r>
            <a:r>
              <a:rPr lang="zh-CN" b="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老师：赵</a:t>
            </a:r>
            <a:r>
              <a:rPr lang="zh-CN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亮</a:t>
            </a:r>
            <a:endParaRPr lang="en-US" altLang="zh-CN" b="0" dirty="0" smtClean="0">
              <a:solidFill>
                <a:schemeClr val="tx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00050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徐州市矿大实验学校</a:t>
            </a:r>
            <a:endParaRPr lang="zh-CN" altLang="en-US" b="0" dirty="0">
              <a:solidFill>
                <a:schemeClr val="tx1">
                  <a:lumMod val="85000"/>
                  <a:lumOff val="1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二）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徐州文旅融合的</a:t>
            </a:r>
            <a:r>
              <a:rPr lang="zh-CN" altLang="en-US" sz="2400" b="1" dirty="0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调研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FontTx/>
              <a:buChar char="•"/>
            </a:pPr>
            <a:endParaRPr lang="en-US" sz="1535" dirty="0">
              <a:solidFill>
                <a:srgbClr val="383838"/>
              </a:solidFill>
              <a:latin typeface="Noto Sans SC" pitchFamily="34" charset="0"/>
              <a:ea typeface="Noto Sans SC" pitchFamily="34" charset="-122"/>
              <a:cs typeface="Noto Sans SC" pitchFamily="34" charset="-12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3500" y="1128713"/>
            <a:ext cx="5546391" cy="3738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二）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徐州文旅融合的</a:t>
            </a:r>
            <a:r>
              <a:rPr lang="zh-CN" altLang="en-US" sz="2400" b="1" dirty="0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调研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FontTx/>
              <a:buChar char="•"/>
            </a:pPr>
            <a:endParaRPr lang="en-US" sz="1535" dirty="0">
              <a:solidFill>
                <a:srgbClr val="383838"/>
              </a:solidFill>
              <a:latin typeface="Noto Sans SC" pitchFamily="34" charset="0"/>
              <a:ea typeface="Noto Sans SC" pitchFamily="34" charset="-122"/>
              <a:cs typeface="Noto Sans SC" pitchFamily="34" charset="-12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16561" y="1028912"/>
            <a:ext cx="5451798" cy="39509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二）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徐州文旅融合的</a:t>
            </a:r>
            <a:r>
              <a:rPr lang="zh-CN" altLang="en-US" sz="2400" b="1" dirty="0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调研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FontTx/>
              <a:buChar char="•"/>
            </a:pPr>
            <a:endParaRPr lang="en-US" sz="1535" dirty="0">
              <a:solidFill>
                <a:srgbClr val="383838"/>
              </a:solidFill>
              <a:latin typeface="Noto Sans SC" pitchFamily="34" charset="0"/>
              <a:ea typeface="Noto Sans SC" pitchFamily="34" charset="-122"/>
              <a:cs typeface="Noto Sans SC" pitchFamily="34" charset="-12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5485" y="1403131"/>
            <a:ext cx="6542536" cy="1839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92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三、</a:t>
            </a:r>
            <a:r>
              <a:rPr lang="en-US" sz="192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徐州汉文化与旅游融合中存在不足与原因分析</a:t>
            </a:r>
            <a:endParaRPr lang="en-US" sz="1920" dirty="0"/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22860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 algn="l">
              <a:lnSpc>
                <a:spcPct val="150000"/>
              </a:lnSpc>
              <a:buSzPct val="100000"/>
              <a:buChar char="•"/>
            </a:pP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1535" dirty="0" err="1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一）文旅人才缺乏</a:t>
            </a: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 </a:t>
            </a:r>
            <a:endParaRPr lang="en-US" sz="1535" dirty="0"/>
          </a:p>
          <a:p>
            <a:pPr marL="342900" indent="-342900" algn="l">
              <a:lnSpc>
                <a:spcPct val="150000"/>
              </a:lnSpc>
              <a:buSzPct val="100000"/>
              <a:buChar char="•"/>
            </a:pP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1535" dirty="0" err="1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二）汉文化的宣传力度不够</a:t>
            </a: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 </a:t>
            </a:r>
            <a:endParaRPr lang="en-US" sz="1535" dirty="0"/>
          </a:p>
          <a:p>
            <a:pPr marL="342900" indent="-342900" algn="l">
              <a:lnSpc>
                <a:spcPct val="150000"/>
              </a:lnSpc>
              <a:buSzPct val="100000"/>
              <a:buChar char="•"/>
            </a:pP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1535" dirty="0" err="1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三）旅游服务水平有待提高</a:t>
            </a: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 </a:t>
            </a:r>
            <a:endParaRPr lang="en-US" sz="1535" dirty="0"/>
          </a:p>
          <a:p>
            <a:pPr marL="342900" indent="-342900" algn="l">
              <a:lnSpc>
                <a:spcPct val="150000"/>
              </a:lnSpc>
              <a:buSzPct val="100000"/>
              <a:buChar char="•"/>
            </a:pP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1535" dirty="0" err="1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四）汉文化与徐州城市旅游形象的契合度不高</a:t>
            </a: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 </a:t>
            </a:r>
            <a:endParaRPr lang="en-US" sz="1535" dirty="0"/>
          </a:p>
          <a:p>
            <a:pPr marL="342900" indent="-342900" algn="l">
              <a:lnSpc>
                <a:spcPct val="150000"/>
              </a:lnSpc>
              <a:buSzPct val="100000"/>
              <a:buChar char="•"/>
            </a:pP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1535" dirty="0" err="1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五）徐州文旅融合水平不高</a:t>
            </a: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 </a:t>
            </a:r>
            <a:endParaRPr lang="en-US" sz="153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一）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文旅人才缺乏</a:t>
            </a:r>
            <a:endParaRPr lang="en-US" sz="2400" dirty="0"/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真正懂市场、懂产品、善创新的设计师太少，专业人才缺乏，在开发程度上仅处于初级开发。对兼具“汉文化性”、徐州特色、趣味性、科传播性等较深层次的文旅产品开发力度明显不足，也缺乏对汉文化的创意与深度提炼。智慧旅游、文旅融合、物联网、大数据和移动互联等技术的人才严重不足。</a:t>
            </a:r>
            <a:endParaRPr lang="en-US" sz="153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二）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汉文化的宣传力度不够</a:t>
            </a:r>
            <a:endParaRPr lang="en-US" sz="2400" dirty="0"/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徐州汉文化景区管理缺乏有效的营销策略，旅游的宣传力度和营销方式较为单一，受众较少，营销推广的效果不理想。</a:t>
            </a:r>
            <a:endParaRPr lang="en-US" sz="153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三）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旅游服务水平有待提高</a:t>
            </a:r>
            <a:endParaRPr lang="en-US" sz="2400" dirty="0"/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徐州部分汉文化景区存在管理粗放，服务意识不强现象，造成了服务水平不高的情况。主要原因是文旅游从业人员门槛较低，从业人员素质参差不齐，对服务的监督机制不健全等。</a:t>
            </a:r>
            <a:endParaRPr lang="en-US" sz="1535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08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08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四）</a:t>
            </a:r>
            <a:r>
              <a:rPr lang="en-US" sz="208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汉文化与徐州城市旅游形象的契合度不高</a:t>
            </a:r>
            <a:endParaRPr lang="en-US" sz="2080" dirty="0"/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汉文化与徐州城市旅游形象的契合度还需要进一步加强，要进行统筹规划，深挖汉文化特色，打造精品汉文化旅游项目，打造汉文化精品旅游线路，提升游客的旅游体验；需要通过各种营销措施进行宣传和推广，要让汉文化旅游看徐州在国内外游客心目中留下深刻的印象，突出徐州汉文化旅游的品牌定位，加快徐州旅游业的发展。</a:t>
            </a:r>
            <a:endParaRPr lang="en-US" sz="153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五）徐州文旅融合水平不高</a:t>
            </a:r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 </a:t>
            </a:r>
            <a:endParaRPr lang="en-US" sz="2400" dirty="0"/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主要是没有统一的智慧旅游建设标准，没有进行旅游资源和旅游大数据的整合，没有统一对旅游信息进行大数据旅游信息平台的建设。</a:t>
            </a:r>
            <a:endParaRPr lang="en-US" sz="1535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四、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徐州汉文化与旅游融合的发展路径</a:t>
            </a:r>
            <a:endParaRPr lang="en-US" sz="2400" dirty="0"/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22860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 algn="l">
              <a:lnSpc>
                <a:spcPct val="150000"/>
              </a:lnSpc>
              <a:buSzPct val="100000"/>
              <a:buChar char="•"/>
            </a:pP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1535" dirty="0" err="1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一）突出徐州汉文化旅游特色</a:t>
            </a: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 </a:t>
            </a:r>
            <a:endParaRPr lang="en-US" sz="1535" dirty="0"/>
          </a:p>
          <a:p>
            <a:pPr marL="342900" indent="-342900" algn="l">
              <a:lnSpc>
                <a:spcPct val="150000"/>
              </a:lnSpc>
              <a:buSzPct val="100000"/>
              <a:buChar char="•"/>
            </a:pP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1535" dirty="0" err="1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二）创新构建徐州汉文化旅游品牌</a:t>
            </a: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 </a:t>
            </a:r>
            <a:endParaRPr lang="en-US" sz="1535" dirty="0"/>
          </a:p>
          <a:p>
            <a:pPr marL="342900" indent="-342900" algn="l">
              <a:lnSpc>
                <a:spcPct val="150000"/>
              </a:lnSpc>
              <a:buSzPct val="100000"/>
              <a:buChar char="•"/>
            </a:pP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1535" dirty="0" err="1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三）加强文旅人才的培养</a:t>
            </a: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 </a:t>
            </a:r>
            <a:endParaRPr lang="en-US" sz="1535" dirty="0"/>
          </a:p>
          <a:p>
            <a:pPr marL="342900" indent="-342900" algn="l">
              <a:lnSpc>
                <a:spcPct val="150000"/>
              </a:lnSpc>
              <a:buSzPct val="100000"/>
              <a:buChar char="•"/>
            </a:pP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1535" dirty="0" err="1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四）精心策划传播旅游节庆活动</a:t>
            </a: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 </a:t>
            </a:r>
            <a:endParaRPr lang="en-US" sz="1535" dirty="0"/>
          </a:p>
          <a:p>
            <a:pPr marL="342900" indent="-342900" algn="l">
              <a:lnSpc>
                <a:spcPct val="150000"/>
              </a:lnSpc>
              <a:buSzPct val="100000"/>
              <a:buChar char="•"/>
            </a:pP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1535" dirty="0" err="1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五）丰富游客的文旅体验，提升来徐游客满意度</a:t>
            </a: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 </a:t>
            </a:r>
            <a:endParaRPr lang="en-US" sz="153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857375" y="623888"/>
            <a:ext cx="6329363" cy="3643313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algn="ctr">
              <a:lnSpc>
                <a:spcPct val="150000"/>
              </a:lnSpc>
              <a:spcAft>
                <a:spcPts val="1200"/>
              </a:spcAft>
              <a:buSzPct val="100000"/>
            </a:pPr>
            <a:r>
              <a:rPr lang="zh-CN" altLang="en-US" sz="3200" b="1" dirty="0" smtClean="0">
                <a:solidFill>
                  <a:srgbClr val="383838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SC" pitchFamily="34" charset="-120"/>
              </a:rPr>
              <a:t>目录</a:t>
            </a:r>
            <a:endParaRPr lang="en-US" sz="1600" dirty="0" smtClean="0">
              <a:solidFill>
                <a:srgbClr val="383838"/>
              </a:solidFill>
              <a:latin typeface="Noto Sans SC" pitchFamily="34" charset="0"/>
              <a:ea typeface="Noto Sans SC" pitchFamily="34" charset="-122"/>
              <a:cs typeface="Noto Sans SC" pitchFamily="34" charset="-120"/>
            </a:endParaRPr>
          </a:p>
          <a:p>
            <a:pPr marL="342900" indent="-342900" algn="l">
              <a:lnSpc>
                <a:spcPct val="150000"/>
              </a:lnSpc>
              <a:buSzPct val="100000"/>
              <a:buChar char="•"/>
            </a:pPr>
            <a:r>
              <a:rPr lang="en-US" sz="2000" dirty="0" err="1" smtClean="0">
                <a:solidFill>
                  <a:srgbClr val="383838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SC" pitchFamily="34" charset="-120"/>
              </a:rPr>
              <a:t>一</a:t>
            </a:r>
            <a:r>
              <a:rPr lang="en-US" sz="2000" dirty="0" err="1">
                <a:solidFill>
                  <a:srgbClr val="383838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SC" pitchFamily="34" charset="-120"/>
              </a:rPr>
              <a:t>、</a:t>
            </a:r>
            <a:r>
              <a:rPr lang="en-US" sz="2000" dirty="0" err="1" smtClean="0">
                <a:solidFill>
                  <a:srgbClr val="383838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SC" pitchFamily="34" charset="-120"/>
              </a:rPr>
              <a:t>文献研究</a:t>
            </a:r>
            <a:endParaRPr 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 algn="l">
              <a:lnSpc>
                <a:spcPct val="150000"/>
              </a:lnSpc>
              <a:buSzPct val="100000"/>
              <a:buChar char="•"/>
            </a:pPr>
            <a:r>
              <a:rPr lang="en-US" sz="2000" dirty="0" err="1">
                <a:solidFill>
                  <a:srgbClr val="383838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SC" pitchFamily="34" charset="-120"/>
              </a:rPr>
              <a:t>二、</a:t>
            </a:r>
            <a:r>
              <a:rPr lang="en-US" sz="2000" dirty="0" err="1" smtClean="0">
                <a:solidFill>
                  <a:srgbClr val="383838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SC" pitchFamily="34" charset="-120"/>
              </a:rPr>
              <a:t>徐州文旅融合的发展现状</a:t>
            </a:r>
            <a:endParaRPr 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 algn="l">
              <a:lnSpc>
                <a:spcPct val="150000"/>
              </a:lnSpc>
              <a:buSzPct val="100000"/>
              <a:buChar char="•"/>
            </a:pPr>
            <a:r>
              <a:rPr lang="en-US" sz="2000" dirty="0" err="1">
                <a:solidFill>
                  <a:srgbClr val="383838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SC" pitchFamily="34" charset="-120"/>
              </a:rPr>
              <a:t>三、</a:t>
            </a:r>
            <a:r>
              <a:rPr lang="en-US" sz="2000" dirty="0" err="1" smtClean="0">
                <a:solidFill>
                  <a:srgbClr val="383838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SC" pitchFamily="34" charset="-120"/>
              </a:rPr>
              <a:t>徐州汉文化与旅游融合中存在不足与原因分析</a:t>
            </a:r>
            <a:endParaRPr 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 algn="l">
              <a:lnSpc>
                <a:spcPct val="150000"/>
              </a:lnSpc>
              <a:buSzPct val="100000"/>
              <a:buChar char="•"/>
            </a:pPr>
            <a:r>
              <a:rPr lang="en-US" sz="2000" dirty="0">
                <a:solidFill>
                  <a:srgbClr val="383838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SC" pitchFamily="34" charset="-120"/>
              </a:rPr>
              <a:t>四、</a:t>
            </a:r>
            <a:r>
              <a:rPr lang="en-US" sz="2000" dirty="0" smtClean="0">
                <a:solidFill>
                  <a:srgbClr val="383838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SC" pitchFamily="34" charset="-120"/>
              </a:rPr>
              <a:t>徐州汉文化与旅游融合的发展</a:t>
            </a:r>
            <a:r>
              <a:rPr lang="zh-CN" altLang="en-US" sz="2000" dirty="0" smtClean="0">
                <a:solidFill>
                  <a:srgbClr val="383838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SC" pitchFamily="34" charset="-120"/>
              </a:rPr>
              <a:t>建议</a:t>
            </a:r>
            <a:endParaRPr lang="en-US" altLang="zh-CN" sz="2000" dirty="0" smtClean="0">
              <a:solidFill>
                <a:srgbClr val="383838"/>
              </a:solidFill>
              <a:latin typeface="黑体" panose="02010609060101010101" pitchFamily="49" charset="-122"/>
              <a:ea typeface="黑体" panose="02010609060101010101" pitchFamily="49" charset="-122"/>
              <a:cs typeface="Noto Sans SC" pitchFamily="34" charset="-120"/>
            </a:endParaRPr>
          </a:p>
          <a:p>
            <a:pPr marL="342900" indent="-342900">
              <a:lnSpc>
                <a:spcPct val="150000"/>
              </a:lnSpc>
              <a:buSzPct val="100000"/>
              <a:buFontTx/>
              <a:buChar char="•"/>
            </a:pPr>
            <a:r>
              <a:rPr lang="zh-CN" altLang="en-US" sz="2000" dirty="0" smtClean="0">
                <a:solidFill>
                  <a:srgbClr val="383838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SC" pitchFamily="34" charset="-120"/>
              </a:rPr>
              <a:t>五</a:t>
            </a:r>
            <a:r>
              <a:rPr lang="en-US" altLang="zh-CN" sz="2000" dirty="0" smtClean="0">
                <a:solidFill>
                  <a:srgbClr val="383838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SC" pitchFamily="34" charset="-120"/>
              </a:rPr>
              <a:t>、</a:t>
            </a:r>
            <a:r>
              <a:rPr lang="zh-CN" altLang="en-US" sz="2000" dirty="0" smtClean="0">
                <a:solidFill>
                  <a:srgbClr val="383838"/>
                </a:solidFill>
                <a:latin typeface="黑体" panose="02010609060101010101" pitchFamily="49" charset="-122"/>
                <a:ea typeface="黑体" panose="02010609060101010101" pitchFamily="49" charset="-122"/>
                <a:cs typeface="Noto Sans SC" pitchFamily="34" charset="-120"/>
              </a:rPr>
              <a:t>项目特色与创新</a:t>
            </a:r>
            <a:endParaRPr 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一）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突出徐州汉文化旅游特色</a:t>
            </a:r>
            <a:endParaRPr lang="en-US" sz="2400" dirty="0"/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徐州目前缺少龙头景区，尽管徐州以汉文化为基点的景区众多，但没有</a:t>
            </a:r>
            <a:r>
              <a:rPr lang="en-US" altLang="zh-CN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5A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级景区，也仅有龟山汉墓和狮子山楚王陵两个</a:t>
            </a:r>
            <a:r>
              <a:rPr lang="en-US" altLang="zh-CN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4A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景区，其他的小型汉文化景分布比较零散，难以制定系统的宣传方案，制约着徐州文旅事业的发展。</a:t>
            </a:r>
            <a:endParaRPr lang="en-US" sz="1535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二）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创新构建徐州汉文化旅游品牌</a:t>
            </a:r>
            <a:endParaRPr lang="en-US" sz="2400" dirty="0"/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构建徐州汉文化智慧旅游服务平台，各汉文化相关企业可以利用智慧旅游服务平台实施精准营销，根据平台提供的数据，设计出对游客有吸引力的旅游产品和事件活动，从而调动游客积极性和主动性，提升游客的满意度；可以借助智慧旅游平台对游客进行旅游相关信息的精准送，实施精准营销。</a:t>
            </a:r>
            <a:endParaRPr lang="en-US" sz="1535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三）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加强文旅人才的培养</a:t>
            </a:r>
            <a:endParaRPr lang="en-US" sz="2400" dirty="0"/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汉文化与旅游的深度融合需要大量的精通文旅融合、旅游管理、大数据等高新技术专业人才。徐州要建立合理的人才引进机制，留住人才，另一方面需要建立适应文旅融合的专业人才培养体系，整合和建立文化融合专业，增加相关专业招生，保证未来人才增长的需求。</a:t>
            </a:r>
            <a:endParaRPr lang="en-US" sz="153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四）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精心策划传播旅游节庆活动</a:t>
            </a:r>
            <a:endParaRPr lang="en-US" sz="2400" dirty="0"/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可以加大对汉文化旅游的开发力度，深刻挖掘城市历史，寻找地区文化特色和节日，开展汉文化为主题的活动，提升城市的文化内涵，突出徐州汉文化旅游特色，并通过事件营销进行全方位的营销推广活动，提升城市的知名度</a:t>
            </a:r>
            <a:endParaRPr lang="en-US" sz="153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192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192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五）丰富游客的文旅体验，</a:t>
            </a:r>
            <a:r>
              <a:rPr lang="en-US" sz="192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提升来徐游客满意度</a:t>
            </a:r>
            <a:endParaRPr lang="en-US" sz="1920" dirty="0"/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各个汉文化旅游纳入到徐州汉文化智慧旅游平台和智慧旅游</a:t>
            </a:r>
            <a:r>
              <a:rPr lang="en-US" altLang="zh-CN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APP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，实施统一管理。加快建立智慧旅游景区的各级建设标准，推动智慧旅游景区建设水平，提升游客旅游体验。对于旅游从业人员要进行定期的培训，提升服务意识和服务水平，提升游客满意度。</a:t>
            </a:r>
            <a:endParaRPr lang="en-US" sz="153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r>
              <a:rPr lang="zh-CN" altLang="en-US" sz="2400" b="1" dirty="0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五</a:t>
            </a:r>
            <a:r>
              <a:rPr lang="en-US" sz="2400" b="1" dirty="0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、</a:t>
            </a:r>
            <a:r>
              <a:rPr lang="zh-CN" altLang="en-US" sz="2400" b="1" dirty="0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项目特色与创新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22860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FontTx/>
              <a:buChar char="•"/>
            </a:pPr>
            <a:r>
              <a:rPr lang="en-US" altLang="zh-CN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1.</a:t>
            </a:r>
            <a:r>
              <a:rPr lang="zh-CN" altLang="en-US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课题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选题新颖</a:t>
            </a:r>
            <a:endParaRPr lang="zh-CN" altLang="en-US" sz="1535" dirty="0">
              <a:solidFill>
                <a:srgbClr val="383838"/>
              </a:solidFill>
              <a:latin typeface="Noto Sans SC" pitchFamily="34" charset="0"/>
              <a:ea typeface="Noto Sans SC" pitchFamily="34" charset="-122"/>
              <a:cs typeface="Noto Sans SC" pitchFamily="34" charset="-120"/>
            </a:endParaRPr>
          </a:p>
          <a:p>
            <a:pPr marL="342900" indent="-342900">
              <a:lnSpc>
                <a:spcPct val="150000"/>
              </a:lnSpc>
              <a:buSzPct val="100000"/>
              <a:buFontTx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项目</a:t>
            </a:r>
            <a:r>
              <a:rPr lang="zh-CN" altLang="en-US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聚焦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于文化旅游发展的产业属性和经济特征，研究成果将有助于丰富和拓展文旅融合发展的研究视角和研究内容。</a:t>
            </a:r>
            <a:endParaRPr lang="zh-CN" altLang="en-US" sz="1535" dirty="0">
              <a:solidFill>
                <a:srgbClr val="383838"/>
              </a:solidFill>
              <a:latin typeface="Noto Sans SC" pitchFamily="34" charset="0"/>
              <a:ea typeface="Noto Sans SC" pitchFamily="34" charset="-122"/>
              <a:cs typeface="Noto Sans SC" pitchFamily="34" charset="-120"/>
            </a:endParaRPr>
          </a:p>
          <a:p>
            <a:pPr marL="342900" indent="-342900">
              <a:lnSpc>
                <a:spcPct val="150000"/>
              </a:lnSpc>
              <a:buSzPct val="100000"/>
              <a:buFontTx/>
              <a:buChar char="•"/>
            </a:pPr>
            <a:r>
              <a:rPr lang="en-US" altLang="zh-CN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2.</a:t>
            </a:r>
            <a:r>
              <a:rPr lang="zh-CN" altLang="en-US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研究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方法创新</a:t>
            </a:r>
            <a:endParaRPr lang="zh-CN" altLang="en-US" sz="1535" dirty="0">
              <a:solidFill>
                <a:srgbClr val="383838"/>
              </a:solidFill>
              <a:latin typeface="Noto Sans SC" pitchFamily="34" charset="0"/>
              <a:ea typeface="Noto Sans SC" pitchFamily="34" charset="-122"/>
              <a:cs typeface="Noto Sans SC" pitchFamily="34" charset="-120"/>
            </a:endParaRPr>
          </a:p>
          <a:p>
            <a:pPr marL="342900" indent="-342900">
              <a:lnSpc>
                <a:spcPct val="150000"/>
              </a:lnSpc>
              <a:buSzPct val="100000"/>
              <a:buFontTx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项目</a:t>
            </a:r>
            <a:r>
              <a:rPr lang="zh-CN" altLang="en-US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综合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多学科知识进行理论探索，并基于实地调查的第一手数据和</a:t>
            </a:r>
            <a:r>
              <a:rPr lang="zh-CN" altLang="en-US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资料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。</a:t>
            </a:r>
            <a:endParaRPr lang="zh-CN" altLang="en-US" sz="1535" dirty="0">
              <a:solidFill>
                <a:srgbClr val="383838"/>
              </a:solidFill>
              <a:latin typeface="Noto Sans SC" pitchFamily="34" charset="0"/>
              <a:ea typeface="Noto Sans SC" pitchFamily="34" charset="-122"/>
              <a:cs typeface="Noto Sans SC" pitchFamily="34" charset="-120"/>
            </a:endParaRPr>
          </a:p>
          <a:p>
            <a:pPr marL="342900" indent="-342900">
              <a:lnSpc>
                <a:spcPct val="150000"/>
              </a:lnSpc>
              <a:buSzPct val="100000"/>
              <a:buFontTx/>
              <a:buChar char="•"/>
            </a:pPr>
            <a:r>
              <a:rPr lang="en-US" altLang="zh-CN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3.</a:t>
            </a:r>
            <a:r>
              <a:rPr lang="zh-CN" altLang="en-US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研究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结果创新</a:t>
            </a:r>
            <a:endParaRPr lang="zh-CN" altLang="en-US" sz="1535" dirty="0">
              <a:solidFill>
                <a:srgbClr val="383838"/>
              </a:solidFill>
              <a:latin typeface="Noto Sans SC" pitchFamily="34" charset="0"/>
              <a:ea typeface="Noto Sans SC" pitchFamily="34" charset="-122"/>
              <a:cs typeface="Noto Sans SC" pitchFamily="34" charset="-120"/>
            </a:endParaRPr>
          </a:p>
          <a:p>
            <a:pPr marL="342900" indent="-342900">
              <a:lnSpc>
                <a:spcPct val="150000"/>
              </a:lnSpc>
              <a:buSzPct val="100000"/>
              <a:buFontTx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项目</a:t>
            </a:r>
            <a:r>
              <a:rPr lang="zh-CN" altLang="en-US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从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实际情况出发，深入分析文化旅游产业融合现状，探索文旅融合发展的评价指标体系，揭示问题及其成因，最后提出文旅深度融合的优化路径和对策建议。</a:t>
            </a:r>
            <a:endParaRPr lang="zh-CN" altLang="en-US" sz="1535" dirty="0">
              <a:solidFill>
                <a:srgbClr val="383838"/>
              </a:solidFill>
              <a:latin typeface="Noto Sans SC" pitchFamily="34" charset="0"/>
              <a:ea typeface="Noto Sans SC" pitchFamily="34" charset="-122"/>
              <a:cs typeface="Noto Sans SC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551092" y="1396319"/>
            <a:ext cx="7428230" cy="1485900"/>
          </a:xfrm>
          <a:prstGeom prst="rect">
            <a:avLst/>
          </a:prstGeom>
          <a:noFill/>
        </p:spPr>
        <p:txBody>
          <a:bodyPr wrap="square" rtlCol="0" anchor="b"/>
          <a:lstStyle/>
          <a:p>
            <a:pPr algn="ctr"/>
            <a:r>
              <a:rPr lang="zh-CN" altLang="en-US" sz="6000" b="1" dirty="0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谢谢！</a:t>
            </a:r>
            <a:endParaRPr lang="en-US" sz="6000" dirty="0">
              <a:solidFill>
                <a:prstClr val="black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1057440" y="3105150"/>
            <a:ext cx="6130290" cy="7239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algn="ctr"/>
            <a:endParaRPr lang="en-US" sz="1920" b="1" dirty="0">
              <a:solidFill>
                <a:prstClr val="black"/>
              </a:solidFill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-954860" y="3016817"/>
            <a:ext cx="7727894" cy="44287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4000500">
              <a:lnSpc>
                <a:spcPct val="150000"/>
              </a:lnSpc>
            </a:pPr>
            <a:r>
              <a:rPr lang="zh-CN" altLang="en-US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dirty="0">
              <a:solidFill>
                <a:prstClr val="black">
                  <a:lumMod val="85000"/>
                  <a:lumOff val="15000"/>
                </a:prst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一、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文献研究</a:t>
            </a:r>
            <a:endParaRPr lang="en-US" sz="2400" dirty="0"/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9144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国家、江苏省和徐州市促进文化产业与旅游产业融合发展政策的陆续出台，为两大产业间的交叉、渗透和融合发展提供了外力的支撑和推动</a:t>
            </a:r>
            <a:r>
              <a:rPr lang="zh-CN" altLang="en-US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。</a:t>
            </a:r>
            <a:endParaRPr lang="en-US" altLang="zh-CN" sz="1535" dirty="0" smtClean="0">
              <a:solidFill>
                <a:srgbClr val="383838"/>
              </a:solidFill>
              <a:latin typeface="Noto Sans SC" pitchFamily="34" charset="0"/>
              <a:ea typeface="Noto Sans SC" pitchFamily="34" charset="-122"/>
              <a:cs typeface="Noto Sans SC" pitchFamily="34" charset="-120"/>
            </a:endParaRPr>
          </a:p>
          <a:p>
            <a:pPr marL="342900" indent="-342900">
              <a:lnSpc>
                <a:spcPct val="150000"/>
              </a:lnSpc>
              <a:buSzPct val="100000"/>
              <a:buChar char="•"/>
            </a:pPr>
            <a:r>
              <a:rPr lang="zh-CN" altLang="en-US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从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文献</a:t>
            </a:r>
            <a:r>
              <a:rPr lang="zh-CN" altLang="en-US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研究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中，可以看出，国内外研究更多的是集中在文化、旅游的概念设计与探讨上，</a:t>
            </a:r>
            <a:r>
              <a:rPr lang="zh-CN" altLang="en-US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专攻汉文化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旅游融合的研究却不多。</a:t>
            </a:r>
            <a:endParaRPr lang="en-US" sz="153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二、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徐州文旅融合的发展现状</a:t>
            </a:r>
            <a:endParaRPr lang="en-US" sz="2400" dirty="0"/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9144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 algn="l">
              <a:lnSpc>
                <a:spcPct val="150000"/>
              </a:lnSpc>
              <a:buSzPct val="100000"/>
              <a:buChar char="•"/>
            </a:pP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1535" dirty="0" err="1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一）</a:t>
            </a:r>
            <a:r>
              <a:rPr lang="en-US" sz="1535" dirty="0" err="1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徐州旅游文化资源</a:t>
            </a:r>
            <a:endParaRPr lang="en-US" sz="1535" dirty="0"/>
          </a:p>
          <a:p>
            <a:pPr marL="342900" indent="-342900" algn="l">
              <a:lnSpc>
                <a:spcPct val="150000"/>
              </a:lnSpc>
              <a:buSzPct val="100000"/>
              <a:buChar char="•"/>
            </a:pPr>
            <a:r>
              <a:rPr 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1535" dirty="0" err="1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二）</a:t>
            </a:r>
            <a:r>
              <a:rPr lang="en-US" sz="1535" dirty="0" err="1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徐州文旅融合的</a:t>
            </a:r>
            <a:r>
              <a:rPr lang="zh-CN" altLang="en-US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调研</a:t>
            </a:r>
            <a:endParaRPr lang="en-US" sz="153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一）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徐州旅游文化资源</a:t>
            </a:r>
            <a:endParaRPr lang="en-US" sz="2400" dirty="0"/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徐州地处江苏西北部，古称 “彭城”，有</a:t>
            </a:r>
            <a:r>
              <a:rPr lang="en-US" altLang="zh-CN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2500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余年的建城史，华夏九州之一，文化旅游资源丰富，拥有“汉墓”、“汉画像石”和“汉兵马俑”的“汉代三绝”，是汉文化的重要发源地，在我国悠久浩瀚的历史长河中占据着极为重要的历史位置，在文化旅游开发中有着得天独厚的人文旅游资源，有着其他城市不可比拟的“西汉”与“东汉”的汉文化，</a:t>
            </a:r>
            <a:r>
              <a:rPr lang="en-US" altLang="zh-CN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1987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年徐州被国务院批准为中国历史文化名城。徐州汉文化资源包括狮子山楚王陵、汉画像石艺术馆、龟山汉墓、水下兵马俑博物馆、汉兵马俑博物馆、茅村汉画像石墓、汉兵马俑博物馆、徐州博物馆、汉高祖原庙、汉皇祖陵、徐州汉城、北洞山汉墓、刘向墓、拔剑</a:t>
            </a:r>
            <a:r>
              <a:rPr lang="zh-CN" altLang="en-US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泉等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。</a:t>
            </a:r>
            <a:endParaRPr lang="en-US" sz="153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pPr marL="0" indent="0">
              <a:buNone/>
            </a:pPr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二）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徐州文旅融合的</a:t>
            </a:r>
            <a:r>
              <a:rPr lang="zh-CN" altLang="en-US" sz="2400" b="1" dirty="0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调研</a:t>
            </a:r>
            <a:endParaRPr lang="en-US" sz="2400" dirty="0"/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如何将汉文化与旅游业相融合，充分挖掘徐州汉文化资源，向游客提供高品质的汉文化旅游消费体验，是徐州市文旅行业发展的方向</a:t>
            </a:r>
            <a:r>
              <a:rPr lang="zh-CN" altLang="en-US" sz="1535" dirty="0" smtClean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。</a:t>
            </a:r>
            <a:endParaRPr lang="en-US" altLang="zh-CN" sz="1535" dirty="0" smtClean="0">
              <a:solidFill>
                <a:srgbClr val="383838"/>
              </a:solidFill>
              <a:latin typeface="Noto Sans SC" pitchFamily="34" charset="0"/>
              <a:ea typeface="Noto Sans SC" pitchFamily="34" charset="-122"/>
              <a:cs typeface="Noto Sans SC" pitchFamily="34" charset="-120"/>
            </a:endParaRPr>
          </a:p>
          <a:p>
            <a:pPr marL="342900" indent="-342900">
              <a:lnSpc>
                <a:spcPct val="150000"/>
              </a:lnSpc>
              <a:buSzPct val="100000"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徐州汉文化旅游节以弘扬汉文化为核心，举办汉服巡游、歌舞表演、汉代射艺、特色美食等丰富多彩的各类专题活动，打造世界级的汉文化名城。近些年来其影响力不断扩大，已成为徐州旅游的主打品牌。</a:t>
            </a:r>
            <a:endParaRPr lang="en-US" sz="1535" dirty="0">
              <a:solidFill>
                <a:srgbClr val="383838"/>
              </a:solidFill>
              <a:latin typeface="Noto Sans SC" pitchFamily="34" charset="0"/>
              <a:ea typeface="Noto Sans SC" pitchFamily="34" charset="-122"/>
              <a:cs typeface="Noto Sans SC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二）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徐州文旅融合的</a:t>
            </a:r>
            <a:r>
              <a:rPr lang="zh-CN" altLang="en-US" sz="2400" b="1" dirty="0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调研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FontTx/>
              <a:buChar char="•"/>
            </a:pP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调查问卷根据徐州文旅融合情况来设计问卷问题。课题选择徐州汉文化景点开展调研，采用景点访谈，并通过微信和</a:t>
            </a:r>
            <a:r>
              <a:rPr lang="en-US" altLang="zh-CN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QQ</a:t>
            </a:r>
            <a:r>
              <a:rPr lang="zh-CN" altLang="en-US" sz="1535" dirty="0">
                <a:solidFill>
                  <a:srgbClr val="383838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等社交软件发布调研问卷的二维码进行线上问卷调研。选择的调研地点包括狮子山楚王陵、汉画像石艺术馆、龟山汉墓、水下兵马俑博物馆、汉兵马俑博物馆、汉兵马俑博物馆、徐州博物馆等。</a:t>
            </a:r>
            <a:endParaRPr lang="en-US" sz="1535" dirty="0">
              <a:solidFill>
                <a:srgbClr val="383838"/>
              </a:solidFill>
              <a:latin typeface="Noto Sans SC" pitchFamily="34" charset="0"/>
              <a:ea typeface="Noto Sans SC" pitchFamily="34" charset="-122"/>
              <a:cs typeface="Noto Sans SC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二）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徐州文旅融合的</a:t>
            </a:r>
            <a:r>
              <a:rPr lang="zh-CN" altLang="en-US" sz="2400" b="1" dirty="0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调研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6202" y="1159475"/>
            <a:ext cx="5830170" cy="34428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333500" y="314325"/>
            <a:ext cx="7506653" cy="552450"/>
          </a:xfrm>
          <a:prstGeom prst="rect">
            <a:avLst/>
          </a:prstGeom>
          <a:noFill/>
        </p:spPr>
        <p:txBody>
          <a:bodyPr wrap="square" rtlCol="0" anchor="ctr"/>
          <a:lstStyle/>
          <a:p>
            <a:r>
              <a:rPr lang="en-US" sz="2400" b="1" dirty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（</a:t>
            </a:r>
            <a:r>
              <a:rPr lang="en-US" sz="2400" b="1" dirty="0" err="1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二）</a:t>
            </a:r>
            <a:r>
              <a:rPr lang="en-US" sz="2400" b="1" dirty="0" err="1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徐州文旅融合的</a:t>
            </a:r>
            <a:r>
              <a:rPr lang="zh-CN" altLang="en-US" sz="2400" b="1" dirty="0" smtClean="0">
                <a:solidFill>
                  <a:srgbClr val="FF7500"/>
                </a:solidFill>
                <a:latin typeface="Noto Sans SC" pitchFamily="34" charset="0"/>
                <a:ea typeface="Noto Sans SC" pitchFamily="34" charset="-122"/>
                <a:cs typeface="Noto Sans SC" pitchFamily="34" charset="-120"/>
              </a:rPr>
              <a:t>调研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3" name="Text 1"/>
          <p:cNvSpPr/>
          <p:nvPr/>
        </p:nvSpPr>
        <p:spPr>
          <a:xfrm>
            <a:off x="1333500" y="1128713"/>
            <a:ext cx="7415213" cy="1371600"/>
          </a:xfrm>
          <a:prstGeom prst="rect">
            <a:avLst/>
          </a:prstGeom>
          <a:noFill/>
        </p:spPr>
        <p:txBody>
          <a:bodyPr wrap="square" rtlCol="0" anchor="t"/>
          <a:lstStyle/>
          <a:p>
            <a:pPr marL="342900" indent="-342900">
              <a:lnSpc>
                <a:spcPct val="150000"/>
              </a:lnSpc>
              <a:buSzPct val="100000"/>
              <a:buFontTx/>
              <a:buChar char="•"/>
            </a:pPr>
            <a:endParaRPr lang="en-US" sz="1535" dirty="0">
              <a:solidFill>
                <a:srgbClr val="383838"/>
              </a:solidFill>
              <a:latin typeface="Noto Sans SC" pitchFamily="34" charset="0"/>
              <a:ea typeface="Noto Sans SC" pitchFamily="34" charset="-122"/>
              <a:cs typeface="Noto Sans SC" pitchFamily="34" charset="-12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9038" y="1128713"/>
            <a:ext cx="5635253" cy="3634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14237a96-4a7a-47b8-b9be-c77b00efaf58"/>
  <p:tag name="COMMONDATA" val="eyJoZGlkIjoiZDk0OTRjNDBkZjRhNDI3N2RiMDg3ZWZkODU2ZDVkYzAifQ==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2503</Words>
  <Application>WPS 演示</Application>
  <PresentationFormat>全屏显示(16:9)</PresentationFormat>
  <Paragraphs>115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Arial</vt:lpstr>
      <vt:lpstr>宋体</vt:lpstr>
      <vt:lpstr>Wingdings</vt:lpstr>
      <vt:lpstr>Noto Sans SC</vt:lpstr>
      <vt:lpstr>Segoe Print</vt:lpstr>
      <vt:lpstr>Noto Sans SC</vt:lpstr>
      <vt:lpstr>Noto Sans SC</vt:lpstr>
      <vt:lpstr>黑体</vt:lpstr>
      <vt:lpstr>MingLiU-ExtB</vt:lpstr>
      <vt:lpstr>Calibri</vt:lpstr>
      <vt:lpstr>微软雅黑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PptxGenJS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MindShow.fun</dc:creator>
  <dc:subject>SUBTITLE HERE</dc:subject>
  <cp:lastModifiedBy>TeresaSerena</cp:lastModifiedBy>
  <cp:revision>11</cp:revision>
  <dcterms:created xsi:type="dcterms:W3CDTF">2023-09-16T14:26:00Z</dcterms:created>
  <dcterms:modified xsi:type="dcterms:W3CDTF">2023-09-19T16:46:36Z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B045C1AEADCF48AC9F7169EA4E1B9175_12</vt:lpwstr>
  </property>
  <property fmtid="{D5CDD505-2E9C-101B-9397-08002B2CF9AE}" pid="3" name="KSOProductBuildVer">
    <vt:lpwstr>2052-11.1.0.14309</vt:lpwstr>
  </property>
</Properties>
</file>