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67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16.03.2026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5994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大家好，欢迎来到我们的研究成果展示。今天，我们将向大家汇报关于“中西方饮食习惯差异”的研究结果。希望通过这次展示，能让大家对不同文化背景下的饮食习俗有更深入的了解。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从问卷调查结果来看，45%的同学对中西方饮食文化差异有比较了解，15%的同学非常了解，但仍有40%的同学了解程度较低，这说明我们的研究具有一定的必要性。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在饮食偏好方面，60%的同学更喜欢中式口味，20%的同学两者都喜欢，这表明同学们对本土文化有较高的认同，同时也对西方文化持开放态度。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通过我们的研究，我们得出了以下结论：中西方饮食习惯的差异是客观存在的，并且深深植根于各自的文化土壤中。我们应该尊重这些差异，因为它们共同构成了丰富多彩的人类文明。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基于我们的研究，我们提出了三点建议：希望学校能加强文化教育，同学们能积极参与实践，并且我们每个人都能以包容的心态对待不同的文化。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当然，我们的研究也存在一些局限性，比如样本量较小。未来，我们希望能扩大研究范围，进行更深入的探讨，特别是关注饮食文化融合的趋势。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最后，我们要感谢所有参与调查的同学们，以及给予我们悉心指导的老师。谢谢大家！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这是我们本次展示的主要内容框架，我们将按照这个顺序逐一介绍我们的研究过程和成果。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在全球化的今天，了解不同文化背景下的饮食习惯变得越来越重要。我们的研究正是基于这样的背景，旨在通过对比中西方饮食文化的差异，增进同学们对跨文化交际的理解。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我们的研究主要有四个目标，涵盖了从探究差异到培养能力的多个方面。研究内容主要集中在餐桌礼仪、食物种类和就餐方式这三个核心领域。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为了确保研究的科学性和全面性，我们采用了文献研究、问卷调查和访谈三种方法相结合的方式，从多个角度收集信息。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我们共发放了150份问卷，回收了145份，其中有效问卷138份，有效回收率达到了92%，这为我们的研究提供了坚实的数据基础。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首先，我们来看餐桌礼仪的差异。中式和西式在餐具使用、座次安排和用餐举止上都有明显的不同，这些差异反映了各自独特的文化内涵。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接下来是食物种类和烹饪方式的差异。中国饮食以米饭、面条为主食，烹饪方式多样，注重口味和食补；而西方饮食则以面包、土豆为主，烹饪方式相对简单，更注重营养均衡。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在就餐方式上，中式的合餐制和西式的分餐制形成了鲜明对比。合餐制强调集体和共享，而分餐制则更注重个人和独立，这背后反映了不同的文化价值观。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6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61.svg"/><Relationship Id="rId4" Type="http://schemas.openxmlformats.org/officeDocument/2006/relationships/image" Target="../media/image37.png"/><Relationship Id="rId9" Type="http://schemas.openxmlformats.org/officeDocument/2006/relationships/image" Target="../media/image6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0.png"/><Relationship Id="rId7" Type="http://schemas.openxmlformats.org/officeDocument/2006/relationships/image" Target="../media/image6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65.svg"/><Relationship Id="rId4" Type="http://schemas.openxmlformats.org/officeDocument/2006/relationships/image" Target="../media/image39.png"/><Relationship Id="rId9" Type="http://schemas.openxmlformats.org/officeDocument/2006/relationships/image" Target="../media/image6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svg"/><Relationship Id="rId5" Type="http://schemas.openxmlformats.org/officeDocument/2006/relationships/image" Target="../media/image42.png"/><Relationship Id="rId10" Type="http://schemas.openxmlformats.org/officeDocument/2006/relationships/image" Target="../media/image74.svg"/><Relationship Id="rId4" Type="http://schemas.openxmlformats.org/officeDocument/2006/relationships/image" Target="../media/image3.sv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38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9.svg"/><Relationship Id="rId5" Type="http://schemas.openxmlformats.org/officeDocument/2006/relationships/image" Target="../media/image48.png"/><Relationship Id="rId4" Type="http://schemas.openxmlformats.org/officeDocument/2006/relationships/image" Target="../media/image6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50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svg"/><Relationship Id="rId5" Type="http://schemas.openxmlformats.org/officeDocument/2006/relationships/image" Target="../media/image52.png"/><Relationship Id="rId10" Type="http://schemas.openxmlformats.org/officeDocument/2006/relationships/image" Target="../media/image89.svg"/><Relationship Id="rId4" Type="http://schemas.openxmlformats.org/officeDocument/2006/relationships/image" Target="../media/image51.pn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8.png"/><Relationship Id="rId18" Type="http://schemas.openxmlformats.org/officeDocument/2006/relationships/image" Target="../media/image1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13.sv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6.png"/><Relationship Id="rId14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2.sv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svg"/><Relationship Id="rId5" Type="http://schemas.openxmlformats.org/officeDocument/2006/relationships/image" Target="../media/image15.png"/><Relationship Id="rId4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svg"/><Relationship Id="rId11" Type="http://schemas.openxmlformats.org/officeDocument/2006/relationships/image" Target="../media/image23.jpeg"/><Relationship Id="rId5" Type="http://schemas.openxmlformats.org/officeDocument/2006/relationships/image" Target="../media/image20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image" Target="../media/image24.jpeg"/><Relationship Id="rId7" Type="http://schemas.openxmlformats.org/officeDocument/2006/relationships/image" Target="../media/image45.svg"/><Relationship Id="rId12" Type="http://schemas.openxmlformats.org/officeDocument/2006/relationships/image" Target="../media/image50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4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43.svg"/><Relationship Id="rId15" Type="http://schemas.openxmlformats.org/officeDocument/2006/relationships/image" Target="../media/image31.png"/><Relationship Id="rId10" Type="http://schemas.openxmlformats.org/officeDocument/2006/relationships/image" Target="../media/image28.jpeg"/><Relationship Id="rId4" Type="http://schemas.openxmlformats.org/officeDocument/2006/relationships/image" Target="../media/image25.png"/><Relationship Id="rId9" Type="http://schemas.openxmlformats.org/officeDocument/2006/relationships/image" Target="../media/image47.svg"/><Relationship Id="rId14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1016000" y="1778000"/>
            <a:ext cx="10160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254000" dist="127000" dir="5400000" algn="tl" rotWithShape="0">
              <a:srgbClr val="4A90E2">
                <a:alpha val="2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270000" y="21590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zh-CN" sz="3600" dirty="0"/>
              <a:t>基于文化逻辑差异的中西方饮食习惯</a:t>
            </a:r>
            <a:r>
              <a:rPr lang="zh-CN" altLang="zh-CN" sz="3600" dirty="0" smtClean="0"/>
              <a:t>研究</a:t>
            </a:r>
            <a:endParaRPr lang="en-US" altLang="zh-CN" sz="3600" dirty="0" smtClean="0"/>
          </a:p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 dirty="0" err="1" smtClean="0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成果展示</a:t>
            </a:r>
            <a:endParaRPr lang="en-US" sz="1100" dirty="0"/>
          </a:p>
        </p:txBody>
      </p:sp>
      <p:cxnSp>
        <p:nvCxnSpPr>
          <p:cNvPr id="5" name="Connector 5"/>
          <p:cNvCxnSpPr/>
          <p:nvPr/>
        </p:nvCxnSpPr>
        <p:spPr>
          <a:xfrm rot="-17188">
            <a:off x="4826016" y="30416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5A623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270000" y="33020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初二（2）班 </a:t>
            </a:r>
            <a:r>
              <a:rPr lang="zh-CN" altLang="en-US" sz="2000" b="0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石天佑</a:t>
            </a:r>
          </a:p>
          <a:p>
            <a:pPr indent="0" algn="ctr">
              <a:lnSpc>
                <a:spcPct val="125000"/>
              </a:lnSpc>
              <a:defRPr/>
            </a:pPr>
            <a:r>
              <a:rPr lang="zh-CN" altLang="en-US" sz="2000" b="0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指导老师：李依叡</a:t>
            </a:r>
          </a:p>
        </p:txBody>
      </p:sp>
      <p:sp>
        <p:nvSpPr>
          <p:cNvPr id="7" name="AutoShape 7"/>
          <p:cNvSpPr/>
          <p:nvPr/>
        </p:nvSpPr>
        <p:spPr>
          <a:xfrm>
            <a:off x="1270000" y="39370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2026年3月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892800" y="4445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问卷调查结果分析（一）- 认知程度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6604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15875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学生对中西方饮食文化差异的了解程度分布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" y="2032000"/>
            <a:ext cx="6096000" cy="2667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7620000" y="1397000"/>
            <a:ext cx="381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7874000" y="1587500"/>
            <a:ext cx="330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数据洞察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874000" y="2159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8255000" y="21336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认知基础良好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超过六成(60%)的同学对差异有一定了解，其中比较了解的占比最高(45%)。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874000" y="3048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8255000" y="30226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认知盲区仍存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仍有40%的同学了解程度较低，存在信息不对称，研究具有必要性。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207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4610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53975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结论：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虽然大部分学生具备基础认知，但仍有近半数学生需要更深入的引导与普及，这为我们后续的研究方向提供了明确依据。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8051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问卷调查结果分析（二）- 态度倾向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588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" y="1651000"/>
            <a:ext cx="5080000" cy="304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604000" y="1397000"/>
            <a:ext cx="4826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6858000" y="1651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数据洞察与分析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858000" y="2222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7239000" y="21844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本土文化认同度高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60%的同学明确表示更喜欢中式口味，体现了对本土饮食文化的深厚情感。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858000" y="3111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239000" y="30734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文化包容性强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20%的同学表示两者都喜欢，显示出同学们对西方文化持开放和包容的态度。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858000" y="4000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239000" y="39624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多元化趋势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仅有5%的同学表示两者都不喜欢，说明绝大多数学生对饮食文化有广泛的接受度。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1016000" y="5461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学生群体在保持对本土文化高度认同的同时，展现出了积极的文化包容性和开放心态。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16510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778000" y="1651000"/>
            <a:ext cx="387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显著差异表现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778000" y="2095500"/>
            <a:ext cx="3873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中西方饮食习惯在餐桌礼仪、食物种类、就餐方式等方面存在显著差异，体现了不同的生活方式。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86500" y="1397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540500" y="16510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02500" y="1651000"/>
            <a:ext cx="387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深层成因探究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302500" y="2095500"/>
            <a:ext cx="3873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这些差异是由不同的历史渊源、地理环境、社会结构和价值观念共同塑造的，具有深刻的文化根基。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556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38100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778000" y="3810000"/>
            <a:ext cx="387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文化价值认同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778000" y="4254500"/>
            <a:ext cx="3873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文化差异并无优劣之分，它们都是人类文明的瑰宝，共同丰富了世界文化的多样性。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86500" y="3556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540500" y="3810000"/>
            <a:ext cx="609600" cy="609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302500" y="3810000"/>
            <a:ext cx="387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跨文化交流意义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302500" y="4254500"/>
            <a:ext cx="3873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深入了解文化差异有助于打破偏见，促进跨文化交流与理解，构建更加包容的全球社会。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842000"/>
            <a:ext cx="10668000" cy="508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88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建议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78000" y="1778000"/>
            <a:ext cx="1270000" cy="127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889000" y="3175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学校教育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3683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在英语教学中融入更多文化对比内容，培养跨文化交际能力。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1524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461000" y="1778000"/>
            <a:ext cx="1270000" cy="127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4572000" y="3175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学生实践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35500" y="3683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鼓励学生通过阅读、观看纪录片、参加交流活动等方式体验不同文化。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128000" y="1524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144000" y="1778000"/>
            <a:ext cx="1270000" cy="127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8255000" y="3175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文化包容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318500" y="3683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尊重文化多样性，以开放和包容的心态看待不同的饮食习惯。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715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4A90E2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研究反思与展望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080000" cy="76200"/>
          </a:xfrm>
          <a:prstGeom prst="roundRect">
            <a:avLst>
              <a:gd name="adj" fmla="val 0"/>
            </a:avLst>
          </a:prstGeom>
          <a:solidFill>
            <a:srgbClr val="F5A62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43000" y="1778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7272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研究局限性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0110">
            <a:off x="1143009" y="2279650"/>
            <a:ext cx="431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143000" y="2476500"/>
            <a:ext cx="4318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样本量较小，调查范围有限，可能影响统计效力。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未能涵盖更广泛的地域和人群，结论的普适性有待验证。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350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350000" y="1397000"/>
            <a:ext cx="5080000" cy="76200"/>
          </a:xfrm>
          <a:prstGeom prst="roundRect">
            <a:avLst>
              <a:gd name="adj" fmla="val 0"/>
            </a:avLst>
          </a:prstGeom>
          <a:solidFill>
            <a:srgbClr val="7ED32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731000" y="1778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239000" y="17272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未来研究方向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10110">
            <a:off x="6731009" y="2279650"/>
            <a:ext cx="431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731000" y="2476500"/>
            <a:ext cx="4318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扩大样本范围，进行更深入的跨文化比较研究。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探讨饮食文化融合的趋势及其对消费者行为的影响。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55118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524000" y="54610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</a:t>
            </a: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通过反思当前局限，我们将进一步优化研究设计，聚焦文化融合趋势，为未来研究奠定坚实基础。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图片 10"/>
          <p:cNvPicPr/>
          <p:nvPr/>
        </p:nvPicPr>
        <p:blipFill>
          <a:blip r:embed="rId4"/>
          <a:srcRect b="9030"/>
          <a:stretch>
            <a:fillRect/>
          </a:stretch>
        </p:blipFill>
        <p:spPr>
          <a:xfrm>
            <a:off x="532765" y="402590"/>
            <a:ext cx="11242040" cy="6061710"/>
          </a:xfrm>
          <a:prstGeom prst="roundRect">
            <a:avLst/>
          </a:prstGeom>
          <a:effectLst>
            <a:softEdge rad="63500"/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14065" y="14478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3811905" y="1498600"/>
            <a:ext cx="495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感谢参与调查的同学们！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325620" y="2338070"/>
            <a:ext cx="3683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感谢指导老师的悉心指导！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715000" y="3429000"/>
            <a:ext cx="762000" cy="50800"/>
          </a:xfrm>
          <a:prstGeom prst="roundRect">
            <a:avLst>
              <a:gd name="adj" fmla="val 400000"/>
            </a:avLst>
          </a:prstGeom>
          <a:solidFill>
            <a:srgbClr val="F5A62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749800" y="3872230"/>
            <a:ext cx="406400" cy="4064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174865" y="386207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16510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651000" y="15875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研究背景与意义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350000" y="13970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604000" y="16510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7239000" y="15875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研究目标与内容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26035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2857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651000" y="27940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研究方法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26035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604000" y="2857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239000" y="27940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问卷调查概况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38100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16000" y="40640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651000" y="40005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研究结果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350000" y="38100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04000" y="4064000"/>
            <a:ext cx="508000" cy="508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239000" y="40005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 结论与建议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50165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016000" y="5270500"/>
            <a:ext cx="508000" cy="5080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1651000" y="52070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 研究反思与展望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350000" y="50165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604000" y="5270500"/>
            <a:ext cx="508000" cy="5080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239000" y="52070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08 致谢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研究背景与意义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08" b="108"/>
          <a:stretch>
            <a:fillRect/>
          </a:stretch>
        </p:blipFill>
        <p:spPr>
          <a:xfrm>
            <a:off x="762000" y="1397000"/>
            <a:ext cx="3556000" cy="2336800"/>
          </a:xfrm>
          <a:prstGeom prst="roundRect">
            <a:avLst>
              <a:gd name="adj" fmla="val 543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762000" y="3937000"/>
            <a:ext cx="3556000" cy="1524000"/>
          </a:xfrm>
          <a:prstGeom prst="roundRect">
            <a:avLst>
              <a:gd name="adj" fmla="val 8333"/>
            </a:avLst>
          </a:prstGeom>
          <a:solidFill>
            <a:srgbClr val="4A90E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190500" tIns="0" rIns="19050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跨文化饮食交流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饮食不仅是生存需求，更是文化的载体与交流的桥梁。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4826000" y="1397000"/>
            <a:ext cx="6604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080000" y="1587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461000" y="15494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080000" y="1968500"/>
            <a:ext cx="609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08000"/>
              </a:lnSpc>
              <a:buClr>
                <a:srgbClr val="333333"/>
              </a:buClr>
              <a:buChar char="•"/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全球化背景下，跨文化交流日益频繁，饮食文化是重要组成部分。</a:t>
            </a:r>
            <a:endParaRPr lang="en-US" sz="1100"/>
          </a:p>
          <a:p>
            <a:pPr marL="177800" indent="-177800" algn="l">
              <a:lnSpc>
                <a:spcPct val="108000"/>
              </a:lnSpc>
              <a:buClr>
                <a:srgbClr val="333333"/>
              </a:buClr>
              <a:buChar char="•"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饮食文化反映了不同民族的历史和价值观，是文化的重要载体。</a:t>
            </a:r>
          </a:p>
          <a:p>
            <a:pPr marL="177800" indent="-177800" algn="l">
              <a:lnSpc>
                <a:spcPct val="108000"/>
              </a:lnSpc>
              <a:buClr>
                <a:srgbClr val="333333"/>
              </a:buClr>
              <a:buChar char="•"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译林版英语教材引入饮食话题，旨在培养学生的跨文化意识。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826000" y="3556000"/>
            <a:ext cx="6604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080000" y="3746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461000" y="37084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研究意义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080000" y="4127500"/>
            <a:ext cx="609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08000"/>
              </a:lnSpc>
              <a:buClr>
                <a:srgbClr val="333333"/>
              </a:buClr>
              <a:buChar char="•"/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帮助学生深入理解中西方文化差异，提升跨文化交际能力。</a:t>
            </a:r>
            <a:endParaRPr lang="en-US" sz="1100"/>
          </a:p>
          <a:p>
            <a:pPr marL="177800" indent="-177800" algn="l">
              <a:lnSpc>
                <a:spcPct val="108000"/>
              </a:lnSpc>
              <a:buClr>
                <a:srgbClr val="333333"/>
              </a:buClr>
              <a:buChar char="•"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培养学生对不同文化的尊重和包容，促进多元文化和谐共处。</a:t>
            </a:r>
          </a:p>
          <a:p>
            <a:pPr marL="177800" indent="-177800" algn="l">
              <a:lnSpc>
                <a:spcPct val="108000"/>
              </a:lnSpc>
              <a:buClr>
                <a:srgbClr val="333333"/>
              </a:buClr>
              <a:buChar char="•"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提高学生运用英语进行调查和研究的能力，增强实践应用水平。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研究目标与内容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080000" cy="609600"/>
          </a:xfrm>
          <a:prstGeom prst="roundRect">
            <a:avLst>
              <a:gd name="adj" fmla="val 20833"/>
            </a:avLst>
          </a:prstGeom>
          <a:solidFill>
            <a:srgbClr val="4A90E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2500" y="1524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4478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研究目标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159000"/>
            <a:ext cx="4699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探究中西方在餐桌礼仪、食物种类、就餐方式等方面的主要差异。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分析造成这些差异的文化、历史和社会原因。</a:t>
            </a:r>
          </a:p>
          <a:p>
            <a:pPr indent="0" algn="l">
              <a:lnSpc>
                <a:spcPct val="117000"/>
              </a:lnSpc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03.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培养学生对不同文化的理解、尊重和包容。</a:t>
            </a:r>
          </a:p>
          <a:p>
            <a:pPr indent="0" algn="l">
              <a:lnSpc>
                <a:spcPct val="117000"/>
              </a:lnSpc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04.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提高学生运用英语进行调查、分析和表达的能力。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350000" y="1397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350000" y="1397000"/>
            <a:ext cx="5080000" cy="609600"/>
          </a:xfrm>
          <a:prstGeom prst="roundRect">
            <a:avLst>
              <a:gd name="adj" fmla="val 20833"/>
            </a:avLst>
          </a:prstGeom>
          <a:solidFill>
            <a:srgbClr val="7ED321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540500" y="1524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14478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研究内容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540500" y="2159000"/>
            <a:ext cx="4699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餐桌礼仪：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餐具使用、座次安排、用餐举止。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6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食物种类：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主食、菜肴烹饪方式、饮食观念。</a:t>
            </a:r>
          </a:p>
          <a:p>
            <a:pPr indent="0" algn="l">
              <a:lnSpc>
                <a:spcPct val="117000"/>
              </a:lnSpc>
            </a:pPr>
            <a:r>
              <a:rPr lang="en-US" sz="16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就餐方式：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合餐制与分餐制的对比。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4A90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330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510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889000" y="3429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文献研究法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889000" y="39370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查阅相关书籍、文章和网络资源，构建理论基础。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1524000"/>
            <a:ext cx="330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3340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4572000" y="3429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问卷调查法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72000" y="39370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设计问卷，广泛调查本校同学的认知和看法。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128000" y="1524000"/>
            <a:ext cx="330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0170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8255000" y="3429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访谈法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255000" y="39370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深度采访有海外生活经历的老师或同学，获取一手经验。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33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4A90E2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269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问卷调查概况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2413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1651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625600"/>
            <a:ext cx="152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46A7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发放问卷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032000"/>
            <a:ext cx="190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150</a:t>
            </a:r>
            <a:r>
              <a:rPr lang="en-US" sz="1400" b="0" i="0" u="none" strike="noStrike">
                <a:solidFill>
                  <a:srgbClr val="8F959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份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3429000" y="1397000"/>
            <a:ext cx="2413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683000" y="1651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064000" y="1625600"/>
            <a:ext cx="152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46A7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回收问卷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683000" y="2032000"/>
            <a:ext cx="190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145</a:t>
            </a:r>
            <a:r>
              <a:rPr lang="en-US" sz="1400" b="0" i="0" u="none" strike="noStrike">
                <a:solidFill>
                  <a:srgbClr val="8F959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份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048000"/>
            <a:ext cx="2413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3302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3276600"/>
            <a:ext cx="152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46A7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有效问卷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3683000"/>
            <a:ext cx="190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138</a:t>
            </a:r>
            <a:r>
              <a:rPr lang="en-US" sz="1400" b="0" i="0" u="none" strike="noStrike">
                <a:solidFill>
                  <a:srgbClr val="8F959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份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429000" y="3048000"/>
            <a:ext cx="2413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683000" y="3302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4064000" y="3276600"/>
            <a:ext cx="152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46A7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有效回收率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3683000" y="3683000"/>
            <a:ext cx="190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92</a:t>
            </a:r>
            <a:r>
              <a:rPr lang="en-US" sz="1400" b="0" i="0" u="none" strike="noStrike">
                <a:solidFill>
                  <a:srgbClr val="8F959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%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350000" y="1397000"/>
            <a:ext cx="4064000" cy="2667000"/>
          </a:xfrm>
          <a:prstGeom prst="roundRect">
            <a:avLst>
              <a:gd name="adj" fmla="val 476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762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/>
          <a:srcRect l="67" r="67"/>
          <a:stretch>
            <a:fillRect/>
          </a:stretch>
        </p:blipFill>
        <p:spPr>
          <a:xfrm>
            <a:off x="6477000" y="1524000"/>
            <a:ext cx="3810000" cy="2476500"/>
          </a:xfrm>
          <a:prstGeom prst="roundRect">
            <a:avLst>
              <a:gd name="adj" fmla="val 5128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1" name="AutoShape 21"/>
          <p:cNvSpPr/>
          <p:nvPr/>
        </p:nvSpPr>
        <p:spPr>
          <a:xfrm>
            <a:off x="762000" y="4826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4A90E2">
              <a:alpha val="1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1016000" y="50165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本次调研共发放问卷</a:t>
            </a: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150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份，回收</a:t>
            </a: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145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份，有效问卷</a:t>
            </a:r>
            <a:r>
              <a:rPr lang="en-US" sz="16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138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份，有效回收率高达</a:t>
            </a:r>
            <a:r>
              <a:rPr lang="en-US" sz="16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92%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，数据质量优良，为后续分析提供了坚实基础。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6705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研究结果（一）- 餐桌礼仪差异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4191000"/>
          </a:xfrm>
          <a:prstGeom prst="roundRect">
            <a:avLst>
              <a:gd name="adj" fmla="val 303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86000" y="1587500"/>
            <a:ext cx="2032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37465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中式礼仪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4254500"/>
            <a:ext cx="254000" cy="254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4216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餐具：</a:t>
            </a: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筷子，讲究合餐制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6355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4597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座次：</a:t>
            </a: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讲究尊卑长幼，主位分明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0165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4978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举止：</a:t>
            </a: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席间交谈，为他人夹菜示热情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1397000"/>
            <a:ext cx="5080000" cy="4191000"/>
          </a:xfrm>
          <a:prstGeom prst="roundRect">
            <a:avLst>
              <a:gd name="adj" fmla="val 303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/>
          <a:srcRect l="13099" r="13099"/>
          <a:stretch>
            <a:fillRect/>
          </a:stretch>
        </p:blipFill>
        <p:spPr>
          <a:xfrm>
            <a:off x="7874000" y="1587500"/>
            <a:ext cx="2032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6350000" y="37465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西式礼仪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604000" y="42545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985000" y="4216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餐具：</a:t>
            </a: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刀叉，实行分餐制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604000" y="46355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4597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座次：</a:t>
            </a: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相对随意，遵循女士优先原则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604000" y="50165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4978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举止：</a:t>
            </a: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闭口咀嚼，避免发出声音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93853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研究结果（二）- 食物种类与烹饪方式差异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5080000" cy="76200"/>
          </a:xfrm>
          <a:prstGeom prst="roundRect">
            <a:avLst>
              <a:gd name="adj" fmla="val 166666"/>
            </a:avLst>
          </a:prstGeom>
          <a:solidFill>
            <a:srgbClr val="7ED32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 l="78" r="78"/>
          <a:stretch>
            <a:fillRect/>
          </a:stretch>
        </p:blipFill>
        <p:spPr>
          <a:xfrm>
            <a:off x="1016000" y="1727200"/>
            <a:ext cx="1524000" cy="1016000"/>
          </a:xfrm>
          <a:prstGeom prst="roundRect">
            <a:avLst>
              <a:gd name="adj" fmla="val 125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2667000" y="17272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中国饮食文化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870200"/>
            <a:ext cx="457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主食：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米饭、面条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烹饪：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炒、蒸、煮、炖（技法多样）</a:t>
            </a:r>
          </a:p>
          <a:p>
            <a:pPr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观念：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注重口味与食补养生</a:t>
            </a:r>
          </a:p>
        </p:txBody>
      </p:sp>
      <p:sp>
        <p:nvSpPr>
          <p:cNvPr id="8" name="AutoShape 8"/>
          <p:cNvSpPr/>
          <p:nvPr/>
        </p:nvSpPr>
        <p:spPr>
          <a:xfrm>
            <a:off x="6350000" y="1397000"/>
            <a:ext cx="5080000" cy="3810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350000" y="1397000"/>
            <a:ext cx="5080000" cy="76200"/>
          </a:xfrm>
          <a:prstGeom prst="roundRect">
            <a:avLst>
              <a:gd name="adj" fmla="val 166666"/>
            </a:avLst>
          </a:prstGeom>
          <a:solidFill>
            <a:srgbClr val="F5A62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t="39" b="39"/>
          <a:stretch>
            <a:fillRect/>
          </a:stretch>
        </p:blipFill>
        <p:spPr>
          <a:xfrm>
            <a:off x="6604000" y="1727200"/>
            <a:ext cx="1524000" cy="1016000"/>
          </a:xfrm>
          <a:prstGeom prst="roundRect">
            <a:avLst>
              <a:gd name="adj" fmla="val 125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8255000" y="17272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西方饮食文化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604000" y="2870200"/>
            <a:ext cx="457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主食：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面包、土豆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烹饪：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烤、炸、煎、煮（简单直接）</a:t>
            </a:r>
          </a:p>
          <a:p>
            <a:pPr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观念：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注重营养均衡与科学搭配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5461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4A90E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16000" y="5651500"/>
            <a:ext cx="381000" cy="381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55880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中西方饮食差异不仅体现在食材选择上，更反映了不同的文化内核与生活哲学。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62611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研究结果（三）- 就餐方式差异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4445000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24" b="24"/>
          <a:stretch>
            <a:fillRect/>
          </a:stretch>
        </p:blipFill>
        <p:spPr>
          <a:xfrm>
            <a:off x="1873250" y="1587500"/>
            <a:ext cx="2857500" cy="1905000"/>
          </a:xfrm>
          <a:prstGeom prst="roundRect">
            <a:avLst>
              <a:gd name="adj" fmla="val 6666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952500" y="3683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中式合餐制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4127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大家围坐一桌，共享菜肴，热闹温馨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体现集体主义和共享精神，讲究团圆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是重要的社交方式，促进情感交流</a:t>
            </a:r>
          </a:p>
        </p:txBody>
      </p:sp>
      <p:sp>
        <p:nvSpPr>
          <p:cNvPr id="7" name="AutoShape 7"/>
          <p:cNvSpPr/>
          <p:nvPr/>
        </p:nvSpPr>
        <p:spPr>
          <a:xfrm>
            <a:off x="6350000" y="1397000"/>
            <a:ext cx="5080000" cy="4445000"/>
          </a:xfrm>
          <a:prstGeom prst="roundRect">
            <a:avLst>
              <a:gd name="adj" fmla="val 285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l="28" r="28"/>
          <a:stretch>
            <a:fillRect/>
          </a:stretch>
        </p:blipFill>
        <p:spPr>
          <a:xfrm>
            <a:off x="7461250" y="1587500"/>
            <a:ext cx="2857500" cy="1905000"/>
          </a:xfrm>
          <a:prstGeom prst="roundRect">
            <a:avLst>
              <a:gd name="adj" fmla="val 6666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6540500" y="3683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西式分餐制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540500" y="4127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每人一份独立的餐盘和食物，界限分明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体现个人主义和独立性，注重隐私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主要目的是高效获取营养和能量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</Words>
  <Application>Microsoft Office PowerPoint</Application>
  <PresentationFormat>自定义</PresentationFormat>
  <Paragraphs>168</Paragraphs>
  <Slides>15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kdfz</cp:lastModifiedBy>
  <cp:revision>4</cp:revision>
  <dcterms:created xsi:type="dcterms:W3CDTF">2026-03-14T03:57:04Z</dcterms:created>
  <dcterms:modified xsi:type="dcterms:W3CDTF">2026-03-16T07:53:50Z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48918395EB574001865A883F759B28BD_12</vt:lpwstr>
  </property>
  <property fmtid="{D5CDD505-2E9C-101B-9397-08002B2CF9AE}" pid="3" name="KSOProductBuildVer">
    <vt:lpwstr>2052-12.1.0.25225</vt:lpwstr>
  </property>
</Properties>
</file>