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28"/>
  </p:notesMasterIdLst>
  <p:sldIdLst>
    <p:sldId id="256" r:id="rId2"/>
    <p:sldId id="257"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Lst>
  <p:sldSz cx="12192000" cy="6858000"/>
  <p:notesSz cx="6858000" cy="12192000"/>
  <p:embeddedFontLst>
    <p:embeddedFont>
      <p:font typeface="MiSans" panose="02010600030101010101" charset="-122"/>
      <p:regular r:id="rId2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2" autoAdjust="0"/>
    <p:restoredTop sz="94610"/>
  </p:normalViewPr>
  <p:slideViewPr>
    <p:cSldViewPr snapToGrid="0" snapToObjects="1">
      <p:cViewPr varScale="1">
        <p:scale>
          <a:sx n="94" d="100"/>
          <a:sy n="94" d="100"/>
        </p:scale>
        <p:origin x="63"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52193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zh-CN" alt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dirty="0"/>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zh-CN" alt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dirty="0"/>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zh-CN" alt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dirty="0"/>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zh-CN" alt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dirty="0"/>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zh-CN" alt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dirty="0"/>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zh-CN" alt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dirty="0"/>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zh-CN" alt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dirty="0"/>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zh-CN" alt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dirty="0"/>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zh-CN" alt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dirty="0"/>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zh-CN" alt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dirty="0"/>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zh-CN" alt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dirty="0"/>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zh-CN" alt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dirty="0"/>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zh-CN" alt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dirty="0"/>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zh-CN" alt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dirty="0"/>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zh-CN" alt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dirty="0"/>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zh-CN" alt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dirty="0"/>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zh-CN" alt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dirty="0"/>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zh-CN" alt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dirty="0"/>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zh-CN" alt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dirty="0"/>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zh-CN" alt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dirty="0"/>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zh-CN" alt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dirty="0"/>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zh-CN" alt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dirty="0"/>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zh-CN" alt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dirty="0"/>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zh-CN" alt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dirty="0"/>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zh-CN" alt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dirty="0"/>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zh-CN" alt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dirty="0"/>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PPTIST_MASTER">
    <p:bg>
      <p:bgPr>
        <a:solidFill>
          <a:srgbClr val="FFFFFF"/>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hyperlink" Target="http://yz.bendibao.com/news/xiaofeiquan/" TargetMode="External"/><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3810" y="-71120"/>
            <a:ext cx="12186000" cy="6843600"/>
          </a:xfrm>
          <a:prstGeom prst="rect">
            <a:avLst/>
          </a:prstGeom>
          <a:gradFill flip="none" rotWithShape="1">
            <a:gsLst>
              <a:gs pos="0">
                <a:srgbClr val="D5DFDD">
                  <a:alpha val="4000"/>
                </a:srgbClr>
              </a:gs>
              <a:gs pos="57000">
                <a:srgbClr val="D5DFDD">
                  <a:alpha val="4000"/>
                </a:srgbClr>
              </a:gs>
              <a:gs pos="95000">
                <a:srgbClr val="7F9F9A">
                  <a:alpha val="41000"/>
                </a:srgbClr>
              </a:gs>
              <a:gs pos="100000">
                <a:srgbClr val="7F9F9A">
                  <a:alpha val="41000"/>
                </a:srgbClr>
              </a:gs>
            </a:gsLst>
            <a:lin ang="16200000" scaled="1"/>
          </a:gradFill>
          <a:ln/>
        </p:spPr>
        <p:txBody>
          <a:bodyPr/>
          <a:lstStyle/>
          <a:p>
            <a:endParaRPr lang="zh-CN" altLang="en-US"/>
          </a:p>
        </p:txBody>
      </p:sp>
      <p:sp>
        <p:nvSpPr>
          <p:cNvPr id="4" name="Shape 1"/>
          <p:cNvSpPr/>
          <p:nvPr/>
        </p:nvSpPr>
        <p:spPr>
          <a:xfrm>
            <a:off x="10271760" y="5120005"/>
            <a:ext cx="1080770" cy="1080770"/>
          </a:xfrm>
          <a:prstGeom prst="ellipse">
            <a:avLst/>
          </a:prstGeom>
          <a:solidFill>
            <a:srgbClr val="8BBD1F"/>
          </a:solidFill>
          <a:ln/>
        </p:spPr>
        <p:txBody>
          <a:bodyPr/>
          <a:lstStyle/>
          <a:p>
            <a:endParaRPr lang="zh-CN" altLang="en-US"/>
          </a:p>
        </p:txBody>
      </p:sp>
      <p:sp>
        <p:nvSpPr>
          <p:cNvPr id="5" name="Shape 2"/>
          <p:cNvSpPr/>
          <p:nvPr/>
        </p:nvSpPr>
        <p:spPr>
          <a:xfrm rot="5400000">
            <a:off x="9494613" y="3189180"/>
            <a:ext cx="240744" cy="279517"/>
          </a:xfrm>
          <a:prstGeom prst="triangle">
            <a:avLst>
              <a:gd name="adj" fmla="val 50000"/>
            </a:avLst>
          </a:prstGeom>
          <a:solidFill>
            <a:srgbClr val="FFFFFF"/>
          </a:solidFill>
          <a:ln/>
        </p:spPr>
        <p:txBody>
          <a:bodyPr/>
          <a:lstStyle/>
          <a:p>
            <a:endParaRPr lang="zh-CN" altLang="en-US"/>
          </a:p>
        </p:txBody>
      </p:sp>
      <p:sp>
        <p:nvSpPr>
          <p:cNvPr id="6" name="Shape 3"/>
          <p:cNvSpPr/>
          <p:nvPr/>
        </p:nvSpPr>
        <p:spPr>
          <a:xfrm rot="5400000">
            <a:off x="9728210" y="3189180"/>
            <a:ext cx="240744" cy="279517"/>
          </a:xfrm>
          <a:prstGeom prst="triangle">
            <a:avLst>
              <a:gd name="adj" fmla="val 50000"/>
            </a:avLst>
          </a:prstGeom>
          <a:solidFill>
            <a:srgbClr val="FFFFFF"/>
          </a:solidFill>
          <a:ln/>
        </p:spPr>
        <p:txBody>
          <a:bodyPr/>
          <a:lstStyle/>
          <a:p>
            <a:endParaRPr lang="zh-CN" altLang="en-US"/>
          </a:p>
        </p:txBody>
      </p:sp>
      <p:sp>
        <p:nvSpPr>
          <p:cNvPr id="7" name="Text 4"/>
          <p:cNvSpPr/>
          <p:nvPr/>
        </p:nvSpPr>
        <p:spPr>
          <a:xfrm>
            <a:off x="1480820" y="787311"/>
            <a:ext cx="9166860" cy="2369880"/>
          </a:xfrm>
          <a:prstGeom prst="rect">
            <a:avLst/>
          </a:prstGeom>
          <a:noFill/>
          <a:ln/>
        </p:spPr>
        <p:txBody>
          <a:bodyPr wrap="square" lIns="91440" tIns="45720" rIns="91440" bIns="45720" rtlCol="0" anchor="t">
            <a:spAutoFit/>
          </a:bodyPr>
          <a:lstStyle/>
          <a:p>
            <a:pPr algn="just">
              <a:lnSpc>
                <a:spcPct val="100000"/>
              </a:lnSpc>
            </a:pPr>
            <a:r>
              <a:rPr lang="zh-CN" altLang="en-US" sz="5400" b="1" dirty="0">
                <a:solidFill>
                  <a:schemeClr val="tx2">
                    <a:lumMod val="50000"/>
                    <a:lumOff val="50000"/>
                  </a:schemeClr>
                </a:solidFill>
                <a:latin typeface="MiSans" pitchFamily="34" charset="0"/>
                <a:ea typeface="MiSans" pitchFamily="34" charset="-122"/>
                <a:cs typeface="MiSans" pitchFamily="34" charset="-120"/>
              </a:rPr>
              <a:t>地理环境对徐州城市旅游发展</a:t>
            </a:r>
            <a:endParaRPr lang="en-US" altLang="zh-CN" sz="5400" b="1" dirty="0">
              <a:solidFill>
                <a:schemeClr val="tx2">
                  <a:lumMod val="50000"/>
                  <a:lumOff val="50000"/>
                </a:schemeClr>
              </a:solidFill>
              <a:latin typeface="MiSans" pitchFamily="34" charset="0"/>
              <a:ea typeface="MiSans" pitchFamily="34" charset="-122"/>
              <a:cs typeface="MiSans" pitchFamily="34" charset="-120"/>
            </a:endParaRPr>
          </a:p>
          <a:p>
            <a:pPr algn="just">
              <a:lnSpc>
                <a:spcPct val="100000"/>
              </a:lnSpc>
            </a:pPr>
            <a:r>
              <a:rPr lang="en-US" altLang="zh-CN" sz="5400" b="1" dirty="0">
                <a:solidFill>
                  <a:schemeClr val="tx2">
                    <a:lumMod val="50000"/>
                    <a:lumOff val="50000"/>
                  </a:schemeClr>
                </a:solidFill>
                <a:latin typeface="MiSans" pitchFamily="34" charset="0"/>
                <a:ea typeface="MiSans" pitchFamily="34" charset="-122"/>
                <a:cs typeface="MiSans" pitchFamily="34" charset="-120"/>
              </a:rPr>
              <a:t>              </a:t>
            </a:r>
            <a:r>
              <a:rPr lang="zh-CN" altLang="en-US" sz="5400" b="1" dirty="0">
                <a:solidFill>
                  <a:schemeClr val="tx2">
                    <a:lumMod val="50000"/>
                    <a:lumOff val="50000"/>
                  </a:schemeClr>
                </a:solidFill>
                <a:latin typeface="MiSans" pitchFamily="34" charset="0"/>
                <a:ea typeface="MiSans" pitchFamily="34" charset="-122"/>
                <a:cs typeface="MiSans" pitchFamily="34" charset="-120"/>
              </a:rPr>
              <a:t>的影响探究</a:t>
            </a:r>
            <a:endParaRPr lang="en-US" altLang="zh-CN" sz="5400" b="1" dirty="0">
              <a:solidFill>
                <a:schemeClr val="tx2">
                  <a:lumMod val="50000"/>
                  <a:lumOff val="50000"/>
                </a:schemeClr>
              </a:solidFill>
              <a:latin typeface="MiSans" pitchFamily="34" charset="0"/>
              <a:ea typeface="MiSans" pitchFamily="34" charset="-122"/>
              <a:cs typeface="MiSans" pitchFamily="34" charset="-120"/>
            </a:endParaRPr>
          </a:p>
          <a:p>
            <a:pPr algn="just">
              <a:lnSpc>
                <a:spcPct val="100000"/>
              </a:lnSpc>
            </a:pPr>
            <a:r>
              <a:rPr lang="en-US" altLang="zh-CN" sz="4000" b="1" dirty="0">
                <a:solidFill>
                  <a:schemeClr val="tx2">
                    <a:lumMod val="50000"/>
                    <a:lumOff val="50000"/>
                  </a:schemeClr>
                </a:solidFill>
                <a:latin typeface="MiSans" pitchFamily="34" charset="0"/>
                <a:ea typeface="MiSans" pitchFamily="34" charset="-122"/>
                <a:cs typeface="MiSans" pitchFamily="34" charset="-120"/>
              </a:rPr>
              <a:t>              ——</a:t>
            </a:r>
            <a:r>
              <a:rPr lang="zh-CN" altLang="en-US" sz="4000" b="1" dirty="0">
                <a:solidFill>
                  <a:schemeClr val="tx2">
                    <a:lumMod val="50000"/>
                    <a:lumOff val="50000"/>
                  </a:schemeClr>
                </a:solidFill>
                <a:latin typeface="MiSans" pitchFamily="34" charset="0"/>
                <a:ea typeface="MiSans" pitchFamily="34" charset="-122"/>
                <a:cs typeface="MiSans" pitchFamily="34" charset="-120"/>
              </a:rPr>
              <a:t>基于春节旅游数据的分析</a:t>
            </a:r>
            <a:endParaRPr lang="en-US" sz="4000" dirty="0">
              <a:solidFill>
                <a:schemeClr val="tx2">
                  <a:lumMod val="50000"/>
                  <a:lumOff val="50000"/>
                </a:schemeClr>
              </a:solidFill>
            </a:endParaRPr>
          </a:p>
        </p:txBody>
      </p:sp>
      <p:sp>
        <p:nvSpPr>
          <p:cNvPr id="8" name="Shape 5"/>
          <p:cNvSpPr/>
          <p:nvPr/>
        </p:nvSpPr>
        <p:spPr>
          <a:xfrm>
            <a:off x="1480820" y="4188460"/>
            <a:ext cx="1080770" cy="352425"/>
          </a:xfrm>
          <a:prstGeom prst="roundRect">
            <a:avLst>
              <a:gd name="adj" fmla="val 50000"/>
            </a:avLst>
          </a:prstGeom>
          <a:solidFill>
            <a:srgbClr val="8BBD1F"/>
          </a:solidFill>
          <a:ln/>
        </p:spPr>
        <p:txBody>
          <a:bodyPr/>
          <a:lstStyle/>
          <a:p>
            <a:endParaRPr lang="zh-CN" altLang="en-US"/>
          </a:p>
        </p:txBody>
      </p:sp>
      <p:sp>
        <p:nvSpPr>
          <p:cNvPr id="9" name="Shape 6"/>
          <p:cNvSpPr/>
          <p:nvPr/>
        </p:nvSpPr>
        <p:spPr>
          <a:xfrm>
            <a:off x="1480820" y="4204335"/>
            <a:ext cx="2712085" cy="336550"/>
          </a:xfrm>
          <a:prstGeom prst="roundRect">
            <a:avLst>
              <a:gd name="adj" fmla="val 50000"/>
            </a:avLst>
          </a:prstGeom>
          <a:solidFill>
            <a:srgbClr val="000000">
              <a:alpha val="0"/>
            </a:srgbClr>
          </a:solidFill>
          <a:ln w="19050">
            <a:solidFill>
              <a:srgbClr val="8BBD1F"/>
            </a:solidFill>
            <a:prstDash val="solid"/>
          </a:ln>
        </p:spPr>
        <p:txBody>
          <a:bodyPr/>
          <a:lstStyle/>
          <a:p>
            <a:endParaRPr lang="zh-CN" altLang="en-US" dirty="0"/>
          </a:p>
        </p:txBody>
      </p:sp>
      <p:sp>
        <p:nvSpPr>
          <p:cNvPr id="10" name="Text 7"/>
          <p:cNvSpPr/>
          <p:nvPr/>
        </p:nvSpPr>
        <p:spPr>
          <a:xfrm>
            <a:off x="1480820" y="4172585"/>
            <a:ext cx="1089025" cy="338554"/>
          </a:xfrm>
          <a:prstGeom prst="rect">
            <a:avLst/>
          </a:prstGeom>
          <a:noFill/>
          <a:ln/>
        </p:spPr>
        <p:txBody>
          <a:bodyPr wrap="square" lIns="91440" tIns="45720" rIns="91440" bIns="45720" rtlCol="0" anchor="t">
            <a:spAutoFit/>
          </a:bodyPr>
          <a:lstStyle/>
          <a:p>
            <a:pPr algn="ctr">
              <a:lnSpc>
                <a:spcPct val="100000"/>
              </a:lnSpc>
            </a:pPr>
            <a:endParaRPr lang="en-US" sz="1600" dirty="0"/>
          </a:p>
        </p:txBody>
      </p:sp>
      <p:sp>
        <p:nvSpPr>
          <p:cNvPr id="11" name="Text 8"/>
          <p:cNvSpPr/>
          <p:nvPr/>
        </p:nvSpPr>
        <p:spPr>
          <a:xfrm>
            <a:off x="2590165" y="4172585"/>
            <a:ext cx="1505585" cy="369332"/>
          </a:xfrm>
          <a:prstGeom prst="rect">
            <a:avLst/>
          </a:prstGeom>
          <a:noFill/>
          <a:ln/>
        </p:spPr>
        <p:txBody>
          <a:bodyPr wrap="square" lIns="91440" tIns="45720" rIns="91440" bIns="45720" rtlCol="0" anchor="t">
            <a:spAutoFit/>
          </a:bodyPr>
          <a:lstStyle/>
          <a:p>
            <a:pPr algn="ctr">
              <a:lnSpc>
                <a:spcPct val="100000"/>
              </a:lnSpc>
            </a:pPr>
            <a:r>
              <a:rPr lang="zh-CN" altLang="en-US" dirty="0">
                <a:solidFill>
                  <a:schemeClr val="tx2">
                    <a:lumMod val="50000"/>
                    <a:lumOff val="50000"/>
                  </a:schemeClr>
                </a:solidFill>
                <a:latin typeface="MiSans" pitchFamily="34" charset="0"/>
                <a:ea typeface="MiSans" pitchFamily="34" charset="-122"/>
                <a:cs typeface="MiSans" pitchFamily="34" charset="-120"/>
              </a:rPr>
              <a:t>赵熠蒙</a:t>
            </a:r>
            <a:endParaRPr lang="en-US" sz="1600" dirty="0">
              <a:solidFill>
                <a:schemeClr val="tx2">
                  <a:lumMod val="50000"/>
                  <a:lumOff val="50000"/>
                </a:schemeClr>
              </a:solidFill>
            </a:endParaRPr>
          </a:p>
        </p:txBody>
      </p:sp>
      <p:sp>
        <p:nvSpPr>
          <p:cNvPr id="12" name="Shape 9"/>
          <p:cNvSpPr/>
          <p:nvPr/>
        </p:nvSpPr>
        <p:spPr>
          <a:xfrm>
            <a:off x="1480820" y="4820285"/>
            <a:ext cx="1089025" cy="336550"/>
          </a:xfrm>
          <a:prstGeom prst="roundRect">
            <a:avLst>
              <a:gd name="adj" fmla="val 50000"/>
            </a:avLst>
          </a:prstGeom>
          <a:solidFill>
            <a:srgbClr val="8BBD1F"/>
          </a:solidFill>
          <a:ln/>
        </p:spPr>
        <p:txBody>
          <a:bodyPr/>
          <a:lstStyle/>
          <a:p>
            <a:endParaRPr lang="zh-CN" altLang="en-US"/>
          </a:p>
        </p:txBody>
      </p:sp>
      <p:sp>
        <p:nvSpPr>
          <p:cNvPr id="13" name="Shape 10"/>
          <p:cNvSpPr/>
          <p:nvPr/>
        </p:nvSpPr>
        <p:spPr>
          <a:xfrm>
            <a:off x="1480820" y="4820285"/>
            <a:ext cx="2766695" cy="336550"/>
          </a:xfrm>
          <a:prstGeom prst="roundRect">
            <a:avLst>
              <a:gd name="adj" fmla="val 50000"/>
            </a:avLst>
          </a:prstGeom>
          <a:solidFill>
            <a:srgbClr val="000000">
              <a:alpha val="0"/>
            </a:srgbClr>
          </a:solidFill>
          <a:ln w="19050">
            <a:solidFill>
              <a:srgbClr val="8BBD1F"/>
            </a:solidFill>
            <a:prstDash val="solid"/>
          </a:ln>
        </p:spPr>
        <p:txBody>
          <a:bodyPr/>
          <a:lstStyle/>
          <a:p>
            <a:endParaRPr lang="zh-CN" altLang="en-US"/>
          </a:p>
        </p:txBody>
      </p:sp>
      <p:sp>
        <p:nvSpPr>
          <p:cNvPr id="14" name="Text 11"/>
          <p:cNvSpPr/>
          <p:nvPr/>
        </p:nvSpPr>
        <p:spPr>
          <a:xfrm>
            <a:off x="1359018" y="4804410"/>
            <a:ext cx="1210828" cy="369332"/>
          </a:xfrm>
          <a:prstGeom prst="rect">
            <a:avLst/>
          </a:prstGeom>
          <a:noFill/>
          <a:ln/>
        </p:spPr>
        <p:txBody>
          <a:bodyPr wrap="square" lIns="91440" tIns="45720" rIns="91440" bIns="45720" rtlCol="0" anchor="t">
            <a:spAutoFit/>
          </a:bodyPr>
          <a:lstStyle/>
          <a:p>
            <a:pPr algn="ctr">
              <a:lnSpc>
                <a:spcPct val="100000"/>
              </a:lnSpc>
            </a:pPr>
            <a:r>
              <a:rPr lang="zh-CN" altLang="en-US" dirty="0">
                <a:solidFill>
                  <a:srgbClr val="FFFFFF"/>
                </a:solidFill>
                <a:latin typeface="MiSans" pitchFamily="34" charset="0"/>
                <a:ea typeface="MiSans" pitchFamily="34" charset="-122"/>
                <a:cs typeface="MiSans" pitchFamily="34" charset="-120"/>
              </a:rPr>
              <a:t>指导老师</a:t>
            </a:r>
            <a:endParaRPr lang="en-US" sz="1600" dirty="0"/>
          </a:p>
        </p:txBody>
      </p:sp>
      <p:sp>
        <p:nvSpPr>
          <p:cNvPr id="15" name="Text 12"/>
          <p:cNvSpPr/>
          <p:nvPr/>
        </p:nvSpPr>
        <p:spPr>
          <a:xfrm>
            <a:off x="2590165" y="4804410"/>
            <a:ext cx="1602740" cy="369332"/>
          </a:xfrm>
          <a:prstGeom prst="rect">
            <a:avLst/>
          </a:prstGeom>
          <a:noFill/>
          <a:ln/>
        </p:spPr>
        <p:txBody>
          <a:bodyPr wrap="square" lIns="91440" tIns="45720" rIns="91440" bIns="45720" rtlCol="0" anchor="t">
            <a:spAutoFit/>
          </a:bodyPr>
          <a:lstStyle/>
          <a:p>
            <a:pPr algn="ctr">
              <a:lnSpc>
                <a:spcPct val="100000"/>
              </a:lnSpc>
            </a:pPr>
            <a:r>
              <a:rPr lang="zh-CN" altLang="en-US" dirty="0">
                <a:solidFill>
                  <a:schemeClr val="tx2">
                    <a:lumMod val="50000"/>
                    <a:lumOff val="50000"/>
                  </a:schemeClr>
                </a:solidFill>
                <a:latin typeface="MiSans" pitchFamily="34" charset="0"/>
                <a:ea typeface="MiSans" pitchFamily="34" charset="-122"/>
                <a:cs typeface="MiSans" pitchFamily="34" charset="-120"/>
              </a:rPr>
              <a:t>刘红萍</a:t>
            </a:r>
            <a:endParaRPr lang="en-US" sz="1600" dirty="0"/>
          </a:p>
        </p:txBody>
      </p:sp>
      <p:sp>
        <p:nvSpPr>
          <p:cNvPr id="3" name="文本框 2">
            <a:extLst>
              <a:ext uri="{FF2B5EF4-FFF2-40B4-BE49-F238E27FC236}">
                <a16:creationId xmlns:a16="http://schemas.microsoft.com/office/drawing/2014/main" id="{23C2BE6D-7293-C2CE-08FC-1FF5361B1271}"/>
              </a:ext>
            </a:extLst>
          </p:cNvPr>
          <p:cNvSpPr txBox="1"/>
          <p:nvPr/>
        </p:nvSpPr>
        <p:spPr>
          <a:xfrm>
            <a:off x="1593466" y="4173994"/>
            <a:ext cx="1602740" cy="369332"/>
          </a:xfrm>
          <a:prstGeom prst="rect">
            <a:avLst/>
          </a:prstGeom>
          <a:noFill/>
        </p:spPr>
        <p:txBody>
          <a:bodyPr wrap="square" rtlCol="0">
            <a:spAutoFit/>
          </a:bodyPr>
          <a:lstStyle/>
          <a:p>
            <a:r>
              <a:rPr lang="zh-CN" altLang="en-US" dirty="0">
                <a:solidFill>
                  <a:schemeClr val="bg1"/>
                </a:solidFill>
              </a:rPr>
              <a:t>主持人</a:t>
            </a:r>
          </a:p>
        </p:txBody>
      </p:sp>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name="Slide 11">
    <p:bg>
      <p:bgPr>
        <a:solidFill>
          <a:srgbClr val="FFFFFF"/>
        </a:solidFill>
        <a:effectLst/>
      </p:bgPr>
    </p:bg>
    <p:spTree>
      <p:nvGrpSpPr>
        <p:cNvPr id="1" name=""/>
        <p:cNvGrpSpPr/>
        <p:nvPr/>
      </p:nvGrpSpPr>
      <p:grpSpPr>
        <a:xfrm>
          <a:off x="0" y="0"/>
          <a:ext cx="0" cy="0"/>
          <a:chOff x="0" y="0"/>
          <a:chExt cx="0" cy="0"/>
        </a:xfrm>
      </p:grpSpPr>
      <p:sp>
        <p:nvSpPr>
          <p:cNvPr id="5" name="Shape 2"/>
          <p:cNvSpPr/>
          <p:nvPr/>
        </p:nvSpPr>
        <p:spPr>
          <a:xfrm>
            <a:off x="2808605" y="1239520"/>
            <a:ext cx="652145" cy="663575"/>
          </a:xfrm>
          <a:prstGeom prst="ellipse">
            <a:avLst/>
          </a:prstGeom>
          <a:solidFill>
            <a:srgbClr val="2B3B38"/>
          </a:solidFill>
          <a:ln/>
        </p:spPr>
        <p:txBody>
          <a:bodyPr/>
          <a:lstStyle/>
          <a:p>
            <a:endParaRPr lang="zh-CN" altLang="en-US"/>
          </a:p>
        </p:txBody>
      </p:sp>
      <p:sp>
        <p:nvSpPr>
          <p:cNvPr id="6" name="Shape 3"/>
          <p:cNvSpPr/>
          <p:nvPr/>
        </p:nvSpPr>
        <p:spPr>
          <a:xfrm>
            <a:off x="2846705" y="3258563"/>
            <a:ext cx="652145" cy="663575"/>
          </a:xfrm>
          <a:prstGeom prst="ellipse">
            <a:avLst/>
          </a:prstGeom>
          <a:solidFill>
            <a:srgbClr val="2B3B38"/>
          </a:solidFill>
          <a:ln/>
        </p:spPr>
        <p:txBody>
          <a:bodyPr/>
          <a:lstStyle/>
          <a:p>
            <a:endParaRPr lang="zh-CN" altLang="en-US"/>
          </a:p>
        </p:txBody>
      </p:sp>
      <p:sp>
        <p:nvSpPr>
          <p:cNvPr id="7" name="Shape 4"/>
          <p:cNvSpPr/>
          <p:nvPr/>
        </p:nvSpPr>
        <p:spPr>
          <a:xfrm>
            <a:off x="2863850" y="5208669"/>
            <a:ext cx="652145" cy="663575"/>
          </a:xfrm>
          <a:prstGeom prst="ellipse">
            <a:avLst/>
          </a:prstGeom>
          <a:solidFill>
            <a:srgbClr val="2B3B38"/>
          </a:solidFill>
          <a:ln/>
        </p:spPr>
        <p:txBody>
          <a:bodyPr/>
          <a:lstStyle/>
          <a:p>
            <a:endParaRPr lang="zh-CN" altLang="en-US"/>
          </a:p>
        </p:txBody>
      </p:sp>
      <p:sp>
        <p:nvSpPr>
          <p:cNvPr id="8" name="Shape 5"/>
          <p:cNvSpPr/>
          <p:nvPr/>
        </p:nvSpPr>
        <p:spPr>
          <a:xfrm rot="5400000">
            <a:off x="467360" y="410210"/>
            <a:ext cx="330200" cy="330200"/>
          </a:xfrm>
          <a:prstGeom prst="triangle">
            <a:avLst>
              <a:gd name="adj" fmla="val 50000"/>
            </a:avLst>
          </a:prstGeom>
          <a:solidFill>
            <a:srgbClr val="3A4F4B"/>
          </a:solidFill>
          <a:ln/>
        </p:spPr>
        <p:txBody>
          <a:bodyPr/>
          <a:lstStyle/>
          <a:p>
            <a:endParaRPr lang="zh-CN" altLang="en-US"/>
          </a:p>
        </p:txBody>
      </p:sp>
      <p:sp>
        <p:nvSpPr>
          <p:cNvPr id="9" name="Shape 6"/>
          <p:cNvSpPr/>
          <p:nvPr/>
        </p:nvSpPr>
        <p:spPr>
          <a:xfrm rot="5400000">
            <a:off x="594360" y="537210"/>
            <a:ext cx="330200" cy="330200"/>
          </a:xfrm>
          <a:prstGeom prst="triangle">
            <a:avLst>
              <a:gd name="adj" fmla="val 50000"/>
            </a:avLst>
          </a:prstGeom>
          <a:solidFill>
            <a:srgbClr val="8BBD1F"/>
          </a:solidFill>
          <a:ln/>
        </p:spPr>
        <p:txBody>
          <a:bodyPr/>
          <a:lstStyle/>
          <a:p>
            <a:endParaRPr lang="zh-CN" altLang="en-US"/>
          </a:p>
        </p:txBody>
      </p:sp>
      <p:sp>
        <p:nvSpPr>
          <p:cNvPr id="10" name="Text 7"/>
          <p:cNvSpPr/>
          <p:nvPr/>
        </p:nvSpPr>
        <p:spPr>
          <a:xfrm>
            <a:off x="1223645" y="410210"/>
            <a:ext cx="10782935" cy="521057"/>
          </a:xfrm>
          <a:prstGeom prst="rect">
            <a:avLst/>
          </a:prstGeom>
          <a:noFill/>
          <a:ln/>
        </p:spPr>
        <p:txBody>
          <a:bodyPr wrap="square" lIns="91440" tIns="45720" rIns="91440" bIns="45720" rtlCol="0" anchor="t">
            <a:spAutoFit/>
          </a:bodyPr>
          <a:lstStyle/>
          <a:p>
            <a:pPr algn="just">
              <a:lnSpc>
                <a:spcPct val="100000"/>
              </a:lnSpc>
            </a:pPr>
            <a:r>
              <a:rPr lang="en-US" sz="2800" b="1" dirty="0">
                <a:solidFill>
                  <a:srgbClr val="000000"/>
                </a:solidFill>
                <a:latin typeface="MiSans" pitchFamily="34" charset="0"/>
                <a:ea typeface="MiSans" pitchFamily="34" charset="-122"/>
                <a:cs typeface="MiSans" pitchFamily="34" charset="-120"/>
              </a:rPr>
              <a:t>地理位置的战略优越性</a:t>
            </a:r>
            <a:endParaRPr lang="en-US" sz="1600" dirty="0"/>
          </a:p>
        </p:txBody>
      </p:sp>
      <p:sp>
        <p:nvSpPr>
          <p:cNvPr id="11" name="Text 8"/>
          <p:cNvSpPr/>
          <p:nvPr/>
        </p:nvSpPr>
        <p:spPr>
          <a:xfrm>
            <a:off x="2846705" y="1313815"/>
            <a:ext cx="591820" cy="521057"/>
          </a:xfrm>
          <a:prstGeom prst="rect">
            <a:avLst/>
          </a:prstGeom>
          <a:noFill/>
          <a:ln/>
        </p:spPr>
        <p:txBody>
          <a:bodyPr wrap="square" lIns="91440" tIns="45720" rIns="91440" bIns="45720" rtlCol="0" anchor="t">
            <a:spAutoFit/>
          </a:bodyPr>
          <a:lstStyle/>
          <a:p>
            <a:pPr>
              <a:lnSpc>
                <a:spcPct val="100000"/>
              </a:lnSpc>
            </a:pPr>
            <a:r>
              <a:rPr lang="en-US" sz="2800" dirty="0">
                <a:solidFill>
                  <a:srgbClr val="FFFFFF"/>
                </a:solidFill>
                <a:latin typeface="MiSans" pitchFamily="34" charset="0"/>
                <a:ea typeface="MiSans" pitchFamily="34" charset="-122"/>
                <a:cs typeface="MiSans" pitchFamily="34" charset="-120"/>
              </a:rPr>
              <a:t>01</a:t>
            </a:r>
            <a:endParaRPr lang="en-US" sz="1600" dirty="0"/>
          </a:p>
        </p:txBody>
      </p:sp>
      <p:sp>
        <p:nvSpPr>
          <p:cNvPr id="12" name="Text 9"/>
          <p:cNvSpPr/>
          <p:nvPr/>
        </p:nvSpPr>
        <p:spPr>
          <a:xfrm>
            <a:off x="4210685" y="1246505"/>
            <a:ext cx="6838950" cy="398224"/>
          </a:xfrm>
          <a:prstGeom prst="rect">
            <a:avLst/>
          </a:prstGeom>
          <a:noFill/>
          <a:ln/>
        </p:spPr>
        <p:txBody>
          <a:bodyPr wrap="square" lIns="91440" tIns="45720" rIns="91440" bIns="45720" rtlCol="0" anchor="t">
            <a:spAutoFit/>
          </a:bodyPr>
          <a:lstStyle/>
          <a:p>
            <a:pPr>
              <a:lnSpc>
                <a:spcPct val="100000"/>
              </a:lnSpc>
            </a:pPr>
            <a:r>
              <a:rPr lang="en-US" sz="2000" b="1" dirty="0">
                <a:solidFill>
                  <a:srgbClr val="000000"/>
                </a:solidFill>
                <a:latin typeface="MiSans" pitchFamily="34" charset="0"/>
                <a:ea typeface="MiSans" pitchFamily="34" charset="-122"/>
                <a:cs typeface="MiSans" pitchFamily="34" charset="-120"/>
              </a:rPr>
              <a:t>地理坐标与范围</a:t>
            </a:r>
            <a:endParaRPr lang="en-US" sz="1600" dirty="0"/>
          </a:p>
        </p:txBody>
      </p:sp>
      <p:sp>
        <p:nvSpPr>
          <p:cNvPr id="13" name="Text 10"/>
          <p:cNvSpPr/>
          <p:nvPr/>
        </p:nvSpPr>
        <p:spPr>
          <a:xfrm>
            <a:off x="4210685" y="1703070"/>
            <a:ext cx="6838950" cy="663138"/>
          </a:xfrm>
          <a:prstGeom prst="rect">
            <a:avLst/>
          </a:prstGeom>
          <a:noFill/>
          <a:ln/>
        </p:spPr>
        <p:txBody>
          <a:bodyPr wrap="square" lIns="91440" tIns="45720" rIns="91440" bIns="45720" rtlCol="0" anchor="t">
            <a:spAutoFit/>
          </a:bodyPr>
          <a:lstStyle/>
          <a:p>
            <a:pPr algn="just">
              <a:lnSpc>
                <a:spcPct val="130000"/>
              </a:lnSpc>
            </a:pPr>
            <a:r>
              <a:rPr lang="en-US" sz="1400" dirty="0">
                <a:solidFill>
                  <a:srgbClr val="2B2F36"/>
                </a:solidFill>
                <a:latin typeface="MiSans" pitchFamily="34" charset="0"/>
                <a:ea typeface="MiSans" pitchFamily="34" charset="-122"/>
                <a:cs typeface="MiSans" pitchFamily="34" charset="-120"/>
              </a:rPr>
              <a:t>徐州市位于华北平原东南部，介于东经116°22′～118°40′、北纬33°43′～34°58′之间，东西长约210千米，南北宽约140千米，与苏鲁豫皖多省市接壤。</a:t>
            </a:r>
            <a:endParaRPr lang="en-US" sz="1600" dirty="0"/>
          </a:p>
        </p:txBody>
      </p:sp>
      <p:sp>
        <p:nvSpPr>
          <p:cNvPr id="14" name="Text 11"/>
          <p:cNvSpPr/>
          <p:nvPr/>
        </p:nvSpPr>
        <p:spPr>
          <a:xfrm>
            <a:off x="2863850" y="3323333"/>
            <a:ext cx="642620" cy="521057"/>
          </a:xfrm>
          <a:prstGeom prst="rect">
            <a:avLst/>
          </a:prstGeom>
          <a:noFill/>
          <a:ln/>
        </p:spPr>
        <p:txBody>
          <a:bodyPr wrap="square" lIns="91440" tIns="45720" rIns="91440" bIns="45720" rtlCol="0" anchor="t">
            <a:spAutoFit/>
          </a:bodyPr>
          <a:lstStyle/>
          <a:p>
            <a:pPr>
              <a:lnSpc>
                <a:spcPct val="100000"/>
              </a:lnSpc>
            </a:pPr>
            <a:r>
              <a:rPr lang="en-US" sz="2800" dirty="0">
                <a:solidFill>
                  <a:srgbClr val="FFFFFF"/>
                </a:solidFill>
                <a:latin typeface="MiSans" pitchFamily="34" charset="0"/>
                <a:ea typeface="MiSans" pitchFamily="34" charset="-122"/>
                <a:cs typeface="MiSans" pitchFamily="34" charset="-120"/>
              </a:rPr>
              <a:t>02</a:t>
            </a:r>
            <a:endParaRPr lang="en-US" sz="1600" dirty="0"/>
          </a:p>
        </p:txBody>
      </p:sp>
      <p:sp>
        <p:nvSpPr>
          <p:cNvPr id="15" name="Text 12"/>
          <p:cNvSpPr/>
          <p:nvPr/>
        </p:nvSpPr>
        <p:spPr>
          <a:xfrm>
            <a:off x="3695700" y="3339843"/>
            <a:ext cx="6838950" cy="398224"/>
          </a:xfrm>
          <a:prstGeom prst="rect">
            <a:avLst/>
          </a:prstGeom>
          <a:noFill/>
          <a:ln/>
        </p:spPr>
        <p:txBody>
          <a:bodyPr wrap="square" lIns="91440" tIns="45720" rIns="91440" bIns="45720" rtlCol="0" anchor="t">
            <a:spAutoFit/>
          </a:bodyPr>
          <a:lstStyle/>
          <a:p>
            <a:pPr>
              <a:lnSpc>
                <a:spcPct val="100000"/>
              </a:lnSpc>
            </a:pPr>
            <a:r>
              <a:rPr lang="en-US" sz="2000" b="1" dirty="0">
                <a:solidFill>
                  <a:srgbClr val="000000"/>
                </a:solidFill>
                <a:latin typeface="MiSans" pitchFamily="34" charset="0"/>
                <a:ea typeface="MiSans" pitchFamily="34" charset="-122"/>
                <a:cs typeface="MiSans" pitchFamily="34" charset="-120"/>
              </a:rPr>
              <a:t>交通枢纽</a:t>
            </a:r>
            <a:endParaRPr lang="en-US" sz="1600" dirty="0"/>
          </a:p>
        </p:txBody>
      </p:sp>
      <p:sp>
        <p:nvSpPr>
          <p:cNvPr id="16" name="Text 13"/>
          <p:cNvSpPr/>
          <p:nvPr/>
        </p:nvSpPr>
        <p:spPr>
          <a:xfrm>
            <a:off x="3695700" y="3796408"/>
            <a:ext cx="6838950" cy="663138"/>
          </a:xfrm>
          <a:prstGeom prst="rect">
            <a:avLst/>
          </a:prstGeom>
          <a:noFill/>
          <a:ln/>
        </p:spPr>
        <p:txBody>
          <a:bodyPr wrap="square" lIns="91440" tIns="45720" rIns="91440" bIns="45720" rtlCol="0" anchor="t">
            <a:spAutoFit/>
          </a:bodyPr>
          <a:lstStyle/>
          <a:p>
            <a:pPr algn="just">
              <a:lnSpc>
                <a:spcPct val="130000"/>
              </a:lnSpc>
            </a:pPr>
            <a:r>
              <a:rPr lang="en-US" sz="1400" dirty="0">
                <a:solidFill>
                  <a:srgbClr val="2B2F36"/>
                </a:solidFill>
                <a:latin typeface="MiSans" pitchFamily="34" charset="0"/>
                <a:ea typeface="MiSans" pitchFamily="34" charset="-122"/>
                <a:cs typeface="MiSans" pitchFamily="34" charset="-120"/>
              </a:rPr>
              <a:t>京杭大运河穿境而过，陇海铁路、京沪铁路两大干线在此交汇，素有五省通衢之称，是国家一带一路重要节点城市。</a:t>
            </a:r>
            <a:endParaRPr lang="en-US" sz="1600" dirty="0"/>
          </a:p>
        </p:txBody>
      </p:sp>
      <p:sp>
        <p:nvSpPr>
          <p:cNvPr id="17" name="Text 14"/>
          <p:cNvSpPr/>
          <p:nvPr/>
        </p:nvSpPr>
        <p:spPr>
          <a:xfrm>
            <a:off x="2870200" y="5284234"/>
            <a:ext cx="667385" cy="521057"/>
          </a:xfrm>
          <a:prstGeom prst="rect">
            <a:avLst/>
          </a:prstGeom>
          <a:noFill/>
          <a:ln/>
        </p:spPr>
        <p:txBody>
          <a:bodyPr wrap="square" lIns="91440" tIns="45720" rIns="91440" bIns="45720" rtlCol="0" anchor="t">
            <a:spAutoFit/>
          </a:bodyPr>
          <a:lstStyle/>
          <a:p>
            <a:pPr>
              <a:lnSpc>
                <a:spcPct val="100000"/>
              </a:lnSpc>
            </a:pPr>
            <a:r>
              <a:rPr lang="en-US" sz="2800" dirty="0">
                <a:solidFill>
                  <a:srgbClr val="FFFFFF"/>
                </a:solidFill>
                <a:latin typeface="MiSans" pitchFamily="34" charset="0"/>
                <a:ea typeface="MiSans" pitchFamily="34" charset="-122"/>
                <a:cs typeface="MiSans" pitchFamily="34" charset="-120"/>
              </a:rPr>
              <a:t>03</a:t>
            </a:r>
            <a:endParaRPr lang="en-US" sz="1600" dirty="0"/>
          </a:p>
        </p:txBody>
      </p:sp>
      <p:sp>
        <p:nvSpPr>
          <p:cNvPr id="18" name="Text 15"/>
          <p:cNvSpPr/>
          <p:nvPr/>
        </p:nvSpPr>
        <p:spPr>
          <a:xfrm>
            <a:off x="3729990" y="5082304"/>
            <a:ext cx="6838950" cy="398224"/>
          </a:xfrm>
          <a:prstGeom prst="rect">
            <a:avLst/>
          </a:prstGeom>
          <a:noFill/>
          <a:ln/>
        </p:spPr>
        <p:txBody>
          <a:bodyPr wrap="square" lIns="91440" tIns="45720" rIns="91440" bIns="45720" rtlCol="0" anchor="t">
            <a:spAutoFit/>
          </a:bodyPr>
          <a:lstStyle/>
          <a:p>
            <a:pPr>
              <a:lnSpc>
                <a:spcPct val="100000"/>
              </a:lnSpc>
            </a:pPr>
            <a:r>
              <a:rPr lang="en-US" sz="2000" b="1" dirty="0">
                <a:solidFill>
                  <a:srgbClr val="000000"/>
                </a:solidFill>
                <a:latin typeface="MiSans" pitchFamily="34" charset="0"/>
                <a:ea typeface="MiSans" pitchFamily="34" charset="-122"/>
                <a:cs typeface="MiSans" pitchFamily="34" charset="-120"/>
              </a:rPr>
              <a:t>区域定位</a:t>
            </a:r>
            <a:endParaRPr lang="en-US" sz="1600" dirty="0"/>
          </a:p>
        </p:txBody>
      </p:sp>
      <p:sp>
        <p:nvSpPr>
          <p:cNvPr id="19" name="Text 16"/>
          <p:cNvSpPr/>
          <p:nvPr/>
        </p:nvSpPr>
        <p:spPr>
          <a:xfrm>
            <a:off x="3729990" y="5539504"/>
            <a:ext cx="6839585" cy="663138"/>
          </a:xfrm>
          <a:prstGeom prst="rect">
            <a:avLst/>
          </a:prstGeom>
          <a:noFill/>
          <a:ln/>
        </p:spPr>
        <p:txBody>
          <a:bodyPr wrap="square" lIns="91440" tIns="45720" rIns="91440" bIns="45720" rtlCol="0" anchor="t">
            <a:spAutoFit/>
          </a:bodyPr>
          <a:lstStyle/>
          <a:p>
            <a:pPr algn="just">
              <a:lnSpc>
                <a:spcPct val="130000"/>
              </a:lnSpc>
            </a:pPr>
            <a:r>
              <a:rPr lang="en-US" sz="1400" dirty="0">
                <a:solidFill>
                  <a:srgbClr val="2B2F36"/>
                </a:solidFill>
                <a:latin typeface="MiSans" pitchFamily="34" charset="0"/>
                <a:ea typeface="MiSans" pitchFamily="34" charset="-122"/>
                <a:cs typeface="MiSans" pitchFamily="34" charset="-120"/>
              </a:rPr>
              <a:t>江苏省省域副中心城市、全国性综合交通枢纽、淮海经济区中心城市、长三角北翼副中心城市、徐州都市圈核心城市。</a:t>
            </a:r>
            <a:endParaRPr lang="en-US" sz="1600" dirty="0"/>
          </a:p>
        </p:txBody>
      </p:sp>
      <p:pic>
        <p:nvPicPr>
          <p:cNvPr id="20" name="图片 19">
            <a:extLst>
              <a:ext uri="{FF2B5EF4-FFF2-40B4-BE49-F238E27FC236}">
                <a16:creationId xmlns:a16="http://schemas.microsoft.com/office/drawing/2014/main" id="{0CB3D892-1668-4324-684D-62DA9529576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2765" y="1644729"/>
            <a:ext cx="2078990" cy="1624221"/>
          </a:xfrm>
          <a:prstGeom prst="rect">
            <a:avLst/>
          </a:prstGeom>
          <a:noFill/>
        </p:spPr>
      </p:pic>
      <p:pic>
        <p:nvPicPr>
          <p:cNvPr id="21" name="图片 20">
            <a:extLst>
              <a:ext uri="{FF2B5EF4-FFF2-40B4-BE49-F238E27FC236}">
                <a16:creationId xmlns:a16="http://schemas.microsoft.com/office/drawing/2014/main" id="{9051A626-F7FD-CFE7-52AE-0075F842B4D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99110" y="3664623"/>
            <a:ext cx="2158365" cy="1857281"/>
          </a:xfrm>
          <a:prstGeom prst="rect">
            <a:avLst/>
          </a:prstGeom>
          <a:noFill/>
        </p:spPr>
      </p:pic>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name="Slide 12">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rot="1800000">
            <a:off x="367916" y="1062304"/>
            <a:ext cx="1357317" cy="1357318"/>
          </a:xfrm>
          <a:custGeom>
            <a:avLst/>
            <a:gdLst/>
            <a:ahLst/>
            <a:cxnLst/>
            <a:rect l="l" t="t" r="r" b="b"/>
            <a:pathLst>
              <a:path w="1357317" h="1357318">
                <a:moveTo>
                  <a:pt x="497288" y="1333638"/>
                </a:moveTo>
                <a:cubicBezTo>
                  <a:pt x="497288" y="1333638"/>
                  <a:pt x="497288" y="1333638"/>
                  <a:pt x="860028" y="1333638"/>
                </a:cubicBezTo>
                <a:cubicBezTo>
                  <a:pt x="802893" y="1349425"/>
                  <a:pt x="741772" y="1357318"/>
                  <a:pt x="677994" y="1357318"/>
                </a:cubicBezTo>
                <a:cubicBezTo>
                  <a:pt x="615544" y="1357318"/>
                  <a:pt x="554422" y="1349425"/>
                  <a:pt x="497288" y="1333638"/>
                </a:cubicBezTo>
                <a:close/>
                <a:moveTo>
                  <a:pt x="337983" y="1265826"/>
                </a:moveTo>
                <a:lnTo>
                  <a:pt x="1018256" y="1265826"/>
                </a:lnTo>
                <a:cubicBezTo>
                  <a:pt x="990409" y="1281569"/>
                  <a:pt x="962561" y="1295998"/>
                  <a:pt x="932062" y="1307805"/>
                </a:cubicBezTo>
                <a:cubicBezTo>
                  <a:pt x="932062" y="1307805"/>
                  <a:pt x="932062" y="1307805"/>
                  <a:pt x="422852" y="1307805"/>
                </a:cubicBezTo>
                <a:cubicBezTo>
                  <a:pt x="393678" y="1295998"/>
                  <a:pt x="364505" y="1281569"/>
                  <a:pt x="337983" y="1265826"/>
                </a:cubicBezTo>
                <a:close/>
                <a:moveTo>
                  <a:pt x="242186" y="1199090"/>
                </a:moveTo>
                <a:lnTo>
                  <a:pt x="1114055" y="1199090"/>
                </a:lnTo>
                <a:cubicBezTo>
                  <a:pt x="1095476" y="1213604"/>
                  <a:pt x="1076898" y="1226799"/>
                  <a:pt x="1058319" y="1239993"/>
                </a:cubicBezTo>
                <a:cubicBezTo>
                  <a:pt x="1058319" y="1239993"/>
                  <a:pt x="1058319" y="1239993"/>
                  <a:pt x="297921" y="1239993"/>
                </a:cubicBezTo>
                <a:cubicBezTo>
                  <a:pt x="278016" y="1226799"/>
                  <a:pt x="259437" y="1213604"/>
                  <a:pt x="242186" y="1199090"/>
                </a:cubicBezTo>
                <a:close/>
                <a:moveTo>
                  <a:pt x="173297" y="1131278"/>
                </a:moveTo>
                <a:lnTo>
                  <a:pt x="1182943" y="1131278"/>
                </a:lnTo>
                <a:cubicBezTo>
                  <a:pt x="1169676" y="1146078"/>
                  <a:pt x="1156408" y="1160878"/>
                  <a:pt x="1141814" y="1174333"/>
                </a:cubicBezTo>
                <a:cubicBezTo>
                  <a:pt x="1141814" y="1174333"/>
                  <a:pt x="1141814" y="1174333"/>
                  <a:pt x="214426" y="1174333"/>
                </a:cubicBezTo>
                <a:cubicBezTo>
                  <a:pt x="199832" y="1160878"/>
                  <a:pt x="185238" y="1146078"/>
                  <a:pt x="173297" y="1131278"/>
                </a:cubicBezTo>
                <a:close/>
                <a:moveTo>
                  <a:pt x="120554" y="1065619"/>
                </a:moveTo>
                <a:lnTo>
                  <a:pt x="1236762" y="1065619"/>
                </a:lnTo>
                <a:cubicBezTo>
                  <a:pt x="1226144" y="1080132"/>
                  <a:pt x="1216853" y="1093327"/>
                  <a:pt x="1204908" y="1106521"/>
                </a:cubicBezTo>
                <a:cubicBezTo>
                  <a:pt x="1204908" y="1106521"/>
                  <a:pt x="1204908" y="1106521"/>
                  <a:pt x="151081" y="1106521"/>
                </a:cubicBezTo>
                <a:cubicBezTo>
                  <a:pt x="140463" y="1093327"/>
                  <a:pt x="129845" y="1080132"/>
                  <a:pt x="120554" y="1065619"/>
                </a:cubicBezTo>
                <a:close/>
                <a:moveTo>
                  <a:pt x="79652" y="997806"/>
                </a:moveTo>
                <a:lnTo>
                  <a:pt x="1277664" y="997806"/>
                </a:lnTo>
                <a:cubicBezTo>
                  <a:pt x="1269704" y="1012236"/>
                  <a:pt x="1261744" y="1026667"/>
                  <a:pt x="1252457" y="1039786"/>
                </a:cubicBezTo>
                <a:cubicBezTo>
                  <a:pt x="1252457" y="1039786"/>
                  <a:pt x="1252457" y="1039786"/>
                  <a:pt x="103532" y="1039786"/>
                </a:cubicBezTo>
                <a:cubicBezTo>
                  <a:pt x="95572" y="1026667"/>
                  <a:pt x="87612" y="1012236"/>
                  <a:pt x="79652" y="997806"/>
                </a:cubicBezTo>
                <a:close/>
                <a:moveTo>
                  <a:pt x="47360" y="931071"/>
                </a:moveTo>
                <a:lnTo>
                  <a:pt x="1307803" y="931071"/>
                </a:lnTo>
                <a:cubicBezTo>
                  <a:pt x="1302496" y="944265"/>
                  <a:pt x="1295862" y="958779"/>
                  <a:pt x="1289228" y="971973"/>
                </a:cubicBezTo>
                <a:cubicBezTo>
                  <a:pt x="1289228" y="971973"/>
                  <a:pt x="1289228" y="971973"/>
                  <a:pt x="65935" y="971973"/>
                </a:cubicBezTo>
                <a:cubicBezTo>
                  <a:pt x="59301" y="958779"/>
                  <a:pt x="53994" y="944265"/>
                  <a:pt x="47360" y="931071"/>
                </a:cubicBezTo>
                <a:close/>
                <a:moveTo>
                  <a:pt x="24756" y="863259"/>
                </a:moveTo>
                <a:lnTo>
                  <a:pt x="1331484" y="863259"/>
                </a:lnTo>
                <a:cubicBezTo>
                  <a:pt x="1327504" y="878059"/>
                  <a:pt x="1322197" y="892859"/>
                  <a:pt x="1316891" y="906314"/>
                </a:cubicBezTo>
                <a:cubicBezTo>
                  <a:pt x="1316891" y="906314"/>
                  <a:pt x="1316891" y="906314"/>
                  <a:pt x="38023" y="906314"/>
                </a:cubicBezTo>
                <a:cubicBezTo>
                  <a:pt x="32716" y="892859"/>
                  <a:pt x="28737" y="878059"/>
                  <a:pt x="24756" y="863259"/>
                </a:cubicBezTo>
                <a:close/>
                <a:moveTo>
                  <a:pt x="8610" y="797599"/>
                </a:moveTo>
                <a:lnTo>
                  <a:pt x="1346553" y="797599"/>
                </a:lnTo>
                <a:cubicBezTo>
                  <a:pt x="1343898" y="810793"/>
                  <a:pt x="1341243" y="825307"/>
                  <a:pt x="1338588" y="838502"/>
                </a:cubicBezTo>
                <a:cubicBezTo>
                  <a:pt x="1338588" y="838502"/>
                  <a:pt x="1338588" y="838502"/>
                  <a:pt x="17901" y="838502"/>
                </a:cubicBezTo>
                <a:cubicBezTo>
                  <a:pt x="15247" y="825307"/>
                  <a:pt x="11265" y="810793"/>
                  <a:pt x="8610" y="797599"/>
                </a:cubicBezTo>
                <a:close/>
                <a:moveTo>
                  <a:pt x="1076" y="729788"/>
                </a:moveTo>
                <a:lnTo>
                  <a:pt x="1356240" y="729788"/>
                </a:lnTo>
                <a:cubicBezTo>
                  <a:pt x="1354913" y="744218"/>
                  <a:pt x="1353586" y="758648"/>
                  <a:pt x="1350931" y="771767"/>
                </a:cubicBezTo>
                <a:cubicBezTo>
                  <a:pt x="1350931" y="771767"/>
                  <a:pt x="1350931" y="771767"/>
                  <a:pt x="6385" y="771767"/>
                </a:cubicBezTo>
                <a:cubicBezTo>
                  <a:pt x="3731" y="758648"/>
                  <a:pt x="2404" y="744218"/>
                  <a:pt x="1076" y="729788"/>
                </a:cubicBezTo>
                <a:close/>
                <a:moveTo>
                  <a:pt x="0" y="663052"/>
                </a:moveTo>
                <a:cubicBezTo>
                  <a:pt x="0" y="663052"/>
                  <a:pt x="0" y="663052"/>
                  <a:pt x="1357317" y="663052"/>
                </a:cubicBezTo>
                <a:cubicBezTo>
                  <a:pt x="1357317" y="668434"/>
                  <a:pt x="1357317" y="672470"/>
                  <a:pt x="1357317" y="677852"/>
                </a:cubicBezTo>
                <a:cubicBezTo>
                  <a:pt x="1357317" y="687271"/>
                  <a:pt x="1357317" y="696689"/>
                  <a:pt x="1357317" y="706107"/>
                </a:cubicBezTo>
                <a:cubicBezTo>
                  <a:pt x="1357317" y="706107"/>
                  <a:pt x="1357317" y="706107"/>
                  <a:pt x="0" y="706107"/>
                </a:cubicBezTo>
                <a:cubicBezTo>
                  <a:pt x="0" y="696689"/>
                  <a:pt x="0" y="687271"/>
                  <a:pt x="0" y="677852"/>
                </a:cubicBezTo>
                <a:cubicBezTo>
                  <a:pt x="0" y="672470"/>
                  <a:pt x="0" y="668434"/>
                  <a:pt x="0" y="663052"/>
                </a:cubicBezTo>
                <a:close/>
                <a:moveTo>
                  <a:pt x="3731" y="595240"/>
                </a:moveTo>
                <a:lnTo>
                  <a:pt x="1352258" y="595240"/>
                </a:lnTo>
                <a:cubicBezTo>
                  <a:pt x="1354913" y="610040"/>
                  <a:pt x="1354913" y="623495"/>
                  <a:pt x="1356240" y="638295"/>
                </a:cubicBezTo>
                <a:cubicBezTo>
                  <a:pt x="1356240" y="638295"/>
                  <a:pt x="1356240" y="638295"/>
                  <a:pt x="1076" y="638295"/>
                </a:cubicBezTo>
                <a:cubicBezTo>
                  <a:pt x="1076" y="623495"/>
                  <a:pt x="2404" y="610040"/>
                  <a:pt x="3731" y="595240"/>
                </a:cubicBezTo>
                <a:close/>
                <a:moveTo>
                  <a:pt x="15494" y="529581"/>
                </a:moveTo>
                <a:lnTo>
                  <a:pt x="1340746" y="529581"/>
                </a:lnTo>
                <a:cubicBezTo>
                  <a:pt x="1343400" y="542699"/>
                  <a:pt x="1346053" y="557129"/>
                  <a:pt x="1348706" y="571560"/>
                </a:cubicBezTo>
                <a:cubicBezTo>
                  <a:pt x="1348706" y="571560"/>
                  <a:pt x="1348706" y="571560"/>
                  <a:pt x="7534" y="571560"/>
                </a:cubicBezTo>
                <a:cubicBezTo>
                  <a:pt x="10187" y="557129"/>
                  <a:pt x="12841" y="542699"/>
                  <a:pt x="15494" y="529581"/>
                </a:cubicBezTo>
                <a:close/>
                <a:moveTo>
                  <a:pt x="34544" y="461768"/>
                </a:moveTo>
                <a:lnTo>
                  <a:pt x="1322772" y="461768"/>
                </a:lnTo>
                <a:cubicBezTo>
                  <a:pt x="1326753" y="476198"/>
                  <a:pt x="1330733" y="489317"/>
                  <a:pt x="1334713" y="503747"/>
                </a:cubicBezTo>
                <a:cubicBezTo>
                  <a:pt x="1334713" y="503747"/>
                  <a:pt x="1334713" y="503747"/>
                  <a:pt x="22604" y="503747"/>
                </a:cubicBezTo>
                <a:cubicBezTo>
                  <a:pt x="25257" y="489317"/>
                  <a:pt x="30564" y="476198"/>
                  <a:pt x="34544" y="461768"/>
                </a:cubicBezTo>
                <a:close/>
                <a:moveTo>
                  <a:pt x="60308" y="395033"/>
                </a:moveTo>
                <a:lnTo>
                  <a:pt x="1294604" y="395033"/>
                </a:lnTo>
                <a:cubicBezTo>
                  <a:pt x="1301240" y="408487"/>
                  <a:pt x="1307876" y="423288"/>
                  <a:pt x="1313185" y="438088"/>
                </a:cubicBezTo>
                <a:cubicBezTo>
                  <a:pt x="1313185" y="438088"/>
                  <a:pt x="1313185" y="438088"/>
                  <a:pt x="43055" y="438088"/>
                </a:cubicBezTo>
                <a:cubicBezTo>
                  <a:pt x="48364" y="423288"/>
                  <a:pt x="53672" y="408487"/>
                  <a:pt x="60308" y="395033"/>
                </a:cubicBezTo>
                <a:close/>
                <a:moveTo>
                  <a:pt x="97072" y="327221"/>
                </a:moveTo>
                <a:lnTo>
                  <a:pt x="1260494" y="327221"/>
                </a:lnTo>
                <a:cubicBezTo>
                  <a:pt x="1268454" y="342021"/>
                  <a:pt x="1276413" y="355476"/>
                  <a:pt x="1283046" y="370276"/>
                </a:cubicBezTo>
                <a:cubicBezTo>
                  <a:pt x="1283046" y="370276"/>
                  <a:pt x="1283046" y="370276"/>
                  <a:pt x="73193" y="370276"/>
                </a:cubicBezTo>
                <a:cubicBezTo>
                  <a:pt x="81153" y="355476"/>
                  <a:pt x="89112" y="342021"/>
                  <a:pt x="97072" y="327221"/>
                </a:cubicBezTo>
                <a:close/>
                <a:moveTo>
                  <a:pt x="143523" y="261561"/>
                </a:moveTo>
                <a:lnTo>
                  <a:pt x="1213793" y="261561"/>
                </a:lnTo>
                <a:cubicBezTo>
                  <a:pt x="1224403" y="274680"/>
                  <a:pt x="1235013" y="289110"/>
                  <a:pt x="1244297" y="303540"/>
                </a:cubicBezTo>
                <a:cubicBezTo>
                  <a:pt x="1244297" y="303540"/>
                  <a:pt x="1244297" y="303540"/>
                  <a:pt x="113020" y="303540"/>
                </a:cubicBezTo>
                <a:cubicBezTo>
                  <a:pt x="122303" y="289110"/>
                  <a:pt x="132913" y="274680"/>
                  <a:pt x="143523" y="261561"/>
                </a:cubicBezTo>
                <a:close/>
                <a:moveTo>
                  <a:pt x="202347" y="194825"/>
                </a:moveTo>
                <a:cubicBezTo>
                  <a:pt x="202347" y="194825"/>
                  <a:pt x="202347" y="194825"/>
                  <a:pt x="1153893" y="194825"/>
                </a:cubicBezTo>
                <a:cubicBezTo>
                  <a:pt x="1167165" y="208019"/>
                  <a:pt x="1180436" y="221214"/>
                  <a:pt x="1193707" y="235728"/>
                </a:cubicBezTo>
                <a:cubicBezTo>
                  <a:pt x="1193707" y="235728"/>
                  <a:pt x="1193707" y="235728"/>
                  <a:pt x="162533" y="235728"/>
                </a:cubicBezTo>
                <a:cubicBezTo>
                  <a:pt x="174478" y="221214"/>
                  <a:pt x="187749" y="208019"/>
                  <a:pt x="202347" y="194825"/>
                </a:cubicBezTo>
                <a:close/>
                <a:moveTo>
                  <a:pt x="281045" y="127014"/>
                </a:moveTo>
                <a:lnTo>
                  <a:pt x="1074944" y="127014"/>
                </a:lnTo>
                <a:cubicBezTo>
                  <a:pt x="1093530" y="140469"/>
                  <a:pt x="1110789" y="155269"/>
                  <a:pt x="1128047" y="170069"/>
                </a:cubicBezTo>
                <a:cubicBezTo>
                  <a:pt x="1128047" y="170069"/>
                  <a:pt x="1128047" y="170069"/>
                  <a:pt x="229269" y="170069"/>
                </a:cubicBezTo>
                <a:cubicBezTo>
                  <a:pt x="245200" y="155269"/>
                  <a:pt x="263786" y="140469"/>
                  <a:pt x="281045" y="127014"/>
                </a:cubicBezTo>
                <a:close/>
                <a:moveTo>
                  <a:pt x="396878" y="61354"/>
                </a:moveTo>
                <a:lnTo>
                  <a:pt x="959362" y="61354"/>
                </a:lnTo>
                <a:cubicBezTo>
                  <a:pt x="987220" y="73229"/>
                  <a:pt x="1012426" y="86423"/>
                  <a:pt x="1037631" y="102257"/>
                </a:cubicBezTo>
                <a:cubicBezTo>
                  <a:pt x="1037631" y="102257"/>
                  <a:pt x="1037631" y="102257"/>
                  <a:pt x="318608" y="102257"/>
                </a:cubicBezTo>
                <a:cubicBezTo>
                  <a:pt x="343814" y="86423"/>
                  <a:pt x="370346" y="73229"/>
                  <a:pt x="396878" y="61354"/>
                </a:cubicBezTo>
                <a:close/>
                <a:moveTo>
                  <a:pt x="677581" y="0"/>
                </a:moveTo>
                <a:cubicBezTo>
                  <a:pt x="754578" y="0"/>
                  <a:pt x="827593" y="11841"/>
                  <a:pt x="896625" y="35521"/>
                </a:cubicBezTo>
                <a:cubicBezTo>
                  <a:pt x="896625" y="35521"/>
                  <a:pt x="896625" y="35521"/>
                  <a:pt x="458538" y="35521"/>
                </a:cubicBezTo>
                <a:cubicBezTo>
                  <a:pt x="527570" y="11841"/>
                  <a:pt x="601912" y="0"/>
                  <a:pt x="677581" y="0"/>
                </a:cubicBezTo>
                <a:close/>
              </a:path>
            </a:pathLst>
          </a:custGeom>
          <a:gradFill flip="none" rotWithShape="1">
            <a:gsLst>
              <a:gs pos="0">
                <a:srgbClr val="8BBD1F">
                  <a:alpha val="34000"/>
                </a:srgbClr>
              </a:gs>
              <a:gs pos="76000">
                <a:srgbClr val="8BBD1F">
                  <a:alpha val="3000"/>
                </a:srgbClr>
              </a:gs>
              <a:gs pos="100000">
                <a:srgbClr val="8BBD1F">
                  <a:alpha val="3000"/>
                </a:srgbClr>
              </a:gs>
            </a:gsLst>
            <a:lin ang="0" scaled="1"/>
          </a:gradFill>
          <a:ln/>
        </p:spPr>
        <p:txBody>
          <a:bodyPr/>
          <a:lstStyle/>
          <a:p>
            <a:endParaRPr lang="zh-CN" altLang="en-US"/>
          </a:p>
        </p:txBody>
      </p:sp>
      <p:sp>
        <p:nvSpPr>
          <p:cNvPr id="3" name="Shape 1"/>
          <p:cNvSpPr/>
          <p:nvPr/>
        </p:nvSpPr>
        <p:spPr>
          <a:xfrm>
            <a:off x="5593715" y="0"/>
            <a:ext cx="6598285" cy="6853555"/>
          </a:xfrm>
          <a:custGeom>
            <a:avLst/>
            <a:gdLst/>
            <a:ahLst/>
            <a:cxnLst/>
            <a:rect l="l" t="t" r="r" b="b"/>
            <a:pathLst>
              <a:path w="6598285" h="6853555">
                <a:moveTo>
                  <a:pt x="1058425" y="0"/>
                </a:moveTo>
                <a:lnTo>
                  <a:pt x="6598285" y="0"/>
                </a:lnTo>
                <a:lnTo>
                  <a:pt x="6598285" y="6853555"/>
                </a:lnTo>
                <a:lnTo>
                  <a:pt x="1136835" y="6853555"/>
                </a:lnTo>
                <a:lnTo>
                  <a:pt x="1008283" y="6678901"/>
                </a:lnTo>
                <a:cubicBezTo>
                  <a:pt x="378388" y="5780658"/>
                  <a:pt x="0" y="4629089"/>
                  <a:pt x="0" y="3373514"/>
                </a:cubicBezTo>
                <a:cubicBezTo>
                  <a:pt x="0" y="2117938"/>
                  <a:pt x="378387" y="966368"/>
                  <a:pt x="1008281" y="68125"/>
                </a:cubicBezTo>
                <a:close/>
              </a:path>
            </a:pathLst>
          </a:custGeom>
          <a:solidFill>
            <a:srgbClr val="2B3B38"/>
          </a:solidFill>
          <a:ln/>
        </p:spPr>
        <p:txBody>
          <a:bodyPr/>
          <a:lstStyle/>
          <a:p>
            <a:endParaRPr lang="zh-CN" altLang="en-US"/>
          </a:p>
        </p:txBody>
      </p:sp>
      <p:sp>
        <p:nvSpPr>
          <p:cNvPr id="4" name="Shape 2"/>
          <p:cNvSpPr/>
          <p:nvPr/>
        </p:nvSpPr>
        <p:spPr>
          <a:xfrm>
            <a:off x="732155" y="1543050"/>
            <a:ext cx="10728325" cy="4410075"/>
          </a:xfrm>
          <a:prstGeom prst="roundRect">
            <a:avLst>
              <a:gd name="adj" fmla="val 0"/>
            </a:avLst>
          </a:prstGeom>
          <a:solidFill>
            <a:srgbClr val="FFFFFF"/>
          </a:solidFill>
          <a:ln w="19050">
            <a:solidFill>
              <a:srgbClr val="D9D9D9"/>
            </a:solidFill>
            <a:prstDash val="solid"/>
          </a:ln>
          <a:effectLst>
            <a:outerShdw blurRad="266700" dist="76200" dir="2700000" algn="bl" rotWithShape="0">
              <a:srgbClr val="017ED5">
                <a:alpha val="40000"/>
              </a:srgbClr>
            </a:outerShdw>
          </a:effectLst>
        </p:spPr>
        <p:txBody>
          <a:bodyPr/>
          <a:lstStyle/>
          <a:p>
            <a:endParaRPr lang="zh-CN" altLang="en-US"/>
          </a:p>
        </p:txBody>
      </p:sp>
      <p:sp>
        <p:nvSpPr>
          <p:cNvPr id="5" name="Shape 3"/>
          <p:cNvSpPr/>
          <p:nvPr/>
        </p:nvSpPr>
        <p:spPr>
          <a:xfrm rot="5400000">
            <a:off x="326390" y="291465"/>
            <a:ext cx="330200" cy="330200"/>
          </a:xfrm>
          <a:prstGeom prst="triangle">
            <a:avLst>
              <a:gd name="adj" fmla="val 50000"/>
            </a:avLst>
          </a:prstGeom>
          <a:solidFill>
            <a:srgbClr val="3A4F4B"/>
          </a:solidFill>
          <a:ln/>
        </p:spPr>
        <p:txBody>
          <a:bodyPr/>
          <a:lstStyle/>
          <a:p>
            <a:endParaRPr lang="zh-CN" altLang="en-US"/>
          </a:p>
        </p:txBody>
      </p:sp>
      <p:sp>
        <p:nvSpPr>
          <p:cNvPr id="6" name="Shape 4"/>
          <p:cNvSpPr/>
          <p:nvPr/>
        </p:nvSpPr>
        <p:spPr>
          <a:xfrm rot="5400000">
            <a:off x="453390" y="418465"/>
            <a:ext cx="330200" cy="330200"/>
          </a:xfrm>
          <a:prstGeom prst="triangle">
            <a:avLst>
              <a:gd name="adj" fmla="val 50000"/>
            </a:avLst>
          </a:prstGeom>
          <a:solidFill>
            <a:srgbClr val="8BBD1F"/>
          </a:solidFill>
          <a:ln/>
        </p:spPr>
        <p:txBody>
          <a:bodyPr/>
          <a:lstStyle/>
          <a:p>
            <a:endParaRPr lang="zh-CN" altLang="en-US"/>
          </a:p>
        </p:txBody>
      </p:sp>
      <p:sp>
        <p:nvSpPr>
          <p:cNvPr id="7" name="Text 5"/>
          <p:cNvSpPr/>
          <p:nvPr/>
        </p:nvSpPr>
        <p:spPr>
          <a:xfrm>
            <a:off x="1082675" y="291465"/>
            <a:ext cx="10782935" cy="521057"/>
          </a:xfrm>
          <a:prstGeom prst="rect">
            <a:avLst/>
          </a:prstGeom>
          <a:noFill/>
          <a:ln/>
        </p:spPr>
        <p:txBody>
          <a:bodyPr wrap="square" lIns="91440" tIns="45720" rIns="91440" bIns="45720" rtlCol="0" anchor="t">
            <a:spAutoFit/>
          </a:bodyPr>
          <a:lstStyle/>
          <a:p>
            <a:pPr algn="just">
              <a:lnSpc>
                <a:spcPct val="100000"/>
              </a:lnSpc>
            </a:pPr>
            <a:r>
              <a:rPr lang="en-US" sz="2800" b="1" dirty="0">
                <a:solidFill>
                  <a:srgbClr val="000000"/>
                </a:solidFill>
                <a:latin typeface="MiSans" pitchFamily="34" charset="0"/>
                <a:ea typeface="MiSans" pitchFamily="34" charset="-122"/>
                <a:cs typeface="MiSans" pitchFamily="34" charset="-120"/>
              </a:rPr>
              <a:t>自然景观的多重优势</a:t>
            </a:r>
            <a:endParaRPr lang="en-US" sz="1600" dirty="0"/>
          </a:p>
        </p:txBody>
      </p:sp>
      <p:sp>
        <p:nvSpPr>
          <p:cNvPr id="8" name="Shape 6"/>
          <p:cNvSpPr/>
          <p:nvPr/>
        </p:nvSpPr>
        <p:spPr>
          <a:xfrm>
            <a:off x="1043305" y="4949190"/>
            <a:ext cx="631190" cy="626745"/>
          </a:xfrm>
          <a:prstGeom prst="ellipse">
            <a:avLst/>
          </a:prstGeom>
          <a:solidFill>
            <a:srgbClr val="017ED5">
              <a:alpha val="5098"/>
            </a:srgbClr>
          </a:solidFill>
          <a:ln/>
        </p:spPr>
        <p:txBody>
          <a:bodyPr/>
          <a:lstStyle/>
          <a:p>
            <a:endParaRPr lang="zh-CN" altLang="en-US"/>
          </a:p>
        </p:txBody>
      </p:sp>
      <p:sp>
        <p:nvSpPr>
          <p:cNvPr id="9" name="Shape 7"/>
          <p:cNvSpPr/>
          <p:nvPr/>
        </p:nvSpPr>
        <p:spPr>
          <a:xfrm>
            <a:off x="1123897" y="5029214"/>
            <a:ext cx="470007" cy="466697"/>
          </a:xfrm>
          <a:prstGeom prst="ellipse">
            <a:avLst/>
          </a:prstGeom>
          <a:solidFill>
            <a:srgbClr val="8BBD1F">
              <a:alpha val="18039"/>
            </a:srgbClr>
          </a:solidFill>
          <a:ln/>
        </p:spPr>
        <p:txBody>
          <a:bodyPr/>
          <a:lstStyle/>
          <a:p>
            <a:endParaRPr lang="zh-CN" altLang="en-US"/>
          </a:p>
        </p:txBody>
      </p:sp>
      <p:sp>
        <p:nvSpPr>
          <p:cNvPr id="10" name="Shape 8"/>
          <p:cNvSpPr/>
          <p:nvPr/>
        </p:nvSpPr>
        <p:spPr>
          <a:xfrm>
            <a:off x="1198996" y="5103784"/>
            <a:ext cx="319808" cy="317556"/>
          </a:xfrm>
          <a:prstGeom prst="ellipse">
            <a:avLst/>
          </a:prstGeom>
          <a:solidFill>
            <a:srgbClr val="FFFFFF"/>
          </a:solidFill>
          <a:ln/>
          <a:effectLst>
            <a:outerShdw blurRad="63500" dist="63500" dir="2700000" algn="bl" rotWithShape="0">
              <a:srgbClr val="017ED5">
                <a:alpha val="40000"/>
              </a:srgbClr>
            </a:outerShdw>
          </a:effectLst>
        </p:spPr>
        <p:txBody>
          <a:bodyPr/>
          <a:lstStyle/>
          <a:p>
            <a:endParaRPr lang="zh-CN" altLang="en-US"/>
          </a:p>
        </p:txBody>
      </p:sp>
      <p:sp>
        <p:nvSpPr>
          <p:cNvPr id="11" name="Shape 9"/>
          <p:cNvSpPr/>
          <p:nvPr/>
        </p:nvSpPr>
        <p:spPr>
          <a:xfrm flipH="1">
            <a:off x="1852930" y="5029200"/>
            <a:ext cx="185309" cy="280670"/>
          </a:xfrm>
          <a:custGeom>
            <a:avLst/>
            <a:gdLst/>
            <a:ahLst/>
            <a:cxnLst/>
            <a:rect l="l" t="t" r="r" b="b"/>
            <a:pathLst>
              <a:path w="185309" h="280670">
                <a:moveTo>
                  <a:pt x="151177" y="212934"/>
                </a:moveTo>
                <a:cubicBezTo>
                  <a:pt x="170027" y="212934"/>
                  <a:pt x="185309" y="228097"/>
                  <a:pt x="185309" y="246802"/>
                </a:cubicBezTo>
                <a:cubicBezTo>
                  <a:pt x="185309" y="265507"/>
                  <a:pt x="170027" y="280670"/>
                  <a:pt x="151177" y="280670"/>
                </a:cubicBezTo>
                <a:cubicBezTo>
                  <a:pt x="132327" y="280670"/>
                  <a:pt x="117045" y="265507"/>
                  <a:pt x="117045" y="246802"/>
                </a:cubicBezTo>
                <a:cubicBezTo>
                  <a:pt x="117045" y="228097"/>
                  <a:pt x="132327" y="212934"/>
                  <a:pt x="151177" y="212934"/>
                </a:cubicBezTo>
                <a:close/>
                <a:moveTo>
                  <a:pt x="92621" y="159692"/>
                </a:moveTo>
                <a:cubicBezTo>
                  <a:pt x="111481" y="159692"/>
                  <a:pt x="126769" y="174855"/>
                  <a:pt x="126769" y="193560"/>
                </a:cubicBezTo>
                <a:cubicBezTo>
                  <a:pt x="126769" y="212265"/>
                  <a:pt x="111481" y="227428"/>
                  <a:pt x="92621" y="227428"/>
                </a:cubicBezTo>
                <a:cubicBezTo>
                  <a:pt x="73762" y="227428"/>
                  <a:pt x="58473" y="212265"/>
                  <a:pt x="58473" y="193560"/>
                </a:cubicBezTo>
                <a:cubicBezTo>
                  <a:pt x="58473" y="174855"/>
                  <a:pt x="73762" y="159692"/>
                  <a:pt x="92621" y="159692"/>
                </a:cubicBezTo>
                <a:close/>
                <a:moveTo>
                  <a:pt x="34132" y="106451"/>
                </a:moveTo>
                <a:cubicBezTo>
                  <a:pt x="52982" y="106451"/>
                  <a:pt x="68263" y="121614"/>
                  <a:pt x="68263" y="140319"/>
                </a:cubicBezTo>
                <a:cubicBezTo>
                  <a:pt x="68263" y="159023"/>
                  <a:pt x="52982" y="174186"/>
                  <a:pt x="34132" y="174186"/>
                </a:cubicBezTo>
                <a:cubicBezTo>
                  <a:pt x="15281" y="174186"/>
                  <a:pt x="0" y="159023"/>
                  <a:pt x="0" y="140319"/>
                </a:cubicBezTo>
                <a:cubicBezTo>
                  <a:pt x="0" y="121614"/>
                  <a:pt x="15281" y="106451"/>
                  <a:pt x="34132" y="106451"/>
                </a:cubicBezTo>
                <a:close/>
                <a:moveTo>
                  <a:pt x="92621" y="53242"/>
                </a:moveTo>
                <a:cubicBezTo>
                  <a:pt x="111481" y="53242"/>
                  <a:pt x="126769" y="68412"/>
                  <a:pt x="126769" y="87126"/>
                </a:cubicBezTo>
                <a:cubicBezTo>
                  <a:pt x="126769" y="105839"/>
                  <a:pt x="111481" y="121010"/>
                  <a:pt x="92621" y="121010"/>
                </a:cubicBezTo>
                <a:cubicBezTo>
                  <a:pt x="73762" y="121010"/>
                  <a:pt x="58473" y="105839"/>
                  <a:pt x="58473" y="87126"/>
                </a:cubicBezTo>
                <a:cubicBezTo>
                  <a:pt x="58473" y="68412"/>
                  <a:pt x="73762" y="53242"/>
                  <a:pt x="92621" y="53242"/>
                </a:cubicBezTo>
                <a:close/>
                <a:moveTo>
                  <a:pt x="151177" y="0"/>
                </a:moveTo>
                <a:cubicBezTo>
                  <a:pt x="170027" y="0"/>
                  <a:pt x="185309" y="15171"/>
                  <a:pt x="185309" y="33884"/>
                </a:cubicBezTo>
                <a:cubicBezTo>
                  <a:pt x="185309" y="52598"/>
                  <a:pt x="170027" y="67768"/>
                  <a:pt x="151177" y="67768"/>
                </a:cubicBezTo>
                <a:cubicBezTo>
                  <a:pt x="132327" y="67768"/>
                  <a:pt x="117045" y="52598"/>
                  <a:pt x="117045" y="33884"/>
                </a:cubicBezTo>
                <a:cubicBezTo>
                  <a:pt x="117045" y="15171"/>
                  <a:pt x="132327" y="0"/>
                  <a:pt x="151177" y="0"/>
                </a:cubicBezTo>
                <a:close/>
              </a:path>
            </a:pathLst>
          </a:custGeom>
          <a:gradFill flip="none" rotWithShape="1">
            <a:gsLst>
              <a:gs pos="0">
                <a:srgbClr val="688E17"/>
              </a:gs>
              <a:gs pos="100000">
                <a:srgbClr val="2B3B38"/>
              </a:gs>
            </a:gsLst>
            <a:lin ang="0" scaled="1"/>
          </a:gradFill>
          <a:ln/>
        </p:spPr>
        <p:txBody>
          <a:bodyPr/>
          <a:lstStyle/>
          <a:p>
            <a:endParaRPr lang="zh-CN" altLang="en-US"/>
          </a:p>
        </p:txBody>
      </p:sp>
      <p:sp>
        <p:nvSpPr>
          <p:cNvPr id="12" name="Shape 10"/>
          <p:cNvSpPr/>
          <p:nvPr/>
        </p:nvSpPr>
        <p:spPr>
          <a:xfrm flipH="1">
            <a:off x="2050522" y="5029200"/>
            <a:ext cx="185309" cy="280670"/>
          </a:xfrm>
          <a:custGeom>
            <a:avLst/>
            <a:gdLst/>
            <a:ahLst/>
            <a:cxnLst/>
            <a:rect l="l" t="t" r="r" b="b"/>
            <a:pathLst>
              <a:path w="185309" h="280670">
                <a:moveTo>
                  <a:pt x="151177" y="212934"/>
                </a:moveTo>
                <a:cubicBezTo>
                  <a:pt x="170027" y="212934"/>
                  <a:pt x="185309" y="228097"/>
                  <a:pt x="185309" y="246802"/>
                </a:cubicBezTo>
                <a:cubicBezTo>
                  <a:pt x="185309" y="265507"/>
                  <a:pt x="170027" y="280670"/>
                  <a:pt x="151177" y="280670"/>
                </a:cubicBezTo>
                <a:cubicBezTo>
                  <a:pt x="132327" y="280670"/>
                  <a:pt x="117045" y="265507"/>
                  <a:pt x="117045" y="246802"/>
                </a:cubicBezTo>
                <a:cubicBezTo>
                  <a:pt x="117045" y="228097"/>
                  <a:pt x="132327" y="212934"/>
                  <a:pt x="151177" y="212934"/>
                </a:cubicBezTo>
                <a:close/>
                <a:moveTo>
                  <a:pt x="92621" y="159692"/>
                </a:moveTo>
                <a:cubicBezTo>
                  <a:pt x="111481" y="159692"/>
                  <a:pt x="126769" y="174855"/>
                  <a:pt x="126769" y="193560"/>
                </a:cubicBezTo>
                <a:cubicBezTo>
                  <a:pt x="126769" y="212265"/>
                  <a:pt x="111481" y="227428"/>
                  <a:pt x="92621" y="227428"/>
                </a:cubicBezTo>
                <a:cubicBezTo>
                  <a:pt x="73762" y="227428"/>
                  <a:pt x="58473" y="212265"/>
                  <a:pt x="58473" y="193560"/>
                </a:cubicBezTo>
                <a:cubicBezTo>
                  <a:pt x="58473" y="174855"/>
                  <a:pt x="73762" y="159692"/>
                  <a:pt x="92621" y="159692"/>
                </a:cubicBezTo>
                <a:close/>
                <a:moveTo>
                  <a:pt x="34132" y="106451"/>
                </a:moveTo>
                <a:cubicBezTo>
                  <a:pt x="52982" y="106451"/>
                  <a:pt x="68263" y="121614"/>
                  <a:pt x="68263" y="140319"/>
                </a:cubicBezTo>
                <a:cubicBezTo>
                  <a:pt x="68263" y="159023"/>
                  <a:pt x="52982" y="174186"/>
                  <a:pt x="34132" y="174186"/>
                </a:cubicBezTo>
                <a:cubicBezTo>
                  <a:pt x="15281" y="174186"/>
                  <a:pt x="0" y="159023"/>
                  <a:pt x="0" y="140319"/>
                </a:cubicBezTo>
                <a:cubicBezTo>
                  <a:pt x="0" y="121614"/>
                  <a:pt x="15281" y="106451"/>
                  <a:pt x="34132" y="106451"/>
                </a:cubicBezTo>
                <a:close/>
                <a:moveTo>
                  <a:pt x="92621" y="53242"/>
                </a:moveTo>
                <a:cubicBezTo>
                  <a:pt x="111481" y="53242"/>
                  <a:pt x="126769" y="68412"/>
                  <a:pt x="126769" y="87126"/>
                </a:cubicBezTo>
                <a:cubicBezTo>
                  <a:pt x="126769" y="105839"/>
                  <a:pt x="111481" y="121010"/>
                  <a:pt x="92621" y="121010"/>
                </a:cubicBezTo>
                <a:cubicBezTo>
                  <a:pt x="73762" y="121010"/>
                  <a:pt x="58473" y="105839"/>
                  <a:pt x="58473" y="87126"/>
                </a:cubicBezTo>
                <a:cubicBezTo>
                  <a:pt x="58473" y="68412"/>
                  <a:pt x="73762" y="53242"/>
                  <a:pt x="92621" y="53242"/>
                </a:cubicBezTo>
                <a:close/>
                <a:moveTo>
                  <a:pt x="151177" y="0"/>
                </a:moveTo>
                <a:cubicBezTo>
                  <a:pt x="170027" y="0"/>
                  <a:pt x="185309" y="15171"/>
                  <a:pt x="185309" y="33884"/>
                </a:cubicBezTo>
                <a:cubicBezTo>
                  <a:pt x="185309" y="52598"/>
                  <a:pt x="170027" y="67768"/>
                  <a:pt x="151177" y="67768"/>
                </a:cubicBezTo>
                <a:cubicBezTo>
                  <a:pt x="132327" y="67768"/>
                  <a:pt x="117045" y="52598"/>
                  <a:pt x="117045" y="33884"/>
                </a:cubicBezTo>
                <a:cubicBezTo>
                  <a:pt x="117045" y="15171"/>
                  <a:pt x="132327" y="0"/>
                  <a:pt x="151177" y="0"/>
                </a:cubicBezTo>
                <a:close/>
              </a:path>
            </a:pathLst>
          </a:custGeom>
          <a:gradFill flip="none" rotWithShape="1">
            <a:gsLst>
              <a:gs pos="0">
                <a:srgbClr val="688E17"/>
              </a:gs>
              <a:gs pos="100000">
                <a:srgbClr val="2B3B38"/>
              </a:gs>
            </a:gsLst>
            <a:lin ang="0" scaled="1"/>
          </a:gradFill>
          <a:ln/>
        </p:spPr>
        <p:txBody>
          <a:bodyPr/>
          <a:lstStyle/>
          <a:p>
            <a:endParaRPr lang="zh-CN" altLang="en-US"/>
          </a:p>
        </p:txBody>
      </p:sp>
      <p:sp>
        <p:nvSpPr>
          <p:cNvPr id="13" name="Shape 11"/>
          <p:cNvSpPr/>
          <p:nvPr/>
        </p:nvSpPr>
        <p:spPr>
          <a:xfrm flipH="1">
            <a:off x="2248114" y="5029200"/>
            <a:ext cx="185309" cy="280670"/>
          </a:xfrm>
          <a:custGeom>
            <a:avLst/>
            <a:gdLst/>
            <a:ahLst/>
            <a:cxnLst/>
            <a:rect l="l" t="t" r="r" b="b"/>
            <a:pathLst>
              <a:path w="185309" h="280670">
                <a:moveTo>
                  <a:pt x="151177" y="212934"/>
                </a:moveTo>
                <a:cubicBezTo>
                  <a:pt x="170027" y="212934"/>
                  <a:pt x="185309" y="228097"/>
                  <a:pt x="185309" y="246802"/>
                </a:cubicBezTo>
                <a:cubicBezTo>
                  <a:pt x="185309" y="265507"/>
                  <a:pt x="170027" y="280670"/>
                  <a:pt x="151177" y="280670"/>
                </a:cubicBezTo>
                <a:cubicBezTo>
                  <a:pt x="132327" y="280670"/>
                  <a:pt x="117045" y="265507"/>
                  <a:pt x="117045" y="246802"/>
                </a:cubicBezTo>
                <a:cubicBezTo>
                  <a:pt x="117045" y="228097"/>
                  <a:pt x="132327" y="212934"/>
                  <a:pt x="151177" y="212934"/>
                </a:cubicBezTo>
                <a:close/>
                <a:moveTo>
                  <a:pt x="92621" y="159692"/>
                </a:moveTo>
                <a:cubicBezTo>
                  <a:pt x="111481" y="159692"/>
                  <a:pt x="126769" y="174855"/>
                  <a:pt x="126769" y="193560"/>
                </a:cubicBezTo>
                <a:cubicBezTo>
                  <a:pt x="126769" y="212265"/>
                  <a:pt x="111481" y="227428"/>
                  <a:pt x="92621" y="227428"/>
                </a:cubicBezTo>
                <a:cubicBezTo>
                  <a:pt x="73762" y="227428"/>
                  <a:pt x="58473" y="212265"/>
                  <a:pt x="58473" y="193560"/>
                </a:cubicBezTo>
                <a:cubicBezTo>
                  <a:pt x="58473" y="174855"/>
                  <a:pt x="73762" y="159692"/>
                  <a:pt x="92621" y="159692"/>
                </a:cubicBezTo>
                <a:close/>
                <a:moveTo>
                  <a:pt x="34132" y="106451"/>
                </a:moveTo>
                <a:cubicBezTo>
                  <a:pt x="52982" y="106451"/>
                  <a:pt x="68263" y="121614"/>
                  <a:pt x="68263" y="140319"/>
                </a:cubicBezTo>
                <a:cubicBezTo>
                  <a:pt x="68263" y="159023"/>
                  <a:pt x="52982" y="174186"/>
                  <a:pt x="34132" y="174186"/>
                </a:cubicBezTo>
                <a:cubicBezTo>
                  <a:pt x="15281" y="174186"/>
                  <a:pt x="0" y="159023"/>
                  <a:pt x="0" y="140319"/>
                </a:cubicBezTo>
                <a:cubicBezTo>
                  <a:pt x="0" y="121614"/>
                  <a:pt x="15281" y="106451"/>
                  <a:pt x="34132" y="106451"/>
                </a:cubicBezTo>
                <a:close/>
                <a:moveTo>
                  <a:pt x="92621" y="53242"/>
                </a:moveTo>
                <a:cubicBezTo>
                  <a:pt x="111481" y="53242"/>
                  <a:pt x="126769" y="68412"/>
                  <a:pt x="126769" y="87126"/>
                </a:cubicBezTo>
                <a:cubicBezTo>
                  <a:pt x="126769" y="105839"/>
                  <a:pt x="111481" y="121010"/>
                  <a:pt x="92621" y="121010"/>
                </a:cubicBezTo>
                <a:cubicBezTo>
                  <a:pt x="73762" y="121010"/>
                  <a:pt x="58473" y="105839"/>
                  <a:pt x="58473" y="87126"/>
                </a:cubicBezTo>
                <a:cubicBezTo>
                  <a:pt x="58473" y="68412"/>
                  <a:pt x="73762" y="53242"/>
                  <a:pt x="92621" y="53242"/>
                </a:cubicBezTo>
                <a:close/>
                <a:moveTo>
                  <a:pt x="151177" y="0"/>
                </a:moveTo>
                <a:cubicBezTo>
                  <a:pt x="170027" y="0"/>
                  <a:pt x="185309" y="15171"/>
                  <a:pt x="185309" y="33884"/>
                </a:cubicBezTo>
                <a:cubicBezTo>
                  <a:pt x="185309" y="52598"/>
                  <a:pt x="170027" y="67768"/>
                  <a:pt x="151177" y="67768"/>
                </a:cubicBezTo>
                <a:cubicBezTo>
                  <a:pt x="132327" y="67768"/>
                  <a:pt x="117045" y="52598"/>
                  <a:pt x="117045" y="33884"/>
                </a:cubicBezTo>
                <a:cubicBezTo>
                  <a:pt x="117045" y="15171"/>
                  <a:pt x="132327" y="0"/>
                  <a:pt x="151177" y="0"/>
                </a:cubicBezTo>
                <a:close/>
              </a:path>
            </a:pathLst>
          </a:custGeom>
          <a:gradFill flip="none" rotWithShape="1">
            <a:gsLst>
              <a:gs pos="0">
                <a:srgbClr val="688E17"/>
              </a:gs>
              <a:gs pos="100000">
                <a:srgbClr val="2B3B38"/>
              </a:gs>
            </a:gsLst>
            <a:lin ang="0" scaled="1"/>
          </a:gradFill>
          <a:ln/>
        </p:spPr>
        <p:txBody>
          <a:bodyPr/>
          <a:lstStyle/>
          <a:p>
            <a:endParaRPr lang="zh-CN" altLang="en-US"/>
          </a:p>
        </p:txBody>
      </p:sp>
      <p:sp>
        <p:nvSpPr>
          <p:cNvPr id="14" name="Shape 12"/>
          <p:cNvSpPr/>
          <p:nvPr/>
        </p:nvSpPr>
        <p:spPr>
          <a:xfrm flipH="1">
            <a:off x="2445706" y="5029200"/>
            <a:ext cx="185309" cy="280670"/>
          </a:xfrm>
          <a:custGeom>
            <a:avLst/>
            <a:gdLst/>
            <a:ahLst/>
            <a:cxnLst/>
            <a:rect l="l" t="t" r="r" b="b"/>
            <a:pathLst>
              <a:path w="185309" h="280670">
                <a:moveTo>
                  <a:pt x="151177" y="212934"/>
                </a:moveTo>
                <a:cubicBezTo>
                  <a:pt x="170027" y="212934"/>
                  <a:pt x="185309" y="228097"/>
                  <a:pt x="185309" y="246802"/>
                </a:cubicBezTo>
                <a:cubicBezTo>
                  <a:pt x="185309" y="265507"/>
                  <a:pt x="170027" y="280670"/>
                  <a:pt x="151177" y="280670"/>
                </a:cubicBezTo>
                <a:cubicBezTo>
                  <a:pt x="132327" y="280670"/>
                  <a:pt x="117045" y="265507"/>
                  <a:pt x="117045" y="246802"/>
                </a:cubicBezTo>
                <a:cubicBezTo>
                  <a:pt x="117045" y="228097"/>
                  <a:pt x="132327" y="212934"/>
                  <a:pt x="151177" y="212934"/>
                </a:cubicBezTo>
                <a:close/>
                <a:moveTo>
                  <a:pt x="92621" y="159692"/>
                </a:moveTo>
                <a:cubicBezTo>
                  <a:pt x="111481" y="159692"/>
                  <a:pt x="126769" y="174855"/>
                  <a:pt x="126769" y="193560"/>
                </a:cubicBezTo>
                <a:cubicBezTo>
                  <a:pt x="126769" y="212265"/>
                  <a:pt x="111481" y="227428"/>
                  <a:pt x="92621" y="227428"/>
                </a:cubicBezTo>
                <a:cubicBezTo>
                  <a:pt x="73762" y="227428"/>
                  <a:pt x="58473" y="212265"/>
                  <a:pt x="58473" y="193560"/>
                </a:cubicBezTo>
                <a:cubicBezTo>
                  <a:pt x="58473" y="174855"/>
                  <a:pt x="73762" y="159692"/>
                  <a:pt x="92621" y="159692"/>
                </a:cubicBezTo>
                <a:close/>
                <a:moveTo>
                  <a:pt x="34132" y="106451"/>
                </a:moveTo>
                <a:cubicBezTo>
                  <a:pt x="52982" y="106451"/>
                  <a:pt x="68263" y="121614"/>
                  <a:pt x="68263" y="140319"/>
                </a:cubicBezTo>
                <a:cubicBezTo>
                  <a:pt x="68263" y="159023"/>
                  <a:pt x="52982" y="174186"/>
                  <a:pt x="34132" y="174186"/>
                </a:cubicBezTo>
                <a:cubicBezTo>
                  <a:pt x="15281" y="174186"/>
                  <a:pt x="0" y="159023"/>
                  <a:pt x="0" y="140319"/>
                </a:cubicBezTo>
                <a:cubicBezTo>
                  <a:pt x="0" y="121614"/>
                  <a:pt x="15281" y="106451"/>
                  <a:pt x="34132" y="106451"/>
                </a:cubicBezTo>
                <a:close/>
                <a:moveTo>
                  <a:pt x="92621" y="53242"/>
                </a:moveTo>
                <a:cubicBezTo>
                  <a:pt x="111481" y="53242"/>
                  <a:pt x="126769" y="68412"/>
                  <a:pt x="126769" y="87126"/>
                </a:cubicBezTo>
                <a:cubicBezTo>
                  <a:pt x="126769" y="105839"/>
                  <a:pt x="111481" y="121010"/>
                  <a:pt x="92621" y="121010"/>
                </a:cubicBezTo>
                <a:cubicBezTo>
                  <a:pt x="73762" y="121010"/>
                  <a:pt x="58473" y="105839"/>
                  <a:pt x="58473" y="87126"/>
                </a:cubicBezTo>
                <a:cubicBezTo>
                  <a:pt x="58473" y="68412"/>
                  <a:pt x="73762" y="53242"/>
                  <a:pt x="92621" y="53242"/>
                </a:cubicBezTo>
                <a:close/>
                <a:moveTo>
                  <a:pt x="151177" y="0"/>
                </a:moveTo>
                <a:cubicBezTo>
                  <a:pt x="170027" y="0"/>
                  <a:pt x="185309" y="15171"/>
                  <a:pt x="185309" y="33884"/>
                </a:cubicBezTo>
                <a:cubicBezTo>
                  <a:pt x="185309" y="52598"/>
                  <a:pt x="170027" y="67768"/>
                  <a:pt x="151177" y="67768"/>
                </a:cubicBezTo>
                <a:cubicBezTo>
                  <a:pt x="132327" y="67768"/>
                  <a:pt x="117045" y="52598"/>
                  <a:pt x="117045" y="33884"/>
                </a:cubicBezTo>
                <a:cubicBezTo>
                  <a:pt x="117045" y="15171"/>
                  <a:pt x="132327" y="0"/>
                  <a:pt x="151177" y="0"/>
                </a:cubicBezTo>
                <a:close/>
              </a:path>
            </a:pathLst>
          </a:custGeom>
          <a:gradFill flip="none" rotWithShape="1">
            <a:gsLst>
              <a:gs pos="0">
                <a:srgbClr val="688E17"/>
              </a:gs>
              <a:gs pos="100000">
                <a:srgbClr val="2B3B38"/>
              </a:gs>
            </a:gsLst>
            <a:lin ang="0" scaled="1"/>
          </a:gradFill>
          <a:ln/>
        </p:spPr>
        <p:txBody>
          <a:bodyPr/>
          <a:lstStyle/>
          <a:p>
            <a:endParaRPr lang="zh-CN" altLang="en-US"/>
          </a:p>
        </p:txBody>
      </p:sp>
      <p:sp>
        <p:nvSpPr>
          <p:cNvPr id="15" name="Shape 13"/>
          <p:cNvSpPr/>
          <p:nvPr/>
        </p:nvSpPr>
        <p:spPr>
          <a:xfrm flipH="1">
            <a:off x="2643298" y="5029200"/>
            <a:ext cx="185309" cy="280670"/>
          </a:xfrm>
          <a:custGeom>
            <a:avLst/>
            <a:gdLst/>
            <a:ahLst/>
            <a:cxnLst/>
            <a:rect l="l" t="t" r="r" b="b"/>
            <a:pathLst>
              <a:path w="185309" h="280670">
                <a:moveTo>
                  <a:pt x="151177" y="212934"/>
                </a:moveTo>
                <a:cubicBezTo>
                  <a:pt x="170027" y="212934"/>
                  <a:pt x="185309" y="228097"/>
                  <a:pt x="185309" y="246802"/>
                </a:cubicBezTo>
                <a:cubicBezTo>
                  <a:pt x="185309" y="265507"/>
                  <a:pt x="170027" y="280670"/>
                  <a:pt x="151177" y="280670"/>
                </a:cubicBezTo>
                <a:cubicBezTo>
                  <a:pt x="132327" y="280670"/>
                  <a:pt x="117045" y="265507"/>
                  <a:pt x="117045" y="246802"/>
                </a:cubicBezTo>
                <a:cubicBezTo>
                  <a:pt x="117045" y="228097"/>
                  <a:pt x="132327" y="212934"/>
                  <a:pt x="151177" y="212934"/>
                </a:cubicBezTo>
                <a:close/>
                <a:moveTo>
                  <a:pt x="92621" y="159692"/>
                </a:moveTo>
                <a:cubicBezTo>
                  <a:pt x="111481" y="159692"/>
                  <a:pt x="126769" y="174855"/>
                  <a:pt x="126769" y="193560"/>
                </a:cubicBezTo>
                <a:cubicBezTo>
                  <a:pt x="126769" y="212265"/>
                  <a:pt x="111481" y="227428"/>
                  <a:pt x="92621" y="227428"/>
                </a:cubicBezTo>
                <a:cubicBezTo>
                  <a:pt x="73762" y="227428"/>
                  <a:pt x="58473" y="212265"/>
                  <a:pt x="58473" y="193560"/>
                </a:cubicBezTo>
                <a:cubicBezTo>
                  <a:pt x="58473" y="174855"/>
                  <a:pt x="73762" y="159692"/>
                  <a:pt x="92621" y="159692"/>
                </a:cubicBezTo>
                <a:close/>
                <a:moveTo>
                  <a:pt x="34132" y="106451"/>
                </a:moveTo>
                <a:cubicBezTo>
                  <a:pt x="52982" y="106451"/>
                  <a:pt x="68263" y="121614"/>
                  <a:pt x="68263" y="140319"/>
                </a:cubicBezTo>
                <a:cubicBezTo>
                  <a:pt x="68263" y="159023"/>
                  <a:pt x="52982" y="174186"/>
                  <a:pt x="34132" y="174186"/>
                </a:cubicBezTo>
                <a:cubicBezTo>
                  <a:pt x="15281" y="174186"/>
                  <a:pt x="0" y="159023"/>
                  <a:pt x="0" y="140319"/>
                </a:cubicBezTo>
                <a:cubicBezTo>
                  <a:pt x="0" y="121614"/>
                  <a:pt x="15281" y="106451"/>
                  <a:pt x="34132" y="106451"/>
                </a:cubicBezTo>
                <a:close/>
                <a:moveTo>
                  <a:pt x="92621" y="53242"/>
                </a:moveTo>
                <a:cubicBezTo>
                  <a:pt x="111481" y="53242"/>
                  <a:pt x="126769" y="68412"/>
                  <a:pt x="126769" y="87126"/>
                </a:cubicBezTo>
                <a:cubicBezTo>
                  <a:pt x="126769" y="105839"/>
                  <a:pt x="111481" y="121010"/>
                  <a:pt x="92621" y="121010"/>
                </a:cubicBezTo>
                <a:cubicBezTo>
                  <a:pt x="73762" y="121010"/>
                  <a:pt x="58473" y="105839"/>
                  <a:pt x="58473" y="87126"/>
                </a:cubicBezTo>
                <a:cubicBezTo>
                  <a:pt x="58473" y="68412"/>
                  <a:pt x="73762" y="53242"/>
                  <a:pt x="92621" y="53242"/>
                </a:cubicBezTo>
                <a:close/>
                <a:moveTo>
                  <a:pt x="151177" y="0"/>
                </a:moveTo>
                <a:cubicBezTo>
                  <a:pt x="170027" y="0"/>
                  <a:pt x="185309" y="15171"/>
                  <a:pt x="185309" y="33884"/>
                </a:cubicBezTo>
                <a:cubicBezTo>
                  <a:pt x="185309" y="52598"/>
                  <a:pt x="170027" y="67768"/>
                  <a:pt x="151177" y="67768"/>
                </a:cubicBezTo>
                <a:cubicBezTo>
                  <a:pt x="132327" y="67768"/>
                  <a:pt x="117045" y="52598"/>
                  <a:pt x="117045" y="33884"/>
                </a:cubicBezTo>
                <a:cubicBezTo>
                  <a:pt x="117045" y="15171"/>
                  <a:pt x="132327" y="0"/>
                  <a:pt x="151177" y="0"/>
                </a:cubicBezTo>
                <a:close/>
              </a:path>
            </a:pathLst>
          </a:custGeom>
          <a:gradFill flip="none" rotWithShape="1">
            <a:gsLst>
              <a:gs pos="0">
                <a:srgbClr val="688E17"/>
              </a:gs>
              <a:gs pos="100000">
                <a:srgbClr val="2B3B38"/>
              </a:gs>
            </a:gsLst>
            <a:lin ang="0" scaled="1"/>
          </a:gradFill>
          <a:ln/>
        </p:spPr>
        <p:txBody>
          <a:bodyPr/>
          <a:lstStyle/>
          <a:p>
            <a:endParaRPr lang="zh-CN" altLang="en-US"/>
          </a:p>
        </p:txBody>
      </p:sp>
      <p:sp>
        <p:nvSpPr>
          <p:cNvPr id="16" name="Shape 14"/>
          <p:cNvSpPr/>
          <p:nvPr/>
        </p:nvSpPr>
        <p:spPr>
          <a:xfrm flipH="1">
            <a:off x="2840890" y="5029200"/>
            <a:ext cx="185309" cy="280670"/>
          </a:xfrm>
          <a:custGeom>
            <a:avLst/>
            <a:gdLst/>
            <a:ahLst/>
            <a:cxnLst/>
            <a:rect l="l" t="t" r="r" b="b"/>
            <a:pathLst>
              <a:path w="185309" h="280670">
                <a:moveTo>
                  <a:pt x="151177" y="212934"/>
                </a:moveTo>
                <a:cubicBezTo>
                  <a:pt x="170027" y="212934"/>
                  <a:pt x="185309" y="228097"/>
                  <a:pt x="185309" y="246802"/>
                </a:cubicBezTo>
                <a:cubicBezTo>
                  <a:pt x="185309" y="265507"/>
                  <a:pt x="170027" y="280670"/>
                  <a:pt x="151177" y="280670"/>
                </a:cubicBezTo>
                <a:cubicBezTo>
                  <a:pt x="132327" y="280670"/>
                  <a:pt x="117045" y="265507"/>
                  <a:pt x="117045" y="246802"/>
                </a:cubicBezTo>
                <a:cubicBezTo>
                  <a:pt x="117045" y="228097"/>
                  <a:pt x="132327" y="212934"/>
                  <a:pt x="151177" y="212934"/>
                </a:cubicBezTo>
                <a:close/>
                <a:moveTo>
                  <a:pt x="92621" y="159692"/>
                </a:moveTo>
                <a:cubicBezTo>
                  <a:pt x="111481" y="159692"/>
                  <a:pt x="126769" y="174855"/>
                  <a:pt x="126769" y="193560"/>
                </a:cubicBezTo>
                <a:cubicBezTo>
                  <a:pt x="126769" y="212265"/>
                  <a:pt x="111481" y="227428"/>
                  <a:pt x="92621" y="227428"/>
                </a:cubicBezTo>
                <a:cubicBezTo>
                  <a:pt x="73762" y="227428"/>
                  <a:pt x="58473" y="212265"/>
                  <a:pt x="58473" y="193560"/>
                </a:cubicBezTo>
                <a:cubicBezTo>
                  <a:pt x="58473" y="174855"/>
                  <a:pt x="73762" y="159692"/>
                  <a:pt x="92621" y="159692"/>
                </a:cubicBezTo>
                <a:close/>
                <a:moveTo>
                  <a:pt x="34132" y="106451"/>
                </a:moveTo>
                <a:cubicBezTo>
                  <a:pt x="52982" y="106451"/>
                  <a:pt x="68263" y="121614"/>
                  <a:pt x="68263" y="140319"/>
                </a:cubicBezTo>
                <a:cubicBezTo>
                  <a:pt x="68263" y="159023"/>
                  <a:pt x="52982" y="174186"/>
                  <a:pt x="34132" y="174186"/>
                </a:cubicBezTo>
                <a:cubicBezTo>
                  <a:pt x="15281" y="174186"/>
                  <a:pt x="0" y="159023"/>
                  <a:pt x="0" y="140319"/>
                </a:cubicBezTo>
                <a:cubicBezTo>
                  <a:pt x="0" y="121614"/>
                  <a:pt x="15281" y="106451"/>
                  <a:pt x="34132" y="106451"/>
                </a:cubicBezTo>
                <a:close/>
                <a:moveTo>
                  <a:pt x="92621" y="53242"/>
                </a:moveTo>
                <a:cubicBezTo>
                  <a:pt x="111481" y="53242"/>
                  <a:pt x="126769" y="68412"/>
                  <a:pt x="126769" y="87126"/>
                </a:cubicBezTo>
                <a:cubicBezTo>
                  <a:pt x="126769" y="105839"/>
                  <a:pt x="111481" y="121010"/>
                  <a:pt x="92621" y="121010"/>
                </a:cubicBezTo>
                <a:cubicBezTo>
                  <a:pt x="73762" y="121010"/>
                  <a:pt x="58473" y="105839"/>
                  <a:pt x="58473" y="87126"/>
                </a:cubicBezTo>
                <a:cubicBezTo>
                  <a:pt x="58473" y="68412"/>
                  <a:pt x="73762" y="53242"/>
                  <a:pt x="92621" y="53242"/>
                </a:cubicBezTo>
                <a:close/>
                <a:moveTo>
                  <a:pt x="151177" y="0"/>
                </a:moveTo>
                <a:cubicBezTo>
                  <a:pt x="170027" y="0"/>
                  <a:pt x="185309" y="15171"/>
                  <a:pt x="185309" y="33884"/>
                </a:cubicBezTo>
                <a:cubicBezTo>
                  <a:pt x="185309" y="52598"/>
                  <a:pt x="170027" y="67768"/>
                  <a:pt x="151177" y="67768"/>
                </a:cubicBezTo>
                <a:cubicBezTo>
                  <a:pt x="132327" y="67768"/>
                  <a:pt x="117045" y="52598"/>
                  <a:pt x="117045" y="33884"/>
                </a:cubicBezTo>
                <a:cubicBezTo>
                  <a:pt x="117045" y="15171"/>
                  <a:pt x="132327" y="0"/>
                  <a:pt x="151177" y="0"/>
                </a:cubicBezTo>
                <a:close/>
              </a:path>
            </a:pathLst>
          </a:custGeom>
          <a:gradFill flip="none" rotWithShape="1">
            <a:gsLst>
              <a:gs pos="0">
                <a:srgbClr val="688E17"/>
              </a:gs>
              <a:gs pos="100000">
                <a:srgbClr val="2B3B38"/>
              </a:gs>
            </a:gsLst>
            <a:lin ang="0" scaled="1"/>
          </a:gradFill>
          <a:ln/>
        </p:spPr>
        <p:txBody>
          <a:bodyPr/>
          <a:lstStyle/>
          <a:p>
            <a:endParaRPr lang="zh-CN" altLang="en-US"/>
          </a:p>
        </p:txBody>
      </p:sp>
      <p:sp>
        <p:nvSpPr>
          <p:cNvPr id="17" name="Shape 15"/>
          <p:cNvSpPr/>
          <p:nvPr/>
        </p:nvSpPr>
        <p:spPr>
          <a:xfrm flipH="1">
            <a:off x="3038482" y="5029200"/>
            <a:ext cx="185309" cy="280670"/>
          </a:xfrm>
          <a:custGeom>
            <a:avLst/>
            <a:gdLst/>
            <a:ahLst/>
            <a:cxnLst/>
            <a:rect l="l" t="t" r="r" b="b"/>
            <a:pathLst>
              <a:path w="185309" h="280670">
                <a:moveTo>
                  <a:pt x="151177" y="212934"/>
                </a:moveTo>
                <a:cubicBezTo>
                  <a:pt x="170027" y="212934"/>
                  <a:pt x="185309" y="228097"/>
                  <a:pt x="185309" y="246802"/>
                </a:cubicBezTo>
                <a:cubicBezTo>
                  <a:pt x="185309" y="265507"/>
                  <a:pt x="170027" y="280670"/>
                  <a:pt x="151177" y="280670"/>
                </a:cubicBezTo>
                <a:cubicBezTo>
                  <a:pt x="132327" y="280670"/>
                  <a:pt x="117045" y="265507"/>
                  <a:pt x="117045" y="246802"/>
                </a:cubicBezTo>
                <a:cubicBezTo>
                  <a:pt x="117045" y="228097"/>
                  <a:pt x="132327" y="212934"/>
                  <a:pt x="151177" y="212934"/>
                </a:cubicBezTo>
                <a:close/>
                <a:moveTo>
                  <a:pt x="92621" y="159692"/>
                </a:moveTo>
                <a:cubicBezTo>
                  <a:pt x="111481" y="159692"/>
                  <a:pt x="126769" y="174855"/>
                  <a:pt x="126769" y="193560"/>
                </a:cubicBezTo>
                <a:cubicBezTo>
                  <a:pt x="126769" y="212265"/>
                  <a:pt x="111481" y="227428"/>
                  <a:pt x="92621" y="227428"/>
                </a:cubicBezTo>
                <a:cubicBezTo>
                  <a:pt x="73762" y="227428"/>
                  <a:pt x="58473" y="212265"/>
                  <a:pt x="58473" y="193560"/>
                </a:cubicBezTo>
                <a:cubicBezTo>
                  <a:pt x="58473" y="174855"/>
                  <a:pt x="73762" y="159692"/>
                  <a:pt x="92621" y="159692"/>
                </a:cubicBezTo>
                <a:close/>
                <a:moveTo>
                  <a:pt x="34132" y="106451"/>
                </a:moveTo>
                <a:cubicBezTo>
                  <a:pt x="52982" y="106451"/>
                  <a:pt x="68263" y="121614"/>
                  <a:pt x="68263" y="140319"/>
                </a:cubicBezTo>
                <a:cubicBezTo>
                  <a:pt x="68263" y="159023"/>
                  <a:pt x="52982" y="174186"/>
                  <a:pt x="34132" y="174186"/>
                </a:cubicBezTo>
                <a:cubicBezTo>
                  <a:pt x="15281" y="174186"/>
                  <a:pt x="0" y="159023"/>
                  <a:pt x="0" y="140319"/>
                </a:cubicBezTo>
                <a:cubicBezTo>
                  <a:pt x="0" y="121614"/>
                  <a:pt x="15281" y="106451"/>
                  <a:pt x="34132" y="106451"/>
                </a:cubicBezTo>
                <a:close/>
                <a:moveTo>
                  <a:pt x="92621" y="53242"/>
                </a:moveTo>
                <a:cubicBezTo>
                  <a:pt x="111481" y="53242"/>
                  <a:pt x="126769" y="68412"/>
                  <a:pt x="126769" y="87126"/>
                </a:cubicBezTo>
                <a:cubicBezTo>
                  <a:pt x="126769" y="105839"/>
                  <a:pt x="111481" y="121010"/>
                  <a:pt x="92621" y="121010"/>
                </a:cubicBezTo>
                <a:cubicBezTo>
                  <a:pt x="73762" y="121010"/>
                  <a:pt x="58473" y="105839"/>
                  <a:pt x="58473" y="87126"/>
                </a:cubicBezTo>
                <a:cubicBezTo>
                  <a:pt x="58473" y="68412"/>
                  <a:pt x="73762" y="53242"/>
                  <a:pt x="92621" y="53242"/>
                </a:cubicBezTo>
                <a:close/>
                <a:moveTo>
                  <a:pt x="151177" y="0"/>
                </a:moveTo>
                <a:cubicBezTo>
                  <a:pt x="170027" y="0"/>
                  <a:pt x="185309" y="15171"/>
                  <a:pt x="185309" y="33884"/>
                </a:cubicBezTo>
                <a:cubicBezTo>
                  <a:pt x="185309" y="52598"/>
                  <a:pt x="170027" y="67768"/>
                  <a:pt x="151177" y="67768"/>
                </a:cubicBezTo>
                <a:cubicBezTo>
                  <a:pt x="132327" y="67768"/>
                  <a:pt x="117045" y="52598"/>
                  <a:pt x="117045" y="33884"/>
                </a:cubicBezTo>
                <a:cubicBezTo>
                  <a:pt x="117045" y="15171"/>
                  <a:pt x="132327" y="0"/>
                  <a:pt x="151177" y="0"/>
                </a:cubicBezTo>
                <a:close/>
              </a:path>
            </a:pathLst>
          </a:custGeom>
          <a:gradFill flip="none" rotWithShape="1">
            <a:gsLst>
              <a:gs pos="0">
                <a:srgbClr val="688E17"/>
              </a:gs>
              <a:gs pos="100000">
                <a:srgbClr val="2B3B38"/>
              </a:gs>
            </a:gsLst>
            <a:lin ang="0" scaled="1"/>
          </a:gradFill>
          <a:ln/>
        </p:spPr>
        <p:txBody>
          <a:bodyPr/>
          <a:lstStyle/>
          <a:p>
            <a:endParaRPr lang="zh-CN" altLang="en-US"/>
          </a:p>
        </p:txBody>
      </p:sp>
      <p:sp>
        <p:nvSpPr>
          <p:cNvPr id="18" name="Shape 16"/>
          <p:cNvSpPr/>
          <p:nvPr/>
        </p:nvSpPr>
        <p:spPr>
          <a:xfrm flipH="1">
            <a:off x="3236071" y="5029200"/>
            <a:ext cx="185309" cy="280670"/>
          </a:xfrm>
          <a:custGeom>
            <a:avLst/>
            <a:gdLst/>
            <a:ahLst/>
            <a:cxnLst/>
            <a:rect l="l" t="t" r="r" b="b"/>
            <a:pathLst>
              <a:path w="185309" h="280670">
                <a:moveTo>
                  <a:pt x="151177" y="212934"/>
                </a:moveTo>
                <a:cubicBezTo>
                  <a:pt x="170027" y="212934"/>
                  <a:pt x="185309" y="228097"/>
                  <a:pt x="185309" y="246802"/>
                </a:cubicBezTo>
                <a:cubicBezTo>
                  <a:pt x="185309" y="265507"/>
                  <a:pt x="170027" y="280670"/>
                  <a:pt x="151177" y="280670"/>
                </a:cubicBezTo>
                <a:cubicBezTo>
                  <a:pt x="132327" y="280670"/>
                  <a:pt x="117045" y="265507"/>
                  <a:pt x="117045" y="246802"/>
                </a:cubicBezTo>
                <a:cubicBezTo>
                  <a:pt x="117045" y="228097"/>
                  <a:pt x="132327" y="212934"/>
                  <a:pt x="151177" y="212934"/>
                </a:cubicBezTo>
                <a:close/>
                <a:moveTo>
                  <a:pt x="92621" y="159692"/>
                </a:moveTo>
                <a:cubicBezTo>
                  <a:pt x="111481" y="159692"/>
                  <a:pt x="126769" y="174855"/>
                  <a:pt x="126769" y="193560"/>
                </a:cubicBezTo>
                <a:cubicBezTo>
                  <a:pt x="126769" y="212265"/>
                  <a:pt x="111481" y="227428"/>
                  <a:pt x="92621" y="227428"/>
                </a:cubicBezTo>
                <a:cubicBezTo>
                  <a:pt x="73762" y="227428"/>
                  <a:pt x="58473" y="212265"/>
                  <a:pt x="58473" y="193560"/>
                </a:cubicBezTo>
                <a:cubicBezTo>
                  <a:pt x="58473" y="174855"/>
                  <a:pt x="73762" y="159692"/>
                  <a:pt x="92621" y="159692"/>
                </a:cubicBezTo>
                <a:close/>
                <a:moveTo>
                  <a:pt x="34132" y="106451"/>
                </a:moveTo>
                <a:cubicBezTo>
                  <a:pt x="52982" y="106451"/>
                  <a:pt x="68263" y="121614"/>
                  <a:pt x="68263" y="140319"/>
                </a:cubicBezTo>
                <a:cubicBezTo>
                  <a:pt x="68263" y="159023"/>
                  <a:pt x="52982" y="174186"/>
                  <a:pt x="34132" y="174186"/>
                </a:cubicBezTo>
                <a:cubicBezTo>
                  <a:pt x="15281" y="174186"/>
                  <a:pt x="0" y="159023"/>
                  <a:pt x="0" y="140319"/>
                </a:cubicBezTo>
                <a:cubicBezTo>
                  <a:pt x="0" y="121614"/>
                  <a:pt x="15281" y="106451"/>
                  <a:pt x="34132" y="106451"/>
                </a:cubicBezTo>
                <a:close/>
                <a:moveTo>
                  <a:pt x="92621" y="53242"/>
                </a:moveTo>
                <a:cubicBezTo>
                  <a:pt x="111481" y="53242"/>
                  <a:pt x="126769" y="68412"/>
                  <a:pt x="126769" y="87126"/>
                </a:cubicBezTo>
                <a:cubicBezTo>
                  <a:pt x="126769" y="105839"/>
                  <a:pt x="111481" y="121010"/>
                  <a:pt x="92621" y="121010"/>
                </a:cubicBezTo>
                <a:cubicBezTo>
                  <a:pt x="73762" y="121010"/>
                  <a:pt x="58473" y="105839"/>
                  <a:pt x="58473" y="87126"/>
                </a:cubicBezTo>
                <a:cubicBezTo>
                  <a:pt x="58473" y="68412"/>
                  <a:pt x="73762" y="53242"/>
                  <a:pt x="92621" y="53242"/>
                </a:cubicBezTo>
                <a:close/>
                <a:moveTo>
                  <a:pt x="151177" y="0"/>
                </a:moveTo>
                <a:cubicBezTo>
                  <a:pt x="170027" y="0"/>
                  <a:pt x="185309" y="15171"/>
                  <a:pt x="185309" y="33884"/>
                </a:cubicBezTo>
                <a:cubicBezTo>
                  <a:pt x="185309" y="52598"/>
                  <a:pt x="170027" y="67768"/>
                  <a:pt x="151177" y="67768"/>
                </a:cubicBezTo>
                <a:cubicBezTo>
                  <a:pt x="132327" y="67768"/>
                  <a:pt x="117045" y="52598"/>
                  <a:pt x="117045" y="33884"/>
                </a:cubicBezTo>
                <a:cubicBezTo>
                  <a:pt x="117045" y="15171"/>
                  <a:pt x="132327" y="0"/>
                  <a:pt x="151177" y="0"/>
                </a:cubicBezTo>
                <a:close/>
              </a:path>
            </a:pathLst>
          </a:custGeom>
          <a:gradFill flip="none" rotWithShape="1">
            <a:gsLst>
              <a:gs pos="0">
                <a:srgbClr val="688E17"/>
              </a:gs>
              <a:gs pos="100000">
                <a:srgbClr val="2B3B38"/>
              </a:gs>
            </a:gsLst>
            <a:lin ang="0" scaled="1"/>
          </a:gradFill>
          <a:ln/>
        </p:spPr>
        <p:txBody>
          <a:bodyPr/>
          <a:lstStyle/>
          <a:p>
            <a:endParaRPr lang="zh-CN" altLang="en-US"/>
          </a:p>
        </p:txBody>
      </p:sp>
      <p:sp>
        <p:nvSpPr>
          <p:cNvPr id="19" name="Shape 17"/>
          <p:cNvSpPr/>
          <p:nvPr/>
        </p:nvSpPr>
        <p:spPr>
          <a:xfrm flipH="1">
            <a:off x="5085080" y="5002530"/>
            <a:ext cx="185309" cy="280670"/>
          </a:xfrm>
          <a:custGeom>
            <a:avLst/>
            <a:gdLst/>
            <a:ahLst/>
            <a:cxnLst/>
            <a:rect l="l" t="t" r="r" b="b"/>
            <a:pathLst>
              <a:path w="185309" h="280670">
                <a:moveTo>
                  <a:pt x="151177" y="212934"/>
                </a:moveTo>
                <a:cubicBezTo>
                  <a:pt x="170027" y="212934"/>
                  <a:pt x="185309" y="228097"/>
                  <a:pt x="185309" y="246802"/>
                </a:cubicBezTo>
                <a:cubicBezTo>
                  <a:pt x="185309" y="265507"/>
                  <a:pt x="170027" y="280670"/>
                  <a:pt x="151177" y="280670"/>
                </a:cubicBezTo>
                <a:cubicBezTo>
                  <a:pt x="132327" y="280670"/>
                  <a:pt x="117045" y="265507"/>
                  <a:pt x="117045" y="246802"/>
                </a:cubicBezTo>
                <a:cubicBezTo>
                  <a:pt x="117045" y="228097"/>
                  <a:pt x="132327" y="212934"/>
                  <a:pt x="151177" y="212934"/>
                </a:cubicBezTo>
                <a:close/>
                <a:moveTo>
                  <a:pt x="92621" y="159692"/>
                </a:moveTo>
                <a:cubicBezTo>
                  <a:pt x="111481" y="159692"/>
                  <a:pt x="126769" y="174855"/>
                  <a:pt x="126769" y="193560"/>
                </a:cubicBezTo>
                <a:cubicBezTo>
                  <a:pt x="126769" y="212265"/>
                  <a:pt x="111481" y="227428"/>
                  <a:pt x="92621" y="227428"/>
                </a:cubicBezTo>
                <a:cubicBezTo>
                  <a:pt x="73762" y="227428"/>
                  <a:pt x="58473" y="212265"/>
                  <a:pt x="58473" y="193560"/>
                </a:cubicBezTo>
                <a:cubicBezTo>
                  <a:pt x="58473" y="174855"/>
                  <a:pt x="73762" y="159692"/>
                  <a:pt x="92621" y="159692"/>
                </a:cubicBezTo>
                <a:close/>
                <a:moveTo>
                  <a:pt x="34132" y="106451"/>
                </a:moveTo>
                <a:cubicBezTo>
                  <a:pt x="52982" y="106451"/>
                  <a:pt x="68263" y="121614"/>
                  <a:pt x="68263" y="140319"/>
                </a:cubicBezTo>
                <a:cubicBezTo>
                  <a:pt x="68263" y="159023"/>
                  <a:pt x="52982" y="174186"/>
                  <a:pt x="34132" y="174186"/>
                </a:cubicBezTo>
                <a:cubicBezTo>
                  <a:pt x="15281" y="174186"/>
                  <a:pt x="0" y="159023"/>
                  <a:pt x="0" y="140319"/>
                </a:cubicBezTo>
                <a:cubicBezTo>
                  <a:pt x="0" y="121614"/>
                  <a:pt x="15281" y="106451"/>
                  <a:pt x="34132" y="106451"/>
                </a:cubicBezTo>
                <a:close/>
                <a:moveTo>
                  <a:pt x="92621" y="53242"/>
                </a:moveTo>
                <a:cubicBezTo>
                  <a:pt x="111481" y="53242"/>
                  <a:pt x="126769" y="68412"/>
                  <a:pt x="126769" y="87126"/>
                </a:cubicBezTo>
                <a:cubicBezTo>
                  <a:pt x="126769" y="105839"/>
                  <a:pt x="111481" y="121010"/>
                  <a:pt x="92621" y="121010"/>
                </a:cubicBezTo>
                <a:cubicBezTo>
                  <a:pt x="73762" y="121010"/>
                  <a:pt x="58473" y="105839"/>
                  <a:pt x="58473" y="87126"/>
                </a:cubicBezTo>
                <a:cubicBezTo>
                  <a:pt x="58473" y="68412"/>
                  <a:pt x="73762" y="53242"/>
                  <a:pt x="92621" y="53242"/>
                </a:cubicBezTo>
                <a:close/>
                <a:moveTo>
                  <a:pt x="151177" y="0"/>
                </a:moveTo>
                <a:cubicBezTo>
                  <a:pt x="170027" y="0"/>
                  <a:pt x="185309" y="15171"/>
                  <a:pt x="185309" y="33884"/>
                </a:cubicBezTo>
                <a:cubicBezTo>
                  <a:pt x="185309" y="52598"/>
                  <a:pt x="170027" y="67768"/>
                  <a:pt x="151177" y="67768"/>
                </a:cubicBezTo>
                <a:cubicBezTo>
                  <a:pt x="132327" y="67768"/>
                  <a:pt x="117045" y="52598"/>
                  <a:pt x="117045" y="33884"/>
                </a:cubicBezTo>
                <a:cubicBezTo>
                  <a:pt x="117045" y="15171"/>
                  <a:pt x="132327" y="0"/>
                  <a:pt x="151177" y="0"/>
                </a:cubicBezTo>
                <a:close/>
              </a:path>
            </a:pathLst>
          </a:custGeom>
          <a:gradFill flip="none" rotWithShape="1">
            <a:gsLst>
              <a:gs pos="0">
                <a:srgbClr val="688E17"/>
              </a:gs>
              <a:gs pos="100000">
                <a:srgbClr val="2B3B38"/>
              </a:gs>
            </a:gsLst>
            <a:lin ang="0" scaled="1"/>
          </a:gradFill>
          <a:ln/>
        </p:spPr>
        <p:txBody>
          <a:bodyPr/>
          <a:lstStyle/>
          <a:p>
            <a:endParaRPr lang="zh-CN" altLang="en-US"/>
          </a:p>
        </p:txBody>
      </p:sp>
      <p:sp>
        <p:nvSpPr>
          <p:cNvPr id="20" name="Shape 18"/>
          <p:cNvSpPr/>
          <p:nvPr/>
        </p:nvSpPr>
        <p:spPr>
          <a:xfrm flipH="1">
            <a:off x="5282672" y="5002530"/>
            <a:ext cx="185309" cy="280670"/>
          </a:xfrm>
          <a:custGeom>
            <a:avLst/>
            <a:gdLst/>
            <a:ahLst/>
            <a:cxnLst/>
            <a:rect l="l" t="t" r="r" b="b"/>
            <a:pathLst>
              <a:path w="185309" h="280670">
                <a:moveTo>
                  <a:pt x="151177" y="212934"/>
                </a:moveTo>
                <a:cubicBezTo>
                  <a:pt x="170027" y="212934"/>
                  <a:pt x="185309" y="228097"/>
                  <a:pt x="185309" y="246802"/>
                </a:cubicBezTo>
                <a:cubicBezTo>
                  <a:pt x="185309" y="265507"/>
                  <a:pt x="170027" y="280670"/>
                  <a:pt x="151177" y="280670"/>
                </a:cubicBezTo>
                <a:cubicBezTo>
                  <a:pt x="132327" y="280670"/>
                  <a:pt x="117045" y="265507"/>
                  <a:pt x="117045" y="246802"/>
                </a:cubicBezTo>
                <a:cubicBezTo>
                  <a:pt x="117045" y="228097"/>
                  <a:pt x="132327" y="212934"/>
                  <a:pt x="151177" y="212934"/>
                </a:cubicBezTo>
                <a:close/>
                <a:moveTo>
                  <a:pt x="92621" y="159692"/>
                </a:moveTo>
                <a:cubicBezTo>
                  <a:pt x="111481" y="159692"/>
                  <a:pt x="126769" y="174855"/>
                  <a:pt x="126769" y="193560"/>
                </a:cubicBezTo>
                <a:cubicBezTo>
                  <a:pt x="126769" y="212265"/>
                  <a:pt x="111481" y="227428"/>
                  <a:pt x="92621" y="227428"/>
                </a:cubicBezTo>
                <a:cubicBezTo>
                  <a:pt x="73762" y="227428"/>
                  <a:pt x="58473" y="212265"/>
                  <a:pt x="58473" y="193560"/>
                </a:cubicBezTo>
                <a:cubicBezTo>
                  <a:pt x="58473" y="174855"/>
                  <a:pt x="73762" y="159692"/>
                  <a:pt x="92621" y="159692"/>
                </a:cubicBezTo>
                <a:close/>
                <a:moveTo>
                  <a:pt x="34132" y="106451"/>
                </a:moveTo>
                <a:cubicBezTo>
                  <a:pt x="52982" y="106451"/>
                  <a:pt x="68263" y="121614"/>
                  <a:pt x="68263" y="140319"/>
                </a:cubicBezTo>
                <a:cubicBezTo>
                  <a:pt x="68263" y="159023"/>
                  <a:pt x="52982" y="174186"/>
                  <a:pt x="34132" y="174186"/>
                </a:cubicBezTo>
                <a:cubicBezTo>
                  <a:pt x="15281" y="174186"/>
                  <a:pt x="0" y="159023"/>
                  <a:pt x="0" y="140319"/>
                </a:cubicBezTo>
                <a:cubicBezTo>
                  <a:pt x="0" y="121614"/>
                  <a:pt x="15281" y="106451"/>
                  <a:pt x="34132" y="106451"/>
                </a:cubicBezTo>
                <a:close/>
                <a:moveTo>
                  <a:pt x="92621" y="53242"/>
                </a:moveTo>
                <a:cubicBezTo>
                  <a:pt x="111481" y="53242"/>
                  <a:pt x="126769" y="68412"/>
                  <a:pt x="126769" y="87126"/>
                </a:cubicBezTo>
                <a:cubicBezTo>
                  <a:pt x="126769" y="105839"/>
                  <a:pt x="111481" y="121010"/>
                  <a:pt x="92621" y="121010"/>
                </a:cubicBezTo>
                <a:cubicBezTo>
                  <a:pt x="73762" y="121010"/>
                  <a:pt x="58473" y="105839"/>
                  <a:pt x="58473" y="87126"/>
                </a:cubicBezTo>
                <a:cubicBezTo>
                  <a:pt x="58473" y="68412"/>
                  <a:pt x="73762" y="53242"/>
                  <a:pt x="92621" y="53242"/>
                </a:cubicBezTo>
                <a:close/>
                <a:moveTo>
                  <a:pt x="151177" y="0"/>
                </a:moveTo>
                <a:cubicBezTo>
                  <a:pt x="170027" y="0"/>
                  <a:pt x="185309" y="15171"/>
                  <a:pt x="185309" y="33884"/>
                </a:cubicBezTo>
                <a:cubicBezTo>
                  <a:pt x="185309" y="52598"/>
                  <a:pt x="170027" y="67768"/>
                  <a:pt x="151177" y="67768"/>
                </a:cubicBezTo>
                <a:cubicBezTo>
                  <a:pt x="132327" y="67768"/>
                  <a:pt x="117045" y="52598"/>
                  <a:pt x="117045" y="33884"/>
                </a:cubicBezTo>
                <a:cubicBezTo>
                  <a:pt x="117045" y="15171"/>
                  <a:pt x="132327" y="0"/>
                  <a:pt x="151177" y="0"/>
                </a:cubicBezTo>
                <a:close/>
              </a:path>
            </a:pathLst>
          </a:custGeom>
          <a:gradFill flip="none" rotWithShape="1">
            <a:gsLst>
              <a:gs pos="0">
                <a:srgbClr val="688E17"/>
              </a:gs>
              <a:gs pos="100000">
                <a:srgbClr val="2B3B38"/>
              </a:gs>
            </a:gsLst>
            <a:lin ang="0" scaled="1"/>
          </a:gradFill>
          <a:ln/>
        </p:spPr>
        <p:txBody>
          <a:bodyPr/>
          <a:lstStyle/>
          <a:p>
            <a:endParaRPr lang="zh-CN" altLang="en-US"/>
          </a:p>
        </p:txBody>
      </p:sp>
      <p:sp>
        <p:nvSpPr>
          <p:cNvPr id="21" name="Shape 19"/>
          <p:cNvSpPr/>
          <p:nvPr/>
        </p:nvSpPr>
        <p:spPr>
          <a:xfrm flipH="1">
            <a:off x="5480264" y="5002530"/>
            <a:ext cx="185309" cy="280670"/>
          </a:xfrm>
          <a:custGeom>
            <a:avLst/>
            <a:gdLst/>
            <a:ahLst/>
            <a:cxnLst/>
            <a:rect l="l" t="t" r="r" b="b"/>
            <a:pathLst>
              <a:path w="185309" h="280670">
                <a:moveTo>
                  <a:pt x="151177" y="212934"/>
                </a:moveTo>
                <a:cubicBezTo>
                  <a:pt x="170027" y="212934"/>
                  <a:pt x="185309" y="228097"/>
                  <a:pt x="185309" y="246802"/>
                </a:cubicBezTo>
                <a:cubicBezTo>
                  <a:pt x="185309" y="265507"/>
                  <a:pt x="170027" y="280670"/>
                  <a:pt x="151177" y="280670"/>
                </a:cubicBezTo>
                <a:cubicBezTo>
                  <a:pt x="132327" y="280670"/>
                  <a:pt x="117045" y="265507"/>
                  <a:pt x="117045" y="246802"/>
                </a:cubicBezTo>
                <a:cubicBezTo>
                  <a:pt x="117045" y="228097"/>
                  <a:pt x="132327" y="212934"/>
                  <a:pt x="151177" y="212934"/>
                </a:cubicBezTo>
                <a:close/>
                <a:moveTo>
                  <a:pt x="92621" y="159692"/>
                </a:moveTo>
                <a:cubicBezTo>
                  <a:pt x="111481" y="159692"/>
                  <a:pt x="126769" y="174855"/>
                  <a:pt x="126769" y="193560"/>
                </a:cubicBezTo>
                <a:cubicBezTo>
                  <a:pt x="126769" y="212265"/>
                  <a:pt x="111481" y="227428"/>
                  <a:pt x="92621" y="227428"/>
                </a:cubicBezTo>
                <a:cubicBezTo>
                  <a:pt x="73762" y="227428"/>
                  <a:pt x="58473" y="212265"/>
                  <a:pt x="58473" y="193560"/>
                </a:cubicBezTo>
                <a:cubicBezTo>
                  <a:pt x="58473" y="174855"/>
                  <a:pt x="73762" y="159692"/>
                  <a:pt x="92621" y="159692"/>
                </a:cubicBezTo>
                <a:close/>
                <a:moveTo>
                  <a:pt x="34132" y="106451"/>
                </a:moveTo>
                <a:cubicBezTo>
                  <a:pt x="52982" y="106451"/>
                  <a:pt x="68263" y="121614"/>
                  <a:pt x="68263" y="140319"/>
                </a:cubicBezTo>
                <a:cubicBezTo>
                  <a:pt x="68263" y="159023"/>
                  <a:pt x="52982" y="174186"/>
                  <a:pt x="34132" y="174186"/>
                </a:cubicBezTo>
                <a:cubicBezTo>
                  <a:pt x="15281" y="174186"/>
                  <a:pt x="0" y="159023"/>
                  <a:pt x="0" y="140319"/>
                </a:cubicBezTo>
                <a:cubicBezTo>
                  <a:pt x="0" y="121614"/>
                  <a:pt x="15281" y="106451"/>
                  <a:pt x="34132" y="106451"/>
                </a:cubicBezTo>
                <a:close/>
                <a:moveTo>
                  <a:pt x="92621" y="53242"/>
                </a:moveTo>
                <a:cubicBezTo>
                  <a:pt x="111481" y="53242"/>
                  <a:pt x="126769" y="68412"/>
                  <a:pt x="126769" y="87126"/>
                </a:cubicBezTo>
                <a:cubicBezTo>
                  <a:pt x="126769" y="105839"/>
                  <a:pt x="111481" y="121010"/>
                  <a:pt x="92621" y="121010"/>
                </a:cubicBezTo>
                <a:cubicBezTo>
                  <a:pt x="73762" y="121010"/>
                  <a:pt x="58473" y="105839"/>
                  <a:pt x="58473" y="87126"/>
                </a:cubicBezTo>
                <a:cubicBezTo>
                  <a:pt x="58473" y="68412"/>
                  <a:pt x="73762" y="53242"/>
                  <a:pt x="92621" y="53242"/>
                </a:cubicBezTo>
                <a:close/>
                <a:moveTo>
                  <a:pt x="151177" y="0"/>
                </a:moveTo>
                <a:cubicBezTo>
                  <a:pt x="170027" y="0"/>
                  <a:pt x="185309" y="15171"/>
                  <a:pt x="185309" y="33884"/>
                </a:cubicBezTo>
                <a:cubicBezTo>
                  <a:pt x="185309" y="52598"/>
                  <a:pt x="170027" y="67768"/>
                  <a:pt x="151177" y="67768"/>
                </a:cubicBezTo>
                <a:cubicBezTo>
                  <a:pt x="132327" y="67768"/>
                  <a:pt x="117045" y="52598"/>
                  <a:pt x="117045" y="33884"/>
                </a:cubicBezTo>
                <a:cubicBezTo>
                  <a:pt x="117045" y="15171"/>
                  <a:pt x="132327" y="0"/>
                  <a:pt x="151177" y="0"/>
                </a:cubicBezTo>
                <a:close/>
              </a:path>
            </a:pathLst>
          </a:custGeom>
          <a:gradFill flip="none" rotWithShape="1">
            <a:gsLst>
              <a:gs pos="0">
                <a:srgbClr val="688E17"/>
              </a:gs>
              <a:gs pos="100000">
                <a:srgbClr val="2B3B38"/>
              </a:gs>
            </a:gsLst>
            <a:lin ang="0" scaled="1"/>
          </a:gradFill>
          <a:ln/>
        </p:spPr>
        <p:txBody>
          <a:bodyPr/>
          <a:lstStyle/>
          <a:p>
            <a:endParaRPr lang="zh-CN" altLang="en-US"/>
          </a:p>
        </p:txBody>
      </p:sp>
      <p:sp>
        <p:nvSpPr>
          <p:cNvPr id="22" name="Shape 20"/>
          <p:cNvSpPr/>
          <p:nvPr/>
        </p:nvSpPr>
        <p:spPr>
          <a:xfrm flipH="1">
            <a:off x="5677856" y="5002530"/>
            <a:ext cx="185309" cy="280670"/>
          </a:xfrm>
          <a:custGeom>
            <a:avLst/>
            <a:gdLst/>
            <a:ahLst/>
            <a:cxnLst/>
            <a:rect l="l" t="t" r="r" b="b"/>
            <a:pathLst>
              <a:path w="185309" h="280670">
                <a:moveTo>
                  <a:pt x="151177" y="212934"/>
                </a:moveTo>
                <a:cubicBezTo>
                  <a:pt x="170027" y="212934"/>
                  <a:pt x="185309" y="228097"/>
                  <a:pt x="185309" y="246802"/>
                </a:cubicBezTo>
                <a:cubicBezTo>
                  <a:pt x="185309" y="265507"/>
                  <a:pt x="170027" y="280670"/>
                  <a:pt x="151177" y="280670"/>
                </a:cubicBezTo>
                <a:cubicBezTo>
                  <a:pt x="132327" y="280670"/>
                  <a:pt x="117045" y="265507"/>
                  <a:pt x="117045" y="246802"/>
                </a:cubicBezTo>
                <a:cubicBezTo>
                  <a:pt x="117045" y="228097"/>
                  <a:pt x="132327" y="212934"/>
                  <a:pt x="151177" y="212934"/>
                </a:cubicBezTo>
                <a:close/>
                <a:moveTo>
                  <a:pt x="92621" y="159692"/>
                </a:moveTo>
                <a:cubicBezTo>
                  <a:pt x="111481" y="159692"/>
                  <a:pt x="126769" y="174855"/>
                  <a:pt x="126769" y="193560"/>
                </a:cubicBezTo>
                <a:cubicBezTo>
                  <a:pt x="126769" y="212265"/>
                  <a:pt x="111481" y="227428"/>
                  <a:pt x="92621" y="227428"/>
                </a:cubicBezTo>
                <a:cubicBezTo>
                  <a:pt x="73762" y="227428"/>
                  <a:pt x="58473" y="212265"/>
                  <a:pt x="58473" y="193560"/>
                </a:cubicBezTo>
                <a:cubicBezTo>
                  <a:pt x="58473" y="174855"/>
                  <a:pt x="73762" y="159692"/>
                  <a:pt x="92621" y="159692"/>
                </a:cubicBezTo>
                <a:close/>
                <a:moveTo>
                  <a:pt x="34132" y="106451"/>
                </a:moveTo>
                <a:cubicBezTo>
                  <a:pt x="52982" y="106451"/>
                  <a:pt x="68263" y="121614"/>
                  <a:pt x="68263" y="140319"/>
                </a:cubicBezTo>
                <a:cubicBezTo>
                  <a:pt x="68263" y="159023"/>
                  <a:pt x="52982" y="174186"/>
                  <a:pt x="34132" y="174186"/>
                </a:cubicBezTo>
                <a:cubicBezTo>
                  <a:pt x="15281" y="174186"/>
                  <a:pt x="0" y="159023"/>
                  <a:pt x="0" y="140319"/>
                </a:cubicBezTo>
                <a:cubicBezTo>
                  <a:pt x="0" y="121614"/>
                  <a:pt x="15281" y="106451"/>
                  <a:pt x="34132" y="106451"/>
                </a:cubicBezTo>
                <a:close/>
                <a:moveTo>
                  <a:pt x="92621" y="53242"/>
                </a:moveTo>
                <a:cubicBezTo>
                  <a:pt x="111481" y="53242"/>
                  <a:pt x="126769" y="68412"/>
                  <a:pt x="126769" y="87126"/>
                </a:cubicBezTo>
                <a:cubicBezTo>
                  <a:pt x="126769" y="105839"/>
                  <a:pt x="111481" y="121010"/>
                  <a:pt x="92621" y="121010"/>
                </a:cubicBezTo>
                <a:cubicBezTo>
                  <a:pt x="73762" y="121010"/>
                  <a:pt x="58473" y="105839"/>
                  <a:pt x="58473" y="87126"/>
                </a:cubicBezTo>
                <a:cubicBezTo>
                  <a:pt x="58473" y="68412"/>
                  <a:pt x="73762" y="53242"/>
                  <a:pt x="92621" y="53242"/>
                </a:cubicBezTo>
                <a:close/>
                <a:moveTo>
                  <a:pt x="151177" y="0"/>
                </a:moveTo>
                <a:cubicBezTo>
                  <a:pt x="170027" y="0"/>
                  <a:pt x="185309" y="15171"/>
                  <a:pt x="185309" y="33884"/>
                </a:cubicBezTo>
                <a:cubicBezTo>
                  <a:pt x="185309" y="52598"/>
                  <a:pt x="170027" y="67768"/>
                  <a:pt x="151177" y="67768"/>
                </a:cubicBezTo>
                <a:cubicBezTo>
                  <a:pt x="132327" y="67768"/>
                  <a:pt x="117045" y="52598"/>
                  <a:pt x="117045" y="33884"/>
                </a:cubicBezTo>
                <a:cubicBezTo>
                  <a:pt x="117045" y="15171"/>
                  <a:pt x="132327" y="0"/>
                  <a:pt x="151177" y="0"/>
                </a:cubicBezTo>
                <a:close/>
              </a:path>
            </a:pathLst>
          </a:custGeom>
          <a:gradFill flip="none" rotWithShape="1">
            <a:gsLst>
              <a:gs pos="0">
                <a:srgbClr val="688E17"/>
              </a:gs>
              <a:gs pos="100000">
                <a:srgbClr val="2B3B38"/>
              </a:gs>
            </a:gsLst>
            <a:lin ang="0" scaled="1"/>
          </a:gradFill>
          <a:ln/>
        </p:spPr>
        <p:txBody>
          <a:bodyPr/>
          <a:lstStyle/>
          <a:p>
            <a:endParaRPr lang="zh-CN" altLang="en-US"/>
          </a:p>
        </p:txBody>
      </p:sp>
      <p:sp>
        <p:nvSpPr>
          <p:cNvPr id="23" name="Shape 21"/>
          <p:cNvSpPr/>
          <p:nvPr/>
        </p:nvSpPr>
        <p:spPr>
          <a:xfrm flipH="1">
            <a:off x="5875448" y="5002530"/>
            <a:ext cx="185309" cy="280670"/>
          </a:xfrm>
          <a:custGeom>
            <a:avLst/>
            <a:gdLst/>
            <a:ahLst/>
            <a:cxnLst/>
            <a:rect l="l" t="t" r="r" b="b"/>
            <a:pathLst>
              <a:path w="185309" h="280670">
                <a:moveTo>
                  <a:pt x="151177" y="212934"/>
                </a:moveTo>
                <a:cubicBezTo>
                  <a:pt x="170027" y="212934"/>
                  <a:pt x="185309" y="228097"/>
                  <a:pt x="185309" y="246802"/>
                </a:cubicBezTo>
                <a:cubicBezTo>
                  <a:pt x="185309" y="265507"/>
                  <a:pt x="170027" y="280670"/>
                  <a:pt x="151177" y="280670"/>
                </a:cubicBezTo>
                <a:cubicBezTo>
                  <a:pt x="132327" y="280670"/>
                  <a:pt x="117045" y="265507"/>
                  <a:pt x="117045" y="246802"/>
                </a:cubicBezTo>
                <a:cubicBezTo>
                  <a:pt x="117045" y="228097"/>
                  <a:pt x="132327" y="212934"/>
                  <a:pt x="151177" y="212934"/>
                </a:cubicBezTo>
                <a:close/>
                <a:moveTo>
                  <a:pt x="92621" y="159692"/>
                </a:moveTo>
                <a:cubicBezTo>
                  <a:pt x="111481" y="159692"/>
                  <a:pt x="126769" y="174855"/>
                  <a:pt x="126769" y="193560"/>
                </a:cubicBezTo>
                <a:cubicBezTo>
                  <a:pt x="126769" y="212265"/>
                  <a:pt x="111481" y="227428"/>
                  <a:pt x="92621" y="227428"/>
                </a:cubicBezTo>
                <a:cubicBezTo>
                  <a:pt x="73762" y="227428"/>
                  <a:pt x="58473" y="212265"/>
                  <a:pt x="58473" y="193560"/>
                </a:cubicBezTo>
                <a:cubicBezTo>
                  <a:pt x="58473" y="174855"/>
                  <a:pt x="73762" y="159692"/>
                  <a:pt x="92621" y="159692"/>
                </a:cubicBezTo>
                <a:close/>
                <a:moveTo>
                  <a:pt x="34132" y="106451"/>
                </a:moveTo>
                <a:cubicBezTo>
                  <a:pt x="52982" y="106451"/>
                  <a:pt x="68263" y="121614"/>
                  <a:pt x="68263" y="140319"/>
                </a:cubicBezTo>
                <a:cubicBezTo>
                  <a:pt x="68263" y="159023"/>
                  <a:pt x="52982" y="174186"/>
                  <a:pt x="34132" y="174186"/>
                </a:cubicBezTo>
                <a:cubicBezTo>
                  <a:pt x="15281" y="174186"/>
                  <a:pt x="0" y="159023"/>
                  <a:pt x="0" y="140319"/>
                </a:cubicBezTo>
                <a:cubicBezTo>
                  <a:pt x="0" y="121614"/>
                  <a:pt x="15281" y="106451"/>
                  <a:pt x="34132" y="106451"/>
                </a:cubicBezTo>
                <a:close/>
                <a:moveTo>
                  <a:pt x="92621" y="53242"/>
                </a:moveTo>
                <a:cubicBezTo>
                  <a:pt x="111481" y="53242"/>
                  <a:pt x="126769" y="68412"/>
                  <a:pt x="126769" y="87126"/>
                </a:cubicBezTo>
                <a:cubicBezTo>
                  <a:pt x="126769" y="105839"/>
                  <a:pt x="111481" y="121010"/>
                  <a:pt x="92621" y="121010"/>
                </a:cubicBezTo>
                <a:cubicBezTo>
                  <a:pt x="73762" y="121010"/>
                  <a:pt x="58473" y="105839"/>
                  <a:pt x="58473" y="87126"/>
                </a:cubicBezTo>
                <a:cubicBezTo>
                  <a:pt x="58473" y="68412"/>
                  <a:pt x="73762" y="53242"/>
                  <a:pt x="92621" y="53242"/>
                </a:cubicBezTo>
                <a:close/>
                <a:moveTo>
                  <a:pt x="151177" y="0"/>
                </a:moveTo>
                <a:cubicBezTo>
                  <a:pt x="170027" y="0"/>
                  <a:pt x="185309" y="15171"/>
                  <a:pt x="185309" y="33884"/>
                </a:cubicBezTo>
                <a:cubicBezTo>
                  <a:pt x="185309" y="52598"/>
                  <a:pt x="170027" y="67768"/>
                  <a:pt x="151177" y="67768"/>
                </a:cubicBezTo>
                <a:cubicBezTo>
                  <a:pt x="132327" y="67768"/>
                  <a:pt x="117045" y="52598"/>
                  <a:pt x="117045" y="33884"/>
                </a:cubicBezTo>
                <a:cubicBezTo>
                  <a:pt x="117045" y="15171"/>
                  <a:pt x="132327" y="0"/>
                  <a:pt x="151177" y="0"/>
                </a:cubicBezTo>
                <a:close/>
              </a:path>
            </a:pathLst>
          </a:custGeom>
          <a:gradFill flip="none" rotWithShape="1">
            <a:gsLst>
              <a:gs pos="0">
                <a:srgbClr val="688E17"/>
              </a:gs>
              <a:gs pos="100000">
                <a:srgbClr val="2B3B38"/>
              </a:gs>
            </a:gsLst>
            <a:lin ang="0" scaled="1"/>
          </a:gradFill>
          <a:ln/>
        </p:spPr>
        <p:txBody>
          <a:bodyPr/>
          <a:lstStyle/>
          <a:p>
            <a:endParaRPr lang="zh-CN" altLang="en-US"/>
          </a:p>
        </p:txBody>
      </p:sp>
      <p:sp>
        <p:nvSpPr>
          <p:cNvPr id="24" name="Shape 22"/>
          <p:cNvSpPr/>
          <p:nvPr/>
        </p:nvSpPr>
        <p:spPr>
          <a:xfrm flipH="1">
            <a:off x="6073040" y="5002530"/>
            <a:ext cx="185309" cy="280670"/>
          </a:xfrm>
          <a:custGeom>
            <a:avLst/>
            <a:gdLst/>
            <a:ahLst/>
            <a:cxnLst/>
            <a:rect l="l" t="t" r="r" b="b"/>
            <a:pathLst>
              <a:path w="185309" h="280670">
                <a:moveTo>
                  <a:pt x="151177" y="212934"/>
                </a:moveTo>
                <a:cubicBezTo>
                  <a:pt x="170027" y="212934"/>
                  <a:pt x="185309" y="228097"/>
                  <a:pt x="185309" y="246802"/>
                </a:cubicBezTo>
                <a:cubicBezTo>
                  <a:pt x="185309" y="265507"/>
                  <a:pt x="170027" y="280670"/>
                  <a:pt x="151177" y="280670"/>
                </a:cubicBezTo>
                <a:cubicBezTo>
                  <a:pt x="132327" y="280670"/>
                  <a:pt x="117045" y="265507"/>
                  <a:pt x="117045" y="246802"/>
                </a:cubicBezTo>
                <a:cubicBezTo>
                  <a:pt x="117045" y="228097"/>
                  <a:pt x="132327" y="212934"/>
                  <a:pt x="151177" y="212934"/>
                </a:cubicBezTo>
                <a:close/>
                <a:moveTo>
                  <a:pt x="92621" y="159692"/>
                </a:moveTo>
                <a:cubicBezTo>
                  <a:pt x="111481" y="159692"/>
                  <a:pt x="126769" y="174855"/>
                  <a:pt x="126769" y="193560"/>
                </a:cubicBezTo>
                <a:cubicBezTo>
                  <a:pt x="126769" y="212265"/>
                  <a:pt x="111481" y="227428"/>
                  <a:pt x="92621" y="227428"/>
                </a:cubicBezTo>
                <a:cubicBezTo>
                  <a:pt x="73762" y="227428"/>
                  <a:pt x="58473" y="212265"/>
                  <a:pt x="58473" y="193560"/>
                </a:cubicBezTo>
                <a:cubicBezTo>
                  <a:pt x="58473" y="174855"/>
                  <a:pt x="73762" y="159692"/>
                  <a:pt x="92621" y="159692"/>
                </a:cubicBezTo>
                <a:close/>
                <a:moveTo>
                  <a:pt x="34132" y="106451"/>
                </a:moveTo>
                <a:cubicBezTo>
                  <a:pt x="52982" y="106451"/>
                  <a:pt x="68263" y="121614"/>
                  <a:pt x="68263" y="140319"/>
                </a:cubicBezTo>
                <a:cubicBezTo>
                  <a:pt x="68263" y="159023"/>
                  <a:pt x="52982" y="174186"/>
                  <a:pt x="34132" y="174186"/>
                </a:cubicBezTo>
                <a:cubicBezTo>
                  <a:pt x="15281" y="174186"/>
                  <a:pt x="0" y="159023"/>
                  <a:pt x="0" y="140319"/>
                </a:cubicBezTo>
                <a:cubicBezTo>
                  <a:pt x="0" y="121614"/>
                  <a:pt x="15281" y="106451"/>
                  <a:pt x="34132" y="106451"/>
                </a:cubicBezTo>
                <a:close/>
                <a:moveTo>
                  <a:pt x="92621" y="53242"/>
                </a:moveTo>
                <a:cubicBezTo>
                  <a:pt x="111481" y="53242"/>
                  <a:pt x="126769" y="68412"/>
                  <a:pt x="126769" y="87126"/>
                </a:cubicBezTo>
                <a:cubicBezTo>
                  <a:pt x="126769" y="105839"/>
                  <a:pt x="111481" y="121010"/>
                  <a:pt x="92621" y="121010"/>
                </a:cubicBezTo>
                <a:cubicBezTo>
                  <a:pt x="73762" y="121010"/>
                  <a:pt x="58473" y="105839"/>
                  <a:pt x="58473" y="87126"/>
                </a:cubicBezTo>
                <a:cubicBezTo>
                  <a:pt x="58473" y="68412"/>
                  <a:pt x="73762" y="53242"/>
                  <a:pt x="92621" y="53242"/>
                </a:cubicBezTo>
                <a:close/>
                <a:moveTo>
                  <a:pt x="151177" y="0"/>
                </a:moveTo>
                <a:cubicBezTo>
                  <a:pt x="170027" y="0"/>
                  <a:pt x="185309" y="15171"/>
                  <a:pt x="185309" y="33884"/>
                </a:cubicBezTo>
                <a:cubicBezTo>
                  <a:pt x="185309" y="52598"/>
                  <a:pt x="170027" y="67768"/>
                  <a:pt x="151177" y="67768"/>
                </a:cubicBezTo>
                <a:cubicBezTo>
                  <a:pt x="132327" y="67768"/>
                  <a:pt x="117045" y="52598"/>
                  <a:pt x="117045" y="33884"/>
                </a:cubicBezTo>
                <a:cubicBezTo>
                  <a:pt x="117045" y="15171"/>
                  <a:pt x="132327" y="0"/>
                  <a:pt x="151177" y="0"/>
                </a:cubicBezTo>
                <a:close/>
              </a:path>
            </a:pathLst>
          </a:custGeom>
          <a:gradFill flip="none" rotWithShape="1">
            <a:gsLst>
              <a:gs pos="0">
                <a:srgbClr val="688E17"/>
              </a:gs>
              <a:gs pos="100000">
                <a:srgbClr val="2B3B38"/>
              </a:gs>
            </a:gsLst>
            <a:lin ang="0" scaled="1"/>
          </a:gradFill>
          <a:ln/>
        </p:spPr>
        <p:txBody>
          <a:bodyPr/>
          <a:lstStyle/>
          <a:p>
            <a:endParaRPr lang="zh-CN" altLang="en-US"/>
          </a:p>
        </p:txBody>
      </p:sp>
      <p:sp>
        <p:nvSpPr>
          <p:cNvPr id="25" name="Shape 23"/>
          <p:cNvSpPr/>
          <p:nvPr/>
        </p:nvSpPr>
        <p:spPr>
          <a:xfrm flipH="1">
            <a:off x="6270632" y="5002530"/>
            <a:ext cx="185309" cy="280670"/>
          </a:xfrm>
          <a:custGeom>
            <a:avLst/>
            <a:gdLst/>
            <a:ahLst/>
            <a:cxnLst/>
            <a:rect l="l" t="t" r="r" b="b"/>
            <a:pathLst>
              <a:path w="185309" h="280670">
                <a:moveTo>
                  <a:pt x="151177" y="212934"/>
                </a:moveTo>
                <a:cubicBezTo>
                  <a:pt x="170027" y="212934"/>
                  <a:pt x="185309" y="228097"/>
                  <a:pt x="185309" y="246802"/>
                </a:cubicBezTo>
                <a:cubicBezTo>
                  <a:pt x="185309" y="265507"/>
                  <a:pt x="170027" y="280670"/>
                  <a:pt x="151177" y="280670"/>
                </a:cubicBezTo>
                <a:cubicBezTo>
                  <a:pt x="132327" y="280670"/>
                  <a:pt x="117045" y="265507"/>
                  <a:pt x="117045" y="246802"/>
                </a:cubicBezTo>
                <a:cubicBezTo>
                  <a:pt x="117045" y="228097"/>
                  <a:pt x="132327" y="212934"/>
                  <a:pt x="151177" y="212934"/>
                </a:cubicBezTo>
                <a:close/>
                <a:moveTo>
                  <a:pt x="92621" y="159692"/>
                </a:moveTo>
                <a:cubicBezTo>
                  <a:pt x="111481" y="159692"/>
                  <a:pt x="126769" y="174855"/>
                  <a:pt x="126769" y="193560"/>
                </a:cubicBezTo>
                <a:cubicBezTo>
                  <a:pt x="126769" y="212265"/>
                  <a:pt x="111481" y="227428"/>
                  <a:pt x="92621" y="227428"/>
                </a:cubicBezTo>
                <a:cubicBezTo>
                  <a:pt x="73762" y="227428"/>
                  <a:pt x="58473" y="212265"/>
                  <a:pt x="58473" y="193560"/>
                </a:cubicBezTo>
                <a:cubicBezTo>
                  <a:pt x="58473" y="174855"/>
                  <a:pt x="73762" y="159692"/>
                  <a:pt x="92621" y="159692"/>
                </a:cubicBezTo>
                <a:close/>
                <a:moveTo>
                  <a:pt x="34132" y="106451"/>
                </a:moveTo>
                <a:cubicBezTo>
                  <a:pt x="52982" y="106451"/>
                  <a:pt x="68263" y="121614"/>
                  <a:pt x="68263" y="140319"/>
                </a:cubicBezTo>
                <a:cubicBezTo>
                  <a:pt x="68263" y="159023"/>
                  <a:pt x="52982" y="174186"/>
                  <a:pt x="34132" y="174186"/>
                </a:cubicBezTo>
                <a:cubicBezTo>
                  <a:pt x="15281" y="174186"/>
                  <a:pt x="0" y="159023"/>
                  <a:pt x="0" y="140319"/>
                </a:cubicBezTo>
                <a:cubicBezTo>
                  <a:pt x="0" y="121614"/>
                  <a:pt x="15281" y="106451"/>
                  <a:pt x="34132" y="106451"/>
                </a:cubicBezTo>
                <a:close/>
                <a:moveTo>
                  <a:pt x="92621" y="53242"/>
                </a:moveTo>
                <a:cubicBezTo>
                  <a:pt x="111481" y="53242"/>
                  <a:pt x="126769" y="68412"/>
                  <a:pt x="126769" y="87126"/>
                </a:cubicBezTo>
                <a:cubicBezTo>
                  <a:pt x="126769" y="105839"/>
                  <a:pt x="111481" y="121010"/>
                  <a:pt x="92621" y="121010"/>
                </a:cubicBezTo>
                <a:cubicBezTo>
                  <a:pt x="73762" y="121010"/>
                  <a:pt x="58473" y="105839"/>
                  <a:pt x="58473" y="87126"/>
                </a:cubicBezTo>
                <a:cubicBezTo>
                  <a:pt x="58473" y="68412"/>
                  <a:pt x="73762" y="53242"/>
                  <a:pt x="92621" y="53242"/>
                </a:cubicBezTo>
                <a:close/>
                <a:moveTo>
                  <a:pt x="151177" y="0"/>
                </a:moveTo>
                <a:cubicBezTo>
                  <a:pt x="170027" y="0"/>
                  <a:pt x="185309" y="15171"/>
                  <a:pt x="185309" y="33884"/>
                </a:cubicBezTo>
                <a:cubicBezTo>
                  <a:pt x="185309" y="52598"/>
                  <a:pt x="170027" y="67768"/>
                  <a:pt x="151177" y="67768"/>
                </a:cubicBezTo>
                <a:cubicBezTo>
                  <a:pt x="132327" y="67768"/>
                  <a:pt x="117045" y="52598"/>
                  <a:pt x="117045" y="33884"/>
                </a:cubicBezTo>
                <a:cubicBezTo>
                  <a:pt x="117045" y="15171"/>
                  <a:pt x="132327" y="0"/>
                  <a:pt x="151177" y="0"/>
                </a:cubicBezTo>
                <a:close/>
              </a:path>
            </a:pathLst>
          </a:custGeom>
          <a:gradFill flip="none" rotWithShape="1">
            <a:gsLst>
              <a:gs pos="0">
                <a:srgbClr val="688E17"/>
              </a:gs>
              <a:gs pos="100000">
                <a:srgbClr val="2B3B38"/>
              </a:gs>
            </a:gsLst>
            <a:lin ang="0" scaled="1"/>
          </a:gradFill>
          <a:ln/>
        </p:spPr>
        <p:txBody>
          <a:bodyPr/>
          <a:lstStyle/>
          <a:p>
            <a:endParaRPr lang="zh-CN" altLang="en-US"/>
          </a:p>
        </p:txBody>
      </p:sp>
      <p:sp>
        <p:nvSpPr>
          <p:cNvPr id="26" name="Shape 24"/>
          <p:cNvSpPr/>
          <p:nvPr/>
        </p:nvSpPr>
        <p:spPr>
          <a:xfrm flipH="1">
            <a:off x="6468221" y="5002530"/>
            <a:ext cx="185309" cy="280670"/>
          </a:xfrm>
          <a:custGeom>
            <a:avLst/>
            <a:gdLst/>
            <a:ahLst/>
            <a:cxnLst/>
            <a:rect l="l" t="t" r="r" b="b"/>
            <a:pathLst>
              <a:path w="185309" h="280670">
                <a:moveTo>
                  <a:pt x="151177" y="212934"/>
                </a:moveTo>
                <a:cubicBezTo>
                  <a:pt x="170027" y="212934"/>
                  <a:pt x="185309" y="228097"/>
                  <a:pt x="185309" y="246802"/>
                </a:cubicBezTo>
                <a:cubicBezTo>
                  <a:pt x="185309" y="265507"/>
                  <a:pt x="170027" y="280670"/>
                  <a:pt x="151177" y="280670"/>
                </a:cubicBezTo>
                <a:cubicBezTo>
                  <a:pt x="132327" y="280670"/>
                  <a:pt x="117045" y="265507"/>
                  <a:pt x="117045" y="246802"/>
                </a:cubicBezTo>
                <a:cubicBezTo>
                  <a:pt x="117045" y="228097"/>
                  <a:pt x="132327" y="212934"/>
                  <a:pt x="151177" y="212934"/>
                </a:cubicBezTo>
                <a:close/>
                <a:moveTo>
                  <a:pt x="92621" y="159692"/>
                </a:moveTo>
                <a:cubicBezTo>
                  <a:pt x="111481" y="159692"/>
                  <a:pt x="126769" y="174855"/>
                  <a:pt x="126769" y="193560"/>
                </a:cubicBezTo>
                <a:cubicBezTo>
                  <a:pt x="126769" y="212265"/>
                  <a:pt x="111481" y="227428"/>
                  <a:pt x="92621" y="227428"/>
                </a:cubicBezTo>
                <a:cubicBezTo>
                  <a:pt x="73762" y="227428"/>
                  <a:pt x="58473" y="212265"/>
                  <a:pt x="58473" y="193560"/>
                </a:cubicBezTo>
                <a:cubicBezTo>
                  <a:pt x="58473" y="174855"/>
                  <a:pt x="73762" y="159692"/>
                  <a:pt x="92621" y="159692"/>
                </a:cubicBezTo>
                <a:close/>
                <a:moveTo>
                  <a:pt x="34132" y="106451"/>
                </a:moveTo>
                <a:cubicBezTo>
                  <a:pt x="52982" y="106451"/>
                  <a:pt x="68263" y="121614"/>
                  <a:pt x="68263" y="140319"/>
                </a:cubicBezTo>
                <a:cubicBezTo>
                  <a:pt x="68263" y="159023"/>
                  <a:pt x="52982" y="174186"/>
                  <a:pt x="34132" y="174186"/>
                </a:cubicBezTo>
                <a:cubicBezTo>
                  <a:pt x="15281" y="174186"/>
                  <a:pt x="0" y="159023"/>
                  <a:pt x="0" y="140319"/>
                </a:cubicBezTo>
                <a:cubicBezTo>
                  <a:pt x="0" y="121614"/>
                  <a:pt x="15281" y="106451"/>
                  <a:pt x="34132" y="106451"/>
                </a:cubicBezTo>
                <a:close/>
                <a:moveTo>
                  <a:pt x="92621" y="53242"/>
                </a:moveTo>
                <a:cubicBezTo>
                  <a:pt x="111481" y="53242"/>
                  <a:pt x="126769" y="68412"/>
                  <a:pt x="126769" y="87126"/>
                </a:cubicBezTo>
                <a:cubicBezTo>
                  <a:pt x="126769" y="105839"/>
                  <a:pt x="111481" y="121010"/>
                  <a:pt x="92621" y="121010"/>
                </a:cubicBezTo>
                <a:cubicBezTo>
                  <a:pt x="73762" y="121010"/>
                  <a:pt x="58473" y="105839"/>
                  <a:pt x="58473" y="87126"/>
                </a:cubicBezTo>
                <a:cubicBezTo>
                  <a:pt x="58473" y="68412"/>
                  <a:pt x="73762" y="53242"/>
                  <a:pt x="92621" y="53242"/>
                </a:cubicBezTo>
                <a:close/>
                <a:moveTo>
                  <a:pt x="151177" y="0"/>
                </a:moveTo>
                <a:cubicBezTo>
                  <a:pt x="170027" y="0"/>
                  <a:pt x="185309" y="15171"/>
                  <a:pt x="185309" y="33884"/>
                </a:cubicBezTo>
                <a:cubicBezTo>
                  <a:pt x="185309" y="52598"/>
                  <a:pt x="170027" y="67768"/>
                  <a:pt x="151177" y="67768"/>
                </a:cubicBezTo>
                <a:cubicBezTo>
                  <a:pt x="132327" y="67768"/>
                  <a:pt x="117045" y="52598"/>
                  <a:pt x="117045" y="33884"/>
                </a:cubicBezTo>
                <a:cubicBezTo>
                  <a:pt x="117045" y="15171"/>
                  <a:pt x="132327" y="0"/>
                  <a:pt x="151177" y="0"/>
                </a:cubicBezTo>
                <a:close/>
              </a:path>
            </a:pathLst>
          </a:custGeom>
          <a:gradFill flip="none" rotWithShape="1">
            <a:gsLst>
              <a:gs pos="0">
                <a:srgbClr val="688E17"/>
              </a:gs>
              <a:gs pos="100000">
                <a:srgbClr val="2B3B38"/>
              </a:gs>
            </a:gsLst>
            <a:lin ang="0" scaled="1"/>
          </a:gradFill>
          <a:ln/>
        </p:spPr>
        <p:txBody>
          <a:bodyPr/>
          <a:lstStyle/>
          <a:p>
            <a:endParaRPr lang="zh-CN" altLang="en-US"/>
          </a:p>
        </p:txBody>
      </p:sp>
      <p:sp>
        <p:nvSpPr>
          <p:cNvPr id="27" name="Shape 25"/>
          <p:cNvSpPr/>
          <p:nvPr/>
        </p:nvSpPr>
        <p:spPr>
          <a:xfrm flipH="1">
            <a:off x="8402320" y="4963160"/>
            <a:ext cx="185309" cy="280670"/>
          </a:xfrm>
          <a:custGeom>
            <a:avLst/>
            <a:gdLst/>
            <a:ahLst/>
            <a:cxnLst/>
            <a:rect l="l" t="t" r="r" b="b"/>
            <a:pathLst>
              <a:path w="185309" h="280670">
                <a:moveTo>
                  <a:pt x="151177" y="212934"/>
                </a:moveTo>
                <a:cubicBezTo>
                  <a:pt x="170027" y="212934"/>
                  <a:pt x="185309" y="228097"/>
                  <a:pt x="185309" y="246802"/>
                </a:cubicBezTo>
                <a:cubicBezTo>
                  <a:pt x="185309" y="265507"/>
                  <a:pt x="170027" y="280670"/>
                  <a:pt x="151177" y="280670"/>
                </a:cubicBezTo>
                <a:cubicBezTo>
                  <a:pt x="132327" y="280670"/>
                  <a:pt x="117045" y="265507"/>
                  <a:pt x="117045" y="246802"/>
                </a:cubicBezTo>
                <a:cubicBezTo>
                  <a:pt x="117045" y="228097"/>
                  <a:pt x="132327" y="212934"/>
                  <a:pt x="151177" y="212934"/>
                </a:cubicBezTo>
                <a:close/>
                <a:moveTo>
                  <a:pt x="92621" y="159692"/>
                </a:moveTo>
                <a:cubicBezTo>
                  <a:pt x="111481" y="159692"/>
                  <a:pt x="126769" y="174855"/>
                  <a:pt x="126769" y="193560"/>
                </a:cubicBezTo>
                <a:cubicBezTo>
                  <a:pt x="126769" y="212265"/>
                  <a:pt x="111481" y="227428"/>
                  <a:pt x="92621" y="227428"/>
                </a:cubicBezTo>
                <a:cubicBezTo>
                  <a:pt x="73762" y="227428"/>
                  <a:pt x="58473" y="212265"/>
                  <a:pt x="58473" y="193560"/>
                </a:cubicBezTo>
                <a:cubicBezTo>
                  <a:pt x="58473" y="174855"/>
                  <a:pt x="73762" y="159692"/>
                  <a:pt x="92621" y="159692"/>
                </a:cubicBezTo>
                <a:close/>
                <a:moveTo>
                  <a:pt x="34132" y="106451"/>
                </a:moveTo>
                <a:cubicBezTo>
                  <a:pt x="52982" y="106451"/>
                  <a:pt x="68263" y="121614"/>
                  <a:pt x="68263" y="140319"/>
                </a:cubicBezTo>
                <a:cubicBezTo>
                  <a:pt x="68263" y="159023"/>
                  <a:pt x="52982" y="174186"/>
                  <a:pt x="34132" y="174186"/>
                </a:cubicBezTo>
                <a:cubicBezTo>
                  <a:pt x="15281" y="174186"/>
                  <a:pt x="0" y="159023"/>
                  <a:pt x="0" y="140319"/>
                </a:cubicBezTo>
                <a:cubicBezTo>
                  <a:pt x="0" y="121614"/>
                  <a:pt x="15281" y="106451"/>
                  <a:pt x="34132" y="106451"/>
                </a:cubicBezTo>
                <a:close/>
                <a:moveTo>
                  <a:pt x="92621" y="53242"/>
                </a:moveTo>
                <a:cubicBezTo>
                  <a:pt x="111481" y="53242"/>
                  <a:pt x="126769" y="68412"/>
                  <a:pt x="126769" y="87126"/>
                </a:cubicBezTo>
                <a:cubicBezTo>
                  <a:pt x="126769" y="105839"/>
                  <a:pt x="111481" y="121010"/>
                  <a:pt x="92621" y="121010"/>
                </a:cubicBezTo>
                <a:cubicBezTo>
                  <a:pt x="73762" y="121010"/>
                  <a:pt x="58473" y="105839"/>
                  <a:pt x="58473" y="87126"/>
                </a:cubicBezTo>
                <a:cubicBezTo>
                  <a:pt x="58473" y="68412"/>
                  <a:pt x="73762" y="53242"/>
                  <a:pt x="92621" y="53242"/>
                </a:cubicBezTo>
                <a:close/>
                <a:moveTo>
                  <a:pt x="151177" y="0"/>
                </a:moveTo>
                <a:cubicBezTo>
                  <a:pt x="170027" y="0"/>
                  <a:pt x="185309" y="15171"/>
                  <a:pt x="185309" y="33884"/>
                </a:cubicBezTo>
                <a:cubicBezTo>
                  <a:pt x="185309" y="52598"/>
                  <a:pt x="170027" y="67768"/>
                  <a:pt x="151177" y="67768"/>
                </a:cubicBezTo>
                <a:cubicBezTo>
                  <a:pt x="132327" y="67768"/>
                  <a:pt x="117045" y="52598"/>
                  <a:pt x="117045" y="33884"/>
                </a:cubicBezTo>
                <a:cubicBezTo>
                  <a:pt x="117045" y="15171"/>
                  <a:pt x="132327" y="0"/>
                  <a:pt x="151177" y="0"/>
                </a:cubicBezTo>
                <a:close/>
              </a:path>
            </a:pathLst>
          </a:custGeom>
          <a:gradFill flip="none" rotWithShape="1">
            <a:gsLst>
              <a:gs pos="0">
                <a:srgbClr val="688E17"/>
              </a:gs>
              <a:gs pos="100000">
                <a:srgbClr val="2B3B38"/>
              </a:gs>
            </a:gsLst>
            <a:lin ang="0" scaled="1"/>
          </a:gradFill>
          <a:ln/>
        </p:spPr>
        <p:txBody>
          <a:bodyPr/>
          <a:lstStyle/>
          <a:p>
            <a:endParaRPr lang="zh-CN" altLang="en-US"/>
          </a:p>
        </p:txBody>
      </p:sp>
      <p:sp>
        <p:nvSpPr>
          <p:cNvPr id="28" name="Shape 26"/>
          <p:cNvSpPr/>
          <p:nvPr/>
        </p:nvSpPr>
        <p:spPr>
          <a:xfrm flipH="1">
            <a:off x="8599912" y="4963160"/>
            <a:ext cx="185309" cy="280670"/>
          </a:xfrm>
          <a:custGeom>
            <a:avLst/>
            <a:gdLst/>
            <a:ahLst/>
            <a:cxnLst/>
            <a:rect l="l" t="t" r="r" b="b"/>
            <a:pathLst>
              <a:path w="185309" h="280670">
                <a:moveTo>
                  <a:pt x="151177" y="212934"/>
                </a:moveTo>
                <a:cubicBezTo>
                  <a:pt x="170027" y="212934"/>
                  <a:pt x="185309" y="228097"/>
                  <a:pt x="185309" y="246802"/>
                </a:cubicBezTo>
                <a:cubicBezTo>
                  <a:pt x="185309" y="265507"/>
                  <a:pt x="170027" y="280670"/>
                  <a:pt x="151177" y="280670"/>
                </a:cubicBezTo>
                <a:cubicBezTo>
                  <a:pt x="132327" y="280670"/>
                  <a:pt x="117045" y="265507"/>
                  <a:pt x="117045" y="246802"/>
                </a:cubicBezTo>
                <a:cubicBezTo>
                  <a:pt x="117045" y="228097"/>
                  <a:pt x="132327" y="212934"/>
                  <a:pt x="151177" y="212934"/>
                </a:cubicBezTo>
                <a:close/>
                <a:moveTo>
                  <a:pt x="92621" y="159692"/>
                </a:moveTo>
                <a:cubicBezTo>
                  <a:pt x="111481" y="159692"/>
                  <a:pt x="126769" y="174855"/>
                  <a:pt x="126769" y="193560"/>
                </a:cubicBezTo>
                <a:cubicBezTo>
                  <a:pt x="126769" y="212265"/>
                  <a:pt x="111481" y="227428"/>
                  <a:pt x="92621" y="227428"/>
                </a:cubicBezTo>
                <a:cubicBezTo>
                  <a:pt x="73762" y="227428"/>
                  <a:pt x="58473" y="212265"/>
                  <a:pt x="58473" y="193560"/>
                </a:cubicBezTo>
                <a:cubicBezTo>
                  <a:pt x="58473" y="174855"/>
                  <a:pt x="73762" y="159692"/>
                  <a:pt x="92621" y="159692"/>
                </a:cubicBezTo>
                <a:close/>
                <a:moveTo>
                  <a:pt x="34132" y="106451"/>
                </a:moveTo>
                <a:cubicBezTo>
                  <a:pt x="52982" y="106451"/>
                  <a:pt x="68263" y="121614"/>
                  <a:pt x="68263" y="140319"/>
                </a:cubicBezTo>
                <a:cubicBezTo>
                  <a:pt x="68263" y="159023"/>
                  <a:pt x="52982" y="174186"/>
                  <a:pt x="34132" y="174186"/>
                </a:cubicBezTo>
                <a:cubicBezTo>
                  <a:pt x="15281" y="174186"/>
                  <a:pt x="0" y="159023"/>
                  <a:pt x="0" y="140319"/>
                </a:cubicBezTo>
                <a:cubicBezTo>
                  <a:pt x="0" y="121614"/>
                  <a:pt x="15281" y="106451"/>
                  <a:pt x="34132" y="106451"/>
                </a:cubicBezTo>
                <a:close/>
                <a:moveTo>
                  <a:pt x="92621" y="53242"/>
                </a:moveTo>
                <a:cubicBezTo>
                  <a:pt x="111481" y="53242"/>
                  <a:pt x="126769" y="68412"/>
                  <a:pt x="126769" y="87126"/>
                </a:cubicBezTo>
                <a:cubicBezTo>
                  <a:pt x="126769" y="105839"/>
                  <a:pt x="111481" y="121010"/>
                  <a:pt x="92621" y="121010"/>
                </a:cubicBezTo>
                <a:cubicBezTo>
                  <a:pt x="73762" y="121010"/>
                  <a:pt x="58473" y="105839"/>
                  <a:pt x="58473" y="87126"/>
                </a:cubicBezTo>
                <a:cubicBezTo>
                  <a:pt x="58473" y="68412"/>
                  <a:pt x="73762" y="53242"/>
                  <a:pt x="92621" y="53242"/>
                </a:cubicBezTo>
                <a:close/>
                <a:moveTo>
                  <a:pt x="151177" y="0"/>
                </a:moveTo>
                <a:cubicBezTo>
                  <a:pt x="170027" y="0"/>
                  <a:pt x="185309" y="15171"/>
                  <a:pt x="185309" y="33884"/>
                </a:cubicBezTo>
                <a:cubicBezTo>
                  <a:pt x="185309" y="52598"/>
                  <a:pt x="170027" y="67768"/>
                  <a:pt x="151177" y="67768"/>
                </a:cubicBezTo>
                <a:cubicBezTo>
                  <a:pt x="132327" y="67768"/>
                  <a:pt x="117045" y="52598"/>
                  <a:pt x="117045" y="33884"/>
                </a:cubicBezTo>
                <a:cubicBezTo>
                  <a:pt x="117045" y="15171"/>
                  <a:pt x="132327" y="0"/>
                  <a:pt x="151177" y="0"/>
                </a:cubicBezTo>
                <a:close/>
              </a:path>
            </a:pathLst>
          </a:custGeom>
          <a:gradFill flip="none" rotWithShape="1">
            <a:gsLst>
              <a:gs pos="0">
                <a:srgbClr val="688E17"/>
              </a:gs>
              <a:gs pos="100000">
                <a:srgbClr val="2B3B38"/>
              </a:gs>
            </a:gsLst>
            <a:lin ang="0" scaled="1"/>
          </a:gradFill>
          <a:ln/>
        </p:spPr>
        <p:txBody>
          <a:bodyPr/>
          <a:lstStyle/>
          <a:p>
            <a:endParaRPr lang="zh-CN" altLang="en-US"/>
          </a:p>
        </p:txBody>
      </p:sp>
      <p:sp>
        <p:nvSpPr>
          <p:cNvPr id="29" name="Shape 27"/>
          <p:cNvSpPr/>
          <p:nvPr/>
        </p:nvSpPr>
        <p:spPr>
          <a:xfrm flipH="1">
            <a:off x="8797504" y="4963160"/>
            <a:ext cx="185309" cy="280670"/>
          </a:xfrm>
          <a:custGeom>
            <a:avLst/>
            <a:gdLst/>
            <a:ahLst/>
            <a:cxnLst/>
            <a:rect l="l" t="t" r="r" b="b"/>
            <a:pathLst>
              <a:path w="185309" h="280670">
                <a:moveTo>
                  <a:pt x="151177" y="212934"/>
                </a:moveTo>
                <a:cubicBezTo>
                  <a:pt x="170027" y="212934"/>
                  <a:pt x="185309" y="228097"/>
                  <a:pt x="185309" y="246802"/>
                </a:cubicBezTo>
                <a:cubicBezTo>
                  <a:pt x="185309" y="265507"/>
                  <a:pt x="170027" y="280670"/>
                  <a:pt x="151177" y="280670"/>
                </a:cubicBezTo>
                <a:cubicBezTo>
                  <a:pt x="132327" y="280670"/>
                  <a:pt x="117045" y="265507"/>
                  <a:pt x="117045" y="246802"/>
                </a:cubicBezTo>
                <a:cubicBezTo>
                  <a:pt x="117045" y="228097"/>
                  <a:pt x="132327" y="212934"/>
                  <a:pt x="151177" y="212934"/>
                </a:cubicBezTo>
                <a:close/>
                <a:moveTo>
                  <a:pt x="92621" y="159692"/>
                </a:moveTo>
                <a:cubicBezTo>
                  <a:pt x="111481" y="159692"/>
                  <a:pt x="126769" y="174855"/>
                  <a:pt x="126769" y="193560"/>
                </a:cubicBezTo>
                <a:cubicBezTo>
                  <a:pt x="126769" y="212265"/>
                  <a:pt x="111481" y="227428"/>
                  <a:pt x="92621" y="227428"/>
                </a:cubicBezTo>
                <a:cubicBezTo>
                  <a:pt x="73762" y="227428"/>
                  <a:pt x="58473" y="212265"/>
                  <a:pt x="58473" y="193560"/>
                </a:cubicBezTo>
                <a:cubicBezTo>
                  <a:pt x="58473" y="174855"/>
                  <a:pt x="73762" y="159692"/>
                  <a:pt x="92621" y="159692"/>
                </a:cubicBezTo>
                <a:close/>
                <a:moveTo>
                  <a:pt x="34132" y="106451"/>
                </a:moveTo>
                <a:cubicBezTo>
                  <a:pt x="52982" y="106451"/>
                  <a:pt x="68263" y="121614"/>
                  <a:pt x="68263" y="140319"/>
                </a:cubicBezTo>
                <a:cubicBezTo>
                  <a:pt x="68263" y="159023"/>
                  <a:pt x="52982" y="174186"/>
                  <a:pt x="34132" y="174186"/>
                </a:cubicBezTo>
                <a:cubicBezTo>
                  <a:pt x="15281" y="174186"/>
                  <a:pt x="0" y="159023"/>
                  <a:pt x="0" y="140319"/>
                </a:cubicBezTo>
                <a:cubicBezTo>
                  <a:pt x="0" y="121614"/>
                  <a:pt x="15281" y="106451"/>
                  <a:pt x="34132" y="106451"/>
                </a:cubicBezTo>
                <a:close/>
                <a:moveTo>
                  <a:pt x="92621" y="53242"/>
                </a:moveTo>
                <a:cubicBezTo>
                  <a:pt x="111481" y="53242"/>
                  <a:pt x="126769" y="68412"/>
                  <a:pt x="126769" y="87126"/>
                </a:cubicBezTo>
                <a:cubicBezTo>
                  <a:pt x="126769" y="105839"/>
                  <a:pt x="111481" y="121010"/>
                  <a:pt x="92621" y="121010"/>
                </a:cubicBezTo>
                <a:cubicBezTo>
                  <a:pt x="73762" y="121010"/>
                  <a:pt x="58473" y="105839"/>
                  <a:pt x="58473" y="87126"/>
                </a:cubicBezTo>
                <a:cubicBezTo>
                  <a:pt x="58473" y="68412"/>
                  <a:pt x="73762" y="53242"/>
                  <a:pt x="92621" y="53242"/>
                </a:cubicBezTo>
                <a:close/>
                <a:moveTo>
                  <a:pt x="151177" y="0"/>
                </a:moveTo>
                <a:cubicBezTo>
                  <a:pt x="170027" y="0"/>
                  <a:pt x="185309" y="15171"/>
                  <a:pt x="185309" y="33884"/>
                </a:cubicBezTo>
                <a:cubicBezTo>
                  <a:pt x="185309" y="52598"/>
                  <a:pt x="170027" y="67768"/>
                  <a:pt x="151177" y="67768"/>
                </a:cubicBezTo>
                <a:cubicBezTo>
                  <a:pt x="132327" y="67768"/>
                  <a:pt x="117045" y="52598"/>
                  <a:pt x="117045" y="33884"/>
                </a:cubicBezTo>
                <a:cubicBezTo>
                  <a:pt x="117045" y="15171"/>
                  <a:pt x="132327" y="0"/>
                  <a:pt x="151177" y="0"/>
                </a:cubicBezTo>
                <a:close/>
              </a:path>
            </a:pathLst>
          </a:custGeom>
          <a:gradFill flip="none" rotWithShape="1">
            <a:gsLst>
              <a:gs pos="0">
                <a:srgbClr val="688E17"/>
              </a:gs>
              <a:gs pos="100000">
                <a:srgbClr val="2B3B38"/>
              </a:gs>
            </a:gsLst>
            <a:lin ang="0" scaled="1"/>
          </a:gradFill>
          <a:ln/>
        </p:spPr>
        <p:txBody>
          <a:bodyPr/>
          <a:lstStyle/>
          <a:p>
            <a:endParaRPr lang="zh-CN" altLang="en-US"/>
          </a:p>
        </p:txBody>
      </p:sp>
      <p:sp>
        <p:nvSpPr>
          <p:cNvPr id="30" name="Shape 28"/>
          <p:cNvSpPr/>
          <p:nvPr/>
        </p:nvSpPr>
        <p:spPr>
          <a:xfrm flipH="1">
            <a:off x="8995096" y="4963160"/>
            <a:ext cx="185309" cy="280670"/>
          </a:xfrm>
          <a:custGeom>
            <a:avLst/>
            <a:gdLst/>
            <a:ahLst/>
            <a:cxnLst/>
            <a:rect l="l" t="t" r="r" b="b"/>
            <a:pathLst>
              <a:path w="185309" h="280670">
                <a:moveTo>
                  <a:pt x="151177" y="212934"/>
                </a:moveTo>
                <a:cubicBezTo>
                  <a:pt x="170027" y="212934"/>
                  <a:pt x="185309" y="228097"/>
                  <a:pt x="185309" y="246802"/>
                </a:cubicBezTo>
                <a:cubicBezTo>
                  <a:pt x="185309" y="265507"/>
                  <a:pt x="170027" y="280670"/>
                  <a:pt x="151177" y="280670"/>
                </a:cubicBezTo>
                <a:cubicBezTo>
                  <a:pt x="132327" y="280670"/>
                  <a:pt x="117045" y="265507"/>
                  <a:pt x="117045" y="246802"/>
                </a:cubicBezTo>
                <a:cubicBezTo>
                  <a:pt x="117045" y="228097"/>
                  <a:pt x="132327" y="212934"/>
                  <a:pt x="151177" y="212934"/>
                </a:cubicBezTo>
                <a:close/>
                <a:moveTo>
                  <a:pt x="92621" y="159692"/>
                </a:moveTo>
                <a:cubicBezTo>
                  <a:pt x="111481" y="159692"/>
                  <a:pt x="126769" y="174855"/>
                  <a:pt x="126769" y="193560"/>
                </a:cubicBezTo>
                <a:cubicBezTo>
                  <a:pt x="126769" y="212265"/>
                  <a:pt x="111481" y="227428"/>
                  <a:pt x="92621" y="227428"/>
                </a:cubicBezTo>
                <a:cubicBezTo>
                  <a:pt x="73762" y="227428"/>
                  <a:pt x="58473" y="212265"/>
                  <a:pt x="58473" y="193560"/>
                </a:cubicBezTo>
                <a:cubicBezTo>
                  <a:pt x="58473" y="174855"/>
                  <a:pt x="73762" y="159692"/>
                  <a:pt x="92621" y="159692"/>
                </a:cubicBezTo>
                <a:close/>
                <a:moveTo>
                  <a:pt x="34132" y="106451"/>
                </a:moveTo>
                <a:cubicBezTo>
                  <a:pt x="52982" y="106451"/>
                  <a:pt x="68263" y="121614"/>
                  <a:pt x="68263" y="140319"/>
                </a:cubicBezTo>
                <a:cubicBezTo>
                  <a:pt x="68263" y="159023"/>
                  <a:pt x="52982" y="174186"/>
                  <a:pt x="34132" y="174186"/>
                </a:cubicBezTo>
                <a:cubicBezTo>
                  <a:pt x="15281" y="174186"/>
                  <a:pt x="0" y="159023"/>
                  <a:pt x="0" y="140319"/>
                </a:cubicBezTo>
                <a:cubicBezTo>
                  <a:pt x="0" y="121614"/>
                  <a:pt x="15281" y="106451"/>
                  <a:pt x="34132" y="106451"/>
                </a:cubicBezTo>
                <a:close/>
                <a:moveTo>
                  <a:pt x="92621" y="53242"/>
                </a:moveTo>
                <a:cubicBezTo>
                  <a:pt x="111481" y="53242"/>
                  <a:pt x="126769" y="68412"/>
                  <a:pt x="126769" y="87126"/>
                </a:cubicBezTo>
                <a:cubicBezTo>
                  <a:pt x="126769" y="105839"/>
                  <a:pt x="111481" y="121010"/>
                  <a:pt x="92621" y="121010"/>
                </a:cubicBezTo>
                <a:cubicBezTo>
                  <a:pt x="73762" y="121010"/>
                  <a:pt x="58473" y="105839"/>
                  <a:pt x="58473" y="87126"/>
                </a:cubicBezTo>
                <a:cubicBezTo>
                  <a:pt x="58473" y="68412"/>
                  <a:pt x="73762" y="53242"/>
                  <a:pt x="92621" y="53242"/>
                </a:cubicBezTo>
                <a:close/>
                <a:moveTo>
                  <a:pt x="151177" y="0"/>
                </a:moveTo>
                <a:cubicBezTo>
                  <a:pt x="170027" y="0"/>
                  <a:pt x="185309" y="15171"/>
                  <a:pt x="185309" y="33884"/>
                </a:cubicBezTo>
                <a:cubicBezTo>
                  <a:pt x="185309" y="52598"/>
                  <a:pt x="170027" y="67768"/>
                  <a:pt x="151177" y="67768"/>
                </a:cubicBezTo>
                <a:cubicBezTo>
                  <a:pt x="132327" y="67768"/>
                  <a:pt x="117045" y="52598"/>
                  <a:pt x="117045" y="33884"/>
                </a:cubicBezTo>
                <a:cubicBezTo>
                  <a:pt x="117045" y="15171"/>
                  <a:pt x="132327" y="0"/>
                  <a:pt x="151177" y="0"/>
                </a:cubicBezTo>
                <a:close/>
              </a:path>
            </a:pathLst>
          </a:custGeom>
          <a:gradFill flip="none" rotWithShape="1">
            <a:gsLst>
              <a:gs pos="0">
                <a:srgbClr val="688E17"/>
              </a:gs>
              <a:gs pos="100000">
                <a:srgbClr val="2B3B38"/>
              </a:gs>
            </a:gsLst>
            <a:lin ang="0" scaled="1"/>
          </a:gradFill>
          <a:ln/>
        </p:spPr>
        <p:txBody>
          <a:bodyPr/>
          <a:lstStyle/>
          <a:p>
            <a:endParaRPr lang="zh-CN" altLang="en-US"/>
          </a:p>
        </p:txBody>
      </p:sp>
      <p:sp>
        <p:nvSpPr>
          <p:cNvPr id="31" name="Shape 29"/>
          <p:cNvSpPr/>
          <p:nvPr/>
        </p:nvSpPr>
        <p:spPr>
          <a:xfrm flipH="1">
            <a:off x="9192688" y="4963160"/>
            <a:ext cx="185309" cy="280670"/>
          </a:xfrm>
          <a:custGeom>
            <a:avLst/>
            <a:gdLst/>
            <a:ahLst/>
            <a:cxnLst/>
            <a:rect l="l" t="t" r="r" b="b"/>
            <a:pathLst>
              <a:path w="185309" h="280670">
                <a:moveTo>
                  <a:pt x="151177" y="212934"/>
                </a:moveTo>
                <a:cubicBezTo>
                  <a:pt x="170027" y="212934"/>
                  <a:pt x="185309" y="228097"/>
                  <a:pt x="185309" y="246802"/>
                </a:cubicBezTo>
                <a:cubicBezTo>
                  <a:pt x="185309" y="265507"/>
                  <a:pt x="170027" y="280670"/>
                  <a:pt x="151177" y="280670"/>
                </a:cubicBezTo>
                <a:cubicBezTo>
                  <a:pt x="132327" y="280670"/>
                  <a:pt x="117045" y="265507"/>
                  <a:pt x="117045" y="246802"/>
                </a:cubicBezTo>
                <a:cubicBezTo>
                  <a:pt x="117045" y="228097"/>
                  <a:pt x="132327" y="212934"/>
                  <a:pt x="151177" y="212934"/>
                </a:cubicBezTo>
                <a:close/>
                <a:moveTo>
                  <a:pt x="92621" y="159692"/>
                </a:moveTo>
                <a:cubicBezTo>
                  <a:pt x="111481" y="159692"/>
                  <a:pt x="126769" y="174855"/>
                  <a:pt x="126769" y="193560"/>
                </a:cubicBezTo>
                <a:cubicBezTo>
                  <a:pt x="126769" y="212265"/>
                  <a:pt x="111481" y="227428"/>
                  <a:pt x="92621" y="227428"/>
                </a:cubicBezTo>
                <a:cubicBezTo>
                  <a:pt x="73762" y="227428"/>
                  <a:pt x="58473" y="212265"/>
                  <a:pt x="58473" y="193560"/>
                </a:cubicBezTo>
                <a:cubicBezTo>
                  <a:pt x="58473" y="174855"/>
                  <a:pt x="73762" y="159692"/>
                  <a:pt x="92621" y="159692"/>
                </a:cubicBezTo>
                <a:close/>
                <a:moveTo>
                  <a:pt x="34132" y="106451"/>
                </a:moveTo>
                <a:cubicBezTo>
                  <a:pt x="52982" y="106451"/>
                  <a:pt x="68263" y="121614"/>
                  <a:pt x="68263" y="140319"/>
                </a:cubicBezTo>
                <a:cubicBezTo>
                  <a:pt x="68263" y="159023"/>
                  <a:pt x="52982" y="174186"/>
                  <a:pt x="34132" y="174186"/>
                </a:cubicBezTo>
                <a:cubicBezTo>
                  <a:pt x="15281" y="174186"/>
                  <a:pt x="0" y="159023"/>
                  <a:pt x="0" y="140319"/>
                </a:cubicBezTo>
                <a:cubicBezTo>
                  <a:pt x="0" y="121614"/>
                  <a:pt x="15281" y="106451"/>
                  <a:pt x="34132" y="106451"/>
                </a:cubicBezTo>
                <a:close/>
                <a:moveTo>
                  <a:pt x="92621" y="53242"/>
                </a:moveTo>
                <a:cubicBezTo>
                  <a:pt x="111481" y="53242"/>
                  <a:pt x="126769" y="68412"/>
                  <a:pt x="126769" y="87126"/>
                </a:cubicBezTo>
                <a:cubicBezTo>
                  <a:pt x="126769" y="105839"/>
                  <a:pt x="111481" y="121010"/>
                  <a:pt x="92621" y="121010"/>
                </a:cubicBezTo>
                <a:cubicBezTo>
                  <a:pt x="73762" y="121010"/>
                  <a:pt x="58473" y="105839"/>
                  <a:pt x="58473" y="87126"/>
                </a:cubicBezTo>
                <a:cubicBezTo>
                  <a:pt x="58473" y="68412"/>
                  <a:pt x="73762" y="53242"/>
                  <a:pt x="92621" y="53242"/>
                </a:cubicBezTo>
                <a:close/>
                <a:moveTo>
                  <a:pt x="151177" y="0"/>
                </a:moveTo>
                <a:cubicBezTo>
                  <a:pt x="170027" y="0"/>
                  <a:pt x="185309" y="15171"/>
                  <a:pt x="185309" y="33884"/>
                </a:cubicBezTo>
                <a:cubicBezTo>
                  <a:pt x="185309" y="52598"/>
                  <a:pt x="170027" y="67768"/>
                  <a:pt x="151177" y="67768"/>
                </a:cubicBezTo>
                <a:cubicBezTo>
                  <a:pt x="132327" y="67768"/>
                  <a:pt x="117045" y="52598"/>
                  <a:pt x="117045" y="33884"/>
                </a:cubicBezTo>
                <a:cubicBezTo>
                  <a:pt x="117045" y="15171"/>
                  <a:pt x="132327" y="0"/>
                  <a:pt x="151177" y="0"/>
                </a:cubicBezTo>
                <a:close/>
              </a:path>
            </a:pathLst>
          </a:custGeom>
          <a:gradFill flip="none" rotWithShape="1">
            <a:gsLst>
              <a:gs pos="0">
                <a:srgbClr val="688E17"/>
              </a:gs>
              <a:gs pos="100000">
                <a:srgbClr val="2B3B38"/>
              </a:gs>
            </a:gsLst>
            <a:lin ang="0" scaled="1"/>
          </a:gradFill>
          <a:ln/>
        </p:spPr>
        <p:txBody>
          <a:bodyPr/>
          <a:lstStyle/>
          <a:p>
            <a:endParaRPr lang="zh-CN" altLang="en-US"/>
          </a:p>
        </p:txBody>
      </p:sp>
      <p:sp>
        <p:nvSpPr>
          <p:cNvPr id="32" name="Shape 30"/>
          <p:cNvSpPr/>
          <p:nvPr/>
        </p:nvSpPr>
        <p:spPr>
          <a:xfrm flipH="1">
            <a:off x="9390280" y="4963160"/>
            <a:ext cx="185309" cy="280670"/>
          </a:xfrm>
          <a:custGeom>
            <a:avLst/>
            <a:gdLst/>
            <a:ahLst/>
            <a:cxnLst/>
            <a:rect l="l" t="t" r="r" b="b"/>
            <a:pathLst>
              <a:path w="185309" h="280670">
                <a:moveTo>
                  <a:pt x="151177" y="212934"/>
                </a:moveTo>
                <a:cubicBezTo>
                  <a:pt x="170027" y="212934"/>
                  <a:pt x="185309" y="228097"/>
                  <a:pt x="185309" y="246802"/>
                </a:cubicBezTo>
                <a:cubicBezTo>
                  <a:pt x="185309" y="265507"/>
                  <a:pt x="170027" y="280670"/>
                  <a:pt x="151177" y="280670"/>
                </a:cubicBezTo>
                <a:cubicBezTo>
                  <a:pt x="132327" y="280670"/>
                  <a:pt x="117045" y="265507"/>
                  <a:pt x="117045" y="246802"/>
                </a:cubicBezTo>
                <a:cubicBezTo>
                  <a:pt x="117045" y="228097"/>
                  <a:pt x="132327" y="212934"/>
                  <a:pt x="151177" y="212934"/>
                </a:cubicBezTo>
                <a:close/>
                <a:moveTo>
                  <a:pt x="92621" y="159692"/>
                </a:moveTo>
                <a:cubicBezTo>
                  <a:pt x="111481" y="159692"/>
                  <a:pt x="126769" y="174855"/>
                  <a:pt x="126769" y="193560"/>
                </a:cubicBezTo>
                <a:cubicBezTo>
                  <a:pt x="126769" y="212265"/>
                  <a:pt x="111481" y="227428"/>
                  <a:pt x="92621" y="227428"/>
                </a:cubicBezTo>
                <a:cubicBezTo>
                  <a:pt x="73762" y="227428"/>
                  <a:pt x="58473" y="212265"/>
                  <a:pt x="58473" y="193560"/>
                </a:cubicBezTo>
                <a:cubicBezTo>
                  <a:pt x="58473" y="174855"/>
                  <a:pt x="73762" y="159692"/>
                  <a:pt x="92621" y="159692"/>
                </a:cubicBezTo>
                <a:close/>
                <a:moveTo>
                  <a:pt x="34132" y="106451"/>
                </a:moveTo>
                <a:cubicBezTo>
                  <a:pt x="52982" y="106451"/>
                  <a:pt x="68263" y="121614"/>
                  <a:pt x="68263" y="140319"/>
                </a:cubicBezTo>
                <a:cubicBezTo>
                  <a:pt x="68263" y="159023"/>
                  <a:pt x="52982" y="174186"/>
                  <a:pt x="34132" y="174186"/>
                </a:cubicBezTo>
                <a:cubicBezTo>
                  <a:pt x="15281" y="174186"/>
                  <a:pt x="0" y="159023"/>
                  <a:pt x="0" y="140319"/>
                </a:cubicBezTo>
                <a:cubicBezTo>
                  <a:pt x="0" y="121614"/>
                  <a:pt x="15281" y="106451"/>
                  <a:pt x="34132" y="106451"/>
                </a:cubicBezTo>
                <a:close/>
                <a:moveTo>
                  <a:pt x="92621" y="53242"/>
                </a:moveTo>
                <a:cubicBezTo>
                  <a:pt x="111481" y="53242"/>
                  <a:pt x="126769" y="68412"/>
                  <a:pt x="126769" y="87126"/>
                </a:cubicBezTo>
                <a:cubicBezTo>
                  <a:pt x="126769" y="105839"/>
                  <a:pt x="111481" y="121010"/>
                  <a:pt x="92621" y="121010"/>
                </a:cubicBezTo>
                <a:cubicBezTo>
                  <a:pt x="73762" y="121010"/>
                  <a:pt x="58473" y="105839"/>
                  <a:pt x="58473" y="87126"/>
                </a:cubicBezTo>
                <a:cubicBezTo>
                  <a:pt x="58473" y="68412"/>
                  <a:pt x="73762" y="53242"/>
                  <a:pt x="92621" y="53242"/>
                </a:cubicBezTo>
                <a:close/>
                <a:moveTo>
                  <a:pt x="151177" y="0"/>
                </a:moveTo>
                <a:cubicBezTo>
                  <a:pt x="170027" y="0"/>
                  <a:pt x="185309" y="15171"/>
                  <a:pt x="185309" y="33884"/>
                </a:cubicBezTo>
                <a:cubicBezTo>
                  <a:pt x="185309" y="52598"/>
                  <a:pt x="170027" y="67768"/>
                  <a:pt x="151177" y="67768"/>
                </a:cubicBezTo>
                <a:cubicBezTo>
                  <a:pt x="132327" y="67768"/>
                  <a:pt x="117045" y="52598"/>
                  <a:pt x="117045" y="33884"/>
                </a:cubicBezTo>
                <a:cubicBezTo>
                  <a:pt x="117045" y="15171"/>
                  <a:pt x="132327" y="0"/>
                  <a:pt x="151177" y="0"/>
                </a:cubicBezTo>
                <a:close/>
              </a:path>
            </a:pathLst>
          </a:custGeom>
          <a:gradFill flip="none" rotWithShape="1">
            <a:gsLst>
              <a:gs pos="0">
                <a:srgbClr val="688E17"/>
              </a:gs>
              <a:gs pos="100000">
                <a:srgbClr val="2B3B38"/>
              </a:gs>
            </a:gsLst>
            <a:lin ang="0" scaled="1"/>
          </a:gradFill>
          <a:ln/>
        </p:spPr>
        <p:txBody>
          <a:bodyPr/>
          <a:lstStyle/>
          <a:p>
            <a:endParaRPr lang="zh-CN" altLang="en-US"/>
          </a:p>
        </p:txBody>
      </p:sp>
      <p:sp>
        <p:nvSpPr>
          <p:cNvPr id="33" name="Shape 31"/>
          <p:cNvSpPr/>
          <p:nvPr/>
        </p:nvSpPr>
        <p:spPr>
          <a:xfrm flipH="1">
            <a:off x="9587872" y="4963160"/>
            <a:ext cx="185309" cy="280670"/>
          </a:xfrm>
          <a:custGeom>
            <a:avLst/>
            <a:gdLst/>
            <a:ahLst/>
            <a:cxnLst/>
            <a:rect l="l" t="t" r="r" b="b"/>
            <a:pathLst>
              <a:path w="185309" h="280670">
                <a:moveTo>
                  <a:pt x="151177" y="212934"/>
                </a:moveTo>
                <a:cubicBezTo>
                  <a:pt x="170027" y="212934"/>
                  <a:pt x="185309" y="228097"/>
                  <a:pt x="185309" y="246802"/>
                </a:cubicBezTo>
                <a:cubicBezTo>
                  <a:pt x="185309" y="265507"/>
                  <a:pt x="170027" y="280670"/>
                  <a:pt x="151177" y="280670"/>
                </a:cubicBezTo>
                <a:cubicBezTo>
                  <a:pt x="132327" y="280670"/>
                  <a:pt x="117045" y="265507"/>
                  <a:pt x="117045" y="246802"/>
                </a:cubicBezTo>
                <a:cubicBezTo>
                  <a:pt x="117045" y="228097"/>
                  <a:pt x="132327" y="212934"/>
                  <a:pt x="151177" y="212934"/>
                </a:cubicBezTo>
                <a:close/>
                <a:moveTo>
                  <a:pt x="92621" y="159692"/>
                </a:moveTo>
                <a:cubicBezTo>
                  <a:pt x="111481" y="159692"/>
                  <a:pt x="126769" y="174855"/>
                  <a:pt x="126769" y="193560"/>
                </a:cubicBezTo>
                <a:cubicBezTo>
                  <a:pt x="126769" y="212265"/>
                  <a:pt x="111481" y="227428"/>
                  <a:pt x="92621" y="227428"/>
                </a:cubicBezTo>
                <a:cubicBezTo>
                  <a:pt x="73762" y="227428"/>
                  <a:pt x="58473" y="212265"/>
                  <a:pt x="58473" y="193560"/>
                </a:cubicBezTo>
                <a:cubicBezTo>
                  <a:pt x="58473" y="174855"/>
                  <a:pt x="73762" y="159692"/>
                  <a:pt x="92621" y="159692"/>
                </a:cubicBezTo>
                <a:close/>
                <a:moveTo>
                  <a:pt x="34132" y="106451"/>
                </a:moveTo>
                <a:cubicBezTo>
                  <a:pt x="52982" y="106451"/>
                  <a:pt x="68263" y="121614"/>
                  <a:pt x="68263" y="140319"/>
                </a:cubicBezTo>
                <a:cubicBezTo>
                  <a:pt x="68263" y="159023"/>
                  <a:pt x="52982" y="174186"/>
                  <a:pt x="34132" y="174186"/>
                </a:cubicBezTo>
                <a:cubicBezTo>
                  <a:pt x="15281" y="174186"/>
                  <a:pt x="0" y="159023"/>
                  <a:pt x="0" y="140319"/>
                </a:cubicBezTo>
                <a:cubicBezTo>
                  <a:pt x="0" y="121614"/>
                  <a:pt x="15281" y="106451"/>
                  <a:pt x="34132" y="106451"/>
                </a:cubicBezTo>
                <a:close/>
                <a:moveTo>
                  <a:pt x="92621" y="53242"/>
                </a:moveTo>
                <a:cubicBezTo>
                  <a:pt x="111481" y="53242"/>
                  <a:pt x="126769" y="68412"/>
                  <a:pt x="126769" y="87126"/>
                </a:cubicBezTo>
                <a:cubicBezTo>
                  <a:pt x="126769" y="105839"/>
                  <a:pt x="111481" y="121010"/>
                  <a:pt x="92621" y="121010"/>
                </a:cubicBezTo>
                <a:cubicBezTo>
                  <a:pt x="73762" y="121010"/>
                  <a:pt x="58473" y="105839"/>
                  <a:pt x="58473" y="87126"/>
                </a:cubicBezTo>
                <a:cubicBezTo>
                  <a:pt x="58473" y="68412"/>
                  <a:pt x="73762" y="53242"/>
                  <a:pt x="92621" y="53242"/>
                </a:cubicBezTo>
                <a:close/>
                <a:moveTo>
                  <a:pt x="151177" y="0"/>
                </a:moveTo>
                <a:cubicBezTo>
                  <a:pt x="170027" y="0"/>
                  <a:pt x="185309" y="15171"/>
                  <a:pt x="185309" y="33884"/>
                </a:cubicBezTo>
                <a:cubicBezTo>
                  <a:pt x="185309" y="52598"/>
                  <a:pt x="170027" y="67768"/>
                  <a:pt x="151177" y="67768"/>
                </a:cubicBezTo>
                <a:cubicBezTo>
                  <a:pt x="132327" y="67768"/>
                  <a:pt x="117045" y="52598"/>
                  <a:pt x="117045" y="33884"/>
                </a:cubicBezTo>
                <a:cubicBezTo>
                  <a:pt x="117045" y="15171"/>
                  <a:pt x="132327" y="0"/>
                  <a:pt x="151177" y="0"/>
                </a:cubicBezTo>
                <a:close/>
              </a:path>
            </a:pathLst>
          </a:custGeom>
          <a:gradFill flip="none" rotWithShape="1">
            <a:gsLst>
              <a:gs pos="0">
                <a:srgbClr val="688E17"/>
              </a:gs>
              <a:gs pos="100000">
                <a:srgbClr val="2B3B38"/>
              </a:gs>
            </a:gsLst>
            <a:lin ang="0" scaled="1"/>
          </a:gradFill>
          <a:ln/>
        </p:spPr>
        <p:txBody>
          <a:bodyPr/>
          <a:lstStyle/>
          <a:p>
            <a:endParaRPr lang="zh-CN" altLang="en-US"/>
          </a:p>
        </p:txBody>
      </p:sp>
      <p:sp>
        <p:nvSpPr>
          <p:cNvPr id="34" name="Shape 32"/>
          <p:cNvSpPr/>
          <p:nvPr/>
        </p:nvSpPr>
        <p:spPr>
          <a:xfrm flipH="1">
            <a:off x="9785461" y="4963160"/>
            <a:ext cx="185309" cy="280670"/>
          </a:xfrm>
          <a:custGeom>
            <a:avLst/>
            <a:gdLst/>
            <a:ahLst/>
            <a:cxnLst/>
            <a:rect l="l" t="t" r="r" b="b"/>
            <a:pathLst>
              <a:path w="185309" h="280670">
                <a:moveTo>
                  <a:pt x="151177" y="212934"/>
                </a:moveTo>
                <a:cubicBezTo>
                  <a:pt x="170027" y="212934"/>
                  <a:pt x="185309" y="228097"/>
                  <a:pt x="185309" y="246802"/>
                </a:cubicBezTo>
                <a:cubicBezTo>
                  <a:pt x="185309" y="265507"/>
                  <a:pt x="170027" y="280670"/>
                  <a:pt x="151177" y="280670"/>
                </a:cubicBezTo>
                <a:cubicBezTo>
                  <a:pt x="132327" y="280670"/>
                  <a:pt x="117045" y="265507"/>
                  <a:pt x="117045" y="246802"/>
                </a:cubicBezTo>
                <a:cubicBezTo>
                  <a:pt x="117045" y="228097"/>
                  <a:pt x="132327" y="212934"/>
                  <a:pt x="151177" y="212934"/>
                </a:cubicBezTo>
                <a:close/>
                <a:moveTo>
                  <a:pt x="92621" y="159692"/>
                </a:moveTo>
                <a:cubicBezTo>
                  <a:pt x="111481" y="159692"/>
                  <a:pt x="126769" y="174855"/>
                  <a:pt x="126769" y="193560"/>
                </a:cubicBezTo>
                <a:cubicBezTo>
                  <a:pt x="126769" y="212265"/>
                  <a:pt x="111481" y="227428"/>
                  <a:pt x="92621" y="227428"/>
                </a:cubicBezTo>
                <a:cubicBezTo>
                  <a:pt x="73762" y="227428"/>
                  <a:pt x="58473" y="212265"/>
                  <a:pt x="58473" y="193560"/>
                </a:cubicBezTo>
                <a:cubicBezTo>
                  <a:pt x="58473" y="174855"/>
                  <a:pt x="73762" y="159692"/>
                  <a:pt x="92621" y="159692"/>
                </a:cubicBezTo>
                <a:close/>
                <a:moveTo>
                  <a:pt x="34132" y="106451"/>
                </a:moveTo>
                <a:cubicBezTo>
                  <a:pt x="52982" y="106451"/>
                  <a:pt x="68263" y="121614"/>
                  <a:pt x="68263" y="140319"/>
                </a:cubicBezTo>
                <a:cubicBezTo>
                  <a:pt x="68263" y="159023"/>
                  <a:pt x="52982" y="174186"/>
                  <a:pt x="34132" y="174186"/>
                </a:cubicBezTo>
                <a:cubicBezTo>
                  <a:pt x="15281" y="174186"/>
                  <a:pt x="0" y="159023"/>
                  <a:pt x="0" y="140319"/>
                </a:cubicBezTo>
                <a:cubicBezTo>
                  <a:pt x="0" y="121614"/>
                  <a:pt x="15281" y="106451"/>
                  <a:pt x="34132" y="106451"/>
                </a:cubicBezTo>
                <a:close/>
                <a:moveTo>
                  <a:pt x="92621" y="53242"/>
                </a:moveTo>
                <a:cubicBezTo>
                  <a:pt x="111481" y="53242"/>
                  <a:pt x="126769" y="68412"/>
                  <a:pt x="126769" y="87126"/>
                </a:cubicBezTo>
                <a:cubicBezTo>
                  <a:pt x="126769" y="105839"/>
                  <a:pt x="111481" y="121010"/>
                  <a:pt x="92621" y="121010"/>
                </a:cubicBezTo>
                <a:cubicBezTo>
                  <a:pt x="73762" y="121010"/>
                  <a:pt x="58473" y="105839"/>
                  <a:pt x="58473" y="87126"/>
                </a:cubicBezTo>
                <a:cubicBezTo>
                  <a:pt x="58473" y="68412"/>
                  <a:pt x="73762" y="53242"/>
                  <a:pt x="92621" y="53242"/>
                </a:cubicBezTo>
                <a:close/>
                <a:moveTo>
                  <a:pt x="151177" y="0"/>
                </a:moveTo>
                <a:cubicBezTo>
                  <a:pt x="170027" y="0"/>
                  <a:pt x="185309" y="15171"/>
                  <a:pt x="185309" y="33884"/>
                </a:cubicBezTo>
                <a:cubicBezTo>
                  <a:pt x="185309" y="52598"/>
                  <a:pt x="170027" y="67768"/>
                  <a:pt x="151177" y="67768"/>
                </a:cubicBezTo>
                <a:cubicBezTo>
                  <a:pt x="132327" y="67768"/>
                  <a:pt x="117045" y="52598"/>
                  <a:pt x="117045" y="33884"/>
                </a:cubicBezTo>
                <a:cubicBezTo>
                  <a:pt x="117045" y="15171"/>
                  <a:pt x="132327" y="0"/>
                  <a:pt x="151177" y="0"/>
                </a:cubicBezTo>
                <a:close/>
              </a:path>
            </a:pathLst>
          </a:custGeom>
          <a:gradFill flip="none" rotWithShape="1">
            <a:gsLst>
              <a:gs pos="0">
                <a:srgbClr val="688E17"/>
              </a:gs>
              <a:gs pos="100000">
                <a:srgbClr val="2B3B38"/>
              </a:gs>
            </a:gsLst>
            <a:lin ang="0" scaled="1"/>
          </a:gradFill>
          <a:ln/>
        </p:spPr>
        <p:txBody>
          <a:bodyPr/>
          <a:lstStyle/>
          <a:p>
            <a:endParaRPr lang="zh-CN" altLang="en-US"/>
          </a:p>
        </p:txBody>
      </p:sp>
      <p:sp>
        <p:nvSpPr>
          <p:cNvPr id="35" name="Shape 33"/>
          <p:cNvSpPr/>
          <p:nvPr/>
        </p:nvSpPr>
        <p:spPr>
          <a:xfrm>
            <a:off x="422910" y="6374130"/>
            <a:ext cx="215900" cy="215900"/>
          </a:xfrm>
          <a:prstGeom prst="roundRect">
            <a:avLst>
              <a:gd name="adj" fmla="val 50000"/>
            </a:avLst>
          </a:prstGeom>
          <a:solidFill>
            <a:srgbClr val="8BBD1F"/>
          </a:solidFill>
          <a:ln/>
        </p:spPr>
        <p:txBody>
          <a:bodyPr/>
          <a:lstStyle/>
          <a:p>
            <a:endParaRPr lang="zh-CN" altLang="en-US"/>
          </a:p>
        </p:txBody>
      </p:sp>
      <p:sp>
        <p:nvSpPr>
          <p:cNvPr id="36" name="Shape 34"/>
          <p:cNvSpPr/>
          <p:nvPr/>
        </p:nvSpPr>
        <p:spPr>
          <a:xfrm>
            <a:off x="549910" y="6374130"/>
            <a:ext cx="215900" cy="215900"/>
          </a:xfrm>
          <a:prstGeom prst="roundRect">
            <a:avLst>
              <a:gd name="adj" fmla="val 50000"/>
            </a:avLst>
          </a:prstGeom>
          <a:solidFill>
            <a:srgbClr val="000000">
              <a:alpha val="0"/>
            </a:srgbClr>
          </a:solidFill>
          <a:ln w="19050">
            <a:solidFill>
              <a:srgbClr val="8BBD1F"/>
            </a:solidFill>
            <a:prstDash val="solid"/>
          </a:ln>
        </p:spPr>
        <p:txBody>
          <a:bodyPr/>
          <a:lstStyle/>
          <a:p>
            <a:endParaRPr lang="zh-CN" altLang="en-US"/>
          </a:p>
        </p:txBody>
      </p:sp>
      <p:sp>
        <p:nvSpPr>
          <p:cNvPr id="37" name="Shape 35"/>
          <p:cNvSpPr/>
          <p:nvPr/>
        </p:nvSpPr>
        <p:spPr>
          <a:xfrm>
            <a:off x="4180840" y="4848225"/>
            <a:ext cx="631190" cy="626745"/>
          </a:xfrm>
          <a:prstGeom prst="ellipse">
            <a:avLst/>
          </a:prstGeom>
          <a:solidFill>
            <a:srgbClr val="017ED5">
              <a:alpha val="5098"/>
            </a:srgbClr>
          </a:solidFill>
          <a:ln/>
        </p:spPr>
        <p:txBody>
          <a:bodyPr/>
          <a:lstStyle/>
          <a:p>
            <a:endParaRPr lang="zh-CN" altLang="en-US"/>
          </a:p>
        </p:txBody>
      </p:sp>
      <p:sp>
        <p:nvSpPr>
          <p:cNvPr id="38" name="Shape 36"/>
          <p:cNvSpPr/>
          <p:nvPr/>
        </p:nvSpPr>
        <p:spPr>
          <a:xfrm>
            <a:off x="4261432" y="4928249"/>
            <a:ext cx="470007" cy="466697"/>
          </a:xfrm>
          <a:prstGeom prst="ellipse">
            <a:avLst/>
          </a:prstGeom>
          <a:solidFill>
            <a:srgbClr val="8BBD1F">
              <a:alpha val="18039"/>
            </a:srgbClr>
          </a:solidFill>
          <a:ln/>
        </p:spPr>
        <p:txBody>
          <a:bodyPr/>
          <a:lstStyle/>
          <a:p>
            <a:endParaRPr lang="zh-CN" altLang="en-US"/>
          </a:p>
        </p:txBody>
      </p:sp>
      <p:sp>
        <p:nvSpPr>
          <p:cNvPr id="39" name="Shape 37"/>
          <p:cNvSpPr/>
          <p:nvPr/>
        </p:nvSpPr>
        <p:spPr>
          <a:xfrm>
            <a:off x="4336531" y="5002819"/>
            <a:ext cx="319808" cy="317556"/>
          </a:xfrm>
          <a:prstGeom prst="ellipse">
            <a:avLst/>
          </a:prstGeom>
          <a:solidFill>
            <a:srgbClr val="FFFFFF"/>
          </a:solidFill>
          <a:ln/>
          <a:effectLst>
            <a:outerShdw blurRad="63500" dist="63500" dir="2700000" algn="bl" rotWithShape="0">
              <a:srgbClr val="017ED5">
                <a:alpha val="40000"/>
              </a:srgbClr>
            </a:outerShdw>
          </a:effectLst>
        </p:spPr>
        <p:txBody>
          <a:bodyPr/>
          <a:lstStyle/>
          <a:p>
            <a:endParaRPr lang="zh-CN" altLang="en-US"/>
          </a:p>
        </p:txBody>
      </p:sp>
      <p:sp>
        <p:nvSpPr>
          <p:cNvPr id="40" name="Shape 38"/>
          <p:cNvSpPr/>
          <p:nvPr/>
        </p:nvSpPr>
        <p:spPr>
          <a:xfrm>
            <a:off x="7498080" y="4838065"/>
            <a:ext cx="631190" cy="626745"/>
          </a:xfrm>
          <a:prstGeom prst="ellipse">
            <a:avLst/>
          </a:prstGeom>
          <a:solidFill>
            <a:srgbClr val="017ED5">
              <a:alpha val="5098"/>
            </a:srgbClr>
          </a:solidFill>
          <a:ln/>
        </p:spPr>
        <p:txBody>
          <a:bodyPr/>
          <a:lstStyle/>
          <a:p>
            <a:endParaRPr lang="zh-CN" altLang="en-US"/>
          </a:p>
        </p:txBody>
      </p:sp>
      <p:sp>
        <p:nvSpPr>
          <p:cNvPr id="41" name="Shape 39"/>
          <p:cNvSpPr/>
          <p:nvPr/>
        </p:nvSpPr>
        <p:spPr>
          <a:xfrm>
            <a:off x="7578672" y="4918089"/>
            <a:ext cx="470007" cy="466697"/>
          </a:xfrm>
          <a:prstGeom prst="ellipse">
            <a:avLst/>
          </a:prstGeom>
          <a:solidFill>
            <a:srgbClr val="8BBD1F">
              <a:alpha val="18039"/>
            </a:srgbClr>
          </a:solidFill>
          <a:ln/>
        </p:spPr>
        <p:txBody>
          <a:bodyPr/>
          <a:lstStyle/>
          <a:p>
            <a:endParaRPr lang="zh-CN" altLang="en-US"/>
          </a:p>
        </p:txBody>
      </p:sp>
      <p:sp>
        <p:nvSpPr>
          <p:cNvPr id="42" name="Shape 40"/>
          <p:cNvSpPr/>
          <p:nvPr/>
        </p:nvSpPr>
        <p:spPr>
          <a:xfrm>
            <a:off x="7653771" y="4992659"/>
            <a:ext cx="319808" cy="317556"/>
          </a:xfrm>
          <a:prstGeom prst="ellipse">
            <a:avLst/>
          </a:prstGeom>
          <a:solidFill>
            <a:srgbClr val="FFFFFF"/>
          </a:solidFill>
          <a:ln/>
          <a:effectLst>
            <a:outerShdw blurRad="63500" dist="63500" dir="2700000" algn="bl" rotWithShape="0">
              <a:srgbClr val="017ED5">
                <a:alpha val="40000"/>
              </a:srgbClr>
            </a:outerShdw>
          </a:effectLst>
        </p:spPr>
        <p:txBody>
          <a:bodyPr/>
          <a:lstStyle/>
          <a:p>
            <a:endParaRPr lang="zh-CN" altLang="en-US"/>
          </a:p>
        </p:txBody>
      </p:sp>
      <p:pic>
        <p:nvPicPr>
          <p:cNvPr id="43" name="Image 0" descr="https://kimi-img.moonshot.cn/pub/slides/slides_tmpl/image/25-09-04-16:16:12-d2sklj61bb2p4onbqf80.png"/>
          <p:cNvPicPr>
            <a:picLocks noChangeAspect="1"/>
          </p:cNvPicPr>
          <p:nvPr/>
        </p:nvPicPr>
        <p:blipFill>
          <a:blip r:embed="rId3"/>
          <a:stretch>
            <a:fillRect/>
          </a:stretch>
        </p:blipFill>
        <p:spPr>
          <a:xfrm>
            <a:off x="1302385" y="2070735"/>
            <a:ext cx="18415" cy="2688590"/>
          </a:xfrm>
          <a:prstGeom prst="rect">
            <a:avLst/>
          </a:prstGeom>
        </p:spPr>
      </p:pic>
      <p:pic>
        <p:nvPicPr>
          <p:cNvPr id="44" name="Image 1" descr="https://kimi-img.moonshot.cn/pub/slides/slides_tmpl/image/25-09-04-16:16:12-d2sklj61bb2p4onbqf80.png"/>
          <p:cNvPicPr>
            <a:picLocks noChangeAspect="1"/>
          </p:cNvPicPr>
          <p:nvPr/>
        </p:nvPicPr>
        <p:blipFill>
          <a:blip r:embed="rId3"/>
          <a:stretch>
            <a:fillRect/>
          </a:stretch>
        </p:blipFill>
        <p:spPr>
          <a:xfrm>
            <a:off x="4491355" y="2070735"/>
            <a:ext cx="18415" cy="2688590"/>
          </a:xfrm>
          <a:prstGeom prst="rect">
            <a:avLst/>
          </a:prstGeom>
        </p:spPr>
      </p:pic>
      <p:pic>
        <p:nvPicPr>
          <p:cNvPr id="45" name="Image 2" descr="https://kimi-img.moonshot.cn/pub/slides/slides_tmpl/image/25-09-04-16:16:12-d2sklj61bb2p4onbqf80.png"/>
          <p:cNvPicPr>
            <a:picLocks noChangeAspect="1"/>
          </p:cNvPicPr>
          <p:nvPr/>
        </p:nvPicPr>
        <p:blipFill>
          <a:blip r:embed="rId3"/>
          <a:stretch>
            <a:fillRect/>
          </a:stretch>
        </p:blipFill>
        <p:spPr>
          <a:xfrm>
            <a:off x="7863205" y="2070735"/>
            <a:ext cx="18415" cy="2688590"/>
          </a:xfrm>
          <a:prstGeom prst="rect">
            <a:avLst/>
          </a:prstGeom>
        </p:spPr>
      </p:pic>
      <p:sp>
        <p:nvSpPr>
          <p:cNvPr id="46" name="Shape 41"/>
          <p:cNvSpPr/>
          <p:nvPr/>
        </p:nvSpPr>
        <p:spPr>
          <a:xfrm>
            <a:off x="1196975" y="1911985"/>
            <a:ext cx="227330" cy="215265"/>
          </a:xfrm>
          <a:prstGeom prst="ellipse">
            <a:avLst/>
          </a:prstGeom>
          <a:solidFill>
            <a:srgbClr val="2B3B38"/>
          </a:solidFill>
          <a:ln w="19050">
            <a:gradFill flip="none" rotWithShape="1">
              <a:gsLst>
                <a:gs pos="0">
                  <a:srgbClr val="8BBD1F">
                    <a:alpha val="0"/>
                  </a:srgbClr>
                </a:gs>
                <a:gs pos="15000">
                  <a:srgbClr val="8BBD1F">
                    <a:alpha val="0"/>
                  </a:srgbClr>
                </a:gs>
                <a:gs pos="100000">
                  <a:srgbClr val="455E0F"/>
                </a:gs>
              </a:gsLst>
              <a:lin ang="10740000" scaled="1"/>
            </a:gradFill>
            <a:prstDash val="solid"/>
          </a:ln>
        </p:spPr>
        <p:txBody>
          <a:bodyPr/>
          <a:lstStyle/>
          <a:p>
            <a:endParaRPr lang="zh-CN" altLang="en-US"/>
          </a:p>
        </p:txBody>
      </p:sp>
      <p:sp>
        <p:nvSpPr>
          <p:cNvPr id="47" name="Shape 42"/>
          <p:cNvSpPr/>
          <p:nvPr/>
        </p:nvSpPr>
        <p:spPr>
          <a:xfrm>
            <a:off x="4398645" y="1885315"/>
            <a:ext cx="227330" cy="215265"/>
          </a:xfrm>
          <a:prstGeom prst="ellipse">
            <a:avLst/>
          </a:prstGeom>
          <a:solidFill>
            <a:srgbClr val="2B3B38"/>
          </a:solidFill>
          <a:ln w="19050">
            <a:gradFill flip="none" rotWithShape="1">
              <a:gsLst>
                <a:gs pos="0">
                  <a:srgbClr val="8BBD1F">
                    <a:alpha val="0"/>
                  </a:srgbClr>
                </a:gs>
                <a:gs pos="15000">
                  <a:srgbClr val="8BBD1F">
                    <a:alpha val="0"/>
                  </a:srgbClr>
                </a:gs>
                <a:gs pos="100000">
                  <a:srgbClr val="455E0F"/>
                </a:gs>
              </a:gsLst>
              <a:lin ang="10740000" scaled="1"/>
            </a:gradFill>
            <a:prstDash val="solid"/>
          </a:ln>
        </p:spPr>
        <p:txBody>
          <a:bodyPr/>
          <a:lstStyle/>
          <a:p>
            <a:endParaRPr lang="zh-CN" altLang="en-US"/>
          </a:p>
        </p:txBody>
      </p:sp>
      <p:sp>
        <p:nvSpPr>
          <p:cNvPr id="48" name="Shape 43"/>
          <p:cNvSpPr/>
          <p:nvPr/>
        </p:nvSpPr>
        <p:spPr>
          <a:xfrm>
            <a:off x="7746365" y="1845945"/>
            <a:ext cx="227330" cy="215265"/>
          </a:xfrm>
          <a:prstGeom prst="ellipse">
            <a:avLst/>
          </a:prstGeom>
          <a:solidFill>
            <a:srgbClr val="2B3B38"/>
          </a:solidFill>
          <a:ln w="19050">
            <a:gradFill flip="none" rotWithShape="1">
              <a:gsLst>
                <a:gs pos="0">
                  <a:srgbClr val="8BBD1F">
                    <a:alpha val="0"/>
                  </a:srgbClr>
                </a:gs>
                <a:gs pos="15000">
                  <a:srgbClr val="8BBD1F">
                    <a:alpha val="0"/>
                  </a:srgbClr>
                </a:gs>
                <a:gs pos="100000">
                  <a:srgbClr val="455E0F"/>
                </a:gs>
              </a:gsLst>
              <a:lin ang="10740000" scaled="1"/>
            </a:gradFill>
            <a:prstDash val="solid"/>
          </a:ln>
        </p:spPr>
        <p:txBody>
          <a:bodyPr/>
          <a:lstStyle/>
          <a:p>
            <a:endParaRPr lang="zh-CN" altLang="en-US"/>
          </a:p>
        </p:txBody>
      </p:sp>
      <p:sp>
        <p:nvSpPr>
          <p:cNvPr id="49" name="Text 44"/>
          <p:cNvSpPr/>
          <p:nvPr/>
        </p:nvSpPr>
        <p:spPr>
          <a:xfrm>
            <a:off x="1512570" y="1911985"/>
            <a:ext cx="3122930" cy="281408"/>
          </a:xfrm>
          <a:prstGeom prst="rect">
            <a:avLst/>
          </a:prstGeom>
          <a:noFill/>
          <a:ln/>
        </p:spPr>
        <p:txBody>
          <a:bodyPr wrap="square" lIns="0" tIns="0" rIns="0" bIns="35941" rtlCol="0" anchor="b">
            <a:spAutoFit/>
          </a:bodyPr>
          <a:lstStyle/>
          <a:p>
            <a:pPr algn="just">
              <a:lnSpc>
                <a:spcPct val="100000"/>
              </a:lnSpc>
            </a:pPr>
            <a:r>
              <a:rPr lang="en-US" sz="1600" b="1" dirty="0">
                <a:solidFill>
                  <a:srgbClr val="000000"/>
                </a:solidFill>
                <a:latin typeface="MiSans" pitchFamily="34" charset="0"/>
                <a:ea typeface="MiSans" pitchFamily="34" charset="-122"/>
                <a:cs typeface="MiSans" pitchFamily="34" charset="-120"/>
              </a:rPr>
              <a:t>水系发达格局</a:t>
            </a:r>
            <a:endParaRPr lang="en-US" sz="1600" dirty="0"/>
          </a:p>
        </p:txBody>
      </p:sp>
      <p:sp>
        <p:nvSpPr>
          <p:cNvPr id="50" name="Text 45"/>
          <p:cNvSpPr/>
          <p:nvPr/>
        </p:nvSpPr>
        <p:spPr>
          <a:xfrm>
            <a:off x="1515110" y="2399665"/>
            <a:ext cx="2301875" cy="1429345"/>
          </a:xfrm>
          <a:prstGeom prst="rect">
            <a:avLst/>
          </a:prstGeom>
          <a:noFill/>
          <a:ln/>
        </p:spPr>
        <p:txBody>
          <a:bodyPr wrap="square" lIns="0" tIns="0" rIns="0" bIns="0" rtlCol="0" anchor="t">
            <a:spAutoFit/>
          </a:bodyPr>
          <a:lstStyle/>
          <a:p>
            <a:pPr algn="just">
              <a:lnSpc>
                <a:spcPct val="130000"/>
              </a:lnSpc>
            </a:pPr>
            <a:r>
              <a:rPr lang="en-US" sz="1400" dirty="0">
                <a:solidFill>
                  <a:srgbClr val="2B2F36"/>
                </a:solidFill>
                <a:latin typeface="MiSans" pitchFamily="34" charset="0"/>
                <a:ea typeface="MiSans" pitchFamily="34" charset="-122"/>
                <a:cs typeface="MiSans" pitchFamily="34" charset="-120"/>
              </a:rPr>
              <a:t>形成九河绕城、七湖润彭的水系新格局，云龙湖、微山湖、大龙湖等成为休闲好去处，2026年2月海鸥迁徙途径云龙湖吸引众多游客打卡。</a:t>
            </a:r>
            <a:endParaRPr lang="en-US" sz="1600" dirty="0"/>
          </a:p>
        </p:txBody>
      </p:sp>
      <p:sp>
        <p:nvSpPr>
          <p:cNvPr id="51" name="Text 46"/>
          <p:cNvSpPr/>
          <p:nvPr/>
        </p:nvSpPr>
        <p:spPr>
          <a:xfrm>
            <a:off x="4693920" y="1885315"/>
            <a:ext cx="3122930" cy="281408"/>
          </a:xfrm>
          <a:prstGeom prst="rect">
            <a:avLst/>
          </a:prstGeom>
          <a:noFill/>
          <a:ln/>
        </p:spPr>
        <p:txBody>
          <a:bodyPr wrap="square" lIns="0" tIns="0" rIns="0" bIns="35941" rtlCol="0" anchor="b">
            <a:spAutoFit/>
          </a:bodyPr>
          <a:lstStyle/>
          <a:p>
            <a:pPr algn="just">
              <a:lnSpc>
                <a:spcPct val="100000"/>
              </a:lnSpc>
            </a:pPr>
            <a:r>
              <a:rPr lang="en-US" sz="1600" b="1" dirty="0">
                <a:solidFill>
                  <a:srgbClr val="000000"/>
                </a:solidFill>
                <a:latin typeface="MiSans" pitchFamily="34" charset="0"/>
                <a:ea typeface="MiSans" pitchFamily="34" charset="-122"/>
                <a:cs typeface="MiSans" pitchFamily="34" charset="-120"/>
              </a:rPr>
              <a:t>温带季风气候</a:t>
            </a:r>
            <a:endParaRPr lang="en-US" sz="1600" dirty="0"/>
          </a:p>
        </p:txBody>
      </p:sp>
      <p:sp>
        <p:nvSpPr>
          <p:cNvPr id="52" name="Text 47"/>
          <p:cNvSpPr/>
          <p:nvPr/>
        </p:nvSpPr>
        <p:spPr>
          <a:xfrm>
            <a:off x="4747260" y="2372995"/>
            <a:ext cx="2301875" cy="1429345"/>
          </a:xfrm>
          <a:prstGeom prst="rect">
            <a:avLst/>
          </a:prstGeom>
          <a:noFill/>
          <a:ln/>
        </p:spPr>
        <p:txBody>
          <a:bodyPr wrap="square" lIns="0" tIns="0" rIns="0" bIns="0" rtlCol="0" anchor="t">
            <a:spAutoFit/>
          </a:bodyPr>
          <a:lstStyle/>
          <a:p>
            <a:pPr algn="just">
              <a:lnSpc>
                <a:spcPct val="130000"/>
              </a:lnSpc>
            </a:pPr>
            <a:r>
              <a:rPr lang="en-US" sz="1400" dirty="0">
                <a:solidFill>
                  <a:srgbClr val="2B2F36"/>
                </a:solidFill>
                <a:latin typeface="MiSans" pitchFamily="34" charset="0"/>
                <a:ea typeface="MiSans" pitchFamily="34" charset="-122"/>
                <a:cs typeface="MiSans" pitchFamily="34" charset="-120"/>
              </a:rPr>
              <a:t>四季分明，夏无酷暑，冬无严寒，年气温14℃，光照充足，雨量适中，雨热同期，适宜开展全年旅游，实现全年旅游无淡季。</a:t>
            </a:r>
            <a:endParaRPr lang="en-US" sz="1600" dirty="0"/>
          </a:p>
        </p:txBody>
      </p:sp>
      <p:sp>
        <p:nvSpPr>
          <p:cNvPr id="53" name="Text 48"/>
          <p:cNvSpPr/>
          <p:nvPr/>
        </p:nvSpPr>
        <p:spPr>
          <a:xfrm>
            <a:off x="8061960" y="1845945"/>
            <a:ext cx="3122930" cy="281408"/>
          </a:xfrm>
          <a:prstGeom prst="rect">
            <a:avLst/>
          </a:prstGeom>
          <a:noFill/>
          <a:ln/>
        </p:spPr>
        <p:txBody>
          <a:bodyPr wrap="square" lIns="0" tIns="0" rIns="0" bIns="35941" rtlCol="0" anchor="b">
            <a:spAutoFit/>
          </a:bodyPr>
          <a:lstStyle/>
          <a:p>
            <a:pPr algn="just">
              <a:lnSpc>
                <a:spcPct val="100000"/>
              </a:lnSpc>
            </a:pPr>
            <a:r>
              <a:rPr lang="en-US" sz="1600" b="1" dirty="0">
                <a:solidFill>
                  <a:srgbClr val="000000"/>
                </a:solidFill>
                <a:latin typeface="MiSans" pitchFamily="34" charset="0"/>
                <a:ea typeface="MiSans" pitchFamily="34" charset="-122"/>
                <a:cs typeface="MiSans" pitchFamily="34" charset="-120"/>
              </a:rPr>
              <a:t>地形地貌多样</a:t>
            </a:r>
            <a:endParaRPr lang="en-US" sz="1600" dirty="0"/>
          </a:p>
        </p:txBody>
      </p:sp>
      <p:sp>
        <p:nvSpPr>
          <p:cNvPr id="54" name="Text 49"/>
          <p:cNvSpPr/>
          <p:nvPr/>
        </p:nvSpPr>
        <p:spPr>
          <a:xfrm>
            <a:off x="8064500" y="2333625"/>
            <a:ext cx="2301875" cy="1429345"/>
          </a:xfrm>
          <a:prstGeom prst="rect">
            <a:avLst/>
          </a:prstGeom>
          <a:noFill/>
          <a:ln/>
        </p:spPr>
        <p:txBody>
          <a:bodyPr wrap="square" lIns="0" tIns="0" rIns="0" bIns="0" rtlCol="0" anchor="t">
            <a:spAutoFit/>
          </a:bodyPr>
          <a:lstStyle/>
          <a:p>
            <a:pPr algn="just">
              <a:lnSpc>
                <a:spcPct val="130000"/>
              </a:lnSpc>
            </a:pPr>
            <a:r>
              <a:rPr lang="en-US" sz="1400" dirty="0">
                <a:solidFill>
                  <a:srgbClr val="2B2F36"/>
                </a:solidFill>
                <a:latin typeface="MiSans" pitchFamily="34" charset="0"/>
                <a:ea typeface="MiSans" pitchFamily="34" charset="-122"/>
                <a:cs typeface="MiSans" pitchFamily="34" charset="-120"/>
              </a:rPr>
              <a:t>平原面积约占90%，中部和东部存在少数丘陵山地，大洞山海拔361米为全市最高峰，丰富自然景观是发展旅游业的基础。</a:t>
            </a:r>
            <a:endParaRPr lang="en-US" sz="1600" dirty="0"/>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name="Slide 13">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rot="5400000">
            <a:off x="467360" y="410210"/>
            <a:ext cx="330200" cy="330200"/>
          </a:xfrm>
          <a:prstGeom prst="triangle">
            <a:avLst>
              <a:gd name="adj" fmla="val 50000"/>
            </a:avLst>
          </a:prstGeom>
          <a:solidFill>
            <a:srgbClr val="3A4F4B"/>
          </a:solidFill>
          <a:ln/>
        </p:spPr>
        <p:txBody>
          <a:bodyPr/>
          <a:lstStyle/>
          <a:p>
            <a:endParaRPr lang="zh-CN" altLang="en-US"/>
          </a:p>
        </p:txBody>
      </p:sp>
      <p:sp>
        <p:nvSpPr>
          <p:cNvPr id="3" name="Shape 1"/>
          <p:cNvSpPr/>
          <p:nvPr/>
        </p:nvSpPr>
        <p:spPr>
          <a:xfrm rot="5400000">
            <a:off x="594360" y="537210"/>
            <a:ext cx="330200" cy="330200"/>
          </a:xfrm>
          <a:prstGeom prst="triangle">
            <a:avLst>
              <a:gd name="adj" fmla="val 50000"/>
            </a:avLst>
          </a:prstGeom>
          <a:solidFill>
            <a:srgbClr val="8BBD1F"/>
          </a:solidFill>
          <a:ln/>
        </p:spPr>
        <p:txBody>
          <a:bodyPr/>
          <a:lstStyle/>
          <a:p>
            <a:endParaRPr lang="zh-CN" altLang="en-US"/>
          </a:p>
        </p:txBody>
      </p:sp>
      <p:sp>
        <p:nvSpPr>
          <p:cNvPr id="4" name="Text 2"/>
          <p:cNvSpPr/>
          <p:nvPr/>
        </p:nvSpPr>
        <p:spPr>
          <a:xfrm>
            <a:off x="1090930" y="408940"/>
            <a:ext cx="10782935" cy="521057"/>
          </a:xfrm>
          <a:prstGeom prst="rect">
            <a:avLst/>
          </a:prstGeom>
          <a:noFill/>
          <a:ln/>
        </p:spPr>
        <p:txBody>
          <a:bodyPr wrap="square" lIns="91440" tIns="45720" rIns="91440" bIns="45720" rtlCol="0" anchor="t">
            <a:spAutoFit/>
          </a:bodyPr>
          <a:lstStyle/>
          <a:p>
            <a:pPr algn="just">
              <a:lnSpc>
                <a:spcPct val="100000"/>
              </a:lnSpc>
            </a:pPr>
            <a:r>
              <a:rPr lang="en-US" sz="2800" b="1" dirty="0">
                <a:solidFill>
                  <a:srgbClr val="000000"/>
                </a:solidFill>
                <a:latin typeface="MiSans" pitchFamily="34" charset="0"/>
                <a:ea typeface="MiSans" pitchFamily="34" charset="-122"/>
                <a:cs typeface="MiSans" pitchFamily="34" charset="-120"/>
              </a:rPr>
              <a:t>现代化立体交通体系</a:t>
            </a:r>
            <a:endParaRPr lang="en-US" sz="1600" dirty="0"/>
          </a:p>
        </p:txBody>
      </p:sp>
      <p:sp>
        <p:nvSpPr>
          <p:cNvPr id="5" name="Shape 3"/>
          <p:cNvSpPr/>
          <p:nvPr/>
        </p:nvSpPr>
        <p:spPr>
          <a:xfrm>
            <a:off x="638810" y="6362065"/>
            <a:ext cx="215900" cy="215900"/>
          </a:xfrm>
          <a:prstGeom prst="roundRect">
            <a:avLst>
              <a:gd name="adj" fmla="val 50000"/>
            </a:avLst>
          </a:prstGeom>
          <a:solidFill>
            <a:srgbClr val="8BBD1F"/>
          </a:solidFill>
          <a:ln/>
        </p:spPr>
        <p:txBody>
          <a:bodyPr/>
          <a:lstStyle/>
          <a:p>
            <a:endParaRPr lang="zh-CN" altLang="en-US"/>
          </a:p>
        </p:txBody>
      </p:sp>
      <p:sp>
        <p:nvSpPr>
          <p:cNvPr id="6" name="Shape 4"/>
          <p:cNvSpPr/>
          <p:nvPr/>
        </p:nvSpPr>
        <p:spPr>
          <a:xfrm>
            <a:off x="765810" y="6362065"/>
            <a:ext cx="215900" cy="215900"/>
          </a:xfrm>
          <a:prstGeom prst="roundRect">
            <a:avLst>
              <a:gd name="adj" fmla="val 50000"/>
            </a:avLst>
          </a:prstGeom>
          <a:solidFill>
            <a:srgbClr val="000000">
              <a:alpha val="0"/>
            </a:srgbClr>
          </a:solidFill>
          <a:ln w="19050">
            <a:solidFill>
              <a:srgbClr val="8BBD1F"/>
            </a:solidFill>
            <a:prstDash val="solid"/>
          </a:ln>
        </p:spPr>
        <p:txBody>
          <a:bodyPr/>
          <a:lstStyle/>
          <a:p>
            <a:endParaRPr lang="zh-CN" altLang="en-US"/>
          </a:p>
        </p:txBody>
      </p:sp>
      <p:sp>
        <p:nvSpPr>
          <p:cNvPr id="8" name="Shape 5"/>
          <p:cNvSpPr/>
          <p:nvPr/>
        </p:nvSpPr>
        <p:spPr>
          <a:xfrm>
            <a:off x="924560" y="1657667"/>
            <a:ext cx="3187700" cy="822960"/>
          </a:xfrm>
          <a:prstGeom prst="rect">
            <a:avLst/>
          </a:prstGeom>
          <a:solidFill>
            <a:srgbClr val="3A4F4B"/>
          </a:solidFill>
          <a:ln/>
        </p:spPr>
        <p:txBody>
          <a:bodyPr/>
          <a:lstStyle/>
          <a:p>
            <a:endParaRPr lang="zh-CN" altLang="en-US"/>
          </a:p>
        </p:txBody>
      </p:sp>
      <p:sp>
        <p:nvSpPr>
          <p:cNvPr id="9" name="Shape 6"/>
          <p:cNvSpPr/>
          <p:nvPr/>
        </p:nvSpPr>
        <p:spPr>
          <a:xfrm>
            <a:off x="925695" y="2530792"/>
            <a:ext cx="3185430" cy="3389161"/>
          </a:xfrm>
          <a:prstGeom prst="roundRect">
            <a:avLst>
              <a:gd name="adj" fmla="val 0"/>
            </a:avLst>
          </a:prstGeom>
          <a:solidFill>
            <a:srgbClr val="FFFFFF"/>
          </a:solidFill>
          <a:ln w="19050">
            <a:solidFill>
              <a:srgbClr val="3A4F4B"/>
            </a:solidFill>
            <a:prstDash val="solid"/>
          </a:ln>
        </p:spPr>
        <p:txBody>
          <a:bodyPr/>
          <a:lstStyle/>
          <a:p>
            <a:endParaRPr lang="zh-CN" altLang="en-US" dirty="0"/>
          </a:p>
        </p:txBody>
      </p:sp>
      <p:sp>
        <p:nvSpPr>
          <p:cNvPr id="10" name="Shape 7"/>
          <p:cNvSpPr/>
          <p:nvPr/>
        </p:nvSpPr>
        <p:spPr>
          <a:xfrm>
            <a:off x="4800600" y="1657667"/>
            <a:ext cx="3187700" cy="822960"/>
          </a:xfrm>
          <a:prstGeom prst="rect">
            <a:avLst/>
          </a:prstGeom>
          <a:solidFill>
            <a:srgbClr val="3A4F4B"/>
          </a:solidFill>
          <a:ln/>
        </p:spPr>
        <p:txBody>
          <a:bodyPr/>
          <a:lstStyle/>
          <a:p>
            <a:endParaRPr lang="zh-CN" altLang="en-US"/>
          </a:p>
        </p:txBody>
      </p:sp>
      <p:sp>
        <p:nvSpPr>
          <p:cNvPr id="11" name="Shape 8"/>
          <p:cNvSpPr/>
          <p:nvPr/>
        </p:nvSpPr>
        <p:spPr>
          <a:xfrm>
            <a:off x="4801735" y="2530792"/>
            <a:ext cx="3185430" cy="3389161"/>
          </a:xfrm>
          <a:prstGeom prst="roundRect">
            <a:avLst>
              <a:gd name="adj" fmla="val 0"/>
            </a:avLst>
          </a:prstGeom>
          <a:solidFill>
            <a:srgbClr val="FFFFFF"/>
          </a:solidFill>
          <a:ln w="19050">
            <a:solidFill>
              <a:srgbClr val="3A4F4B"/>
            </a:solidFill>
            <a:prstDash val="solid"/>
          </a:ln>
        </p:spPr>
        <p:txBody>
          <a:bodyPr/>
          <a:lstStyle/>
          <a:p>
            <a:endParaRPr lang="zh-CN" altLang="en-US"/>
          </a:p>
        </p:txBody>
      </p:sp>
      <p:sp>
        <p:nvSpPr>
          <p:cNvPr id="12" name="Text 9"/>
          <p:cNvSpPr/>
          <p:nvPr/>
        </p:nvSpPr>
        <p:spPr>
          <a:xfrm>
            <a:off x="975142" y="1707197"/>
            <a:ext cx="3029822" cy="398224"/>
          </a:xfrm>
          <a:prstGeom prst="rect">
            <a:avLst/>
          </a:prstGeom>
          <a:noFill/>
          <a:ln/>
        </p:spPr>
        <p:txBody>
          <a:bodyPr wrap="square" lIns="91440" tIns="45720" rIns="91440" bIns="45720" rtlCol="0" anchor="t">
            <a:spAutoFit/>
          </a:bodyPr>
          <a:lstStyle/>
          <a:p>
            <a:pPr algn="just">
              <a:lnSpc>
                <a:spcPct val="100000"/>
              </a:lnSpc>
            </a:pPr>
            <a:r>
              <a:rPr lang="en-US" sz="2000" b="1" dirty="0">
                <a:solidFill>
                  <a:srgbClr val="FFFFFF"/>
                </a:solidFill>
                <a:latin typeface="MiSans" pitchFamily="34" charset="0"/>
                <a:ea typeface="MiSans" pitchFamily="34" charset="-122"/>
                <a:cs typeface="MiSans" pitchFamily="34" charset="-120"/>
              </a:rPr>
              <a:t>公路与铁路网络</a:t>
            </a:r>
            <a:endParaRPr lang="en-US" sz="1600" dirty="0"/>
          </a:p>
        </p:txBody>
      </p:sp>
      <p:sp>
        <p:nvSpPr>
          <p:cNvPr id="13" name="Text 10"/>
          <p:cNvSpPr/>
          <p:nvPr/>
        </p:nvSpPr>
        <p:spPr>
          <a:xfrm>
            <a:off x="1028396" y="2685732"/>
            <a:ext cx="2980596" cy="2327910"/>
          </a:xfrm>
          <a:prstGeom prst="rect">
            <a:avLst/>
          </a:prstGeom>
          <a:noFill/>
          <a:ln/>
        </p:spPr>
        <p:txBody>
          <a:bodyPr wrap="square" lIns="91440" tIns="45720" rIns="91440" bIns="45720" rtlCol="0" anchor="t"/>
          <a:lstStyle/>
          <a:p>
            <a:pPr algn="just">
              <a:lnSpc>
                <a:spcPct val="130000"/>
              </a:lnSpc>
            </a:pPr>
            <a:r>
              <a:rPr lang="en-US" sz="1600" dirty="0">
                <a:solidFill>
                  <a:srgbClr val="2B2F36"/>
                </a:solidFill>
                <a:latin typeface="MiSans" pitchFamily="34" charset="0"/>
                <a:ea typeface="MiSans" pitchFamily="34" charset="-122"/>
                <a:cs typeface="MiSans" pitchFamily="34" charset="-120"/>
              </a:rPr>
              <a:t>国家级公路枢纽，2024年末公路总里程1.61万公里，高速公路463.96公里居中国地市级前列，迈入五环时代；中国第二大铁路枢纽，京沪、陇海两大干线交汇，高铁直达全国296个城市，高铁普铁总里程居全省首位。</a:t>
            </a:r>
            <a:endParaRPr lang="en-US" sz="1600" dirty="0"/>
          </a:p>
        </p:txBody>
      </p:sp>
      <p:sp>
        <p:nvSpPr>
          <p:cNvPr id="14" name="Text 11"/>
          <p:cNvSpPr/>
          <p:nvPr/>
        </p:nvSpPr>
        <p:spPr>
          <a:xfrm>
            <a:off x="4851182" y="1707197"/>
            <a:ext cx="3029822" cy="398224"/>
          </a:xfrm>
          <a:prstGeom prst="rect">
            <a:avLst/>
          </a:prstGeom>
          <a:noFill/>
          <a:ln/>
        </p:spPr>
        <p:txBody>
          <a:bodyPr wrap="square" lIns="91440" tIns="45720" rIns="91440" bIns="45720" rtlCol="0" anchor="t">
            <a:spAutoFit/>
          </a:bodyPr>
          <a:lstStyle/>
          <a:p>
            <a:pPr algn="just">
              <a:lnSpc>
                <a:spcPct val="100000"/>
              </a:lnSpc>
            </a:pPr>
            <a:r>
              <a:rPr lang="en-US" sz="2000" b="1" dirty="0">
                <a:solidFill>
                  <a:srgbClr val="FFFFFF"/>
                </a:solidFill>
                <a:latin typeface="MiSans" pitchFamily="34" charset="0"/>
                <a:ea typeface="MiSans" pitchFamily="34" charset="-122"/>
                <a:cs typeface="MiSans" pitchFamily="34" charset="-120"/>
              </a:rPr>
              <a:t>航空运输能力</a:t>
            </a:r>
            <a:endParaRPr lang="en-US" sz="1600" dirty="0"/>
          </a:p>
        </p:txBody>
      </p:sp>
      <p:sp>
        <p:nvSpPr>
          <p:cNvPr id="15" name="Text 12"/>
          <p:cNvSpPr/>
          <p:nvPr/>
        </p:nvSpPr>
        <p:spPr>
          <a:xfrm>
            <a:off x="4904436" y="2685732"/>
            <a:ext cx="2980596" cy="2327910"/>
          </a:xfrm>
          <a:prstGeom prst="rect">
            <a:avLst/>
          </a:prstGeom>
          <a:noFill/>
          <a:ln/>
        </p:spPr>
        <p:txBody>
          <a:bodyPr wrap="square" lIns="91440" tIns="45720" rIns="91440" bIns="45720" rtlCol="0" anchor="t"/>
          <a:lstStyle/>
          <a:p>
            <a:pPr algn="just">
              <a:lnSpc>
                <a:spcPct val="130000"/>
              </a:lnSpc>
            </a:pPr>
            <a:r>
              <a:rPr lang="en-US" sz="1600" dirty="0">
                <a:solidFill>
                  <a:srgbClr val="2B2F36"/>
                </a:solidFill>
                <a:latin typeface="MiSans" pitchFamily="34" charset="0"/>
                <a:ea typeface="MiSans" pitchFamily="34" charset="-122"/>
                <a:cs typeface="MiSans" pitchFamily="34" charset="-120"/>
              </a:rPr>
              <a:t>徐州观音国际机场是淮海经济区唯一大型干线机场，国内一级航空干线大型民用航空港，中国可起降747大型客机以上空港的17个机场之一，2024年末航空旅客吞吐量342.82万人次，增长14.5%。</a:t>
            </a:r>
            <a:endParaRPr lang="en-US" sz="1600" dirty="0"/>
          </a:p>
        </p:txBody>
      </p:sp>
      <p:pic>
        <p:nvPicPr>
          <p:cNvPr id="16" name="图片 15">
            <a:extLst>
              <a:ext uri="{FF2B5EF4-FFF2-40B4-BE49-F238E27FC236}">
                <a16:creationId xmlns:a16="http://schemas.microsoft.com/office/drawing/2014/main" id="{9C4077D9-0E2C-FA48-AC67-9444912AE5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8205951" y="1632585"/>
            <a:ext cx="3779083" cy="1993484"/>
          </a:xfrm>
          <a:prstGeom prst="rect">
            <a:avLst/>
          </a:prstGeom>
          <a:noFill/>
        </p:spPr>
      </p:pic>
      <p:pic>
        <p:nvPicPr>
          <p:cNvPr id="1026" name="Picture 2">
            <a:extLst>
              <a:ext uri="{FF2B5EF4-FFF2-40B4-BE49-F238E27FC236}">
                <a16:creationId xmlns:a16="http://schemas.microsoft.com/office/drawing/2014/main" id="{E2C193F8-346A-A327-9D2C-1902541909A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05950" y="3996559"/>
            <a:ext cx="3779083" cy="192339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name="Slide 14">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0" y="5899785"/>
            <a:ext cx="12190095" cy="958215"/>
          </a:xfrm>
          <a:prstGeom prst="rect">
            <a:avLst/>
          </a:prstGeom>
          <a:solidFill>
            <a:srgbClr val="2B3B38"/>
          </a:solidFill>
          <a:ln/>
        </p:spPr>
        <p:txBody>
          <a:bodyPr/>
          <a:lstStyle/>
          <a:p>
            <a:endParaRPr lang="zh-CN" altLang="en-US"/>
          </a:p>
        </p:txBody>
      </p:sp>
      <p:sp>
        <p:nvSpPr>
          <p:cNvPr id="4" name="Shape 2"/>
          <p:cNvSpPr/>
          <p:nvPr/>
        </p:nvSpPr>
        <p:spPr>
          <a:xfrm>
            <a:off x="4956175" y="1461770"/>
            <a:ext cx="6500495" cy="1339215"/>
          </a:xfrm>
          <a:prstGeom prst="roundRect">
            <a:avLst>
              <a:gd name="adj" fmla="val 8155"/>
            </a:avLst>
          </a:prstGeom>
          <a:solidFill>
            <a:srgbClr val="FFFFFF"/>
          </a:solidFill>
          <a:ln w="19050">
            <a:solidFill>
              <a:srgbClr val="A0D1FA">
                <a:alpha val="43137"/>
              </a:srgbClr>
            </a:solidFill>
            <a:prstDash val="solid"/>
          </a:ln>
          <a:effectLst>
            <a:outerShdw blurRad="254000" dist="134704" dir="2700000" algn="bl" rotWithShape="0">
              <a:srgbClr val="1E69D5">
                <a:alpha val="10196"/>
              </a:srgbClr>
            </a:outerShdw>
          </a:effectLst>
        </p:spPr>
        <p:txBody>
          <a:bodyPr/>
          <a:lstStyle/>
          <a:p>
            <a:endParaRPr lang="zh-CN" altLang="en-US"/>
          </a:p>
        </p:txBody>
      </p:sp>
      <p:sp>
        <p:nvSpPr>
          <p:cNvPr id="5" name="Shape 3"/>
          <p:cNvSpPr/>
          <p:nvPr/>
        </p:nvSpPr>
        <p:spPr>
          <a:xfrm>
            <a:off x="735965" y="1255395"/>
            <a:ext cx="10720070" cy="1545590"/>
          </a:xfrm>
          <a:prstGeom prst="roundRect">
            <a:avLst>
              <a:gd name="adj" fmla="val 8155"/>
            </a:avLst>
          </a:prstGeom>
          <a:solidFill>
            <a:srgbClr val="FFFFFF"/>
          </a:solidFill>
          <a:ln w="19050">
            <a:solidFill>
              <a:srgbClr val="EAF7CD">
                <a:alpha val="67059"/>
              </a:srgbClr>
            </a:solidFill>
            <a:prstDash val="solid"/>
          </a:ln>
          <a:effectLst>
            <a:outerShdw blurRad="254000" dist="134704" dir="2700000" algn="bl" rotWithShape="0">
              <a:srgbClr val="3A4F4B">
                <a:alpha val="10196"/>
              </a:srgbClr>
            </a:outerShdw>
          </a:effectLst>
        </p:spPr>
        <p:txBody>
          <a:bodyPr/>
          <a:lstStyle/>
          <a:p>
            <a:endParaRPr lang="zh-CN" altLang="en-US"/>
          </a:p>
        </p:txBody>
      </p:sp>
      <p:sp>
        <p:nvSpPr>
          <p:cNvPr id="6" name="Shape 4"/>
          <p:cNvSpPr/>
          <p:nvPr/>
        </p:nvSpPr>
        <p:spPr>
          <a:xfrm>
            <a:off x="735965" y="2931160"/>
            <a:ext cx="10720069" cy="1545590"/>
          </a:xfrm>
          <a:prstGeom prst="roundRect">
            <a:avLst>
              <a:gd name="adj" fmla="val 11000"/>
            </a:avLst>
          </a:prstGeom>
          <a:solidFill>
            <a:srgbClr val="2B3B38"/>
          </a:solidFill>
          <a:ln w="19050">
            <a:solidFill>
              <a:srgbClr val="EAF7CD">
                <a:alpha val="43137"/>
              </a:srgbClr>
            </a:solidFill>
            <a:prstDash val="solid"/>
          </a:ln>
          <a:effectLst>
            <a:outerShdw blurRad="254000" dist="134704" dir="2700000" algn="bl" rotWithShape="0">
              <a:srgbClr val="3A4F4B">
                <a:alpha val="10196"/>
              </a:srgbClr>
            </a:outerShdw>
          </a:effectLst>
        </p:spPr>
        <p:txBody>
          <a:bodyPr/>
          <a:lstStyle/>
          <a:p>
            <a:endParaRPr lang="zh-CN" altLang="en-US"/>
          </a:p>
        </p:txBody>
      </p:sp>
      <p:sp>
        <p:nvSpPr>
          <p:cNvPr id="7" name="Shape 5"/>
          <p:cNvSpPr/>
          <p:nvPr/>
        </p:nvSpPr>
        <p:spPr>
          <a:xfrm>
            <a:off x="736600" y="4594860"/>
            <a:ext cx="10720070" cy="1590675"/>
          </a:xfrm>
          <a:prstGeom prst="roundRect">
            <a:avLst>
              <a:gd name="adj" fmla="val 10289"/>
            </a:avLst>
          </a:prstGeom>
          <a:solidFill>
            <a:srgbClr val="FFFFFF"/>
          </a:solidFill>
          <a:ln w="19050">
            <a:solidFill>
              <a:srgbClr val="EAF7CD">
                <a:alpha val="67059"/>
              </a:srgbClr>
            </a:solidFill>
            <a:prstDash val="solid"/>
          </a:ln>
          <a:effectLst>
            <a:outerShdw blurRad="254000" dist="134704" dir="2700000" algn="bl" rotWithShape="0">
              <a:srgbClr val="3A4F4B">
                <a:alpha val="10196"/>
              </a:srgbClr>
            </a:outerShdw>
          </a:effectLst>
        </p:spPr>
        <p:txBody>
          <a:bodyPr/>
          <a:lstStyle/>
          <a:p>
            <a:endParaRPr lang="zh-CN" altLang="en-US"/>
          </a:p>
        </p:txBody>
      </p:sp>
      <p:sp>
        <p:nvSpPr>
          <p:cNvPr id="8" name="Shape 6"/>
          <p:cNvSpPr/>
          <p:nvPr/>
        </p:nvSpPr>
        <p:spPr>
          <a:xfrm rot="5400000">
            <a:off x="326390" y="291465"/>
            <a:ext cx="330200" cy="330200"/>
          </a:xfrm>
          <a:prstGeom prst="triangle">
            <a:avLst>
              <a:gd name="adj" fmla="val 50000"/>
            </a:avLst>
          </a:prstGeom>
          <a:solidFill>
            <a:srgbClr val="3A4F4B"/>
          </a:solidFill>
          <a:ln/>
        </p:spPr>
        <p:txBody>
          <a:bodyPr/>
          <a:lstStyle/>
          <a:p>
            <a:endParaRPr lang="zh-CN" altLang="en-US"/>
          </a:p>
        </p:txBody>
      </p:sp>
      <p:sp>
        <p:nvSpPr>
          <p:cNvPr id="9" name="Shape 7"/>
          <p:cNvSpPr/>
          <p:nvPr/>
        </p:nvSpPr>
        <p:spPr>
          <a:xfrm rot="5400000">
            <a:off x="453390" y="418465"/>
            <a:ext cx="330200" cy="330200"/>
          </a:xfrm>
          <a:prstGeom prst="triangle">
            <a:avLst>
              <a:gd name="adj" fmla="val 50000"/>
            </a:avLst>
          </a:prstGeom>
          <a:solidFill>
            <a:srgbClr val="8BBD1F"/>
          </a:solidFill>
          <a:ln/>
        </p:spPr>
        <p:txBody>
          <a:bodyPr/>
          <a:lstStyle/>
          <a:p>
            <a:endParaRPr lang="zh-CN" altLang="en-US"/>
          </a:p>
        </p:txBody>
      </p:sp>
      <p:sp>
        <p:nvSpPr>
          <p:cNvPr id="10" name="Text 8"/>
          <p:cNvSpPr/>
          <p:nvPr/>
        </p:nvSpPr>
        <p:spPr>
          <a:xfrm>
            <a:off x="1082675" y="291465"/>
            <a:ext cx="10782935" cy="521057"/>
          </a:xfrm>
          <a:prstGeom prst="rect">
            <a:avLst/>
          </a:prstGeom>
          <a:noFill/>
          <a:ln/>
        </p:spPr>
        <p:txBody>
          <a:bodyPr wrap="square" lIns="91440" tIns="45720" rIns="91440" bIns="45720" rtlCol="0" anchor="t">
            <a:spAutoFit/>
          </a:bodyPr>
          <a:lstStyle/>
          <a:p>
            <a:pPr algn="just">
              <a:lnSpc>
                <a:spcPct val="100000"/>
              </a:lnSpc>
            </a:pPr>
            <a:r>
              <a:rPr lang="en-US" sz="2800" b="1" dirty="0">
                <a:solidFill>
                  <a:srgbClr val="000000"/>
                </a:solidFill>
                <a:latin typeface="MiSans" pitchFamily="34" charset="0"/>
                <a:ea typeface="MiSans" pitchFamily="34" charset="-122"/>
                <a:cs typeface="MiSans" pitchFamily="34" charset="-120"/>
              </a:rPr>
              <a:t>深厚多元的文化底蕴</a:t>
            </a:r>
            <a:endParaRPr lang="en-US" sz="1600" dirty="0"/>
          </a:p>
        </p:txBody>
      </p:sp>
      <p:sp>
        <p:nvSpPr>
          <p:cNvPr id="11" name="Text 9"/>
          <p:cNvSpPr/>
          <p:nvPr/>
        </p:nvSpPr>
        <p:spPr>
          <a:xfrm>
            <a:off x="929005" y="1496695"/>
            <a:ext cx="10249200" cy="398224"/>
          </a:xfrm>
          <a:prstGeom prst="rect">
            <a:avLst/>
          </a:prstGeom>
          <a:noFill/>
          <a:ln/>
        </p:spPr>
        <p:txBody>
          <a:bodyPr wrap="square" lIns="91440" tIns="45720" rIns="91440" bIns="45720" rtlCol="0" anchor="t">
            <a:spAutoFit/>
          </a:bodyPr>
          <a:lstStyle/>
          <a:p>
            <a:pPr>
              <a:lnSpc>
                <a:spcPct val="100000"/>
              </a:lnSpc>
            </a:pPr>
            <a:r>
              <a:rPr lang="en-US" sz="2000" b="1" dirty="0">
                <a:solidFill>
                  <a:srgbClr val="000000"/>
                </a:solidFill>
                <a:latin typeface="MiSans" pitchFamily="34" charset="0"/>
                <a:ea typeface="MiSans" pitchFamily="34" charset="-122"/>
                <a:cs typeface="MiSans" pitchFamily="34" charset="-120"/>
              </a:rPr>
              <a:t>彭祖文化源头</a:t>
            </a:r>
            <a:endParaRPr lang="en-US" sz="1600" dirty="0"/>
          </a:p>
        </p:txBody>
      </p:sp>
      <p:sp>
        <p:nvSpPr>
          <p:cNvPr id="12" name="Text 10"/>
          <p:cNvSpPr/>
          <p:nvPr/>
        </p:nvSpPr>
        <p:spPr>
          <a:xfrm>
            <a:off x="929005" y="1983740"/>
            <a:ext cx="10249200" cy="663138"/>
          </a:xfrm>
          <a:prstGeom prst="rect">
            <a:avLst/>
          </a:prstGeom>
          <a:noFill/>
          <a:ln/>
        </p:spPr>
        <p:txBody>
          <a:bodyPr wrap="square" lIns="91440" tIns="45720" rIns="91440" bIns="45720" rtlCol="0" anchor="t">
            <a:spAutoFit/>
          </a:bodyPr>
          <a:lstStyle/>
          <a:p>
            <a:pPr algn="just">
              <a:lnSpc>
                <a:spcPct val="130000"/>
              </a:lnSpc>
            </a:pPr>
            <a:r>
              <a:rPr lang="en-US" sz="1400" dirty="0">
                <a:solidFill>
                  <a:srgbClr val="2B2F36"/>
                </a:solidFill>
                <a:latin typeface="MiSans" pitchFamily="34" charset="0"/>
                <a:ea typeface="MiSans" pitchFamily="34" charset="-122"/>
                <a:cs typeface="MiSans" pitchFamily="34" charset="-120"/>
              </a:rPr>
              <a:t>徐州古称彭城，建城史可追溯到4000多年前帝尧时建立的大彭氏国，是世界彭氏宗亲公认发源地，留下药食同源、以食养生的饮食养生文化遗产。</a:t>
            </a:r>
            <a:endParaRPr lang="en-US" sz="1600" dirty="0"/>
          </a:p>
        </p:txBody>
      </p:sp>
      <p:sp>
        <p:nvSpPr>
          <p:cNvPr id="13" name="Text 11"/>
          <p:cNvSpPr/>
          <p:nvPr/>
        </p:nvSpPr>
        <p:spPr>
          <a:xfrm>
            <a:off x="929005" y="3118485"/>
            <a:ext cx="10249200" cy="398224"/>
          </a:xfrm>
          <a:prstGeom prst="rect">
            <a:avLst/>
          </a:prstGeom>
          <a:noFill/>
          <a:ln/>
        </p:spPr>
        <p:txBody>
          <a:bodyPr wrap="square" lIns="91440" tIns="45720" rIns="91440" bIns="45720" rtlCol="0" anchor="t">
            <a:spAutoFit/>
          </a:bodyPr>
          <a:lstStyle/>
          <a:p>
            <a:pPr>
              <a:lnSpc>
                <a:spcPct val="100000"/>
              </a:lnSpc>
            </a:pPr>
            <a:r>
              <a:rPr lang="en-US" sz="2000" b="1" dirty="0">
                <a:solidFill>
                  <a:srgbClr val="FFFFFF"/>
                </a:solidFill>
                <a:latin typeface="MiSans" pitchFamily="34" charset="0"/>
                <a:ea typeface="MiSans" pitchFamily="34" charset="-122"/>
                <a:cs typeface="MiSans" pitchFamily="34" charset="-120"/>
              </a:rPr>
              <a:t>两汉文化</a:t>
            </a:r>
            <a:endParaRPr lang="en-US" sz="1600" dirty="0"/>
          </a:p>
        </p:txBody>
      </p:sp>
      <p:sp>
        <p:nvSpPr>
          <p:cNvPr id="14" name="Text 12"/>
          <p:cNvSpPr/>
          <p:nvPr/>
        </p:nvSpPr>
        <p:spPr>
          <a:xfrm>
            <a:off x="929005" y="3617595"/>
            <a:ext cx="10249200" cy="663138"/>
          </a:xfrm>
          <a:prstGeom prst="rect">
            <a:avLst/>
          </a:prstGeom>
          <a:noFill/>
          <a:ln/>
        </p:spPr>
        <p:txBody>
          <a:bodyPr wrap="square" lIns="91440" tIns="45720" rIns="91440" bIns="45720" rtlCol="0" anchor="t">
            <a:spAutoFit/>
          </a:bodyPr>
          <a:lstStyle/>
          <a:p>
            <a:pPr algn="just">
              <a:lnSpc>
                <a:spcPct val="130000"/>
              </a:lnSpc>
            </a:pPr>
            <a:r>
              <a:rPr lang="en-US" sz="1400" dirty="0">
                <a:solidFill>
                  <a:srgbClr val="FFFFFF"/>
                </a:solidFill>
                <a:latin typeface="MiSans" pitchFamily="34" charset="0"/>
                <a:ea typeface="MiSans" pitchFamily="34" charset="-122"/>
                <a:cs typeface="MiSans" pitchFamily="34" charset="-120"/>
              </a:rPr>
              <a:t>楚韵汉风、南秀北雄是鲜明地域文化特质，拥有狮子山楚王陵、龟山汉墓、汉兵马俑等遗存，是汉高祖刘邦故乡，汉族、汉字、汉语皆与此关联。</a:t>
            </a:r>
            <a:endParaRPr lang="en-US" sz="1600" dirty="0"/>
          </a:p>
        </p:txBody>
      </p:sp>
      <p:sp>
        <p:nvSpPr>
          <p:cNvPr id="15" name="Text 13"/>
          <p:cNvSpPr/>
          <p:nvPr/>
        </p:nvSpPr>
        <p:spPr>
          <a:xfrm>
            <a:off x="929005" y="4831080"/>
            <a:ext cx="10249200" cy="398224"/>
          </a:xfrm>
          <a:prstGeom prst="rect">
            <a:avLst/>
          </a:prstGeom>
          <a:noFill/>
          <a:ln/>
        </p:spPr>
        <p:txBody>
          <a:bodyPr wrap="square" lIns="91440" tIns="45720" rIns="91440" bIns="45720" rtlCol="0" anchor="t">
            <a:spAutoFit/>
          </a:bodyPr>
          <a:lstStyle/>
          <a:p>
            <a:pPr>
              <a:lnSpc>
                <a:spcPct val="100000"/>
              </a:lnSpc>
            </a:pPr>
            <a:r>
              <a:rPr lang="en-US" sz="2000" b="1" dirty="0">
                <a:solidFill>
                  <a:srgbClr val="000000"/>
                </a:solidFill>
                <a:latin typeface="MiSans" pitchFamily="34" charset="0"/>
                <a:ea typeface="MiSans" pitchFamily="34" charset="-122"/>
                <a:cs typeface="MiSans" pitchFamily="34" charset="-120"/>
              </a:rPr>
              <a:t>饮食文化传承</a:t>
            </a:r>
            <a:endParaRPr lang="en-US" sz="1600" dirty="0"/>
          </a:p>
        </p:txBody>
      </p:sp>
      <p:sp>
        <p:nvSpPr>
          <p:cNvPr id="16" name="Text 14"/>
          <p:cNvSpPr/>
          <p:nvPr/>
        </p:nvSpPr>
        <p:spPr>
          <a:xfrm>
            <a:off x="929005" y="5386705"/>
            <a:ext cx="10249200" cy="663138"/>
          </a:xfrm>
          <a:prstGeom prst="rect">
            <a:avLst/>
          </a:prstGeom>
          <a:noFill/>
          <a:ln/>
        </p:spPr>
        <p:txBody>
          <a:bodyPr wrap="square" lIns="91440" tIns="45720" rIns="91440" bIns="45720" rtlCol="0" anchor="t">
            <a:spAutoFit/>
          </a:bodyPr>
          <a:lstStyle/>
          <a:p>
            <a:pPr algn="just">
              <a:lnSpc>
                <a:spcPct val="130000"/>
              </a:lnSpc>
            </a:pPr>
            <a:r>
              <a:rPr lang="en-US" sz="1400" dirty="0">
                <a:solidFill>
                  <a:srgbClr val="2B2F36"/>
                </a:solidFill>
                <a:latin typeface="MiSans" pitchFamily="34" charset="0"/>
                <a:ea typeface="MiSans" pitchFamily="34" charset="-122"/>
                <a:cs typeface="MiSans" pitchFamily="34" charset="-120"/>
              </a:rPr>
              <a:t>中国烹饪文化发源地，彭祖为烹饪界公认始祖，菜点秉承大彭风味，几乎每道菜都有动人传说，伏羊节等美食旅游吸引大量游客慕名而来。</a:t>
            </a:r>
            <a:endParaRPr lang="en-US" sz="1600" dirty="0"/>
          </a:p>
        </p:txBody>
      </p:sp>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name="Slide 15">
    <p:bg>
      <p:bgPr>
        <a:solidFill>
          <a:schemeClr val="bg1">
            <a:lumMod val="95000"/>
          </a:schemeClr>
        </a:solidFill>
        <a:effectLst/>
      </p:bgPr>
    </p:bg>
    <p:spTree>
      <p:nvGrpSpPr>
        <p:cNvPr id="1" name=""/>
        <p:cNvGrpSpPr/>
        <p:nvPr/>
      </p:nvGrpSpPr>
      <p:grpSpPr>
        <a:xfrm>
          <a:off x="0" y="0"/>
          <a:ext cx="0" cy="0"/>
          <a:chOff x="0" y="0"/>
          <a:chExt cx="0" cy="0"/>
        </a:xfrm>
      </p:grpSpPr>
      <p:sp>
        <p:nvSpPr>
          <p:cNvPr id="2" name="Text 0"/>
          <p:cNvSpPr/>
          <p:nvPr/>
        </p:nvSpPr>
        <p:spPr>
          <a:xfrm>
            <a:off x="673100" y="1685290"/>
            <a:ext cx="4088765" cy="3162062"/>
          </a:xfrm>
          <a:prstGeom prst="rect">
            <a:avLst/>
          </a:prstGeom>
          <a:noFill/>
          <a:ln/>
        </p:spPr>
        <p:txBody>
          <a:bodyPr wrap="square" lIns="91440" tIns="45720" rIns="91440" bIns="45720" rtlCol="0" anchor="t">
            <a:spAutoFit/>
          </a:bodyPr>
          <a:lstStyle/>
          <a:p>
            <a:pPr algn="ctr">
              <a:lnSpc>
                <a:spcPct val="100000"/>
              </a:lnSpc>
            </a:pPr>
            <a:r>
              <a:rPr lang="en-US" sz="19900" b="1" dirty="0">
                <a:solidFill>
                  <a:schemeClr val="tx2">
                    <a:lumMod val="50000"/>
                    <a:lumOff val="50000"/>
                  </a:schemeClr>
                </a:solidFill>
                <a:latin typeface="MiSans" pitchFamily="34" charset="0"/>
                <a:ea typeface="MiSans" pitchFamily="34" charset="-122"/>
                <a:cs typeface="MiSans" pitchFamily="34" charset="-120"/>
              </a:rPr>
              <a:t>04</a:t>
            </a:r>
            <a:endParaRPr lang="en-US" sz="1600" dirty="0">
              <a:solidFill>
                <a:schemeClr val="tx2">
                  <a:lumMod val="50000"/>
                  <a:lumOff val="50000"/>
                </a:schemeClr>
              </a:solidFill>
            </a:endParaRPr>
          </a:p>
        </p:txBody>
      </p:sp>
      <p:sp>
        <p:nvSpPr>
          <p:cNvPr id="3" name="Text 1"/>
          <p:cNvSpPr/>
          <p:nvPr/>
        </p:nvSpPr>
        <p:spPr>
          <a:xfrm>
            <a:off x="4806315" y="2385695"/>
            <a:ext cx="6424295" cy="928449"/>
          </a:xfrm>
          <a:prstGeom prst="rect">
            <a:avLst/>
          </a:prstGeom>
          <a:noFill/>
          <a:ln/>
        </p:spPr>
        <p:txBody>
          <a:bodyPr wrap="square" lIns="91440" tIns="45720" rIns="91440" bIns="45720" rtlCol="0" anchor="t">
            <a:spAutoFit/>
          </a:bodyPr>
          <a:lstStyle/>
          <a:p>
            <a:pPr algn="just">
              <a:lnSpc>
                <a:spcPct val="100000"/>
              </a:lnSpc>
            </a:pPr>
            <a:r>
              <a:rPr lang="en-US" sz="5400" b="1" dirty="0">
                <a:solidFill>
                  <a:schemeClr val="tx2">
                    <a:lumMod val="50000"/>
                    <a:lumOff val="50000"/>
                  </a:schemeClr>
                </a:solidFill>
                <a:latin typeface="MiSans" pitchFamily="34" charset="0"/>
                <a:ea typeface="MiSans" pitchFamily="34" charset="-122"/>
                <a:cs typeface="MiSans" pitchFamily="34" charset="-120"/>
              </a:rPr>
              <a:t>其他地理因素作用</a:t>
            </a:r>
            <a:endParaRPr lang="en-US" sz="1600" dirty="0">
              <a:solidFill>
                <a:schemeClr val="tx2">
                  <a:lumMod val="50000"/>
                  <a:lumOff val="50000"/>
                </a:schemeClr>
              </a:solidFill>
            </a:endParaRPr>
          </a:p>
        </p:txBody>
      </p:sp>
      <p:sp>
        <p:nvSpPr>
          <p:cNvPr id="5" name="文本框 4">
            <a:extLst>
              <a:ext uri="{FF2B5EF4-FFF2-40B4-BE49-F238E27FC236}">
                <a16:creationId xmlns:a16="http://schemas.microsoft.com/office/drawing/2014/main" id="{8207FFDC-FFCB-BF41-17FE-7DEC09BB5503}"/>
              </a:ext>
            </a:extLst>
          </p:cNvPr>
          <p:cNvSpPr txBox="1"/>
          <p:nvPr/>
        </p:nvSpPr>
        <p:spPr>
          <a:xfrm>
            <a:off x="0" y="6383400"/>
            <a:ext cx="12192000" cy="461665"/>
          </a:xfrm>
          <a:prstGeom prst="rect">
            <a:avLst/>
          </a:prstGeom>
          <a:noFill/>
        </p:spPr>
        <p:txBody>
          <a:bodyPr wrap="square">
            <a:spAutoFit/>
          </a:bodyPr>
          <a:lstStyle/>
          <a:p>
            <a:pPr algn="just">
              <a:buNone/>
            </a:pPr>
            <a:r>
              <a:rPr lang="zh-CN" altLang="zh-CN" sz="1200" kern="100" dirty="0">
                <a:effectLst/>
                <a:latin typeface="宋体" panose="02010600030101010101" pitchFamily="2" charset="-122"/>
                <a:ea typeface="宋体" panose="02010600030101010101" pitchFamily="2" charset="-122"/>
                <a:cs typeface="Times New Roman" panose="02020603050405020304" pitchFamily="18" charset="0"/>
              </a:rPr>
              <a:t>注：本研究中的传统地理环境指徐州先天的自然地理（位置、气候、地形、水系）和人文地理（历史文化、区位交通）；其他地理因素指基于先天地理资源，由人地互动形成的政策环境、旅游市场环境、景区运营环境等。 </a:t>
            </a:r>
          </a:p>
        </p:txBody>
      </p:sp>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name="Slide 16">
    <p:bg>
      <p:bgPr>
        <a:solidFill>
          <a:srgbClr val="FFFFFF"/>
        </a:solidFill>
        <a:effectLst/>
      </p:bgPr>
    </p:bg>
    <p:spTree>
      <p:nvGrpSpPr>
        <p:cNvPr id="1" name=""/>
        <p:cNvGrpSpPr/>
        <p:nvPr/>
      </p:nvGrpSpPr>
      <p:grpSpPr>
        <a:xfrm>
          <a:off x="0" y="0"/>
          <a:ext cx="0" cy="0"/>
          <a:chOff x="0" y="0"/>
          <a:chExt cx="0" cy="0"/>
        </a:xfrm>
      </p:grpSpPr>
      <p:sp>
        <p:nvSpPr>
          <p:cNvPr id="3" name="Shape 0"/>
          <p:cNvSpPr/>
          <p:nvPr/>
        </p:nvSpPr>
        <p:spPr>
          <a:xfrm>
            <a:off x="2196561" y="2473621"/>
            <a:ext cx="1459038" cy="1459038"/>
          </a:xfrm>
          <a:prstGeom prst="ellipse">
            <a:avLst/>
          </a:prstGeom>
          <a:solidFill>
            <a:srgbClr val="FFFFFF"/>
          </a:solidFill>
          <a:ln w="19050">
            <a:solidFill>
              <a:srgbClr val="2E536D"/>
            </a:solidFill>
            <a:prstDash val="solid"/>
          </a:ln>
        </p:spPr>
        <p:txBody>
          <a:bodyPr/>
          <a:lstStyle/>
          <a:p>
            <a:endParaRPr lang="zh-CN" altLang="en-US"/>
          </a:p>
        </p:txBody>
      </p:sp>
      <p:sp>
        <p:nvSpPr>
          <p:cNvPr id="4" name="Shape 1"/>
          <p:cNvSpPr/>
          <p:nvPr/>
        </p:nvSpPr>
        <p:spPr>
          <a:xfrm>
            <a:off x="2388111" y="2665171"/>
            <a:ext cx="1075939" cy="1075939"/>
          </a:xfrm>
          <a:prstGeom prst="ellipse">
            <a:avLst/>
          </a:prstGeom>
          <a:solidFill>
            <a:srgbClr val="2B3B38"/>
          </a:solidFill>
          <a:ln/>
        </p:spPr>
        <p:txBody>
          <a:bodyPr/>
          <a:lstStyle/>
          <a:p>
            <a:endParaRPr lang="zh-CN" altLang="en-US"/>
          </a:p>
        </p:txBody>
      </p:sp>
      <p:sp>
        <p:nvSpPr>
          <p:cNvPr id="14" name="Shape 11"/>
          <p:cNvSpPr/>
          <p:nvPr/>
        </p:nvSpPr>
        <p:spPr>
          <a:xfrm>
            <a:off x="2552868" y="2907327"/>
            <a:ext cx="726482" cy="583565"/>
          </a:xfrm>
          <a:prstGeom prst="rect">
            <a:avLst/>
          </a:prstGeom>
          <a:solidFill>
            <a:srgbClr val="000000">
              <a:alpha val="0"/>
            </a:srgbClr>
          </a:solidFill>
          <a:ln/>
        </p:spPr>
        <p:txBody>
          <a:bodyPr/>
          <a:lstStyle/>
          <a:p>
            <a:endParaRPr lang="zh-CN" altLang="en-US"/>
          </a:p>
        </p:txBody>
      </p:sp>
      <p:sp>
        <p:nvSpPr>
          <p:cNvPr id="15" name="Text 12"/>
          <p:cNvSpPr/>
          <p:nvPr/>
        </p:nvSpPr>
        <p:spPr>
          <a:xfrm>
            <a:off x="2552868" y="2907327"/>
            <a:ext cx="726482" cy="583565"/>
          </a:xfrm>
          <a:prstGeom prst="rect">
            <a:avLst/>
          </a:prstGeom>
          <a:noFill/>
          <a:ln/>
        </p:spPr>
        <p:txBody>
          <a:bodyPr wrap="square" lIns="45720" tIns="91440" rIns="91440" bIns="45720" rtlCol="0" anchor="t"/>
          <a:lstStyle/>
          <a:p>
            <a:pPr algn="ctr">
              <a:lnSpc>
                <a:spcPct val="100000"/>
              </a:lnSpc>
            </a:pPr>
            <a:r>
              <a:rPr lang="en-US" sz="3200" b="1" dirty="0">
                <a:solidFill>
                  <a:srgbClr val="FFFFFF"/>
                </a:solidFill>
                <a:latin typeface="MiSans" pitchFamily="34" charset="0"/>
                <a:ea typeface="MiSans" pitchFamily="34" charset="-122"/>
                <a:cs typeface="MiSans" pitchFamily="34" charset="-120"/>
              </a:rPr>
              <a:t>01</a:t>
            </a:r>
            <a:endParaRPr lang="en-US" sz="1600" dirty="0"/>
          </a:p>
        </p:txBody>
      </p:sp>
      <p:sp>
        <p:nvSpPr>
          <p:cNvPr id="5" name="Shape 2"/>
          <p:cNvSpPr/>
          <p:nvPr/>
        </p:nvSpPr>
        <p:spPr>
          <a:xfrm>
            <a:off x="5366481" y="2473621"/>
            <a:ext cx="1459038" cy="1459038"/>
          </a:xfrm>
          <a:prstGeom prst="ellipse">
            <a:avLst/>
          </a:prstGeom>
          <a:solidFill>
            <a:srgbClr val="FFFFFF"/>
          </a:solidFill>
          <a:ln w="19050">
            <a:solidFill>
              <a:srgbClr val="BFBFBF"/>
            </a:solidFill>
            <a:prstDash val="solid"/>
          </a:ln>
        </p:spPr>
        <p:txBody>
          <a:bodyPr/>
          <a:lstStyle/>
          <a:p>
            <a:endParaRPr lang="zh-CN" altLang="en-US"/>
          </a:p>
        </p:txBody>
      </p:sp>
      <p:sp>
        <p:nvSpPr>
          <p:cNvPr id="6" name="Shape 3"/>
          <p:cNvSpPr/>
          <p:nvPr/>
        </p:nvSpPr>
        <p:spPr>
          <a:xfrm>
            <a:off x="5558031" y="2665171"/>
            <a:ext cx="1075939" cy="1075939"/>
          </a:xfrm>
          <a:prstGeom prst="ellipse">
            <a:avLst/>
          </a:prstGeom>
          <a:solidFill>
            <a:srgbClr val="617400"/>
          </a:solidFill>
          <a:ln/>
        </p:spPr>
        <p:txBody>
          <a:bodyPr/>
          <a:lstStyle/>
          <a:p>
            <a:endParaRPr lang="zh-CN" altLang="en-US"/>
          </a:p>
        </p:txBody>
      </p:sp>
      <p:sp>
        <p:nvSpPr>
          <p:cNvPr id="7" name="Shape 4"/>
          <p:cNvSpPr/>
          <p:nvPr/>
        </p:nvSpPr>
        <p:spPr>
          <a:xfrm>
            <a:off x="8536401" y="2473621"/>
            <a:ext cx="1459038" cy="1459038"/>
          </a:xfrm>
          <a:prstGeom prst="ellipse">
            <a:avLst/>
          </a:prstGeom>
          <a:solidFill>
            <a:srgbClr val="FFFFFF"/>
          </a:solidFill>
          <a:ln w="19050">
            <a:solidFill>
              <a:srgbClr val="2E536D"/>
            </a:solidFill>
            <a:prstDash val="solid"/>
          </a:ln>
        </p:spPr>
        <p:txBody>
          <a:bodyPr/>
          <a:lstStyle/>
          <a:p>
            <a:endParaRPr lang="zh-CN" altLang="en-US"/>
          </a:p>
        </p:txBody>
      </p:sp>
      <p:sp>
        <p:nvSpPr>
          <p:cNvPr id="8" name="Shape 5"/>
          <p:cNvSpPr/>
          <p:nvPr/>
        </p:nvSpPr>
        <p:spPr>
          <a:xfrm>
            <a:off x="8727951" y="2665171"/>
            <a:ext cx="1075939" cy="1075939"/>
          </a:xfrm>
          <a:prstGeom prst="ellipse">
            <a:avLst/>
          </a:prstGeom>
          <a:solidFill>
            <a:srgbClr val="2B3B38"/>
          </a:solidFill>
          <a:ln/>
        </p:spPr>
        <p:txBody>
          <a:bodyPr/>
          <a:lstStyle/>
          <a:p>
            <a:endParaRPr lang="zh-CN" altLang="en-US"/>
          </a:p>
        </p:txBody>
      </p:sp>
      <p:sp>
        <p:nvSpPr>
          <p:cNvPr id="9" name="Shape 6"/>
          <p:cNvSpPr/>
          <p:nvPr/>
        </p:nvSpPr>
        <p:spPr>
          <a:xfrm rot="5400000">
            <a:off x="326390" y="291465"/>
            <a:ext cx="330200" cy="330200"/>
          </a:xfrm>
          <a:prstGeom prst="triangle">
            <a:avLst>
              <a:gd name="adj" fmla="val 50000"/>
            </a:avLst>
          </a:prstGeom>
          <a:solidFill>
            <a:srgbClr val="3A4F4B"/>
          </a:solidFill>
          <a:ln/>
        </p:spPr>
        <p:txBody>
          <a:bodyPr/>
          <a:lstStyle/>
          <a:p>
            <a:endParaRPr lang="zh-CN" altLang="en-US"/>
          </a:p>
        </p:txBody>
      </p:sp>
      <p:sp>
        <p:nvSpPr>
          <p:cNvPr id="10" name="Shape 7"/>
          <p:cNvSpPr/>
          <p:nvPr/>
        </p:nvSpPr>
        <p:spPr>
          <a:xfrm rot="5400000">
            <a:off x="453390" y="418465"/>
            <a:ext cx="330200" cy="330200"/>
          </a:xfrm>
          <a:prstGeom prst="triangle">
            <a:avLst>
              <a:gd name="adj" fmla="val 50000"/>
            </a:avLst>
          </a:prstGeom>
          <a:solidFill>
            <a:srgbClr val="8BBD1F"/>
          </a:solidFill>
          <a:ln/>
        </p:spPr>
        <p:txBody>
          <a:bodyPr/>
          <a:lstStyle/>
          <a:p>
            <a:endParaRPr lang="zh-CN" altLang="en-US"/>
          </a:p>
        </p:txBody>
      </p:sp>
      <p:sp>
        <p:nvSpPr>
          <p:cNvPr id="11" name="Text 8"/>
          <p:cNvSpPr/>
          <p:nvPr/>
        </p:nvSpPr>
        <p:spPr>
          <a:xfrm>
            <a:off x="1082675" y="291465"/>
            <a:ext cx="10782935" cy="521057"/>
          </a:xfrm>
          <a:prstGeom prst="rect">
            <a:avLst/>
          </a:prstGeom>
          <a:noFill/>
          <a:ln/>
        </p:spPr>
        <p:txBody>
          <a:bodyPr wrap="square" lIns="91440" tIns="45720" rIns="91440" bIns="45720" rtlCol="0" anchor="t">
            <a:spAutoFit/>
          </a:bodyPr>
          <a:lstStyle/>
          <a:p>
            <a:pPr algn="just">
              <a:lnSpc>
                <a:spcPct val="100000"/>
              </a:lnSpc>
            </a:pPr>
            <a:r>
              <a:rPr lang="en-US" sz="2800" b="1" dirty="0">
                <a:solidFill>
                  <a:srgbClr val="000000"/>
                </a:solidFill>
                <a:latin typeface="MiSans" pitchFamily="34" charset="0"/>
                <a:ea typeface="MiSans" pitchFamily="34" charset="-122"/>
                <a:cs typeface="MiSans" pitchFamily="34" charset="-120"/>
              </a:rPr>
              <a:t>景区持续优化与产品创新</a:t>
            </a:r>
            <a:endParaRPr lang="en-US" sz="1600" dirty="0"/>
          </a:p>
        </p:txBody>
      </p:sp>
      <p:sp>
        <p:nvSpPr>
          <p:cNvPr id="12" name="Shape 9"/>
          <p:cNvSpPr/>
          <p:nvPr/>
        </p:nvSpPr>
        <p:spPr>
          <a:xfrm>
            <a:off x="422910" y="6374130"/>
            <a:ext cx="215900" cy="215900"/>
          </a:xfrm>
          <a:prstGeom prst="roundRect">
            <a:avLst>
              <a:gd name="adj" fmla="val 50000"/>
            </a:avLst>
          </a:prstGeom>
          <a:solidFill>
            <a:srgbClr val="8BBD1F"/>
          </a:solidFill>
          <a:ln/>
        </p:spPr>
        <p:txBody>
          <a:bodyPr/>
          <a:lstStyle/>
          <a:p>
            <a:endParaRPr lang="zh-CN" altLang="en-US"/>
          </a:p>
        </p:txBody>
      </p:sp>
      <p:sp>
        <p:nvSpPr>
          <p:cNvPr id="13" name="Shape 10"/>
          <p:cNvSpPr/>
          <p:nvPr/>
        </p:nvSpPr>
        <p:spPr>
          <a:xfrm>
            <a:off x="549910" y="6374130"/>
            <a:ext cx="215900" cy="215900"/>
          </a:xfrm>
          <a:prstGeom prst="roundRect">
            <a:avLst>
              <a:gd name="adj" fmla="val 50000"/>
            </a:avLst>
          </a:prstGeom>
          <a:solidFill>
            <a:srgbClr val="000000">
              <a:alpha val="0"/>
            </a:srgbClr>
          </a:solidFill>
          <a:ln w="19050">
            <a:solidFill>
              <a:srgbClr val="8BBD1F"/>
            </a:solidFill>
            <a:prstDash val="solid"/>
          </a:ln>
        </p:spPr>
        <p:txBody>
          <a:bodyPr/>
          <a:lstStyle/>
          <a:p>
            <a:endParaRPr lang="zh-CN" altLang="en-US"/>
          </a:p>
        </p:txBody>
      </p:sp>
      <p:sp>
        <p:nvSpPr>
          <p:cNvPr id="16" name="Text 13"/>
          <p:cNvSpPr/>
          <p:nvPr/>
        </p:nvSpPr>
        <p:spPr>
          <a:xfrm>
            <a:off x="1376045" y="4036695"/>
            <a:ext cx="3100705" cy="281408"/>
          </a:xfrm>
          <a:prstGeom prst="rect">
            <a:avLst/>
          </a:prstGeom>
          <a:noFill/>
          <a:ln/>
        </p:spPr>
        <p:txBody>
          <a:bodyPr wrap="square" lIns="0" tIns="0" rIns="0" bIns="35941" rtlCol="0" anchor="b">
            <a:spAutoFit/>
          </a:bodyPr>
          <a:lstStyle/>
          <a:p>
            <a:pPr algn="just">
              <a:lnSpc>
                <a:spcPct val="100000"/>
              </a:lnSpc>
            </a:pPr>
            <a:r>
              <a:rPr lang="en-US" sz="1600" b="1" dirty="0">
                <a:solidFill>
                  <a:srgbClr val="000000"/>
                </a:solidFill>
                <a:latin typeface="MiSans" pitchFamily="34" charset="0"/>
                <a:ea typeface="MiSans" pitchFamily="34" charset="-122"/>
                <a:cs typeface="MiSans" pitchFamily="34" charset="-120"/>
              </a:rPr>
              <a:t>节庆活动策划</a:t>
            </a:r>
            <a:endParaRPr lang="en-US" sz="1600" dirty="0"/>
          </a:p>
        </p:txBody>
      </p:sp>
      <p:sp>
        <p:nvSpPr>
          <p:cNvPr id="17" name="Text 14"/>
          <p:cNvSpPr/>
          <p:nvPr/>
        </p:nvSpPr>
        <p:spPr>
          <a:xfrm>
            <a:off x="1376045" y="4432935"/>
            <a:ext cx="2872740" cy="857647"/>
          </a:xfrm>
          <a:prstGeom prst="rect">
            <a:avLst/>
          </a:prstGeom>
          <a:noFill/>
          <a:ln/>
        </p:spPr>
        <p:txBody>
          <a:bodyPr wrap="square" lIns="0" tIns="0" rIns="0" bIns="0" rtlCol="0" anchor="t">
            <a:spAutoFit/>
          </a:bodyPr>
          <a:lstStyle/>
          <a:p>
            <a:pPr algn="just">
              <a:lnSpc>
                <a:spcPct val="130000"/>
              </a:lnSpc>
            </a:pPr>
            <a:r>
              <a:rPr lang="en-US" sz="1400" dirty="0">
                <a:solidFill>
                  <a:srgbClr val="2B2F36"/>
                </a:solidFill>
                <a:latin typeface="MiSans" pitchFamily="34" charset="0"/>
                <a:ea typeface="MiSans" pitchFamily="34" charset="-122"/>
                <a:cs typeface="MiSans" pitchFamily="34" charset="-120"/>
              </a:rPr>
              <a:t>春节期间推出非遗表演、非遗游戏体验、新春灯会、年货市集等活动，年味满满，丰富游客体验内容。</a:t>
            </a:r>
            <a:endParaRPr lang="en-US" sz="1600" dirty="0"/>
          </a:p>
        </p:txBody>
      </p:sp>
      <p:sp>
        <p:nvSpPr>
          <p:cNvPr id="18" name="Shape 15"/>
          <p:cNvSpPr/>
          <p:nvPr/>
        </p:nvSpPr>
        <p:spPr>
          <a:xfrm>
            <a:off x="5722788" y="2907327"/>
            <a:ext cx="726482" cy="583565"/>
          </a:xfrm>
          <a:prstGeom prst="rect">
            <a:avLst/>
          </a:prstGeom>
          <a:solidFill>
            <a:srgbClr val="000000">
              <a:alpha val="0"/>
            </a:srgbClr>
          </a:solidFill>
          <a:ln/>
        </p:spPr>
        <p:txBody>
          <a:bodyPr/>
          <a:lstStyle/>
          <a:p>
            <a:endParaRPr lang="zh-CN" altLang="en-US"/>
          </a:p>
        </p:txBody>
      </p:sp>
      <p:sp>
        <p:nvSpPr>
          <p:cNvPr id="19" name="Text 16"/>
          <p:cNvSpPr/>
          <p:nvPr/>
        </p:nvSpPr>
        <p:spPr>
          <a:xfrm>
            <a:off x="5722788" y="2907327"/>
            <a:ext cx="726482" cy="583565"/>
          </a:xfrm>
          <a:prstGeom prst="rect">
            <a:avLst/>
          </a:prstGeom>
          <a:noFill/>
          <a:ln/>
        </p:spPr>
        <p:txBody>
          <a:bodyPr wrap="square" lIns="45720" tIns="91440" rIns="91440" bIns="45720" rtlCol="0" anchor="t"/>
          <a:lstStyle/>
          <a:p>
            <a:pPr algn="ctr">
              <a:lnSpc>
                <a:spcPct val="100000"/>
              </a:lnSpc>
            </a:pPr>
            <a:r>
              <a:rPr lang="en-US" sz="3200" b="1" dirty="0">
                <a:solidFill>
                  <a:srgbClr val="FFFFFF"/>
                </a:solidFill>
                <a:latin typeface="MiSans" pitchFamily="34" charset="0"/>
                <a:ea typeface="MiSans" pitchFamily="34" charset="-122"/>
                <a:cs typeface="MiSans" pitchFamily="34" charset="-120"/>
              </a:rPr>
              <a:t>02</a:t>
            </a:r>
            <a:endParaRPr lang="en-US" sz="1600" dirty="0"/>
          </a:p>
        </p:txBody>
      </p:sp>
      <p:sp>
        <p:nvSpPr>
          <p:cNvPr id="20" name="Text 17"/>
          <p:cNvSpPr/>
          <p:nvPr/>
        </p:nvSpPr>
        <p:spPr>
          <a:xfrm>
            <a:off x="4708525" y="4036695"/>
            <a:ext cx="3100705" cy="281408"/>
          </a:xfrm>
          <a:prstGeom prst="rect">
            <a:avLst/>
          </a:prstGeom>
          <a:noFill/>
          <a:ln/>
        </p:spPr>
        <p:txBody>
          <a:bodyPr wrap="square" lIns="0" tIns="0" rIns="0" bIns="35941" rtlCol="0" anchor="b">
            <a:spAutoFit/>
          </a:bodyPr>
          <a:lstStyle/>
          <a:p>
            <a:pPr algn="just">
              <a:lnSpc>
                <a:spcPct val="100000"/>
              </a:lnSpc>
            </a:pPr>
            <a:r>
              <a:rPr lang="en-US" sz="1600" b="1" dirty="0">
                <a:solidFill>
                  <a:srgbClr val="000000"/>
                </a:solidFill>
                <a:latin typeface="MiSans" pitchFamily="34" charset="0"/>
                <a:ea typeface="MiSans" pitchFamily="34" charset="-122"/>
                <a:cs typeface="MiSans" pitchFamily="34" charset="-120"/>
              </a:rPr>
              <a:t>数字技术赋能</a:t>
            </a:r>
            <a:endParaRPr lang="en-US" sz="1600" dirty="0"/>
          </a:p>
        </p:txBody>
      </p:sp>
      <p:sp>
        <p:nvSpPr>
          <p:cNvPr id="21" name="Text 18"/>
          <p:cNvSpPr/>
          <p:nvPr/>
        </p:nvSpPr>
        <p:spPr>
          <a:xfrm>
            <a:off x="4708525" y="4432935"/>
            <a:ext cx="2872740" cy="1096134"/>
          </a:xfrm>
          <a:prstGeom prst="rect">
            <a:avLst/>
          </a:prstGeom>
          <a:noFill/>
          <a:ln/>
        </p:spPr>
        <p:txBody>
          <a:bodyPr wrap="square" lIns="0" tIns="0" rIns="0" bIns="0" rtlCol="0" anchor="t">
            <a:spAutoFit/>
          </a:bodyPr>
          <a:lstStyle/>
          <a:p>
            <a:pPr algn="just">
              <a:lnSpc>
                <a:spcPct val="130000"/>
              </a:lnSpc>
            </a:pPr>
            <a:r>
              <a:rPr lang="en-US" sz="1400" dirty="0">
                <a:solidFill>
                  <a:srgbClr val="2B2F36"/>
                </a:solidFill>
                <a:latin typeface="MiSans" pitchFamily="34" charset="0"/>
                <a:ea typeface="MiSans" pitchFamily="34" charset="-122"/>
                <a:cs typeface="MiSans" pitchFamily="34" charset="-120"/>
              </a:rPr>
              <a:t>借助先进技术实现云端旅游，让游客足不出户即可参观馆藏文物。</a:t>
            </a:r>
            <a:r>
              <a:rPr lang="zh-CN" altLang="en-US" sz="1400" dirty="0">
                <a:solidFill>
                  <a:srgbClr val="2B2F36"/>
                </a:solidFill>
                <a:latin typeface="MiSans" pitchFamily="34" charset="0"/>
                <a:ea typeface="MiSans" pitchFamily="34" charset="-122"/>
                <a:cs typeface="MiSans" pitchFamily="34" charset="-120"/>
              </a:rPr>
              <a:t>博物馆借助</a:t>
            </a:r>
            <a:r>
              <a:rPr lang="en-US" altLang="zh-CN" sz="1400" dirty="0">
                <a:solidFill>
                  <a:srgbClr val="2B2F36"/>
                </a:solidFill>
                <a:latin typeface="MiSans" pitchFamily="34" charset="0"/>
                <a:ea typeface="MiSans" pitchFamily="34" charset="-122"/>
                <a:cs typeface="MiSans" pitchFamily="34" charset="-120"/>
              </a:rPr>
              <a:t>AI,VR</a:t>
            </a:r>
            <a:r>
              <a:rPr lang="zh-CN" altLang="en-US" sz="1400" dirty="0">
                <a:solidFill>
                  <a:srgbClr val="2B2F36"/>
                </a:solidFill>
                <a:latin typeface="MiSans" pitchFamily="34" charset="0"/>
                <a:ea typeface="MiSans" pitchFamily="34" charset="-122"/>
                <a:cs typeface="MiSans" pitchFamily="34" charset="-120"/>
              </a:rPr>
              <a:t>等技术，让游客深入体验，身临其境</a:t>
            </a:r>
            <a:endParaRPr lang="en-US" altLang="zh-CN" sz="1400" dirty="0">
              <a:solidFill>
                <a:srgbClr val="2B2F36"/>
              </a:solidFill>
              <a:latin typeface="MiSans" pitchFamily="34" charset="0"/>
              <a:ea typeface="MiSans" pitchFamily="34" charset="-122"/>
              <a:cs typeface="MiSans" pitchFamily="34" charset="-120"/>
            </a:endParaRPr>
          </a:p>
        </p:txBody>
      </p:sp>
      <p:sp>
        <p:nvSpPr>
          <p:cNvPr id="22" name="Shape 19"/>
          <p:cNvSpPr/>
          <p:nvPr/>
        </p:nvSpPr>
        <p:spPr>
          <a:xfrm>
            <a:off x="8912650" y="2907327"/>
            <a:ext cx="726482" cy="583565"/>
          </a:xfrm>
          <a:prstGeom prst="rect">
            <a:avLst/>
          </a:prstGeom>
          <a:solidFill>
            <a:srgbClr val="000000">
              <a:alpha val="0"/>
            </a:srgbClr>
          </a:solidFill>
          <a:ln/>
        </p:spPr>
        <p:txBody>
          <a:bodyPr/>
          <a:lstStyle/>
          <a:p>
            <a:endParaRPr lang="zh-CN" altLang="en-US"/>
          </a:p>
        </p:txBody>
      </p:sp>
      <p:sp>
        <p:nvSpPr>
          <p:cNvPr id="23" name="Text 20"/>
          <p:cNvSpPr/>
          <p:nvPr/>
        </p:nvSpPr>
        <p:spPr>
          <a:xfrm>
            <a:off x="8912650" y="2907327"/>
            <a:ext cx="726482" cy="583565"/>
          </a:xfrm>
          <a:prstGeom prst="rect">
            <a:avLst/>
          </a:prstGeom>
          <a:noFill/>
          <a:ln/>
        </p:spPr>
        <p:txBody>
          <a:bodyPr wrap="square" lIns="45720" tIns="91440" rIns="91440" bIns="45720" rtlCol="0" anchor="t"/>
          <a:lstStyle/>
          <a:p>
            <a:pPr algn="ctr">
              <a:lnSpc>
                <a:spcPct val="100000"/>
              </a:lnSpc>
            </a:pPr>
            <a:r>
              <a:rPr lang="en-US" sz="3200" b="1" dirty="0">
                <a:solidFill>
                  <a:srgbClr val="FFFFFF"/>
                </a:solidFill>
                <a:latin typeface="MiSans" pitchFamily="34" charset="0"/>
                <a:ea typeface="MiSans" pitchFamily="34" charset="-122"/>
                <a:cs typeface="MiSans" pitchFamily="34" charset="-120"/>
              </a:rPr>
              <a:t>03</a:t>
            </a:r>
            <a:endParaRPr lang="en-US" sz="1600" dirty="0"/>
          </a:p>
        </p:txBody>
      </p:sp>
      <p:sp>
        <p:nvSpPr>
          <p:cNvPr id="24" name="Text 21"/>
          <p:cNvSpPr/>
          <p:nvPr/>
        </p:nvSpPr>
        <p:spPr>
          <a:xfrm>
            <a:off x="8229600" y="4036695"/>
            <a:ext cx="3100705" cy="281408"/>
          </a:xfrm>
          <a:prstGeom prst="rect">
            <a:avLst/>
          </a:prstGeom>
          <a:noFill/>
          <a:ln/>
        </p:spPr>
        <p:txBody>
          <a:bodyPr wrap="square" lIns="0" tIns="0" rIns="0" bIns="35941" rtlCol="0" anchor="b">
            <a:spAutoFit/>
          </a:bodyPr>
          <a:lstStyle/>
          <a:p>
            <a:pPr algn="just">
              <a:lnSpc>
                <a:spcPct val="100000"/>
              </a:lnSpc>
            </a:pPr>
            <a:r>
              <a:rPr lang="en-US" sz="1600" b="1" dirty="0">
                <a:solidFill>
                  <a:srgbClr val="000000"/>
                </a:solidFill>
                <a:latin typeface="MiSans" pitchFamily="34" charset="0"/>
                <a:ea typeface="MiSans" pitchFamily="34" charset="-122"/>
                <a:cs typeface="MiSans" pitchFamily="34" charset="-120"/>
              </a:rPr>
              <a:t>赛事经济带动</a:t>
            </a:r>
            <a:endParaRPr lang="en-US" sz="1600" dirty="0"/>
          </a:p>
        </p:txBody>
      </p:sp>
      <p:sp>
        <p:nvSpPr>
          <p:cNvPr id="25" name="Text 22"/>
          <p:cNvSpPr/>
          <p:nvPr/>
        </p:nvSpPr>
        <p:spPr>
          <a:xfrm>
            <a:off x="8229600" y="4432935"/>
            <a:ext cx="2872740" cy="857647"/>
          </a:xfrm>
          <a:prstGeom prst="rect">
            <a:avLst/>
          </a:prstGeom>
          <a:noFill/>
          <a:ln/>
        </p:spPr>
        <p:txBody>
          <a:bodyPr wrap="square" lIns="0" tIns="0" rIns="0" bIns="0" rtlCol="0" anchor="t">
            <a:spAutoFit/>
          </a:bodyPr>
          <a:lstStyle/>
          <a:p>
            <a:pPr algn="just">
              <a:lnSpc>
                <a:spcPct val="130000"/>
              </a:lnSpc>
            </a:pPr>
            <a:r>
              <a:rPr lang="en-US" sz="1400" dirty="0">
                <a:solidFill>
                  <a:srgbClr val="2B2F36"/>
                </a:solidFill>
                <a:latin typeface="MiSans" pitchFamily="34" charset="0"/>
                <a:ea typeface="MiSans" pitchFamily="34" charset="-122"/>
                <a:cs typeface="MiSans" pitchFamily="34" charset="-120"/>
              </a:rPr>
              <a:t>2025年凭借江苏省城市足球联赛苏超的热度，带动一系列比赛衍生的旅游经济，拓展旅游消费新场景。</a:t>
            </a:r>
            <a:endParaRPr lang="en-US" sz="1600" dirty="0"/>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name="Slide 17">
    <p:bg>
      <p:bgPr>
        <a:solidFill>
          <a:srgbClr val="FFFFFF"/>
        </a:solidFill>
        <a:effectLst/>
      </p:bgPr>
    </p:bg>
    <p:spTree>
      <p:nvGrpSpPr>
        <p:cNvPr id="1" name=""/>
        <p:cNvGrpSpPr/>
        <p:nvPr/>
      </p:nvGrpSpPr>
      <p:grpSpPr>
        <a:xfrm>
          <a:off x="0" y="0"/>
          <a:ext cx="0" cy="0"/>
          <a:chOff x="0" y="0"/>
          <a:chExt cx="0" cy="0"/>
        </a:xfrm>
      </p:grpSpPr>
      <p:sp>
        <p:nvSpPr>
          <p:cNvPr id="4" name="Shape 1"/>
          <p:cNvSpPr/>
          <p:nvPr/>
        </p:nvSpPr>
        <p:spPr>
          <a:xfrm>
            <a:off x="2674620" y="2937006"/>
            <a:ext cx="3194685" cy="2960370"/>
          </a:xfrm>
          <a:prstGeom prst="roundRect">
            <a:avLst>
              <a:gd name="adj" fmla="val 10513"/>
            </a:avLst>
          </a:prstGeom>
          <a:solidFill>
            <a:srgbClr val="FFFFFF"/>
          </a:solidFill>
          <a:ln w="12700">
            <a:solidFill>
              <a:srgbClr val="455E0F"/>
            </a:solidFill>
            <a:prstDash val="solid"/>
          </a:ln>
          <a:effectLst>
            <a:outerShdw blurRad="50800" dist="38100" dir="2700000" algn="bl" rotWithShape="0">
              <a:srgbClr val="000000">
                <a:alpha val="40000"/>
              </a:srgbClr>
            </a:outerShdw>
          </a:effectLst>
        </p:spPr>
        <p:txBody>
          <a:bodyPr/>
          <a:lstStyle/>
          <a:p>
            <a:endParaRPr lang="zh-CN" altLang="en-US"/>
          </a:p>
        </p:txBody>
      </p:sp>
      <p:sp>
        <p:nvSpPr>
          <p:cNvPr id="5" name="Shape 2"/>
          <p:cNvSpPr/>
          <p:nvPr/>
        </p:nvSpPr>
        <p:spPr>
          <a:xfrm>
            <a:off x="6096000" y="2962406"/>
            <a:ext cx="3157220" cy="2948940"/>
          </a:xfrm>
          <a:prstGeom prst="roundRect">
            <a:avLst>
              <a:gd name="adj" fmla="val 10513"/>
            </a:avLst>
          </a:prstGeom>
          <a:solidFill>
            <a:srgbClr val="FFFFFF"/>
          </a:solidFill>
          <a:ln w="12700">
            <a:solidFill>
              <a:srgbClr val="455E0F"/>
            </a:solidFill>
            <a:prstDash val="solid"/>
          </a:ln>
          <a:effectLst>
            <a:outerShdw blurRad="50800" dist="38100" dir="2700000" algn="bl" rotWithShape="0">
              <a:srgbClr val="000000">
                <a:alpha val="40000"/>
              </a:srgbClr>
            </a:outerShdw>
          </a:effectLst>
        </p:spPr>
        <p:txBody>
          <a:bodyPr/>
          <a:lstStyle/>
          <a:p>
            <a:endParaRPr lang="zh-CN" altLang="en-US"/>
          </a:p>
        </p:txBody>
      </p:sp>
      <p:sp>
        <p:nvSpPr>
          <p:cNvPr id="6" name="Shape 3"/>
          <p:cNvSpPr/>
          <p:nvPr/>
        </p:nvSpPr>
        <p:spPr>
          <a:xfrm rot="16200000">
            <a:off x="5114290" y="-993009"/>
            <a:ext cx="199390" cy="5166995"/>
          </a:xfrm>
          <a:prstGeom prst="roundRect">
            <a:avLst>
              <a:gd name="adj" fmla="val 50000"/>
            </a:avLst>
          </a:prstGeom>
          <a:gradFill flip="none" rotWithShape="1">
            <a:gsLst>
              <a:gs pos="0">
                <a:srgbClr val="BEE66A"/>
              </a:gs>
              <a:gs pos="28000">
                <a:srgbClr val="BEE66A"/>
              </a:gs>
              <a:gs pos="100000">
                <a:srgbClr val="617400"/>
              </a:gs>
            </a:gsLst>
            <a:lin ang="16200000" scaled="1"/>
          </a:gradFill>
          <a:ln/>
        </p:spPr>
        <p:txBody>
          <a:bodyPr/>
          <a:lstStyle/>
          <a:p>
            <a:endParaRPr lang="zh-CN" altLang="en-US"/>
          </a:p>
        </p:txBody>
      </p:sp>
      <p:sp>
        <p:nvSpPr>
          <p:cNvPr id="7" name="Text 4"/>
          <p:cNvSpPr/>
          <p:nvPr/>
        </p:nvSpPr>
        <p:spPr>
          <a:xfrm>
            <a:off x="2032000" y="1793240"/>
            <a:ext cx="4064000" cy="266065"/>
          </a:xfrm>
          <a:prstGeom prst="rect">
            <a:avLst/>
          </a:prstGeom>
          <a:noFill/>
          <a:ln/>
        </p:spPr>
        <p:txBody>
          <a:bodyPr wrap="square" lIns="91440" tIns="45720" rIns="91440" bIns="45720" rtlCol="0" anchor="t">
            <a:spAutoFit/>
          </a:bodyPr>
          <a:lstStyle/>
          <a:p>
            <a:pPr>
              <a:lnSpc>
                <a:spcPct val="100000"/>
              </a:lnSpc>
            </a:pPr>
            <a:r>
              <a:rPr lang="en-US" sz="1800" dirty="0">
                <a:solidFill>
                  <a:srgbClr val="000000"/>
                </a:solidFill>
                <a:latin typeface="MiSans" pitchFamily="34" charset="0"/>
                <a:ea typeface="MiSans" pitchFamily="34" charset="-122"/>
                <a:cs typeface="MiSans" pitchFamily="34" charset="-120"/>
              </a:rPr>
              <a:t> </a:t>
            </a:r>
            <a:endParaRPr lang="en-US" sz="1600" dirty="0"/>
          </a:p>
        </p:txBody>
      </p:sp>
      <p:sp>
        <p:nvSpPr>
          <p:cNvPr id="8" name="Shape 5"/>
          <p:cNvSpPr/>
          <p:nvPr/>
        </p:nvSpPr>
        <p:spPr>
          <a:xfrm rot="5400000">
            <a:off x="467360" y="218440"/>
            <a:ext cx="330200" cy="330200"/>
          </a:xfrm>
          <a:prstGeom prst="triangle">
            <a:avLst>
              <a:gd name="adj" fmla="val 50000"/>
            </a:avLst>
          </a:prstGeom>
          <a:solidFill>
            <a:srgbClr val="3A4F4B"/>
          </a:solidFill>
          <a:ln/>
        </p:spPr>
        <p:txBody>
          <a:bodyPr/>
          <a:lstStyle/>
          <a:p>
            <a:endParaRPr lang="zh-CN" altLang="en-US"/>
          </a:p>
        </p:txBody>
      </p:sp>
      <p:sp>
        <p:nvSpPr>
          <p:cNvPr id="9" name="Shape 6"/>
          <p:cNvSpPr/>
          <p:nvPr/>
        </p:nvSpPr>
        <p:spPr>
          <a:xfrm rot="5400000">
            <a:off x="594360" y="345440"/>
            <a:ext cx="330200" cy="330200"/>
          </a:xfrm>
          <a:prstGeom prst="triangle">
            <a:avLst>
              <a:gd name="adj" fmla="val 50000"/>
            </a:avLst>
          </a:prstGeom>
          <a:solidFill>
            <a:srgbClr val="8BBD1F"/>
          </a:solidFill>
          <a:ln/>
        </p:spPr>
        <p:txBody>
          <a:bodyPr/>
          <a:lstStyle/>
          <a:p>
            <a:endParaRPr lang="zh-CN" altLang="en-US"/>
          </a:p>
        </p:txBody>
      </p:sp>
      <p:sp>
        <p:nvSpPr>
          <p:cNvPr id="10" name="Text 7"/>
          <p:cNvSpPr/>
          <p:nvPr/>
        </p:nvSpPr>
        <p:spPr>
          <a:xfrm>
            <a:off x="1223645" y="218440"/>
            <a:ext cx="10782935" cy="521057"/>
          </a:xfrm>
          <a:prstGeom prst="rect">
            <a:avLst/>
          </a:prstGeom>
          <a:noFill/>
          <a:ln/>
        </p:spPr>
        <p:txBody>
          <a:bodyPr wrap="square" lIns="91440" tIns="45720" rIns="91440" bIns="45720" rtlCol="0" anchor="t">
            <a:spAutoFit/>
          </a:bodyPr>
          <a:lstStyle/>
          <a:p>
            <a:pPr algn="just">
              <a:lnSpc>
                <a:spcPct val="100000"/>
              </a:lnSpc>
            </a:pPr>
            <a:r>
              <a:rPr lang="en-US" sz="2800" b="1" dirty="0">
                <a:solidFill>
                  <a:srgbClr val="000000"/>
                </a:solidFill>
                <a:latin typeface="MiSans" pitchFamily="34" charset="0"/>
                <a:ea typeface="MiSans" pitchFamily="34" charset="-122"/>
                <a:cs typeface="MiSans" pitchFamily="34" charset="-120"/>
              </a:rPr>
              <a:t>优惠政策与消费激励措施</a:t>
            </a:r>
            <a:endParaRPr lang="en-US" sz="1600" dirty="0"/>
          </a:p>
        </p:txBody>
      </p:sp>
      <p:sp>
        <p:nvSpPr>
          <p:cNvPr id="11" name="Text 8"/>
          <p:cNvSpPr/>
          <p:nvPr/>
        </p:nvSpPr>
        <p:spPr>
          <a:xfrm>
            <a:off x="2605405" y="1012956"/>
            <a:ext cx="4551045" cy="459740"/>
          </a:xfrm>
          <a:prstGeom prst="rect">
            <a:avLst/>
          </a:prstGeom>
          <a:noFill/>
          <a:ln/>
        </p:spPr>
        <p:txBody>
          <a:bodyPr wrap="square" lIns="91440" tIns="45720" rIns="91440" bIns="45720" rtlCol="0" anchor="t">
            <a:spAutoFit/>
          </a:bodyPr>
          <a:lstStyle/>
          <a:p>
            <a:pPr algn="just">
              <a:lnSpc>
                <a:spcPct val="100000"/>
              </a:lnSpc>
            </a:pPr>
            <a:r>
              <a:rPr lang="en-US" sz="2400" b="1" dirty="0">
                <a:solidFill>
                  <a:srgbClr val="617400"/>
                </a:solidFill>
                <a:latin typeface="MiSans" pitchFamily="34" charset="0"/>
                <a:ea typeface="MiSans" pitchFamily="34" charset="-122"/>
                <a:cs typeface="MiSans" pitchFamily="34" charset="-120"/>
              </a:rPr>
              <a:t>门票与年卡优惠</a:t>
            </a:r>
            <a:endParaRPr lang="en-US" sz="1600" dirty="0"/>
          </a:p>
        </p:txBody>
      </p:sp>
      <p:sp>
        <p:nvSpPr>
          <p:cNvPr id="12" name="Text 9"/>
          <p:cNvSpPr/>
          <p:nvPr/>
        </p:nvSpPr>
        <p:spPr>
          <a:xfrm>
            <a:off x="2605405" y="1729236"/>
            <a:ext cx="6647815" cy="663138"/>
          </a:xfrm>
          <a:prstGeom prst="rect">
            <a:avLst/>
          </a:prstGeom>
          <a:noFill/>
          <a:ln/>
        </p:spPr>
        <p:txBody>
          <a:bodyPr wrap="square" lIns="91440" tIns="45720" rIns="91440" bIns="45720" rtlCol="0" anchor="t">
            <a:spAutoFit/>
          </a:bodyPr>
          <a:lstStyle/>
          <a:p>
            <a:pPr algn="just">
              <a:lnSpc>
                <a:spcPct val="130000"/>
              </a:lnSpc>
            </a:pPr>
            <a:r>
              <a:rPr lang="en-US" sz="1400" dirty="0">
                <a:solidFill>
                  <a:srgbClr val="2B2F36"/>
                </a:solidFill>
                <a:latin typeface="MiSans" pitchFamily="34" charset="0"/>
                <a:ea typeface="MiSans" pitchFamily="34" charset="-122"/>
                <a:cs typeface="MiSans" pitchFamily="34" charset="-120"/>
              </a:rPr>
              <a:t>多数景区长年免费，对老人、军人等特殊人群实行优惠政策，推出徐州文旅年卡，降低游览门槛。</a:t>
            </a:r>
            <a:endParaRPr lang="en-US" sz="1600" dirty="0"/>
          </a:p>
        </p:txBody>
      </p:sp>
      <p:sp>
        <p:nvSpPr>
          <p:cNvPr id="13" name="Text 10"/>
          <p:cNvSpPr/>
          <p:nvPr/>
        </p:nvSpPr>
        <p:spPr>
          <a:xfrm>
            <a:off x="2851150" y="3221486"/>
            <a:ext cx="3100705" cy="281408"/>
          </a:xfrm>
          <a:prstGeom prst="rect">
            <a:avLst/>
          </a:prstGeom>
          <a:noFill/>
          <a:ln/>
        </p:spPr>
        <p:txBody>
          <a:bodyPr wrap="square" lIns="0" tIns="0" rIns="0" bIns="35941" rtlCol="0" anchor="ctr">
            <a:spAutoFit/>
          </a:bodyPr>
          <a:lstStyle/>
          <a:p>
            <a:pPr algn="just">
              <a:lnSpc>
                <a:spcPct val="100000"/>
              </a:lnSpc>
            </a:pPr>
            <a:r>
              <a:rPr lang="en-US" sz="1600" b="1" dirty="0">
                <a:solidFill>
                  <a:srgbClr val="000000"/>
                </a:solidFill>
                <a:latin typeface="MiSans" pitchFamily="34" charset="0"/>
                <a:ea typeface="MiSans" pitchFamily="34" charset="-122"/>
                <a:cs typeface="MiSans" pitchFamily="34" charset="-120"/>
              </a:rPr>
              <a:t>文旅消费券发放</a:t>
            </a:r>
            <a:endParaRPr lang="en-US" sz="1600" dirty="0"/>
          </a:p>
        </p:txBody>
      </p:sp>
      <p:sp>
        <p:nvSpPr>
          <p:cNvPr id="14" name="Text 11"/>
          <p:cNvSpPr/>
          <p:nvPr/>
        </p:nvSpPr>
        <p:spPr>
          <a:xfrm>
            <a:off x="2851150" y="3649476"/>
            <a:ext cx="2872740" cy="857647"/>
          </a:xfrm>
          <a:prstGeom prst="rect">
            <a:avLst/>
          </a:prstGeom>
          <a:noFill/>
          <a:ln/>
        </p:spPr>
        <p:txBody>
          <a:bodyPr wrap="square" lIns="0" tIns="0" rIns="0" bIns="0" rtlCol="0" anchor="t">
            <a:spAutoFit/>
          </a:bodyPr>
          <a:lstStyle/>
          <a:p>
            <a:pPr algn="just">
              <a:lnSpc>
                <a:spcPct val="130000"/>
              </a:lnSpc>
            </a:pPr>
            <a:r>
              <a:rPr lang="en-US" sz="1400" dirty="0">
                <a:solidFill>
                  <a:srgbClr val="2B2F36"/>
                </a:solidFill>
                <a:latin typeface="MiSans" pitchFamily="34" charset="0"/>
                <a:ea typeface="MiSans" pitchFamily="34" charset="-122"/>
                <a:cs typeface="MiSans" pitchFamily="34" charset="-120"/>
              </a:rPr>
              <a:t>2月13日前发放8000张无门槛文旅消费券，可用于景区、酒店、餐饮、文创；同程马上有券含多重满减优惠。</a:t>
            </a:r>
            <a:endParaRPr lang="en-US" sz="1600" dirty="0"/>
          </a:p>
        </p:txBody>
      </p:sp>
      <p:sp>
        <p:nvSpPr>
          <p:cNvPr id="15" name="Text 12"/>
          <p:cNvSpPr/>
          <p:nvPr/>
        </p:nvSpPr>
        <p:spPr>
          <a:xfrm>
            <a:off x="6221095" y="3210691"/>
            <a:ext cx="3100705" cy="281408"/>
          </a:xfrm>
          <a:prstGeom prst="rect">
            <a:avLst/>
          </a:prstGeom>
          <a:noFill/>
          <a:ln/>
        </p:spPr>
        <p:txBody>
          <a:bodyPr wrap="square" lIns="0" tIns="0" rIns="0" bIns="35941" rtlCol="0" anchor="ctr">
            <a:spAutoFit/>
          </a:bodyPr>
          <a:lstStyle/>
          <a:p>
            <a:pPr algn="just">
              <a:lnSpc>
                <a:spcPct val="100000"/>
              </a:lnSpc>
            </a:pPr>
            <a:r>
              <a:rPr lang="en-US" sz="1600" b="1" dirty="0">
                <a:solidFill>
                  <a:srgbClr val="000000"/>
                </a:solidFill>
                <a:latin typeface="MiSans" pitchFamily="34" charset="0"/>
                <a:ea typeface="MiSans" pitchFamily="34" charset="-122"/>
                <a:cs typeface="MiSans" pitchFamily="34" charset="-120"/>
              </a:rPr>
              <a:t>交通出行便利</a:t>
            </a:r>
            <a:endParaRPr lang="en-US" sz="1600" dirty="0"/>
          </a:p>
        </p:txBody>
      </p:sp>
      <p:sp>
        <p:nvSpPr>
          <p:cNvPr id="16" name="Text 13"/>
          <p:cNvSpPr/>
          <p:nvPr/>
        </p:nvSpPr>
        <p:spPr>
          <a:xfrm>
            <a:off x="6221095" y="3649476"/>
            <a:ext cx="2872740" cy="1143397"/>
          </a:xfrm>
          <a:prstGeom prst="rect">
            <a:avLst/>
          </a:prstGeom>
          <a:noFill/>
          <a:ln/>
        </p:spPr>
        <p:txBody>
          <a:bodyPr wrap="square" lIns="0" tIns="0" rIns="0" bIns="0" rtlCol="0" anchor="t">
            <a:spAutoFit/>
          </a:bodyPr>
          <a:lstStyle/>
          <a:p>
            <a:pPr algn="just">
              <a:lnSpc>
                <a:spcPct val="130000"/>
              </a:lnSpc>
            </a:pPr>
            <a:r>
              <a:rPr lang="en-US" sz="1400" dirty="0">
                <a:solidFill>
                  <a:srgbClr val="2B2F36"/>
                </a:solidFill>
                <a:latin typeface="MiSans" pitchFamily="34" charset="0"/>
                <a:ea typeface="MiSans" pitchFamily="34" charset="-122"/>
                <a:cs typeface="MiSans" pitchFamily="34" charset="-120"/>
              </a:rPr>
              <a:t>春节假期免费开放主城区景区周边40家机关和事业单位内部停车场，市区道路停车场免费停车，免费乘坐城区公交车。</a:t>
            </a:r>
            <a:endParaRPr lang="en-US" sz="1600" dirty="0"/>
          </a:p>
        </p:txBody>
      </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name="Slide 18">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rot="5400000">
            <a:off x="467360" y="410210"/>
            <a:ext cx="330200" cy="330200"/>
          </a:xfrm>
          <a:prstGeom prst="triangle">
            <a:avLst>
              <a:gd name="adj" fmla="val 50000"/>
            </a:avLst>
          </a:prstGeom>
          <a:solidFill>
            <a:srgbClr val="3A4F4B"/>
          </a:solidFill>
          <a:ln/>
        </p:spPr>
        <p:txBody>
          <a:bodyPr/>
          <a:lstStyle/>
          <a:p>
            <a:endParaRPr lang="zh-CN" altLang="en-US"/>
          </a:p>
        </p:txBody>
      </p:sp>
      <p:sp>
        <p:nvSpPr>
          <p:cNvPr id="3" name="Shape 1"/>
          <p:cNvSpPr/>
          <p:nvPr/>
        </p:nvSpPr>
        <p:spPr>
          <a:xfrm rot="5400000">
            <a:off x="594360" y="537210"/>
            <a:ext cx="330200" cy="330200"/>
          </a:xfrm>
          <a:prstGeom prst="triangle">
            <a:avLst>
              <a:gd name="adj" fmla="val 50000"/>
            </a:avLst>
          </a:prstGeom>
          <a:solidFill>
            <a:srgbClr val="8BBD1F"/>
          </a:solidFill>
          <a:ln/>
        </p:spPr>
        <p:txBody>
          <a:bodyPr/>
          <a:lstStyle/>
          <a:p>
            <a:endParaRPr lang="zh-CN" altLang="en-US"/>
          </a:p>
        </p:txBody>
      </p:sp>
      <p:sp>
        <p:nvSpPr>
          <p:cNvPr id="4" name="Text 2"/>
          <p:cNvSpPr/>
          <p:nvPr/>
        </p:nvSpPr>
        <p:spPr>
          <a:xfrm>
            <a:off x="1090930" y="408940"/>
            <a:ext cx="10782935" cy="521057"/>
          </a:xfrm>
          <a:prstGeom prst="rect">
            <a:avLst/>
          </a:prstGeom>
          <a:noFill/>
          <a:ln/>
        </p:spPr>
        <p:txBody>
          <a:bodyPr wrap="square" lIns="91440" tIns="45720" rIns="91440" bIns="45720" rtlCol="0" anchor="t">
            <a:spAutoFit/>
          </a:bodyPr>
          <a:lstStyle/>
          <a:p>
            <a:pPr algn="just">
              <a:lnSpc>
                <a:spcPct val="100000"/>
              </a:lnSpc>
            </a:pPr>
            <a:r>
              <a:rPr lang="en-US" sz="2800" b="1" dirty="0">
                <a:solidFill>
                  <a:srgbClr val="000000"/>
                </a:solidFill>
                <a:latin typeface="MiSans" pitchFamily="34" charset="0"/>
                <a:ea typeface="MiSans" pitchFamily="34" charset="-122"/>
                <a:cs typeface="MiSans" pitchFamily="34" charset="-120"/>
              </a:rPr>
              <a:t>经济区位与客源市场辐射</a:t>
            </a:r>
            <a:endParaRPr lang="en-US" sz="1600" dirty="0"/>
          </a:p>
        </p:txBody>
      </p:sp>
      <p:sp>
        <p:nvSpPr>
          <p:cNvPr id="5" name="Shape 3"/>
          <p:cNvSpPr/>
          <p:nvPr/>
        </p:nvSpPr>
        <p:spPr>
          <a:xfrm>
            <a:off x="638810" y="6362065"/>
            <a:ext cx="215900" cy="215900"/>
          </a:xfrm>
          <a:prstGeom prst="roundRect">
            <a:avLst>
              <a:gd name="adj" fmla="val 50000"/>
            </a:avLst>
          </a:prstGeom>
          <a:solidFill>
            <a:srgbClr val="8BBD1F"/>
          </a:solidFill>
          <a:ln/>
        </p:spPr>
        <p:txBody>
          <a:bodyPr/>
          <a:lstStyle/>
          <a:p>
            <a:endParaRPr lang="zh-CN" altLang="en-US"/>
          </a:p>
        </p:txBody>
      </p:sp>
      <p:sp>
        <p:nvSpPr>
          <p:cNvPr id="6" name="Shape 4"/>
          <p:cNvSpPr/>
          <p:nvPr/>
        </p:nvSpPr>
        <p:spPr>
          <a:xfrm>
            <a:off x="765810" y="6362065"/>
            <a:ext cx="215900" cy="215900"/>
          </a:xfrm>
          <a:prstGeom prst="roundRect">
            <a:avLst>
              <a:gd name="adj" fmla="val 50000"/>
            </a:avLst>
          </a:prstGeom>
          <a:solidFill>
            <a:srgbClr val="000000">
              <a:alpha val="0"/>
            </a:srgbClr>
          </a:solidFill>
          <a:ln w="19050">
            <a:solidFill>
              <a:srgbClr val="8BBD1F"/>
            </a:solidFill>
            <a:prstDash val="solid"/>
          </a:ln>
        </p:spPr>
        <p:txBody>
          <a:bodyPr/>
          <a:lstStyle/>
          <a:p>
            <a:endParaRPr lang="zh-CN" altLang="en-US"/>
          </a:p>
        </p:txBody>
      </p:sp>
      <p:sp>
        <p:nvSpPr>
          <p:cNvPr id="8" name="Shape 5"/>
          <p:cNvSpPr/>
          <p:nvPr/>
        </p:nvSpPr>
        <p:spPr>
          <a:xfrm>
            <a:off x="1160780" y="1504315"/>
            <a:ext cx="3567430" cy="502920"/>
          </a:xfrm>
          <a:prstGeom prst="round1Rect">
            <a:avLst>
              <a:gd name="adj" fmla="val 16667"/>
            </a:avLst>
          </a:prstGeom>
          <a:solidFill>
            <a:srgbClr val="3A4F4B"/>
          </a:solidFill>
          <a:ln/>
        </p:spPr>
        <p:txBody>
          <a:bodyPr/>
          <a:lstStyle/>
          <a:p>
            <a:endParaRPr lang="zh-CN" altLang="en-US"/>
          </a:p>
        </p:txBody>
      </p:sp>
      <p:sp>
        <p:nvSpPr>
          <p:cNvPr id="9" name="Shape 6"/>
          <p:cNvSpPr/>
          <p:nvPr/>
        </p:nvSpPr>
        <p:spPr>
          <a:xfrm>
            <a:off x="1165860" y="2012315"/>
            <a:ext cx="6247765" cy="1493520"/>
          </a:xfrm>
          <a:prstGeom prst="roundRect">
            <a:avLst>
              <a:gd name="adj" fmla="val 0"/>
            </a:avLst>
          </a:prstGeom>
          <a:solidFill>
            <a:srgbClr val="000000">
              <a:alpha val="0"/>
            </a:srgbClr>
          </a:solidFill>
          <a:ln w="19050">
            <a:solidFill>
              <a:srgbClr val="3A4F4B"/>
            </a:solidFill>
            <a:prstDash val="solid"/>
          </a:ln>
        </p:spPr>
        <p:txBody>
          <a:bodyPr/>
          <a:lstStyle/>
          <a:p>
            <a:endParaRPr lang="zh-CN" altLang="en-US"/>
          </a:p>
        </p:txBody>
      </p:sp>
      <p:sp>
        <p:nvSpPr>
          <p:cNvPr id="10" name="Shape 7"/>
          <p:cNvSpPr/>
          <p:nvPr/>
        </p:nvSpPr>
        <p:spPr>
          <a:xfrm>
            <a:off x="4626421" y="3905644"/>
            <a:ext cx="3470721" cy="502920"/>
          </a:xfrm>
          <a:prstGeom prst="round1Rect">
            <a:avLst>
              <a:gd name="adj" fmla="val 16667"/>
            </a:avLst>
          </a:prstGeom>
          <a:solidFill>
            <a:srgbClr val="3A4F4B"/>
          </a:solidFill>
          <a:ln/>
        </p:spPr>
        <p:txBody>
          <a:bodyPr/>
          <a:lstStyle/>
          <a:p>
            <a:endParaRPr lang="zh-CN" altLang="en-US"/>
          </a:p>
        </p:txBody>
      </p:sp>
      <p:sp>
        <p:nvSpPr>
          <p:cNvPr id="11" name="Shape 8"/>
          <p:cNvSpPr/>
          <p:nvPr/>
        </p:nvSpPr>
        <p:spPr>
          <a:xfrm>
            <a:off x="4631501" y="4413644"/>
            <a:ext cx="6078395" cy="1493520"/>
          </a:xfrm>
          <a:prstGeom prst="roundRect">
            <a:avLst>
              <a:gd name="adj" fmla="val 0"/>
            </a:avLst>
          </a:prstGeom>
          <a:solidFill>
            <a:srgbClr val="000000">
              <a:alpha val="0"/>
            </a:srgbClr>
          </a:solidFill>
          <a:ln w="19050">
            <a:solidFill>
              <a:srgbClr val="3A4F4B"/>
            </a:solidFill>
            <a:prstDash val="solid"/>
          </a:ln>
        </p:spPr>
        <p:txBody>
          <a:bodyPr/>
          <a:lstStyle/>
          <a:p>
            <a:endParaRPr lang="zh-CN" altLang="en-US"/>
          </a:p>
        </p:txBody>
      </p:sp>
      <p:sp>
        <p:nvSpPr>
          <p:cNvPr id="12" name="Text 9"/>
          <p:cNvSpPr/>
          <p:nvPr/>
        </p:nvSpPr>
        <p:spPr>
          <a:xfrm>
            <a:off x="1217388" y="1574165"/>
            <a:ext cx="3390745" cy="375999"/>
          </a:xfrm>
          <a:prstGeom prst="rect">
            <a:avLst/>
          </a:prstGeom>
          <a:noFill/>
          <a:ln/>
        </p:spPr>
        <p:txBody>
          <a:bodyPr wrap="square" lIns="91440" tIns="45720" rIns="91440" bIns="45720" rtlCol="0" anchor="ctr">
            <a:spAutoFit/>
          </a:bodyPr>
          <a:lstStyle/>
          <a:p>
            <a:pPr algn="just">
              <a:lnSpc>
                <a:spcPct val="100000"/>
              </a:lnSpc>
            </a:pPr>
            <a:r>
              <a:rPr lang="en-US" sz="1800" b="1" dirty="0">
                <a:solidFill>
                  <a:srgbClr val="FFFFFF"/>
                </a:solidFill>
                <a:latin typeface="MiSans" pitchFamily="34" charset="0"/>
                <a:ea typeface="MiSans" pitchFamily="34" charset="-122"/>
                <a:cs typeface="MiSans" pitchFamily="34" charset="-120"/>
              </a:rPr>
              <a:t>区域中心优势</a:t>
            </a:r>
            <a:endParaRPr lang="en-US" sz="1600" dirty="0"/>
          </a:p>
        </p:txBody>
      </p:sp>
      <p:sp>
        <p:nvSpPr>
          <p:cNvPr id="13" name="Text 10"/>
          <p:cNvSpPr/>
          <p:nvPr/>
        </p:nvSpPr>
        <p:spPr>
          <a:xfrm>
            <a:off x="1223645" y="2133600"/>
            <a:ext cx="6164580" cy="949087"/>
          </a:xfrm>
          <a:prstGeom prst="rect">
            <a:avLst/>
          </a:prstGeom>
          <a:noFill/>
          <a:ln/>
        </p:spPr>
        <p:txBody>
          <a:bodyPr wrap="square" lIns="91440" tIns="45720" rIns="91440" bIns="45720" rtlCol="0" anchor="t">
            <a:spAutoFit/>
          </a:bodyPr>
          <a:lstStyle/>
          <a:p>
            <a:pPr algn="just">
              <a:lnSpc>
                <a:spcPct val="130000"/>
              </a:lnSpc>
            </a:pPr>
            <a:r>
              <a:rPr lang="en-US" sz="1400" dirty="0">
                <a:solidFill>
                  <a:srgbClr val="2B2F36"/>
                </a:solidFill>
                <a:latin typeface="MiSans" pitchFamily="34" charset="0"/>
                <a:ea typeface="MiSans" pitchFamily="34" charset="-122"/>
                <a:cs typeface="MiSans" pitchFamily="34" charset="-120"/>
              </a:rPr>
              <a:t>处于淮海经济区中心位置，客源市场优势明显，发展潜力巨大，既可接受山东、安徽、苏北的客源，又可间接接受以上海为龙头的长三角地区旅游辐射，甚至有外国游客慕名而来。</a:t>
            </a:r>
            <a:endParaRPr lang="en-US" sz="1600" dirty="0"/>
          </a:p>
        </p:txBody>
      </p:sp>
      <p:sp>
        <p:nvSpPr>
          <p:cNvPr id="14" name="Text 11"/>
          <p:cNvSpPr/>
          <p:nvPr/>
        </p:nvSpPr>
        <p:spPr>
          <a:xfrm>
            <a:off x="4683030" y="3975494"/>
            <a:ext cx="3298826" cy="375999"/>
          </a:xfrm>
          <a:prstGeom prst="rect">
            <a:avLst/>
          </a:prstGeom>
          <a:noFill/>
          <a:ln/>
        </p:spPr>
        <p:txBody>
          <a:bodyPr wrap="square" lIns="91440" tIns="45720" rIns="91440" bIns="45720" rtlCol="0" anchor="ctr">
            <a:spAutoFit/>
          </a:bodyPr>
          <a:lstStyle/>
          <a:p>
            <a:pPr algn="just">
              <a:lnSpc>
                <a:spcPct val="100000"/>
              </a:lnSpc>
            </a:pPr>
            <a:r>
              <a:rPr lang="en-US" sz="1800" b="1" dirty="0">
                <a:solidFill>
                  <a:srgbClr val="FFFFFF"/>
                </a:solidFill>
                <a:latin typeface="MiSans" pitchFamily="34" charset="0"/>
                <a:ea typeface="MiSans" pitchFamily="34" charset="-122"/>
                <a:cs typeface="MiSans" pitchFamily="34" charset="-120"/>
              </a:rPr>
              <a:t>客源结构数据</a:t>
            </a:r>
            <a:endParaRPr lang="en-US" sz="1600" dirty="0"/>
          </a:p>
        </p:txBody>
      </p:sp>
      <p:sp>
        <p:nvSpPr>
          <p:cNvPr id="15" name="Text 12"/>
          <p:cNvSpPr/>
          <p:nvPr/>
        </p:nvSpPr>
        <p:spPr>
          <a:xfrm>
            <a:off x="4689286" y="4534929"/>
            <a:ext cx="5997465" cy="629531"/>
          </a:xfrm>
          <a:prstGeom prst="rect">
            <a:avLst/>
          </a:prstGeom>
          <a:noFill/>
          <a:ln/>
        </p:spPr>
        <p:txBody>
          <a:bodyPr wrap="square" lIns="91440" tIns="45720" rIns="91440" bIns="45720" rtlCol="0" anchor="t">
            <a:spAutoFit/>
          </a:bodyPr>
          <a:lstStyle/>
          <a:p>
            <a:pPr algn="just">
              <a:lnSpc>
                <a:spcPct val="130000"/>
              </a:lnSpc>
            </a:pPr>
            <a:r>
              <a:rPr lang="en-US" sz="1400" dirty="0">
                <a:solidFill>
                  <a:srgbClr val="2B2F36"/>
                </a:solidFill>
                <a:latin typeface="MiSans" pitchFamily="34" charset="0"/>
                <a:ea typeface="MiSans" pitchFamily="34" charset="-122"/>
                <a:cs typeface="MiSans" pitchFamily="34" charset="-120"/>
              </a:rPr>
              <a:t>省外游客接待量占外地游客接待量的74.65%，省外客源地排名前三依次为山东占33.14%、安徽占19.97%、河南占6.66%，客源市场广阔稳定。</a:t>
            </a:r>
            <a:endParaRPr lang="en-US" sz="1600" dirty="0"/>
          </a:p>
        </p:txBody>
      </p:sp>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name="Slide 19">
    <p:bg>
      <p:bgPr>
        <a:solidFill>
          <a:schemeClr val="bg1">
            <a:lumMod val="95000"/>
          </a:schemeClr>
        </a:solidFill>
        <a:effectLst/>
      </p:bgPr>
    </p:bg>
    <p:spTree>
      <p:nvGrpSpPr>
        <p:cNvPr id="1" name=""/>
        <p:cNvGrpSpPr/>
        <p:nvPr/>
      </p:nvGrpSpPr>
      <p:grpSpPr>
        <a:xfrm>
          <a:off x="0" y="0"/>
          <a:ext cx="0" cy="0"/>
          <a:chOff x="0" y="0"/>
          <a:chExt cx="0" cy="0"/>
        </a:xfrm>
      </p:grpSpPr>
      <p:sp>
        <p:nvSpPr>
          <p:cNvPr id="2" name="Text 0"/>
          <p:cNvSpPr/>
          <p:nvPr/>
        </p:nvSpPr>
        <p:spPr>
          <a:xfrm>
            <a:off x="673100" y="1685290"/>
            <a:ext cx="4088765" cy="3162062"/>
          </a:xfrm>
          <a:prstGeom prst="rect">
            <a:avLst/>
          </a:prstGeom>
          <a:noFill/>
          <a:ln/>
        </p:spPr>
        <p:txBody>
          <a:bodyPr wrap="square" lIns="91440" tIns="45720" rIns="91440" bIns="45720" rtlCol="0" anchor="t">
            <a:spAutoFit/>
          </a:bodyPr>
          <a:lstStyle/>
          <a:p>
            <a:pPr algn="ctr">
              <a:lnSpc>
                <a:spcPct val="100000"/>
              </a:lnSpc>
            </a:pPr>
            <a:r>
              <a:rPr lang="en-US" sz="19900" b="1" dirty="0">
                <a:solidFill>
                  <a:schemeClr val="tx2">
                    <a:lumMod val="50000"/>
                    <a:lumOff val="50000"/>
                  </a:schemeClr>
                </a:solidFill>
                <a:latin typeface="MiSans" pitchFamily="34" charset="0"/>
                <a:ea typeface="MiSans" pitchFamily="34" charset="-122"/>
                <a:cs typeface="MiSans" pitchFamily="34" charset="-120"/>
              </a:rPr>
              <a:t>05</a:t>
            </a:r>
            <a:endParaRPr lang="en-US" sz="1600" dirty="0">
              <a:solidFill>
                <a:schemeClr val="tx2">
                  <a:lumMod val="50000"/>
                  <a:lumOff val="50000"/>
                </a:schemeClr>
              </a:solidFill>
            </a:endParaRPr>
          </a:p>
        </p:txBody>
      </p:sp>
      <p:sp>
        <p:nvSpPr>
          <p:cNvPr id="3" name="Text 1"/>
          <p:cNvSpPr/>
          <p:nvPr/>
        </p:nvSpPr>
        <p:spPr>
          <a:xfrm>
            <a:off x="4806315" y="2385695"/>
            <a:ext cx="6424295" cy="928449"/>
          </a:xfrm>
          <a:prstGeom prst="rect">
            <a:avLst/>
          </a:prstGeom>
          <a:noFill/>
          <a:ln/>
        </p:spPr>
        <p:txBody>
          <a:bodyPr wrap="square" lIns="91440" tIns="45720" rIns="91440" bIns="45720" rtlCol="0" anchor="t">
            <a:spAutoFit/>
          </a:bodyPr>
          <a:lstStyle/>
          <a:p>
            <a:pPr algn="just">
              <a:lnSpc>
                <a:spcPct val="100000"/>
              </a:lnSpc>
            </a:pPr>
            <a:r>
              <a:rPr lang="en-US" sz="5400" b="1" dirty="0">
                <a:solidFill>
                  <a:schemeClr val="tx2">
                    <a:lumMod val="50000"/>
                    <a:lumOff val="50000"/>
                  </a:schemeClr>
                </a:solidFill>
                <a:latin typeface="MiSans" pitchFamily="34" charset="0"/>
                <a:ea typeface="MiSans" pitchFamily="34" charset="-122"/>
                <a:cs typeface="MiSans" pitchFamily="34" charset="-120"/>
              </a:rPr>
              <a:t>研究总结</a:t>
            </a:r>
            <a:endParaRPr lang="en-US" sz="1600" dirty="0">
              <a:solidFill>
                <a:schemeClr val="tx2">
                  <a:lumMod val="50000"/>
                  <a:lumOff val="50000"/>
                </a:schemeClr>
              </a:solidFill>
            </a:endParaRPr>
          </a:p>
        </p:txBody>
      </p:sp>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name="Slide 20">
    <p:bg>
      <p:bgPr>
        <a:solidFill>
          <a:schemeClr val="bg1"/>
        </a:solidFill>
        <a:effectLst/>
      </p:bgPr>
    </p:bg>
    <p:spTree>
      <p:nvGrpSpPr>
        <p:cNvPr id="1" name=""/>
        <p:cNvGrpSpPr/>
        <p:nvPr/>
      </p:nvGrpSpPr>
      <p:grpSpPr>
        <a:xfrm>
          <a:off x="0" y="0"/>
          <a:ext cx="0" cy="0"/>
          <a:chOff x="0" y="0"/>
          <a:chExt cx="0" cy="0"/>
        </a:xfrm>
      </p:grpSpPr>
      <p:sp>
        <p:nvSpPr>
          <p:cNvPr id="2" name="Shape 0"/>
          <p:cNvSpPr/>
          <p:nvPr/>
        </p:nvSpPr>
        <p:spPr>
          <a:xfrm rot="5400000">
            <a:off x="467360" y="410210"/>
            <a:ext cx="330200" cy="330200"/>
          </a:xfrm>
          <a:prstGeom prst="triangle">
            <a:avLst>
              <a:gd name="adj" fmla="val 50000"/>
            </a:avLst>
          </a:prstGeom>
          <a:solidFill>
            <a:srgbClr val="3A4F4B"/>
          </a:solidFill>
          <a:ln/>
        </p:spPr>
        <p:txBody>
          <a:bodyPr/>
          <a:lstStyle/>
          <a:p>
            <a:endParaRPr lang="zh-CN" altLang="en-US"/>
          </a:p>
        </p:txBody>
      </p:sp>
      <p:sp>
        <p:nvSpPr>
          <p:cNvPr id="3" name="Shape 1"/>
          <p:cNvSpPr/>
          <p:nvPr/>
        </p:nvSpPr>
        <p:spPr>
          <a:xfrm rot="5400000">
            <a:off x="594360" y="537210"/>
            <a:ext cx="330200" cy="330200"/>
          </a:xfrm>
          <a:prstGeom prst="triangle">
            <a:avLst>
              <a:gd name="adj" fmla="val 50000"/>
            </a:avLst>
          </a:prstGeom>
          <a:solidFill>
            <a:srgbClr val="8BBD1F"/>
          </a:solidFill>
          <a:ln/>
        </p:spPr>
        <p:txBody>
          <a:bodyPr/>
          <a:lstStyle/>
          <a:p>
            <a:endParaRPr lang="zh-CN" altLang="en-US"/>
          </a:p>
        </p:txBody>
      </p:sp>
      <p:sp>
        <p:nvSpPr>
          <p:cNvPr id="4" name="Text 2"/>
          <p:cNvSpPr/>
          <p:nvPr/>
        </p:nvSpPr>
        <p:spPr>
          <a:xfrm>
            <a:off x="1090930" y="408940"/>
            <a:ext cx="10782935" cy="521057"/>
          </a:xfrm>
          <a:prstGeom prst="rect">
            <a:avLst/>
          </a:prstGeom>
          <a:noFill/>
          <a:ln/>
        </p:spPr>
        <p:txBody>
          <a:bodyPr wrap="square" lIns="91440" tIns="45720" rIns="91440" bIns="45720" rtlCol="0" anchor="t">
            <a:spAutoFit/>
          </a:bodyPr>
          <a:lstStyle/>
          <a:p>
            <a:pPr algn="just">
              <a:lnSpc>
                <a:spcPct val="100000"/>
              </a:lnSpc>
            </a:pPr>
            <a:r>
              <a:rPr lang="en-US" sz="2800" b="1" dirty="0">
                <a:solidFill>
                  <a:srgbClr val="000000"/>
                </a:solidFill>
                <a:latin typeface="MiSans" pitchFamily="34" charset="0"/>
                <a:ea typeface="MiSans" pitchFamily="34" charset="-122"/>
                <a:cs typeface="MiSans" pitchFamily="34" charset="-120"/>
              </a:rPr>
              <a:t>徐州旅游火热的综合成因</a:t>
            </a:r>
            <a:endParaRPr lang="en-US" sz="1600" dirty="0"/>
          </a:p>
        </p:txBody>
      </p:sp>
      <p:sp>
        <p:nvSpPr>
          <p:cNvPr id="5" name="Shape 3"/>
          <p:cNvSpPr/>
          <p:nvPr/>
        </p:nvSpPr>
        <p:spPr>
          <a:xfrm>
            <a:off x="638810" y="6362065"/>
            <a:ext cx="215900" cy="215900"/>
          </a:xfrm>
          <a:prstGeom prst="roundRect">
            <a:avLst>
              <a:gd name="adj" fmla="val 50000"/>
            </a:avLst>
          </a:prstGeom>
          <a:solidFill>
            <a:srgbClr val="8BBD1F"/>
          </a:solidFill>
          <a:ln/>
        </p:spPr>
        <p:txBody>
          <a:bodyPr/>
          <a:lstStyle/>
          <a:p>
            <a:endParaRPr lang="zh-CN" altLang="en-US"/>
          </a:p>
        </p:txBody>
      </p:sp>
      <p:sp>
        <p:nvSpPr>
          <p:cNvPr id="6" name="Shape 4"/>
          <p:cNvSpPr/>
          <p:nvPr/>
        </p:nvSpPr>
        <p:spPr>
          <a:xfrm>
            <a:off x="765810" y="6362065"/>
            <a:ext cx="215900" cy="215900"/>
          </a:xfrm>
          <a:prstGeom prst="roundRect">
            <a:avLst>
              <a:gd name="adj" fmla="val 50000"/>
            </a:avLst>
          </a:prstGeom>
          <a:solidFill>
            <a:srgbClr val="000000">
              <a:alpha val="0"/>
            </a:srgbClr>
          </a:solidFill>
          <a:ln w="19050">
            <a:solidFill>
              <a:srgbClr val="8BBD1F"/>
            </a:solidFill>
            <a:prstDash val="solid"/>
          </a:ln>
        </p:spPr>
        <p:txBody>
          <a:bodyPr/>
          <a:lstStyle/>
          <a:p>
            <a:endParaRPr lang="zh-CN" altLang="en-US"/>
          </a:p>
        </p:txBody>
      </p:sp>
      <p:sp>
        <p:nvSpPr>
          <p:cNvPr id="8" name="Shape 5"/>
          <p:cNvSpPr/>
          <p:nvPr/>
        </p:nvSpPr>
        <p:spPr>
          <a:xfrm>
            <a:off x="459467" y="881627"/>
            <a:ext cx="5373774" cy="5429859"/>
          </a:xfrm>
          <a:prstGeom prst="roundRect">
            <a:avLst>
              <a:gd name="adj" fmla="val 3784"/>
            </a:avLst>
          </a:prstGeom>
          <a:solidFill>
            <a:srgbClr val="3A4F4B"/>
          </a:solidFill>
          <a:ln/>
        </p:spPr>
        <p:txBody>
          <a:bodyPr/>
          <a:lstStyle/>
          <a:p>
            <a:endParaRPr lang="zh-CN" altLang="en-US"/>
          </a:p>
        </p:txBody>
      </p:sp>
      <p:sp>
        <p:nvSpPr>
          <p:cNvPr id="9" name="Shape 6"/>
          <p:cNvSpPr/>
          <p:nvPr/>
        </p:nvSpPr>
        <p:spPr>
          <a:xfrm>
            <a:off x="1058413" y="922853"/>
            <a:ext cx="4069080" cy="381000"/>
          </a:xfrm>
          <a:prstGeom prst="roundRect">
            <a:avLst>
              <a:gd name="adj" fmla="val 50000"/>
            </a:avLst>
          </a:prstGeom>
          <a:solidFill>
            <a:srgbClr val="FFFFFF"/>
          </a:solidFill>
          <a:ln/>
        </p:spPr>
        <p:txBody>
          <a:bodyPr/>
          <a:lstStyle/>
          <a:p>
            <a:endParaRPr lang="zh-CN" altLang="en-US"/>
          </a:p>
        </p:txBody>
      </p:sp>
      <p:sp>
        <p:nvSpPr>
          <p:cNvPr id="11" name="Shape 7"/>
          <p:cNvSpPr/>
          <p:nvPr/>
        </p:nvSpPr>
        <p:spPr>
          <a:xfrm>
            <a:off x="6456001" y="922853"/>
            <a:ext cx="4795104" cy="5459613"/>
          </a:xfrm>
          <a:prstGeom prst="roundRect">
            <a:avLst>
              <a:gd name="adj" fmla="val 3784"/>
            </a:avLst>
          </a:prstGeom>
          <a:solidFill>
            <a:srgbClr val="3A4F4B"/>
          </a:solidFill>
          <a:ln/>
        </p:spPr>
        <p:txBody>
          <a:bodyPr/>
          <a:lstStyle/>
          <a:p>
            <a:endParaRPr lang="zh-CN" altLang="en-US"/>
          </a:p>
        </p:txBody>
      </p:sp>
      <p:sp>
        <p:nvSpPr>
          <p:cNvPr id="12" name="Shape 8"/>
          <p:cNvSpPr/>
          <p:nvPr/>
        </p:nvSpPr>
        <p:spPr>
          <a:xfrm>
            <a:off x="6783059" y="1307464"/>
            <a:ext cx="485249" cy="3146974"/>
          </a:xfrm>
          <a:prstGeom prst="roundRect">
            <a:avLst>
              <a:gd name="adj" fmla="val 50000"/>
            </a:avLst>
          </a:prstGeom>
          <a:solidFill>
            <a:srgbClr val="FFFFFF"/>
          </a:solidFill>
          <a:ln/>
        </p:spPr>
        <p:txBody>
          <a:bodyPr/>
          <a:lstStyle/>
          <a:p>
            <a:endParaRPr lang="zh-CN" altLang="en-US"/>
          </a:p>
        </p:txBody>
      </p:sp>
      <p:sp>
        <p:nvSpPr>
          <p:cNvPr id="13" name="Text 9"/>
          <p:cNvSpPr/>
          <p:nvPr/>
        </p:nvSpPr>
        <p:spPr>
          <a:xfrm>
            <a:off x="2283373" y="935362"/>
            <a:ext cx="3932555" cy="398224"/>
          </a:xfrm>
          <a:prstGeom prst="rect">
            <a:avLst/>
          </a:prstGeom>
          <a:noFill/>
          <a:ln/>
        </p:spPr>
        <p:txBody>
          <a:bodyPr wrap="square" lIns="91440" tIns="45720" rIns="91440" bIns="45720" rtlCol="0" anchor="ctr">
            <a:spAutoFit/>
          </a:bodyPr>
          <a:lstStyle/>
          <a:p>
            <a:pPr algn="just">
              <a:lnSpc>
                <a:spcPct val="100000"/>
              </a:lnSpc>
            </a:pPr>
            <a:r>
              <a:rPr lang="en-US" sz="2000" b="1" dirty="0">
                <a:solidFill>
                  <a:schemeClr val="tx2">
                    <a:lumMod val="50000"/>
                    <a:lumOff val="50000"/>
                  </a:schemeClr>
                </a:solidFill>
                <a:latin typeface="MiSans" pitchFamily="34" charset="0"/>
                <a:ea typeface="MiSans" pitchFamily="34" charset="-122"/>
                <a:cs typeface="MiSans" pitchFamily="34" charset="-120"/>
              </a:rPr>
              <a:t>七大影响</a:t>
            </a:r>
            <a:r>
              <a:rPr lang="zh-CN" altLang="en-US" sz="2000" b="1" dirty="0">
                <a:solidFill>
                  <a:schemeClr val="tx2">
                    <a:lumMod val="50000"/>
                    <a:lumOff val="50000"/>
                  </a:schemeClr>
                </a:solidFill>
                <a:latin typeface="MiSans" pitchFamily="34" charset="0"/>
                <a:ea typeface="MiSans" pitchFamily="34" charset="-122"/>
                <a:cs typeface="MiSans" pitchFamily="34" charset="-120"/>
              </a:rPr>
              <a:t>原因</a:t>
            </a:r>
            <a:endParaRPr lang="en-US" sz="1600" dirty="0">
              <a:solidFill>
                <a:schemeClr val="tx2">
                  <a:lumMod val="50000"/>
                  <a:lumOff val="50000"/>
                </a:schemeClr>
              </a:solidFill>
            </a:endParaRPr>
          </a:p>
        </p:txBody>
      </p:sp>
      <p:sp>
        <p:nvSpPr>
          <p:cNvPr id="14" name="Text 10"/>
          <p:cNvSpPr/>
          <p:nvPr/>
        </p:nvSpPr>
        <p:spPr>
          <a:xfrm>
            <a:off x="4126230" y="2004695"/>
            <a:ext cx="6976110" cy="386516"/>
          </a:xfrm>
          <a:prstGeom prst="rect">
            <a:avLst/>
          </a:prstGeom>
          <a:noFill/>
          <a:ln/>
        </p:spPr>
        <p:txBody>
          <a:bodyPr wrap="square" lIns="91440" tIns="45720" rIns="91440" bIns="45720" rtlCol="0" anchor="t">
            <a:spAutoFit/>
          </a:bodyPr>
          <a:lstStyle/>
          <a:p>
            <a:pPr algn="just">
              <a:lnSpc>
                <a:spcPct val="130000"/>
              </a:lnSpc>
            </a:pPr>
            <a:endParaRPr lang="en-US" sz="1600" dirty="0"/>
          </a:p>
        </p:txBody>
      </p:sp>
      <p:sp>
        <p:nvSpPr>
          <p:cNvPr id="15" name="Text 11"/>
          <p:cNvSpPr/>
          <p:nvPr/>
        </p:nvSpPr>
        <p:spPr>
          <a:xfrm>
            <a:off x="6783059" y="1980893"/>
            <a:ext cx="400061" cy="1631216"/>
          </a:xfrm>
          <a:prstGeom prst="rect">
            <a:avLst/>
          </a:prstGeom>
          <a:noFill/>
          <a:ln/>
        </p:spPr>
        <p:txBody>
          <a:bodyPr wrap="square" lIns="91440" tIns="45720" rIns="91440" bIns="45720" rtlCol="0" anchor="ctr">
            <a:spAutoFit/>
          </a:bodyPr>
          <a:lstStyle/>
          <a:p>
            <a:pPr algn="just">
              <a:lnSpc>
                <a:spcPct val="100000"/>
              </a:lnSpc>
            </a:pPr>
            <a:r>
              <a:rPr lang="zh-CN" altLang="en-US" sz="2000" b="1" dirty="0">
                <a:solidFill>
                  <a:srgbClr val="455E0F"/>
                </a:solidFill>
                <a:latin typeface="MiSans" pitchFamily="34" charset="0"/>
                <a:ea typeface="MiSans" pitchFamily="34" charset="-122"/>
                <a:cs typeface="MiSans" pitchFamily="34" charset="-120"/>
              </a:rPr>
              <a:t>总</a:t>
            </a:r>
            <a:endParaRPr lang="en-US" altLang="zh-CN" sz="2000" b="1" dirty="0">
              <a:solidFill>
                <a:srgbClr val="455E0F"/>
              </a:solidFill>
              <a:latin typeface="MiSans" pitchFamily="34" charset="0"/>
              <a:ea typeface="MiSans" pitchFamily="34" charset="-122"/>
              <a:cs typeface="MiSans" pitchFamily="34" charset="-120"/>
            </a:endParaRPr>
          </a:p>
          <a:p>
            <a:pPr algn="just">
              <a:lnSpc>
                <a:spcPct val="100000"/>
              </a:lnSpc>
            </a:pPr>
            <a:endParaRPr lang="en-US" altLang="zh-CN" sz="2000" b="1" dirty="0">
              <a:solidFill>
                <a:srgbClr val="455E0F"/>
              </a:solidFill>
              <a:latin typeface="MiSans" pitchFamily="34" charset="0"/>
              <a:ea typeface="MiSans" pitchFamily="34" charset="-122"/>
              <a:cs typeface="MiSans" pitchFamily="34" charset="-120"/>
            </a:endParaRPr>
          </a:p>
          <a:p>
            <a:pPr algn="just">
              <a:lnSpc>
                <a:spcPct val="100000"/>
              </a:lnSpc>
            </a:pPr>
            <a:endParaRPr lang="en-US" altLang="zh-CN" sz="2000" b="1" dirty="0">
              <a:solidFill>
                <a:srgbClr val="455E0F"/>
              </a:solidFill>
              <a:latin typeface="MiSans" pitchFamily="34" charset="0"/>
              <a:ea typeface="MiSans" pitchFamily="34" charset="-122"/>
              <a:cs typeface="MiSans" pitchFamily="34" charset="-120"/>
            </a:endParaRPr>
          </a:p>
          <a:p>
            <a:pPr algn="just">
              <a:lnSpc>
                <a:spcPct val="100000"/>
              </a:lnSpc>
            </a:pPr>
            <a:endParaRPr lang="en-US" altLang="zh-CN" sz="2000" b="1" dirty="0">
              <a:solidFill>
                <a:srgbClr val="455E0F"/>
              </a:solidFill>
              <a:latin typeface="MiSans" pitchFamily="34" charset="0"/>
              <a:ea typeface="MiSans" pitchFamily="34" charset="-122"/>
              <a:cs typeface="MiSans" pitchFamily="34" charset="-120"/>
            </a:endParaRPr>
          </a:p>
          <a:p>
            <a:pPr algn="just">
              <a:lnSpc>
                <a:spcPct val="100000"/>
              </a:lnSpc>
            </a:pPr>
            <a:r>
              <a:rPr lang="zh-CN" altLang="en-US" sz="2000" b="1" dirty="0">
                <a:solidFill>
                  <a:srgbClr val="455E0F"/>
                </a:solidFill>
                <a:latin typeface="MiSans" pitchFamily="34" charset="0"/>
                <a:ea typeface="MiSans" pitchFamily="34" charset="-122"/>
                <a:cs typeface="MiSans" pitchFamily="34" charset="-120"/>
              </a:rPr>
              <a:t>结</a:t>
            </a:r>
            <a:endParaRPr lang="en-US" sz="1600" dirty="0"/>
          </a:p>
        </p:txBody>
      </p:sp>
      <p:sp>
        <p:nvSpPr>
          <p:cNvPr id="16" name="Text 12"/>
          <p:cNvSpPr/>
          <p:nvPr/>
        </p:nvSpPr>
        <p:spPr>
          <a:xfrm>
            <a:off x="7518536" y="1774969"/>
            <a:ext cx="3482340" cy="1986569"/>
          </a:xfrm>
          <a:prstGeom prst="rect">
            <a:avLst/>
          </a:prstGeom>
          <a:noFill/>
          <a:ln/>
        </p:spPr>
        <p:txBody>
          <a:bodyPr wrap="square" lIns="91440" tIns="45720" rIns="91440" bIns="45720" rtlCol="0" anchor="t">
            <a:spAutoFit/>
          </a:bodyPr>
          <a:lstStyle/>
          <a:p>
            <a:pPr algn="just">
              <a:lnSpc>
                <a:spcPct val="130000"/>
              </a:lnSpc>
            </a:pPr>
            <a:r>
              <a:rPr lang="en-US" sz="1600" dirty="0">
                <a:solidFill>
                  <a:srgbClr val="FFFFFF"/>
                </a:solidFill>
                <a:latin typeface="MiSans" pitchFamily="34" charset="0"/>
                <a:ea typeface="MiSans" pitchFamily="34" charset="-122"/>
                <a:cs typeface="MiSans" pitchFamily="34" charset="-120"/>
              </a:rPr>
              <a:t>徐州旅游持续火热是传统地理环境的先天优势与现代地理环境的后天赋能共同作用的结果，先天的位置、自然、交通、文化基础奠定旅游发展根基，后天的产品升级、政策支持、客源辐射让旅游热度持续提升。</a:t>
            </a:r>
            <a:endParaRPr lang="en-US" sz="1600" dirty="0"/>
          </a:p>
        </p:txBody>
      </p:sp>
      <p:graphicFrame>
        <p:nvGraphicFramePr>
          <p:cNvPr id="17" name="表格 16">
            <a:extLst>
              <a:ext uri="{FF2B5EF4-FFF2-40B4-BE49-F238E27FC236}">
                <a16:creationId xmlns:a16="http://schemas.microsoft.com/office/drawing/2014/main" id="{523B7078-BAF0-6E2F-8EC7-543E8BCB7CF3}"/>
              </a:ext>
            </a:extLst>
          </p:cNvPr>
          <p:cNvGraphicFramePr>
            <a:graphicFrameLocks noGrp="1"/>
          </p:cNvGraphicFramePr>
          <p:nvPr>
            <p:extLst>
              <p:ext uri="{D42A27DB-BD31-4B8C-83A1-F6EECF244321}">
                <p14:modId xmlns:p14="http://schemas.microsoft.com/office/powerpoint/2010/main" val="1136987938"/>
              </p:ext>
            </p:extLst>
          </p:nvPr>
        </p:nvGraphicFramePr>
        <p:xfrm>
          <a:off x="1065530" y="1638463"/>
          <a:ext cx="4069080" cy="3819167"/>
        </p:xfrm>
        <a:graphic>
          <a:graphicData uri="http://schemas.openxmlformats.org/drawingml/2006/table">
            <a:tbl>
              <a:tblPr firstRow="1" firstCol="1" bandRow="1">
                <a:tableStyleId>{5C22544A-7EE6-4342-B048-85BDC9FD1C3A}</a:tableStyleId>
              </a:tblPr>
              <a:tblGrid>
                <a:gridCol w="1035838">
                  <a:extLst>
                    <a:ext uri="{9D8B030D-6E8A-4147-A177-3AD203B41FA5}">
                      <a16:colId xmlns:a16="http://schemas.microsoft.com/office/drawing/2014/main" val="3186320785"/>
                    </a:ext>
                  </a:extLst>
                </a:gridCol>
                <a:gridCol w="3033242">
                  <a:extLst>
                    <a:ext uri="{9D8B030D-6E8A-4147-A177-3AD203B41FA5}">
                      <a16:colId xmlns:a16="http://schemas.microsoft.com/office/drawing/2014/main" val="941873959"/>
                    </a:ext>
                  </a:extLst>
                </a:gridCol>
              </a:tblGrid>
              <a:tr h="291852">
                <a:tc>
                  <a:txBody>
                    <a:bodyPr/>
                    <a:lstStyle/>
                    <a:p>
                      <a:pPr algn="just">
                        <a:buNone/>
                      </a:pPr>
                      <a:r>
                        <a:rPr lang="zh-CN" sz="1500" kern="0" dirty="0">
                          <a:effectLst/>
                        </a:rPr>
                        <a:t>原因</a:t>
                      </a:r>
                      <a:endParaRPr lang="zh-CN" sz="15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tc>
                  <a:txBody>
                    <a:bodyPr/>
                    <a:lstStyle/>
                    <a:p>
                      <a:pPr algn="just">
                        <a:buNone/>
                      </a:pPr>
                      <a:r>
                        <a:rPr lang="zh-CN" sz="1500" kern="0" dirty="0">
                          <a:effectLst/>
                        </a:rPr>
                        <a:t>具体表现</a:t>
                      </a:r>
                      <a:endParaRPr lang="zh-CN" sz="15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087759725"/>
                  </a:ext>
                </a:extLst>
              </a:tr>
              <a:tr h="388325">
                <a:tc>
                  <a:txBody>
                    <a:bodyPr/>
                    <a:lstStyle/>
                    <a:p>
                      <a:pPr algn="just">
                        <a:buNone/>
                      </a:pPr>
                      <a:r>
                        <a:rPr lang="zh-CN" sz="1500" kern="0">
                          <a:effectLst/>
                        </a:rPr>
                        <a:t>地理位置优越</a:t>
                      </a:r>
                      <a:endParaRPr lang="zh-CN" sz="15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tc>
                  <a:txBody>
                    <a:bodyPr/>
                    <a:lstStyle/>
                    <a:p>
                      <a:pPr algn="just">
                        <a:buNone/>
                      </a:pPr>
                      <a:r>
                        <a:rPr lang="zh-CN" sz="1500" kern="0">
                          <a:effectLst/>
                        </a:rPr>
                        <a:t>交通枢纽</a:t>
                      </a:r>
                      <a:endParaRPr lang="zh-CN" sz="15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749868777"/>
                  </a:ext>
                </a:extLst>
              </a:tr>
              <a:tr h="583703">
                <a:tc>
                  <a:txBody>
                    <a:bodyPr/>
                    <a:lstStyle/>
                    <a:p>
                      <a:pPr algn="just">
                        <a:buNone/>
                      </a:pPr>
                      <a:r>
                        <a:rPr lang="zh-CN" sz="1500" kern="0">
                          <a:effectLst/>
                        </a:rPr>
                        <a:t>自然景观优势</a:t>
                      </a:r>
                      <a:endParaRPr lang="zh-CN" sz="1500" kern="100">
                        <a:effectLst/>
                      </a:endParaRPr>
                    </a:p>
                    <a:p>
                      <a:pPr algn="just">
                        <a:buNone/>
                      </a:pPr>
                      <a:r>
                        <a:rPr lang="en-US" sz="1500" kern="0" dirty="0">
                          <a:effectLst/>
                        </a:rPr>
                        <a:t> </a:t>
                      </a:r>
                      <a:endParaRPr lang="zh-CN" sz="15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tc>
                  <a:txBody>
                    <a:bodyPr/>
                    <a:lstStyle/>
                    <a:p>
                      <a:pPr algn="just">
                        <a:buNone/>
                      </a:pPr>
                      <a:r>
                        <a:rPr lang="zh-CN" sz="1500" kern="0">
                          <a:effectLst/>
                        </a:rPr>
                        <a:t>独特风光、植物景观、生物多样性丰富、地形多样</a:t>
                      </a:r>
                      <a:endParaRPr lang="zh-CN" sz="15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940668598"/>
                  </a:ext>
                </a:extLst>
              </a:tr>
              <a:tr h="291852">
                <a:tc>
                  <a:txBody>
                    <a:bodyPr/>
                    <a:lstStyle/>
                    <a:p>
                      <a:pPr algn="just">
                        <a:buNone/>
                      </a:pPr>
                      <a:r>
                        <a:rPr lang="zh-CN" sz="1500" kern="0">
                          <a:effectLst/>
                        </a:rPr>
                        <a:t>交通发达</a:t>
                      </a:r>
                      <a:endParaRPr lang="zh-CN" sz="15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tc>
                  <a:txBody>
                    <a:bodyPr/>
                    <a:lstStyle/>
                    <a:p>
                      <a:pPr algn="just">
                        <a:buNone/>
                      </a:pPr>
                      <a:r>
                        <a:rPr lang="zh-CN" sz="1500" kern="0">
                          <a:effectLst/>
                        </a:rPr>
                        <a:t>承东接西、沟通南北、双向开放、梯度推进</a:t>
                      </a:r>
                      <a:endParaRPr lang="zh-CN" sz="15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953570640"/>
                  </a:ext>
                </a:extLst>
              </a:tr>
              <a:tr h="583703">
                <a:tc>
                  <a:txBody>
                    <a:bodyPr/>
                    <a:lstStyle/>
                    <a:p>
                      <a:pPr algn="just">
                        <a:buNone/>
                      </a:pPr>
                      <a:r>
                        <a:rPr lang="zh-CN" sz="1500" kern="0">
                          <a:effectLst/>
                        </a:rPr>
                        <a:t>丰富的文化底蕴</a:t>
                      </a:r>
                      <a:endParaRPr lang="zh-CN" sz="15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tc>
                  <a:txBody>
                    <a:bodyPr/>
                    <a:lstStyle/>
                    <a:p>
                      <a:pPr algn="just">
                        <a:buNone/>
                      </a:pPr>
                      <a:r>
                        <a:rPr lang="zh-CN" sz="1500" kern="0">
                          <a:effectLst/>
                        </a:rPr>
                        <a:t>彭祖文化、汉文化、独特饮食文化；多文保遗存地方特色；非遗文化现代呈现与体验</a:t>
                      </a:r>
                      <a:endParaRPr lang="zh-CN" sz="15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998936052"/>
                  </a:ext>
                </a:extLst>
              </a:tr>
              <a:tr h="291852">
                <a:tc>
                  <a:txBody>
                    <a:bodyPr/>
                    <a:lstStyle/>
                    <a:p>
                      <a:pPr algn="just">
                        <a:buNone/>
                      </a:pPr>
                      <a:r>
                        <a:rPr lang="zh-CN" sz="1500" kern="0">
                          <a:effectLst/>
                        </a:rPr>
                        <a:t>持续发力</a:t>
                      </a:r>
                      <a:endParaRPr lang="zh-CN" sz="15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tc>
                  <a:txBody>
                    <a:bodyPr/>
                    <a:lstStyle/>
                    <a:p>
                      <a:pPr algn="just">
                        <a:buNone/>
                      </a:pPr>
                      <a:r>
                        <a:rPr lang="zh-CN" sz="1500" kern="0">
                          <a:effectLst/>
                        </a:rPr>
                        <a:t>多种活动，持续优化</a:t>
                      </a:r>
                      <a:endParaRPr lang="zh-CN" sz="15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424387355"/>
                  </a:ext>
                </a:extLst>
              </a:tr>
              <a:tr h="583703">
                <a:tc>
                  <a:txBody>
                    <a:bodyPr/>
                    <a:lstStyle/>
                    <a:p>
                      <a:pPr algn="just">
                        <a:buNone/>
                      </a:pPr>
                      <a:r>
                        <a:rPr lang="zh-CN" sz="1500" kern="0">
                          <a:effectLst/>
                        </a:rPr>
                        <a:t>合理优惠的政策</a:t>
                      </a:r>
                      <a:endParaRPr lang="zh-CN" sz="15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tc>
                  <a:txBody>
                    <a:bodyPr/>
                    <a:lstStyle/>
                    <a:p>
                      <a:pPr algn="just">
                        <a:buNone/>
                      </a:pPr>
                      <a:r>
                        <a:rPr lang="zh-CN" sz="1500" kern="0" dirty="0">
                          <a:effectLst/>
                        </a:rPr>
                        <a:t>餐饮、住宿企业优惠，文旅</a:t>
                      </a:r>
                      <a:r>
                        <a:rPr lang="en-US" sz="1500" kern="0" dirty="0">
                          <a:effectLst/>
                          <a:hlinkClick r:id="rId3"/>
                        </a:rPr>
                        <a:t>消费券</a:t>
                      </a:r>
                      <a:r>
                        <a:rPr lang="zh-CN" sz="1500" kern="0" dirty="0">
                          <a:effectLst/>
                        </a:rPr>
                        <a:t>，交通出行优惠</a:t>
                      </a:r>
                      <a:endParaRPr lang="zh-CN" sz="15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796605613"/>
                  </a:ext>
                </a:extLst>
              </a:tr>
              <a:tr h="291852">
                <a:tc>
                  <a:txBody>
                    <a:bodyPr/>
                    <a:lstStyle/>
                    <a:p>
                      <a:pPr algn="just">
                        <a:buNone/>
                      </a:pPr>
                      <a:r>
                        <a:rPr lang="zh-CN" sz="1200" kern="0">
                          <a:effectLst/>
                        </a:rPr>
                        <a:t>周围经济环境带动</a:t>
                      </a:r>
                      <a:endParaRPr lang="zh-CN" sz="15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tc>
                  <a:txBody>
                    <a:bodyPr/>
                    <a:lstStyle/>
                    <a:p>
                      <a:pPr algn="just">
                        <a:buNone/>
                      </a:pPr>
                      <a:r>
                        <a:rPr lang="zh-CN" sz="1500" kern="0" dirty="0">
                          <a:effectLst/>
                        </a:rPr>
                        <a:t>客源市场广阔，发展潜力巨大</a:t>
                      </a:r>
                      <a:endParaRPr lang="zh-CN" sz="15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919840611"/>
                  </a:ext>
                </a:extLst>
              </a:tr>
            </a:tbl>
          </a:graphicData>
        </a:graphic>
      </p:graphicFrame>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FFFFF"/>
        </a:solidFill>
        <a:effectLst/>
      </p:bgPr>
    </p:bg>
    <p:spTree>
      <p:nvGrpSpPr>
        <p:cNvPr id="1" name=""/>
        <p:cNvGrpSpPr/>
        <p:nvPr/>
      </p:nvGrpSpPr>
      <p:grpSpPr>
        <a:xfrm>
          <a:off x="0" y="0"/>
          <a:ext cx="0" cy="0"/>
          <a:chOff x="0" y="0"/>
          <a:chExt cx="0" cy="0"/>
        </a:xfrm>
      </p:grpSpPr>
      <p:sp>
        <p:nvSpPr>
          <p:cNvPr id="5" name="Shape 2"/>
          <p:cNvSpPr/>
          <p:nvPr/>
        </p:nvSpPr>
        <p:spPr>
          <a:xfrm>
            <a:off x="5713159" y="741219"/>
            <a:ext cx="0" cy="521970"/>
          </a:xfrm>
          <a:prstGeom prst="line">
            <a:avLst/>
          </a:prstGeom>
          <a:noFill/>
          <a:ln w="25400">
            <a:solidFill>
              <a:srgbClr val="3A4F4B"/>
            </a:solidFill>
            <a:prstDash val="solid"/>
            <a:headEnd type="none"/>
            <a:tailEnd type="none"/>
          </a:ln>
        </p:spPr>
        <p:txBody>
          <a:bodyPr/>
          <a:lstStyle/>
          <a:p>
            <a:endParaRPr lang="zh-CN" altLang="en-US"/>
          </a:p>
        </p:txBody>
      </p:sp>
      <p:sp>
        <p:nvSpPr>
          <p:cNvPr id="6" name="Shape 3"/>
          <p:cNvSpPr/>
          <p:nvPr/>
        </p:nvSpPr>
        <p:spPr>
          <a:xfrm>
            <a:off x="5713159" y="1679749"/>
            <a:ext cx="0" cy="521970"/>
          </a:xfrm>
          <a:prstGeom prst="line">
            <a:avLst/>
          </a:prstGeom>
          <a:noFill/>
          <a:ln w="25400">
            <a:solidFill>
              <a:srgbClr val="3A4F4B"/>
            </a:solidFill>
            <a:prstDash val="solid"/>
            <a:headEnd type="none"/>
            <a:tailEnd type="none"/>
          </a:ln>
        </p:spPr>
        <p:txBody>
          <a:bodyPr/>
          <a:lstStyle/>
          <a:p>
            <a:endParaRPr lang="zh-CN" altLang="en-US"/>
          </a:p>
        </p:txBody>
      </p:sp>
      <p:sp>
        <p:nvSpPr>
          <p:cNvPr id="7" name="Shape 4"/>
          <p:cNvSpPr/>
          <p:nvPr/>
        </p:nvSpPr>
        <p:spPr>
          <a:xfrm>
            <a:off x="5713159" y="2618279"/>
            <a:ext cx="0" cy="521970"/>
          </a:xfrm>
          <a:prstGeom prst="line">
            <a:avLst/>
          </a:prstGeom>
          <a:noFill/>
          <a:ln w="25400">
            <a:solidFill>
              <a:srgbClr val="3A4F4B"/>
            </a:solidFill>
            <a:prstDash val="solid"/>
            <a:headEnd type="none"/>
            <a:tailEnd type="none"/>
          </a:ln>
        </p:spPr>
        <p:txBody>
          <a:bodyPr/>
          <a:lstStyle/>
          <a:p>
            <a:endParaRPr lang="zh-CN" altLang="en-US"/>
          </a:p>
        </p:txBody>
      </p:sp>
      <p:sp>
        <p:nvSpPr>
          <p:cNvPr id="8" name="Shape 5"/>
          <p:cNvSpPr/>
          <p:nvPr/>
        </p:nvSpPr>
        <p:spPr>
          <a:xfrm>
            <a:off x="5713159" y="3556809"/>
            <a:ext cx="0" cy="521970"/>
          </a:xfrm>
          <a:prstGeom prst="line">
            <a:avLst/>
          </a:prstGeom>
          <a:noFill/>
          <a:ln w="25400">
            <a:solidFill>
              <a:srgbClr val="3A4F4B"/>
            </a:solidFill>
            <a:prstDash val="solid"/>
            <a:headEnd type="none"/>
            <a:tailEnd type="none"/>
          </a:ln>
        </p:spPr>
        <p:txBody>
          <a:bodyPr/>
          <a:lstStyle/>
          <a:p>
            <a:endParaRPr lang="zh-CN" altLang="en-US"/>
          </a:p>
        </p:txBody>
      </p:sp>
      <p:sp>
        <p:nvSpPr>
          <p:cNvPr id="9" name="Shape 6"/>
          <p:cNvSpPr/>
          <p:nvPr/>
        </p:nvSpPr>
        <p:spPr>
          <a:xfrm>
            <a:off x="5713159" y="4495339"/>
            <a:ext cx="0" cy="521970"/>
          </a:xfrm>
          <a:prstGeom prst="line">
            <a:avLst/>
          </a:prstGeom>
          <a:noFill/>
          <a:ln w="25400">
            <a:solidFill>
              <a:srgbClr val="3A4F4B"/>
            </a:solidFill>
            <a:prstDash val="solid"/>
            <a:headEnd type="none"/>
            <a:tailEnd type="none"/>
          </a:ln>
        </p:spPr>
        <p:txBody>
          <a:bodyPr/>
          <a:lstStyle/>
          <a:p>
            <a:endParaRPr lang="zh-CN" altLang="en-US"/>
          </a:p>
        </p:txBody>
      </p:sp>
      <p:sp>
        <p:nvSpPr>
          <p:cNvPr id="12" name="Text 8"/>
          <p:cNvSpPr/>
          <p:nvPr/>
        </p:nvSpPr>
        <p:spPr>
          <a:xfrm>
            <a:off x="4739704" y="679624"/>
            <a:ext cx="868680" cy="590907"/>
          </a:xfrm>
          <a:prstGeom prst="rect">
            <a:avLst/>
          </a:prstGeom>
          <a:noFill/>
          <a:ln/>
        </p:spPr>
        <p:txBody>
          <a:bodyPr wrap="square" lIns="91440" tIns="45720" rIns="91440" bIns="45720" rtlCol="0" anchor="t">
            <a:spAutoFit/>
          </a:bodyPr>
          <a:lstStyle/>
          <a:p>
            <a:pPr algn="ctr">
              <a:lnSpc>
                <a:spcPct val="100000"/>
              </a:lnSpc>
            </a:pPr>
            <a:r>
              <a:rPr lang="en-US" sz="3200" b="1" dirty="0">
                <a:solidFill>
                  <a:srgbClr val="000000"/>
                </a:solidFill>
                <a:latin typeface="MiSans" pitchFamily="34" charset="0"/>
                <a:ea typeface="MiSans" pitchFamily="34" charset="-122"/>
                <a:cs typeface="MiSans" pitchFamily="34" charset="-120"/>
              </a:rPr>
              <a:t>01</a:t>
            </a:r>
            <a:endParaRPr lang="en-US" sz="1600" dirty="0"/>
          </a:p>
        </p:txBody>
      </p:sp>
      <p:sp>
        <p:nvSpPr>
          <p:cNvPr id="13" name="Text 9"/>
          <p:cNvSpPr/>
          <p:nvPr/>
        </p:nvSpPr>
        <p:spPr>
          <a:xfrm>
            <a:off x="5817935" y="741219"/>
            <a:ext cx="5280025" cy="459740"/>
          </a:xfrm>
          <a:prstGeom prst="rect">
            <a:avLst/>
          </a:prstGeom>
          <a:noFill/>
          <a:ln/>
        </p:spPr>
        <p:txBody>
          <a:bodyPr wrap="square" lIns="91440" tIns="45720" rIns="91440" bIns="45720" rtlCol="0" anchor="t">
            <a:spAutoFit/>
          </a:bodyPr>
          <a:lstStyle/>
          <a:p>
            <a:pPr algn="just">
              <a:lnSpc>
                <a:spcPct val="100000"/>
              </a:lnSpc>
            </a:pPr>
            <a:r>
              <a:rPr lang="en-US" sz="2400" dirty="0">
                <a:solidFill>
                  <a:srgbClr val="404040"/>
                </a:solidFill>
                <a:latin typeface="MiSans" pitchFamily="34" charset="0"/>
                <a:ea typeface="MiSans" pitchFamily="34" charset="-122"/>
                <a:cs typeface="MiSans" pitchFamily="34" charset="-120"/>
              </a:rPr>
              <a:t>研究背景与意义</a:t>
            </a:r>
            <a:endParaRPr lang="en-US" sz="1600" dirty="0"/>
          </a:p>
        </p:txBody>
      </p:sp>
      <p:sp>
        <p:nvSpPr>
          <p:cNvPr id="14" name="Text 10"/>
          <p:cNvSpPr/>
          <p:nvPr/>
        </p:nvSpPr>
        <p:spPr>
          <a:xfrm>
            <a:off x="4739704" y="1618154"/>
            <a:ext cx="868680" cy="590907"/>
          </a:xfrm>
          <a:prstGeom prst="rect">
            <a:avLst/>
          </a:prstGeom>
          <a:noFill/>
          <a:ln/>
        </p:spPr>
        <p:txBody>
          <a:bodyPr wrap="square" lIns="91440" tIns="45720" rIns="91440" bIns="45720" rtlCol="0" anchor="t">
            <a:spAutoFit/>
          </a:bodyPr>
          <a:lstStyle/>
          <a:p>
            <a:pPr algn="ctr">
              <a:lnSpc>
                <a:spcPct val="100000"/>
              </a:lnSpc>
            </a:pPr>
            <a:r>
              <a:rPr lang="en-US" sz="3200" b="1" dirty="0">
                <a:solidFill>
                  <a:srgbClr val="000000"/>
                </a:solidFill>
                <a:latin typeface="MiSans" pitchFamily="34" charset="0"/>
                <a:ea typeface="MiSans" pitchFamily="34" charset="-122"/>
                <a:cs typeface="MiSans" pitchFamily="34" charset="-120"/>
              </a:rPr>
              <a:t>02</a:t>
            </a:r>
            <a:endParaRPr lang="en-US" sz="1600" dirty="0"/>
          </a:p>
        </p:txBody>
      </p:sp>
      <p:sp>
        <p:nvSpPr>
          <p:cNvPr id="15" name="Text 11"/>
          <p:cNvSpPr/>
          <p:nvPr/>
        </p:nvSpPr>
        <p:spPr>
          <a:xfrm>
            <a:off x="5817935" y="1679749"/>
            <a:ext cx="5280025" cy="459740"/>
          </a:xfrm>
          <a:prstGeom prst="rect">
            <a:avLst/>
          </a:prstGeom>
          <a:noFill/>
          <a:ln/>
        </p:spPr>
        <p:txBody>
          <a:bodyPr wrap="square" lIns="91440" tIns="45720" rIns="91440" bIns="45720" rtlCol="0" anchor="t">
            <a:spAutoFit/>
          </a:bodyPr>
          <a:lstStyle/>
          <a:p>
            <a:pPr algn="just">
              <a:lnSpc>
                <a:spcPct val="100000"/>
              </a:lnSpc>
            </a:pPr>
            <a:r>
              <a:rPr lang="en-US" sz="2400" dirty="0">
                <a:solidFill>
                  <a:srgbClr val="404040"/>
                </a:solidFill>
                <a:latin typeface="MiSans" pitchFamily="34" charset="0"/>
                <a:ea typeface="MiSans" pitchFamily="34" charset="-122"/>
                <a:cs typeface="MiSans" pitchFamily="34" charset="-120"/>
              </a:rPr>
              <a:t>研究方法与计划</a:t>
            </a:r>
            <a:endParaRPr lang="en-US" sz="1600" dirty="0"/>
          </a:p>
        </p:txBody>
      </p:sp>
      <p:sp>
        <p:nvSpPr>
          <p:cNvPr id="16" name="Text 12"/>
          <p:cNvSpPr/>
          <p:nvPr/>
        </p:nvSpPr>
        <p:spPr>
          <a:xfrm>
            <a:off x="4751452" y="2618279"/>
            <a:ext cx="868680" cy="590907"/>
          </a:xfrm>
          <a:prstGeom prst="rect">
            <a:avLst/>
          </a:prstGeom>
          <a:noFill/>
          <a:ln/>
        </p:spPr>
        <p:txBody>
          <a:bodyPr wrap="square" lIns="91440" tIns="45720" rIns="91440" bIns="45720" rtlCol="0" anchor="t">
            <a:spAutoFit/>
          </a:bodyPr>
          <a:lstStyle/>
          <a:p>
            <a:pPr algn="ctr">
              <a:lnSpc>
                <a:spcPct val="100000"/>
              </a:lnSpc>
            </a:pPr>
            <a:r>
              <a:rPr lang="en-US" sz="3200" b="1" dirty="0">
                <a:solidFill>
                  <a:srgbClr val="000000"/>
                </a:solidFill>
                <a:latin typeface="MiSans" pitchFamily="34" charset="0"/>
                <a:ea typeface="MiSans" pitchFamily="34" charset="-122"/>
                <a:cs typeface="MiSans" pitchFamily="34" charset="-120"/>
              </a:rPr>
              <a:t>03</a:t>
            </a:r>
            <a:endParaRPr lang="en-US" sz="1600" dirty="0"/>
          </a:p>
        </p:txBody>
      </p:sp>
      <p:sp>
        <p:nvSpPr>
          <p:cNvPr id="17" name="Text 13"/>
          <p:cNvSpPr/>
          <p:nvPr/>
        </p:nvSpPr>
        <p:spPr>
          <a:xfrm>
            <a:off x="5817935" y="2680509"/>
            <a:ext cx="5280025" cy="459740"/>
          </a:xfrm>
          <a:prstGeom prst="rect">
            <a:avLst/>
          </a:prstGeom>
          <a:noFill/>
          <a:ln/>
        </p:spPr>
        <p:txBody>
          <a:bodyPr wrap="square" lIns="91440" tIns="45720" rIns="91440" bIns="45720" rtlCol="0" anchor="t">
            <a:spAutoFit/>
          </a:bodyPr>
          <a:lstStyle/>
          <a:p>
            <a:pPr algn="just">
              <a:lnSpc>
                <a:spcPct val="100000"/>
              </a:lnSpc>
            </a:pPr>
            <a:r>
              <a:rPr lang="en-US" sz="2400" dirty="0">
                <a:solidFill>
                  <a:srgbClr val="404040"/>
                </a:solidFill>
                <a:latin typeface="MiSans" pitchFamily="34" charset="0"/>
                <a:ea typeface="MiSans" pitchFamily="34" charset="-122"/>
                <a:cs typeface="MiSans" pitchFamily="34" charset="-120"/>
              </a:rPr>
              <a:t>传统地理环境优势</a:t>
            </a:r>
            <a:endParaRPr lang="en-US" sz="1600" dirty="0"/>
          </a:p>
        </p:txBody>
      </p:sp>
      <p:sp>
        <p:nvSpPr>
          <p:cNvPr id="18" name="Text 14"/>
          <p:cNvSpPr/>
          <p:nvPr/>
        </p:nvSpPr>
        <p:spPr>
          <a:xfrm>
            <a:off x="4739704" y="3495214"/>
            <a:ext cx="868680" cy="590907"/>
          </a:xfrm>
          <a:prstGeom prst="rect">
            <a:avLst/>
          </a:prstGeom>
          <a:noFill/>
          <a:ln/>
        </p:spPr>
        <p:txBody>
          <a:bodyPr wrap="square" lIns="91440" tIns="45720" rIns="91440" bIns="45720" rtlCol="0" anchor="t">
            <a:spAutoFit/>
          </a:bodyPr>
          <a:lstStyle/>
          <a:p>
            <a:pPr algn="ctr">
              <a:lnSpc>
                <a:spcPct val="100000"/>
              </a:lnSpc>
            </a:pPr>
            <a:r>
              <a:rPr lang="en-US" sz="3200" b="1" dirty="0">
                <a:solidFill>
                  <a:srgbClr val="000000"/>
                </a:solidFill>
                <a:latin typeface="MiSans" pitchFamily="34" charset="0"/>
                <a:ea typeface="MiSans" pitchFamily="34" charset="-122"/>
                <a:cs typeface="MiSans" pitchFamily="34" charset="-120"/>
              </a:rPr>
              <a:t>04</a:t>
            </a:r>
            <a:endParaRPr lang="en-US" sz="1600" dirty="0"/>
          </a:p>
        </p:txBody>
      </p:sp>
      <p:sp>
        <p:nvSpPr>
          <p:cNvPr id="19" name="Text 15"/>
          <p:cNvSpPr/>
          <p:nvPr/>
        </p:nvSpPr>
        <p:spPr>
          <a:xfrm>
            <a:off x="5817935" y="3556809"/>
            <a:ext cx="5280025" cy="459740"/>
          </a:xfrm>
          <a:prstGeom prst="rect">
            <a:avLst/>
          </a:prstGeom>
          <a:noFill/>
          <a:ln/>
        </p:spPr>
        <p:txBody>
          <a:bodyPr wrap="square" lIns="91440" tIns="45720" rIns="91440" bIns="45720" rtlCol="0" anchor="t">
            <a:spAutoFit/>
          </a:bodyPr>
          <a:lstStyle/>
          <a:p>
            <a:pPr algn="just">
              <a:lnSpc>
                <a:spcPct val="100000"/>
              </a:lnSpc>
            </a:pPr>
            <a:r>
              <a:rPr lang="en-US" sz="2400" dirty="0">
                <a:solidFill>
                  <a:srgbClr val="404040"/>
                </a:solidFill>
                <a:latin typeface="MiSans" pitchFamily="34" charset="0"/>
                <a:ea typeface="MiSans" pitchFamily="34" charset="-122"/>
                <a:cs typeface="MiSans" pitchFamily="34" charset="-120"/>
              </a:rPr>
              <a:t>其他地理因素作用</a:t>
            </a:r>
            <a:endParaRPr lang="en-US" sz="1600" dirty="0"/>
          </a:p>
        </p:txBody>
      </p:sp>
      <p:sp>
        <p:nvSpPr>
          <p:cNvPr id="20" name="Text 16"/>
          <p:cNvSpPr/>
          <p:nvPr/>
        </p:nvSpPr>
        <p:spPr>
          <a:xfrm>
            <a:off x="4739704" y="4433744"/>
            <a:ext cx="868680" cy="590907"/>
          </a:xfrm>
          <a:prstGeom prst="rect">
            <a:avLst/>
          </a:prstGeom>
          <a:noFill/>
          <a:ln/>
        </p:spPr>
        <p:txBody>
          <a:bodyPr wrap="square" lIns="91440" tIns="45720" rIns="91440" bIns="45720" rtlCol="0" anchor="t">
            <a:spAutoFit/>
          </a:bodyPr>
          <a:lstStyle/>
          <a:p>
            <a:pPr algn="ctr">
              <a:lnSpc>
                <a:spcPct val="100000"/>
              </a:lnSpc>
            </a:pPr>
            <a:r>
              <a:rPr lang="en-US" sz="3200" b="1" dirty="0">
                <a:solidFill>
                  <a:srgbClr val="000000"/>
                </a:solidFill>
                <a:latin typeface="MiSans" pitchFamily="34" charset="0"/>
                <a:ea typeface="MiSans" pitchFamily="34" charset="-122"/>
                <a:cs typeface="MiSans" pitchFamily="34" charset="-120"/>
              </a:rPr>
              <a:t>05</a:t>
            </a:r>
            <a:endParaRPr lang="en-US" sz="1600" dirty="0"/>
          </a:p>
        </p:txBody>
      </p:sp>
      <p:sp>
        <p:nvSpPr>
          <p:cNvPr id="21" name="Text 17"/>
          <p:cNvSpPr/>
          <p:nvPr/>
        </p:nvSpPr>
        <p:spPr>
          <a:xfrm>
            <a:off x="5907603" y="4525491"/>
            <a:ext cx="5280025" cy="461665"/>
          </a:xfrm>
          <a:prstGeom prst="rect">
            <a:avLst/>
          </a:prstGeom>
          <a:noFill/>
          <a:ln/>
        </p:spPr>
        <p:txBody>
          <a:bodyPr wrap="square" lIns="91440" tIns="45720" rIns="91440" bIns="45720" rtlCol="0" anchor="t">
            <a:spAutoFit/>
          </a:bodyPr>
          <a:lstStyle/>
          <a:p>
            <a:pPr algn="just">
              <a:lnSpc>
                <a:spcPct val="100000"/>
              </a:lnSpc>
            </a:pPr>
            <a:r>
              <a:rPr lang="en-US" sz="2400" dirty="0">
                <a:solidFill>
                  <a:srgbClr val="404040"/>
                </a:solidFill>
                <a:latin typeface="MiSans" pitchFamily="34" charset="0"/>
                <a:ea typeface="MiSans" pitchFamily="34" charset="-122"/>
                <a:cs typeface="MiSans" pitchFamily="34" charset="-120"/>
              </a:rPr>
              <a:t>研</a:t>
            </a:r>
            <a:r>
              <a:rPr lang="zh-CN" altLang="en-US" sz="2400" dirty="0">
                <a:solidFill>
                  <a:srgbClr val="404040"/>
                </a:solidFill>
                <a:latin typeface="MiSans" pitchFamily="34" charset="0"/>
                <a:ea typeface="MiSans" pitchFamily="34" charset="-122"/>
                <a:cs typeface="MiSans" pitchFamily="34" charset="-120"/>
              </a:rPr>
              <a:t>究</a:t>
            </a:r>
            <a:r>
              <a:rPr lang="en-US" sz="2400" dirty="0">
                <a:solidFill>
                  <a:srgbClr val="404040"/>
                </a:solidFill>
                <a:latin typeface="MiSans" pitchFamily="34" charset="0"/>
                <a:ea typeface="MiSans" pitchFamily="34" charset="-122"/>
                <a:cs typeface="MiSans" pitchFamily="34" charset="-120"/>
              </a:rPr>
              <a:t>总结</a:t>
            </a:r>
          </a:p>
        </p:txBody>
      </p:sp>
      <p:sp>
        <p:nvSpPr>
          <p:cNvPr id="22" name="Text 4">
            <a:extLst>
              <a:ext uri="{FF2B5EF4-FFF2-40B4-BE49-F238E27FC236}">
                <a16:creationId xmlns:a16="http://schemas.microsoft.com/office/drawing/2014/main" id="{0F637F60-0FA8-D1E5-7FD9-E217E06B9E43}"/>
              </a:ext>
            </a:extLst>
          </p:cNvPr>
          <p:cNvSpPr/>
          <p:nvPr/>
        </p:nvSpPr>
        <p:spPr>
          <a:xfrm>
            <a:off x="495365" y="1306078"/>
            <a:ext cx="3513455" cy="1380490"/>
          </a:xfrm>
          <a:prstGeom prst="rect">
            <a:avLst/>
          </a:prstGeom>
          <a:noFill/>
          <a:ln/>
        </p:spPr>
        <p:txBody>
          <a:bodyPr wrap="square" lIns="91440" tIns="45720" rIns="91440" bIns="45720" rtlCol="0" anchor="t">
            <a:spAutoFit/>
          </a:bodyPr>
          <a:lstStyle/>
          <a:p>
            <a:pPr algn="ctr">
              <a:lnSpc>
                <a:spcPct val="100000"/>
              </a:lnSpc>
            </a:pPr>
            <a:r>
              <a:rPr lang="en-US" sz="4800" b="1" dirty="0">
                <a:solidFill>
                  <a:srgbClr val="000000"/>
                </a:solidFill>
                <a:latin typeface="MiSans" pitchFamily="34" charset="0"/>
                <a:ea typeface="MiSans" pitchFamily="34" charset="-122"/>
                <a:cs typeface="MiSans" pitchFamily="34" charset="-120"/>
              </a:rPr>
              <a:t>目录    </a:t>
            </a:r>
            <a:endParaRPr lang="en-US" sz="1600" dirty="0"/>
          </a:p>
          <a:p>
            <a:pPr algn="ctr">
              <a:lnSpc>
                <a:spcPct val="100000"/>
              </a:lnSpc>
            </a:pPr>
            <a:r>
              <a:rPr lang="en-US" sz="3600" b="1" dirty="0">
                <a:solidFill>
                  <a:srgbClr val="000000">
                    <a:alpha val="28000"/>
                  </a:srgbClr>
                </a:solidFill>
                <a:latin typeface="MiSans" pitchFamily="34" charset="0"/>
                <a:ea typeface="MiSans" pitchFamily="34" charset="-122"/>
                <a:cs typeface="MiSans" pitchFamily="34" charset="-120"/>
              </a:rPr>
              <a:t>CONTENTS</a:t>
            </a:r>
            <a:r>
              <a:rPr lang="en-US" sz="3600" b="1" dirty="0">
                <a:solidFill>
                  <a:srgbClr val="000000"/>
                </a:solidFill>
                <a:latin typeface="MiSans" pitchFamily="34" charset="0"/>
                <a:ea typeface="MiSans" pitchFamily="34" charset="-122"/>
                <a:cs typeface="MiSans" pitchFamily="34" charset="-120"/>
              </a:rPr>
              <a:t> </a:t>
            </a:r>
            <a:endParaRPr lang="en-US" sz="1600" dirty="0"/>
          </a:p>
        </p:txBody>
      </p:sp>
      <p:sp>
        <p:nvSpPr>
          <p:cNvPr id="23" name="Text 14">
            <a:extLst>
              <a:ext uri="{FF2B5EF4-FFF2-40B4-BE49-F238E27FC236}">
                <a16:creationId xmlns:a16="http://schemas.microsoft.com/office/drawing/2014/main" id="{FF68332E-E735-8006-73F8-468E68C0FC6D}"/>
              </a:ext>
            </a:extLst>
          </p:cNvPr>
          <p:cNvSpPr/>
          <p:nvPr/>
        </p:nvSpPr>
        <p:spPr>
          <a:xfrm>
            <a:off x="4739704" y="5239846"/>
            <a:ext cx="868680" cy="590907"/>
          </a:xfrm>
          <a:prstGeom prst="rect">
            <a:avLst/>
          </a:prstGeom>
          <a:noFill/>
          <a:ln/>
        </p:spPr>
        <p:txBody>
          <a:bodyPr wrap="square" lIns="91440" tIns="45720" rIns="91440" bIns="45720" rtlCol="0" anchor="t">
            <a:spAutoFit/>
          </a:bodyPr>
          <a:lstStyle/>
          <a:p>
            <a:pPr algn="ctr">
              <a:lnSpc>
                <a:spcPct val="100000"/>
              </a:lnSpc>
            </a:pPr>
            <a:r>
              <a:rPr lang="en-US" sz="3200" b="1" dirty="0">
                <a:solidFill>
                  <a:srgbClr val="000000"/>
                </a:solidFill>
                <a:latin typeface="MiSans" pitchFamily="34" charset="0"/>
                <a:ea typeface="MiSans" pitchFamily="34" charset="-122"/>
                <a:cs typeface="MiSans" pitchFamily="34" charset="-120"/>
              </a:rPr>
              <a:t>06</a:t>
            </a:r>
            <a:endParaRPr lang="en-US" sz="1600" dirty="0"/>
          </a:p>
        </p:txBody>
      </p:sp>
      <p:sp>
        <p:nvSpPr>
          <p:cNvPr id="24" name="Shape 5">
            <a:extLst>
              <a:ext uri="{FF2B5EF4-FFF2-40B4-BE49-F238E27FC236}">
                <a16:creationId xmlns:a16="http://schemas.microsoft.com/office/drawing/2014/main" id="{5ABFB640-27C0-A592-9532-688E02C46651}"/>
              </a:ext>
            </a:extLst>
          </p:cNvPr>
          <p:cNvSpPr/>
          <p:nvPr/>
        </p:nvSpPr>
        <p:spPr>
          <a:xfrm>
            <a:off x="5713159" y="5308783"/>
            <a:ext cx="0" cy="521970"/>
          </a:xfrm>
          <a:prstGeom prst="line">
            <a:avLst/>
          </a:prstGeom>
          <a:noFill/>
          <a:ln w="25400">
            <a:solidFill>
              <a:srgbClr val="3A4F4B"/>
            </a:solidFill>
            <a:prstDash val="solid"/>
            <a:headEnd type="none"/>
            <a:tailEnd type="none"/>
          </a:ln>
        </p:spPr>
        <p:txBody>
          <a:bodyPr/>
          <a:lstStyle/>
          <a:p>
            <a:endParaRPr lang="zh-CN" altLang="en-US"/>
          </a:p>
        </p:txBody>
      </p:sp>
      <p:sp>
        <p:nvSpPr>
          <p:cNvPr id="25" name="Text 17">
            <a:extLst>
              <a:ext uri="{FF2B5EF4-FFF2-40B4-BE49-F238E27FC236}">
                <a16:creationId xmlns:a16="http://schemas.microsoft.com/office/drawing/2014/main" id="{D6FF3D83-C0E2-B8C4-CCB8-6179445F503C}"/>
              </a:ext>
            </a:extLst>
          </p:cNvPr>
          <p:cNvSpPr/>
          <p:nvPr/>
        </p:nvSpPr>
        <p:spPr>
          <a:xfrm>
            <a:off x="5907603" y="5304466"/>
            <a:ext cx="5280025" cy="461665"/>
          </a:xfrm>
          <a:prstGeom prst="rect">
            <a:avLst/>
          </a:prstGeom>
          <a:noFill/>
          <a:ln/>
        </p:spPr>
        <p:txBody>
          <a:bodyPr wrap="square" lIns="91440" tIns="45720" rIns="91440" bIns="45720" rtlCol="0" anchor="t">
            <a:spAutoFit/>
          </a:bodyPr>
          <a:lstStyle/>
          <a:p>
            <a:pPr algn="just">
              <a:lnSpc>
                <a:spcPct val="100000"/>
              </a:lnSpc>
            </a:pPr>
            <a:r>
              <a:rPr lang="zh-CN" altLang="en-US" sz="2400" dirty="0">
                <a:solidFill>
                  <a:srgbClr val="404040"/>
                </a:solidFill>
                <a:latin typeface="MiSans" pitchFamily="34" charset="0"/>
                <a:ea typeface="MiSans" pitchFamily="34" charset="-122"/>
                <a:cs typeface="MiSans" pitchFamily="34" charset="-120"/>
              </a:rPr>
              <a:t>发展展望</a:t>
            </a:r>
            <a:endParaRPr lang="en-US" sz="2400" dirty="0">
              <a:solidFill>
                <a:srgbClr val="404040"/>
              </a:solidFill>
              <a:latin typeface="MiSans" pitchFamily="34" charset="0"/>
              <a:ea typeface="MiSans" pitchFamily="34" charset="-122"/>
              <a:cs typeface="MiSans" pitchFamily="34" charset="-120"/>
            </a:endParaRPr>
          </a:p>
        </p:txBody>
      </p:sp>
      <p:sp>
        <p:nvSpPr>
          <p:cNvPr id="26" name="Text 17">
            <a:extLst>
              <a:ext uri="{FF2B5EF4-FFF2-40B4-BE49-F238E27FC236}">
                <a16:creationId xmlns:a16="http://schemas.microsoft.com/office/drawing/2014/main" id="{D46BD804-DC55-264E-2F28-5FCD454925AF}"/>
              </a:ext>
            </a:extLst>
          </p:cNvPr>
          <p:cNvSpPr/>
          <p:nvPr/>
        </p:nvSpPr>
        <p:spPr>
          <a:xfrm>
            <a:off x="5907603" y="6003116"/>
            <a:ext cx="5280025" cy="461665"/>
          </a:xfrm>
          <a:prstGeom prst="rect">
            <a:avLst/>
          </a:prstGeom>
          <a:noFill/>
          <a:ln/>
        </p:spPr>
        <p:txBody>
          <a:bodyPr wrap="square" lIns="91440" tIns="45720" rIns="91440" bIns="45720" rtlCol="0" anchor="t">
            <a:spAutoFit/>
          </a:bodyPr>
          <a:lstStyle/>
          <a:p>
            <a:pPr algn="just">
              <a:lnSpc>
                <a:spcPct val="100000"/>
              </a:lnSpc>
            </a:pPr>
            <a:r>
              <a:rPr lang="en-US" sz="2400" dirty="0">
                <a:solidFill>
                  <a:srgbClr val="404040"/>
                </a:solidFill>
                <a:latin typeface="MiSans" pitchFamily="34" charset="0"/>
                <a:ea typeface="MiSans" pitchFamily="34" charset="-122"/>
                <a:cs typeface="MiSans" pitchFamily="34" charset="-120"/>
              </a:rPr>
              <a:t>研</a:t>
            </a:r>
            <a:r>
              <a:rPr lang="zh-CN" altLang="en-US" sz="2400" dirty="0">
                <a:solidFill>
                  <a:srgbClr val="404040"/>
                </a:solidFill>
                <a:latin typeface="MiSans" pitchFamily="34" charset="0"/>
                <a:ea typeface="MiSans" pitchFamily="34" charset="-122"/>
                <a:cs typeface="MiSans" pitchFamily="34" charset="-120"/>
              </a:rPr>
              <a:t>究结论与感想</a:t>
            </a:r>
            <a:endParaRPr lang="en-US" sz="2400" dirty="0">
              <a:solidFill>
                <a:srgbClr val="404040"/>
              </a:solidFill>
              <a:latin typeface="MiSans" pitchFamily="34" charset="0"/>
              <a:ea typeface="MiSans" pitchFamily="34" charset="-122"/>
              <a:cs typeface="MiSans" pitchFamily="34" charset="-120"/>
            </a:endParaRPr>
          </a:p>
        </p:txBody>
      </p:sp>
      <p:sp>
        <p:nvSpPr>
          <p:cNvPr id="27" name="Text 14">
            <a:extLst>
              <a:ext uri="{FF2B5EF4-FFF2-40B4-BE49-F238E27FC236}">
                <a16:creationId xmlns:a16="http://schemas.microsoft.com/office/drawing/2014/main" id="{2E33CFFF-2D2D-4A36-6786-77E36312D1A9}"/>
              </a:ext>
            </a:extLst>
          </p:cNvPr>
          <p:cNvSpPr/>
          <p:nvPr/>
        </p:nvSpPr>
        <p:spPr>
          <a:xfrm>
            <a:off x="4751452" y="5975039"/>
            <a:ext cx="868680" cy="590907"/>
          </a:xfrm>
          <a:prstGeom prst="rect">
            <a:avLst/>
          </a:prstGeom>
          <a:noFill/>
          <a:ln/>
        </p:spPr>
        <p:txBody>
          <a:bodyPr wrap="square" lIns="91440" tIns="45720" rIns="91440" bIns="45720" rtlCol="0" anchor="t">
            <a:spAutoFit/>
          </a:bodyPr>
          <a:lstStyle/>
          <a:p>
            <a:pPr algn="ctr">
              <a:lnSpc>
                <a:spcPct val="100000"/>
              </a:lnSpc>
            </a:pPr>
            <a:r>
              <a:rPr lang="en-US" sz="3200" b="1" dirty="0">
                <a:solidFill>
                  <a:srgbClr val="000000"/>
                </a:solidFill>
                <a:latin typeface="MiSans" pitchFamily="34" charset="0"/>
                <a:ea typeface="MiSans" pitchFamily="34" charset="-122"/>
                <a:cs typeface="MiSans" pitchFamily="34" charset="-120"/>
              </a:rPr>
              <a:t>07</a:t>
            </a:r>
            <a:endParaRPr lang="en-US" sz="1600" dirty="0"/>
          </a:p>
        </p:txBody>
      </p:sp>
      <p:sp>
        <p:nvSpPr>
          <p:cNvPr id="28" name="Shape 5">
            <a:extLst>
              <a:ext uri="{FF2B5EF4-FFF2-40B4-BE49-F238E27FC236}">
                <a16:creationId xmlns:a16="http://schemas.microsoft.com/office/drawing/2014/main" id="{7641BA97-161C-EC84-9B32-669C1C4F6CCF}"/>
              </a:ext>
            </a:extLst>
          </p:cNvPr>
          <p:cNvSpPr/>
          <p:nvPr/>
        </p:nvSpPr>
        <p:spPr>
          <a:xfrm>
            <a:off x="5713159" y="5978170"/>
            <a:ext cx="0" cy="521970"/>
          </a:xfrm>
          <a:prstGeom prst="line">
            <a:avLst/>
          </a:prstGeom>
          <a:noFill/>
          <a:ln w="25400">
            <a:solidFill>
              <a:srgbClr val="3A4F4B"/>
            </a:solidFill>
            <a:prstDash val="solid"/>
            <a:headEnd type="none"/>
            <a:tailEnd type="none"/>
          </a:ln>
        </p:spPr>
        <p:txBody>
          <a:bodyPr/>
          <a:lstStyle/>
          <a:p>
            <a:endParaRPr lang="zh-CN" altLang="en-US"/>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name="Slide 21">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5715" y="5120640"/>
            <a:ext cx="12206605" cy="1798320"/>
          </a:xfrm>
          <a:prstGeom prst="roundRect">
            <a:avLst>
              <a:gd name="adj" fmla="val 0"/>
            </a:avLst>
          </a:prstGeom>
          <a:solidFill>
            <a:srgbClr val="3A4F4B"/>
          </a:solidFill>
          <a:ln/>
        </p:spPr>
        <p:txBody>
          <a:bodyPr/>
          <a:lstStyle/>
          <a:p>
            <a:endParaRPr lang="zh-CN" altLang="en-US"/>
          </a:p>
        </p:txBody>
      </p:sp>
      <p:sp>
        <p:nvSpPr>
          <p:cNvPr id="3" name="Shape 1"/>
          <p:cNvSpPr/>
          <p:nvPr/>
        </p:nvSpPr>
        <p:spPr>
          <a:xfrm rot="5400000">
            <a:off x="467360" y="410210"/>
            <a:ext cx="330200" cy="330200"/>
          </a:xfrm>
          <a:prstGeom prst="triangle">
            <a:avLst>
              <a:gd name="adj" fmla="val 50000"/>
            </a:avLst>
          </a:prstGeom>
          <a:solidFill>
            <a:srgbClr val="3A4F4B"/>
          </a:solidFill>
          <a:ln/>
        </p:spPr>
        <p:txBody>
          <a:bodyPr/>
          <a:lstStyle/>
          <a:p>
            <a:endParaRPr lang="zh-CN" altLang="en-US"/>
          </a:p>
        </p:txBody>
      </p:sp>
      <p:sp>
        <p:nvSpPr>
          <p:cNvPr id="4" name="Shape 2"/>
          <p:cNvSpPr/>
          <p:nvPr/>
        </p:nvSpPr>
        <p:spPr>
          <a:xfrm rot="5400000">
            <a:off x="594360" y="537210"/>
            <a:ext cx="330200" cy="330200"/>
          </a:xfrm>
          <a:prstGeom prst="triangle">
            <a:avLst>
              <a:gd name="adj" fmla="val 50000"/>
            </a:avLst>
          </a:prstGeom>
          <a:solidFill>
            <a:srgbClr val="8BBD1F"/>
          </a:solidFill>
          <a:ln/>
        </p:spPr>
        <p:txBody>
          <a:bodyPr/>
          <a:lstStyle/>
          <a:p>
            <a:endParaRPr lang="zh-CN" altLang="en-US"/>
          </a:p>
        </p:txBody>
      </p:sp>
      <p:sp>
        <p:nvSpPr>
          <p:cNvPr id="5" name="Text 3"/>
          <p:cNvSpPr/>
          <p:nvPr/>
        </p:nvSpPr>
        <p:spPr>
          <a:xfrm>
            <a:off x="1409065" y="380686"/>
            <a:ext cx="10782935" cy="521057"/>
          </a:xfrm>
          <a:prstGeom prst="rect">
            <a:avLst/>
          </a:prstGeom>
          <a:noFill/>
          <a:ln/>
        </p:spPr>
        <p:txBody>
          <a:bodyPr wrap="square" lIns="91440" tIns="45720" rIns="91440" bIns="45720" rtlCol="0" anchor="t">
            <a:spAutoFit/>
          </a:bodyPr>
          <a:lstStyle/>
          <a:p>
            <a:pPr algn="just">
              <a:lnSpc>
                <a:spcPct val="100000"/>
              </a:lnSpc>
            </a:pPr>
            <a:r>
              <a:rPr lang="en-US" sz="2800" b="1" dirty="0">
                <a:solidFill>
                  <a:srgbClr val="000000"/>
                </a:solidFill>
                <a:latin typeface="MiSans" pitchFamily="34" charset="0"/>
                <a:ea typeface="MiSans" pitchFamily="34" charset="-122"/>
                <a:cs typeface="MiSans" pitchFamily="34" charset="-120"/>
              </a:rPr>
              <a:t>徐州旅游业现存问题分析</a:t>
            </a:r>
            <a:endParaRPr lang="en-US" sz="1600" dirty="0"/>
          </a:p>
        </p:txBody>
      </p:sp>
      <p:sp>
        <p:nvSpPr>
          <p:cNvPr id="6" name="Shape 4"/>
          <p:cNvSpPr/>
          <p:nvPr/>
        </p:nvSpPr>
        <p:spPr>
          <a:xfrm>
            <a:off x="537946" y="2531556"/>
            <a:ext cx="3131820" cy="2172488"/>
          </a:xfrm>
          <a:prstGeom prst="roundRect">
            <a:avLst>
              <a:gd name="adj" fmla="val 5833"/>
            </a:avLst>
          </a:prstGeom>
          <a:solidFill>
            <a:srgbClr val="FFFFFF"/>
          </a:solidFill>
          <a:ln w="19050">
            <a:solidFill>
              <a:srgbClr val="739071"/>
            </a:solidFill>
            <a:prstDash val="solid"/>
          </a:ln>
        </p:spPr>
        <p:txBody>
          <a:bodyPr/>
          <a:lstStyle/>
          <a:p>
            <a:endParaRPr lang="zh-CN" altLang="en-US"/>
          </a:p>
        </p:txBody>
      </p:sp>
      <p:sp>
        <p:nvSpPr>
          <p:cNvPr id="8" name="Shape 5"/>
          <p:cNvSpPr/>
          <p:nvPr/>
        </p:nvSpPr>
        <p:spPr>
          <a:xfrm>
            <a:off x="4490724" y="1473287"/>
            <a:ext cx="3240405" cy="2199161"/>
          </a:xfrm>
          <a:prstGeom prst="roundRect">
            <a:avLst>
              <a:gd name="adj" fmla="val 5833"/>
            </a:avLst>
          </a:prstGeom>
          <a:solidFill>
            <a:srgbClr val="FFFFFF"/>
          </a:solidFill>
          <a:ln w="19050">
            <a:solidFill>
              <a:srgbClr val="739071"/>
            </a:solidFill>
            <a:prstDash val="solid"/>
          </a:ln>
        </p:spPr>
        <p:txBody>
          <a:bodyPr/>
          <a:lstStyle/>
          <a:p>
            <a:endParaRPr lang="zh-CN" altLang="en-US"/>
          </a:p>
        </p:txBody>
      </p:sp>
      <p:sp>
        <p:nvSpPr>
          <p:cNvPr id="10" name="Shape 6"/>
          <p:cNvSpPr/>
          <p:nvPr/>
        </p:nvSpPr>
        <p:spPr>
          <a:xfrm>
            <a:off x="8552087" y="2511827"/>
            <a:ext cx="3131820" cy="2172488"/>
          </a:xfrm>
          <a:prstGeom prst="roundRect">
            <a:avLst>
              <a:gd name="adj" fmla="val 5833"/>
            </a:avLst>
          </a:prstGeom>
          <a:solidFill>
            <a:srgbClr val="FFFFFF"/>
          </a:solidFill>
          <a:ln w="19050">
            <a:solidFill>
              <a:srgbClr val="739071"/>
            </a:solidFill>
            <a:prstDash val="solid"/>
          </a:ln>
        </p:spPr>
        <p:txBody>
          <a:bodyPr/>
          <a:lstStyle/>
          <a:p>
            <a:endParaRPr lang="zh-CN" altLang="en-US"/>
          </a:p>
        </p:txBody>
      </p:sp>
      <p:sp>
        <p:nvSpPr>
          <p:cNvPr id="12" name="Text 7"/>
          <p:cNvSpPr/>
          <p:nvPr/>
        </p:nvSpPr>
        <p:spPr>
          <a:xfrm>
            <a:off x="707603" y="2995436"/>
            <a:ext cx="2827655" cy="481987"/>
          </a:xfrm>
          <a:prstGeom prst="rect">
            <a:avLst/>
          </a:prstGeom>
          <a:noFill/>
          <a:ln/>
        </p:spPr>
        <p:txBody>
          <a:bodyPr wrap="square" lIns="0" tIns="0" rIns="0" bIns="35941" rtlCol="0" anchor="ctr"/>
          <a:lstStyle/>
          <a:p>
            <a:pPr algn="just">
              <a:lnSpc>
                <a:spcPct val="100000"/>
              </a:lnSpc>
            </a:pPr>
            <a:r>
              <a:rPr lang="en-US" sz="1600" b="1" dirty="0">
                <a:solidFill>
                  <a:srgbClr val="000000"/>
                </a:solidFill>
                <a:latin typeface="MiSans" pitchFamily="34" charset="0"/>
                <a:ea typeface="MiSans" pitchFamily="34" charset="-122"/>
                <a:cs typeface="MiSans" pitchFamily="34" charset="-120"/>
              </a:rPr>
              <a:t>产品同质化问题</a:t>
            </a:r>
            <a:endParaRPr lang="en-US" sz="1600" dirty="0"/>
          </a:p>
        </p:txBody>
      </p:sp>
      <p:sp>
        <p:nvSpPr>
          <p:cNvPr id="13" name="Text 8"/>
          <p:cNvSpPr/>
          <p:nvPr/>
        </p:nvSpPr>
        <p:spPr>
          <a:xfrm>
            <a:off x="707603" y="3563152"/>
            <a:ext cx="2827020" cy="818753"/>
          </a:xfrm>
          <a:prstGeom prst="rect">
            <a:avLst/>
          </a:prstGeom>
          <a:noFill/>
          <a:ln/>
        </p:spPr>
        <p:txBody>
          <a:bodyPr wrap="square" lIns="0" tIns="0" rIns="0" bIns="0" rtlCol="0" anchor="t">
            <a:spAutoFit/>
          </a:bodyPr>
          <a:lstStyle/>
          <a:p>
            <a:pPr algn="just">
              <a:lnSpc>
                <a:spcPct val="120000"/>
              </a:lnSpc>
            </a:pPr>
            <a:r>
              <a:rPr lang="en-US" sz="1400" dirty="0">
                <a:solidFill>
                  <a:srgbClr val="2B2F36"/>
                </a:solidFill>
                <a:latin typeface="MiSans" pitchFamily="34" charset="0"/>
                <a:ea typeface="MiSans" pitchFamily="34" charset="-122"/>
                <a:cs typeface="MiSans" pitchFamily="34" charset="-120"/>
              </a:rPr>
              <a:t>部分景区旅游体验同质化，文创产品创新性不足，难以形成差异化竞争优势和独特品牌记忆点。</a:t>
            </a:r>
            <a:endParaRPr lang="en-US" sz="1600" dirty="0"/>
          </a:p>
        </p:txBody>
      </p:sp>
      <p:sp>
        <p:nvSpPr>
          <p:cNvPr id="14" name="Text 9"/>
          <p:cNvSpPr/>
          <p:nvPr/>
        </p:nvSpPr>
        <p:spPr>
          <a:xfrm>
            <a:off x="4572631" y="1686122"/>
            <a:ext cx="2021210" cy="595774"/>
          </a:xfrm>
          <a:prstGeom prst="rect">
            <a:avLst/>
          </a:prstGeom>
          <a:noFill/>
          <a:ln/>
        </p:spPr>
        <p:txBody>
          <a:bodyPr wrap="square" lIns="0" tIns="0" rIns="0" bIns="35941" rtlCol="0" anchor="ctr"/>
          <a:lstStyle/>
          <a:p>
            <a:pPr algn="ctr">
              <a:lnSpc>
                <a:spcPct val="100000"/>
              </a:lnSpc>
            </a:pPr>
            <a:r>
              <a:rPr lang="en-US" sz="1600" b="1" dirty="0">
                <a:solidFill>
                  <a:srgbClr val="000000"/>
                </a:solidFill>
                <a:latin typeface="MiSans" pitchFamily="34" charset="0"/>
                <a:ea typeface="MiSans" pitchFamily="34" charset="-122"/>
                <a:cs typeface="MiSans" pitchFamily="34" charset="-120"/>
              </a:rPr>
              <a:t>高峰期服务短板</a:t>
            </a:r>
            <a:endParaRPr lang="en-US" sz="1600" dirty="0"/>
          </a:p>
        </p:txBody>
      </p:sp>
      <p:sp>
        <p:nvSpPr>
          <p:cNvPr id="15" name="Text 10"/>
          <p:cNvSpPr/>
          <p:nvPr/>
        </p:nvSpPr>
        <p:spPr>
          <a:xfrm>
            <a:off x="4724400" y="2214990"/>
            <a:ext cx="2759710" cy="1016560"/>
          </a:xfrm>
          <a:prstGeom prst="rect">
            <a:avLst/>
          </a:prstGeom>
          <a:noFill/>
          <a:ln/>
        </p:spPr>
        <p:txBody>
          <a:bodyPr wrap="square" lIns="0" tIns="0" rIns="0" bIns="0" rtlCol="0" anchor="t">
            <a:spAutoFit/>
          </a:bodyPr>
          <a:lstStyle/>
          <a:p>
            <a:pPr algn="just">
              <a:lnSpc>
                <a:spcPct val="120000"/>
              </a:lnSpc>
            </a:pPr>
            <a:r>
              <a:rPr lang="en-US" sz="1400" dirty="0">
                <a:solidFill>
                  <a:srgbClr val="2B2F36"/>
                </a:solidFill>
                <a:latin typeface="MiSans" pitchFamily="34" charset="0"/>
                <a:ea typeface="MiSans" pitchFamily="34" charset="-122"/>
                <a:cs typeface="MiSans" pitchFamily="34" charset="-120"/>
              </a:rPr>
              <a:t>旅游高峰期热门景区人流拥挤、配套服务跟不上，周边道路拥堵，大街上堆满垃圾，影响游客体验和城市形象。</a:t>
            </a:r>
            <a:endParaRPr lang="en-US" sz="1400" dirty="0"/>
          </a:p>
        </p:txBody>
      </p:sp>
      <p:sp>
        <p:nvSpPr>
          <p:cNvPr id="16" name="Text 11"/>
          <p:cNvSpPr/>
          <p:nvPr/>
        </p:nvSpPr>
        <p:spPr>
          <a:xfrm>
            <a:off x="8796548" y="3255945"/>
            <a:ext cx="2827655" cy="221477"/>
          </a:xfrm>
          <a:prstGeom prst="rect">
            <a:avLst/>
          </a:prstGeom>
          <a:noFill/>
          <a:ln/>
        </p:spPr>
        <p:txBody>
          <a:bodyPr wrap="square" lIns="0" tIns="0" rIns="0" bIns="35941" rtlCol="0" anchor="ctr"/>
          <a:lstStyle/>
          <a:p>
            <a:pPr algn="just">
              <a:lnSpc>
                <a:spcPct val="100000"/>
              </a:lnSpc>
            </a:pPr>
            <a:r>
              <a:rPr lang="en-US" sz="1600" b="1" dirty="0">
                <a:solidFill>
                  <a:srgbClr val="000000"/>
                </a:solidFill>
                <a:latin typeface="MiSans" pitchFamily="34" charset="0"/>
                <a:ea typeface="MiSans" pitchFamily="34" charset="-122"/>
                <a:cs typeface="MiSans" pitchFamily="34" charset="-120"/>
              </a:rPr>
              <a:t>基础设施不足</a:t>
            </a:r>
            <a:endParaRPr lang="en-US" sz="1600" dirty="0"/>
          </a:p>
        </p:txBody>
      </p:sp>
      <p:sp>
        <p:nvSpPr>
          <p:cNvPr id="17" name="Text 12"/>
          <p:cNvSpPr/>
          <p:nvPr/>
        </p:nvSpPr>
        <p:spPr>
          <a:xfrm>
            <a:off x="8796548" y="3598071"/>
            <a:ext cx="2827020" cy="818753"/>
          </a:xfrm>
          <a:prstGeom prst="rect">
            <a:avLst/>
          </a:prstGeom>
          <a:noFill/>
          <a:ln/>
        </p:spPr>
        <p:txBody>
          <a:bodyPr wrap="square" lIns="0" tIns="0" rIns="0" bIns="0" rtlCol="0" anchor="t">
            <a:spAutoFit/>
          </a:bodyPr>
          <a:lstStyle/>
          <a:p>
            <a:pPr algn="just">
              <a:lnSpc>
                <a:spcPct val="120000"/>
              </a:lnSpc>
            </a:pPr>
            <a:r>
              <a:rPr lang="en-US" sz="1400" dirty="0">
                <a:solidFill>
                  <a:srgbClr val="2B2F36"/>
                </a:solidFill>
                <a:latin typeface="MiSans" pitchFamily="34" charset="0"/>
                <a:ea typeface="MiSans" pitchFamily="34" charset="-122"/>
                <a:cs typeface="MiSans" pitchFamily="34" charset="-120"/>
              </a:rPr>
              <a:t>部分乡村旅游点基础设施仍需完善，接待能力和服务水平有待提升，制约了全域旅游品质升级。</a:t>
            </a:r>
            <a:endParaRPr lang="en-US" sz="1600" dirty="0"/>
          </a:p>
        </p:txBody>
      </p:sp>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name="Slide 22">
    <p:bg>
      <p:bgPr>
        <a:solidFill>
          <a:schemeClr val="bg1">
            <a:lumMod val="95000"/>
          </a:schemeClr>
        </a:solidFill>
        <a:effectLst/>
      </p:bgPr>
    </p:bg>
    <p:spTree>
      <p:nvGrpSpPr>
        <p:cNvPr id="1" name=""/>
        <p:cNvGrpSpPr/>
        <p:nvPr/>
      </p:nvGrpSpPr>
      <p:grpSpPr>
        <a:xfrm>
          <a:off x="0" y="0"/>
          <a:ext cx="0" cy="0"/>
          <a:chOff x="0" y="0"/>
          <a:chExt cx="0" cy="0"/>
        </a:xfrm>
      </p:grpSpPr>
      <p:sp>
        <p:nvSpPr>
          <p:cNvPr id="2" name="Text 0"/>
          <p:cNvSpPr/>
          <p:nvPr/>
        </p:nvSpPr>
        <p:spPr>
          <a:xfrm>
            <a:off x="673100" y="1685290"/>
            <a:ext cx="4088765" cy="3162062"/>
          </a:xfrm>
          <a:prstGeom prst="rect">
            <a:avLst/>
          </a:prstGeom>
          <a:noFill/>
          <a:ln/>
        </p:spPr>
        <p:txBody>
          <a:bodyPr wrap="square" lIns="91440" tIns="45720" rIns="91440" bIns="45720" rtlCol="0" anchor="t">
            <a:spAutoFit/>
          </a:bodyPr>
          <a:lstStyle/>
          <a:p>
            <a:pPr algn="ctr">
              <a:lnSpc>
                <a:spcPct val="100000"/>
              </a:lnSpc>
            </a:pPr>
            <a:r>
              <a:rPr lang="en-US" sz="19900" b="1" dirty="0">
                <a:solidFill>
                  <a:schemeClr val="tx2">
                    <a:lumMod val="50000"/>
                    <a:lumOff val="50000"/>
                  </a:schemeClr>
                </a:solidFill>
                <a:latin typeface="MiSans" pitchFamily="34" charset="0"/>
                <a:ea typeface="MiSans" pitchFamily="34" charset="-122"/>
                <a:cs typeface="MiSans" pitchFamily="34" charset="-120"/>
              </a:rPr>
              <a:t>06</a:t>
            </a:r>
            <a:endParaRPr lang="en-US" sz="1600" dirty="0">
              <a:solidFill>
                <a:schemeClr val="tx2">
                  <a:lumMod val="50000"/>
                  <a:lumOff val="50000"/>
                </a:schemeClr>
              </a:solidFill>
            </a:endParaRPr>
          </a:p>
        </p:txBody>
      </p:sp>
      <p:sp>
        <p:nvSpPr>
          <p:cNvPr id="3" name="Text 1"/>
          <p:cNvSpPr/>
          <p:nvPr/>
        </p:nvSpPr>
        <p:spPr>
          <a:xfrm>
            <a:off x="4806315" y="2385695"/>
            <a:ext cx="6424295" cy="928449"/>
          </a:xfrm>
          <a:prstGeom prst="rect">
            <a:avLst/>
          </a:prstGeom>
          <a:noFill/>
          <a:ln/>
        </p:spPr>
        <p:txBody>
          <a:bodyPr wrap="square" lIns="91440" tIns="45720" rIns="91440" bIns="45720" rtlCol="0" anchor="t">
            <a:spAutoFit/>
          </a:bodyPr>
          <a:lstStyle/>
          <a:p>
            <a:pPr algn="just">
              <a:lnSpc>
                <a:spcPct val="100000"/>
              </a:lnSpc>
            </a:pPr>
            <a:r>
              <a:rPr lang="en-US" sz="5400" b="1" dirty="0">
                <a:solidFill>
                  <a:schemeClr val="tx2">
                    <a:lumMod val="50000"/>
                    <a:lumOff val="50000"/>
                  </a:schemeClr>
                </a:solidFill>
                <a:latin typeface="MiSans" pitchFamily="34" charset="0"/>
                <a:ea typeface="MiSans" pitchFamily="34" charset="-122"/>
                <a:cs typeface="MiSans" pitchFamily="34" charset="-120"/>
              </a:rPr>
              <a:t>发展展望</a:t>
            </a:r>
            <a:endParaRPr lang="en-US" sz="1600" dirty="0">
              <a:solidFill>
                <a:schemeClr val="tx2">
                  <a:lumMod val="50000"/>
                  <a:lumOff val="50000"/>
                </a:schemeClr>
              </a:solidFill>
            </a:endParaRPr>
          </a:p>
        </p:txBody>
      </p:sp>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name="Slide 23">
    <p:bg>
      <p:bgPr>
        <a:solidFill>
          <a:srgbClr val="FFFFFF"/>
        </a:solidFill>
        <a:effectLst/>
      </p:bgPr>
    </p:bg>
    <p:spTree>
      <p:nvGrpSpPr>
        <p:cNvPr id="1" name=""/>
        <p:cNvGrpSpPr/>
        <p:nvPr/>
      </p:nvGrpSpPr>
      <p:grpSpPr>
        <a:xfrm>
          <a:off x="0" y="0"/>
          <a:ext cx="0" cy="0"/>
          <a:chOff x="0" y="0"/>
          <a:chExt cx="0" cy="0"/>
        </a:xfrm>
      </p:grpSpPr>
      <p:sp>
        <p:nvSpPr>
          <p:cNvPr id="3" name="Shape 1"/>
          <p:cNvSpPr/>
          <p:nvPr/>
        </p:nvSpPr>
        <p:spPr>
          <a:xfrm rot="5400000">
            <a:off x="467360" y="410210"/>
            <a:ext cx="330200" cy="330200"/>
          </a:xfrm>
          <a:prstGeom prst="triangle">
            <a:avLst>
              <a:gd name="adj" fmla="val 50000"/>
            </a:avLst>
          </a:prstGeom>
          <a:solidFill>
            <a:srgbClr val="3A4F4B"/>
          </a:solidFill>
          <a:ln/>
        </p:spPr>
        <p:txBody>
          <a:bodyPr/>
          <a:lstStyle/>
          <a:p>
            <a:endParaRPr lang="zh-CN" altLang="en-US"/>
          </a:p>
        </p:txBody>
      </p:sp>
      <p:sp>
        <p:nvSpPr>
          <p:cNvPr id="4" name="Shape 2"/>
          <p:cNvSpPr/>
          <p:nvPr/>
        </p:nvSpPr>
        <p:spPr>
          <a:xfrm rot="5400000">
            <a:off x="594360" y="537210"/>
            <a:ext cx="330200" cy="330200"/>
          </a:xfrm>
          <a:prstGeom prst="triangle">
            <a:avLst>
              <a:gd name="adj" fmla="val 50000"/>
            </a:avLst>
          </a:prstGeom>
          <a:solidFill>
            <a:srgbClr val="8BBD1F"/>
          </a:solidFill>
          <a:ln/>
        </p:spPr>
        <p:txBody>
          <a:bodyPr/>
          <a:lstStyle/>
          <a:p>
            <a:endParaRPr lang="zh-CN" altLang="en-US"/>
          </a:p>
        </p:txBody>
      </p:sp>
      <p:sp>
        <p:nvSpPr>
          <p:cNvPr id="5" name="Text 3"/>
          <p:cNvSpPr/>
          <p:nvPr/>
        </p:nvSpPr>
        <p:spPr>
          <a:xfrm>
            <a:off x="1437640" y="346353"/>
            <a:ext cx="10782935" cy="521057"/>
          </a:xfrm>
          <a:prstGeom prst="rect">
            <a:avLst/>
          </a:prstGeom>
          <a:noFill/>
          <a:ln/>
        </p:spPr>
        <p:txBody>
          <a:bodyPr wrap="square" lIns="91440" tIns="45720" rIns="91440" bIns="45720" rtlCol="0" anchor="t">
            <a:spAutoFit/>
          </a:bodyPr>
          <a:lstStyle/>
          <a:p>
            <a:pPr algn="just">
              <a:lnSpc>
                <a:spcPct val="100000"/>
              </a:lnSpc>
            </a:pPr>
            <a:r>
              <a:rPr lang="en-US" sz="2800" b="1" dirty="0">
                <a:solidFill>
                  <a:srgbClr val="000000"/>
                </a:solidFill>
                <a:latin typeface="MiSans" pitchFamily="34" charset="0"/>
                <a:ea typeface="MiSans" pitchFamily="34" charset="-122"/>
                <a:cs typeface="MiSans" pitchFamily="34" charset="-120"/>
              </a:rPr>
              <a:t>强化品牌与培育精品策略</a:t>
            </a:r>
            <a:endParaRPr lang="en-US" sz="1600" dirty="0"/>
          </a:p>
        </p:txBody>
      </p:sp>
      <p:sp>
        <p:nvSpPr>
          <p:cNvPr id="6" name="Shape 4"/>
          <p:cNvSpPr/>
          <p:nvPr/>
        </p:nvSpPr>
        <p:spPr>
          <a:xfrm>
            <a:off x="638810" y="6362065"/>
            <a:ext cx="215900" cy="215900"/>
          </a:xfrm>
          <a:prstGeom prst="roundRect">
            <a:avLst>
              <a:gd name="adj" fmla="val 50000"/>
            </a:avLst>
          </a:prstGeom>
          <a:solidFill>
            <a:srgbClr val="8BBD1F"/>
          </a:solidFill>
          <a:ln/>
        </p:spPr>
        <p:txBody>
          <a:bodyPr/>
          <a:lstStyle/>
          <a:p>
            <a:endParaRPr lang="zh-CN" altLang="en-US"/>
          </a:p>
        </p:txBody>
      </p:sp>
      <p:sp>
        <p:nvSpPr>
          <p:cNvPr id="7" name="Shape 5"/>
          <p:cNvSpPr/>
          <p:nvPr/>
        </p:nvSpPr>
        <p:spPr>
          <a:xfrm>
            <a:off x="765810" y="6362065"/>
            <a:ext cx="215900" cy="215900"/>
          </a:xfrm>
          <a:prstGeom prst="roundRect">
            <a:avLst>
              <a:gd name="adj" fmla="val 50000"/>
            </a:avLst>
          </a:prstGeom>
          <a:solidFill>
            <a:srgbClr val="000000">
              <a:alpha val="0"/>
            </a:srgbClr>
          </a:solidFill>
          <a:ln w="19050">
            <a:solidFill>
              <a:srgbClr val="8BBD1F"/>
            </a:solidFill>
            <a:prstDash val="solid"/>
          </a:ln>
        </p:spPr>
        <p:txBody>
          <a:bodyPr/>
          <a:lstStyle/>
          <a:p>
            <a:endParaRPr lang="zh-CN" altLang="en-US"/>
          </a:p>
        </p:txBody>
      </p:sp>
      <p:sp>
        <p:nvSpPr>
          <p:cNvPr id="8" name="Shape 6"/>
          <p:cNvSpPr/>
          <p:nvPr/>
        </p:nvSpPr>
        <p:spPr>
          <a:xfrm>
            <a:off x="960120" y="1336675"/>
            <a:ext cx="4510405" cy="2757805"/>
          </a:xfrm>
          <a:prstGeom prst="rect">
            <a:avLst/>
          </a:prstGeom>
          <a:solidFill>
            <a:srgbClr val="000000">
              <a:alpha val="0"/>
            </a:srgbClr>
          </a:solidFill>
          <a:ln w="19050">
            <a:solidFill>
              <a:srgbClr val="3A4F4B"/>
            </a:solidFill>
            <a:prstDash val="solid"/>
          </a:ln>
        </p:spPr>
        <p:txBody>
          <a:bodyPr/>
          <a:lstStyle/>
          <a:p>
            <a:endParaRPr lang="zh-CN" altLang="en-US"/>
          </a:p>
        </p:txBody>
      </p:sp>
      <p:sp>
        <p:nvSpPr>
          <p:cNvPr id="10" name="Text 7"/>
          <p:cNvSpPr/>
          <p:nvPr/>
        </p:nvSpPr>
        <p:spPr>
          <a:xfrm>
            <a:off x="1141188" y="1680845"/>
            <a:ext cx="4183200" cy="375999"/>
          </a:xfrm>
          <a:prstGeom prst="rect">
            <a:avLst/>
          </a:prstGeom>
          <a:noFill/>
          <a:ln/>
        </p:spPr>
        <p:txBody>
          <a:bodyPr wrap="square" lIns="91440" tIns="45720" rIns="91440" bIns="45720" rtlCol="0" anchor="t">
            <a:spAutoFit/>
          </a:bodyPr>
          <a:lstStyle/>
          <a:p>
            <a:pPr algn="just">
              <a:lnSpc>
                <a:spcPct val="100000"/>
              </a:lnSpc>
            </a:pPr>
            <a:r>
              <a:rPr lang="en-US" sz="1800" b="1" dirty="0">
                <a:solidFill>
                  <a:srgbClr val="3A4F4B"/>
                </a:solidFill>
                <a:latin typeface="MiSans" pitchFamily="34" charset="0"/>
                <a:ea typeface="MiSans" pitchFamily="34" charset="-122"/>
                <a:cs typeface="MiSans" pitchFamily="34" charset="-120"/>
              </a:rPr>
              <a:t>强化城市旅游品牌</a:t>
            </a:r>
            <a:endParaRPr lang="en-US" sz="1600" dirty="0"/>
          </a:p>
        </p:txBody>
      </p:sp>
      <p:sp>
        <p:nvSpPr>
          <p:cNvPr id="11" name="Text 8"/>
          <p:cNvSpPr/>
          <p:nvPr/>
        </p:nvSpPr>
        <p:spPr>
          <a:xfrm>
            <a:off x="1147445" y="2179320"/>
            <a:ext cx="4184015" cy="1234837"/>
          </a:xfrm>
          <a:prstGeom prst="rect">
            <a:avLst/>
          </a:prstGeom>
          <a:noFill/>
          <a:ln/>
        </p:spPr>
        <p:txBody>
          <a:bodyPr wrap="square" lIns="91440" tIns="45720" rIns="91440" bIns="45720" rtlCol="0" anchor="t">
            <a:spAutoFit/>
          </a:bodyPr>
          <a:lstStyle/>
          <a:p>
            <a:pPr algn="just">
              <a:lnSpc>
                <a:spcPct val="130000"/>
              </a:lnSpc>
            </a:pPr>
            <a:r>
              <a:rPr lang="en-US" sz="1400" dirty="0">
                <a:solidFill>
                  <a:srgbClr val="000000"/>
                </a:solidFill>
                <a:latin typeface="MiSans" pitchFamily="34" charset="0"/>
                <a:ea typeface="MiSans" pitchFamily="34" charset="-122"/>
                <a:cs typeface="MiSans" pitchFamily="34" charset="-120"/>
              </a:rPr>
              <a:t>将传统文化和人文特色融入旅游发展，深度挖掘本土特色优势，与自然、人文、历史、非遗相结合，防止与其他地区重复雷同，做出特色精品，塑造独特城市旅游形象。</a:t>
            </a:r>
            <a:endParaRPr lang="en-US" sz="1600" dirty="0"/>
          </a:p>
        </p:txBody>
      </p:sp>
      <p:sp>
        <p:nvSpPr>
          <p:cNvPr id="12" name="Text 9"/>
          <p:cNvSpPr/>
          <p:nvPr/>
        </p:nvSpPr>
        <p:spPr>
          <a:xfrm>
            <a:off x="6829107" y="1680845"/>
            <a:ext cx="4832350" cy="369332"/>
          </a:xfrm>
          <a:prstGeom prst="rect">
            <a:avLst/>
          </a:prstGeom>
          <a:noFill/>
          <a:ln/>
        </p:spPr>
        <p:txBody>
          <a:bodyPr wrap="square" lIns="91440" tIns="45720" rIns="91440" bIns="45720" rtlCol="0" anchor="t">
            <a:spAutoFit/>
          </a:bodyPr>
          <a:lstStyle/>
          <a:p>
            <a:pPr algn="just"/>
            <a:r>
              <a:rPr lang="en-US" b="1" dirty="0">
                <a:solidFill>
                  <a:srgbClr val="3A4F4B"/>
                </a:solidFill>
                <a:latin typeface="MiSans" pitchFamily="34" charset="0"/>
                <a:ea typeface="MiSans" pitchFamily="34" charset="-122"/>
                <a:cs typeface="MiSans" pitchFamily="34" charset="-120"/>
              </a:rPr>
              <a:t>培育旅游精品</a:t>
            </a:r>
          </a:p>
        </p:txBody>
      </p:sp>
      <p:sp>
        <p:nvSpPr>
          <p:cNvPr id="13" name="Text 10"/>
          <p:cNvSpPr/>
          <p:nvPr/>
        </p:nvSpPr>
        <p:spPr>
          <a:xfrm>
            <a:off x="6531489" y="2179320"/>
            <a:ext cx="4110235" cy="1189685"/>
          </a:xfrm>
          <a:prstGeom prst="rect">
            <a:avLst/>
          </a:prstGeom>
          <a:noFill/>
          <a:ln/>
        </p:spPr>
        <p:txBody>
          <a:bodyPr wrap="square" lIns="91440" tIns="45720" rIns="91440" bIns="45720" rtlCol="0" anchor="t">
            <a:spAutoFit/>
          </a:bodyPr>
          <a:lstStyle/>
          <a:p>
            <a:pPr algn="just">
              <a:lnSpc>
                <a:spcPct val="130000"/>
              </a:lnSpc>
            </a:pPr>
            <a:r>
              <a:rPr lang="en-US" sz="1400" dirty="0">
                <a:latin typeface="MiSans" pitchFamily="34" charset="0"/>
                <a:ea typeface="MiSans" pitchFamily="34" charset="-122"/>
                <a:cs typeface="MiSans" pitchFamily="34" charset="-120"/>
              </a:rPr>
              <a:t>在做好景区硬件设施建设同时，加强管理努力提高服务水平和质量，赢取游客良好口碑，完善服务体系，实现硬件设施与软件服务同步提升，增强旅游核心竞争力。</a:t>
            </a:r>
            <a:endParaRPr lang="en-US" sz="1400" dirty="0"/>
          </a:p>
        </p:txBody>
      </p:sp>
      <p:sp>
        <p:nvSpPr>
          <p:cNvPr id="14" name="Shape 6">
            <a:extLst>
              <a:ext uri="{FF2B5EF4-FFF2-40B4-BE49-F238E27FC236}">
                <a16:creationId xmlns:a16="http://schemas.microsoft.com/office/drawing/2014/main" id="{8EC58D48-A7C2-7D83-C3DD-607290FD7D51}"/>
              </a:ext>
            </a:extLst>
          </p:cNvPr>
          <p:cNvSpPr/>
          <p:nvPr/>
        </p:nvSpPr>
        <p:spPr>
          <a:xfrm>
            <a:off x="6255386" y="1336674"/>
            <a:ext cx="4510405" cy="2757805"/>
          </a:xfrm>
          <a:prstGeom prst="rect">
            <a:avLst/>
          </a:prstGeom>
          <a:solidFill>
            <a:srgbClr val="000000">
              <a:alpha val="0"/>
            </a:srgbClr>
          </a:solidFill>
          <a:ln w="19050">
            <a:solidFill>
              <a:srgbClr val="3A4F4B"/>
            </a:solidFill>
            <a:prstDash val="solid"/>
          </a:ln>
        </p:spPr>
        <p:txBody>
          <a:bodyPr/>
          <a:lstStyle/>
          <a:p>
            <a:endParaRPr lang="zh-CN" altLang="en-US" dirty="0"/>
          </a:p>
        </p:txBody>
      </p:sp>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name="Slide 24">
    <p:bg>
      <p:bgPr>
        <a:solidFill>
          <a:srgbClr val="FFFFFF"/>
        </a:solidFill>
        <a:effectLst/>
      </p:bgPr>
    </p:bg>
    <p:spTree>
      <p:nvGrpSpPr>
        <p:cNvPr id="1" name=""/>
        <p:cNvGrpSpPr/>
        <p:nvPr/>
      </p:nvGrpSpPr>
      <p:grpSpPr>
        <a:xfrm>
          <a:off x="0" y="0"/>
          <a:ext cx="0" cy="0"/>
          <a:chOff x="0" y="0"/>
          <a:chExt cx="0" cy="0"/>
        </a:xfrm>
      </p:grpSpPr>
      <p:sp>
        <p:nvSpPr>
          <p:cNvPr id="5" name="Shape 2"/>
          <p:cNvSpPr/>
          <p:nvPr/>
        </p:nvSpPr>
        <p:spPr>
          <a:xfrm>
            <a:off x="2808605" y="1239520"/>
            <a:ext cx="652145" cy="663575"/>
          </a:xfrm>
          <a:prstGeom prst="ellipse">
            <a:avLst/>
          </a:prstGeom>
          <a:solidFill>
            <a:srgbClr val="2B3B38"/>
          </a:solidFill>
          <a:ln/>
        </p:spPr>
        <p:txBody>
          <a:bodyPr/>
          <a:lstStyle/>
          <a:p>
            <a:endParaRPr lang="zh-CN" altLang="en-US" dirty="0"/>
          </a:p>
        </p:txBody>
      </p:sp>
      <p:sp>
        <p:nvSpPr>
          <p:cNvPr id="6" name="Shape 3"/>
          <p:cNvSpPr/>
          <p:nvPr/>
        </p:nvSpPr>
        <p:spPr>
          <a:xfrm>
            <a:off x="2808605" y="3176806"/>
            <a:ext cx="652145" cy="663575"/>
          </a:xfrm>
          <a:prstGeom prst="ellipse">
            <a:avLst/>
          </a:prstGeom>
          <a:solidFill>
            <a:srgbClr val="2B3B38"/>
          </a:solidFill>
          <a:ln/>
        </p:spPr>
        <p:txBody>
          <a:bodyPr/>
          <a:lstStyle/>
          <a:p>
            <a:endParaRPr lang="zh-CN" altLang="en-US"/>
          </a:p>
        </p:txBody>
      </p:sp>
      <p:sp>
        <p:nvSpPr>
          <p:cNvPr id="7" name="Shape 4"/>
          <p:cNvSpPr/>
          <p:nvPr/>
        </p:nvSpPr>
        <p:spPr>
          <a:xfrm>
            <a:off x="2846705" y="5259781"/>
            <a:ext cx="652145" cy="663575"/>
          </a:xfrm>
          <a:prstGeom prst="ellipse">
            <a:avLst/>
          </a:prstGeom>
          <a:solidFill>
            <a:srgbClr val="2B3B38"/>
          </a:solidFill>
          <a:ln/>
        </p:spPr>
        <p:txBody>
          <a:bodyPr/>
          <a:lstStyle/>
          <a:p>
            <a:endParaRPr lang="zh-CN" altLang="en-US"/>
          </a:p>
        </p:txBody>
      </p:sp>
      <p:sp>
        <p:nvSpPr>
          <p:cNvPr id="8" name="Shape 5"/>
          <p:cNvSpPr/>
          <p:nvPr/>
        </p:nvSpPr>
        <p:spPr>
          <a:xfrm rot="5400000">
            <a:off x="467360" y="410210"/>
            <a:ext cx="330200" cy="330200"/>
          </a:xfrm>
          <a:prstGeom prst="triangle">
            <a:avLst>
              <a:gd name="adj" fmla="val 50000"/>
            </a:avLst>
          </a:prstGeom>
          <a:solidFill>
            <a:srgbClr val="3A4F4B"/>
          </a:solidFill>
          <a:ln/>
        </p:spPr>
        <p:txBody>
          <a:bodyPr/>
          <a:lstStyle/>
          <a:p>
            <a:endParaRPr lang="zh-CN" altLang="en-US"/>
          </a:p>
        </p:txBody>
      </p:sp>
      <p:sp>
        <p:nvSpPr>
          <p:cNvPr id="9" name="Shape 6"/>
          <p:cNvSpPr/>
          <p:nvPr/>
        </p:nvSpPr>
        <p:spPr>
          <a:xfrm rot="5400000">
            <a:off x="594360" y="537210"/>
            <a:ext cx="330200" cy="330200"/>
          </a:xfrm>
          <a:prstGeom prst="triangle">
            <a:avLst>
              <a:gd name="adj" fmla="val 50000"/>
            </a:avLst>
          </a:prstGeom>
          <a:solidFill>
            <a:srgbClr val="8BBD1F"/>
          </a:solidFill>
          <a:ln/>
        </p:spPr>
        <p:txBody>
          <a:bodyPr/>
          <a:lstStyle/>
          <a:p>
            <a:endParaRPr lang="zh-CN" altLang="en-US"/>
          </a:p>
        </p:txBody>
      </p:sp>
      <p:sp>
        <p:nvSpPr>
          <p:cNvPr id="10" name="Text 7"/>
          <p:cNvSpPr/>
          <p:nvPr/>
        </p:nvSpPr>
        <p:spPr>
          <a:xfrm>
            <a:off x="1278824" y="353377"/>
            <a:ext cx="10782935" cy="521057"/>
          </a:xfrm>
          <a:prstGeom prst="rect">
            <a:avLst/>
          </a:prstGeom>
          <a:noFill/>
          <a:ln/>
        </p:spPr>
        <p:txBody>
          <a:bodyPr wrap="square" lIns="91440" tIns="45720" rIns="91440" bIns="45720" rtlCol="0" anchor="t">
            <a:spAutoFit/>
          </a:bodyPr>
          <a:lstStyle/>
          <a:p>
            <a:pPr algn="just">
              <a:lnSpc>
                <a:spcPct val="100000"/>
              </a:lnSpc>
            </a:pPr>
            <a:r>
              <a:rPr lang="en-US" sz="2800" b="1" dirty="0">
                <a:solidFill>
                  <a:srgbClr val="000000"/>
                </a:solidFill>
                <a:latin typeface="MiSans" pitchFamily="34" charset="0"/>
                <a:ea typeface="MiSans" pitchFamily="34" charset="-122"/>
                <a:cs typeface="MiSans" pitchFamily="34" charset="-120"/>
              </a:rPr>
              <a:t>文创开发与可持续发展路径</a:t>
            </a:r>
            <a:endParaRPr lang="en-US" sz="1600" dirty="0"/>
          </a:p>
        </p:txBody>
      </p:sp>
      <p:sp>
        <p:nvSpPr>
          <p:cNvPr id="11" name="Text 8"/>
          <p:cNvSpPr/>
          <p:nvPr/>
        </p:nvSpPr>
        <p:spPr>
          <a:xfrm>
            <a:off x="2846705" y="1313815"/>
            <a:ext cx="591820" cy="521057"/>
          </a:xfrm>
          <a:prstGeom prst="rect">
            <a:avLst/>
          </a:prstGeom>
          <a:noFill/>
          <a:ln/>
        </p:spPr>
        <p:txBody>
          <a:bodyPr wrap="square" lIns="91440" tIns="45720" rIns="91440" bIns="45720" rtlCol="0" anchor="t">
            <a:spAutoFit/>
          </a:bodyPr>
          <a:lstStyle/>
          <a:p>
            <a:pPr>
              <a:lnSpc>
                <a:spcPct val="100000"/>
              </a:lnSpc>
            </a:pPr>
            <a:r>
              <a:rPr lang="en-US" sz="2800" dirty="0">
                <a:solidFill>
                  <a:srgbClr val="FFFFFF"/>
                </a:solidFill>
                <a:latin typeface="MiSans" pitchFamily="34" charset="0"/>
                <a:ea typeface="MiSans" pitchFamily="34" charset="-122"/>
                <a:cs typeface="MiSans" pitchFamily="34" charset="-120"/>
              </a:rPr>
              <a:t>01</a:t>
            </a:r>
            <a:endParaRPr lang="en-US" sz="1600" dirty="0"/>
          </a:p>
        </p:txBody>
      </p:sp>
      <p:sp>
        <p:nvSpPr>
          <p:cNvPr id="12" name="Text 9"/>
          <p:cNvSpPr/>
          <p:nvPr/>
        </p:nvSpPr>
        <p:spPr>
          <a:xfrm>
            <a:off x="3498850" y="1196919"/>
            <a:ext cx="6838950" cy="398224"/>
          </a:xfrm>
          <a:prstGeom prst="rect">
            <a:avLst/>
          </a:prstGeom>
          <a:noFill/>
          <a:ln/>
        </p:spPr>
        <p:txBody>
          <a:bodyPr wrap="square" lIns="91440" tIns="45720" rIns="91440" bIns="45720" rtlCol="0" anchor="t">
            <a:spAutoFit/>
          </a:bodyPr>
          <a:lstStyle/>
          <a:p>
            <a:pPr>
              <a:lnSpc>
                <a:spcPct val="100000"/>
              </a:lnSpc>
            </a:pPr>
            <a:r>
              <a:rPr lang="en-US" sz="2000" b="1" dirty="0">
                <a:solidFill>
                  <a:srgbClr val="000000"/>
                </a:solidFill>
                <a:latin typeface="MiSans" pitchFamily="34" charset="0"/>
                <a:ea typeface="MiSans" pitchFamily="34" charset="-122"/>
                <a:cs typeface="MiSans" pitchFamily="34" charset="-120"/>
              </a:rPr>
              <a:t>开发文创纪念品</a:t>
            </a:r>
            <a:endParaRPr lang="en-US" sz="1600" dirty="0"/>
          </a:p>
        </p:txBody>
      </p:sp>
      <p:sp>
        <p:nvSpPr>
          <p:cNvPr id="13" name="Text 10"/>
          <p:cNvSpPr/>
          <p:nvPr/>
        </p:nvSpPr>
        <p:spPr>
          <a:xfrm>
            <a:off x="3520440" y="1643112"/>
            <a:ext cx="6838950" cy="663138"/>
          </a:xfrm>
          <a:prstGeom prst="rect">
            <a:avLst/>
          </a:prstGeom>
          <a:noFill/>
          <a:ln/>
        </p:spPr>
        <p:txBody>
          <a:bodyPr wrap="square" lIns="91440" tIns="45720" rIns="91440" bIns="45720" rtlCol="0" anchor="t">
            <a:spAutoFit/>
          </a:bodyPr>
          <a:lstStyle/>
          <a:p>
            <a:pPr algn="just">
              <a:lnSpc>
                <a:spcPct val="130000"/>
              </a:lnSpc>
            </a:pPr>
            <a:r>
              <a:rPr lang="en-US" sz="1400" dirty="0">
                <a:solidFill>
                  <a:srgbClr val="2B2F36"/>
                </a:solidFill>
                <a:latin typeface="MiSans" pitchFamily="34" charset="0"/>
                <a:ea typeface="MiSans" pitchFamily="34" charset="-122"/>
                <a:cs typeface="MiSans" pitchFamily="34" charset="-120"/>
              </a:rPr>
              <a:t>结合博物馆精品文物、特色文物创作紧跟时代的文创产品，满足游客购物需求，创造商业价值，提升旅游品牌形象。</a:t>
            </a:r>
            <a:endParaRPr lang="en-US" sz="1600" dirty="0"/>
          </a:p>
        </p:txBody>
      </p:sp>
      <p:sp>
        <p:nvSpPr>
          <p:cNvPr id="14" name="Text 11"/>
          <p:cNvSpPr/>
          <p:nvPr/>
        </p:nvSpPr>
        <p:spPr>
          <a:xfrm>
            <a:off x="2828772" y="3202881"/>
            <a:ext cx="642620" cy="521057"/>
          </a:xfrm>
          <a:prstGeom prst="rect">
            <a:avLst/>
          </a:prstGeom>
          <a:noFill/>
          <a:ln/>
        </p:spPr>
        <p:txBody>
          <a:bodyPr wrap="square" lIns="91440" tIns="45720" rIns="91440" bIns="45720" rtlCol="0" anchor="t">
            <a:spAutoFit/>
          </a:bodyPr>
          <a:lstStyle/>
          <a:p>
            <a:pPr>
              <a:lnSpc>
                <a:spcPct val="100000"/>
              </a:lnSpc>
            </a:pPr>
            <a:r>
              <a:rPr lang="en-US" sz="2800" dirty="0">
                <a:solidFill>
                  <a:srgbClr val="FFFFFF"/>
                </a:solidFill>
                <a:latin typeface="MiSans" pitchFamily="34" charset="0"/>
                <a:ea typeface="MiSans" pitchFamily="34" charset="-122"/>
                <a:cs typeface="MiSans" pitchFamily="34" charset="-120"/>
              </a:rPr>
              <a:t>02</a:t>
            </a:r>
            <a:endParaRPr lang="en-US" sz="1600" dirty="0"/>
          </a:p>
        </p:txBody>
      </p:sp>
      <p:sp>
        <p:nvSpPr>
          <p:cNvPr id="15" name="Text 12"/>
          <p:cNvSpPr/>
          <p:nvPr/>
        </p:nvSpPr>
        <p:spPr>
          <a:xfrm>
            <a:off x="3413454" y="3118902"/>
            <a:ext cx="6838950" cy="398224"/>
          </a:xfrm>
          <a:prstGeom prst="rect">
            <a:avLst/>
          </a:prstGeom>
          <a:noFill/>
          <a:ln/>
        </p:spPr>
        <p:txBody>
          <a:bodyPr wrap="square" lIns="91440" tIns="45720" rIns="91440" bIns="45720" rtlCol="0" anchor="t">
            <a:spAutoFit/>
          </a:bodyPr>
          <a:lstStyle/>
          <a:p>
            <a:pPr>
              <a:lnSpc>
                <a:spcPct val="100000"/>
              </a:lnSpc>
            </a:pPr>
            <a:r>
              <a:rPr lang="en-US" sz="2000" b="1" dirty="0">
                <a:solidFill>
                  <a:srgbClr val="000000"/>
                </a:solidFill>
                <a:latin typeface="MiSans" pitchFamily="34" charset="0"/>
                <a:ea typeface="MiSans" pitchFamily="34" charset="-122"/>
                <a:cs typeface="MiSans" pitchFamily="34" charset="-120"/>
              </a:rPr>
              <a:t>对接年轻市场</a:t>
            </a:r>
            <a:endParaRPr lang="en-US" sz="1600" dirty="0"/>
          </a:p>
        </p:txBody>
      </p:sp>
      <p:sp>
        <p:nvSpPr>
          <p:cNvPr id="16" name="Text 13"/>
          <p:cNvSpPr/>
          <p:nvPr/>
        </p:nvSpPr>
        <p:spPr>
          <a:xfrm>
            <a:off x="3413454" y="3575467"/>
            <a:ext cx="6838950" cy="663138"/>
          </a:xfrm>
          <a:prstGeom prst="rect">
            <a:avLst/>
          </a:prstGeom>
          <a:noFill/>
          <a:ln/>
        </p:spPr>
        <p:txBody>
          <a:bodyPr wrap="square" lIns="91440" tIns="45720" rIns="91440" bIns="45720" rtlCol="0" anchor="t">
            <a:spAutoFit/>
          </a:bodyPr>
          <a:lstStyle/>
          <a:p>
            <a:pPr algn="just">
              <a:lnSpc>
                <a:spcPct val="130000"/>
              </a:lnSpc>
            </a:pPr>
            <a:r>
              <a:rPr lang="en-US" sz="1400" dirty="0">
                <a:solidFill>
                  <a:srgbClr val="2B2F36"/>
                </a:solidFill>
                <a:latin typeface="MiSans" pitchFamily="34" charset="0"/>
                <a:ea typeface="MiSans" pitchFamily="34" charset="-122"/>
                <a:cs typeface="MiSans" pitchFamily="34" charset="-120"/>
              </a:rPr>
              <a:t>推陈出新，结合当代年轻人消费喜好和审美风格设计文创产品，增强产品吸引力和传播力。</a:t>
            </a:r>
            <a:endParaRPr lang="en-US" sz="1600" dirty="0"/>
          </a:p>
        </p:txBody>
      </p:sp>
      <p:sp>
        <p:nvSpPr>
          <p:cNvPr id="17" name="Text 14"/>
          <p:cNvSpPr/>
          <p:nvPr/>
        </p:nvSpPr>
        <p:spPr>
          <a:xfrm>
            <a:off x="2853055" y="5335346"/>
            <a:ext cx="667385" cy="521057"/>
          </a:xfrm>
          <a:prstGeom prst="rect">
            <a:avLst/>
          </a:prstGeom>
          <a:noFill/>
          <a:ln/>
        </p:spPr>
        <p:txBody>
          <a:bodyPr wrap="square" lIns="91440" tIns="45720" rIns="91440" bIns="45720" rtlCol="0" anchor="t">
            <a:spAutoFit/>
          </a:bodyPr>
          <a:lstStyle/>
          <a:p>
            <a:pPr>
              <a:lnSpc>
                <a:spcPct val="100000"/>
              </a:lnSpc>
            </a:pPr>
            <a:r>
              <a:rPr lang="en-US" sz="2800" dirty="0">
                <a:solidFill>
                  <a:srgbClr val="FFFFFF"/>
                </a:solidFill>
                <a:latin typeface="MiSans" pitchFamily="34" charset="0"/>
                <a:ea typeface="MiSans" pitchFamily="34" charset="-122"/>
                <a:cs typeface="MiSans" pitchFamily="34" charset="-120"/>
              </a:rPr>
              <a:t>03</a:t>
            </a:r>
            <a:endParaRPr lang="en-US" sz="1600" dirty="0"/>
          </a:p>
        </p:txBody>
      </p:sp>
      <p:sp>
        <p:nvSpPr>
          <p:cNvPr id="18" name="Text 15"/>
          <p:cNvSpPr/>
          <p:nvPr/>
        </p:nvSpPr>
        <p:spPr>
          <a:xfrm>
            <a:off x="3498850" y="5060669"/>
            <a:ext cx="6838950" cy="398224"/>
          </a:xfrm>
          <a:prstGeom prst="rect">
            <a:avLst/>
          </a:prstGeom>
          <a:noFill/>
          <a:ln/>
        </p:spPr>
        <p:txBody>
          <a:bodyPr wrap="square" lIns="91440" tIns="45720" rIns="91440" bIns="45720" rtlCol="0" anchor="t">
            <a:spAutoFit/>
          </a:bodyPr>
          <a:lstStyle/>
          <a:p>
            <a:pPr>
              <a:lnSpc>
                <a:spcPct val="100000"/>
              </a:lnSpc>
            </a:pPr>
            <a:r>
              <a:rPr lang="en-US" sz="2000" b="1" dirty="0">
                <a:solidFill>
                  <a:srgbClr val="000000"/>
                </a:solidFill>
                <a:latin typeface="MiSans" pitchFamily="34" charset="0"/>
                <a:ea typeface="MiSans" pitchFamily="34" charset="-122"/>
                <a:cs typeface="MiSans" pitchFamily="34" charset="-120"/>
              </a:rPr>
              <a:t>融合非遗特产</a:t>
            </a:r>
            <a:endParaRPr lang="en-US" sz="1600" dirty="0"/>
          </a:p>
        </p:txBody>
      </p:sp>
      <p:sp>
        <p:nvSpPr>
          <p:cNvPr id="19" name="Text 16"/>
          <p:cNvSpPr/>
          <p:nvPr/>
        </p:nvSpPr>
        <p:spPr>
          <a:xfrm>
            <a:off x="3498850" y="5611495"/>
            <a:ext cx="6839585" cy="663138"/>
          </a:xfrm>
          <a:prstGeom prst="rect">
            <a:avLst/>
          </a:prstGeom>
          <a:noFill/>
          <a:ln/>
        </p:spPr>
        <p:txBody>
          <a:bodyPr wrap="square" lIns="91440" tIns="45720" rIns="91440" bIns="45720" rtlCol="0" anchor="t">
            <a:spAutoFit/>
          </a:bodyPr>
          <a:lstStyle/>
          <a:p>
            <a:pPr algn="just">
              <a:lnSpc>
                <a:spcPct val="130000"/>
              </a:lnSpc>
            </a:pPr>
            <a:r>
              <a:rPr lang="en-US" sz="1400" dirty="0">
                <a:solidFill>
                  <a:srgbClr val="2B2F36"/>
                </a:solidFill>
                <a:latin typeface="MiSans" pitchFamily="34" charset="0"/>
                <a:ea typeface="MiSans" pitchFamily="34" charset="-122"/>
                <a:cs typeface="MiSans" pitchFamily="34" charset="-120"/>
              </a:rPr>
              <a:t>结合当地传统非遗与特产，开发特色文旅新产品、新业态，延伸旅游产业链，推动文旅深度融合与高质量发展。</a:t>
            </a:r>
            <a:endParaRPr lang="en-US" sz="1600" dirty="0"/>
          </a:p>
        </p:txBody>
      </p:sp>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name="Slide 25">
    <p:bg>
      <p:bgPr>
        <a:solidFill>
          <a:schemeClr val="bg1">
            <a:lumMod val="95000"/>
          </a:schemeClr>
        </a:solidFill>
        <a:effectLst/>
      </p:bgPr>
    </p:bg>
    <p:spTree>
      <p:nvGrpSpPr>
        <p:cNvPr id="1" name=""/>
        <p:cNvGrpSpPr/>
        <p:nvPr/>
      </p:nvGrpSpPr>
      <p:grpSpPr>
        <a:xfrm>
          <a:off x="0" y="0"/>
          <a:ext cx="0" cy="0"/>
          <a:chOff x="0" y="0"/>
          <a:chExt cx="0" cy="0"/>
        </a:xfrm>
      </p:grpSpPr>
      <p:sp>
        <p:nvSpPr>
          <p:cNvPr id="2" name="Text 0"/>
          <p:cNvSpPr/>
          <p:nvPr/>
        </p:nvSpPr>
        <p:spPr>
          <a:xfrm>
            <a:off x="673100" y="1685290"/>
            <a:ext cx="4088765" cy="3162062"/>
          </a:xfrm>
          <a:prstGeom prst="rect">
            <a:avLst/>
          </a:prstGeom>
          <a:noFill/>
          <a:ln/>
        </p:spPr>
        <p:txBody>
          <a:bodyPr wrap="square" lIns="91440" tIns="45720" rIns="91440" bIns="45720" rtlCol="0" anchor="t">
            <a:spAutoFit/>
          </a:bodyPr>
          <a:lstStyle/>
          <a:p>
            <a:pPr algn="ctr">
              <a:lnSpc>
                <a:spcPct val="100000"/>
              </a:lnSpc>
            </a:pPr>
            <a:r>
              <a:rPr lang="en-US" sz="19900" b="1" dirty="0">
                <a:solidFill>
                  <a:schemeClr val="tx2">
                    <a:lumMod val="50000"/>
                    <a:lumOff val="50000"/>
                  </a:schemeClr>
                </a:solidFill>
                <a:latin typeface="MiSans" pitchFamily="34" charset="0"/>
                <a:ea typeface="MiSans" pitchFamily="34" charset="-122"/>
                <a:cs typeface="MiSans" pitchFamily="34" charset="-120"/>
              </a:rPr>
              <a:t>07</a:t>
            </a:r>
            <a:endParaRPr lang="en-US" sz="1600" dirty="0">
              <a:solidFill>
                <a:schemeClr val="tx2">
                  <a:lumMod val="50000"/>
                  <a:lumOff val="50000"/>
                </a:schemeClr>
              </a:solidFill>
            </a:endParaRPr>
          </a:p>
        </p:txBody>
      </p:sp>
      <p:sp>
        <p:nvSpPr>
          <p:cNvPr id="3" name="Text 1"/>
          <p:cNvSpPr/>
          <p:nvPr/>
        </p:nvSpPr>
        <p:spPr>
          <a:xfrm>
            <a:off x="4806315" y="2385695"/>
            <a:ext cx="6424295" cy="928449"/>
          </a:xfrm>
          <a:prstGeom prst="rect">
            <a:avLst/>
          </a:prstGeom>
          <a:noFill/>
          <a:ln/>
        </p:spPr>
        <p:txBody>
          <a:bodyPr wrap="square" lIns="91440" tIns="45720" rIns="91440" bIns="45720" rtlCol="0" anchor="t">
            <a:spAutoFit/>
          </a:bodyPr>
          <a:lstStyle/>
          <a:p>
            <a:pPr algn="just">
              <a:lnSpc>
                <a:spcPct val="100000"/>
              </a:lnSpc>
            </a:pPr>
            <a:r>
              <a:rPr lang="en-US" sz="5400" b="1" dirty="0">
                <a:solidFill>
                  <a:schemeClr val="tx2">
                    <a:lumMod val="50000"/>
                    <a:lumOff val="50000"/>
                  </a:schemeClr>
                </a:solidFill>
                <a:latin typeface="MiSans" pitchFamily="34" charset="0"/>
                <a:ea typeface="MiSans" pitchFamily="34" charset="-122"/>
                <a:cs typeface="MiSans" pitchFamily="34" charset="-120"/>
              </a:rPr>
              <a:t>研究结论与感想</a:t>
            </a:r>
            <a:endParaRPr lang="en-US" sz="1600" dirty="0">
              <a:solidFill>
                <a:schemeClr val="tx2">
                  <a:lumMod val="50000"/>
                  <a:lumOff val="50000"/>
                </a:schemeClr>
              </a:solidFill>
            </a:endParaRPr>
          </a:p>
        </p:txBody>
      </p:sp>
    </p:spTree>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name="Slide 26">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706755" y="1446530"/>
            <a:ext cx="2581910" cy="4603115"/>
          </a:xfrm>
          <a:prstGeom prst="rect">
            <a:avLst/>
          </a:prstGeom>
          <a:solidFill>
            <a:srgbClr val="FFFFFF"/>
          </a:solidFill>
          <a:ln w="3175">
            <a:solidFill>
              <a:srgbClr val="EAF7CD">
                <a:alpha val="45882"/>
              </a:srgbClr>
            </a:solidFill>
            <a:prstDash val="solid"/>
          </a:ln>
          <a:effectLst>
            <a:outerShdw blurRad="50800" dist="26941" dir="2700000" algn="bl" rotWithShape="0">
              <a:srgbClr val="000000">
                <a:alpha val="40000"/>
              </a:srgbClr>
            </a:outerShdw>
          </a:effectLst>
        </p:spPr>
        <p:txBody>
          <a:bodyPr/>
          <a:lstStyle/>
          <a:p>
            <a:endParaRPr lang="zh-CN" altLang="en-US"/>
          </a:p>
        </p:txBody>
      </p:sp>
      <p:sp>
        <p:nvSpPr>
          <p:cNvPr id="3" name="Shape 1"/>
          <p:cNvSpPr/>
          <p:nvPr/>
        </p:nvSpPr>
        <p:spPr>
          <a:xfrm>
            <a:off x="1577975" y="1303655"/>
            <a:ext cx="191770" cy="141605"/>
          </a:xfrm>
          <a:custGeom>
            <a:avLst/>
            <a:gdLst/>
            <a:ahLst/>
            <a:cxnLst/>
            <a:rect l="l" t="t" r="r" b="b"/>
            <a:pathLst>
              <a:path w="191770" h="141605">
                <a:moveTo>
                  <a:pt x="95885" y="0"/>
                </a:moveTo>
                <a:cubicBezTo>
                  <a:pt x="148904" y="0"/>
                  <a:pt x="191770" y="54851"/>
                  <a:pt x="191770" y="123135"/>
                </a:cubicBezTo>
                <a:cubicBezTo>
                  <a:pt x="191770" y="129292"/>
                  <a:pt x="191206" y="135448"/>
                  <a:pt x="190642" y="141605"/>
                </a:cubicBezTo>
                <a:lnTo>
                  <a:pt x="190642" y="141605"/>
                </a:lnTo>
                <a:lnTo>
                  <a:pt x="1128" y="141605"/>
                </a:lnTo>
                <a:lnTo>
                  <a:pt x="1128" y="141605"/>
                </a:lnTo>
                <a:cubicBezTo>
                  <a:pt x="564" y="135448"/>
                  <a:pt x="0" y="129292"/>
                  <a:pt x="0" y="123135"/>
                </a:cubicBezTo>
                <a:cubicBezTo>
                  <a:pt x="0" y="54851"/>
                  <a:pt x="42866" y="0"/>
                  <a:pt x="95885" y="0"/>
                </a:cubicBezTo>
                <a:close/>
              </a:path>
            </a:pathLst>
          </a:custGeom>
          <a:solidFill>
            <a:srgbClr val="2B3B38"/>
          </a:solidFill>
          <a:ln/>
        </p:spPr>
        <p:txBody>
          <a:bodyPr/>
          <a:lstStyle/>
          <a:p>
            <a:endParaRPr lang="zh-CN" altLang="en-US"/>
          </a:p>
        </p:txBody>
      </p:sp>
      <p:sp>
        <p:nvSpPr>
          <p:cNvPr id="4" name="Shape 2"/>
          <p:cNvSpPr/>
          <p:nvPr/>
        </p:nvSpPr>
        <p:spPr>
          <a:xfrm>
            <a:off x="1325245" y="5982970"/>
            <a:ext cx="1344930" cy="67310"/>
          </a:xfrm>
          <a:prstGeom prst="roundRect">
            <a:avLst>
              <a:gd name="adj" fmla="val 16667"/>
            </a:avLst>
          </a:prstGeom>
          <a:gradFill flip="none" rotWithShape="1">
            <a:gsLst>
              <a:gs pos="0">
                <a:srgbClr val="7F9F9A"/>
              </a:gs>
              <a:gs pos="71000">
                <a:srgbClr val="3A4F4B"/>
              </a:gs>
              <a:gs pos="100000">
                <a:srgbClr val="3A4F4B"/>
              </a:gs>
            </a:gsLst>
            <a:lin ang="2700000" scaled="1"/>
          </a:gradFill>
          <a:ln/>
        </p:spPr>
        <p:txBody>
          <a:bodyPr/>
          <a:lstStyle/>
          <a:p>
            <a:endParaRPr lang="zh-CN" altLang="en-US"/>
          </a:p>
        </p:txBody>
      </p:sp>
      <p:sp>
        <p:nvSpPr>
          <p:cNvPr id="5" name="Shape 3"/>
          <p:cNvSpPr/>
          <p:nvPr/>
        </p:nvSpPr>
        <p:spPr>
          <a:xfrm>
            <a:off x="3428365" y="1446530"/>
            <a:ext cx="2581910" cy="4603115"/>
          </a:xfrm>
          <a:prstGeom prst="rect">
            <a:avLst/>
          </a:prstGeom>
          <a:solidFill>
            <a:srgbClr val="FFFFFF"/>
          </a:solidFill>
          <a:ln w="3175">
            <a:solidFill>
              <a:srgbClr val="EAF7CD">
                <a:alpha val="45882"/>
              </a:srgbClr>
            </a:solidFill>
            <a:prstDash val="solid"/>
          </a:ln>
          <a:effectLst>
            <a:outerShdw blurRad="50800" dist="26941" dir="2700000" algn="bl" rotWithShape="0">
              <a:srgbClr val="000000">
                <a:alpha val="40000"/>
              </a:srgbClr>
            </a:outerShdw>
          </a:effectLst>
        </p:spPr>
        <p:txBody>
          <a:bodyPr/>
          <a:lstStyle/>
          <a:p>
            <a:endParaRPr lang="zh-CN" altLang="en-US"/>
          </a:p>
        </p:txBody>
      </p:sp>
      <p:sp>
        <p:nvSpPr>
          <p:cNvPr id="6" name="Shape 4"/>
          <p:cNvSpPr/>
          <p:nvPr/>
        </p:nvSpPr>
        <p:spPr>
          <a:xfrm>
            <a:off x="4299585" y="1303655"/>
            <a:ext cx="191770" cy="141605"/>
          </a:xfrm>
          <a:custGeom>
            <a:avLst/>
            <a:gdLst/>
            <a:ahLst/>
            <a:cxnLst/>
            <a:rect l="l" t="t" r="r" b="b"/>
            <a:pathLst>
              <a:path w="191770" h="141605">
                <a:moveTo>
                  <a:pt x="95885" y="0"/>
                </a:moveTo>
                <a:cubicBezTo>
                  <a:pt x="148904" y="0"/>
                  <a:pt x="191770" y="54851"/>
                  <a:pt x="191770" y="123135"/>
                </a:cubicBezTo>
                <a:cubicBezTo>
                  <a:pt x="191770" y="129292"/>
                  <a:pt x="191206" y="135448"/>
                  <a:pt x="190642" y="141605"/>
                </a:cubicBezTo>
                <a:lnTo>
                  <a:pt x="190642" y="141605"/>
                </a:lnTo>
                <a:lnTo>
                  <a:pt x="1128" y="141605"/>
                </a:lnTo>
                <a:lnTo>
                  <a:pt x="1128" y="141605"/>
                </a:lnTo>
                <a:cubicBezTo>
                  <a:pt x="564" y="135448"/>
                  <a:pt x="0" y="129292"/>
                  <a:pt x="0" y="123135"/>
                </a:cubicBezTo>
                <a:cubicBezTo>
                  <a:pt x="0" y="54851"/>
                  <a:pt x="42866" y="0"/>
                  <a:pt x="95885" y="0"/>
                </a:cubicBezTo>
                <a:close/>
              </a:path>
            </a:pathLst>
          </a:custGeom>
          <a:solidFill>
            <a:srgbClr val="2B3B38"/>
          </a:solidFill>
          <a:ln/>
        </p:spPr>
        <p:txBody>
          <a:bodyPr/>
          <a:lstStyle/>
          <a:p>
            <a:endParaRPr lang="zh-CN" altLang="en-US"/>
          </a:p>
        </p:txBody>
      </p:sp>
      <p:sp>
        <p:nvSpPr>
          <p:cNvPr id="7" name="Shape 5"/>
          <p:cNvSpPr/>
          <p:nvPr/>
        </p:nvSpPr>
        <p:spPr>
          <a:xfrm>
            <a:off x="4046855" y="5982970"/>
            <a:ext cx="1344930" cy="67310"/>
          </a:xfrm>
          <a:prstGeom prst="roundRect">
            <a:avLst>
              <a:gd name="adj" fmla="val 16667"/>
            </a:avLst>
          </a:prstGeom>
          <a:gradFill flip="none" rotWithShape="1">
            <a:gsLst>
              <a:gs pos="0">
                <a:srgbClr val="7F9F9A"/>
              </a:gs>
              <a:gs pos="71000">
                <a:srgbClr val="3A4F4B"/>
              </a:gs>
              <a:gs pos="100000">
                <a:srgbClr val="3A4F4B"/>
              </a:gs>
            </a:gsLst>
            <a:lin ang="2700000" scaled="1"/>
          </a:gradFill>
          <a:ln/>
        </p:spPr>
        <p:txBody>
          <a:bodyPr/>
          <a:lstStyle/>
          <a:p>
            <a:endParaRPr lang="zh-CN" altLang="en-US"/>
          </a:p>
        </p:txBody>
      </p:sp>
      <p:sp>
        <p:nvSpPr>
          <p:cNvPr id="8" name="Shape 6"/>
          <p:cNvSpPr/>
          <p:nvPr/>
        </p:nvSpPr>
        <p:spPr>
          <a:xfrm>
            <a:off x="8871585" y="1446530"/>
            <a:ext cx="2581910" cy="4603115"/>
          </a:xfrm>
          <a:prstGeom prst="rect">
            <a:avLst/>
          </a:prstGeom>
          <a:solidFill>
            <a:srgbClr val="FFFFFF"/>
          </a:solidFill>
          <a:ln w="3175">
            <a:solidFill>
              <a:srgbClr val="EAF7CD">
                <a:alpha val="45882"/>
              </a:srgbClr>
            </a:solidFill>
            <a:prstDash val="solid"/>
          </a:ln>
          <a:effectLst>
            <a:outerShdw blurRad="50800" dist="26941" dir="2700000" algn="bl" rotWithShape="0">
              <a:srgbClr val="000000">
                <a:alpha val="40000"/>
              </a:srgbClr>
            </a:outerShdw>
          </a:effectLst>
        </p:spPr>
        <p:txBody>
          <a:bodyPr/>
          <a:lstStyle/>
          <a:p>
            <a:endParaRPr lang="zh-CN" altLang="en-US"/>
          </a:p>
        </p:txBody>
      </p:sp>
      <p:sp>
        <p:nvSpPr>
          <p:cNvPr id="9" name="Shape 7"/>
          <p:cNvSpPr/>
          <p:nvPr/>
        </p:nvSpPr>
        <p:spPr>
          <a:xfrm>
            <a:off x="9742805" y="1303655"/>
            <a:ext cx="191770" cy="141605"/>
          </a:xfrm>
          <a:custGeom>
            <a:avLst/>
            <a:gdLst/>
            <a:ahLst/>
            <a:cxnLst/>
            <a:rect l="l" t="t" r="r" b="b"/>
            <a:pathLst>
              <a:path w="191770" h="141605">
                <a:moveTo>
                  <a:pt x="95885" y="0"/>
                </a:moveTo>
                <a:cubicBezTo>
                  <a:pt x="148904" y="0"/>
                  <a:pt x="191770" y="54851"/>
                  <a:pt x="191770" y="123135"/>
                </a:cubicBezTo>
                <a:cubicBezTo>
                  <a:pt x="191770" y="129292"/>
                  <a:pt x="191206" y="135448"/>
                  <a:pt x="190642" y="141605"/>
                </a:cubicBezTo>
                <a:lnTo>
                  <a:pt x="190642" y="141605"/>
                </a:lnTo>
                <a:lnTo>
                  <a:pt x="1128" y="141605"/>
                </a:lnTo>
                <a:lnTo>
                  <a:pt x="1128" y="141605"/>
                </a:lnTo>
                <a:cubicBezTo>
                  <a:pt x="564" y="135448"/>
                  <a:pt x="0" y="129292"/>
                  <a:pt x="0" y="123135"/>
                </a:cubicBezTo>
                <a:cubicBezTo>
                  <a:pt x="0" y="54851"/>
                  <a:pt x="42866" y="0"/>
                  <a:pt x="95885" y="0"/>
                </a:cubicBezTo>
                <a:close/>
              </a:path>
            </a:pathLst>
          </a:custGeom>
          <a:solidFill>
            <a:srgbClr val="2B3B38"/>
          </a:solidFill>
          <a:ln/>
        </p:spPr>
        <p:txBody>
          <a:bodyPr/>
          <a:lstStyle/>
          <a:p>
            <a:endParaRPr lang="zh-CN" altLang="en-US"/>
          </a:p>
        </p:txBody>
      </p:sp>
      <p:sp>
        <p:nvSpPr>
          <p:cNvPr id="10" name="Shape 8"/>
          <p:cNvSpPr/>
          <p:nvPr/>
        </p:nvSpPr>
        <p:spPr>
          <a:xfrm>
            <a:off x="9490075" y="5982970"/>
            <a:ext cx="1344930" cy="67310"/>
          </a:xfrm>
          <a:prstGeom prst="roundRect">
            <a:avLst>
              <a:gd name="adj" fmla="val 16667"/>
            </a:avLst>
          </a:prstGeom>
          <a:gradFill flip="none" rotWithShape="1">
            <a:gsLst>
              <a:gs pos="0">
                <a:srgbClr val="7F9F9A"/>
              </a:gs>
              <a:gs pos="71000">
                <a:srgbClr val="3A4F4B"/>
              </a:gs>
              <a:gs pos="100000">
                <a:srgbClr val="3A4F4B"/>
              </a:gs>
            </a:gsLst>
            <a:lin ang="2700000" scaled="1"/>
          </a:gradFill>
          <a:ln/>
        </p:spPr>
        <p:txBody>
          <a:bodyPr/>
          <a:lstStyle/>
          <a:p>
            <a:endParaRPr lang="zh-CN" altLang="en-US"/>
          </a:p>
        </p:txBody>
      </p:sp>
      <p:sp>
        <p:nvSpPr>
          <p:cNvPr id="11" name="Shape 9"/>
          <p:cNvSpPr/>
          <p:nvPr/>
        </p:nvSpPr>
        <p:spPr>
          <a:xfrm>
            <a:off x="6149975" y="1446530"/>
            <a:ext cx="2581910" cy="4603115"/>
          </a:xfrm>
          <a:prstGeom prst="rect">
            <a:avLst/>
          </a:prstGeom>
          <a:solidFill>
            <a:srgbClr val="FFFFFF"/>
          </a:solidFill>
          <a:ln w="3175">
            <a:solidFill>
              <a:srgbClr val="EAF7CD">
                <a:alpha val="45882"/>
              </a:srgbClr>
            </a:solidFill>
            <a:prstDash val="solid"/>
          </a:ln>
          <a:effectLst>
            <a:outerShdw blurRad="50800" dist="26941" dir="2700000" algn="bl" rotWithShape="0">
              <a:srgbClr val="000000">
                <a:alpha val="40000"/>
              </a:srgbClr>
            </a:outerShdw>
          </a:effectLst>
        </p:spPr>
        <p:txBody>
          <a:bodyPr/>
          <a:lstStyle/>
          <a:p>
            <a:endParaRPr lang="zh-CN" altLang="en-US"/>
          </a:p>
        </p:txBody>
      </p:sp>
      <p:sp>
        <p:nvSpPr>
          <p:cNvPr id="12" name="Shape 10"/>
          <p:cNvSpPr/>
          <p:nvPr/>
        </p:nvSpPr>
        <p:spPr>
          <a:xfrm>
            <a:off x="7021195" y="1303655"/>
            <a:ext cx="191770" cy="141605"/>
          </a:xfrm>
          <a:custGeom>
            <a:avLst/>
            <a:gdLst/>
            <a:ahLst/>
            <a:cxnLst/>
            <a:rect l="l" t="t" r="r" b="b"/>
            <a:pathLst>
              <a:path w="191770" h="141605">
                <a:moveTo>
                  <a:pt x="95885" y="0"/>
                </a:moveTo>
                <a:cubicBezTo>
                  <a:pt x="148904" y="0"/>
                  <a:pt x="191770" y="54851"/>
                  <a:pt x="191770" y="123135"/>
                </a:cubicBezTo>
                <a:cubicBezTo>
                  <a:pt x="191770" y="129292"/>
                  <a:pt x="191206" y="135448"/>
                  <a:pt x="190642" y="141605"/>
                </a:cubicBezTo>
                <a:lnTo>
                  <a:pt x="190642" y="141605"/>
                </a:lnTo>
                <a:lnTo>
                  <a:pt x="1128" y="141605"/>
                </a:lnTo>
                <a:lnTo>
                  <a:pt x="1128" y="141605"/>
                </a:lnTo>
                <a:cubicBezTo>
                  <a:pt x="564" y="135448"/>
                  <a:pt x="0" y="129292"/>
                  <a:pt x="0" y="123135"/>
                </a:cubicBezTo>
                <a:cubicBezTo>
                  <a:pt x="0" y="54851"/>
                  <a:pt x="42866" y="0"/>
                  <a:pt x="95885" y="0"/>
                </a:cubicBezTo>
                <a:close/>
              </a:path>
            </a:pathLst>
          </a:custGeom>
          <a:solidFill>
            <a:srgbClr val="0F1423"/>
          </a:solidFill>
          <a:ln/>
        </p:spPr>
        <p:txBody>
          <a:bodyPr/>
          <a:lstStyle/>
          <a:p>
            <a:endParaRPr lang="zh-CN" altLang="en-US"/>
          </a:p>
        </p:txBody>
      </p:sp>
      <p:sp>
        <p:nvSpPr>
          <p:cNvPr id="13" name="Shape 11"/>
          <p:cNvSpPr/>
          <p:nvPr/>
        </p:nvSpPr>
        <p:spPr>
          <a:xfrm>
            <a:off x="6768465" y="5982970"/>
            <a:ext cx="1344930" cy="67310"/>
          </a:xfrm>
          <a:prstGeom prst="roundRect">
            <a:avLst>
              <a:gd name="adj" fmla="val 16667"/>
            </a:avLst>
          </a:prstGeom>
          <a:gradFill flip="none" rotWithShape="1">
            <a:gsLst>
              <a:gs pos="0">
                <a:srgbClr val="7F9F9A"/>
              </a:gs>
              <a:gs pos="71000">
                <a:srgbClr val="3A4F4B"/>
              </a:gs>
              <a:gs pos="100000">
                <a:srgbClr val="3A4F4B"/>
              </a:gs>
            </a:gsLst>
            <a:lin ang="2700000" scaled="1"/>
          </a:gradFill>
          <a:ln/>
        </p:spPr>
        <p:txBody>
          <a:bodyPr/>
          <a:lstStyle/>
          <a:p>
            <a:endParaRPr lang="zh-CN" altLang="en-US"/>
          </a:p>
        </p:txBody>
      </p:sp>
      <p:sp>
        <p:nvSpPr>
          <p:cNvPr id="14" name="Shape 12"/>
          <p:cNvSpPr/>
          <p:nvPr/>
        </p:nvSpPr>
        <p:spPr>
          <a:xfrm rot="5400000">
            <a:off x="467360" y="410210"/>
            <a:ext cx="330200" cy="330200"/>
          </a:xfrm>
          <a:prstGeom prst="triangle">
            <a:avLst>
              <a:gd name="adj" fmla="val 50000"/>
            </a:avLst>
          </a:prstGeom>
          <a:solidFill>
            <a:srgbClr val="3A4F4B"/>
          </a:solidFill>
          <a:ln/>
        </p:spPr>
        <p:txBody>
          <a:bodyPr/>
          <a:lstStyle/>
          <a:p>
            <a:endParaRPr lang="zh-CN" altLang="en-US"/>
          </a:p>
        </p:txBody>
      </p:sp>
      <p:sp>
        <p:nvSpPr>
          <p:cNvPr id="15" name="Shape 13"/>
          <p:cNvSpPr/>
          <p:nvPr/>
        </p:nvSpPr>
        <p:spPr>
          <a:xfrm rot="5400000">
            <a:off x="594360" y="537210"/>
            <a:ext cx="330200" cy="330200"/>
          </a:xfrm>
          <a:prstGeom prst="triangle">
            <a:avLst>
              <a:gd name="adj" fmla="val 50000"/>
            </a:avLst>
          </a:prstGeom>
          <a:solidFill>
            <a:srgbClr val="8BBD1F"/>
          </a:solidFill>
          <a:ln/>
        </p:spPr>
        <p:txBody>
          <a:bodyPr/>
          <a:lstStyle/>
          <a:p>
            <a:endParaRPr lang="zh-CN" altLang="en-US"/>
          </a:p>
        </p:txBody>
      </p:sp>
      <p:sp>
        <p:nvSpPr>
          <p:cNvPr id="16" name="Text 14"/>
          <p:cNvSpPr/>
          <p:nvPr/>
        </p:nvSpPr>
        <p:spPr>
          <a:xfrm>
            <a:off x="1223645" y="410210"/>
            <a:ext cx="10782935" cy="521057"/>
          </a:xfrm>
          <a:prstGeom prst="rect">
            <a:avLst/>
          </a:prstGeom>
          <a:noFill/>
          <a:ln/>
        </p:spPr>
        <p:txBody>
          <a:bodyPr wrap="square" lIns="91440" tIns="45720" rIns="91440" bIns="45720" rtlCol="0" anchor="t">
            <a:spAutoFit/>
          </a:bodyPr>
          <a:lstStyle/>
          <a:p>
            <a:pPr algn="just">
              <a:lnSpc>
                <a:spcPct val="100000"/>
              </a:lnSpc>
            </a:pPr>
            <a:r>
              <a:rPr lang="en-US" sz="2800" b="1" dirty="0">
                <a:solidFill>
                  <a:srgbClr val="000000"/>
                </a:solidFill>
                <a:latin typeface="MiSans" pitchFamily="34" charset="0"/>
                <a:ea typeface="MiSans" pitchFamily="34" charset="-122"/>
                <a:cs typeface="MiSans" pitchFamily="34" charset="-120"/>
              </a:rPr>
              <a:t>研究结论与个人成长收获</a:t>
            </a:r>
            <a:endParaRPr lang="en-US" sz="1600" dirty="0"/>
          </a:p>
        </p:txBody>
      </p:sp>
      <p:sp>
        <p:nvSpPr>
          <p:cNvPr id="17" name="Shape 15"/>
          <p:cNvSpPr/>
          <p:nvPr/>
        </p:nvSpPr>
        <p:spPr>
          <a:xfrm>
            <a:off x="422910" y="6374130"/>
            <a:ext cx="215900" cy="215900"/>
          </a:xfrm>
          <a:prstGeom prst="roundRect">
            <a:avLst>
              <a:gd name="adj" fmla="val 50000"/>
            </a:avLst>
          </a:prstGeom>
          <a:solidFill>
            <a:srgbClr val="8BBD1F"/>
          </a:solidFill>
          <a:ln/>
        </p:spPr>
        <p:txBody>
          <a:bodyPr/>
          <a:lstStyle/>
          <a:p>
            <a:endParaRPr lang="zh-CN" altLang="en-US"/>
          </a:p>
        </p:txBody>
      </p:sp>
      <p:sp>
        <p:nvSpPr>
          <p:cNvPr id="18" name="Shape 16"/>
          <p:cNvSpPr/>
          <p:nvPr/>
        </p:nvSpPr>
        <p:spPr>
          <a:xfrm>
            <a:off x="549910" y="6374130"/>
            <a:ext cx="215900" cy="215900"/>
          </a:xfrm>
          <a:prstGeom prst="roundRect">
            <a:avLst>
              <a:gd name="adj" fmla="val 50000"/>
            </a:avLst>
          </a:prstGeom>
          <a:solidFill>
            <a:srgbClr val="000000">
              <a:alpha val="0"/>
            </a:srgbClr>
          </a:solidFill>
          <a:ln w="19050">
            <a:solidFill>
              <a:srgbClr val="8BBD1F"/>
            </a:solidFill>
            <a:prstDash val="solid"/>
          </a:ln>
        </p:spPr>
        <p:txBody>
          <a:bodyPr/>
          <a:lstStyle/>
          <a:p>
            <a:endParaRPr lang="zh-CN" altLang="en-US"/>
          </a:p>
        </p:txBody>
      </p:sp>
      <p:sp>
        <p:nvSpPr>
          <p:cNvPr id="19" name="Shape 17"/>
          <p:cNvSpPr/>
          <p:nvPr/>
        </p:nvSpPr>
        <p:spPr>
          <a:xfrm>
            <a:off x="880745" y="1304290"/>
            <a:ext cx="790575" cy="1015365"/>
          </a:xfrm>
          <a:custGeom>
            <a:avLst/>
            <a:gdLst/>
            <a:ahLst/>
            <a:cxnLst/>
            <a:rect l="l" t="t" r="r" b="b"/>
            <a:pathLst>
              <a:path w="790575" h="1015365">
                <a:moveTo>
                  <a:pt x="790575" y="142819"/>
                </a:moveTo>
                <a:lnTo>
                  <a:pt x="707469" y="142819"/>
                </a:lnTo>
                <a:lnTo>
                  <a:pt x="790575" y="142819"/>
                </a:lnTo>
                <a:close/>
                <a:moveTo>
                  <a:pt x="122884" y="0"/>
                </a:moveTo>
                <a:lnTo>
                  <a:pt x="129987" y="0"/>
                </a:lnTo>
                <a:lnTo>
                  <a:pt x="790575" y="0"/>
                </a:lnTo>
                <a:lnTo>
                  <a:pt x="790575" y="711"/>
                </a:lnTo>
                <a:lnTo>
                  <a:pt x="787023" y="711"/>
                </a:lnTo>
                <a:cubicBezTo>
                  <a:pt x="742274" y="4263"/>
                  <a:pt x="706758" y="58264"/>
                  <a:pt x="706758" y="123634"/>
                </a:cubicBezTo>
                <a:cubicBezTo>
                  <a:pt x="706758" y="130029"/>
                  <a:pt x="706758" y="136424"/>
                  <a:pt x="707469" y="142108"/>
                </a:cubicBezTo>
                <a:lnTo>
                  <a:pt x="707469" y="142819"/>
                </a:lnTo>
                <a:lnTo>
                  <a:pt x="702497" y="142819"/>
                </a:lnTo>
                <a:lnTo>
                  <a:pt x="702497" y="642330"/>
                </a:lnTo>
                <a:lnTo>
                  <a:pt x="702497" y="645883"/>
                </a:lnTo>
                <a:cubicBezTo>
                  <a:pt x="703207" y="651567"/>
                  <a:pt x="703207" y="657252"/>
                  <a:pt x="703207" y="663647"/>
                </a:cubicBezTo>
                <a:cubicBezTo>
                  <a:pt x="703207" y="670041"/>
                  <a:pt x="703207" y="675726"/>
                  <a:pt x="702497" y="681410"/>
                </a:cubicBezTo>
                <a:lnTo>
                  <a:pt x="702497" y="684963"/>
                </a:lnTo>
                <a:lnTo>
                  <a:pt x="702497" y="689937"/>
                </a:lnTo>
                <a:lnTo>
                  <a:pt x="702497" y="691358"/>
                </a:lnTo>
                <a:cubicBezTo>
                  <a:pt x="701786" y="709832"/>
                  <a:pt x="698945" y="728306"/>
                  <a:pt x="693973" y="746069"/>
                </a:cubicBezTo>
                <a:lnTo>
                  <a:pt x="692552" y="749622"/>
                </a:lnTo>
                <a:lnTo>
                  <a:pt x="691842" y="751754"/>
                </a:lnTo>
                <a:cubicBezTo>
                  <a:pt x="652775" y="903099"/>
                  <a:pt x="515685" y="1015365"/>
                  <a:pt x="351603" y="1015365"/>
                </a:cubicBezTo>
                <a:cubicBezTo>
                  <a:pt x="187522" y="1015365"/>
                  <a:pt x="50432" y="903099"/>
                  <a:pt x="11365" y="751754"/>
                </a:cubicBezTo>
                <a:lnTo>
                  <a:pt x="10655" y="749622"/>
                </a:lnTo>
                <a:lnTo>
                  <a:pt x="9234" y="746069"/>
                </a:lnTo>
                <a:cubicBezTo>
                  <a:pt x="4262" y="728306"/>
                  <a:pt x="1421" y="709832"/>
                  <a:pt x="710" y="691358"/>
                </a:cubicBezTo>
                <a:lnTo>
                  <a:pt x="710" y="689937"/>
                </a:lnTo>
                <a:lnTo>
                  <a:pt x="710" y="684963"/>
                </a:lnTo>
                <a:lnTo>
                  <a:pt x="710" y="681410"/>
                </a:lnTo>
                <a:cubicBezTo>
                  <a:pt x="0" y="675726"/>
                  <a:pt x="0" y="670041"/>
                  <a:pt x="0" y="663647"/>
                </a:cubicBezTo>
                <a:cubicBezTo>
                  <a:pt x="0" y="657252"/>
                  <a:pt x="0" y="651567"/>
                  <a:pt x="710" y="645883"/>
                </a:cubicBezTo>
                <a:lnTo>
                  <a:pt x="710" y="642330"/>
                </a:lnTo>
                <a:lnTo>
                  <a:pt x="710" y="131450"/>
                </a:lnTo>
                <a:lnTo>
                  <a:pt x="710" y="131450"/>
                </a:lnTo>
                <a:lnTo>
                  <a:pt x="710" y="130029"/>
                </a:lnTo>
                <a:cubicBezTo>
                  <a:pt x="710" y="128608"/>
                  <a:pt x="710" y="126477"/>
                  <a:pt x="710" y="124345"/>
                </a:cubicBezTo>
                <a:cubicBezTo>
                  <a:pt x="710" y="59686"/>
                  <a:pt x="51142" y="7105"/>
                  <a:pt x="116491" y="711"/>
                </a:cubicBezTo>
                <a:lnTo>
                  <a:pt x="116491" y="711"/>
                </a:lnTo>
                <a:lnTo>
                  <a:pt x="118622" y="0"/>
                </a:lnTo>
                <a:cubicBezTo>
                  <a:pt x="120042" y="0"/>
                  <a:pt x="121463" y="0"/>
                  <a:pt x="122884" y="0"/>
                </a:cubicBezTo>
                <a:close/>
              </a:path>
            </a:pathLst>
          </a:custGeom>
          <a:gradFill flip="none" rotWithShape="1">
            <a:gsLst>
              <a:gs pos="0">
                <a:srgbClr val="7F9F9A"/>
              </a:gs>
              <a:gs pos="71000">
                <a:srgbClr val="3A4F4B"/>
              </a:gs>
              <a:gs pos="100000">
                <a:srgbClr val="3A4F4B"/>
              </a:gs>
            </a:gsLst>
            <a:lin ang="2700000" scaled="1"/>
          </a:gradFill>
          <a:ln/>
        </p:spPr>
        <p:txBody>
          <a:bodyPr/>
          <a:lstStyle/>
          <a:p>
            <a:endParaRPr lang="zh-CN" altLang="en-US"/>
          </a:p>
        </p:txBody>
      </p:sp>
      <p:sp>
        <p:nvSpPr>
          <p:cNvPr id="20" name="Text 18"/>
          <p:cNvSpPr/>
          <p:nvPr/>
        </p:nvSpPr>
        <p:spPr>
          <a:xfrm>
            <a:off x="880745" y="1304290"/>
            <a:ext cx="790575" cy="1015365"/>
          </a:xfrm>
          <a:prstGeom prst="rect">
            <a:avLst/>
          </a:prstGeom>
          <a:noFill/>
          <a:ln/>
        </p:spPr>
        <p:txBody>
          <a:bodyPr wrap="square" lIns="45720" tIns="91440" rIns="179705" bIns="45720" rtlCol="0" anchor="ctr"/>
          <a:lstStyle/>
          <a:p>
            <a:pPr algn="ctr">
              <a:lnSpc>
                <a:spcPct val="100000"/>
              </a:lnSpc>
            </a:pPr>
            <a:r>
              <a:rPr lang="en-US" sz="2200" b="1" dirty="0">
                <a:solidFill>
                  <a:srgbClr val="FFFFFF"/>
                </a:solidFill>
                <a:latin typeface="MiSans" pitchFamily="34" charset="0"/>
                <a:ea typeface="MiSans" pitchFamily="34" charset="-122"/>
                <a:cs typeface="MiSans" pitchFamily="34" charset="-120"/>
              </a:rPr>
              <a:t>01</a:t>
            </a:r>
            <a:endParaRPr lang="en-US" sz="1600" dirty="0"/>
          </a:p>
        </p:txBody>
      </p:sp>
      <p:sp>
        <p:nvSpPr>
          <p:cNvPr id="21" name="Text 19"/>
          <p:cNvSpPr/>
          <p:nvPr/>
        </p:nvSpPr>
        <p:spPr>
          <a:xfrm>
            <a:off x="1770380" y="1651635"/>
            <a:ext cx="1249045" cy="667385"/>
          </a:xfrm>
          <a:prstGeom prst="rect">
            <a:avLst/>
          </a:prstGeom>
          <a:noFill/>
          <a:ln/>
        </p:spPr>
        <p:txBody>
          <a:bodyPr wrap="square" lIns="0" tIns="0" rIns="0" bIns="0" rtlCol="0" anchor="t"/>
          <a:lstStyle/>
          <a:p>
            <a:pPr algn="just">
              <a:lnSpc>
                <a:spcPct val="100000"/>
              </a:lnSpc>
            </a:pPr>
            <a:r>
              <a:rPr lang="en-US" sz="1600" b="1" dirty="0">
                <a:solidFill>
                  <a:srgbClr val="000000"/>
                </a:solidFill>
                <a:latin typeface="MiSans" pitchFamily="34" charset="0"/>
                <a:ea typeface="MiSans" pitchFamily="34" charset="-122"/>
                <a:cs typeface="MiSans" pitchFamily="34" charset="-120"/>
              </a:rPr>
              <a:t>核心研究结论</a:t>
            </a:r>
            <a:endParaRPr lang="en-US" sz="1600" dirty="0"/>
          </a:p>
        </p:txBody>
      </p:sp>
      <p:sp>
        <p:nvSpPr>
          <p:cNvPr id="22" name="Text 20"/>
          <p:cNvSpPr/>
          <p:nvPr/>
        </p:nvSpPr>
        <p:spPr>
          <a:xfrm>
            <a:off x="1019810" y="2524760"/>
            <a:ext cx="1955800" cy="3156585"/>
          </a:xfrm>
          <a:prstGeom prst="rect">
            <a:avLst/>
          </a:prstGeom>
          <a:noFill/>
          <a:ln/>
        </p:spPr>
        <p:txBody>
          <a:bodyPr wrap="square" lIns="0" tIns="0" rIns="0" bIns="0" rtlCol="0" anchor="t"/>
          <a:lstStyle/>
          <a:p>
            <a:pPr algn="just">
              <a:lnSpc>
                <a:spcPct val="130000"/>
              </a:lnSpc>
            </a:pPr>
            <a:r>
              <a:rPr lang="en-US" sz="1400" dirty="0">
                <a:solidFill>
                  <a:srgbClr val="2B2F36"/>
                </a:solidFill>
                <a:latin typeface="MiSans" pitchFamily="34" charset="0"/>
                <a:ea typeface="MiSans" pitchFamily="34" charset="-122"/>
                <a:cs typeface="MiSans" pitchFamily="34" charset="-120"/>
              </a:rPr>
              <a:t>地理环境是城市旅游发展的基石，成功关键在于将先天地理资源禀赋与后天科学规划发展策略有机结合。</a:t>
            </a:r>
            <a:endParaRPr lang="en-US" sz="1600" dirty="0"/>
          </a:p>
        </p:txBody>
      </p:sp>
      <p:sp>
        <p:nvSpPr>
          <p:cNvPr id="23" name="Shape 21"/>
          <p:cNvSpPr/>
          <p:nvPr/>
        </p:nvSpPr>
        <p:spPr>
          <a:xfrm>
            <a:off x="3602355" y="1304290"/>
            <a:ext cx="790575" cy="1015365"/>
          </a:xfrm>
          <a:custGeom>
            <a:avLst/>
            <a:gdLst/>
            <a:ahLst/>
            <a:cxnLst/>
            <a:rect l="l" t="t" r="r" b="b"/>
            <a:pathLst>
              <a:path w="790575" h="1015365">
                <a:moveTo>
                  <a:pt x="790575" y="142819"/>
                </a:moveTo>
                <a:lnTo>
                  <a:pt x="707469" y="142819"/>
                </a:lnTo>
                <a:lnTo>
                  <a:pt x="790575" y="142819"/>
                </a:lnTo>
                <a:close/>
                <a:moveTo>
                  <a:pt x="122884" y="0"/>
                </a:moveTo>
                <a:lnTo>
                  <a:pt x="129987" y="0"/>
                </a:lnTo>
                <a:lnTo>
                  <a:pt x="790575" y="0"/>
                </a:lnTo>
                <a:lnTo>
                  <a:pt x="790575" y="711"/>
                </a:lnTo>
                <a:lnTo>
                  <a:pt x="787023" y="711"/>
                </a:lnTo>
                <a:cubicBezTo>
                  <a:pt x="742274" y="4263"/>
                  <a:pt x="706758" y="58264"/>
                  <a:pt x="706758" y="123634"/>
                </a:cubicBezTo>
                <a:cubicBezTo>
                  <a:pt x="706758" y="130029"/>
                  <a:pt x="706758" y="136424"/>
                  <a:pt x="707469" y="142108"/>
                </a:cubicBezTo>
                <a:lnTo>
                  <a:pt x="707469" y="142819"/>
                </a:lnTo>
                <a:lnTo>
                  <a:pt x="702497" y="142819"/>
                </a:lnTo>
                <a:lnTo>
                  <a:pt x="702497" y="642330"/>
                </a:lnTo>
                <a:lnTo>
                  <a:pt x="702497" y="645883"/>
                </a:lnTo>
                <a:cubicBezTo>
                  <a:pt x="703207" y="651567"/>
                  <a:pt x="703207" y="657252"/>
                  <a:pt x="703207" y="663647"/>
                </a:cubicBezTo>
                <a:cubicBezTo>
                  <a:pt x="703207" y="670041"/>
                  <a:pt x="703207" y="675726"/>
                  <a:pt x="702497" y="681410"/>
                </a:cubicBezTo>
                <a:lnTo>
                  <a:pt x="702497" y="684963"/>
                </a:lnTo>
                <a:lnTo>
                  <a:pt x="702497" y="689937"/>
                </a:lnTo>
                <a:lnTo>
                  <a:pt x="702497" y="691358"/>
                </a:lnTo>
                <a:cubicBezTo>
                  <a:pt x="701786" y="709832"/>
                  <a:pt x="698945" y="728306"/>
                  <a:pt x="693973" y="746069"/>
                </a:cubicBezTo>
                <a:lnTo>
                  <a:pt x="692552" y="749622"/>
                </a:lnTo>
                <a:lnTo>
                  <a:pt x="691842" y="751754"/>
                </a:lnTo>
                <a:cubicBezTo>
                  <a:pt x="652775" y="903099"/>
                  <a:pt x="515685" y="1015365"/>
                  <a:pt x="351603" y="1015365"/>
                </a:cubicBezTo>
                <a:cubicBezTo>
                  <a:pt x="187522" y="1015365"/>
                  <a:pt x="50432" y="903099"/>
                  <a:pt x="11365" y="751754"/>
                </a:cubicBezTo>
                <a:lnTo>
                  <a:pt x="10655" y="749622"/>
                </a:lnTo>
                <a:lnTo>
                  <a:pt x="9234" y="746069"/>
                </a:lnTo>
                <a:cubicBezTo>
                  <a:pt x="4262" y="728306"/>
                  <a:pt x="1421" y="709832"/>
                  <a:pt x="710" y="691358"/>
                </a:cubicBezTo>
                <a:lnTo>
                  <a:pt x="710" y="689937"/>
                </a:lnTo>
                <a:lnTo>
                  <a:pt x="710" y="684963"/>
                </a:lnTo>
                <a:lnTo>
                  <a:pt x="710" y="681410"/>
                </a:lnTo>
                <a:cubicBezTo>
                  <a:pt x="0" y="675726"/>
                  <a:pt x="0" y="670041"/>
                  <a:pt x="0" y="663647"/>
                </a:cubicBezTo>
                <a:cubicBezTo>
                  <a:pt x="0" y="657252"/>
                  <a:pt x="0" y="651567"/>
                  <a:pt x="710" y="645883"/>
                </a:cubicBezTo>
                <a:lnTo>
                  <a:pt x="710" y="642330"/>
                </a:lnTo>
                <a:lnTo>
                  <a:pt x="710" y="131450"/>
                </a:lnTo>
                <a:lnTo>
                  <a:pt x="710" y="131450"/>
                </a:lnTo>
                <a:lnTo>
                  <a:pt x="710" y="130029"/>
                </a:lnTo>
                <a:cubicBezTo>
                  <a:pt x="710" y="128608"/>
                  <a:pt x="710" y="126477"/>
                  <a:pt x="710" y="124345"/>
                </a:cubicBezTo>
                <a:cubicBezTo>
                  <a:pt x="710" y="59686"/>
                  <a:pt x="51142" y="7105"/>
                  <a:pt x="116491" y="711"/>
                </a:cubicBezTo>
                <a:lnTo>
                  <a:pt x="116491" y="711"/>
                </a:lnTo>
                <a:lnTo>
                  <a:pt x="118622" y="0"/>
                </a:lnTo>
                <a:cubicBezTo>
                  <a:pt x="120042" y="0"/>
                  <a:pt x="121463" y="0"/>
                  <a:pt x="122884" y="0"/>
                </a:cubicBezTo>
                <a:close/>
              </a:path>
            </a:pathLst>
          </a:custGeom>
          <a:gradFill flip="none" rotWithShape="1">
            <a:gsLst>
              <a:gs pos="0">
                <a:srgbClr val="7F9F9A"/>
              </a:gs>
              <a:gs pos="71000">
                <a:srgbClr val="3A4F4B"/>
              </a:gs>
              <a:gs pos="100000">
                <a:srgbClr val="3A4F4B"/>
              </a:gs>
            </a:gsLst>
            <a:lin ang="2700000" scaled="1"/>
          </a:gradFill>
          <a:ln/>
        </p:spPr>
        <p:txBody>
          <a:bodyPr/>
          <a:lstStyle/>
          <a:p>
            <a:endParaRPr lang="zh-CN" altLang="en-US"/>
          </a:p>
        </p:txBody>
      </p:sp>
      <p:sp>
        <p:nvSpPr>
          <p:cNvPr id="24" name="Text 22"/>
          <p:cNvSpPr/>
          <p:nvPr/>
        </p:nvSpPr>
        <p:spPr>
          <a:xfrm>
            <a:off x="3602355" y="1304290"/>
            <a:ext cx="790575" cy="1015365"/>
          </a:xfrm>
          <a:prstGeom prst="rect">
            <a:avLst/>
          </a:prstGeom>
          <a:noFill/>
          <a:ln/>
        </p:spPr>
        <p:txBody>
          <a:bodyPr wrap="square" lIns="45720" tIns="91440" rIns="179705" bIns="45720" rtlCol="0" anchor="ctr"/>
          <a:lstStyle/>
          <a:p>
            <a:pPr algn="ctr">
              <a:lnSpc>
                <a:spcPct val="100000"/>
              </a:lnSpc>
            </a:pPr>
            <a:r>
              <a:rPr lang="en-US" sz="2200" b="1" dirty="0">
                <a:solidFill>
                  <a:srgbClr val="FFFFFF"/>
                </a:solidFill>
                <a:latin typeface="MiSans" pitchFamily="34" charset="0"/>
                <a:ea typeface="MiSans" pitchFamily="34" charset="-122"/>
                <a:cs typeface="MiSans" pitchFamily="34" charset="-120"/>
              </a:rPr>
              <a:t>02</a:t>
            </a:r>
            <a:endParaRPr lang="en-US" sz="1600" dirty="0"/>
          </a:p>
        </p:txBody>
      </p:sp>
      <p:sp>
        <p:nvSpPr>
          <p:cNvPr id="25" name="Text 23"/>
          <p:cNvSpPr/>
          <p:nvPr/>
        </p:nvSpPr>
        <p:spPr>
          <a:xfrm>
            <a:off x="4491990" y="1651635"/>
            <a:ext cx="1249045" cy="667385"/>
          </a:xfrm>
          <a:prstGeom prst="rect">
            <a:avLst/>
          </a:prstGeom>
          <a:noFill/>
          <a:ln/>
        </p:spPr>
        <p:txBody>
          <a:bodyPr wrap="square" lIns="0" tIns="0" rIns="0" bIns="0" rtlCol="0" anchor="t"/>
          <a:lstStyle/>
          <a:p>
            <a:pPr algn="just">
              <a:lnSpc>
                <a:spcPct val="100000"/>
              </a:lnSpc>
            </a:pPr>
            <a:r>
              <a:rPr lang="en-US" sz="1600" b="1" dirty="0">
                <a:solidFill>
                  <a:srgbClr val="000000"/>
                </a:solidFill>
                <a:latin typeface="MiSans" pitchFamily="34" charset="0"/>
                <a:ea typeface="MiSans" pitchFamily="34" charset="-122"/>
                <a:cs typeface="MiSans" pitchFamily="34" charset="-120"/>
              </a:rPr>
              <a:t>能力提升收获</a:t>
            </a:r>
            <a:endParaRPr lang="en-US" sz="1600" dirty="0"/>
          </a:p>
        </p:txBody>
      </p:sp>
      <p:sp>
        <p:nvSpPr>
          <p:cNvPr id="26" name="Text 24"/>
          <p:cNvSpPr/>
          <p:nvPr/>
        </p:nvSpPr>
        <p:spPr>
          <a:xfrm>
            <a:off x="3741420" y="2524760"/>
            <a:ext cx="1955800" cy="3156585"/>
          </a:xfrm>
          <a:prstGeom prst="rect">
            <a:avLst/>
          </a:prstGeom>
          <a:noFill/>
          <a:ln/>
        </p:spPr>
        <p:txBody>
          <a:bodyPr wrap="square" lIns="0" tIns="0" rIns="0" bIns="0" rtlCol="0" anchor="t"/>
          <a:lstStyle/>
          <a:p>
            <a:pPr algn="just">
              <a:lnSpc>
                <a:spcPct val="130000"/>
              </a:lnSpc>
            </a:pPr>
            <a:r>
              <a:rPr lang="en-US" sz="1400" dirty="0">
                <a:solidFill>
                  <a:srgbClr val="2B2F36"/>
                </a:solidFill>
                <a:latin typeface="MiSans" pitchFamily="34" charset="0"/>
                <a:ea typeface="MiSans" pitchFamily="34" charset="-122"/>
                <a:cs typeface="MiSans" pitchFamily="34" charset="-120"/>
              </a:rPr>
              <a:t>学会利用知网、政府官网等权威平台查找资料，信息筛选和整理能力显著提升。</a:t>
            </a:r>
            <a:endParaRPr lang="en-US" sz="1600" dirty="0"/>
          </a:p>
        </p:txBody>
      </p:sp>
      <p:sp>
        <p:nvSpPr>
          <p:cNvPr id="27" name="Shape 25"/>
          <p:cNvSpPr/>
          <p:nvPr/>
        </p:nvSpPr>
        <p:spPr>
          <a:xfrm>
            <a:off x="6323965" y="1304290"/>
            <a:ext cx="790575" cy="1015365"/>
          </a:xfrm>
          <a:custGeom>
            <a:avLst/>
            <a:gdLst/>
            <a:ahLst/>
            <a:cxnLst/>
            <a:rect l="l" t="t" r="r" b="b"/>
            <a:pathLst>
              <a:path w="790575" h="1015365">
                <a:moveTo>
                  <a:pt x="790575" y="142819"/>
                </a:moveTo>
                <a:lnTo>
                  <a:pt x="707469" y="142819"/>
                </a:lnTo>
                <a:lnTo>
                  <a:pt x="790575" y="142819"/>
                </a:lnTo>
                <a:close/>
                <a:moveTo>
                  <a:pt x="122884" y="0"/>
                </a:moveTo>
                <a:lnTo>
                  <a:pt x="129987" y="0"/>
                </a:lnTo>
                <a:lnTo>
                  <a:pt x="790575" y="0"/>
                </a:lnTo>
                <a:lnTo>
                  <a:pt x="790575" y="711"/>
                </a:lnTo>
                <a:lnTo>
                  <a:pt x="787023" y="711"/>
                </a:lnTo>
                <a:cubicBezTo>
                  <a:pt x="742274" y="4263"/>
                  <a:pt x="706758" y="58264"/>
                  <a:pt x="706758" y="123634"/>
                </a:cubicBezTo>
                <a:cubicBezTo>
                  <a:pt x="706758" y="130029"/>
                  <a:pt x="706758" y="136424"/>
                  <a:pt x="707469" y="142108"/>
                </a:cubicBezTo>
                <a:lnTo>
                  <a:pt x="707469" y="142819"/>
                </a:lnTo>
                <a:lnTo>
                  <a:pt x="702497" y="142819"/>
                </a:lnTo>
                <a:lnTo>
                  <a:pt x="702497" y="642330"/>
                </a:lnTo>
                <a:lnTo>
                  <a:pt x="702497" y="645883"/>
                </a:lnTo>
                <a:cubicBezTo>
                  <a:pt x="703207" y="651567"/>
                  <a:pt x="703207" y="657252"/>
                  <a:pt x="703207" y="663647"/>
                </a:cubicBezTo>
                <a:cubicBezTo>
                  <a:pt x="703207" y="670041"/>
                  <a:pt x="703207" y="675726"/>
                  <a:pt x="702497" y="681410"/>
                </a:cubicBezTo>
                <a:lnTo>
                  <a:pt x="702497" y="684963"/>
                </a:lnTo>
                <a:lnTo>
                  <a:pt x="702497" y="689937"/>
                </a:lnTo>
                <a:lnTo>
                  <a:pt x="702497" y="691358"/>
                </a:lnTo>
                <a:cubicBezTo>
                  <a:pt x="701786" y="709832"/>
                  <a:pt x="698945" y="728306"/>
                  <a:pt x="693973" y="746069"/>
                </a:cubicBezTo>
                <a:lnTo>
                  <a:pt x="692552" y="749622"/>
                </a:lnTo>
                <a:lnTo>
                  <a:pt x="691842" y="751754"/>
                </a:lnTo>
                <a:cubicBezTo>
                  <a:pt x="652775" y="903099"/>
                  <a:pt x="515685" y="1015365"/>
                  <a:pt x="351603" y="1015365"/>
                </a:cubicBezTo>
                <a:cubicBezTo>
                  <a:pt x="187522" y="1015365"/>
                  <a:pt x="50432" y="903099"/>
                  <a:pt x="11365" y="751754"/>
                </a:cubicBezTo>
                <a:lnTo>
                  <a:pt x="10655" y="749622"/>
                </a:lnTo>
                <a:lnTo>
                  <a:pt x="9234" y="746069"/>
                </a:lnTo>
                <a:cubicBezTo>
                  <a:pt x="4262" y="728306"/>
                  <a:pt x="1421" y="709832"/>
                  <a:pt x="710" y="691358"/>
                </a:cubicBezTo>
                <a:lnTo>
                  <a:pt x="710" y="689937"/>
                </a:lnTo>
                <a:lnTo>
                  <a:pt x="710" y="684963"/>
                </a:lnTo>
                <a:lnTo>
                  <a:pt x="710" y="681410"/>
                </a:lnTo>
                <a:cubicBezTo>
                  <a:pt x="0" y="675726"/>
                  <a:pt x="0" y="670041"/>
                  <a:pt x="0" y="663647"/>
                </a:cubicBezTo>
                <a:cubicBezTo>
                  <a:pt x="0" y="657252"/>
                  <a:pt x="0" y="651567"/>
                  <a:pt x="710" y="645883"/>
                </a:cubicBezTo>
                <a:lnTo>
                  <a:pt x="710" y="642330"/>
                </a:lnTo>
                <a:lnTo>
                  <a:pt x="710" y="131450"/>
                </a:lnTo>
                <a:lnTo>
                  <a:pt x="710" y="131450"/>
                </a:lnTo>
                <a:lnTo>
                  <a:pt x="710" y="130029"/>
                </a:lnTo>
                <a:cubicBezTo>
                  <a:pt x="710" y="128608"/>
                  <a:pt x="710" y="126477"/>
                  <a:pt x="710" y="124345"/>
                </a:cubicBezTo>
                <a:cubicBezTo>
                  <a:pt x="710" y="59686"/>
                  <a:pt x="51142" y="7105"/>
                  <a:pt x="116491" y="711"/>
                </a:cubicBezTo>
                <a:lnTo>
                  <a:pt x="116491" y="711"/>
                </a:lnTo>
                <a:lnTo>
                  <a:pt x="118622" y="0"/>
                </a:lnTo>
                <a:cubicBezTo>
                  <a:pt x="120042" y="0"/>
                  <a:pt x="121463" y="0"/>
                  <a:pt x="122884" y="0"/>
                </a:cubicBezTo>
                <a:close/>
              </a:path>
            </a:pathLst>
          </a:custGeom>
          <a:gradFill flip="none" rotWithShape="1">
            <a:gsLst>
              <a:gs pos="0">
                <a:srgbClr val="7F9F9A"/>
              </a:gs>
              <a:gs pos="71000">
                <a:srgbClr val="3A4F4B"/>
              </a:gs>
              <a:gs pos="100000">
                <a:srgbClr val="3A4F4B"/>
              </a:gs>
            </a:gsLst>
            <a:lin ang="2700000" scaled="1"/>
          </a:gradFill>
          <a:ln/>
        </p:spPr>
        <p:txBody>
          <a:bodyPr/>
          <a:lstStyle/>
          <a:p>
            <a:endParaRPr lang="zh-CN" altLang="en-US"/>
          </a:p>
        </p:txBody>
      </p:sp>
      <p:sp>
        <p:nvSpPr>
          <p:cNvPr id="28" name="Text 26"/>
          <p:cNvSpPr/>
          <p:nvPr/>
        </p:nvSpPr>
        <p:spPr>
          <a:xfrm>
            <a:off x="6323965" y="1304290"/>
            <a:ext cx="790575" cy="1015365"/>
          </a:xfrm>
          <a:prstGeom prst="rect">
            <a:avLst/>
          </a:prstGeom>
          <a:noFill/>
          <a:ln/>
        </p:spPr>
        <p:txBody>
          <a:bodyPr wrap="square" lIns="45720" tIns="91440" rIns="179705" bIns="45720" rtlCol="0" anchor="ctr"/>
          <a:lstStyle/>
          <a:p>
            <a:pPr algn="ctr">
              <a:lnSpc>
                <a:spcPct val="100000"/>
              </a:lnSpc>
            </a:pPr>
            <a:r>
              <a:rPr lang="en-US" sz="2200" b="1" dirty="0">
                <a:solidFill>
                  <a:srgbClr val="FFFFFF"/>
                </a:solidFill>
                <a:latin typeface="MiSans" pitchFamily="34" charset="0"/>
                <a:ea typeface="MiSans" pitchFamily="34" charset="-122"/>
                <a:cs typeface="MiSans" pitchFamily="34" charset="-120"/>
              </a:rPr>
              <a:t>03</a:t>
            </a:r>
            <a:endParaRPr lang="en-US" sz="1600" dirty="0"/>
          </a:p>
        </p:txBody>
      </p:sp>
      <p:sp>
        <p:nvSpPr>
          <p:cNvPr id="29" name="Text 27"/>
          <p:cNvSpPr/>
          <p:nvPr/>
        </p:nvSpPr>
        <p:spPr>
          <a:xfrm>
            <a:off x="7213600" y="1651635"/>
            <a:ext cx="1249045" cy="667385"/>
          </a:xfrm>
          <a:prstGeom prst="rect">
            <a:avLst/>
          </a:prstGeom>
          <a:noFill/>
          <a:ln/>
        </p:spPr>
        <p:txBody>
          <a:bodyPr wrap="square" lIns="0" tIns="0" rIns="0" bIns="0" rtlCol="0" anchor="t"/>
          <a:lstStyle/>
          <a:p>
            <a:pPr algn="just">
              <a:lnSpc>
                <a:spcPct val="100000"/>
              </a:lnSpc>
            </a:pPr>
            <a:r>
              <a:rPr lang="en-US" sz="1600" b="1" dirty="0">
                <a:solidFill>
                  <a:srgbClr val="000000"/>
                </a:solidFill>
                <a:latin typeface="MiSans" pitchFamily="34" charset="0"/>
                <a:ea typeface="MiSans" pitchFamily="34" charset="-122"/>
                <a:cs typeface="MiSans" pitchFamily="34" charset="-120"/>
              </a:rPr>
              <a:t>地理思维培养</a:t>
            </a:r>
            <a:endParaRPr lang="en-US" sz="1600" dirty="0"/>
          </a:p>
        </p:txBody>
      </p:sp>
      <p:sp>
        <p:nvSpPr>
          <p:cNvPr id="30" name="Text 28"/>
          <p:cNvSpPr/>
          <p:nvPr/>
        </p:nvSpPr>
        <p:spPr>
          <a:xfrm>
            <a:off x="6463030" y="2524760"/>
            <a:ext cx="1955800" cy="3156585"/>
          </a:xfrm>
          <a:prstGeom prst="rect">
            <a:avLst/>
          </a:prstGeom>
          <a:noFill/>
          <a:ln/>
        </p:spPr>
        <p:txBody>
          <a:bodyPr wrap="square" lIns="0" tIns="0" rIns="0" bIns="0" rtlCol="0" anchor="t"/>
          <a:lstStyle/>
          <a:p>
            <a:pPr algn="just">
              <a:lnSpc>
                <a:spcPct val="130000"/>
              </a:lnSpc>
            </a:pPr>
            <a:r>
              <a:rPr lang="en-US" sz="1400" dirty="0">
                <a:solidFill>
                  <a:srgbClr val="000000"/>
                </a:solidFill>
                <a:latin typeface="MiSans" pitchFamily="34" charset="0"/>
                <a:ea typeface="MiSans" pitchFamily="34" charset="-122"/>
                <a:cs typeface="MiSans" pitchFamily="34" charset="-120"/>
              </a:rPr>
              <a:t>用地理视角观察城市发展，将课本知识与现实结合，真正理解地理与生活息息相关。</a:t>
            </a:r>
            <a:endParaRPr lang="en-US" sz="1600" dirty="0"/>
          </a:p>
        </p:txBody>
      </p:sp>
      <p:sp>
        <p:nvSpPr>
          <p:cNvPr id="31" name="Shape 29"/>
          <p:cNvSpPr/>
          <p:nvPr/>
        </p:nvSpPr>
        <p:spPr>
          <a:xfrm>
            <a:off x="9045575" y="1304290"/>
            <a:ext cx="790575" cy="1015365"/>
          </a:xfrm>
          <a:custGeom>
            <a:avLst/>
            <a:gdLst/>
            <a:ahLst/>
            <a:cxnLst/>
            <a:rect l="l" t="t" r="r" b="b"/>
            <a:pathLst>
              <a:path w="790575" h="1015365">
                <a:moveTo>
                  <a:pt x="790575" y="142819"/>
                </a:moveTo>
                <a:lnTo>
                  <a:pt x="707469" y="142819"/>
                </a:lnTo>
                <a:lnTo>
                  <a:pt x="790575" y="142819"/>
                </a:lnTo>
                <a:close/>
                <a:moveTo>
                  <a:pt x="122884" y="0"/>
                </a:moveTo>
                <a:lnTo>
                  <a:pt x="129987" y="0"/>
                </a:lnTo>
                <a:lnTo>
                  <a:pt x="790575" y="0"/>
                </a:lnTo>
                <a:lnTo>
                  <a:pt x="790575" y="711"/>
                </a:lnTo>
                <a:lnTo>
                  <a:pt x="787023" y="711"/>
                </a:lnTo>
                <a:cubicBezTo>
                  <a:pt x="742274" y="4263"/>
                  <a:pt x="706758" y="58264"/>
                  <a:pt x="706758" y="123634"/>
                </a:cubicBezTo>
                <a:cubicBezTo>
                  <a:pt x="706758" y="130029"/>
                  <a:pt x="706758" y="136424"/>
                  <a:pt x="707469" y="142108"/>
                </a:cubicBezTo>
                <a:lnTo>
                  <a:pt x="707469" y="142819"/>
                </a:lnTo>
                <a:lnTo>
                  <a:pt x="702497" y="142819"/>
                </a:lnTo>
                <a:lnTo>
                  <a:pt x="702497" y="642330"/>
                </a:lnTo>
                <a:lnTo>
                  <a:pt x="702497" y="645883"/>
                </a:lnTo>
                <a:cubicBezTo>
                  <a:pt x="703207" y="651567"/>
                  <a:pt x="703207" y="657252"/>
                  <a:pt x="703207" y="663647"/>
                </a:cubicBezTo>
                <a:cubicBezTo>
                  <a:pt x="703207" y="670041"/>
                  <a:pt x="703207" y="675726"/>
                  <a:pt x="702497" y="681410"/>
                </a:cubicBezTo>
                <a:lnTo>
                  <a:pt x="702497" y="684963"/>
                </a:lnTo>
                <a:lnTo>
                  <a:pt x="702497" y="689937"/>
                </a:lnTo>
                <a:lnTo>
                  <a:pt x="702497" y="691358"/>
                </a:lnTo>
                <a:cubicBezTo>
                  <a:pt x="701786" y="709832"/>
                  <a:pt x="698945" y="728306"/>
                  <a:pt x="693973" y="746069"/>
                </a:cubicBezTo>
                <a:lnTo>
                  <a:pt x="692552" y="749622"/>
                </a:lnTo>
                <a:lnTo>
                  <a:pt x="691842" y="751754"/>
                </a:lnTo>
                <a:cubicBezTo>
                  <a:pt x="652775" y="903099"/>
                  <a:pt x="515685" y="1015365"/>
                  <a:pt x="351603" y="1015365"/>
                </a:cubicBezTo>
                <a:cubicBezTo>
                  <a:pt x="187522" y="1015365"/>
                  <a:pt x="50432" y="903099"/>
                  <a:pt x="11365" y="751754"/>
                </a:cubicBezTo>
                <a:lnTo>
                  <a:pt x="10655" y="749622"/>
                </a:lnTo>
                <a:lnTo>
                  <a:pt x="9234" y="746069"/>
                </a:lnTo>
                <a:cubicBezTo>
                  <a:pt x="4262" y="728306"/>
                  <a:pt x="1421" y="709832"/>
                  <a:pt x="710" y="691358"/>
                </a:cubicBezTo>
                <a:lnTo>
                  <a:pt x="710" y="689937"/>
                </a:lnTo>
                <a:lnTo>
                  <a:pt x="710" y="684963"/>
                </a:lnTo>
                <a:lnTo>
                  <a:pt x="710" y="681410"/>
                </a:lnTo>
                <a:cubicBezTo>
                  <a:pt x="0" y="675726"/>
                  <a:pt x="0" y="670041"/>
                  <a:pt x="0" y="663647"/>
                </a:cubicBezTo>
                <a:cubicBezTo>
                  <a:pt x="0" y="657252"/>
                  <a:pt x="0" y="651567"/>
                  <a:pt x="710" y="645883"/>
                </a:cubicBezTo>
                <a:lnTo>
                  <a:pt x="710" y="642330"/>
                </a:lnTo>
                <a:lnTo>
                  <a:pt x="710" y="131450"/>
                </a:lnTo>
                <a:lnTo>
                  <a:pt x="710" y="131450"/>
                </a:lnTo>
                <a:lnTo>
                  <a:pt x="710" y="130029"/>
                </a:lnTo>
                <a:cubicBezTo>
                  <a:pt x="710" y="128608"/>
                  <a:pt x="710" y="126477"/>
                  <a:pt x="710" y="124345"/>
                </a:cubicBezTo>
                <a:cubicBezTo>
                  <a:pt x="710" y="59686"/>
                  <a:pt x="51142" y="7105"/>
                  <a:pt x="116491" y="711"/>
                </a:cubicBezTo>
                <a:lnTo>
                  <a:pt x="116491" y="711"/>
                </a:lnTo>
                <a:lnTo>
                  <a:pt x="118622" y="0"/>
                </a:lnTo>
                <a:cubicBezTo>
                  <a:pt x="120042" y="0"/>
                  <a:pt x="121463" y="0"/>
                  <a:pt x="122884" y="0"/>
                </a:cubicBezTo>
                <a:close/>
              </a:path>
            </a:pathLst>
          </a:custGeom>
          <a:gradFill flip="none" rotWithShape="1">
            <a:gsLst>
              <a:gs pos="0">
                <a:srgbClr val="7F9F9A"/>
              </a:gs>
              <a:gs pos="71000">
                <a:srgbClr val="3A4F4B"/>
              </a:gs>
              <a:gs pos="100000">
                <a:srgbClr val="3A4F4B"/>
              </a:gs>
            </a:gsLst>
            <a:lin ang="2700000" scaled="1"/>
          </a:gradFill>
          <a:ln/>
        </p:spPr>
        <p:txBody>
          <a:bodyPr/>
          <a:lstStyle/>
          <a:p>
            <a:endParaRPr lang="zh-CN" altLang="en-US"/>
          </a:p>
        </p:txBody>
      </p:sp>
      <p:sp>
        <p:nvSpPr>
          <p:cNvPr id="32" name="Text 30"/>
          <p:cNvSpPr/>
          <p:nvPr/>
        </p:nvSpPr>
        <p:spPr>
          <a:xfrm>
            <a:off x="9045575" y="1304290"/>
            <a:ext cx="790575" cy="1015365"/>
          </a:xfrm>
          <a:prstGeom prst="rect">
            <a:avLst/>
          </a:prstGeom>
          <a:noFill/>
          <a:ln/>
        </p:spPr>
        <p:txBody>
          <a:bodyPr wrap="square" lIns="45720" tIns="91440" rIns="179705" bIns="45720" rtlCol="0" anchor="ctr"/>
          <a:lstStyle/>
          <a:p>
            <a:pPr algn="ctr">
              <a:lnSpc>
                <a:spcPct val="100000"/>
              </a:lnSpc>
            </a:pPr>
            <a:r>
              <a:rPr lang="en-US" sz="2200" b="1" dirty="0">
                <a:solidFill>
                  <a:srgbClr val="FFFFFF"/>
                </a:solidFill>
                <a:latin typeface="MiSans" pitchFamily="34" charset="0"/>
                <a:ea typeface="MiSans" pitchFamily="34" charset="-122"/>
                <a:cs typeface="MiSans" pitchFamily="34" charset="-120"/>
              </a:rPr>
              <a:t>04</a:t>
            </a:r>
            <a:endParaRPr lang="en-US" sz="1600" dirty="0"/>
          </a:p>
        </p:txBody>
      </p:sp>
      <p:sp>
        <p:nvSpPr>
          <p:cNvPr id="33" name="Text 31"/>
          <p:cNvSpPr/>
          <p:nvPr/>
        </p:nvSpPr>
        <p:spPr>
          <a:xfrm>
            <a:off x="9935210" y="1651635"/>
            <a:ext cx="1249045" cy="667385"/>
          </a:xfrm>
          <a:prstGeom prst="rect">
            <a:avLst/>
          </a:prstGeom>
          <a:noFill/>
          <a:ln/>
        </p:spPr>
        <p:txBody>
          <a:bodyPr wrap="square" lIns="0" tIns="0" rIns="0" bIns="0" rtlCol="0" anchor="t"/>
          <a:lstStyle/>
          <a:p>
            <a:pPr algn="just">
              <a:lnSpc>
                <a:spcPct val="100000"/>
              </a:lnSpc>
            </a:pPr>
            <a:r>
              <a:rPr lang="en-US" sz="1600" b="1" dirty="0">
                <a:solidFill>
                  <a:srgbClr val="000000"/>
                </a:solidFill>
                <a:latin typeface="MiSans" pitchFamily="34" charset="0"/>
                <a:ea typeface="MiSans" pitchFamily="34" charset="-122"/>
                <a:cs typeface="MiSans" pitchFamily="34" charset="-120"/>
              </a:rPr>
              <a:t>发展理念认知</a:t>
            </a:r>
            <a:endParaRPr lang="en-US" sz="1600" dirty="0"/>
          </a:p>
        </p:txBody>
      </p:sp>
      <p:sp>
        <p:nvSpPr>
          <p:cNvPr id="34" name="Text 32"/>
          <p:cNvSpPr/>
          <p:nvPr/>
        </p:nvSpPr>
        <p:spPr>
          <a:xfrm>
            <a:off x="9184640" y="2524760"/>
            <a:ext cx="1955800" cy="3156585"/>
          </a:xfrm>
          <a:prstGeom prst="rect">
            <a:avLst/>
          </a:prstGeom>
          <a:noFill/>
          <a:ln/>
        </p:spPr>
        <p:txBody>
          <a:bodyPr wrap="square" lIns="0" tIns="0" rIns="0" bIns="0" rtlCol="0" anchor="t"/>
          <a:lstStyle/>
          <a:p>
            <a:pPr algn="just">
              <a:lnSpc>
                <a:spcPct val="130000"/>
              </a:lnSpc>
            </a:pPr>
            <a:r>
              <a:rPr lang="en-US" sz="1400" dirty="0">
                <a:solidFill>
                  <a:srgbClr val="2B2F36"/>
                </a:solidFill>
                <a:latin typeface="MiSans" pitchFamily="34" charset="0"/>
                <a:ea typeface="MiSans" pitchFamily="34" charset="-122"/>
                <a:cs typeface="MiSans" pitchFamily="34" charset="-120"/>
              </a:rPr>
              <a:t>明白任何城市发展都要因地制宜，充分发挥自身资源优势，才能实现可持续发展。</a:t>
            </a:r>
            <a:endParaRPr lang="en-US" sz="1600" dirty="0"/>
          </a:p>
        </p:txBody>
      </p:sp>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name="Slide 27">
    <p:bg>
      <p:bgPr>
        <a:solidFill>
          <a:schemeClr val="bg1"/>
        </a:solidFill>
        <a:effectLst/>
      </p:bgPr>
    </p:bg>
    <p:spTree>
      <p:nvGrpSpPr>
        <p:cNvPr id="1" name=""/>
        <p:cNvGrpSpPr/>
        <p:nvPr/>
      </p:nvGrpSpPr>
      <p:grpSpPr>
        <a:xfrm>
          <a:off x="0" y="0"/>
          <a:ext cx="0" cy="0"/>
          <a:chOff x="0" y="0"/>
          <a:chExt cx="0" cy="0"/>
        </a:xfrm>
      </p:grpSpPr>
      <p:pic>
        <p:nvPicPr>
          <p:cNvPr id="1030" name="Picture 6" descr="2020云龙湖旅游景区-旅游攻略-门票-地址-问答-游记点评，徐州旅游旅游景点推荐-去哪儿攻略">
            <a:extLst>
              <a:ext uri="{FF2B5EF4-FFF2-40B4-BE49-F238E27FC236}">
                <a16:creationId xmlns:a16="http://schemas.microsoft.com/office/drawing/2014/main" id="{34DD4E77-7E60-EA94-7C2C-273EBAF195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 1"/>
          <p:cNvSpPr/>
          <p:nvPr/>
        </p:nvSpPr>
        <p:spPr>
          <a:xfrm>
            <a:off x="828675" y="2006600"/>
            <a:ext cx="7289800" cy="1446550"/>
          </a:xfrm>
          <a:prstGeom prst="rect">
            <a:avLst/>
          </a:prstGeom>
          <a:noFill/>
          <a:ln/>
        </p:spPr>
        <p:txBody>
          <a:bodyPr wrap="square" lIns="91440" tIns="45720" rIns="91440" bIns="45720" rtlCol="0" anchor="t">
            <a:spAutoFit/>
          </a:bodyPr>
          <a:lstStyle/>
          <a:p>
            <a:pPr>
              <a:lnSpc>
                <a:spcPct val="100000"/>
              </a:lnSpc>
            </a:pPr>
            <a:r>
              <a:rPr lang="zh-CN" altLang="en-US" sz="8800" dirty="0">
                <a:solidFill>
                  <a:schemeClr val="tx2">
                    <a:lumMod val="75000"/>
                    <a:lumOff val="25000"/>
                  </a:schemeClr>
                </a:solidFill>
              </a:rPr>
              <a:t>敬请批评指正</a:t>
            </a:r>
            <a:endParaRPr lang="en-US" sz="8800" dirty="0">
              <a:solidFill>
                <a:schemeClr val="tx2">
                  <a:lumMod val="75000"/>
                  <a:lumOff val="25000"/>
                </a:schemeClr>
              </a:solidFill>
            </a:endParaRPr>
          </a:p>
        </p:txBody>
      </p:sp>
      <p:pic>
        <p:nvPicPr>
          <p:cNvPr id="6" name="Image 1" descr="https://kimi-img.moonshot.cn/pub/slides/slides_tmpl/image/25-09-04-16:16:15-d2sklju1bb2p4onbqfeg.png"/>
          <p:cNvPicPr>
            <a:picLocks noChangeAspect="1"/>
          </p:cNvPicPr>
          <p:nvPr/>
        </p:nvPicPr>
        <p:blipFill>
          <a:blip r:embed="rId4"/>
          <a:stretch>
            <a:fillRect/>
          </a:stretch>
        </p:blipFill>
        <p:spPr>
          <a:xfrm>
            <a:off x="1064260" y="3856990"/>
            <a:ext cx="5535295" cy="30480"/>
          </a:xfrm>
          <a:prstGeom prst="rect">
            <a:avLst/>
          </a:prstGeom>
        </p:spPr>
      </p:pic>
      <p:sp>
        <p:nvSpPr>
          <p:cNvPr id="7" name="Shape 3"/>
          <p:cNvSpPr/>
          <p:nvPr/>
        </p:nvSpPr>
        <p:spPr>
          <a:xfrm>
            <a:off x="1064260" y="4206240"/>
            <a:ext cx="1080770" cy="352425"/>
          </a:xfrm>
          <a:prstGeom prst="roundRect">
            <a:avLst>
              <a:gd name="adj" fmla="val 50000"/>
            </a:avLst>
          </a:prstGeom>
          <a:solidFill>
            <a:srgbClr val="8BBD1F"/>
          </a:solidFill>
          <a:ln/>
        </p:spPr>
        <p:txBody>
          <a:bodyPr/>
          <a:lstStyle/>
          <a:p>
            <a:endParaRPr lang="zh-CN" altLang="en-US"/>
          </a:p>
        </p:txBody>
      </p:sp>
      <p:sp>
        <p:nvSpPr>
          <p:cNvPr id="8" name="Shape 4"/>
          <p:cNvSpPr/>
          <p:nvPr/>
        </p:nvSpPr>
        <p:spPr>
          <a:xfrm>
            <a:off x="1064260" y="4201716"/>
            <a:ext cx="2712085" cy="336550"/>
          </a:xfrm>
          <a:prstGeom prst="roundRect">
            <a:avLst>
              <a:gd name="adj" fmla="val 50000"/>
            </a:avLst>
          </a:prstGeom>
          <a:solidFill>
            <a:srgbClr val="000000">
              <a:alpha val="0"/>
            </a:srgbClr>
          </a:solidFill>
          <a:ln w="19050">
            <a:solidFill>
              <a:srgbClr val="8BBD1F"/>
            </a:solidFill>
            <a:prstDash val="solid"/>
          </a:ln>
        </p:spPr>
        <p:txBody>
          <a:bodyPr/>
          <a:lstStyle/>
          <a:p>
            <a:endParaRPr lang="zh-CN" altLang="en-US"/>
          </a:p>
        </p:txBody>
      </p:sp>
      <p:sp>
        <p:nvSpPr>
          <p:cNvPr id="9" name="Text 5"/>
          <p:cNvSpPr/>
          <p:nvPr/>
        </p:nvSpPr>
        <p:spPr>
          <a:xfrm>
            <a:off x="1064260" y="4190365"/>
            <a:ext cx="1089025" cy="375999"/>
          </a:xfrm>
          <a:prstGeom prst="rect">
            <a:avLst/>
          </a:prstGeom>
          <a:noFill/>
          <a:ln/>
        </p:spPr>
        <p:txBody>
          <a:bodyPr wrap="square" lIns="91440" tIns="45720" rIns="91440" bIns="45720" rtlCol="0" anchor="t">
            <a:spAutoFit/>
          </a:bodyPr>
          <a:lstStyle/>
          <a:p>
            <a:pPr algn="ctr">
              <a:lnSpc>
                <a:spcPct val="100000"/>
              </a:lnSpc>
            </a:pPr>
            <a:r>
              <a:rPr lang="zh-CN" altLang="en-US">
                <a:solidFill>
                  <a:srgbClr val="FFFFFF"/>
                </a:solidFill>
                <a:latin typeface="MiSans" pitchFamily="34" charset="0"/>
                <a:ea typeface="MiSans" pitchFamily="34" charset="-122"/>
                <a:cs typeface="MiSans" pitchFamily="34" charset="-120"/>
              </a:rPr>
              <a:t>主持</a:t>
            </a:r>
            <a:r>
              <a:rPr lang="en-US" sz="1800">
                <a:solidFill>
                  <a:srgbClr val="FFFFFF"/>
                </a:solidFill>
                <a:latin typeface="MiSans" pitchFamily="34" charset="0"/>
                <a:ea typeface="MiSans" pitchFamily="34" charset="-122"/>
                <a:cs typeface="MiSans" pitchFamily="34" charset="-120"/>
              </a:rPr>
              <a:t>人</a:t>
            </a:r>
            <a:endParaRPr lang="en-US" sz="1600" dirty="0"/>
          </a:p>
        </p:txBody>
      </p:sp>
      <p:sp>
        <p:nvSpPr>
          <p:cNvPr id="10" name="Text 6"/>
          <p:cNvSpPr/>
          <p:nvPr/>
        </p:nvSpPr>
        <p:spPr>
          <a:xfrm>
            <a:off x="2173605" y="4190365"/>
            <a:ext cx="1505585" cy="375999"/>
          </a:xfrm>
          <a:prstGeom prst="rect">
            <a:avLst/>
          </a:prstGeom>
          <a:noFill/>
          <a:ln/>
        </p:spPr>
        <p:txBody>
          <a:bodyPr wrap="square" lIns="91440" tIns="45720" rIns="91440" bIns="45720" rtlCol="0" anchor="t">
            <a:spAutoFit/>
          </a:bodyPr>
          <a:lstStyle/>
          <a:p>
            <a:pPr algn="ctr">
              <a:lnSpc>
                <a:spcPct val="100000"/>
              </a:lnSpc>
            </a:pPr>
            <a:r>
              <a:rPr lang="zh-CN" altLang="en-US" dirty="0">
                <a:solidFill>
                  <a:schemeClr val="tx2">
                    <a:lumMod val="50000"/>
                    <a:lumOff val="50000"/>
                  </a:schemeClr>
                </a:solidFill>
                <a:latin typeface="MiSans" pitchFamily="34" charset="0"/>
                <a:ea typeface="MiSans" pitchFamily="34" charset="-122"/>
                <a:cs typeface="MiSans" pitchFamily="34" charset="-120"/>
              </a:rPr>
              <a:t>赵熠蒙</a:t>
            </a:r>
            <a:r>
              <a:rPr lang="en-US" sz="1800" dirty="0">
                <a:solidFill>
                  <a:srgbClr val="FFFFFF"/>
                </a:solidFill>
                <a:latin typeface="MiSans" pitchFamily="34" charset="0"/>
                <a:ea typeface="MiSans" pitchFamily="34" charset="-122"/>
                <a:cs typeface="MiSans" pitchFamily="34" charset="-120"/>
              </a:rPr>
              <a:t> </a:t>
            </a:r>
            <a:endParaRPr lang="en-US" sz="1600" dirty="0"/>
          </a:p>
        </p:txBody>
      </p:sp>
      <p:sp>
        <p:nvSpPr>
          <p:cNvPr id="13" name="Text 9"/>
          <p:cNvSpPr/>
          <p:nvPr/>
        </p:nvSpPr>
        <p:spPr>
          <a:xfrm>
            <a:off x="1064260" y="4822190"/>
            <a:ext cx="1089025" cy="338554"/>
          </a:xfrm>
          <a:prstGeom prst="rect">
            <a:avLst/>
          </a:prstGeom>
          <a:noFill/>
          <a:ln/>
        </p:spPr>
        <p:txBody>
          <a:bodyPr wrap="square" lIns="91440" tIns="45720" rIns="91440" bIns="45720" rtlCol="0" anchor="t">
            <a:spAutoFit/>
          </a:bodyPr>
          <a:lstStyle/>
          <a:p>
            <a:pPr algn="ctr">
              <a:lnSpc>
                <a:spcPct val="100000"/>
              </a:lnSpc>
            </a:pPr>
            <a:endParaRPr lang="en-US" sz="1600" dirty="0"/>
          </a:p>
        </p:txBody>
      </p:sp>
      <p:sp>
        <p:nvSpPr>
          <p:cNvPr id="14" name="Text 10"/>
          <p:cNvSpPr/>
          <p:nvPr/>
        </p:nvSpPr>
        <p:spPr>
          <a:xfrm>
            <a:off x="2173605" y="4822190"/>
            <a:ext cx="1602740" cy="338554"/>
          </a:xfrm>
          <a:prstGeom prst="rect">
            <a:avLst/>
          </a:prstGeom>
          <a:noFill/>
          <a:ln/>
        </p:spPr>
        <p:txBody>
          <a:bodyPr wrap="square" lIns="91440" tIns="45720" rIns="91440" bIns="45720" rtlCol="0" anchor="t">
            <a:spAutoFit/>
          </a:bodyPr>
          <a:lstStyle/>
          <a:p>
            <a:pPr algn="ctr">
              <a:lnSpc>
                <a:spcPct val="100000"/>
              </a:lnSpc>
            </a:pPr>
            <a:endParaRPr lang="en-US" sz="1600" dirty="0"/>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name="Slide 4">
    <p:bg>
      <p:bgPr>
        <a:solidFill>
          <a:schemeClr val="bg1">
            <a:lumMod val="95000"/>
          </a:schemeClr>
        </a:solidFill>
        <a:effectLst/>
      </p:bgPr>
    </p:bg>
    <p:spTree>
      <p:nvGrpSpPr>
        <p:cNvPr id="1" name=""/>
        <p:cNvGrpSpPr/>
        <p:nvPr/>
      </p:nvGrpSpPr>
      <p:grpSpPr>
        <a:xfrm>
          <a:off x="0" y="0"/>
          <a:ext cx="0" cy="0"/>
          <a:chOff x="0" y="0"/>
          <a:chExt cx="0" cy="0"/>
        </a:xfrm>
      </p:grpSpPr>
      <p:sp>
        <p:nvSpPr>
          <p:cNvPr id="2" name="Text 0"/>
          <p:cNvSpPr/>
          <p:nvPr/>
        </p:nvSpPr>
        <p:spPr>
          <a:xfrm>
            <a:off x="673100" y="1685290"/>
            <a:ext cx="4088765" cy="3162062"/>
          </a:xfrm>
          <a:prstGeom prst="rect">
            <a:avLst/>
          </a:prstGeom>
          <a:noFill/>
          <a:ln/>
        </p:spPr>
        <p:txBody>
          <a:bodyPr wrap="square" lIns="91440" tIns="45720" rIns="91440" bIns="45720" rtlCol="0" anchor="t">
            <a:spAutoFit/>
          </a:bodyPr>
          <a:lstStyle/>
          <a:p>
            <a:pPr algn="ctr">
              <a:lnSpc>
                <a:spcPct val="100000"/>
              </a:lnSpc>
            </a:pPr>
            <a:r>
              <a:rPr lang="en-US" sz="19900" b="1" dirty="0">
                <a:solidFill>
                  <a:schemeClr val="tx2">
                    <a:lumMod val="50000"/>
                    <a:lumOff val="50000"/>
                  </a:schemeClr>
                </a:solidFill>
                <a:latin typeface="MiSans" pitchFamily="34" charset="0"/>
                <a:ea typeface="MiSans" pitchFamily="34" charset="-122"/>
                <a:cs typeface="MiSans" pitchFamily="34" charset="-120"/>
              </a:rPr>
              <a:t>01</a:t>
            </a:r>
            <a:endParaRPr lang="en-US" sz="1600" dirty="0">
              <a:solidFill>
                <a:schemeClr val="tx2">
                  <a:lumMod val="50000"/>
                  <a:lumOff val="50000"/>
                </a:schemeClr>
              </a:solidFill>
            </a:endParaRPr>
          </a:p>
        </p:txBody>
      </p:sp>
      <p:sp>
        <p:nvSpPr>
          <p:cNvPr id="3" name="Text 1"/>
          <p:cNvSpPr/>
          <p:nvPr/>
        </p:nvSpPr>
        <p:spPr>
          <a:xfrm>
            <a:off x="4806315" y="2385695"/>
            <a:ext cx="6424295" cy="928449"/>
          </a:xfrm>
          <a:prstGeom prst="rect">
            <a:avLst/>
          </a:prstGeom>
          <a:noFill/>
          <a:ln/>
        </p:spPr>
        <p:txBody>
          <a:bodyPr wrap="square" lIns="91440" tIns="45720" rIns="91440" bIns="45720" rtlCol="0" anchor="t">
            <a:spAutoFit/>
          </a:bodyPr>
          <a:lstStyle/>
          <a:p>
            <a:pPr algn="just">
              <a:lnSpc>
                <a:spcPct val="100000"/>
              </a:lnSpc>
            </a:pPr>
            <a:r>
              <a:rPr lang="en-US" sz="5400" b="1" dirty="0">
                <a:solidFill>
                  <a:schemeClr val="tx2">
                    <a:lumMod val="50000"/>
                    <a:lumOff val="50000"/>
                  </a:schemeClr>
                </a:solidFill>
                <a:latin typeface="MiSans" pitchFamily="34" charset="0"/>
                <a:ea typeface="MiSans" pitchFamily="34" charset="-122"/>
                <a:cs typeface="MiSans" pitchFamily="34" charset="-120"/>
              </a:rPr>
              <a:t>研究背景与意义</a:t>
            </a:r>
            <a:endParaRPr lang="en-US" sz="1600" dirty="0">
              <a:solidFill>
                <a:schemeClr val="tx2">
                  <a:lumMod val="50000"/>
                  <a:lumOff val="50000"/>
                </a:schemeClr>
              </a:solidFill>
            </a:endParaRPr>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name="Slide 5">
    <p:bg>
      <p:bgPr>
        <a:solidFill>
          <a:srgbClr val="FFFFFF"/>
        </a:solidFill>
        <a:effectLst/>
      </p:bgPr>
    </p:bg>
    <p:spTree>
      <p:nvGrpSpPr>
        <p:cNvPr id="1" name=""/>
        <p:cNvGrpSpPr/>
        <p:nvPr/>
      </p:nvGrpSpPr>
      <p:grpSpPr>
        <a:xfrm>
          <a:off x="0" y="0"/>
          <a:ext cx="0" cy="0"/>
          <a:chOff x="0" y="0"/>
          <a:chExt cx="0" cy="0"/>
        </a:xfrm>
      </p:grpSpPr>
      <p:sp>
        <p:nvSpPr>
          <p:cNvPr id="3" name="Shape 0"/>
          <p:cNvSpPr/>
          <p:nvPr/>
        </p:nvSpPr>
        <p:spPr>
          <a:xfrm rot="5400000">
            <a:off x="467360" y="410210"/>
            <a:ext cx="330200" cy="330200"/>
          </a:xfrm>
          <a:prstGeom prst="triangle">
            <a:avLst>
              <a:gd name="adj" fmla="val 50000"/>
            </a:avLst>
          </a:prstGeom>
          <a:solidFill>
            <a:srgbClr val="3A4F4B"/>
          </a:solidFill>
          <a:ln/>
        </p:spPr>
        <p:txBody>
          <a:bodyPr/>
          <a:lstStyle/>
          <a:p>
            <a:endParaRPr lang="zh-CN" altLang="en-US"/>
          </a:p>
        </p:txBody>
      </p:sp>
      <p:sp>
        <p:nvSpPr>
          <p:cNvPr id="4" name="Shape 1"/>
          <p:cNvSpPr/>
          <p:nvPr/>
        </p:nvSpPr>
        <p:spPr>
          <a:xfrm rot="5400000">
            <a:off x="594360" y="537210"/>
            <a:ext cx="330200" cy="330200"/>
          </a:xfrm>
          <a:prstGeom prst="triangle">
            <a:avLst>
              <a:gd name="adj" fmla="val 50000"/>
            </a:avLst>
          </a:prstGeom>
          <a:solidFill>
            <a:srgbClr val="8BBD1F"/>
          </a:solidFill>
          <a:ln/>
        </p:spPr>
        <p:txBody>
          <a:bodyPr/>
          <a:lstStyle/>
          <a:p>
            <a:endParaRPr lang="zh-CN" altLang="en-US"/>
          </a:p>
        </p:txBody>
      </p:sp>
      <p:sp>
        <p:nvSpPr>
          <p:cNvPr id="5" name="Text 2"/>
          <p:cNvSpPr/>
          <p:nvPr/>
        </p:nvSpPr>
        <p:spPr>
          <a:xfrm>
            <a:off x="1090930" y="408940"/>
            <a:ext cx="10782935" cy="521057"/>
          </a:xfrm>
          <a:prstGeom prst="rect">
            <a:avLst/>
          </a:prstGeom>
          <a:noFill/>
          <a:ln/>
        </p:spPr>
        <p:txBody>
          <a:bodyPr wrap="square" lIns="91440" tIns="45720" rIns="91440" bIns="45720" rtlCol="0" anchor="t">
            <a:spAutoFit/>
          </a:bodyPr>
          <a:lstStyle/>
          <a:p>
            <a:pPr algn="just">
              <a:lnSpc>
                <a:spcPct val="100000"/>
              </a:lnSpc>
            </a:pPr>
            <a:r>
              <a:rPr lang="en-US" sz="2800" b="1" dirty="0">
                <a:solidFill>
                  <a:srgbClr val="000000"/>
                </a:solidFill>
                <a:latin typeface="MiSans" pitchFamily="34" charset="0"/>
                <a:ea typeface="MiSans" pitchFamily="34" charset="-122"/>
                <a:cs typeface="MiSans" pitchFamily="34" charset="-120"/>
              </a:rPr>
              <a:t>徐州旅游市场持续火热现象</a:t>
            </a:r>
            <a:endParaRPr lang="en-US" sz="1600" dirty="0"/>
          </a:p>
        </p:txBody>
      </p:sp>
      <p:sp>
        <p:nvSpPr>
          <p:cNvPr id="6" name="Shape 3"/>
          <p:cNvSpPr/>
          <p:nvPr/>
        </p:nvSpPr>
        <p:spPr>
          <a:xfrm>
            <a:off x="638810" y="6362065"/>
            <a:ext cx="215900" cy="215900"/>
          </a:xfrm>
          <a:prstGeom prst="roundRect">
            <a:avLst>
              <a:gd name="adj" fmla="val 50000"/>
            </a:avLst>
          </a:prstGeom>
          <a:solidFill>
            <a:srgbClr val="8BBD1F"/>
          </a:solidFill>
          <a:ln/>
        </p:spPr>
        <p:txBody>
          <a:bodyPr/>
          <a:lstStyle/>
          <a:p>
            <a:endParaRPr lang="zh-CN" altLang="en-US"/>
          </a:p>
        </p:txBody>
      </p:sp>
      <p:sp>
        <p:nvSpPr>
          <p:cNvPr id="7" name="Shape 4"/>
          <p:cNvSpPr/>
          <p:nvPr/>
        </p:nvSpPr>
        <p:spPr>
          <a:xfrm>
            <a:off x="765810" y="6362065"/>
            <a:ext cx="215900" cy="215900"/>
          </a:xfrm>
          <a:prstGeom prst="roundRect">
            <a:avLst>
              <a:gd name="adj" fmla="val 50000"/>
            </a:avLst>
          </a:prstGeom>
          <a:solidFill>
            <a:srgbClr val="000000">
              <a:alpha val="0"/>
            </a:srgbClr>
          </a:solidFill>
          <a:ln w="19050">
            <a:solidFill>
              <a:srgbClr val="8BBD1F"/>
            </a:solidFill>
            <a:prstDash val="solid"/>
          </a:ln>
        </p:spPr>
        <p:txBody>
          <a:bodyPr/>
          <a:lstStyle/>
          <a:p>
            <a:endParaRPr lang="zh-CN" altLang="en-US"/>
          </a:p>
        </p:txBody>
      </p:sp>
      <p:sp>
        <p:nvSpPr>
          <p:cNvPr id="8" name="Shape 5"/>
          <p:cNvSpPr/>
          <p:nvPr/>
        </p:nvSpPr>
        <p:spPr>
          <a:xfrm>
            <a:off x="1128395" y="1508760"/>
            <a:ext cx="9935845" cy="4114800"/>
          </a:xfrm>
          <a:prstGeom prst="roundRect">
            <a:avLst>
              <a:gd name="adj" fmla="val 0"/>
            </a:avLst>
          </a:prstGeom>
          <a:solidFill>
            <a:srgbClr val="FFFFFF"/>
          </a:solidFill>
          <a:ln w="19050">
            <a:solidFill>
              <a:srgbClr val="3A4F4B"/>
            </a:solidFill>
            <a:prstDash val="solid"/>
          </a:ln>
        </p:spPr>
        <p:txBody>
          <a:bodyPr/>
          <a:lstStyle/>
          <a:p>
            <a:endParaRPr lang="zh-CN" altLang="en-US"/>
          </a:p>
        </p:txBody>
      </p:sp>
      <p:sp>
        <p:nvSpPr>
          <p:cNvPr id="9" name="Shape 6"/>
          <p:cNvSpPr/>
          <p:nvPr/>
        </p:nvSpPr>
        <p:spPr>
          <a:xfrm>
            <a:off x="1488317" y="3566160"/>
            <a:ext cx="9216000" cy="0"/>
          </a:xfrm>
          <a:prstGeom prst="line">
            <a:avLst/>
          </a:prstGeom>
          <a:noFill/>
          <a:ln w="12700">
            <a:solidFill>
              <a:srgbClr val="3A4F4B"/>
            </a:solidFill>
            <a:prstDash val="dash"/>
            <a:headEnd type="none"/>
            <a:tailEnd type="none"/>
          </a:ln>
        </p:spPr>
        <p:txBody>
          <a:bodyPr/>
          <a:lstStyle/>
          <a:p>
            <a:endParaRPr lang="zh-CN" altLang="en-US"/>
          </a:p>
        </p:txBody>
      </p:sp>
      <p:sp>
        <p:nvSpPr>
          <p:cNvPr id="10" name="Text 7"/>
          <p:cNvSpPr/>
          <p:nvPr/>
        </p:nvSpPr>
        <p:spPr>
          <a:xfrm>
            <a:off x="1448435" y="1863725"/>
            <a:ext cx="9272270" cy="398224"/>
          </a:xfrm>
          <a:prstGeom prst="rect">
            <a:avLst/>
          </a:prstGeom>
          <a:noFill/>
          <a:ln/>
        </p:spPr>
        <p:txBody>
          <a:bodyPr wrap="square" lIns="91440" tIns="45720" rIns="91440" bIns="45720" rtlCol="0" anchor="t">
            <a:spAutoFit/>
          </a:bodyPr>
          <a:lstStyle/>
          <a:p>
            <a:pPr algn="just">
              <a:lnSpc>
                <a:spcPct val="100000"/>
              </a:lnSpc>
            </a:pPr>
            <a:r>
              <a:rPr lang="en-US" sz="2000" b="1" dirty="0">
                <a:solidFill>
                  <a:srgbClr val="3A4F4B"/>
                </a:solidFill>
                <a:latin typeface="MiSans" pitchFamily="34" charset="0"/>
                <a:ea typeface="MiSans" pitchFamily="34" charset="-122"/>
                <a:cs typeface="MiSans" pitchFamily="34" charset="-120"/>
              </a:rPr>
              <a:t>2025年春节旅游数据</a:t>
            </a:r>
            <a:endParaRPr lang="en-US" sz="1600" dirty="0"/>
          </a:p>
        </p:txBody>
      </p:sp>
      <p:sp>
        <p:nvSpPr>
          <p:cNvPr id="11" name="Text 8"/>
          <p:cNvSpPr/>
          <p:nvPr/>
        </p:nvSpPr>
        <p:spPr>
          <a:xfrm>
            <a:off x="1448435" y="2349500"/>
            <a:ext cx="9295130" cy="989630"/>
          </a:xfrm>
          <a:prstGeom prst="rect">
            <a:avLst/>
          </a:prstGeom>
          <a:noFill/>
          <a:ln/>
        </p:spPr>
        <p:txBody>
          <a:bodyPr wrap="square" lIns="91440" tIns="45720" rIns="91440" bIns="45720" rtlCol="0" anchor="t">
            <a:spAutoFit/>
          </a:bodyPr>
          <a:lstStyle/>
          <a:p>
            <a:pPr algn="just">
              <a:lnSpc>
                <a:spcPct val="130000"/>
              </a:lnSpc>
            </a:pPr>
            <a:r>
              <a:rPr lang="en-US" sz="1400" dirty="0">
                <a:solidFill>
                  <a:srgbClr val="2B2F36"/>
                </a:solidFill>
                <a:latin typeface="MiSans" pitchFamily="34" charset="0"/>
                <a:ea typeface="MiSans" pitchFamily="34" charset="-122"/>
                <a:cs typeface="MiSans" pitchFamily="34" charset="-120"/>
              </a:rPr>
              <a:t>2025春节假期徐州市A级景区、乡村旅游重点村、夜间文旅消费集聚区、博物馆去重后共接待游客</a:t>
            </a:r>
            <a:r>
              <a:rPr lang="en-US" sz="1600" dirty="0">
                <a:solidFill>
                  <a:schemeClr val="tx2">
                    <a:lumMod val="50000"/>
                    <a:lumOff val="50000"/>
                  </a:schemeClr>
                </a:solidFill>
                <a:latin typeface="MiSans" pitchFamily="34" charset="0"/>
                <a:ea typeface="MiSans" pitchFamily="34" charset="-122"/>
                <a:cs typeface="MiSans" pitchFamily="34" charset="-120"/>
              </a:rPr>
              <a:t>365.11万人次</a:t>
            </a:r>
            <a:r>
              <a:rPr lang="en-US" sz="1400" dirty="0">
                <a:solidFill>
                  <a:srgbClr val="2B2F36"/>
                </a:solidFill>
                <a:latin typeface="MiSans" pitchFamily="34" charset="0"/>
                <a:ea typeface="MiSans" pitchFamily="34" charset="-122"/>
                <a:cs typeface="MiSans" pitchFamily="34" charset="-120"/>
              </a:rPr>
              <a:t>，游客消费金额</a:t>
            </a:r>
            <a:r>
              <a:rPr lang="en-US" sz="1600" dirty="0">
                <a:solidFill>
                  <a:schemeClr val="tx2">
                    <a:lumMod val="50000"/>
                    <a:lumOff val="50000"/>
                  </a:schemeClr>
                </a:solidFill>
                <a:latin typeface="MiSans" pitchFamily="34" charset="0"/>
                <a:ea typeface="MiSans" pitchFamily="34" charset="-122"/>
                <a:cs typeface="MiSans" pitchFamily="34" charset="-120"/>
              </a:rPr>
              <a:t>13.94亿元</a:t>
            </a:r>
            <a:r>
              <a:rPr lang="en-US" sz="1400" dirty="0">
                <a:solidFill>
                  <a:srgbClr val="2B2F36"/>
                </a:solidFill>
                <a:latin typeface="MiSans" pitchFamily="34" charset="0"/>
                <a:ea typeface="MiSans" pitchFamily="34" charset="-122"/>
                <a:cs typeface="MiSans" pitchFamily="34" charset="-120"/>
              </a:rPr>
              <a:t>，同比分别增长4.54%和4.18%，游客接待量和消费金额分列全省第4和第6位，展现出极大的市场活力。</a:t>
            </a:r>
            <a:endParaRPr lang="en-US" sz="1600" dirty="0"/>
          </a:p>
        </p:txBody>
      </p:sp>
      <p:sp>
        <p:nvSpPr>
          <p:cNvPr id="12" name="Text 9"/>
          <p:cNvSpPr/>
          <p:nvPr/>
        </p:nvSpPr>
        <p:spPr>
          <a:xfrm>
            <a:off x="1448435" y="3773805"/>
            <a:ext cx="9272270" cy="398224"/>
          </a:xfrm>
          <a:prstGeom prst="rect">
            <a:avLst/>
          </a:prstGeom>
          <a:noFill/>
          <a:ln/>
        </p:spPr>
        <p:txBody>
          <a:bodyPr wrap="square" lIns="91440" tIns="45720" rIns="91440" bIns="45720" rtlCol="0" anchor="t">
            <a:spAutoFit/>
          </a:bodyPr>
          <a:lstStyle/>
          <a:p>
            <a:pPr algn="just">
              <a:lnSpc>
                <a:spcPct val="100000"/>
              </a:lnSpc>
            </a:pPr>
            <a:r>
              <a:rPr lang="en-US" sz="2000" b="1" dirty="0">
                <a:solidFill>
                  <a:srgbClr val="3A4F4B"/>
                </a:solidFill>
                <a:latin typeface="MiSans" pitchFamily="34" charset="0"/>
                <a:ea typeface="MiSans" pitchFamily="34" charset="-122"/>
                <a:cs typeface="MiSans" pitchFamily="34" charset="-120"/>
              </a:rPr>
              <a:t>2026年春节旅游增长</a:t>
            </a:r>
            <a:endParaRPr lang="en-US" sz="1600" dirty="0"/>
          </a:p>
        </p:txBody>
      </p:sp>
      <p:sp>
        <p:nvSpPr>
          <p:cNvPr id="13" name="Text 10"/>
          <p:cNvSpPr/>
          <p:nvPr/>
        </p:nvSpPr>
        <p:spPr>
          <a:xfrm>
            <a:off x="1448435" y="4259580"/>
            <a:ext cx="9295130" cy="949619"/>
          </a:xfrm>
          <a:prstGeom prst="rect">
            <a:avLst/>
          </a:prstGeom>
          <a:noFill/>
          <a:ln/>
        </p:spPr>
        <p:txBody>
          <a:bodyPr wrap="square" lIns="91440" tIns="45720" rIns="91440" bIns="45720" rtlCol="0" anchor="t">
            <a:spAutoFit/>
          </a:bodyPr>
          <a:lstStyle/>
          <a:p>
            <a:pPr algn="just">
              <a:lnSpc>
                <a:spcPct val="130000"/>
              </a:lnSpc>
            </a:pPr>
            <a:r>
              <a:rPr lang="en-US" sz="1400" dirty="0">
                <a:solidFill>
                  <a:srgbClr val="2B2F36"/>
                </a:solidFill>
                <a:latin typeface="MiSans" pitchFamily="34" charset="0"/>
                <a:ea typeface="MiSans" pitchFamily="34" charset="-122"/>
                <a:cs typeface="MiSans" pitchFamily="34" charset="-120"/>
              </a:rPr>
              <a:t>2026年春节九天假期，徐州市旅游景区、乡村旅游重点村、夜间消费集聚区、文博场馆、休闲街区、度假区去重后共接待游客总量达</a:t>
            </a:r>
            <a:r>
              <a:rPr lang="en-US" sz="1600" dirty="0">
                <a:solidFill>
                  <a:schemeClr val="tx2">
                    <a:lumMod val="50000"/>
                    <a:lumOff val="50000"/>
                  </a:schemeClr>
                </a:solidFill>
                <a:latin typeface="MiSans" pitchFamily="34" charset="0"/>
                <a:ea typeface="MiSans" pitchFamily="34" charset="-122"/>
                <a:cs typeface="MiSans" pitchFamily="34" charset="-120"/>
              </a:rPr>
              <a:t>585.04万人次</a:t>
            </a:r>
            <a:r>
              <a:rPr lang="en-US" sz="1400" dirty="0">
                <a:solidFill>
                  <a:srgbClr val="2B2F36"/>
                </a:solidFill>
                <a:latin typeface="MiSans" pitchFamily="34" charset="0"/>
                <a:ea typeface="MiSans" pitchFamily="34" charset="-122"/>
                <a:cs typeface="MiSans" pitchFamily="34" charset="-120"/>
              </a:rPr>
              <a:t>，游客消费金额达</a:t>
            </a:r>
            <a:r>
              <a:rPr lang="en-US" sz="1600" dirty="0">
                <a:solidFill>
                  <a:schemeClr val="tx2">
                    <a:lumMod val="50000"/>
                    <a:lumOff val="50000"/>
                  </a:schemeClr>
                </a:solidFill>
                <a:latin typeface="MiSans" pitchFamily="34" charset="0"/>
                <a:ea typeface="MiSans" pitchFamily="34" charset="-122"/>
                <a:cs typeface="MiSans" pitchFamily="34" charset="-120"/>
              </a:rPr>
              <a:t>26.94亿元</a:t>
            </a:r>
            <a:r>
              <a:rPr lang="en-US" sz="1400" dirty="0">
                <a:solidFill>
                  <a:srgbClr val="2B2F36"/>
                </a:solidFill>
                <a:latin typeface="MiSans" pitchFamily="34" charset="0"/>
                <a:ea typeface="MiSans" pitchFamily="34" charset="-122"/>
                <a:cs typeface="MiSans" pitchFamily="34" charset="-120"/>
              </a:rPr>
              <a:t>，日均分别增长21.76%和20.89%，数据持续高速增长引发研究关注。</a:t>
            </a:r>
            <a:endParaRPr lang="en-US" sz="1600" dirty="0"/>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name="Slide 6">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0" y="6325235"/>
            <a:ext cx="12190730" cy="534035"/>
          </a:xfrm>
          <a:prstGeom prst="rect">
            <a:avLst/>
          </a:prstGeom>
          <a:solidFill>
            <a:srgbClr val="2B3B38"/>
          </a:solidFill>
          <a:ln/>
        </p:spPr>
        <p:txBody>
          <a:bodyPr/>
          <a:lstStyle/>
          <a:p>
            <a:endParaRPr lang="zh-CN" altLang="en-US"/>
          </a:p>
        </p:txBody>
      </p:sp>
      <p:sp>
        <p:nvSpPr>
          <p:cNvPr id="3" name="Shape 1"/>
          <p:cNvSpPr/>
          <p:nvPr/>
        </p:nvSpPr>
        <p:spPr>
          <a:xfrm rot="5400000">
            <a:off x="467360" y="410210"/>
            <a:ext cx="330200" cy="330200"/>
          </a:xfrm>
          <a:prstGeom prst="triangle">
            <a:avLst>
              <a:gd name="adj" fmla="val 50000"/>
            </a:avLst>
          </a:prstGeom>
          <a:solidFill>
            <a:srgbClr val="3A4F4B"/>
          </a:solidFill>
          <a:ln/>
        </p:spPr>
        <p:txBody>
          <a:bodyPr/>
          <a:lstStyle/>
          <a:p>
            <a:endParaRPr lang="zh-CN" altLang="en-US"/>
          </a:p>
        </p:txBody>
      </p:sp>
      <p:sp>
        <p:nvSpPr>
          <p:cNvPr id="4" name="Shape 2"/>
          <p:cNvSpPr/>
          <p:nvPr/>
        </p:nvSpPr>
        <p:spPr>
          <a:xfrm rot="5400000">
            <a:off x="594360" y="537210"/>
            <a:ext cx="330200" cy="330200"/>
          </a:xfrm>
          <a:prstGeom prst="triangle">
            <a:avLst>
              <a:gd name="adj" fmla="val 50000"/>
            </a:avLst>
          </a:prstGeom>
          <a:solidFill>
            <a:srgbClr val="8BBD1F"/>
          </a:solidFill>
          <a:ln/>
        </p:spPr>
        <p:txBody>
          <a:bodyPr/>
          <a:lstStyle/>
          <a:p>
            <a:endParaRPr lang="zh-CN" altLang="en-US"/>
          </a:p>
        </p:txBody>
      </p:sp>
      <p:sp>
        <p:nvSpPr>
          <p:cNvPr id="5" name="Text 3"/>
          <p:cNvSpPr/>
          <p:nvPr/>
        </p:nvSpPr>
        <p:spPr>
          <a:xfrm>
            <a:off x="1223645" y="410210"/>
            <a:ext cx="10782935" cy="521057"/>
          </a:xfrm>
          <a:prstGeom prst="rect">
            <a:avLst/>
          </a:prstGeom>
          <a:noFill/>
          <a:ln/>
        </p:spPr>
        <p:txBody>
          <a:bodyPr wrap="square" lIns="91440" tIns="45720" rIns="91440" bIns="45720" rtlCol="0" anchor="t">
            <a:spAutoFit/>
          </a:bodyPr>
          <a:lstStyle/>
          <a:p>
            <a:pPr algn="just">
              <a:lnSpc>
                <a:spcPct val="100000"/>
              </a:lnSpc>
            </a:pPr>
            <a:r>
              <a:rPr lang="en-US" sz="2800" b="1" dirty="0">
                <a:solidFill>
                  <a:srgbClr val="000000"/>
                </a:solidFill>
                <a:latin typeface="MiSans" pitchFamily="34" charset="0"/>
                <a:ea typeface="MiSans" pitchFamily="34" charset="-122"/>
                <a:cs typeface="MiSans" pitchFamily="34" charset="-120"/>
              </a:rPr>
              <a:t>研究目的与核心问题</a:t>
            </a:r>
            <a:endParaRPr lang="en-US" sz="1600" dirty="0"/>
          </a:p>
        </p:txBody>
      </p:sp>
      <p:sp>
        <p:nvSpPr>
          <p:cNvPr id="7" name="Shape 4"/>
          <p:cNvSpPr/>
          <p:nvPr/>
        </p:nvSpPr>
        <p:spPr>
          <a:xfrm>
            <a:off x="2153157" y="1170305"/>
            <a:ext cx="8031480" cy="4602480"/>
          </a:xfrm>
          <a:prstGeom prst="rect">
            <a:avLst/>
          </a:prstGeom>
          <a:solidFill>
            <a:srgbClr val="000000">
              <a:alpha val="0"/>
            </a:srgbClr>
          </a:solidFill>
          <a:ln w="19050">
            <a:solidFill>
              <a:srgbClr val="3A4F4B"/>
            </a:solidFill>
            <a:prstDash val="solid"/>
          </a:ln>
        </p:spPr>
        <p:txBody>
          <a:bodyPr/>
          <a:lstStyle/>
          <a:p>
            <a:endParaRPr lang="zh-CN" altLang="en-US"/>
          </a:p>
        </p:txBody>
      </p:sp>
      <p:sp>
        <p:nvSpPr>
          <p:cNvPr id="8" name="Shape 5"/>
          <p:cNvSpPr/>
          <p:nvPr/>
        </p:nvSpPr>
        <p:spPr>
          <a:xfrm>
            <a:off x="2389377" y="2708910"/>
            <a:ext cx="7560310" cy="0"/>
          </a:xfrm>
          <a:prstGeom prst="line">
            <a:avLst/>
          </a:prstGeom>
          <a:noFill/>
          <a:ln w="12700">
            <a:solidFill>
              <a:srgbClr val="3A4F4B"/>
            </a:solidFill>
            <a:prstDash val="dash"/>
            <a:headEnd type="none"/>
            <a:tailEnd type="none"/>
          </a:ln>
        </p:spPr>
        <p:txBody>
          <a:bodyPr/>
          <a:lstStyle/>
          <a:p>
            <a:endParaRPr lang="zh-CN" altLang="en-US"/>
          </a:p>
        </p:txBody>
      </p:sp>
      <p:sp>
        <p:nvSpPr>
          <p:cNvPr id="9" name="Shape 6"/>
          <p:cNvSpPr/>
          <p:nvPr/>
        </p:nvSpPr>
        <p:spPr>
          <a:xfrm>
            <a:off x="2389377" y="4238625"/>
            <a:ext cx="7560310" cy="0"/>
          </a:xfrm>
          <a:prstGeom prst="line">
            <a:avLst/>
          </a:prstGeom>
          <a:noFill/>
          <a:ln w="12700">
            <a:solidFill>
              <a:srgbClr val="3A4F4B"/>
            </a:solidFill>
            <a:prstDash val="dash"/>
            <a:headEnd type="none"/>
            <a:tailEnd type="none"/>
          </a:ln>
        </p:spPr>
        <p:txBody>
          <a:bodyPr/>
          <a:lstStyle/>
          <a:p>
            <a:endParaRPr lang="zh-CN" altLang="en-US"/>
          </a:p>
        </p:txBody>
      </p:sp>
      <p:sp>
        <p:nvSpPr>
          <p:cNvPr id="10" name="Text 7"/>
          <p:cNvSpPr/>
          <p:nvPr/>
        </p:nvSpPr>
        <p:spPr>
          <a:xfrm>
            <a:off x="2360802" y="1329690"/>
            <a:ext cx="7617460" cy="398224"/>
          </a:xfrm>
          <a:prstGeom prst="rect">
            <a:avLst/>
          </a:prstGeom>
          <a:noFill/>
          <a:ln/>
        </p:spPr>
        <p:txBody>
          <a:bodyPr wrap="square" lIns="91440" tIns="45720" rIns="91440" bIns="45720" rtlCol="0" anchor="t">
            <a:spAutoFit/>
          </a:bodyPr>
          <a:lstStyle/>
          <a:p>
            <a:pPr algn="just">
              <a:lnSpc>
                <a:spcPct val="100000"/>
              </a:lnSpc>
            </a:pPr>
            <a:r>
              <a:rPr lang="en-US" sz="2000" b="1" dirty="0">
                <a:solidFill>
                  <a:srgbClr val="000000"/>
                </a:solidFill>
                <a:latin typeface="MiSans" pitchFamily="34" charset="0"/>
                <a:ea typeface="MiSans" pitchFamily="34" charset="-122"/>
                <a:cs typeface="MiSans" pitchFamily="34" charset="-120"/>
              </a:rPr>
              <a:t>1.待解决的核心问题</a:t>
            </a:r>
            <a:endParaRPr lang="en-US" sz="1600" dirty="0"/>
          </a:p>
        </p:txBody>
      </p:sp>
      <p:sp>
        <p:nvSpPr>
          <p:cNvPr id="11" name="Text 8"/>
          <p:cNvSpPr/>
          <p:nvPr/>
        </p:nvSpPr>
        <p:spPr>
          <a:xfrm>
            <a:off x="2360802" y="1698625"/>
            <a:ext cx="7616190" cy="663138"/>
          </a:xfrm>
          <a:prstGeom prst="rect">
            <a:avLst/>
          </a:prstGeom>
          <a:noFill/>
          <a:ln/>
        </p:spPr>
        <p:txBody>
          <a:bodyPr wrap="square" lIns="91440" tIns="45720" rIns="91440" bIns="45720" rtlCol="0" anchor="t">
            <a:spAutoFit/>
          </a:bodyPr>
          <a:lstStyle/>
          <a:p>
            <a:pPr algn="just">
              <a:lnSpc>
                <a:spcPct val="130000"/>
              </a:lnSpc>
            </a:pPr>
            <a:r>
              <a:rPr lang="en-US" sz="1400" dirty="0">
                <a:solidFill>
                  <a:srgbClr val="2B2F36"/>
                </a:solidFill>
                <a:latin typeface="MiSans" pitchFamily="34" charset="0"/>
                <a:ea typeface="MiSans" pitchFamily="34" charset="-122"/>
                <a:cs typeface="MiSans" pitchFamily="34" charset="-120"/>
              </a:rPr>
              <a:t>徐州旅游业为何如此繁荣、是否存在弊端、以后该如何发展，是目前急需解决的现实问题，需要通过系统研究寻找答案。</a:t>
            </a:r>
            <a:endParaRPr lang="en-US" sz="1600" dirty="0"/>
          </a:p>
        </p:txBody>
      </p:sp>
      <p:sp>
        <p:nvSpPr>
          <p:cNvPr id="12" name="Text 9"/>
          <p:cNvSpPr/>
          <p:nvPr/>
        </p:nvSpPr>
        <p:spPr>
          <a:xfrm>
            <a:off x="2360802" y="2859405"/>
            <a:ext cx="7617460" cy="398224"/>
          </a:xfrm>
          <a:prstGeom prst="rect">
            <a:avLst/>
          </a:prstGeom>
          <a:noFill/>
          <a:ln/>
        </p:spPr>
        <p:txBody>
          <a:bodyPr wrap="square" lIns="91440" tIns="45720" rIns="91440" bIns="45720" rtlCol="0" anchor="t">
            <a:spAutoFit/>
          </a:bodyPr>
          <a:lstStyle/>
          <a:p>
            <a:pPr algn="just">
              <a:lnSpc>
                <a:spcPct val="100000"/>
              </a:lnSpc>
            </a:pPr>
            <a:r>
              <a:rPr lang="en-US" sz="2000" b="1" dirty="0">
                <a:solidFill>
                  <a:srgbClr val="000000"/>
                </a:solidFill>
                <a:latin typeface="MiSans" pitchFamily="34" charset="0"/>
                <a:ea typeface="MiSans" pitchFamily="34" charset="-122"/>
                <a:cs typeface="MiSans" pitchFamily="34" charset="-120"/>
              </a:rPr>
              <a:t>2.研究切入点</a:t>
            </a:r>
            <a:endParaRPr lang="en-US" sz="1600" dirty="0"/>
          </a:p>
        </p:txBody>
      </p:sp>
      <p:sp>
        <p:nvSpPr>
          <p:cNvPr id="13" name="Text 10"/>
          <p:cNvSpPr/>
          <p:nvPr/>
        </p:nvSpPr>
        <p:spPr>
          <a:xfrm>
            <a:off x="2360802" y="3228340"/>
            <a:ext cx="7616190" cy="663138"/>
          </a:xfrm>
          <a:prstGeom prst="rect">
            <a:avLst/>
          </a:prstGeom>
          <a:noFill/>
          <a:ln/>
        </p:spPr>
        <p:txBody>
          <a:bodyPr wrap="square" lIns="91440" tIns="45720" rIns="91440" bIns="45720" rtlCol="0" anchor="t">
            <a:spAutoFit/>
          </a:bodyPr>
          <a:lstStyle/>
          <a:p>
            <a:pPr algn="just">
              <a:lnSpc>
                <a:spcPct val="130000"/>
              </a:lnSpc>
            </a:pPr>
            <a:r>
              <a:rPr lang="en-US" sz="1400" dirty="0">
                <a:solidFill>
                  <a:srgbClr val="2B2F36"/>
                </a:solidFill>
                <a:latin typeface="MiSans" pitchFamily="34" charset="0"/>
                <a:ea typeface="MiSans" pitchFamily="34" charset="-122"/>
                <a:cs typeface="MiSans" pitchFamily="34" charset="-120"/>
              </a:rPr>
              <a:t>本课题从地理环境等方面探究徐州旅游持续火热的原因，理解地理环境与城市旅游发展之间的内在关联机制。</a:t>
            </a:r>
            <a:endParaRPr lang="en-US" sz="1600" dirty="0"/>
          </a:p>
        </p:txBody>
      </p:sp>
      <p:sp>
        <p:nvSpPr>
          <p:cNvPr id="14" name="Text 11"/>
          <p:cNvSpPr/>
          <p:nvPr/>
        </p:nvSpPr>
        <p:spPr>
          <a:xfrm>
            <a:off x="2360802" y="4389120"/>
            <a:ext cx="7617460" cy="398224"/>
          </a:xfrm>
          <a:prstGeom prst="rect">
            <a:avLst/>
          </a:prstGeom>
          <a:noFill/>
          <a:ln/>
        </p:spPr>
        <p:txBody>
          <a:bodyPr wrap="square" lIns="91440" tIns="45720" rIns="91440" bIns="45720" rtlCol="0" anchor="t">
            <a:spAutoFit/>
          </a:bodyPr>
          <a:lstStyle/>
          <a:p>
            <a:pPr algn="just">
              <a:lnSpc>
                <a:spcPct val="100000"/>
              </a:lnSpc>
            </a:pPr>
            <a:r>
              <a:rPr lang="en-US" sz="2000" b="1" dirty="0">
                <a:solidFill>
                  <a:srgbClr val="000000"/>
                </a:solidFill>
                <a:latin typeface="MiSans" pitchFamily="34" charset="0"/>
                <a:ea typeface="MiSans" pitchFamily="34" charset="-122"/>
                <a:cs typeface="MiSans" pitchFamily="34" charset="-120"/>
              </a:rPr>
              <a:t>3.预期研究价值</a:t>
            </a:r>
            <a:endParaRPr lang="en-US" sz="1600" dirty="0"/>
          </a:p>
        </p:txBody>
      </p:sp>
      <p:sp>
        <p:nvSpPr>
          <p:cNvPr id="15" name="Text 12"/>
          <p:cNvSpPr/>
          <p:nvPr/>
        </p:nvSpPr>
        <p:spPr>
          <a:xfrm>
            <a:off x="2360802" y="4758055"/>
            <a:ext cx="7616190" cy="349455"/>
          </a:xfrm>
          <a:prstGeom prst="rect">
            <a:avLst/>
          </a:prstGeom>
          <a:noFill/>
          <a:ln/>
        </p:spPr>
        <p:txBody>
          <a:bodyPr wrap="square" lIns="91440" tIns="45720" rIns="91440" bIns="45720" rtlCol="0" anchor="t">
            <a:spAutoFit/>
          </a:bodyPr>
          <a:lstStyle/>
          <a:p>
            <a:pPr algn="just">
              <a:lnSpc>
                <a:spcPct val="130000"/>
              </a:lnSpc>
            </a:pPr>
            <a:r>
              <a:rPr lang="en-US" sz="1400" dirty="0" err="1">
                <a:solidFill>
                  <a:srgbClr val="2B2F36"/>
                </a:solidFill>
                <a:latin typeface="MiSans" pitchFamily="34" charset="0"/>
                <a:ea typeface="MiSans" pitchFamily="34" charset="-122"/>
                <a:cs typeface="MiSans" pitchFamily="34" charset="-120"/>
              </a:rPr>
              <a:t>促进徐州旅游业发扬长处、持续发展、提高经济效益，实现因地制宜的可持续发展</a:t>
            </a:r>
            <a:r>
              <a:rPr lang="en-US" sz="1400" dirty="0">
                <a:solidFill>
                  <a:srgbClr val="2B2F36"/>
                </a:solidFill>
                <a:latin typeface="MiSans" pitchFamily="34" charset="0"/>
                <a:ea typeface="MiSans" pitchFamily="34" charset="-122"/>
                <a:cs typeface="MiSans" pitchFamily="34" charset="-120"/>
              </a:rPr>
              <a:t>。</a:t>
            </a:r>
            <a:endParaRPr lang="en-US" sz="1600" dirty="0"/>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name="Slide 7">
    <p:bg>
      <p:bgPr>
        <a:solidFill>
          <a:schemeClr val="bg1">
            <a:lumMod val="95000"/>
          </a:schemeClr>
        </a:solidFill>
        <a:effectLst/>
      </p:bgPr>
    </p:bg>
    <p:spTree>
      <p:nvGrpSpPr>
        <p:cNvPr id="1" name=""/>
        <p:cNvGrpSpPr/>
        <p:nvPr/>
      </p:nvGrpSpPr>
      <p:grpSpPr>
        <a:xfrm>
          <a:off x="0" y="0"/>
          <a:ext cx="0" cy="0"/>
          <a:chOff x="0" y="0"/>
          <a:chExt cx="0" cy="0"/>
        </a:xfrm>
      </p:grpSpPr>
      <p:sp>
        <p:nvSpPr>
          <p:cNvPr id="2" name="Text 0"/>
          <p:cNvSpPr/>
          <p:nvPr/>
        </p:nvSpPr>
        <p:spPr>
          <a:xfrm>
            <a:off x="673100" y="1685290"/>
            <a:ext cx="4088765" cy="3162062"/>
          </a:xfrm>
          <a:prstGeom prst="rect">
            <a:avLst/>
          </a:prstGeom>
          <a:noFill/>
          <a:ln/>
        </p:spPr>
        <p:txBody>
          <a:bodyPr wrap="square" lIns="91440" tIns="45720" rIns="91440" bIns="45720" rtlCol="0" anchor="t">
            <a:spAutoFit/>
          </a:bodyPr>
          <a:lstStyle/>
          <a:p>
            <a:pPr algn="ctr">
              <a:lnSpc>
                <a:spcPct val="100000"/>
              </a:lnSpc>
            </a:pPr>
            <a:r>
              <a:rPr lang="en-US" sz="19900" b="1" dirty="0">
                <a:solidFill>
                  <a:schemeClr val="tx2">
                    <a:lumMod val="50000"/>
                    <a:lumOff val="50000"/>
                  </a:schemeClr>
                </a:solidFill>
                <a:latin typeface="MiSans" pitchFamily="34" charset="0"/>
                <a:ea typeface="MiSans" pitchFamily="34" charset="-122"/>
                <a:cs typeface="MiSans" pitchFamily="34" charset="-120"/>
              </a:rPr>
              <a:t>02</a:t>
            </a:r>
            <a:endParaRPr lang="en-US" sz="1600" dirty="0">
              <a:solidFill>
                <a:schemeClr val="tx2">
                  <a:lumMod val="50000"/>
                  <a:lumOff val="50000"/>
                </a:schemeClr>
              </a:solidFill>
            </a:endParaRPr>
          </a:p>
        </p:txBody>
      </p:sp>
      <p:sp>
        <p:nvSpPr>
          <p:cNvPr id="3" name="Text 1"/>
          <p:cNvSpPr/>
          <p:nvPr/>
        </p:nvSpPr>
        <p:spPr>
          <a:xfrm>
            <a:off x="4806315" y="2385695"/>
            <a:ext cx="6424295" cy="928449"/>
          </a:xfrm>
          <a:prstGeom prst="rect">
            <a:avLst/>
          </a:prstGeom>
          <a:noFill/>
          <a:ln/>
        </p:spPr>
        <p:txBody>
          <a:bodyPr wrap="square" lIns="91440" tIns="45720" rIns="91440" bIns="45720" rtlCol="0" anchor="t">
            <a:spAutoFit/>
          </a:bodyPr>
          <a:lstStyle/>
          <a:p>
            <a:pPr algn="just">
              <a:lnSpc>
                <a:spcPct val="100000"/>
              </a:lnSpc>
            </a:pPr>
            <a:r>
              <a:rPr lang="en-US" sz="5400" b="1" dirty="0" err="1">
                <a:solidFill>
                  <a:schemeClr val="tx2">
                    <a:lumMod val="50000"/>
                    <a:lumOff val="50000"/>
                  </a:schemeClr>
                </a:solidFill>
                <a:latin typeface="MiSans" pitchFamily="34" charset="0"/>
                <a:ea typeface="MiSans" pitchFamily="34" charset="-122"/>
                <a:cs typeface="MiSans" pitchFamily="34" charset="-120"/>
              </a:rPr>
              <a:t>研究方法与</a:t>
            </a:r>
            <a:r>
              <a:rPr lang="zh-CN" altLang="en-US" sz="5400" b="1" dirty="0">
                <a:solidFill>
                  <a:schemeClr val="tx2">
                    <a:lumMod val="50000"/>
                    <a:lumOff val="50000"/>
                  </a:schemeClr>
                </a:solidFill>
                <a:latin typeface="MiSans" pitchFamily="34" charset="0"/>
                <a:ea typeface="MiSans" pitchFamily="34" charset="-122"/>
                <a:cs typeface="MiSans" pitchFamily="34" charset="-120"/>
              </a:rPr>
              <a:t>计划</a:t>
            </a:r>
            <a:endParaRPr lang="en-US" sz="1600" dirty="0">
              <a:solidFill>
                <a:schemeClr val="tx2">
                  <a:lumMod val="50000"/>
                  <a:lumOff val="50000"/>
                </a:schemeClr>
              </a:solidFill>
            </a:endParaRPr>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name="Slide 8">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rot="5400000">
            <a:off x="467360" y="410210"/>
            <a:ext cx="330200" cy="330200"/>
          </a:xfrm>
          <a:prstGeom prst="triangle">
            <a:avLst>
              <a:gd name="adj" fmla="val 50000"/>
            </a:avLst>
          </a:prstGeom>
          <a:solidFill>
            <a:srgbClr val="3A4F4B"/>
          </a:solidFill>
          <a:ln/>
        </p:spPr>
        <p:txBody>
          <a:bodyPr/>
          <a:lstStyle/>
          <a:p>
            <a:endParaRPr lang="zh-CN" altLang="en-US"/>
          </a:p>
        </p:txBody>
      </p:sp>
      <p:sp>
        <p:nvSpPr>
          <p:cNvPr id="3" name="Shape 1"/>
          <p:cNvSpPr/>
          <p:nvPr/>
        </p:nvSpPr>
        <p:spPr>
          <a:xfrm rot="5400000">
            <a:off x="594360" y="537210"/>
            <a:ext cx="330200" cy="330200"/>
          </a:xfrm>
          <a:prstGeom prst="triangle">
            <a:avLst>
              <a:gd name="adj" fmla="val 50000"/>
            </a:avLst>
          </a:prstGeom>
          <a:solidFill>
            <a:srgbClr val="8BBD1F"/>
          </a:solidFill>
          <a:ln/>
        </p:spPr>
        <p:txBody>
          <a:bodyPr/>
          <a:lstStyle/>
          <a:p>
            <a:endParaRPr lang="zh-CN" altLang="en-US"/>
          </a:p>
        </p:txBody>
      </p:sp>
      <p:sp>
        <p:nvSpPr>
          <p:cNvPr id="4" name="Text 2"/>
          <p:cNvSpPr/>
          <p:nvPr/>
        </p:nvSpPr>
        <p:spPr>
          <a:xfrm>
            <a:off x="1287999" y="361475"/>
            <a:ext cx="10782935" cy="521057"/>
          </a:xfrm>
          <a:prstGeom prst="rect">
            <a:avLst/>
          </a:prstGeom>
          <a:noFill/>
          <a:ln/>
        </p:spPr>
        <p:txBody>
          <a:bodyPr wrap="square" lIns="91440" tIns="45720" rIns="91440" bIns="45720" rtlCol="0" anchor="t">
            <a:spAutoFit/>
          </a:bodyPr>
          <a:lstStyle/>
          <a:p>
            <a:pPr algn="just">
              <a:lnSpc>
                <a:spcPct val="100000"/>
              </a:lnSpc>
            </a:pPr>
            <a:r>
              <a:rPr lang="en-US" sz="2800" b="1" dirty="0">
                <a:solidFill>
                  <a:srgbClr val="000000"/>
                </a:solidFill>
                <a:latin typeface="MiSans" pitchFamily="34" charset="0"/>
                <a:ea typeface="MiSans" pitchFamily="34" charset="-122"/>
                <a:cs typeface="MiSans" pitchFamily="34" charset="-120"/>
              </a:rPr>
              <a:t>研究</a:t>
            </a:r>
            <a:r>
              <a:rPr lang="zh-CN" altLang="en-US" sz="2800" b="1" dirty="0">
                <a:solidFill>
                  <a:srgbClr val="000000"/>
                </a:solidFill>
                <a:latin typeface="MiSans" pitchFamily="34" charset="0"/>
                <a:ea typeface="MiSans" pitchFamily="34" charset="-122"/>
                <a:cs typeface="MiSans" pitchFamily="34" charset="-120"/>
              </a:rPr>
              <a:t>方法</a:t>
            </a:r>
            <a:endParaRPr lang="en-US" sz="1600" dirty="0"/>
          </a:p>
        </p:txBody>
      </p:sp>
      <p:sp>
        <p:nvSpPr>
          <p:cNvPr id="5" name="Shape 3"/>
          <p:cNvSpPr/>
          <p:nvPr/>
        </p:nvSpPr>
        <p:spPr>
          <a:xfrm>
            <a:off x="638810" y="6362065"/>
            <a:ext cx="215900" cy="215900"/>
          </a:xfrm>
          <a:prstGeom prst="roundRect">
            <a:avLst>
              <a:gd name="adj" fmla="val 50000"/>
            </a:avLst>
          </a:prstGeom>
          <a:solidFill>
            <a:srgbClr val="8BBD1F"/>
          </a:solidFill>
          <a:ln/>
        </p:spPr>
        <p:txBody>
          <a:bodyPr/>
          <a:lstStyle/>
          <a:p>
            <a:endParaRPr lang="zh-CN" altLang="en-US"/>
          </a:p>
        </p:txBody>
      </p:sp>
      <p:sp>
        <p:nvSpPr>
          <p:cNvPr id="6" name="Shape 4"/>
          <p:cNvSpPr/>
          <p:nvPr/>
        </p:nvSpPr>
        <p:spPr>
          <a:xfrm>
            <a:off x="765810" y="6362065"/>
            <a:ext cx="215900" cy="215900"/>
          </a:xfrm>
          <a:prstGeom prst="roundRect">
            <a:avLst>
              <a:gd name="adj" fmla="val 50000"/>
            </a:avLst>
          </a:prstGeom>
          <a:solidFill>
            <a:srgbClr val="000000">
              <a:alpha val="0"/>
            </a:srgbClr>
          </a:solidFill>
          <a:ln w="19050">
            <a:solidFill>
              <a:srgbClr val="8BBD1F"/>
            </a:solidFill>
            <a:prstDash val="solid"/>
          </a:ln>
        </p:spPr>
        <p:txBody>
          <a:bodyPr/>
          <a:lstStyle/>
          <a:p>
            <a:endParaRPr lang="zh-CN" altLang="en-US"/>
          </a:p>
        </p:txBody>
      </p:sp>
      <p:sp>
        <p:nvSpPr>
          <p:cNvPr id="9" name="Shape 6"/>
          <p:cNvSpPr/>
          <p:nvPr/>
        </p:nvSpPr>
        <p:spPr>
          <a:xfrm>
            <a:off x="1389873" y="1290955"/>
            <a:ext cx="3550920" cy="4678680"/>
          </a:xfrm>
          <a:prstGeom prst="rect">
            <a:avLst/>
          </a:prstGeom>
          <a:solidFill>
            <a:srgbClr val="000000">
              <a:alpha val="0"/>
            </a:srgbClr>
          </a:solidFill>
          <a:ln w="19050">
            <a:solidFill>
              <a:srgbClr val="3A4F4B"/>
            </a:solidFill>
            <a:prstDash val="solid"/>
          </a:ln>
        </p:spPr>
        <p:txBody>
          <a:bodyPr/>
          <a:lstStyle/>
          <a:p>
            <a:endParaRPr lang="zh-CN" altLang="en-US" dirty="0"/>
          </a:p>
        </p:txBody>
      </p:sp>
      <p:sp>
        <p:nvSpPr>
          <p:cNvPr id="10" name="Shape 7"/>
          <p:cNvSpPr/>
          <p:nvPr/>
        </p:nvSpPr>
        <p:spPr>
          <a:xfrm>
            <a:off x="1596281" y="2877185"/>
            <a:ext cx="3367405" cy="13970"/>
          </a:xfrm>
          <a:prstGeom prst="line">
            <a:avLst/>
          </a:prstGeom>
          <a:noFill/>
          <a:ln w="19050">
            <a:solidFill>
              <a:srgbClr val="3A4F4B"/>
            </a:solidFill>
            <a:prstDash val="solid"/>
            <a:headEnd type="none"/>
            <a:tailEnd type="none"/>
          </a:ln>
        </p:spPr>
        <p:txBody>
          <a:bodyPr/>
          <a:lstStyle/>
          <a:p>
            <a:endParaRPr lang="zh-CN" altLang="en-US"/>
          </a:p>
        </p:txBody>
      </p:sp>
      <p:sp>
        <p:nvSpPr>
          <p:cNvPr id="13" name="Shape 9"/>
          <p:cNvSpPr/>
          <p:nvPr/>
        </p:nvSpPr>
        <p:spPr>
          <a:xfrm>
            <a:off x="7141779" y="1290955"/>
            <a:ext cx="3550920" cy="4678680"/>
          </a:xfrm>
          <a:prstGeom prst="rect">
            <a:avLst/>
          </a:prstGeom>
          <a:solidFill>
            <a:srgbClr val="000000">
              <a:alpha val="0"/>
            </a:srgbClr>
          </a:solidFill>
          <a:ln w="19050">
            <a:solidFill>
              <a:srgbClr val="3A4F4B"/>
            </a:solidFill>
            <a:prstDash val="solid"/>
          </a:ln>
        </p:spPr>
        <p:txBody>
          <a:bodyPr/>
          <a:lstStyle/>
          <a:p>
            <a:endParaRPr lang="zh-CN" altLang="en-US"/>
          </a:p>
        </p:txBody>
      </p:sp>
      <p:sp>
        <p:nvSpPr>
          <p:cNvPr id="14" name="Shape 10"/>
          <p:cNvSpPr/>
          <p:nvPr/>
        </p:nvSpPr>
        <p:spPr>
          <a:xfrm>
            <a:off x="7279574" y="2877185"/>
            <a:ext cx="3367405" cy="13970"/>
          </a:xfrm>
          <a:prstGeom prst="line">
            <a:avLst/>
          </a:prstGeom>
          <a:noFill/>
          <a:ln w="19050">
            <a:solidFill>
              <a:srgbClr val="3A4F4B"/>
            </a:solidFill>
            <a:prstDash val="solid"/>
            <a:headEnd type="none"/>
            <a:tailEnd type="none"/>
          </a:ln>
        </p:spPr>
        <p:txBody>
          <a:bodyPr/>
          <a:lstStyle/>
          <a:p>
            <a:endParaRPr lang="zh-CN" altLang="en-US"/>
          </a:p>
        </p:txBody>
      </p:sp>
      <p:sp>
        <p:nvSpPr>
          <p:cNvPr id="15" name="Text 11"/>
          <p:cNvSpPr/>
          <p:nvPr/>
        </p:nvSpPr>
        <p:spPr>
          <a:xfrm>
            <a:off x="1596281" y="1551940"/>
            <a:ext cx="3253740" cy="643890"/>
          </a:xfrm>
          <a:prstGeom prst="rect">
            <a:avLst/>
          </a:prstGeom>
          <a:noFill/>
          <a:ln/>
        </p:spPr>
        <p:txBody>
          <a:bodyPr wrap="square" lIns="91440" tIns="45720" rIns="91440" bIns="45720" rtlCol="0" anchor="t">
            <a:spAutoFit/>
          </a:bodyPr>
          <a:lstStyle/>
          <a:p>
            <a:pPr algn="just">
              <a:lnSpc>
                <a:spcPct val="100000"/>
              </a:lnSpc>
            </a:pPr>
            <a:r>
              <a:rPr lang="en-US" sz="3600" b="1" dirty="0">
                <a:solidFill>
                  <a:srgbClr val="455E0F"/>
                </a:solidFill>
                <a:latin typeface="MiSans" pitchFamily="34" charset="0"/>
                <a:ea typeface="MiSans" pitchFamily="34" charset="-122"/>
                <a:cs typeface="MiSans" pitchFamily="34" charset="-120"/>
              </a:rPr>
              <a:t>01</a:t>
            </a:r>
            <a:endParaRPr lang="en-US" sz="1600" dirty="0"/>
          </a:p>
        </p:txBody>
      </p:sp>
      <p:sp>
        <p:nvSpPr>
          <p:cNvPr id="16" name="Text 12"/>
          <p:cNvSpPr/>
          <p:nvPr/>
        </p:nvSpPr>
        <p:spPr>
          <a:xfrm>
            <a:off x="1596281" y="2129790"/>
            <a:ext cx="3253740" cy="398224"/>
          </a:xfrm>
          <a:prstGeom prst="rect">
            <a:avLst/>
          </a:prstGeom>
          <a:noFill/>
          <a:ln/>
        </p:spPr>
        <p:txBody>
          <a:bodyPr wrap="square" lIns="91440" tIns="45720" rIns="91440" bIns="45720" rtlCol="0" anchor="t">
            <a:spAutoFit/>
          </a:bodyPr>
          <a:lstStyle/>
          <a:p>
            <a:pPr algn="just">
              <a:lnSpc>
                <a:spcPct val="100000"/>
              </a:lnSpc>
            </a:pPr>
            <a:r>
              <a:rPr lang="en-US" sz="2000" b="1" dirty="0">
                <a:solidFill>
                  <a:srgbClr val="455E0F"/>
                </a:solidFill>
                <a:latin typeface="MiSans" pitchFamily="34" charset="0"/>
                <a:ea typeface="MiSans" pitchFamily="34" charset="-122"/>
                <a:cs typeface="MiSans" pitchFamily="34" charset="-120"/>
              </a:rPr>
              <a:t>文献分析法</a:t>
            </a:r>
            <a:endParaRPr lang="en-US" sz="1600" dirty="0"/>
          </a:p>
        </p:txBody>
      </p:sp>
      <p:sp>
        <p:nvSpPr>
          <p:cNvPr id="17" name="Text 13"/>
          <p:cNvSpPr/>
          <p:nvPr/>
        </p:nvSpPr>
        <p:spPr>
          <a:xfrm>
            <a:off x="1596281" y="2873375"/>
            <a:ext cx="3258185" cy="2139315"/>
          </a:xfrm>
          <a:prstGeom prst="rect">
            <a:avLst/>
          </a:prstGeom>
          <a:noFill/>
          <a:ln/>
        </p:spPr>
        <p:txBody>
          <a:bodyPr wrap="square" lIns="91440" tIns="45720" rIns="91440" bIns="45720" rtlCol="0" anchor="t">
            <a:spAutoFit/>
          </a:bodyPr>
          <a:lstStyle/>
          <a:p>
            <a:pPr algn="just">
              <a:lnSpc>
                <a:spcPct val="140000"/>
              </a:lnSpc>
            </a:pPr>
            <a:r>
              <a:rPr lang="en-US" sz="1600" dirty="0">
                <a:solidFill>
                  <a:srgbClr val="2B2F36"/>
                </a:solidFill>
                <a:latin typeface="MiSans" pitchFamily="34" charset="0"/>
                <a:ea typeface="MiSans" pitchFamily="34" charset="-122"/>
                <a:cs typeface="MiSans" pitchFamily="34" charset="-120"/>
              </a:rPr>
              <a:t>从中国知网、百度文库等中文科技期刊数据库检索参考文献，查阅学者研究城市旅游业的调查报告、研究案例和相关研究论著，结合七上地理课本相关知识，为课题研究提供理论和科学依据。</a:t>
            </a:r>
            <a:endParaRPr lang="en-US" sz="1600" dirty="0"/>
          </a:p>
        </p:txBody>
      </p:sp>
      <p:sp>
        <p:nvSpPr>
          <p:cNvPr id="18" name="Text 14"/>
          <p:cNvSpPr/>
          <p:nvPr/>
        </p:nvSpPr>
        <p:spPr>
          <a:xfrm>
            <a:off x="7279574" y="1551940"/>
            <a:ext cx="3253740" cy="643890"/>
          </a:xfrm>
          <a:prstGeom prst="rect">
            <a:avLst/>
          </a:prstGeom>
          <a:noFill/>
          <a:ln/>
        </p:spPr>
        <p:txBody>
          <a:bodyPr wrap="square" lIns="91440" tIns="45720" rIns="91440" bIns="45720" rtlCol="0" anchor="t">
            <a:spAutoFit/>
          </a:bodyPr>
          <a:lstStyle/>
          <a:p>
            <a:pPr algn="just">
              <a:lnSpc>
                <a:spcPct val="100000"/>
              </a:lnSpc>
            </a:pPr>
            <a:r>
              <a:rPr lang="en-US" sz="3600" b="1" dirty="0">
                <a:solidFill>
                  <a:srgbClr val="455E0F"/>
                </a:solidFill>
                <a:latin typeface="MiSans" pitchFamily="34" charset="0"/>
                <a:ea typeface="MiSans" pitchFamily="34" charset="-122"/>
                <a:cs typeface="MiSans" pitchFamily="34" charset="-120"/>
              </a:rPr>
              <a:t>02</a:t>
            </a:r>
            <a:endParaRPr lang="en-US" sz="1600" dirty="0"/>
          </a:p>
        </p:txBody>
      </p:sp>
      <p:sp>
        <p:nvSpPr>
          <p:cNvPr id="19" name="Text 15"/>
          <p:cNvSpPr/>
          <p:nvPr/>
        </p:nvSpPr>
        <p:spPr>
          <a:xfrm>
            <a:off x="7279574" y="2129790"/>
            <a:ext cx="3253740" cy="398224"/>
          </a:xfrm>
          <a:prstGeom prst="rect">
            <a:avLst/>
          </a:prstGeom>
          <a:noFill/>
          <a:ln/>
        </p:spPr>
        <p:txBody>
          <a:bodyPr wrap="square" lIns="91440" tIns="45720" rIns="91440" bIns="45720" rtlCol="0" anchor="t">
            <a:spAutoFit/>
          </a:bodyPr>
          <a:lstStyle/>
          <a:p>
            <a:pPr algn="just">
              <a:lnSpc>
                <a:spcPct val="100000"/>
              </a:lnSpc>
            </a:pPr>
            <a:r>
              <a:rPr lang="en-US" sz="2000" b="1" dirty="0">
                <a:solidFill>
                  <a:srgbClr val="455E0F"/>
                </a:solidFill>
                <a:latin typeface="MiSans" pitchFamily="34" charset="0"/>
                <a:ea typeface="MiSans" pitchFamily="34" charset="-122"/>
                <a:cs typeface="MiSans" pitchFamily="34" charset="-120"/>
              </a:rPr>
              <a:t>实地调查研究</a:t>
            </a:r>
            <a:endParaRPr lang="en-US" sz="1600" dirty="0"/>
          </a:p>
        </p:txBody>
      </p:sp>
      <p:sp>
        <p:nvSpPr>
          <p:cNvPr id="20" name="Text 16"/>
          <p:cNvSpPr/>
          <p:nvPr/>
        </p:nvSpPr>
        <p:spPr>
          <a:xfrm>
            <a:off x="7279574" y="2873375"/>
            <a:ext cx="3258185" cy="2139315"/>
          </a:xfrm>
          <a:prstGeom prst="rect">
            <a:avLst/>
          </a:prstGeom>
          <a:noFill/>
          <a:ln/>
        </p:spPr>
        <p:txBody>
          <a:bodyPr wrap="square" lIns="91440" tIns="45720" rIns="91440" bIns="45720" rtlCol="0" anchor="t">
            <a:spAutoFit/>
          </a:bodyPr>
          <a:lstStyle/>
          <a:p>
            <a:pPr algn="just">
              <a:lnSpc>
                <a:spcPct val="140000"/>
              </a:lnSpc>
            </a:pPr>
            <a:r>
              <a:rPr lang="en-US" sz="1600" dirty="0">
                <a:solidFill>
                  <a:srgbClr val="2B2F36"/>
                </a:solidFill>
                <a:latin typeface="MiSans" pitchFamily="34" charset="0"/>
                <a:ea typeface="MiSans" pitchFamily="34" charset="-122"/>
                <a:cs typeface="MiSans" pitchFamily="34" charset="-120"/>
              </a:rPr>
              <a:t>利用寒假实地走访调查徐州，参观彭城七里（户部山、回龙窝等）、云龙湖等热门目的地，实地感受徐州的文化气息与旅游繁荣，将理论知识与现实观察相结合，丰富课题内容。</a:t>
            </a:r>
            <a:endParaRPr lang="en-US" sz="1600" dirty="0"/>
          </a:p>
        </p:txBody>
      </p:sp>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name="Slide 9">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rot="5400000">
            <a:off x="467360" y="410210"/>
            <a:ext cx="330200" cy="330200"/>
          </a:xfrm>
          <a:prstGeom prst="triangle">
            <a:avLst>
              <a:gd name="adj" fmla="val 50000"/>
            </a:avLst>
          </a:prstGeom>
          <a:solidFill>
            <a:srgbClr val="3A4F4B"/>
          </a:solidFill>
          <a:ln/>
        </p:spPr>
        <p:txBody>
          <a:bodyPr/>
          <a:lstStyle/>
          <a:p>
            <a:endParaRPr lang="zh-CN" noProof="1"/>
          </a:p>
        </p:txBody>
      </p:sp>
      <p:sp>
        <p:nvSpPr>
          <p:cNvPr id="3" name="Shape 1"/>
          <p:cNvSpPr/>
          <p:nvPr/>
        </p:nvSpPr>
        <p:spPr>
          <a:xfrm rot="5400000">
            <a:off x="594360" y="537210"/>
            <a:ext cx="330200" cy="330200"/>
          </a:xfrm>
          <a:prstGeom prst="triangle">
            <a:avLst>
              <a:gd name="adj" fmla="val 50000"/>
            </a:avLst>
          </a:prstGeom>
          <a:solidFill>
            <a:srgbClr val="8BBD1F"/>
          </a:solidFill>
          <a:ln/>
        </p:spPr>
        <p:txBody>
          <a:bodyPr/>
          <a:lstStyle/>
          <a:p>
            <a:endParaRPr lang="zh-CN" noProof="1"/>
          </a:p>
        </p:txBody>
      </p:sp>
      <p:sp>
        <p:nvSpPr>
          <p:cNvPr id="4" name="Text 2"/>
          <p:cNvSpPr/>
          <p:nvPr/>
        </p:nvSpPr>
        <p:spPr>
          <a:xfrm>
            <a:off x="924560" y="345440"/>
            <a:ext cx="10782935" cy="521057"/>
          </a:xfrm>
          <a:prstGeom prst="rect">
            <a:avLst/>
          </a:prstGeom>
          <a:noFill/>
          <a:ln/>
        </p:spPr>
        <p:txBody>
          <a:bodyPr wrap="square" lIns="91440" tIns="45720" rIns="91440" bIns="45720" rtlCol="0" anchor="t">
            <a:spAutoFit/>
          </a:bodyPr>
          <a:lstStyle/>
          <a:p>
            <a:pPr algn="just">
              <a:lnSpc>
                <a:spcPct val="100000"/>
              </a:lnSpc>
            </a:pPr>
            <a:r>
              <a:rPr lang="zh-CN" sz="2800" b="1" noProof="1">
                <a:solidFill>
                  <a:srgbClr val="000000"/>
                </a:solidFill>
                <a:latin typeface="MiSans" pitchFamily="34" charset="0"/>
                <a:ea typeface="MiSans" pitchFamily="34" charset="-122"/>
                <a:cs typeface="MiSans" pitchFamily="34" charset="-120"/>
              </a:rPr>
              <a:t>四阶段课题实施计划</a:t>
            </a:r>
            <a:endParaRPr lang="zh-CN" sz="1600" noProof="1"/>
          </a:p>
        </p:txBody>
      </p:sp>
      <p:sp>
        <p:nvSpPr>
          <p:cNvPr id="5" name="Shape 3"/>
          <p:cNvSpPr/>
          <p:nvPr/>
        </p:nvSpPr>
        <p:spPr>
          <a:xfrm>
            <a:off x="422910" y="6374130"/>
            <a:ext cx="215900" cy="215900"/>
          </a:xfrm>
          <a:prstGeom prst="roundRect">
            <a:avLst>
              <a:gd name="adj" fmla="val 50000"/>
            </a:avLst>
          </a:prstGeom>
          <a:solidFill>
            <a:srgbClr val="8BBD1F"/>
          </a:solidFill>
          <a:ln/>
        </p:spPr>
        <p:txBody>
          <a:bodyPr/>
          <a:lstStyle/>
          <a:p>
            <a:endParaRPr lang="zh-CN" noProof="1"/>
          </a:p>
        </p:txBody>
      </p:sp>
      <p:sp>
        <p:nvSpPr>
          <p:cNvPr id="6" name="Shape 4"/>
          <p:cNvSpPr/>
          <p:nvPr/>
        </p:nvSpPr>
        <p:spPr>
          <a:xfrm>
            <a:off x="549910" y="6374130"/>
            <a:ext cx="215900" cy="215900"/>
          </a:xfrm>
          <a:prstGeom prst="roundRect">
            <a:avLst>
              <a:gd name="adj" fmla="val 50000"/>
            </a:avLst>
          </a:prstGeom>
          <a:solidFill>
            <a:srgbClr val="000000">
              <a:alpha val="0"/>
            </a:srgbClr>
          </a:solidFill>
          <a:ln w="19050">
            <a:solidFill>
              <a:srgbClr val="8BBD1F"/>
            </a:solidFill>
            <a:prstDash val="solid"/>
          </a:ln>
        </p:spPr>
        <p:txBody>
          <a:bodyPr/>
          <a:lstStyle/>
          <a:p>
            <a:endParaRPr lang="zh-CN" noProof="1"/>
          </a:p>
        </p:txBody>
      </p:sp>
      <p:sp>
        <p:nvSpPr>
          <p:cNvPr id="7" name="Shape 5"/>
          <p:cNvSpPr/>
          <p:nvPr/>
        </p:nvSpPr>
        <p:spPr>
          <a:xfrm>
            <a:off x="4113530" y="1537335"/>
            <a:ext cx="85090" cy="328930"/>
          </a:xfrm>
          <a:prstGeom prst="rect">
            <a:avLst/>
          </a:prstGeom>
          <a:solidFill>
            <a:srgbClr val="648668"/>
          </a:solidFill>
          <a:ln/>
        </p:spPr>
        <p:txBody>
          <a:bodyPr/>
          <a:lstStyle/>
          <a:p>
            <a:endParaRPr lang="zh-CN" noProof="1"/>
          </a:p>
        </p:txBody>
      </p:sp>
      <p:sp>
        <p:nvSpPr>
          <p:cNvPr id="8" name="Shape 6"/>
          <p:cNvSpPr/>
          <p:nvPr/>
        </p:nvSpPr>
        <p:spPr>
          <a:xfrm>
            <a:off x="4113530" y="3912235"/>
            <a:ext cx="85090" cy="328930"/>
          </a:xfrm>
          <a:prstGeom prst="rect">
            <a:avLst/>
          </a:prstGeom>
          <a:solidFill>
            <a:srgbClr val="648668"/>
          </a:solidFill>
          <a:ln/>
        </p:spPr>
        <p:txBody>
          <a:bodyPr/>
          <a:lstStyle/>
          <a:p>
            <a:endParaRPr lang="zh-CN" noProof="1"/>
          </a:p>
        </p:txBody>
      </p:sp>
      <p:sp>
        <p:nvSpPr>
          <p:cNvPr id="9" name="Shape 7"/>
          <p:cNvSpPr/>
          <p:nvPr/>
        </p:nvSpPr>
        <p:spPr>
          <a:xfrm>
            <a:off x="7922895" y="1550035"/>
            <a:ext cx="85090" cy="328930"/>
          </a:xfrm>
          <a:prstGeom prst="rect">
            <a:avLst/>
          </a:prstGeom>
          <a:solidFill>
            <a:srgbClr val="648668"/>
          </a:solidFill>
          <a:ln/>
        </p:spPr>
        <p:txBody>
          <a:bodyPr/>
          <a:lstStyle/>
          <a:p>
            <a:endParaRPr lang="zh-CN" noProof="1"/>
          </a:p>
        </p:txBody>
      </p:sp>
      <p:sp>
        <p:nvSpPr>
          <p:cNvPr id="10" name="Shape 8"/>
          <p:cNvSpPr/>
          <p:nvPr/>
        </p:nvSpPr>
        <p:spPr>
          <a:xfrm>
            <a:off x="7922895" y="3924935"/>
            <a:ext cx="85090" cy="328930"/>
          </a:xfrm>
          <a:prstGeom prst="rect">
            <a:avLst/>
          </a:prstGeom>
          <a:solidFill>
            <a:srgbClr val="648668"/>
          </a:solidFill>
          <a:ln/>
        </p:spPr>
        <p:txBody>
          <a:bodyPr/>
          <a:lstStyle/>
          <a:p>
            <a:endParaRPr lang="zh-CN" noProof="1"/>
          </a:p>
        </p:txBody>
      </p:sp>
      <p:sp>
        <p:nvSpPr>
          <p:cNvPr id="13" name="Text 9"/>
          <p:cNvSpPr/>
          <p:nvPr/>
        </p:nvSpPr>
        <p:spPr>
          <a:xfrm>
            <a:off x="269875" y="1502410"/>
            <a:ext cx="3844925" cy="398224"/>
          </a:xfrm>
          <a:prstGeom prst="rect">
            <a:avLst/>
          </a:prstGeom>
          <a:solidFill>
            <a:srgbClr val="FFFFFF">
              <a:alpha val="0"/>
            </a:srgbClr>
          </a:solidFill>
          <a:ln/>
        </p:spPr>
        <p:txBody>
          <a:bodyPr wrap="square" lIns="91440" tIns="45720" rIns="91440" bIns="45720" rtlCol="0" anchor="t">
            <a:spAutoFit/>
          </a:bodyPr>
          <a:lstStyle/>
          <a:p>
            <a:pPr algn="r">
              <a:lnSpc>
                <a:spcPct val="100000"/>
              </a:lnSpc>
            </a:pPr>
            <a:r>
              <a:rPr lang="zh-CN" sz="2000" b="1" noProof="1">
                <a:solidFill>
                  <a:srgbClr val="000000"/>
                </a:solidFill>
                <a:latin typeface="MiSans" pitchFamily="34" charset="0"/>
                <a:ea typeface="MiSans" pitchFamily="34" charset="-122"/>
                <a:cs typeface="MiSans" pitchFamily="34" charset="-120"/>
              </a:rPr>
              <a:t>第一阶段：2月8日</a:t>
            </a:r>
            <a:endParaRPr lang="zh-CN" sz="1600" noProof="1"/>
          </a:p>
        </p:txBody>
      </p:sp>
      <p:sp>
        <p:nvSpPr>
          <p:cNvPr id="14" name="Text 10"/>
          <p:cNvSpPr/>
          <p:nvPr/>
        </p:nvSpPr>
        <p:spPr>
          <a:xfrm>
            <a:off x="464820" y="1887220"/>
            <a:ext cx="3649980" cy="637143"/>
          </a:xfrm>
          <a:prstGeom prst="rect">
            <a:avLst/>
          </a:prstGeom>
          <a:noFill/>
          <a:ln/>
        </p:spPr>
        <p:txBody>
          <a:bodyPr wrap="square" lIns="91440" tIns="45720" rIns="91440" bIns="45720" rtlCol="0" anchor="t">
            <a:spAutoFit/>
          </a:bodyPr>
          <a:lstStyle/>
          <a:p>
            <a:pPr algn="just">
              <a:lnSpc>
                <a:spcPct val="120000"/>
              </a:lnSpc>
            </a:pPr>
            <a:r>
              <a:rPr lang="zh-CN" sz="1400" noProof="1">
                <a:solidFill>
                  <a:srgbClr val="2B2F36"/>
                </a:solidFill>
                <a:latin typeface="MiSans" pitchFamily="34" charset="0"/>
                <a:ea typeface="MiSans" pitchFamily="34" charset="-122"/>
                <a:cs typeface="MiSans" pitchFamily="34" charset="-120"/>
              </a:rPr>
              <a:t>确定研究主题，撰写开题报告，明确研究方向与框架。</a:t>
            </a:r>
            <a:endParaRPr lang="zh-CN" sz="1600" noProof="1"/>
          </a:p>
        </p:txBody>
      </p:sp>
      <p:sp>
        <p:nvSpPr>
          <p:cNvPr id="15" name="Text 11"/>
          <p:cNvSpPr/>
          <p:nvPr/>
        </p:nvSpPr>
        <p:spPr>
          <a:xfrm>
            <a:off x="271145" y="3877310"/>
            <a:ext cx="3843655" cy="398224"/>
          </a:xfrm>
          <a:prstGeom prst="rect">
            <a:avLst/>
          </a:prstGeom>
          <a:solidFill>
            <a:srgbClr val="FFFFFF">
              <a:alpha val="0"/>
            </a:srgbClr>
          </a:solidFill>
          <a:ln/>
        </p:spPr>
        <p:txBody>
          <a:bodyPr wrap="square" lIns="91440" tIns="45720" rIns="91440" bIns="45720" rtlCol="0" anchor="t">
            <a:spAutoFit/>
          </a:bodyPr>
          <a:lstStyle/>
          <a:p>
            <a:pPr algn="r">
              <a:lnSpc>
                <a:spcPct val="100000"/>
              </a:lnSpc>
            </a:pPr>
            <a:r>
              <a:rPr lang="zh-CN" sz="2000" b="1" noProof="1">
                <a:solidFill>
                  <a:srgbClr val="000000"/>
                </a:solidFill>
                <a:latin typeface="MiSans" pitchFamily="34" charset="0"/>
                <a:ea typeface="MiSans" pitchFamily="34" charset="-122"/>
                <a:cs typeface="MiSans" pitchFamily="34" charset="-120"/>
              </a:rPr>
              <a:t>第二阶段：2月9日、10日</a:t>
            </a:r>
            <a:endParaRPr lang="zh-CN" sz="1600" noProof="1"/>
          </a:p>
        </p:txBody>
      </p:sp>
      <p:sp>
        <p:nvSpPr>
          <p:cNvPr id="16" name="Text 12"/>
          <p:cNvSpPr/>
          <p:nvPr/>
        </p:nvSpPr>
        <p:spPr>
          <a:xfrm>
            <a:off x="503555" y="4218305"/>
            <a:ext cx="3611245" cy="637143"/>
          </a:xfrm>
          <a:prstGeom prst="rect">
            <a:avLst/>
          </a:prstGeom>
          <a:noFill/>
          <a:ln/>
        </p:spPr>
        <p:txBody>
          <a:bodyPr wrap="square" lIns="91440" tIns="45720" rIns="91440" bIns="45720" rtlCol="0" anchor="t">
            <a:spAutoFit/>
          </a:bodyPr>
          <a:lstStyle/>
          <a:p>
            <a:pPr algn="just">
              <a:lnSpc>
                <a:spcPct val="120000"/>
              </a:lnSpc>
            </a:pPr>
            <a:r>
              <a:rPr lang="zh-CN" sz="1400" noProof="1">
                <a:solidFill>
                  <a:srgbClr val="2B2F36"/>
                </a:solidFill>
                <a:latin typeface="MiSans" pitchFamily="34" charset="0"/>
                <a:ea typeface="MiSans" pitchFamily="34" charset="-122"/>
                <a:cs typeface="MiSans" pitchFamily="34" charset="-120"/>
              </a:rPr>
              <a:t>查阅文献资料，规划实地考察路线与调研重点。</a:t>
            </a:r>
            <a:endParaRPr lang="zh-CN" sz="1600" noProof="1"/>
          </a:p>
        </p:txBody>
      </p:sp>
      <p:sp>
        <p:nvSpPr>
          <p:cNvPr id="17" name="Text 13"/>
          <p:cNvSpPr/>
          <p:nvPr/>
        </p:nvSpPr>
        <p:spPr>
          <a:xfrm>
            <a:off x="8011160" y="1502410"/>
            <a:ext cx="3844925" cy="398224"/>
          </a:xfrm>
          <a:prstGeom prst="rect">
            <a:avLst/>
          </a:prstGeom>
          <a:solidFill>
            <a:srgbClr val="FFFFFF">
              <a:alpha val="0"/>
            </a:srgbClr>
          </a:solidFill>
          <a:ln/>
        </p:spPr>
        <p:txBody>
          <a:bodyPr wrap="square" lIns="91440" tIns="45720" rIns="91440" bIns="45720" rtlCol="0" anchor="t">
            <a:spAutoFit/>
          </a:bodyPr>
          <a:lstStyle/>
          <a:p>
            <a:pPr algn="just">
              <a:lnSpc>
                <a:spcPct val="100000"/>
              </a:lnSpc>
            </a:pPr>
            <a:r>
              <a:rPr lang="zh-CN" sz="2000" b="1" noProof="1">
                <a:solidFill>
                  <a:srgbClr val="000000"/>
                </a:solidFill>
                <a:latin typeface="MiSans" pitchFamily="34" charset="0"/>
                <a:ea typeface="MiSans" pitchFamily="34" charset="-122"/>
                <a:cs typeface="MiSans" pitchFamily="34" charset="-120"/>
              </a:rPr>
              <a:t>第三阶段：2月11日、12日</a:t>
            </a:r>
            <a:endParaRPr lang="zh-CN" sz="1600" noProof="1"/>
          </a:p>
        </p:txBody>
      </p:sp>
      <p:sp>
        <p:nvSpPr>
          <p:cNvPr id="18" name="Text 14"/>
          <p:cNvSpPr/>
          <p:nvPr/>
        </p:nvSpPr>
        <p:spPr>
          <a:xfrm>
            <a:off x="8011160" y="1887220"/>
            <a:ext cx="3610610" cy="637143"/>
          </a:xfrm>
          <a:prstGeom prst="rect">
            <a:avLst/>
          </a:prstGeom>
          <a:noFill/>
          <a:ln/>
        </p:spPr>
        <p:txBody>
          <a:bodyPr wrap="square" lIns="91440" tIns="45720" rIns="91440" bIns="45720" rtlCol="0" anchor="t">
            <a:spAutoFit/>
          </a:bodyPr>
          <a:lstStyle/>
          <a:p>
            <a:pPr algn="just">
              <a:lnSpc>
                <a:spcPct val="120000"/>
              </a:lnSpc>
            </a:pPr>
            <a:r>
              <a:rPr lang="zh-CN" sz="1400" noProof="1">
                <a:solidFill>
                  <a:srgbClr val="2B2F36"/>
                </a:solidFill>
                <a:latin typeface="MiSans" pitchFamily="34" charset="0"/>
                <a:ea typeface="MiSans" pitchFamily="34" charset="-122"/>
                <a:cs typeface="MiSans" pitchFamily="34" charset="-120"/>
              </a:rPr>
              <a:t>开展实地考察，走访徐州主要景区收集一手资料。</a:t>
            </a:r>
            <a:endParaRPr lang="zh-CN" sz="1600" noProof="1"/>
          </a:p>
        </p:txBody>
      </p:sp>
      <p:sp>
        <p:nvSpPr>
          <p:cNvPr id="19" name="Text 15"/>
          <p:cNvSpPr/>
          <p:nvPr/>
        </p:nvSpPr>
        <p:spPr>
          <a:xfrm>
            <a:off x="8011160" y="3877310"/>
            <a:ext cx="3844925" cy="398224"/>
          </a:xfrm>
          <a:prstGeom prst="rect">
            <a:avLst/>
          </a:prstGeom>
          <a:solidFill>
            <a:srgbClr val="FFFFFF">
              <a:alpha val="0"/>
            </a:srgbClr>
          </a:solidFill>
          <a:ln/>
        </p:spPr>
        <p:txBody>
          <a:bodyPr wrap="square" lIns="91440" tIns="45720" rIns="91440" bIns="45720" rtlCol="0" anchor="t">
            <a:spAutoFit/>
          </a:bodyPr>
          <a:lstStyle/>
          <a:p>
            <a:pPr algn="just">
              <a:lnSpc>
                <a:spcPct val="100000"/>
              </a:lnSpc>
            </a:pPr>
            <a:r>
              <a:rPr lang="zh-CN" sz="2000" b="1" noProof="1">
                <a:solidFill>
                  <a:srgbClr val="000000"/>
                </a:solidFill>
                <a:latin typeface="MiSans" pitchFamily="34" charset="0"/>
                <a:ea typeface="MiSans" pitchFamily="34" charset="-122"/>
                <a:cs typeface="MiSans" pitchFamily="34" charset="-120"/>
              </a:rPr>
              <a:t>第四阶段：2月13日至16日</a:t>
            </a:r>
            <a:endParaRPr lang="zh-CN" sz="1600" noProof="1"/>
          </a:p>
        </p:txBody>
      </p:sp>
      <p:sp>
        <p:nvSpPr>
          <p:cNvPr id="20" name="Text 16"/>
          <p:cNvSpPr/>
          <p:nvPr/>
        </p:nvSpPr>
        <p:spPr>
          <a:xfrm>
            <a:off x="8011160" y="4218305"/>
            <a:ext cx="3610610" cy="637143"/>
          </a:xfrm>
          <a:prstGeom prst="rect">
            <a:avLst/>
          </a:prstGeom>
          <a:noFill/>
          <a:ln/>
        </p:spPr>
        <p:txBody>
          <a:bodyPr wrap="square" lIns="91440" tIns="45720" rIns="91440" bIns="45720" rtlCol="0" anchor="t">
            <a:spAutoFit/>
          </a:bodyPr>
          <a:lstStyle/>
          <a:p>
            <a:pPr algn="just">
              <a:lnSpc>
                <a:spcPct val="120000"/>
              </a:lnSpc>
            </a:pPr>
            <a:r>
              <a:rPr lang="zh-CN" sz="1400" noProof="1">
                <a:solidFill>
                  <a:srgbClr val="2B2F36"/>
                </a:solidFill>
                <a:latin typeface="MiSans" pitchFamily="34" charset="0"/>
                <a:ea typeface="MiSans" pitchFamily="34" charset="-122"/>
                <a:cs typeface="MiSans" pitchFamily="34" charset="-120"/>
              </a:rPr>
              <a:t>整理与分类资料，撰写结题报告，完成研究成果。</a:t>
            </a:r>
            <a:endParaRPr lang="zh-CN" sz="1600" noProof="1"/>
          </a:p>
        </p:txBody>
      </p:sp>
      <p:pic>
        <p:nvPicPr>
          <p:cNvPr id="31" name="图片 30">
            <a:extLst>
              <a:ext uri="{FF2B5EF4-FFF2-40B4-BE49-F238E27FC236}">
                <a16:creationId xmlns:a16="http://schemas.microsoft.com/office/drawing/2014/main" id="{32510423-79B1-43C1-99E7-7593C5A76E09}"/>
              </a:ext>
            </a:extLst>
          </p:cNvPr>
          <p:cNvPicPr>
            <a:picLocks noChangeAspect="1"/>
          </p:cNvPicPr>
          <p:nvPr/>
        </p:nvPicPr>
        <p:blipFill>
          <a:blip r:embed="rId3"/>
          <a:stretch>
            <a:fillRect/>
          </a:stretch>
        </p:blipFill>
        <p:spPr>
          <a:xfrm>
            <a:off x="4309746" y="1550035"/>
            <a:ext cx="3498850" cy="3407859"/>
          </a:xfrm>
          <a:prstGeom prst="rect">
            <a:avLst/>
          </a:prstGeom>
        </p:spPr>
      </p:pic>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name="Slide 10">
    <p:bg>
      <p:bgPr>
        <a:solidFill>
          <a:schemeClr val="bg1">
            <a:lumMod val="95000"/>
          </a:schemeClr>
        </a:solidFill>
        <a:effectLst/>
      </p:bgPr>
    </p:bg>
    <p:spTree>
      <p:nvGrpSpPr>
        <p:cNvPr id="1" name=""/>
        <p:cNvGrpSpPr/>
        <p:nvPr/>
      </p:nvGrpSpPr>
      <p:grpSpPr>
        <a:xfrm>
          <a:off x="0" y="0"/>
          <a:ext cx="0" cy="0"/>
          <a:chOff x="0" y="0"/>
          <a:chExt cx="0" cy="0"/>
        </a:xfrm>
      </p:grpSpPr>
      <p:sp>
        <p:nvSpPr>
          <p:cNvPr id="2" name="Text 0"/>
          <p:cNvSpPr/>
          <p:nvPr/>
        </p:nvSpPr>
        <p:spPr>
          <a:xfrm>
            <a:off x="673100" y="1685290"/>
            <a:ext cx="4088765" cy="3162062"/>
          </a:xfrm>
          <a:prstGeom prst="rect">
            <a:avLst/>
          </a:prstGeom>
          <a:noFill/>
          <a:ln/>
        </p:spPr>
        <p:txBody>
          <a:bodyPr wrap="square" lIns="91440" tIns="45720" rIns="91440" bIns="45720" rtlCol="0" anchor="t">
            <a:spAutoFit/>
          </a:bodyPr>
          <a:lstStyle/>
          <a:p>
            <a:pPr algn="ctr">
              <a:lnSpc>
                <a:spcPct val="100000"/>
              </a:lnSpc>
            </a:pPr>
            <a:r>
              <a:rPr lang="en-US" sz="19900" b="1" dirty="0">
                <a:solidFill>
                  <a:schemeClr val="tx2">
                    <a:lumMod val="50000"/>
                    <a:lumOff val="50000"/>
                  </a:schemeClr>
                </a:solidFill>
                <a:latin typeface="MiSans" pitchFamily="34" charset="0"/>
                <a:ea typeface="MiSans" pitchFamily="34" charset="-122"/>
                <a:cs typeface="MiSans" pitchFamily="34" charset="-120"/>
              </a:rPr>
              <a:t>03</a:t>
            </a:r>
            <a:endParaRPr lang="en-US" sz="1600" dirty="0">
              <a:solidFill>
                <a:schemeClr val="tx2">
                  <a:lumMod val="50000"/>
                  <a:lumOff val="50000"/>
                </a:schemeClr>
              </a:solidFill>
            </a:endParaRPr>
          </a:p>
        </p:txBody>
      </p:sp>
      <p:sp>
        <p:nvSpPr>
          <p:cNvPr id="3" name="Text 1"/>
          <p:cNvSpPr/>
          <p:nvPr/>
        </p:nvSpPr>
        <p:spPr>
          <a:xfrm>
            <a:off x="4806315" y="2385695"/>
            <a:ext cx="6424295" cy="928449"/>
          </a:xfrm>
          <a:prstGeom prst="rect">
            <a:avLst/>
          </a:prstGeom>
          <a:noFill/>
          <a:ln/>
        </p:spPr>
        <p:txBody>
          <a:bodyPr wrap="square" lIns="91440" tIns="45720" rIns="91440" bIns="45720" rtlCol="0" anchor="t">
            <a:spAutoFit/>
          </a:bodyPr>
          <a:lstStyle/>
          <a:p>
            <a:pPr algn="just">
              <a:lnSpc>
                <a:spcPct val="100000"/>
              </a:lnSpc>
            </a:pPr>
            <a:r>
              <a:rPr lang="en-US" sz="5400" b="1" dirty="0">
                <a:solidFill>
                  <a:schemeClr val="tx2">
                    <a:lumMod val="50000"/>
                    <a:lumOff val="50000"/>
                  </a:schemeClr>
                </a:solidFill>
                <a:latin typeface="MiSans" pitchFamily="34" charset="0"/>
                <a:ea typeface="MiSans" pitchFamily="34" charset="-122"/>
                <a:cs typeface="MiSans" pitchFamily="34" charset="-120"/>
              </a:rPr>
              <a:t>传统地理环境优势</a:t>
            </a:r>
            <a:endParaRPr lang="en-US" sz="1600" dirty="0">
              <a:solidFill>
                <a:schemeClr val="tx2">
                  <a:lumMod val="50000"/>
                  <a:lumOff val="50000"/>
                </a:schemeClr>
              </a:solidFill>
            </a:endParaRPr>
          </a:p>
        </p:txBody>
      </p:sp>
      <p:sp>
        <p:nvSpPr>
          <p:cNvPr id="5" name="文本框 4">
            <a:extLst>
              <a:ext uri="{FF2B5EF4-FFF2-40B4-BE49-F238E27FC236}">
                <a16:creationId xmlns:a16="http://schemas.microsoft.com/office/drawing/2014/main" id="{D1E2F554-2E2F-537E-48F0-9AB075C85331}"/>
              </a:ext>
            </a:extLst>
          </p:cNvPr>
          <p:cNvSpPr txBox="1"/>
          <p:nvPr/>
        </p:nvSpPr>
        <p:spPr>
          <a:xfrm>
            <a:off x="0" y="6396335"/>
            <a:ext cx="12056378" cy="461665"/>
          </a:xfrm>
          <a:prstGeom prst="rect">
            <a:avLst/>
          </a:prstGeom>
          <a:noFill/>
        </p:spPr>
        <p:txBody>
          <a:bodyPr wrap="square">
            <a:spAutoFit/>
          </a:bodyPr>
          <a:lstStyle/>
          <a:p>
            <a:pPr algn="just">
              <a:buNone/>
            </a:pPr>
            <a:r>
              <a:rPr lang="zh-CN" altLang="zh-CN" sz="1200" kern="100" dirty="0">
                <a:effectLst/>
                <a:latin typeface="宋体" panose="02010600030101010101" pitchFamily="2" charset="-122"/>
                <a:ea typeface="宋体" panose="02010600030101010101" pitchFamily="2" charset="-122"/>
                <a:cs typeface="Times New Roman" panose="02020603050405020304" pitchFamily="18" charset="0"/>
              </a:rPr>
              <a:t>注：本研究中的传统地理环境指徐州先天的自然地理（位置、气候、地形、水系）和人文地理（历史文化、区位交通）；其他地理因素指基于先天地理资源，由人地互动形成的政策环境、旅游市场环境、景区运营环境等。 </a:t>
            </a:r>
          </a:p>
        </p:txBody>
      </p:sp>
    </p:spTree>
  </p:cSld>
  <p:clrMapOvr>
    <a:masterClrMapping/>
  </p:clrMapOvr>
  <p:transition>
    <p:fade/>
  </p:transition>
</p:sld>
</file>

<file path=ppt/theme/theme1.xml><?xml version="1.0" encoding="utf-8"?>
<a:theme xmlns:a="http://schemas.openxmlformats.org/drawingml/2006/main" name="Custom Theme">
  <a:themeElements>
    <a:clrScheme name="Custom">
      <a:dk1>
        <a:srgbClr val="000000"/>
      </a:dk1>
      <a:lt1>
        <a:srgbClr val="FFFFFF"/>
      </a:lt1>
      <a:dk2>
        <a:srgbClr val="0F1423"/>
      </a:dk2>
      <a:lt2>
        <a:srgbClr val="FFFFFF"/>
      </a:lt2>
      <a:accent1>
        <a:srgbClr val="8BBD1F"/>
      </a:accent1>
      <a:accent2>
        <a:srgbClr val="C2E900"/>
      </a:accent2>
      <a:accent3>
        <a:srgbClr val="3A4F4B"/>
      </a:accent3>
      <a:accent4>
        <a:srgbClr val="FFFFFF"/>
      </a:accent4>
      <a:accent5>
        <a:srgbClr val="000000"/>
      </a:accent5>
      <a:accent6>
        <a:srgbClr val="F0DB7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TotalTime>
  <Words>971</Words>
  <Application>Microsoft Office PowerPoint</Application>
  <PresentationFormat>宽屏</PresentationFormat>
  <Paragraphs>208</Paragraphs>
  <Slides>26</Slides>
  <Notes>26</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26</vt:i4>
      </vt:variant>
    </vt:vector>
  </HeadingPairs>
  <TitlesOfParts>
    <vt:vector size="30" baseType="lpstr">
      <vt:lpstr>宋体</vt:lpstr>
      <vt:lpstr>Arial</vt:lpstr>
      <vt:lpstr>MiSans</vt:lpstr>
      <vt:lpstr>Custom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Moonshot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探究地理环境对城市旅游的影响</dc:title>
  <dc:subject>探究地理环境对城市旅游的影响</dc:subject>
  <dc:creator>赵熠蒙</dc:creator>
  <cp:lastModifiedBy>hp liu</cp:lastModifiedBy>
  <cp:revision>11</cp:revision>
  <dcterms:created xsi:type="dcterms:W3CDTF">2026-03-07T04:08:42Z</dcterms:created>
  <dcterms:modified xsi:type="dcterms:W3CDTF">2026-03-15T13:55:36Z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IGC">
    <vt:lpwstr>{"Label":"探究地理环境对城市旅游的影响","ContentProducer":"001191110108MACG2KBH8F10000","ProduceID":"19cc67a0-3272-844d-8000-00005ba848b9","ReservedCode1":"","ContentPropagator":"001191110108MACG2KBH8F20000","PropagateID":"19cc67a0-3272-844d-8000-00005ba848b9","ReservedCode2":""}</vt:lpwstr>
  </property>
</Properties>
</file>