
<file path=[Content_Types].xml><?xml version="1.0" encoding="utf-8"?>
<Types xmlns="http://schemas.openxmlformats.org/package/2006/content-types">
  <Default Extension="png" ContentType="image/png"/>
  <Default Extension="bin" ContentType="application/vnd.openxmlformats-officedocument.oleObject"/>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2.xml" ContentType="application/vnd.openxmlformats-officedocument.drawingml.chart+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3.xml" ContentType="application/vnd.openxmlformats-officedocument.drawingml.chart+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4.xml" ContentType="application/vnd.openxmlformats-officedocument.drawingml.chart+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5.xml" ContentType="application/vnd.openxmlformats-officedocument.drawingml.chart+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6.xml" ContentType="application/vnd.openxmlformats-officedocument.drawingml.chart+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7.xml" ContentType="application/vnd.openxmlformats-officedocument.drawingml.chart+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rts/chart8.xml" ContentType="application/vnd.openxmlformats-officedocument.drawingml.chart+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rts/chart9.xml" ContentType="application/vnd.openxmlformats-officedocument.drawingml.chart+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rts/chart10.xml" ContentType="application/vnd.openxmlformats-officedocument.drawingml.chart+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3" r:id="rId2"/>
  </p:sldMasterIdLst>
  <p:notesMasterIdLst>
    <p:notesMasterId r:id="rId46"/>
  </p:notesMasterIdLst>
  <p:sldIdLst>
    <p:sldId id="1256" r:id="rId3"/>
    <p:sldId id="1580" r:id="rId4"/>
    <p:sldId id="1783" r:id="rId5"/>
    <p:sldId id="1784" r:id="rId6"/>
    <p:sldId id="1785" r:id="rId7"/>
    <p:sldId id="1786" r:id="rId8"/>
    <p:sldId id="1787" r:id="rId9"/>
    <p:sldId id="1788" r:id="rId10"/>
    <p:sldId id="1790" r:id="rId11"/>
    <p:sldId id="1791" r:id="rId12"/>
    <p:sldId id="1792" r:id="rId13"/>
    <p:sldId id="1793" r:id="rId14"/>
    <p:sldId id="1797" r:id="rId15"/>
    <p:sldId id="1794" r:id="rId16"/>
    <p:sldId id="1795" r:id="rId17"/>
    <p:sldId id="1796" r:id="rId18"/>
    <p:sldId id="1798" r:id="rId19"/>
    <p:sldId id="1799" r:id="rId20"/>
    <p:sldId id="1800" r:id="rId21"/>
    <p:sldId id="1801" r:id="rId22"/>
    <p:sldId id="1802" r:id="rId23"/>
    <p:sldId id="1803" r:id="rId24"/>
    <p:sldId id="1804" r:id="rId25"/>
    <p:sldId id="1805" r:id="rId26"/>
    <p:sldId id="1806" r:id="rId27"/>
    <p:sldId id="1807" r:id="rId28"/>
    <p:sldId id="1808" r:id="rId29"/>
    <p:sldId id="1809" r:id="rId30"/>
    <p:sldId id="1811" r:id="rId31"/>
    <p:sldId id="1810" r:id="rId32"/>
    <p:sldId id="1812" r:id="rId33"/>
    <p:sldId id="1815" r:id="rId34"/>
    <p:sldId id="1816" r:id="rId35"/>
    <p:sldId id="1817" r:id="rId36"/>
    <p:sldId id="1818" r:id="rId37"/>
    <p:sldId id="1819" r:id="rId38"/>
    <p:sldId id="1821" r:id="rId39"/>
    <p:sldId id="1822" r:id="rId40"/>
    <p:sldId id="1823" r:id="rId41"/>
    <p:sldId id="1824" r:id="rId42"/>
    <p:sldId id="1825" r:id="rId43"/>
    <p:sldId id="1826" r:id="rId44"/>
    <p:sldId id="1780" r:id="rId45"/>
  </p:sldIdLst>
  <p:sldSz cx="9144000" cy="6858000" type="screen4x3"/>
  <p:notesSz cx="6781800" cy="9918700"/>
  <p:kinsoku lang="zh-CN" invalStChars="!),.:;?]}、。—ˇ¨〃々～‖…’”〕〉》」』〗】∶！＂＇），．：；？］｀｜｝·" invalEndChars="([{‘“〔〈《「『〖【（［｛．·"/>
  <p:defaultTex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5930" lvl="1" indent="127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3130" lvl="2" indent="127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0330" lvl="3" indent="127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7530" lvl="4" indent="127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127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127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127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127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86">
          <p15:clr>
            <a:srgbClr val="A4A3A4"/>
          </p15:clr>
        </p15:guide>
        <p15:guide id="2" pos="276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D733D"/>
    <a:srgbClr val="98FB93"/>
    <a:srgbClr val="A8FD91"/>
    <a:srgbClr val="FFCCCC"/>
    <a:srgbClr val="90E6E8"/>
    <a:srgbClr val="66CCFF"/>
    <a:srgbClr val="CCECFF"/>
    <a:srgbClr val="66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62" autoAdjust="0"/>
    <p:restoredTop sz="91514" autoAdjust="0"/>
  </p:normalViewPr>
  <p:slideViewPr>
    <p:cSldViewPr showGuides="1">
      <p:cViewPr varScale="1">
        <p:scale>
          <a:sx n="106" d="100"/>
          <a:sy n="106" d="100"/>
        </p:scale>
        <p:origin x="1764" y="96"/>
      </p:cViewPr>
      <p:guideLst>
        <p:guide orient="horz" pos="2186"/>
        <p:guide pos="2764"/>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charts/_rels/chart1.xml.rels><?xml version="1.0" encoding="UTF-8" standalone="yes"?>
<Relationships xmlns="http://schemas.openxmlformats.org/package/2006/relationships"><Relationship Id="rId1" Type="http://schemas.openxmlformats.org/officeDocument/2006/relationships/oleObject" Target="file:///E:\&#26417;&#28023;&#25615;&#39640;&#20108;&#19978;&#23398;&#26399;&#22635;&#25253;\&#26417;&#28023;&#25615;&#35843;&#26597;&#30740;&#31350;\&#29273;&#40831;&#20581;&#24247;&#30740;&#31350;&#24615;&#23398;&#20064;&#25104;&#26524;&#25253;&#21578;&#20070;.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E:\&#26417;&#28023;&#25615;&#39640;&#20108;&#19978;&#23398;&#26399;&#22635;&#25253;\&#26417;&#28023;&#25615;&#35843;&#26597;&#30740;&#31350;\&#29273;&#40831;&#20581;&#24247;&#30740;&#31350;&#24615;&#23398;&#20064;&#25104;&#26524;&#25253;&#21578;&#20070;.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E:\&#26417;&#28023;&#25615;&#39640;&#20108;&#19978;&#23398;&#26399;&#22635;&#25253;\&#26417;&#28023;&#25615;&#35843;&#26597;&#30740;&#31350;\&#29273;&#40831;&#20581;&#24247;&#30740;&#31350;&#24615;&#23398;&#20064;&#25104;&#26524;&#25253;&#21578;&#20070;.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E:\&#26417;&#28023;&#25615;&#39640;&#20108;&#19978;&#23398;&#26399;&#22635;&#25253;\&#26417;&#28023;&#25615;&#35843;&#26597;&#30740;&#31350;\&#29273;&#40831;&#20581;&#24247;&#30740;&#31350;&#24615;&#23398;&#20064;&#25104;&#26524;&#25253;&#21578;&#20070;.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E:\&#26417;&#28023;&#25615;&#39640;&#20108;&#19978;&#23398;&#26399;&#22635;&#25253;\&#26417;&#28023;&#25615;&#35843;&#26597;&#30740;&#31350;\&#29273;&#40831;&#20581;&#24247;&#30740;&#31350;&#24615;&#23398;&#20064;&#25104;&#26524;&#25253;&#21578;&#20070;.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E:\&#26417;&#28023;&#25615;&#39640;&#20108;&#19978;&#23398;&#26399;&#22635;&#25253;\&#26417;&#28023;&#25615;&#35843;&#26597;&#30740;&#31350;\&#29273;&#40831;&#20581;&#24247;&#30740;&#31350;&#24615;&#23398;&#20064;&#25104;&#26524;&#25253;&#21578;&#20070;.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E:\&#26417;&#28023;&#25615;&#39640;&#20108;&#19978;&#23398;&#26399;&#22635;&#25253;\&#26417;&#28023;&#25615;&#35843;&#26597;&#30740;&#31350;\&#29273;&#40831;&#20581;&#24247;&#30740;&#31350;&#24615;&#23398;&#20064;&#25104;&#26524;&#25253;&#21578;&#20070;.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E:\&#26417;&#28023;&#25615;&#39640;&#20108;&#19978;&#23398;&#26399;&#22635;&#25253;\&#26417;&#28023;&#25615;&#35843;&#26597;&#30740;&#31350;\&#29273;&#40831;&#20581;&#24247;&#30740;&#31350;&#24615;&#23398;&#20064;&#25104;&#26524;&#25253;&#21578;&#20070;.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E:\&#26417;&#28023;&#25615;&#39640;&#20108;&#19978;&#23398;&#26399;&#22635;&#25253;\&#26417;&#28023;&#25615;&#35843;&#26597;&#30740;&#31350;\&#29273;&#40831;&#20581;&#24247;&#30740;&#31350;&#24615;&#23398;&#20064;&#25104;&#26524;&#25253;&#21578;&#20070;.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E:\&#26417;&#28023;&#25615;&#39640;&#20108;&#19978;&#23398;&#26399;&#22635;&#25253;\&#26417;&#28023;&#25615;&#35843;&#26597;&#30740;&#31350;\&#29273;&#40831;&#20581;&#24247;&#30740;&#31350;&#24615;&#23398;&#20064;&#25104;&#26524;&#25253;&#21578;&#20070;.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zh-CN" altLang="en-US" sz="2400" dirty="0"/>
              <a:t>牙齿健康对工作生活重要性的认识</a:t>
            </a:r>
          </a:p>
        </c:rich>
      </c:tx>
      <c:layout>
        <c:manualLayout>
          <c:xMode val="edge"/>
          <c:yMode val="edge"/>
          <c:x val="0.13516483516483516"/>
          <c:y val="3.4090909090909088E-2"/>
        </c:manualLayout>
      </c:layout>
      <c:overlay val="0"/>
      <c:spPr>
        <a:noFill/>
        <a:ln>
          <a:noFill/>
        </a:ln>
        <a:effectLst/>
      </c:sp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dPt>
            <c:idx val="0"/>
            <c:bubble3D val="0"/>
            <c:spPr>
              <a:solidFill>
                <a:schemeClr val="accent6"/>
              </a:solidFill>
              <a:ln w="25400">
                <a:solidFill>
                  <a:schemeClr val="lt1"/>
                </a:solidFill>
              </a:ln>
              <a:effectLst/>
              <a:sp3d contourW="25400">
                <a:contourClr>
                  <a:schemeClr val="lt1"/>
                </a:contourClr>
              </a:sp3d>
            </c:spPr>
            <c:extLst>
              <c:ext xmlns:c16="http://schemas.microsoft.com/office/drawing/2014/chart" uri="{C3380CC4-5D6E-409C-BE32-E72D297353CC}">
                <c16:uniqueId val="{00000001-AD28-4828-9C87-99DFF32BEF57}"/>
              </c:ext>
            </c:extLst>
          </c:dPt>
          <c:dPt>
            <c:idx val="1"/>
            <c:bubble3D val="0"/>
            <c:spPr>
              <a:solidFill>
                <a:schemeClr val="accent5"/>
              </a:solidFill>
              <a:ln w="25400">
                <a:solidFill>
                  <a:schemeClr val="lt1"/>
                </a:solidFill>
              </a:ln>
              <a:effectLst/>
              <a:sp3d contourW="25400">
                <a:contourClr>
                  <a:schemeClr val="lt1"/>
                </a:contourClr>
              </a:sp3d>
            </c:spPr>
            <c:extLst>
              <c:ext xmlns:c16="http://schemas.microsoft.com/office/drawing/2014/chart" uri="{C3380CC4-5D6E-409C-BE32-E72D297353CC}">
                <c16:uniqueId val="{00000003-AD28-4828-9C87-99DFF32BEF57}"/>
              </c:ext>
            </c:extLst>
          </c:dPt>
          <c:dPt>
            <c:idx val="2"/>
            <c:bubble3D val="0"/>
            <c:spPr>
              <a:solidFill>
                <a:schemeClr val="accent4"/>
              </a:solidFill>
              <a:ln w="25400">
                <a:solidFill>
                  <a:schemeClr val="lt1"/>
                </a:solidFill>
              </a:ln>
              <a:effectLst/>
              <a:sp3d contourW="25400">
                <a:contourClr>
                  <a:schemeClr val="lt1"/>
                </a:contourClr>
              </a:sp3d>
            </c:spPr>
            <c:extLst>
              <c:ext xmlns:c16="http://schemas.microsoft.com/office/drawing/2014/chart" uri="{C3380CC4-5D6E-409C-BE32-E72D297353CC}">
                <c16:uniqueId val="{00000005-AD28-4828-9C87-99DFF32BEF57}"/>
              </c:ext>
            </c:extLst>
          </c:dPt>
          <c:cat>
            <c:strRef>
              <c:f>Sheet2!$B$4:$B$6</c:f>
              <c:strCache>
                <c:ptCount val="3"/>
                <c:pt idx="0">
                  <c:v>没有影响</c:v>
                </c:pt>
                <c:pt idx="1">
                  <c:v>有一点影响</c:v>
                </c:pt>
                <c:pt idx="2">
                  <c:v>影响很大</c:v>
                </c:pt>
              </c:strCache>
            </c:strRef>
          </c:cat>
          <c:val>
            <c:numRef>
              <c:f>Sheet2!$C$4:$C$6</c:f>
              <c:numCache>
                <c:formatCode>General</c:formatCode>
                <c:ptCount val="3"/>
                <c:pt idx="0">
                  <c:v>4</c:v>
                </c:pt>
                <c:pt idx="1">
                  <c:v>14</c:v>
                </c:pt>
                <c:pt idx="2">
                  <c:v>50</c:v>
                </c:pt>
              </c:numCache>
            </c:numRef>
          </c:val>
          <c:extLst>
            <c:ext xmlns:c16="http://schemas.microsoft.com/office/drawing/2014/chart" uri="{C3380CC4-5D6E-409C-BE32-E72D297353CC}">
              <c16:uniqueId val="{00000006-AD28-4828-9C87-99DFF32BEF57}"/>
            </c:ext>
          </c:extLst>
        </c:ser>
        <c:dLbls>
          <c:showLegendKey val="0"/>
          <c:showVal val="0"/>
          <c:showCatName val="0"/>
          <c:showSerName val="0"/>
          <c:showPercent val="0"/>
          <c:showBubbleSize val="0"/>
          <c:showLeaderLines val="0"/>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zh-CN"/>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r>
              <a:rPr lang="zh-CN" sz="2400"/>
              <a:t>常见危害牙齿健康的饮食习惯</a:t>
            </a:r>
          </a:p>
        </c:rich>
      </c:tx>
      <c:overlay val="0"/>
      <c:spPr>
        <a:noFill/>
        <a:ln>
          <a:noFill/>
        </a:ln>
        <a:effectLst/>
      </c:sp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6.1311562574015266E-2"/>
          <c:y val="0.17685185185185187"/>
          <c:w val="0.91413349574397118"/>
          <c:h val="0.71243875765529308"/>
        </c:manualLayout>
      </c:layout>
      <c:bar3DChart>
        <c:barDir val="col"/>
        <c:grouping val="stacked"/>
        <c:varyColors val="0"/>
        <c:ser>
          <c:idx val="0"/>
          <c:order val="0"/>
          <c:spPr>
            <a:solidFill>
              <a:schemeClr val="accent5"/>
            </a:solidFill>
            <a:ln>
              <a:noFill/>
            </a:ln>
            <a:effectLst/>
            <a:sp3d/>
          </c:spPr>
          <c:invertIfNegative val="0"/>
          <c:cat>
            <c:strRef>
              <c:f>Sheet2!$K$43:$K$45</c:f>
              <c:strCache>
                <c:ptCount val="3"/>
                <c:pt idx="0">
                  <c:v>爱吃零食</c:v>
                </c:pt>
                <c:pt idx="1">
                  <c:v>不吃蔬菜及水果</c:v>
                </c:pt>
                <c:pt idx="2">
                  <c:v>爱吃糖及喝甜饮料</c:v>
                </c:pt>
              </c:strCache>
            </c:strRef>
          </c:cat>
          <c:val>
            <c:numRef>
              <c:f>Sheet2!$L$43:$L$45</c:f>
              <c:numCache>
                <c:formatCode>General</c:formatCode>
                <c:ptCount val="3"/>
                <c:pt idx="0">
                  <c:v>58</c:v>
                </c:pt>
                <c:pt idx="1">
                  <c:v>38</c:v>
                </c:pt>
                <c:pt idx="2">
                  <c:v>64</c:v>
                </c:pt>
              </c:numCache>
            </c:numRef>
          </c:val>
          <c:extLst>
            <c:ext xmlns:c16="http://schemas.microsoft.com/office/drawing/2014/chart" uri="{C3380CC4-5D6E-409C-BE32-E72D297353CC}">
              <c16:uniqueId val="{00000000-60FB-48BB-8315-F11EE99E2F5B}"/>
            </c:ext>
          </c:extLst>
        </c:ser>
        <c:dLbls>
          <c:showLegendKey val="0"/>
          <c:showVal val="0"/>
          <c:showCatName val="0"/>
          <c:showSerName val="0"/>
          <c:showPercent val="0"/>
          <c:showBubbleSize val="0"/>
        </c:dLbls>
        <c:gapWidth val="150"/>
        <c:shape val="box"/>
        <c:axId val="231158144"/>
        <c:axId val="231159680"/>
        <c:axId val="0"/>
      </c:bar3DChart>
      <c:catAx>
        <c:axId val="23115814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zh-CN"/>
          </a:p>
        </c:txPr>
        <c:crossAx val="231159680"/>
        <c:crosses val="autoZero"/>
        <c:auto val="1"/>
        <c:lblAlgn val="ctr"/>
        <c:lblOffset val="100"/>
        <c:noMultiLvlLbl val="0"/>
      </c:catAx>
      <c:valAx>
        <c:axId val="23115968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endParaRPr lang="zh-CN"/>
          </a:p>
        </c:txPr>
        <c:crossAx val="231158144"/>
        <c:crosses val="autoZero"/>
        <c:crossBetween val="between"/>
      </c:valAx>
      <c:spPr>
        <a:noFill/>
        <a:ln>
          <a:noFill/>
        </a:ln>
        <a:effectLst/>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r>
              <a:rPr lang="zh-CN" altLang="en-US" sz="2400" dirty="0"/>
              <a:t>每天刷牙次数</a:t>
            </a:r>
          </a:p>
        </c:rich>
      </c:tx>
      <c:overlay val="0"/>
      <c:spPr>
        <a:noFill/>
        <a:ln>
          <a:noFill/>
        </a:ln>
        <a:effectLst/>
      </c:sp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dPt>
            <c:idx val="0"/>
            <c:bubble3D val="0"/>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01-ADD9-4F55-8280-1FA80ACF2F10}"/>
              </c:ext>
            </c:extLst>
          </c:dPt>
          <c:dPt>
            <c:idx val="1"/>
            <c:bubble3D val="0"/>
            <c:spPr>
              <a:solidFill>
                <a:schemeClr val="accent2"/>
              </a:solidFill>
              <a:ln w="25400">
                <a:solidFill>
                  <a:schemeClr val="lt1"/>
                </a:solidFill>
              </a:ln>
              <a:effectLst/>
              <a:sp3d contourW="25400">
                <a:contourClr>
                  <a:schemeClr val="lt1"/>
                </a:contourClr>
              </a:sp3d>
            </c:spPr>
            <c:extLst>
              <c:ext xmlns:c16="http://schemas.microsoft.com/office/drawing/2014/chart" uri="{C3380CC4-5D6E-409C-BE32-E72D297353CC}">
                <c16:uniqueId val="{00000003-ADD9-4F55-8280-1FA80ACF2F10}"/>
              </c:ext>
            </c:extLst>
          </c:dPt>
          <c:dPt>
            <c:idx val="2"/>
            <c:bubble3D val="0"/>
            <c:spPr>
              <a:solidFill>
                <a:schemeClr val="accent3"/>
              </a:solidFill>
              <a:ln w="25400">
                <a:solidFill>
                  <a:schemeClr val="lt1"/>
                </a:solidFill>
              </a:ln>
              <a:effectLst/>
              <a:sp3d contourW="25400">
                <a:contourClr>
                  <a:schemeClr val="lt1"/>
                </a:contourClr>
              </a:sp3d>
            </c:spPr>
            <c:extLst>
              <c:ext xmlns:c16="http://schemas.microsoft.com/office/drawing/2014/chart" uri="{C3380CC4-5D6E-409C-BE32-E72D297353CC}">
                <c16:uniqueId val="{00000005-ADD9-4F55-8280-1FA80ACF2F10}"/>
              </c:ext>
            </c:extLst>
          </c:dPt>
          <c:dPt>
            <c:idx val="3"/>
            <c:bubble3D val="0"/>
            <c:spPr>
              <a:solidFill>
                <a:schemeClr val="accent4"/>
              </a:solidFill>
              <a:ln w="25400">
                <a:solidFill>
                  <a:schemeClr val="lt1"/>
                </a:solidFill>
              </a:ln>
              <a:effectLst/>
              <a:sp3d contourW="25400">
                <a:contourClr>
                  <a:schemeClr val="lt1"/>
                </a:contourClr>
              </a:sp3d>
            </c:spPr>
            <c:extLst>
              <c:ext xmlns:c16="http://schemas.microsoft.com/office/drawing/2014/chart" uri="{C3380CC4-5D6E-409C-BE32-E72D297353CC}">
                <c16:uniqueId val="{00000007-ADD9-4F55-8280-1FA80ACF2F10}"/>
              </c:ext>
            </c:extLst>
          </c:dPt>
          <c:dLbls>
            <c:dLbl>
              <c:idx val="0"/>
              <c:dLblPos val="outEnd"/>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ADD9-4F55-8280-1FA80ACF2F10}"/>
                </c:ext>
              </c:extLst>
            </c:dLbl>
            <c:dLbl>
              <c:idx val="1"/>
              <c:dLblPos val="outEnd"/>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ADD9-4F55-8280-1FA80ACF2F10}"/>
                </c:ext>
              </c:extLst>
            </c:dLbl>
            <c:spPr>
              <a:solidFill>
                <a:sysClr val="window" lastClr="FFFFFF"/>
              </a:solidFill>
              <a:ln>
                <a:solidFill>
                  <a:sysClr val="windowText" lastClr="000000">
                    <a:lumMod val="25000"/>
                    <a:lumOff val="75000"/>
                  </a:sysClr>
                </a:solidFill>
              </a:ln>
              <a:effectLst/>
            </c:spPr>
            <c:txPr>
              <a:bodyPr rot="0" spcFirstLastPara="1" vertOverflow="clip" horzOverflow="clip" vert="horz" wrap="square" lIns="38100" tIns="19050" rIns="38100" bIns="19050" anchor="ctr" anchorCtr="1">
                <a:spAutoFit/>
              </a:bodyPr>
              <a:lstStyle/>
              <a:p>
                <a:pPr>
                  <a:defRPr sz="2400" b="0" i="0" u="none" strike="noStrike" kern="1200" baseline="0">
                    <a:solidFill>
                      <a:schemeClr val="dk1">
                        <a:lumMod val="65000"/>
                        <a:lumOff val="35000"/>
                      </a:schemeClr>
                    </a:solidFill>
                    <a:latin typeface="+mn-lt"/>
                    <a:ea typeface="+mn-ea"/>
                    <a:cs typeface="+mn-cs"/>
                  </a:defRPr>
                </a:pPr>
                <a:endParaRPr lang="zh-CN"/>
              </a:p>
            </c:txPr>
            <c:showLegendKey val="0"/>
            <c:showVal val="0"/>
            <c:showCatName val="0"/>
            <c:showSerName val="0"/>
            <c:showPercent val="0"/>
            <c:showBubbleSize val="0"/>
            <c:extLst>
              <c:ext xmlns:c15="http://schemas.microsoft.com/office/drawing/2012/chart" uri="{CE6537A1-D6FC-4f65-9D91-7224C49458BB}">
                <c15:spPr xmlns:c15="http://schemas.microsoft.com/office/drawing/2012/chart">
                  <a:prstGeom prst="wedgeRectCallout">
                    <a:avLst/>
                  </a:prstGeom>
                </c15:spPr>
              </c:ext>
            </c:extLst>
          </c:dLbls>
          <c:cat>
            <c:strRef>
              <c:f>Sheet2!$M$3:$M$6</c:f>
              <c:strCache>
                <c:ptCount val="4"/>
                <c:pt idx="0">
                  <c:v>一次</c:v>
                </c:pt>
                <c:pt idx="1">
                  <c:v>两次</c:v>
                </c:pt>
                <c:pt idx="2">
                  <c:v>三次或三次以上</c:v>
                </c:pt>
                <c:pt idx="3">
                  <c:v>从不</c:v>
                </c:pt>
              </c:strCache>
            </c:strRef>
          </c:cat>
          <c:val>
            <c:numRef>
              <c:f>Sheet2!$N$3:$N$6</c:f>
              <c:numCache>
                <c:formatCode>General</c:formatCode>
                <c:ptCount val="4"/>
                <c:pt idx="0">
                  <c:v>48</c:v>
                </c:pt>
                <c:pt idx="1">
                  <c:v>14</c:v>
                </c:pt>
                <c:pt idx="2">
                  <c:v>6</c:v>
                </c:pt>
                <c:pt idx="3">
                  <c:v>0</c:v>
                </c:pt>
              </c:numCache>
            </c:numRef>
          </c:val>
          <c:extLst>
            <c:ext xmlns:c16="http://schemas.microsoft.com/office/drawing/2014/chart" uri="{C3380CC4-5D6E-409C-BE32-E72D297353CC}">
              <c16:uniqueId val="{00000008-ADD9-4F55-8280-1FA80ACF2F10}"/>
            </c:ext>
          </c:extLst>
        </c:ser>
        <c:dLbls>
          <c:showLegendKey val="0"/>
          <c:showVal val="0"/>
          <c:showCatName val="0"/>
          <c:showSerName val="0"/>
          <c:showPercent val="0"/>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zh-CN" altLang="en-US" sz="2400" dirty="0"/>
              <a:t>对牙齿疾病危害的认识</a:t>
            </a:r>
          </a:p>
        </c:rich>
      </c:tx>
      <c:overlay val="0"/>
      <c:spPr>
        <a:noFill/>
        <a:ln>
          <a:noFill/>
        </a:ln>
        <a:effectLst/>
      </c:sp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dPt>
            <c:idx val="0"/>
            <c:bubble3D val="0"/>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01-CB14-4B03-8CFB-D086073AC6A0}"/>
              </c:ext>
            </c:extLst>
          </c:dPt>
          <c:dPt>
            <c:idx val="1"/>
            <c:bubble3D val="0"/>
            <c:spPr>
              <a:solidFill>
                <a:schemeClr val="accent2"/>
              </a:solidFill>
              <a:ln w="25400">
                <a:solidFill>
                  <a:schemeClr val="lt1"/>
                </a:solidFill>
              </a:ln>
              <a:effectLst/>
              <a:sp3d contourW="25400">
                <a:contourClr>
                  <a:schemeClr val="lt1"/>
                </a:contourClr>
              </a:sp3d>
            </c:spPr>
            <c:extLst>
              <c:ext xmlns:c16="http://schemas.microsoft.com/office/drawing/2014/chart" uri="{C3380CC4-5D6E-409C-BE32-E72D297353CC}">
                <c16:uniqueId val="{00000003-CB14-4B03-8CFB-D086073AC6A0}"/>
              </c:ext>
            </c:extLst>
          </c:dPt>
          <c:dPt>
            <c:idx val="2"/>
            <c:bubble3D val="0"/>
            <c:spPr>
              <a:solidFill>
                <a:schemeClr val="accent3"/>
              </a:solidFill>
              <a:ln w="25400">
                <a:solidFill>
                  <a:schemeClr val="lt1"/>
                </a:solidFill>
              </a:ln>
              <a:effectLst/>
              <a:sp3d contourW="25400">
                <a:contourClr>
                  <a:schemeClr val="lt1"/>
                </a:contourClr>
              </a:sp3d>
            </c:spPr>
            <c:extLst>
              <c:ext xmlns:c16="http://schemas.microsoft.com/office/drawing/2014/chart" uri="{C3380CC4-5D6E-409C-BE32-E72D297353CC}">
                <c16:uniqueId val="{00000005-CB14-4B03-8CFB-D086073AC6A0}"/>
              </c:ext>
            </c:extLst>
          </c:dPt>
          <c:dPt>
            <c:idx val="3"/>
            <c:bubble3D val="0"/>
            <c:spPr>
              <a:solidFill>
                <a:schemeClr val="accent4"/>
              </a:solidFill>
              <a:ln w="25400">
                <a:solidFill>
                  <a:schemeClr val="lt1"/>
                </a:solidFill>
              </a:ln>
              <a:effectLst/>
              <a:sp3d contourW="25400">
                <a:contourClr>
                  <a:schemeClr val="lt1"/>
                </a:contourClr>
              </a:sp3d>
            </c:spPr>
            <c:extLst>
              <c:ext xmlns:c16="http://schemas.microsoft.com/office/drawing/2014/chart" uri="{C3380CC4-5D6E-409C-BE32-E72D297353CC}">
                <c16:uniqueId val="{00000007-CB14-4B03-8CFB-D086073AC6A0}"/>
              </c:ext>
            </c:extLst>
          </c:dPt>
          <c:dLbls>
            <c:dLbl>
              <c:idx val="0"/>
              <c:layout>
                <c:manualLayout>
                  <c:x val="-3.6862066487170837E-2"/>
                  <c:y val="9.700311076547051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CB14-4B03-8CFB-D086073AC6A0}"/>
                </c:ext>
              </c:extLst>
            </c:dLbl>
            <c:dLbl>
              <c:idx val="1"/>
              <c:dLblPos val="outEnd"/>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CB14-4B03-8CFB-D086073AC6A0}"/>
                </c:ext>
              </c:extLst>
            </c:dLbl>
            <c:dLbl>
              <c:idx val="2"/>
              <c:dLblPos val="outEnd"/>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CB14-4B03-8CFB-D086073AC6A0}"/>
                </c:ext>
              </c:extLst>
            </c:dLbl>
            <c:dLbl>
              <c:idx val="3"/>
              <c:dLblPos val="outEnd"/>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7-CB14-4B03-8CFB-D086073AC6A0}"/>
                </c:ext>
              </c:extLst>
            </c:dLbl>
            <c:spPr>
              <a:solidFill>
                <a:sysClr val="window" lastClr="FFFFFF"/>
              </a:solidFill>
              <a:ln>
                <a:solidFill>
                  <a:sysClr val="windowText" lastClr="000000">
                    <a:lumMod val="25000"/>
                    <a:lumOff val="75000"/>
                  </a:sysClr>
                </a:solidFill>
              </a:ln>
              <a:effectLst/>
            </c:spPr>
            <c:txPr>
              <a:bodyPr rot="0" spcFirstLastPara="1" vertOverflow="clip" horzOverflow="clip" vert="horz" wrap="square" lIns="38100" tIns="19050" rIns="38100" bIns="19050" anchor="ctr" anchorCtr="1">
                <a:spAutoFit/>
              </a:bodyPr>
              <a:lstStyle/>
              <a:p>
                <a:pPr>
                  <a:defRPr sz="2000" b="0" i="0" u="none" strike="noStrike" kern="1200" baseline="0">
                    <a:solidFill>
                      <a:schemeClr val="dk1">
                        <a:lumMod val="65000"/>
                        <a:lumOff val="35000"/>
                      </a:schemeClr>
                    </a:solidFill>
                    <a:latin typeface="+mn-lt"/>
                    <a:ea typeface="+mn-ea"/>
                    <a:cs typeface="+mn-cs"/>
                  </a:defRPr>
                </a:pPr>
                <a:endParaRPr lang="zh-CN"/>
              </a:p>
            </c:txPr>
            <c:showLegendKey val="0"/>
            <c:showVal val="0"/>
            <c:showCatName val="0"/>
            <c:showSerName val="0"/>
            <c:showPercent val="0"/>
            <c:showBubbleSize val="0"/>
            <c:extLst>
              <c:ext xmlns:c15="http://schemas.microsoft.com/office/drawing/2012/chart" uri="{CE6537A1-D6FC-4f65-9D91-7224C49458BB}">
                <c15:spPr xmlns:c15="http://schemas.microsoft.com/office/drawing/2012/chart">
                  <a:prstGeom prst="wedgeRectCallout">
                    <a:avLst/>
                  </a:prstGeom>
                </c15:spPr>
              </c:ext>
            </c:extLst>
          </c:dLbls>
          <c:cat>
            <c:strRef>
              <c:f>Sheet2!$G$4:$G$7</c:f>
              <c:strCache>
                <c:ptCount val="4"/>
                <c:pt idx="0">
                  <c:v>无关痛痒</c:v>
                </c:pt>
                <c:pt idx="1">
                  <c:v>影响正常饮食乃至生活</c:v>
                </c:pt>
                <c:pt idx="2">
                  <c:v>影响社交美观</c:v>
                </c:pt>
                <c:pt idx="3">
                  <c:v>引发身体其它方面的疾病</c:v>
                </c:pt>
              </c:strCache>
            </c:strRef>
          </c:cat>
          <c:val>
            <c:numRef>
              <c:f>Sheet2!$H$4:$H$7</c:f>
              <c:numCache>
                <c:formatCode>General</c:formatCode>
                <c:ptCount val="4"/>
                <c:pt idx="0">
                  <c:v>5</c:v>
                </c:pt>
                <c:pt idx="1">
                  <c:v>63</c:v>
                </c:pt>
                <c:pt idx="2">
                  <c:v>58</c:v>
                </c:pt>
                <c:pt idx="3">
                  <c:v>42</c:v>
                </c:pt>
              </c:numCache>
            </c:numRef>
          </c:val>
          <c:extLst>
            <c:ext xmlns:c16="http://schemas.microsoft.com/office/drawing/2014/chart" uri="{C3380CC4-5D6E-409C-BE32-E72D297353CC}">
              <c16:uniqueId val="{00000008-CB14-4B03-8CFB-D086073AC6A0}"/>
            </c:ext>
          </c:extLst>
        </c:ser>
        <c:dLbls>
          <c:showLegendKey val="0"/>
          <c:showVal val="0"/>
          <c:showCatName val="0"/>
          <c:showSerName val="0"/>
          <c:showPercent val="0"/>
          <c:showBubbleSize val="0"/>
          <c:showLeaderLines val="1"/>
        </c:dLbls>
      </c:pie3DChart>
      <c:spPr>
        <a:noFill/>
        <a:ln>
          <a:noFill/>
        </a:ln>
        <a:effectLst/>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r>
              <a:rPr lang="zh-CN" altLang="en-US" sz="2400"/>
              <a:t>每次刷牙时间</a:t>
            </a:r>
          </a:p>
        </c:rich>
      </c:tx>
      <c:overlay val="0"/>
      <c:spPr>
        <a:noFill/>
        <a:ln>
          <a:noFill/>
        </a:ln>
        <a:effectLst/>
      </c:sp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dPt>
            <c:idx val="0"/>
            <c:bubble3D val="0"/>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01-6C17-4D57-9546-56BB987E3CF4}"/>
              </c:ext>
            </c:extLst>
          </c:dPt>
          <c:dPt>
            <c:idx val="1"/>
            <c:bubble3D val="0"/>
            <c:spPr>
              <a:solidFill>
                <a:schemeClr val="accent3"/>
              </a:solidFill>
              <a:ln w="25400">
                <a:solidFill>
                  <a:schemeClr val="lt1"/>
                </a:solidFill>
              </a:ln>
              <a:effectLst/>
              <a:sp3d contourW="25400">
                <a:contourClr>
                  <a:schemeClr val="lt1"/>
                </a:contourClr>
              </a:sp3d>
            </c:spPr>
            <c:extLst>
              <c:ext xmlns:c16="http://schemas.microsoft.com/office/drawing/2014/chart" uri="{C3380CC4-5D6E-409C-BE32-E72D297353CC}">
                <c16:uniqueId val="{00000003-6C17-4D57-9546-56BB987E3CF4}"/>
              </c:ext>
            </c:extLst>
          </c:dPt>
          <c:dPt>
            <c:idx val="2"/>
            <c:bubble3D val="0"/>
            <c:spPr>
              <a:solidFill>
                <a:schemeClr val="accent5"/>
              </a:solidFill>
              <a:ln w="25400">
                <a:solidFill>
                  <a:schemeClr val="lt1"/>
                </a:solidFill>
              </a:ln>
              <a:effectLst/>
              <a:sp3d contourW="25400">
                <a:contourClr>
                  <a:schemeClr val="lt1"/>
                </a:contourClr>
              </a:sp3d>
            </c:spPr>
            <c:extLst>
              <c:ext xmlns:c16="http://schemas.microsoft.com/office/drawing/2014/chart" uri="{C3380CC4-5D6E-409C-BE32-E72D297353CC}">
                <c16:uniqueId val="{00000005-6C17-4D57-9546-56BB987E3CF4}"/>
              </c:ext>
            </c:extLst>
          </c:dPt>
          <c:dLbls>
            <c:dLbl>
              <c:idx val="0"/>
              <c:dLblPos val="outEnd"/>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6C17-4D57-9546-56BB987E3CF4}"/>
                </c:ext>
              </c:extLst>
            </c:dLbl>
            <c:dLbl>
              <c:idx val="1"/>
              <c:layout>
                <c:manualLayout>
                  <c:x val="0.15833333333333333"/>
                  <c:y val="-1.3888888888888888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6C17-4D57-9546-56BB987E3CF4}"/>
                </c:ext>
              </c:extLst>
            </c:dLbl>
            <c:dLbl>
              <c:idx val="2"/>
              <c:dLblPos val="outEnd"/>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6C17-4D57-9546-56BB987E3CF4}"/>
                </c:ext>
              </c:extLst>
            </c:dLbl>
            <c:spPr>
              <a:solidFill>
                <a:sysClr val="window" lastClr="FFFFFF"/>
              </a:solidFill>
              <a:ln>
                <a:solidFill>
                  <a:sysClr val="windowText" lastClr="000000">
                    <a:lumMod val="25000"/>
                    <a:lumOff val="75000"/>
                  </a:sysClr>
                </a:solidFill>
              </a:ln>
              <a:effectLst/>
            </c:spPr>
            <c:txPr>
              <a:bodyPr rot="0" spcFirstLastPara="1" vertOverflow="clip" horzOverflow="clip" vert="horz" wrap="square" lIns="38100" tIns="19050" rIns="38100" bIns="19050" anchor="ctr" anchorCtr="1">
                <a:spAutoFit/>
              </a:bodyPr>
              <a:lstStyle/>
              <a:p>
                <a:pPr>
                  <a:defRPr sz="2400" b="0" i="0" u="none" strike="noStrike" kern="1200" baseline="0">
                    <a:solidFill>
                      <a:schemeClr val="dk1">
                        <a:lumMod val="65000"/>
                        <a:lumOff val="35000"/>
                      </a:schemeClr>
                    </a:solidFill>
                    <a:latin typeface="+mn-lt"/>
                    <a:ea typeface="+mn-ea"/>
                    <a:cs typeface="+mn-cs"/>
                  </a:defRPr>
                </a:pPr>
                <a:endParaRPr lang="zh-CN"/>
              </a:p>
            </c:txPr>
            <c:showLegendKey val="0"/>
            <c:showVal val="0"/>
            <c:showCatName val="0"/>
            <c:showSerName val="0"/>
            <c:showPercent val="0"/>
            <c:showBubbleSize val="0"/>
            <c:extLst>
              <c:ext xmlns:c15="http://schemas.microsoft.com/office/drawing/2012/chart" uri="{CE6537A1-D6FC-4f65-9D91-7224C49458BB}">
                <c15:spPr xmlns:c15="http://schemas.microsoft.com/office/drawing/2012/chart">
                  <a:prstGeom prst="wedgeRectCallout">
                    <a:avLst/>
                  </a:prstGeom>
                </c15:spPr>
              </c:ext>
            </c:extLst>
          </c:dLbls>
          <c:cat>
            <c:strRef>
              <c:f>Sheet2!$P$3:$P$5</c:f>
              <c:strCache>
                <c:ptCount val="3"/>
                <c:pt idx="0">
                  <c:v>1分钟以内</c:v>
                </c:pt>
                <c:pt idx="1">
                  <c:v>1-3分钟</c:v>
                </c:pt>
                <c:pt idx="2">
                  <c:v>3分钟以上</c:v>
                </c:pt>
              </c:strCache>
            </c:strRef>
          </c:cat>
          <c:val>
            <c:numRef>
              <c:f>Sheet2!$Q$3:$Q$5</c:f>
              <c:numCache>
                <c:formatCode>General</c:formatCode>
                <c:ptCount val="3"/>
                <c:pt idx="0">
                  <c:v>13</c:v>
                </c:pt>
                <c:pt idx="1">
                  <c:v>40</c:v>
                </c:pt>
                <c:pt idx="2">
                  <c:v>15</c:v>
                </c:pt>
              </c:numCache>
            </c:numRef>
          </c:val>
          <c:extLst>
            <c:ext xmlns:c16="http://schemas.microsoft.com/office/drawing/2014/chart" uri="{C3380CC4-5D6E-409C-BE32-E72D297353CC}">
              <c16:uniqueId val="{00000006-6C17-4D57-9546-56BB987E3CF4}"/>
            </c:ext>
          </c:extLst>
        </c:ser>
        <c:dLbls>
          <c:showLegendKey val="0"/>
          <c:showVal val="0"/>
          <c:showCatName val="0"/>
          <c:showSerName val="0"/>
          <c:showPercent val="0"/>
          <c:showBubbleSize val="0"/>
          <c:showLeaderLines val="1"/>
        </c:dLbls>
      </c:pie3DChart>
      <c:spPr>
        <a:noFill/>
        <a:ln>
          <a:noFill/>
        </a:ln>
        <a:effectLst/>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1" i="0" u="none" strike="noStrike" kern="1200" baseline="0">
                <a:solidFill>
                  <a:schemeClr val="dk1">
                    <a:lumMod val="75000"/>
                    <a:lumOff val="25000"/>
                  </a:schemeClr>
                </a:solidFill>
                <a:latin typeface="+mn-lt"/>
                <a:ea typeface="+mn-ea"/>
                <a:cs typeface="+mn-cs"/>
              </a:defRPr>
            </a:pPr>
            <a:r>
              <a:rPr lang="zh-CN" sz="2400" b="0"/>
              <a:t>牙刷更换周期</a:t>
            </a:r>
          </a:p>
        </c:rich>
      </c:tx>
      <c:overlay val="0"/>
      <c:spPr>
        <a:noFill/>
        <a:ln>
          <a:noFill/>
        </a:ln>
        <a:effectLst/>
      </c:spPr>
    </c:title>
    <c:autoTitleDeleted val="0"/>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dPt>
            <c:idx val="0"/>
            <c:bubble3D val="0"/>
            <c:spPr>
              <a:solidFill>
                <a:schemeClr val="accent1"/>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1-2A37-4001-8681-D19B4B302E8C}"/>
              </c:ext>
            </c:extLst>
          </c:dPt>
          <c:dPt>
            <c:idx val="1"/>
            <c:bubble3D val="0"/>
            <c:spPr>
              <a:solidFill>
                <a:schemeClr val="accent2"/>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3-2A37-4001-8681-D19B4B302E8C}"/>
              </c:ext>
            </c:extLst>
          </c:dPt>
          <c:dPt>
            <c:idx val="2"/>
            <c:bubble3D val="0"/>
            <c:spPr>
              <a:solidFill>
                <a:schemeClr val="accent3"/>
              </a:solidFill>
              <a:ln>
                <a:noFill/>
              </a:ln>
              <a:effectLst>
                <a:outerShdw blurRad="254000" sx="102000" sy="102000" algn="ctr" rotWithShape="0">
                  <a:prstClr val="black">
                    <a:alpha val="20000"/>
                  </a:prstClr>
                </a:outerShdw>
              </a:effectLst>
              <a:sp3d/>
            </c:spPr>
            <c:extLst>
              <c:ext xmlns:c16="http://schemas.microsoft.com/office/drawing/2014/chart" uri="{C3380CC4-5D6E-409C-BE32-E72D297353CC}">
                <c16:uniqueId val="{00000005-2A37-4001-8681-D19B4B302E8C}"/>
              </c:ext>
            </c:extLst>
          </c:dPt>
          <c:dLbls>
            <c:delete val="1"/>
          </c:dLbls>
          <c:cat>
            <c:strRef>
              <c:f>Sheet2!$S$3:$S$5</c:f>
              <c:strCache>
                <c:ptCount val="3"/>
                <c:pt idx="0">
                  <c:v>3个月</c:v>
                </c:pt>
                <c:pt idx="1">
                  <c:v>半年以上</c:v>
                </c:pt>
                <c:pt idx="2">
                  <c:v>坏了再换</c:v>
                </c:pt>
              </c:strCache>
            </c:strRef>
          </c:cat>
          <c:val>
            <c:numRef>
              <c:f>Sheet2!$T$3:$T$5</c:f>
              <c:numCache>
                <c:formatCode>General</c:formatCode>
                <c:ptCount val="3"/>
                <c:pt idx="0">
                  <c:v>41</c:v>
                </c:pt>
                <c:pt idx="1">
                  <c:v>17</c:v>
                </c:pt>
                <c:pt idx="2">
                  <c:v>10</c:v>
                </c:pt>
              </c:numCache>
            </c:numRef>
          </c:val>
          <c:extLst>
            <c:ext xmlns:c16="http://schemas.microsoft.com/office/drawing/2014/chart" uri="{C3380CC4-5D6E-409C-BE32-E72D297353CC}">
              <c16:uniqueId val="{00000006-2A37-4001-8681-D19B4B302E8C}"/>
            </c:ext>
          </c:extLst>
        </c:ser>
        <c:dLbls>
          <c:dLblPos val="ctr"/>
          <c:showLegendKey val="0"/>
          <c:showVal val="0"/>
          <c:showCatName val="0"/>
          <c:showSerName val="0"/>
          <c:showPercent val="1"/>
          <c:showBubbleSize val="0"/>
          <c:showLeaderLines val="1"/>
        </c:dLbls>
      </c:pie3D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2400" b="0" i="0" u="none" strike="noStrike" kern="1200" baseline="0">
              <a:solidFill>
                <a:schemeClr val="dk1">
                  <a:lumMod val="75000"/>
                  <a:lumOff val="25000"/>
                </a:schemeClr>
              </a:solidFill>
              <a:latin typeface="+mn-lt"/>
              <a:ea typeface="+mn-ea"/>
              <a:cs typeface="+mn-cs"/>
            </a:defRPr>
          </a:pPr>
          <a:endParaRPr lang="zh-CN"/>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zh-C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1" i="0" u="none" strike="noStrike" kern="1200" baseline="0">
                <a:solidFill>
                  <a:schemeClr val="tx2"/>
                </a:solidFill>
                <a:latin typeface="+mn-lt"/>
                <a:ea typeface="+mn-ea"/>
                <a:cs typeface="+mn-cs"/>
              </a:defRPr>
            </a:pPr>
            <a:r>
              <a:rPr lang="zh-CN" altLang="en-US" sz="2400" b="0">
                <a:solidFill>
                  <a:sysClr val="windowText" lastClr="000000"/>
                </a:solidFill>
              </a:rPr>
              <a:t>日常刷牙方法</a:t>
            </a:r>
            <a:endParaRPr lang="zh-CN" sz="2400" b="0">
              <a:solidFill>
                <a:sysClr val="windowText" lastClr="000000"/>
              </a:solidFill>
            </a:endParaRPr>
          </a:p>
        </c:rich>
      </c:tx>
      <c:overlay val="0"/>
      <c:spPr>
        <a:noFill/>
        <a:ln>
          <a:noFill/>
        </a:ln>
        <a:effectLst/>
      </c:sp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dPt>
            <c:idx val="0"/>
            <c:bubble3D val="0"/>
            <c:spPr>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a:sp3d/>
            </c:spPr>
            <c:extLst>
              <c:ext xmlns:c16="http://schemas.microsoft.com/office/drawing/2014/chart" uri="{C3380CC4-5D6E-409C-BE32-E72D297353CC}">
                <c16:uniqueId val="{00000001-FE43-4443-AD99-091D2E11037A}"/>
              </c:ext>
            </c:extLst>
          </c:dPt>
          <c:dPt>
            <c:idx val="1"/>
            <c:bubble3D val="0"/>
            <c:spPr>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a:sp3d/>
            </c:spPr>
            <c:extLst>
              <c:ext xmlns:c16="http://schemas.microsoft.com/office/drawing/2014/chart" uri="{C3380CC4-5D6E-409C-BE32-E72D297353CC}">
                <c16:uniqueId val="{00000003-FE43-4443-AD99-091D2E11037A}"/>
              </c:ext>
            </c:extLst>
          </c:dPt>
          <c:dPt>
            <c:idx val="2"/>
            <c:bubble3D val="0"/>
            <c:spPr>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p3d/>
            </c:spPr>
            <c:extLst>
              <c:ext xmlns:c16="http://schemas.microsoft.com/office/drawing/2014/chart" uri="{C3380CC4-5D6E-409C-BE32-E72D297353CC}">
                <c16:uniqueId val="{00000005-FE43-4443-AD99-091D2E11037A}"/>
              </c:ext>
            </c:extLst>
          </c:dPt>
          <c:dLbls>
            <c:dLbl>
              <c:idx val="0"/>
              <c:dLblPos val="outEnd"/>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FE43-4443-AD99-091D2E11037A}"/>
                </c:ext>
              </c:extLst>
            </c:dLbl>
            <c:dLbl>
              <c:idx val="1"/>
              <c:layout>
                <c:manualLayout>
                  <c:x val="0.1"/>
                  <c:y val="-1.8518518518518434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FE43-4443-AD99-091D2E11037A}"/>
                </c:ext>
              </c:extLst>
            </c:dLbl>
            <c:dLbl>
              <c:idx val="2"/>
              <c:dLblPos val="outEnd"/>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FE43-4443-AD99-091D2E11037A}"/>
                </c:ext>
              </c:extLst>
            </c:dLbl>
            <c:spPr>
              <a:solidFill>
                <a:sysClr val="window" lastClr="FFFFFF"/>
              </a:solidFill>
              <a:ln>
                <a:solidFill>
                  <a:sysClr val="windowText" lastClr="000000">
                    <a:lumMod val="25000"/>
                    <a:lumOff val="75000"/>
                  </a:sysClr>
                </a:solidFill>
              </a:ln>
              <a:effectLst/>
            </c:spPr>
            <c:txPr>
              <a:bodyPr rot="0" spcFirstLastPara="1" vertOverflow="clip" horzOverflow="clip" vert="horz" wrap="square" lIns="38100" tIns="19050" rIns="38100" bIns="19050" anchor="ctr" anchorCtr="1">
                <a:spAutoFit/>
              </a:bodyPr>
              <a:lstStyle/>
              <a:p>
                <a:pPr>
                  <a:defRPr sz="2400" b="0" i="0" u="none" strike="noStrike" kern="1200" baseline="0">
                    <a:solidFill>
                      <a:schemeClr val="dk2">
                        <a:lumMod val="75000"/>
                      </a:schemeClr>
                    </a:solidFill>
                    <a:latin typeface="+mn-lt"/>
                    <a:ea typeface="+mn-ea"/>
                    <a:cs typeface="+mn-cs"/>
                  </a:defRPr>
                </a:pPr>
                <a:endParaRPr lang="zh-CN"/>
              </a:p>
            </c:txPr>
            <c:showLegendKey val="0"/>
            <c:showVal val="0"/>
            <c:showCatName val="0"/>
            <c:showSerName val="0"/>
            <c:showPercent val="0"/>
            <c:showBubbleSize val="0"/>
            <c:extLst>
              <c:ext xmlns:c15="http://schemas.microsoft.com/office/drawing/2012/chart" uri="{CE6537A1-D6FC-4f65-9D91-7224C49458BB}">
                <c15:spPr xmlns:c15="http://schemas.microsoft.com/office/drawing/2012/chart">
                  <a:prstGeom prst="wedgeRectCallout">
                    <a:avLst/>
                  </a:prstGeom>
                </c15:spPr>
              </c:ext>
            </c:extLst>
          </c:dLbls>
          <c:cat>
            <c:strRef>
              <c:f>Sheet2!$U$3:$U$5</c:f>
              <c:strCache>
                <c:ptCount val="3"/>
                <c:pt idx="0">
                  <c:v>巴氏刷牙法</c:v>
                </c:pt>
                <c:pt idx="1">
                  <c:v>垂直或水平方向刷</c:v>
                </c:pt>
                <c:pt idx="2">
                  <c:v>随意，没有固定方式</c:v>
                </c:pt>
              </c:strCache>
            </c:strRef>
          </c:cat>
          <c:val>
            <c:numRef>
              <c:f>Sheet2!$V$3:$V$5</c:f>
              <c:numCache>
                <c:formatCode>General</c:formatCode>
                <c:ptCount val="3"/>
                <c:pt idx="0">
                  <c:v>13</c:v>
                </c:pt>
                <c:pt idx="1">
                  <c:v>41</c:v>
                </c:pt>
                <c:pt idx="2">
                  <c:v>14</c:v>
                </c:pt>
              </c:numCache>
            </c:numRef>
          </c:val>
          <c:extLst>
            <c:ext xmlns:c16="http://schemas.microsoft.com/office/drawing/2014/chart" uri="{C3380CC4-5D6E-409C-BE32-E72D297353CC}">
              <c16:uniqueId val="{00000006-FE43-4443-AD99-091D2E11037A}"/>
            </c:ext>
          </c:extLst>
        </c:ser>
        <c:dLbls>
          <c:showLegendKey val="0"/>
          <c:showVal val="0"/>
          <c:showCatName val="0"/>
          <c:showSerName val="0"/>
          <c:showPercent val="0"/>
          <c:showBubbleSize val="0"/>
          <c:showLeaderLines val="1"/>
        </c:dLbls>
      </c:pie3DChart>
      <c:spPr>
        <a:noFill/>
        <a:ln>
          <a:noFill/>
        </a:ln>
        <a:effectLst/>
      </c:spPr>
    </c:plotArea>
    <c:plotVisOnly val="1"/>
    <c:dispBlanksAs val="gap"/>
    <c:showDLblsOverMax val="0"/>
  </c:chart>
  <c:spPr>
    <a:solidFill>
      <a:schemeClr val="bg1"/>
    </a:solidFill>
    <a:ln w="9525" cap="flat" cmpd="sng" algn="ctr">
      <a:solidFill>
        <a:schemeClr val="tx2">
          <a:lumMod val="15000"/>
          <a:lumOff val="85000"/>
        </a:schemeClr>
      </a:solidFill>
      <a:round/>
    </a:ln>
    <a:effectLst/>
  </c:spPr>
  <c:txPr>
    <a:bodyPr/>
    <a:lstStyle/>
    <a:p>
      <a:pPr>
        <a:defRPr/>
      </a:pPr>
      <a:endParaRPr lang="zh-CN"/>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1" i="0" u="none" strike="noStrike" kern="1200" cap="all" baseline="0">
                <a:solidFill>
                  <a:schemeClr val="tx1">
                    <a:lumMod val="65000"/>
                    <a:lumOff val="35000"/>
                  </a:schemeClr>
                </a:solidFill>
                <a:latin typeface="+mn-lt"/>
                <a:ea typeface="+mn-ea"/>
                <a:cs typeface="+mn-cs"/>
              </a:defRPr>
            </a:pPr>
            <a:r>
              <a:rPr lang="zh-CN" sz="2400" b="0"/>
              <a:t>多长时间看一次牙医</a:t>
            </a:r>
          </a:p>
        </c:rich>
      </c:tx>
      <c:overlay val="0"/>
      <c:spPr>
        <a:noFill/>
        <a:ln>
          <a:noFill/>
        </a:ln>
        <a:effectLst/>
      </c:sp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dPt>
            <c:idx val="0"/>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9C7A-4419-A0ED-5663F842E53D}"/>
              </c:ext>
            </c:extLst>
          </c:dPt>
          <c:dPt>
            <c:idx val="1"/>
            <c:bubble3D val="0"/>
            <c:spPr>
              <a:solidFill>
                <a:schemeClr val="accent4"/>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9C7A-4419-A0ED-5663F842E53D}"/>
              </c:ext>
            </c:extLst>
          </c:dPt>
          <c:dPt>
            <c:idx val="2"/>
            <c:bubble3D val="0"/>
            <c:spPr>
              <a:solidFill>
                <a:schemeClr val="accent6"/>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5-9C7A-4419-A0ED-5663F842E53D}"/>
              </c:ext>
            </c:extLst>
          </c:dPt>
          <c:dPt>
            <c:idx val="3"/>
            <c:bubble3D val="0"/>
            <c:spPr>
              <a:solidFill>
                <a:schemeClr val="accent2">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7-9C7A-4419-A0ED-5663F842E53D}"/>
              </c:ext>
            </c:extLst>
          </c:dPt>
          <c:dPt>
            <c:idx val="4"/>
            <c:bubble3D val="0"/>
            <c:spPr>
              <a:solidFill>
                <a:schemeClr val="accent4">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9-9C7A-4419-A0ED-5663F842E53D}"/>
              </c:ext>
            </c:extLst>
          </c:dPt>
          <c:dLbls>
            <c:dLbl>
              <c:idx val="0"/>
              <c:spPr>
                <a:noFill/>
                <a:ln>
                  <a:noFill/>
                </a:ln>
                <a:effectLst/>
              </c:spPr>
              <c:txPr>
                <a:bodyPr rot="0" spcFirstLastPara="1" vertOverflow="ellipsis" vert="horz" wrap="square" lIns="38100" tIns="19050" rIns="38100" bIns="19050" anchor="ctr" anchorCtr="1">
                  <a:spAutoFit/>
                </a:bodyPr>
                <a:lstStyle/>
                <a:p>
                  <a:pPr>
                    <a:defRPr sz="2400" b="1" i="0" u="none" strike="noStrike" kern="1200" spc="0" baseline="0">
                      <a:solidFill>
                        <a:schemeClr val="accent2"/>
                      </a:solidFill>
                      <a:latin typeface="+mn-lt"/>
                      <a:ea typeface="+mn-ea"/>
                      <a:cs typeface="+mn-cs"/>
                    </a:defRPr>
                  </a:pPr>
                  <a:endParaRPr lang="zh-CN"/>
                </a:p>
              </c:txPr>
              <c:dLblPos val="outEnd"/>
              <c:showLegendKey val="0"/>
              <c:showVal val="0"/>
              <c:showCatName val="1"/>
              <c:showSerName val="0"/>
              <c:showPercent val="0"/>
              <c:showBubbleSize val="0"/>
              <c:extLst>
                <c:ext xmlns:c16="http://schemas.microsoft.com/office/drawing/2014/chart" uri="{C3380CC4-5D6E-409C-BE32-E72D297353CC}">
                  <c16:uniqueId val="{00000001-9C7A-4419-A0ED-5663F842E53D}"/>
                </c:ext>
              </c:extLst>
            </c:dLbl>
            <c:dLbl>
              <c:idx val="1"/>
              <c:spPr>
                <a:noFill/>
                <a:ln>
                  <a:noFill/>
                </a:ln>
                <a:effectLst/>
              </c:spPr>
              <c:txPr>
                <a:bodyPr rot="0" spcFirstLastPara="1" vertOverflow="ellipsis" vert="horz" wrap="square" lIns="38100" tIns="19050" rIns="38100" bIns="19050" anchor="ctr" anchorCtr="1">
                  <a:spAutoFit/>
                </a:bodyPr>
                <a:lstStyle/>
                <a:p>
                  <a:pPr>
                    <a:defRPr sz="2400" b="1" i="0" u="none" strike="noStrike" kern="1200" spc="0" baseline="0">
                      <a:solidFill>
                        <a:schemeClr val="accent4"/>
                      </a:solidFill>
                      <a:latin typeface="+mn-lt"/>
                      <a:ea typeface="+mn-ea"/>
                      <a:cs typeface="+mn-cs"/>
                    </a:defRPr>
                  </a:pPr>
                  <a:endParaRPr lang="zh-CN"/>
                </a:p>
              </c:txPr>
              <c:dLblPos val="outEnd"/>
              <c:showLegendKey val="0"/>
              <c:showVal val="0"/>
              <c:showCatName val="1"/>
              <c:showSerName val="0"/>
              <c:showPercent val="0"/>
              <c:showBubbleSize val="0"/>
              <c:extLst>
                <c:ext xmlns:c16="http://schemas.microsoft.com/office/drawing/2014/chart" uri="{C3380CC4-5D6E-409C-BE32-E72D297353CC}">
                  <c16:uniqueId val="{00000003-9C7A-4419-A0ED-5663F842E53D}"/>
                </c:ext>
              </c:extLst>
            </c:dLbl>
            <c:dLbl>
              <c:idx val="2"/>
              <c:spPr>
                <a:noFill/>
                <a:ln>
                  <a:noFill/>
                </a:ln>
                <a:effectLst/>
              </c:spPr>
              <c:txPr>
                <a:bodyPr rot="0" spcFirstLastPara="1" vertOverflow="ellipsis" vert="horz" wrap="square" lIns="38100" tIns="19050" rIns="38100" bIns="19050" anchor="ctr" anchorCtr="1">
                  <a:spAutoFit/>
                </a:bodyPr>
                <a:lstStyle/>
                <a:p>
                  <a:pPr>
                    <a:defRPr sz="2400" b="1" i="0" u="none" strike="noStrike" kern="1200" spc="0" baseline="0">
                      <a:solidFill>
                        <a:schemeClr val="accent6"/>
                      </a:solidFill>
                      <a:latin typeface="+mn-lt"/>
                      <a:ea typeface="+mn-ea"/>
                      <a:cs typeface="+mn-cs"/>
                    </a:defRPr>
                  </a:pPr>
                  <a:endParaRPr lang="zh-CN"/>
                </a:p>
              </c:txPr>
              <c:dLblPos val="outEnd"/>
              <c:showLegendKey val="0"/>
              <c:showVal val="0"/>
              <c:showCatName val="1"/>
              <c:showSerName val="0"/>
              <c:showPercent val="0"/>
              <c:showBubbleSize val="0"/>
              <c:extLst>
                <c:ext xmlns:c16="http://schemas.microsoft.com/office/drawing/2014/chart" uri="{C3380CC4-5D6E-409C-BE32-E72D297353CC}">
                  <c16:uniqueId val="{00000005-9C7A-4419-A0ED-5663F842E53D}"/>
                </c:ext>
              </c:extLst>
            </c:dLbl>
            <c:dLbl>
              <c:idx val="3"/>
              <c:layout>
                <c:manualLayout>
                  <c:x val="0.1343445287107258"/>
                  <c:y val="-3.4261234267708725E-2"/>
                </c:manualLayout>
              </c:layout>
              <c:spPr>
                <a:noFill/>
                <a:ln>
                  <a:noFill/>
                </a:ln>
                <a:effectLst/>
              </c:spPr>
              <c:txPr>
                <a:bodyPr rot="0" spcFirstLastPara="1" vertOverflow="ellipsis" vert="horz" wrap="square" lIns="38100" tIns="19050" rIns="38100" bIns="19050" anchor="ctr" anchorCtr="1">
                  <a:spAutoFit/>
                </a:bodyPr>
                <a:lstStyle/>
                <a:p>
                  <a:pPr>
                    <a:defRPr sz="2400" b="1" i="0" u="none" strike="noStrike" kern="1200" spc="0" baseline="0">
                      <a:solidFill>
                        <a:schemeClr val="accent2">
                          <a:lumMod val="60000"/>
                        </a:schemeClr>
                      </a:solidFill>
                      <a:latin typeface="+mn-lt"/>
                      <a:ea typeface="+mn-ea"/>
                      <a:cs typeface="+mn-cs"/>
                    </a:defRPr>
                  </a:pPr>
                  <a:endParaRPr lang="zh-CN"/>
                </a:p>
              </c:txPr>
              <c:dLblPos val="bestFi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7-9C7A-4419-A0ED-5663F842E53D}"/>
                </c:ext>
              </c:extLst>
            </c:dLbl>
            <c:dLbl>
              <c:idx val="4"/>
              <c:spPr>
                <a:noFill/>
                <a:ln>
                  <a:noFill/>
                </a:ln>
                <a:effectLst/>
              </c:spPr>
              <c:txPr>
                <a:bodyPr rot="0" spcFirstLastPara="1" vertOverflow="ellipsis" vert="horz" wrap="square" lIns="38100" tIns="19050" rIns="38100" bIns="19050" anchor="ctr" anchorCtr="1">
                  <a:spAutoFit/>
                </a:bodyPr>
                <a:lstStyle/>
                <a:p>
                  <a:pPr>
                    <a:defRPr sz="2400" b="1" i="0" u="none" strike="noStrike" kern="1200" spc="0" baseline="0">
                      <a:solidFill>
                        <a:schemeClr val="accent4">
                          <a:lumMod val="60000"/>
                        </a:schemeClr>
                      </a:solidFill>
                      <a:latin typeface="+mn-lt"/>
                      <a:ea typeface="+mn-ea"/>
                      <a:cs typeface="+mn-cs"/>
                    </a:defRPr>
                  </a:pPr>
                  <a:endParaRPr lang="zh-CN"/>
                </a:p>
              </c:txPr>
              <c:dLblPos val="outEnd"/>
              <c:showLegendKey val="0"/>
              <c:showVal val="0"/>
              <c:showCatName val="1"/>
              <c:showSerName val="0"/>
              <c:showPercent val="0"/>
              <c:showBubbleSize val="0"/>
              <c:extLst>
                <c:ext xmlns:c16="http://schemas.microsoft.com/office/drawing/2014/chart" uri="{C3380CC4-5D6E-409C-BE32-E72D297353CC}">
                  <c16:uniqueId val="{00000009-9C7A-4419-A0ED-5663F842E53D}"/>
                </c:ext>
              </c:extLst>
            </c:dLbl>
            <c:spPr>
              <a:noFill/>
              <a:ln>
                <a:noFill/>
              </a:ln>
              <a:effectLst/>
            </c:spPr>
            <c:txPr>
              <a:bodyPr/>
              <a:lstStyle/>
              <a:p>
                <a:pPr>
                  <a:defRPr sz="2400"/>
                </a:pPr>
                <a:endParaRPr lang="zh-CN"/>
              </a:p>
            </c:txPr>
            <c:dLblPos val="outEnd"/>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Sheet2!$Y$3:$Y$7</c:f>
              <c:strCache>
                <c:ptCount val="5"/>
                <c:pt idx="0">
                  <c:v>三个月</c:v>
                </c:pt>
                <c:pt idx="1">
                  <c:v>六个月</c:v>
                </c:pt>
                <c:pt idx="2">
                  <c:v>一年</c:v>
                </c:pt>
                <c:pt idx="3">
                  <c:v>一年以上</c:v>
                </c:pt>
                <c:pt idx="4">
                  <c:v>从不</c:v>
                </c:pt>
              </c:strCache>
            </c:strRef>
          </c:cat>
          <c:val>
            <c:numRef>
              <c:f>Sheet2!$Z$3:$Z$7</c:f>
              <c:numCache>
                <c:formatCode>General</c:formatCode>
                <c:ptCount val="5"/>
                <c:pt idx="0">
                  <c:v>5</c:v>
                </c:pt>
                <c:pt idx="1">
                  <c:v>7</c:v>
                </c:pt>
                <c:pt idx="2">
                  <c:v>15</c:v>
                </c:pt>
                <c:pt idx="3">
                  <c:v>13</c:v>
                </c:pt>
                <c:pt idx="4">
                  <c:v>28</c:v>
                </c:pt>
              </c:numCache>
            </c:numRef>
          </c:val>
          <c:extLst>
            <c:ext xmlns:c16="http://schemas.microsoft.com/office/drawing/2014/chart" uri="{C3380CC4-5D6E-409C-BE32-E72D297353CC}">
              <c16:uniqueId val="{0000000A-9C7A-4419-A0ED-5663F842E53D}"/>
            </c:ext>
          </c:extLst>
        </c:ser>
        <c:dLbls>
          <c:dLblPos val="outEnd"/>
          <c:showLegendKey val="0"/>
          <c:showVal val="0"/>
          <c:showCatName val="1"/>
          <c:showSerName val="0"/>
          <c:showPercent val="0"/>
          <c:showBubbleSize val="0"/>
          <c:showLeaderLines val="1"/>
        </c:dLbls>
      </c:pie3DChart>
      <c:spPr>
        <a:noFill/>
        <a:ln>
          <a:noFill/>
        </a:ln>
        <a:effectLst/>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zh-CN"/>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1" i="0" u="none" strike="noStrike" kern="1200" spc="0" normalizeH="0" baseline="0">
                <a:solidFill>
                  <a:schemeClr val="dk1">
                    <a:lumMod val="50000"/>
                    <a:lumOff val="50000"/>
                  </a:schemeClr>
                </a:solidFill>
                <a:latin typeface="+mj-lt"/>
                <a:ea typeface="+mj-ea"/>
                <a:cs typeface="+mj-cs"/>
              </a:defRPr>
            </a:pPr>
            <a:r>
              <a:rPr lang="zh-CN" sz="2400" b="0">
                <a:latin typeface="+mn-ea"/>
                <a:ea typeface="+mn-ea"/>
              </a:rPr>
              <a:t>出现牙齿问题是否及时就医</a:t>
            </a:r>
          </a:p>
        </c:rich>
      </c:tx>
      <c:overlay val="0"/>
      <c:spPr>
        <a:noFill/>
        <a:ln>
          <a:noFill/>
        </a:ln>
        <a:effectLst/>
      </c:spPr>
    </c:title>
    <c:autoTitleDeleted val="0"/>
    <c:view3D>
      <c:rotX val="30"/>
      <c:rotY val="0"/>
      <c:depthPercent val="100"/>
      <c:rAngAx val="0"/>
      <c:perspective val="5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dPt>
            <c:idx val="0"/>
            <c:bubble3D val="0"/>
            <c:spPr>
              <a:gradFill>
                <a:gsLst>
                  <a:gs pos="100000">
                    <a:schemeClr val="accent1">
                      <a:lumMod val="60000"/>
                      <a:lumOff val="40000"/>
                    </a:schemeClr>
                  </a:gs>
                  <a:gs pos="0">
                    <a:schemeClr val="accent1"/>
                  </a:gs>
                </a:gsLst>
                <a:lin ang="5400000" scaled="0"/>
              </a:gradFill>
              <a:ln w="50800">
                <a:solidFill>
                  <a:schemeClr val="lt1"/>
                </a:solidFill>
              </a:ln>
              <a:effectLst/>
              <a:sp3d contourW="50800">
                <a:contourClr>
                  <a:schemeClr val="lt1"/>
                </a:contourClr>
              </a:sp3d>
            </c:spPr>
            <c:extLst>
              <c:ext xmlns:c16="http://schemas.microsoft.com/office/drawing/2014/chart" uri="{C3380CC4-5D6E-409C-BE32-E72D297353CC}">
                <c16:uniqueId val="{00000001-2EEA-4549-AAD6-CD53BCD10B21}"/>
              </c:ext>
            </c:extLst>
          </c:dPt>
          <c:dPt>
            <c:idx val="1"/>
            <c:bubble3D val="0"/>
            <c:spPr>
              <a:gradFill>
                <a:gsLst>
                  <a:gs pos="100000">
                    <a:schemeClr val="accent2">
                      <a:lumMod val="60000"/>
                      <a:lumOff val="40000"/>
                    </a:schemeClr>
                  </a:gs>
                  <a:gs pos="0">
                    <a:schemeClr val="accent2"/>
                  </a:gs>
                </a:gsLst>
                <a:lin ang="5400000" scaled="0"/>
              </a:gradFill>
              <a:ln w="50800">
                <a:solidFill>
                  <a:schemeClr val="lt1"/>
                </a:solidFill>
              </a:ln>
              <a:effectLst/>
              <a:sp3d contourW="50800">
                <a:contourClr>
                  <a:schemeClr val="lt1"/>
                </a:contourClr>
              </a:sp3d>
            </c:spPr>
            <c:extLst>
              <c:ext xmlns:c16="http://schemas.microsoft.com/office/drawing/2014/chart" uri="{C3380CC4-5D6E-409C-BE32-E72D297353CC}">
                <c16:uniqueId val="{00000003-2EEA-4549-AAD6-CD53BCD10B21}"/>
              </c:ext>
            </c:extLst>
          </c:dPt>
          <c:dPt>
            <c:idx val="2"/>
            <c:bubble3D val="0"/>
            <c:spPr>
              <a:gradFill>
                <a:gsLst>
                  <a:gs pos="100000">
                    <a:schemeClr val="accent3">
                      <a:lumMod val="60000"/>
                      <a:lumOff val="40000"/>
                    </a:schemeClr>
                  </a:gs>
                  <a:gs pos="0">
                    <a:schemeClr val="accent3"/>
                  </a:gs>
                </a:gsLst>
                <a:lin ang="5400000" scaled="0"/>
              </a:gradFill>
              <a:ln w="50800">
                <a:solidFill>
                  <a:schemeClr val="lt1"/>
                </a:solidFill>
              </a:ln>
              <a:effectLst/>
              <a:sp3d contourW="50800">
                <a:contourClr>
                  <a:schemeClr val="lt1"/>
                </a:contourClr>
              </a:sp3d>
            </c:spPr>
            <c:extLst>
              <c:ext xmlns:c16="http://schemas.microsoft.com/office/drawing/2014/chart" uri="{C3380CC4-5D6E-409C-BE32-E72D297353CC}">
                <c16:uniqueId val="{00000005-2EEA-4549-AAD6-CD53BCD10B21}"/>
              </c:ext>
            </c:extLst>
          </c:dPt>
          <c:dLbls>
            <c:dLbl>
              <c:idx val="0"/>
              <c:layout>
                <c:manualLayout>
                  <c:x val="-8.4205885046535006E-2"/>
                  <c:y val="4.865359787609805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2EEA-4549-AAD6-CD53BCD10B21}"/>
                </c:ext>
              </c:extLst>
            </c:dLbl>
            <c:dLbl>
              <c:idx val="1"/>
              <c:layout>
                <c:manualLayout>
                  <c:x val="-3.6380644304865636E-2"/>
                  <c:y val="0.12205348830972804"/>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2EEA-4549-AAD6-CD53BCD10B21}"/>
                </c:ext>
              </c:extLst>
            </c:dLbl>
            <c:spPr>
              <a:solidFill>
                <a:sysClr val="window" lastClr="FFFFFF">
                  <a:alpha val="75000"/>
                </a:sysClr>
              </a:solidFill>
              <a:ln w="9525">
                <a:solidFill>
                  <a:sysClr val="windowText" lastClr="000000">
                    <a:lumMod val="25000"/>
                    <a:lumOff val="75000"/>
                  </a:sysClr>
                </a:solidFill>
              </a:ln>
              <a:effectLst/>
            </c:spPr>
            <c:txPr>
              <a:bodyPr rot="0" spcFirstLastPara="1" vertOverflow="clip" horzOverflow="clip" vert="horz" wrap="square" lIns="38100" tIns="19050" rIns="38100" bIns="19050" anchor="ctr" anchorCtr="1">
                <a:spAutoFit/>
              </a:bodyPr>
              <a:lstStyle/>
              <a:p>
                <a:pPr>
                  <a:defRPr sz="2400" b="0" i="0" u="none" strike="noStrike" kern="1200" baseline="0">
                    <a:solidFill>
                      <a:schemeClr val="dk1">
                        <a:lumMod val="65000"/>
                        <a:lumOff val="35000"/>
                      </a:schemeClr>
                    </a:solidFill>
                    <a:latin typeface="+mn-lt"/>
                    <a:ea typeface="+mn-ea"/>
                    <a:cs typeface="+mn-cs"/>
                  </a:defRPr>
                </a:pPr>
                <a:endParaRPr lang="zh-CN"/>
              </a:p>
            </c:txPr>
            <c:dLblPos val="outEnd"/>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c15:spPr>
              </c:ext>
            </c:extLst>
          </c:dLbls>
          <c:cat>
            <c:strRef>
              <c:f>Sheet2!$W$3:$W$5</c:f>
              <c:strCache>
                <c:ptCount val="3"/>
                <c:pt idx="0">
                  <c:v>马上就医</c:v>
                </c:pt>
                <c:pt idx="1">
                  <c:v>拖着，能不去就不去</c:v>
                </c:pt>
                <c:pt idx="2">
                  <c:v>自己买止痛药及消炎药服用</c:v>
                </c:pt>
              </c:strCache>
            </c:strRef>
          </c:cat>
          <c:val>
            <c:numRef>
              <c:f>Sheet2!$X$3:$X$5</c:f>
              <c:numCache>
                <c:formatCode>General</c:formatCode>
                <c:ptCount val="3"/>
                <c:pt idx="0">
                  <c:v>12</c:v>
                </c:pt>
                <c:pt idx="1">
                  <c:v>5</c:v>
                </c:pt>
                <c:pt idx="2">
                  <c:v>51</c:v>
                </c:pt>
              </c:numCache>
            </c:numRef>
          </c:val>
          <c:extLst>
            <c:ext xmlns:c16="http://schemas.microsoft.com/office/drawing/2014/chart" uri="{C3380CC4-5D6E-409C-BE32-E72D297353CC}">
              <c16:uniqueId val="{00000006-2EEA-4549-AAD6-CD53BCD10B21}"/>
            </c:ext>
          </c:extLst>
        </c:ser>
        <c:dLbls>
          <c:showLegendKey val="0"/>
          <c:showVal val="0"/>
          <c:showCatName val="0"/>
          <c:showSerName val="0"/>
          <c:showPercent val="0"/>
          <c:showBubbleSize val="0"/>
          <c:showLeaderLines val="0"/>
        </c:dLbls>
      </c:pie3DChart>
      <c:spPr>
        <a:noFill/>
        <a:ln>
          <a:noFill/>
        </a:ln>
        <a:effectLst/>
      </c:spPr>
    </c:plotArea>
    <c:plotVisOnly val="1"/>
    <c:dispBlanksAs val="gap"/>
    <c:showDLblsOverMax val="0"/>
  </c:chart>
  <c:spPr>
    <a:pattFill prst="dkDnDiag">
      <a:fgClr>
        <a:schemeClr val="lt1"/>
      </a:fgClr>
      <a:bgClr>
        <a:schemeClr val="dk1">
          <a:lumMod val="10000"/>
          <a:lumOff val="90000"/>
        </a:schemeClr>
      </a:bgClr>
    </a:pattFill>
    <a:ln w="9525" cap="flat" cmpd="sng" algn="ctr">
      <a:solidFill>
        <a:schemeClr val="dk1">
          <a:lumMod val="15000"/>
          <a:lumOff val="85000"/>
        </a:schemeClr>
      </a:solidFill>
      <a:round/>
    </a:ln>
    <a:effectLst/>
  </c:spPr>
  <c:txPr>
    <a:bodyPr/>
    <a:lstStyle/>
    <a:p>
      <a:pPr>
        <a:defRPr/>
      </a:pPr>
      <a:endParaRPr lang="zh-CN"/>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8"/>
    </mc:Choice>
    <mc:Fallback>
      <c:style val="8"/>
    </mc:Fallback>
  </mc:AlternateContent>
  <c:chart>
    <c:title>
      <c:tx>
        <c:rich>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r>
              <a:rPr lang="zh-CN" altLang="en-US" sz="2400"/>
              <a:t>中学生常见牙齿问题</a:t>
            </a:r>
          </a:p>
        </c:rich>
      </c:tx>
      <c:overlay val="0"/>
      <c:spPr>
        <a:noFill/>
        <a:ln>
          <a:noFill/>
        </a:ln>
        <a:effectLst/>
      </c:sp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spPr>
            <a:solidFill>
              <a:schemeClr val="accent6"/>
            </a:solidFill>
            <a:ln>
              <a:noFill/>
            </a:ln>
            <a:effectLst/>
            <a:sp3d/>
          </c:spPr>
          <c:invertIfNegative val="0"/>
          <c:cat>
            <c:strRef>
              <c:f>Sheet2!$J$4:$J$9</c:f>
              <c:strCache>
                <c:ptCount val="6"/>
                <c:pt idx="0">
                  <c:v>经常性牙龈出血</c:v>
                </c:pt>
                <c:pt idx="1">
                  <c:v>牙齿发黄或发黑</c:v>
                </c:pt>
                <c:pt idx="2">
                  <c:v>口腔异味</c:v>
                </c:pt>
                <c:pt idx="3">
                  <c:v>牙齿松动</c:v>
                </c:pt>
                <c:pt idx="4">
                  <c:v>蛀牙</c:v>
                </c:pt>
                <c:pt idx="5">
                  <c:v>遇酸冷食物敏感</c:v>
                </c:pt>
              </c:strCache>
            </c:strRef>
          </c:cat>
          <c:val>
            <c:numRef>
              <c:f>Sheet2!$K$4:$K$9</c:f>
              <c:numCache>
                <c:formatCode>General</c:formatCode>
                <c:ptCount val="6"/>
                <c:pt idx="0">
                  <c:v>11</c:v>
                </c:pt>
                <c:pt idx="1">
                  <c:v>47</c:v>
                </c:pt>
                <c:pt idx="2">
                  <c:v>41</c:v>
                </c:pt>
                <c:pt idx="3">
                  <c:v>13</c:v>
                </c:pt>
                <c:pt idx="4">
                  <c:v>42</c:v>
                </c:pt>
                <c:pt idx="5">
                  <c:v>53</c:v>
                </c:pt>
              </c:numCache>
            </c:numRef>
          </c:val>
          <c:extLst>
            <c:ext xmlns:c16="http://schemas.microsoft.com/office/drawing/2014/chart" uri="{C3380CC4-5D6E-409C-BE32-E72D297353CC}">
              <c16:uniqueId val="{00000000-5E53-452A-9C8D-F99838C5F6C2}"/>
            </c:ext>
          </c:extLst>
        </c:ser>
        <c:dLbls>
          <c:showLegendKey val="0"/>
          <c:showVal val="0"/>
          <c:showCatName val="0"/>
          <c:showSerName val="0"/>
          <c:showPercent val="0"/>
          <c:showBubbleSize val="0"/>
        </c:dLbls>
        <c:gapWidth val="150"/>
        <c:shape val="box"/>
        <c:axId val="231588992"/>
        <c:axId val="231590528"/>
        <c:axId val="0"/>
      </c:bar3DChart>
      <c:catAx>
        <c:axId val="231588992"/>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zh-CN"/>
          </a:p>
        </c:txPr>
        <c:crossAx val="231590528"/>
        <c:crosses val="autoZero"/>
        <c:auto val="1"/>
        <c:lblAlgn val="ctr"/>
        <c:lblOffset val="100"/>
        <c:noMultiLvlLbl val="0"/>
      </c:catAx>
      <c:valAx>
        <c:axId val="2315905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endParaRPr lang="zh-CN"/>
          </a:p>
        </c:txPr>
        <c:crossAx val="231588992"/>
        <c:crosses val="autoZero"/>
        <c:crossBetween val="between"/>
      </c:valAx>
      <c:spPr>
        <a:noFill/>
        <a:ln>
          <a:noFill/>
        </a:ln>
        <a:effectLst/>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zh-CN"/>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40050" cy="496888"/>
          </a:xfrm>
          <a:prstGeom prst="rect">
            <a:avLst/>
          </a:prstGeom>
          <a:noFill/>
          <a:ln w="9525">
            <a:noFill/>
            <a:miter lim="800000"/>
          </a:ln>
        </p:spPr>
        <p:txBody>
          <a:bodyPr vert="horz" wrap="square" lIns="91294" tIns="45647" rIns="91294" bIns="45647" numCol="1" anchor="t" anchorCtr="0" compatLnSpc="1"/>
          <a:lstStyle>
            <a:lvl1pPr eaLnBrk="1" hangingPunct="1">
              <a:buFont typeface="Arial" panose="020B0604020202020204" pitchFamily="34" charset="0"/>
              <a:buNone/>
              <a:defRPr sz="1200">
                <a:latin typeface="Times New Roman" panose="02020603050405020304" pitchFamily="18"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rPr>
              <a:t>2012.8.28</a:t>
            </a:r>
            <a:r>
              <a:rPr kumimoji="0" lang="zh-CN" altLang="en-US" sz="12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rPr>
              <a:t>版本</a:t>
            </a:r>
            <a:endPar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2051" name="Rectangle 3"/>
          <p:cNvSpPr>
            <a:spLocks noGrp="1" noChangeArrowheads="1"/>
          </p:cNvSpPr>
          <p:nvPr>
            <p:ph type="dt" idx="1"/>
          </p:nvPr>
        </p:nvSpPr>
        <p:spPr bwMode="auto">
          <a:xfrm>
            <a:off x="3841750" y="0"/>
            <a:ext cx="2940050" cy="496888"/>
          </a:xfrm>
          <a:prstGeom prst="rect">
            <a:avLst/>
          </a:prstGeom>
          <a:noFill/>
          <a:ln w="9525">
            <a:noFill/>
            <a:miter lim="800000"/>
          </a:ln>
        </p:spPr>
        <p:txBody>
          <a:bodyPr vert="horz" wrap="square" lIns="91294" tIns="45647" rIns="91294" bIns="45647" numCol="1" anchor="t" anchorCtr="0" compatLnSpc="1"/>
          <a:lstStyle>
            <a:lvl1pPr algn="r" eaLnBrk="1" hangingPunct="1">
              <a:buFont typeface="Arial" panose="020B0604020202020204" pitchFamily="34" charset="0"/>
              <a:buNone/>
              <a:defRPr sz="1200">
                <a:latin typeface="Times New Roman" panose="02020603050405020304" pitchFamily="18" charset="0"/>
                <a:ea typeface="宋体" panose="02010600030101010101" pitchFamily="2" charset="-122"/>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228356" name="Rectangle 4"/>
          <p:cNvSpPr>
            <a:spLocks noGrp="1" noRot="1" noChangeAspect="1"/>
          </p:cNvSpPr>
          <p:nvPr>
            <p:ph type="sldImg" idx="2"/>
          </p:nvPr>
        </p:nvSpPr>
        <p:spPr>
          <a:xfrm>
            <a:off x="912813" y="744538"/>
            <a:ext cx="4956175" cy="3717925"/>
          </a:xfrm>
          <a:prstGeom prst="rect">
            <a:avLst/>
          </a:prstGeom>
          <a:noFill/>
          <a:ln w="9525">
            <a:noFill/>
          </a:ln>
        </p:spPr>
      </p:sp>
      <p:sp>
        <p:nvSpPr>
          <p:cNvPr id="2053" name="Rectangle 5"/>
          <p:cNvSpPr>
            <a:spLocks noGrp="1" noChangeArrowheads="1"/>
          </p:cNvSpPr>
          <p:nvPr>
            <p:ph type="body" sz="quarter" idx="3"/>
          </p:nvPr>
        </p:nvSpPr>
        <p:spPr bwMode="auto">
          <a:xfrm>
            <a:off x="904875" y="4711700"/>
            <a:ext cx="4972050" cy="4462463"/>
          </a:xfrm>
          <a:prstGeom prst="rect">
            <a:avLst/>
          </a:prstGeom>
          <a:noFill/>
          <a:ln w="9525">
            <a:noFill/>
            <a:miter lim="800000"/>
          </a:ln>
        </p:spPr>
        <p:txBody>
          <a:bodyPr vert="horz" wrap="square" lIns="91294" tIns="45647" rIns="91294" bIns="45647"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rPr>
              <a:t>单击此处编辑母版文本样式</a:t>
            </a:r>
          </a:p>
          <a:p>
            <a:pPr marL="45593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rPr>
              <a:t>第二级</a:t>
            </a:r>
          </a:p>
          <a:p>
            <a:pPr marL="91313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rPr>
              <a:t>第三级</a:t>
            </a:r>
          </a:p>
          <a:p>
            <a:pPr marL="137033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rPr>
              <a:t>第四级</a:t>
            </a:r>
          </a:p>
          <a:p>
            <a:pPr marL="182753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Times New Roman" panose="02020603050405020304" pitchFamily="18" charset="0"/>
                <a:ea typeface="宋体" panose="02010600030101010101" pitchFamily="2" charset="-122"/>
                <a:cs typeface="+mn-cs"/>
              </a:rPr>
              <a:t>第五级</a:t>
            </a:r>
          </a:p>
        </p:txBody>
      </p:sp>
      <p:sp>
        <p:nvSpPr>
          <p:cNvPr id="2054" name="Rectangle 6"/>
          <p:cNvSpPr>
            <a:spLocks noGrp="1" noChangeArrowheads="1"/>
          </p:cNvSpPr>
          <p:nvPr>
            <p:ph type="ftr" sz="quarter" idx="4"/>
          </p:nvPr>
        </p:nvSpPr>
        <p:spPr bwMode="auto">
          <a:xfrm>
            <a:off x="0" y="9421813"/>
            <a:ext cx="2940050" cy="496888"/>
          </a:xfrm>
          <a:prstGeom prst="rect">
            <a:avLst/>
          </a:prstGeom>
          <a:noFill/>
          <a:ln w="9525">
            <a:noFill/>
            <a:miter lim="800000"/>
          </a:ln>
        </p:spPr>
        <p:txBody>
          <a:bodyPr vert="horz" wrap="square" lIns="91294" tIns="45647" rIns="91294" bIns="45647" numCol="1" anchor="b" anchorCtr="0" compatLnSpc="1"/>
          <a:lstStyle>
            <a:lvl1pPr eaLnBrk="1" hangingPunct="1">
              <a:buFont typeface="Arial" panose="020B0604020202020204" pitchFamily="34" charset="0"/>
              <a:buNone/>
              <a:defRPr sz="1200">
                <a:latin typeface="Times New Roman" panose="02020603050405020304" pitchFamily="18"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宋体" panose="02010600030101010101" pitchFamily="2" charset="-122"/>
              <a:cs typeface="+mn-cs"/>
            </a:endParaRPr>
          </a:p>
        </p:txBody>
      </p:sp>
      <p:sp>
        <p:nvSpPr>
          <p:cNvPr id="2055" name="Rectangle 7"/>
          <p:cNvSpPr>
            <a:spLocks noGrp="1" noChangeArrowheads="1"/>
          </p:cNvSpPr>
          <p:nvPr>
            <p:ph type="sldNum" sz="quarter" idx="5"/>
          </p:nvPr>
        </p:nvSpPr>
        <p:spPr bwMode="auto">
          <a:xfrm>
            <a:off x="3841750" y="9421813"/>
            <a:ext cx="2940050" cy="496888"/>
          </a:xfrm>
          <a:prstGeom prst="rect">
            <a:avLst/>
          </a:prstGeom>
          <a:noFill/>
          <a:ln w="9525">
            <a:noFill/>
            <a:miter lim="800000"/>
          </a:ln>
        </p:spPr>
        <p:txBody>
          <a:bodyPr vert="horz" wrap="square" lIns="91294" tIns="45647" rIns="91294" bIns="45647" numCol="1" anchor="b" anchorCtr="0" compatLnSpc="1"/>
          <a:lstStyle/>
          <a:p>
            <a:pPr lvl="0" algn="r" eaLnBrk="1" hangingPunct="1">
              <a:buChar char="•"/>
            </a:pPr>
            <a:fld id="{9A0DB2DC-4C9A-4742-B13C-FB6460FD3503}" type="slidenum">
              <a:rPr lang="en-US" altLang="zh-CN" sz="1200" dirty="0">
                <a:latin typeface="Times New Roman" panose="02020603050405020304" pitchFamily="18" charset="0"/>
              </a:rPr>
              <a:t>‹#›</a:t>
            </a:fld>
            <a:endParaRPr lang="en-US" altLang="zh-CN" sz="1200" dirty="0">
              <a:latin typeface="Times New Roman" panose="02020603050405020304" pitchFamily="18" charset="0"/>
            </a:endParaRPr>
          </a:p>
        </p:txBody>
      </p:sp>
    </p:spTree>
    <p:extLst>
      <p:ext uri="{BB962C8B-B14F-4D97-AF65-F5344CB8AC3E}">
        <p14:creationId xmlns:p14="http://schemas.microsoft.com/office/powerpoint/2010/main" val="1835489915"/>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宋体" panose="02010600030101010101" pitchFamily="2" charset="-122"/>
        <a:cs typeface="+mn-cs"/>
      </a:defRPr>
    </a:lvl1pPr>
    <a:lvl2pPr marL="455930" algn="l" rtl="0" eaLnBrk="0" fontAlgn="base" hangingPunct="0">
      <a:spcBef>
        <a:spcPct val="30000"/>
      </a:spcBef>
      <a:spcAft>
        <a:spcPct val="0"/>
      </a:spcAft>
      <a:defRPr sz="1200" kern="1200">
        <a:solidFill>
          <a:schemeClr val="tx1"/>
        </a:solidFill>
        <a:latin typeface="Times New Roman" panose="02020603050405020304" pitchFamily="18" charset="0"/>
        <a:ea typeface="宋体" panose="02010600030101010101" pitchFamily="2" charset="-122"/>
        <a:cs typeface="+mn-cs"/>
      </a:defRPr>
    </a:lvl2pPr>
    <a:lvl3pPr marL="913130" algn="l" rtl="0" eaLnBrk="0" fontAlgn="base" hangingPunct="0">
      <a:spcBef>
        <a:spcPct val="30000"/>
      </a:spcBef>
      <a:spcAft>
        <a:spcPct val="0"/>
      </a:spcAft>
      <a:defRPr sz="1200" kern="1200">
        <a:solidFill>
          <a:schemeClr val="tx1"/>
        </a:solidFill>
        <a:latin typeface="Times New Roman" panose="02020603050405020304" pitchFamily="18" charset="0"/>
        <a:ea typeface="宋体" panose="02010600030101010101" pitchFamily="2" charset="-122"/>
        <a:cs typeface="+mn-cs"/>
      </a:defRPr>
    </a:lvl3pPr>
    <a:lvl4pPr marL="1370330" algn="l" rtl="0" eaLnBrk="0" fontAlgn="base" hangingPunct="0">
      <a:spcBef>
        <a:spcPct val="30000"/>
      </a:spcBef>
      <a:spcAft>
        <a:spcPct val="0"/>
      </a:spcAft>
      <a:defRPr sz="1200" kern="1200">
        <a:solidFill>
          <a:schemeClr val="tx1"/>
        </a:solidFill>
        <a:latin typeface="Times New Roman" panose="02020603050405020304" pitchFamily="18" charset="0"/>
        <a:ea typeface="宋体" panose="02010600030101010101" pitchFamily="2" charset="-122"/>
        <a:cs typeface="+mn-cs"/>
      </a:defRPr>
    </a:lvl4pPr>
    <a:lvl5pPr marL="1827530" algn="l" rtl="0" eaLnBrk="0" fontAlgn="base" hangingPunct="0">
      <a:spcBef>
        <a:spcPct val="30000"/>
      </a:spcBef>
      <a:spcAft>
        <a:spcPct val="0"/>
      </a:spcAft>
      <a:defRPr sz="1200" kern="1200">
        <a:solidFill>
          <a:schemeClr val="tx1"/>
        </a:solidFill>
        <a:latin typeface="Times New Roman" panose="02020603050405020304" pitchFamily="18" charset="0"/>
        <a:ea typeface="宋体" panose="02010600030101010101" pitchFamily="2" charset="-122"/>
        <a:cs typeface="+mn-cs"/>
      </a:defRPr>
    </a:lvl5pPr>
    <a:lvl6pPr marL="2285365" algn="l" defTabSz="913765" rtl="0" eaLnBrk="1" latinLnBrk="0" hangingPunct="1">
      <a:defRPr sz="1200" kern="1200">
        <a:solidFill>
          <a:schemeClr val="tx1"/>
        </a:solidFill>
        <a:latin typeface="+mn-lt"/>
        <a:ea typeface="+mn-ea"/>
        <a:cs typeface="+mn-cs"/>
      </a:defRPr>
    </a:lvl6pPr>
    <a:lvl7pPr marL="2742565" algn="l" defTabSz="913765" rtl="0" eaLnBrk="1" latinLnBrk="0" hangingPunct="1">
      <a:defRPr sz="1200" kern="1200">
        <a:solidFill>
          <a:schemeClr val="tx1"/>
        </a:solidFill>
        <a:latin typeface="+mn-lt"/>
        <a:ea typeface="+mn-ea"/>
        <a:cs typeface="+mn-cs"/>
      </a:defRPr>
    </a:lvl7pPr>
    <a:lvl8pPr marL="3199765" algn="l" defTabSz="913765" rtl="0" eaLnBrk="1" latinLnBrk="0" hangingPunct="1">
      <a:defRPr sz="1200" kern="1200">
        <a:solidFill>
          <a:schemeClr val="tx1"/>
        </a:solidFill>
        <a:latin typeface="+mn-lt"/>
        <a:ea typeface="+mn-ea"/>
        <a:cs typeface="+mn-cs"/>
      </a:defRPr>
    </a:lvl8pPr>
    <a:lvl9pPr marL="3656965" algn="l" defTabSz="91376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幻灯片图像占位符 1"/>
          <p:cNvSpPr>
            <a:spLocks noGrp="1" noRot="1" noChangeAspect="1" noTextEdit="1"/>
          </p:cNvSpPr>
          <p:nvPr>
            <p:ph type="sldImg"/>
          </p:nvPr>
        </p:nvSpPr>
        <p:spPr/>
      </p:sp>
      <p:sp>
        <p:nvSpPr>
          <p:cNvPr id="230403" name="文本占位符 2"/>
          <p:cNvSpPr>
            <a:spLocks noGrp="1"/>
          </p:cNvSpPr>
          <p:nvPr>
            <p:ph type="body"/>
          </p:nvPr>
        </p:nvSpPr>
        <p:spPr/>
        <p:txBody>
          <a:bodyPr wrap="square" lIns="91294" tIns="45647" rIns="91294" bIns="45647" anchor="t"/>
          <a:lstStyle/>
          <a:p>
            <a:pPr lvl="0" eaLnBrk="1" hangingPunct="1"/>
            <a:endParaRPr lang="zh-CN"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幻灯片图像占位符 1"/>
          <p:cNvSpPr>
            <a:spLocks noGrp="1" noRot="1" noChangeAspect="1" noTextEdit="1"/>
          </p:cNvSpPr>
          <p:nvPr>
            <p:ph type="sldImg"/>
          </p:nvPr>
        </p:nvSpPr>
        <p:spPr>
          <a:ln>
            <a:solidFill>
              <a:srgbClr val="000000">
                <a:alpha val="100000"/>
              </a:srgbClr>
            </a:solidFill>
            <a:miter lim="800000"/>
          </a:ln>
        </p:spPr>
      </p:sp>
      <p:sp>
        <p:nvSpPr>
          <p:cNvPr id="234499" name="备注占位符 2"/>
          <p:cNvSpPr>
            <a:spLocks noGrp="1"/>
          </p:cNvSpPr>
          <p:nvPr>
            <p:ph type="body" idx="1"/>
          </p:nvPr>
        </p:nvSpPr>
        <p:spPr>
          <a:xfrm>
            <a:off x="677863" y="4711700"/>
            <a:ext cx="5426075" cy="4462463"/>
          </a:xfrm>
        </p:spPr>
        <p:txBody>
          <a:bodyPr wrap="square" lIns="91294" tIns="45647" rIns="91294" bIns="45647" anchor="t"/>
          <a:lstStyle/>
          <a:p>
            <a:pPr lvl="0" eaLnBrk="1" hangingPunct="1">
              <a:spcBef>
                <a:spcPct val="0"/>
              </a:spcBef>
            </a:pPr>
            <a:endParaRPr lang="zh-CN" altLang="en-US" dirty="0"/>
          </a:p>
        </p:txBody>
      </p:sp>
      <p:sp>
        <p:nvSpPr>
          <p:cNvPr id="234500" name="灯片编号占位符 3"/>
          <p:cNvSpPr txBox="1">
            <a:spLocks noGrp="1"/>
          </p:cNvSpPr>
          <p:nvPr>
            <p:ph type="sldNum" sz="quarter"/>
          </p:nvPr>
        </p:nvSpPr>
        <p:spPr>
          <a:xfrm>
            <a:off x="3841750" y="9421813"/>
            <a:ext cx="2940050" cy="496887"/>
          </a:xfrm>
          <a:prstGeom prst="rect">
            <a:avLst/>
          </a:prstGeom>
          <a:noFill/>
          <a:ln w="9525">
            <a:noFill/>
          </a:ln>
        </p:spPr>
        <p:txBody>
          <a:bodyPr lIns="91294" tIns="45647" rIns="91294" bIns="45647" anchor="b"/>
          <a:lstStyle/>
          <a:p>
            <a:pPr lvl="0" algn="r" eaLnBrk="1" hangingPunct="1">
              <a:buChar char="•"/>
            </a:pPr>
            <a:fld id="{9A0DB2DC-4C9A-4742-B13C-FB6460FD3503}" type="slidenum">
              <a:rPr lang="zh-CN" altLang="en-US" sz="4100" dirty="0">
                <a:solidFill>
                  <a:srgbClr val="000000"/>
                </a:solidFill>
              </a:rPr>
              <a:t>10</a:t>
            </a:fld>
            <a:endParaRPr lang="zh-CN" altLang="en-US" sz="4100" dirty="0">
              <a:solidFill>
                <a:srgbClr val="000000"/>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幻灯片图像占位符 1"/>
          <p:cNvSpPr>
            <a:spLocks noGrp="1" noRot="1" noChangeAspect="1" noTextEdit="1"/>
          </p:cNvSpPr>
          <p:nvPr>
            <p:ph type="sldImg"/>
          </p:nvPr>
        </p:nvSpPr>
        <p:spPr>
          <a:ln>
            <a:solidFill>
              <a:srgbClr val="000000">
                <a:alpha val="100000"/>
              </a:srgbClr>
            </a:solidFill>
            <a:miter lim="800000"/>
          </a:ln>
        </p:spPr>
      </p:sp>
      <p:sp>
        <p:nvSpPr>
          <p:cNvPr id="234499" name="备注占位符 2"/>
          <p:cNvSpPr>
            <a:spLocks noGrp="1"/>
          </p:cNvSpPr>
          <p:nvPr>
            <p:ph type="body" idx="1"/>
          </p:nvPr>
        </p:nvSpPr>
        <p:spPr>
          <a:xfrm>
            <a:off x="677863" y="4711700"/>
            <a:ext cx="5426075" cy="4462463"/>
          </a:xfrm>
        </p:spPr>
        <p:txBody>
          <a:bodyPr wrap="square" lIns="91294" tIns="45647" rIns="91294" bIns="45647" anchor="t"/>
          <a:lstStyle/>
          <a:p>
            <a:pPr lvl="0" eaLnBrk="1" hangingPunct="1">
              <a:spcBef>
                <a:spcPct val="0"/>
              </a:spcBef>
            </a:pPr>
            <a:endParaRPr lang="zh-CN" altLang="en-US" dirty="0"/>
          </a:p>
        </p:txBody>
      </p:sp>
      <p:sp>
        <p:nvSpPr>
          <p:cNvPr id="234500" name="灯片编号占位符 3"/>
          <p:cNvSpPr txBox="1">
            <a:spLocks noGrp="1"/>
          </p:cNvSpPr>
          <p:nvPr>
            <p:ph type="sldNum" sz="quarter"/>
          </p:nvPr>
        </p:nvSpPr>
        <p:spPr>
          <a:xfrm>
            <a:off x="3841750" y="9421813"/>
            <a:ext cx="2940050" cy="496887"/>
          </a:xfrm>
          <a:prstGeom prst="rect">
            <a:avLst/>
          </a:prstGeom>
          <a:noFill/>
          <a:ln w="9525">
            <a:noFill/>
          </a:ln>
        </p:spPr>
        <p:txBody>
          <a:bodyPr lIns="91294" tIns="45647" rIns="91294" bIns="45647" anchor="b"/>
          <a:lstStyle/>
          <a:p>
            <a:pPr lvl="0" algn="r" eaLnBrk="1" hangingPunct="1">
              <a:buChar char="•"/>
            </a:pPr>
            <a:fld id="{9A0DB2DC-4C9A-4742-B13C-FB6460FD3503}" type="slidenum">
              <a:rPr lang="zh-CN" altLang="en-US" sz="4100" dirty="0">
                <a:solidFill>
                  <a:srgbClr val="000000"/>
                </a:solidFill>
              </a:rPr>
              <a:t>11</a:t>
            </a:fld>
            <a:endParaRPr lang="zh-CN" altLang="en-US" sz="4100" dirty="0">
              <a:solidFill>
                <a:srgbClr val="000000"/>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幻灯片图像占位符 1"/>
          <p:cNvSpPr>
            <a:spLocks noGrp="1" noRot="1" noChangeAspect="1" noTextEdit="1"/>
          </p:cNvSpPr>
          <p:nvPr>
            <p:ph type="sldImg"/>
          </p:nvPr>
        </p:nvSpPr>
        <p:spPr>
          <a:ln>
            <a:solidFill>
              <a:srgbClr val="000000">
                <a:alpha val="100000"/>
              </a:srgbClr>
            </a:solidFill>
            <a:miter lim="800000"/>
          </a:ln>
        </p:spPr>
      </p:sp>
      <p:sp>
        <p:nvSpPr>
          <p:cNvPr id="234499" name="备注占位符 2"/>
          <p:cNvSpPr>
            <a:spLocks noGrp="1"/>
          </p:cNvSpPr>
          <p:nvPr>
            <p:ph type="body" idx="1"/>
          </p:nvPr>
        </p:nvSpPr>
        <p:spPr>
          <a:xfrm>
            <a:off x="677863" y="4711700"/>
            <a:ext cx="5426075" cy="4462463"/>
          </a:xfrm>
        </p:spPr>
        <p:txBody>
          <a:bodyPr wrap="square" lIns="91294" tIns="45647" rIns="91294" bIns="45647" anchor="t"/>
          <a:lstStyle/>
          <a:p>
            <a:pPr lvl="0" eaLnBrk="1" hangingPunct="1">
              <a:spcBef>
                <a:spcPct val="0"/>
              </a:spcBef>
            </a:pPr>
            <a:endParaRPr lang="zh-CN" altLang="en-US" dirty="0"/>
          </a:p>
        </p:txBody>
      </p:sp>
      <p:sp>
        <p:nvSpPr>
          <p:cNvPr id="234500" name="灯片编号占位符 3"/>
          <p:cNvSpPr txBox="1">
            <a:spLocks noGrp="1"/>
          </p:cNvSpPr>
          <p:nvPr>
            <p:ph type="sldNum" sz="quarter"/>
          </p:nvPr>
        </p:nvSpPr>
        <p:spPr>
          <a:xfrm>
            <a:off x="3841750" y="9421813"/>
            <a:ext cx="2940050" cy="496887"/>
          </a:xfrm>
          <a:prstGeom prst="rect">
            <a:avLst/>
          </a:prstGeom>
          <a:noFill/>
          <a:ln w="9525">
            <a:noFill/>
          </a:ln>
        </p:spPr>
        <p:txBody>
          <a:bodyPr lIns="91294" tIns="45647" rIns="91294" bIns="45647" anchor="b"/>
          <a:lstStyle/>
          <a:p>
            <a:pPr lvl="0" algn="r" eaLnBrk="1" hangingPunct="1">
              <a:buChar char="•"/>
            </a:pPr>
            <a:fld id="{9A0DB2DC-4C9A-4742-B13C-FB6460FD3503}" type="slidenum">
              <a:rPr lang="zh-CN" altLang="en-US" sz="4100" dirty="0">
                <a:solidFill>
                  <a:srgbClr val="000000"/>
                </a:solidFill>
              </a:rPr>
              <a:t>12</a:t>
            </a:fld>
            <a:endParaRPr lang="zh-CN" altLang="en-US" sz="4100" dirty="0">
              <a:solidFill>
                <a:srgbClr val="000000"/>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幻灯片图像占位符 1"/>
          <p:cNvSpPr>
            <a:spLocks noGrp="1" noRot="1" noChangeAspect="1" noTextEdit="1"/>
          </p:cNvSpPr>
          <p:nvPr>
            <p:ph type="sldImg"/>
          </p:nvPr>
        </p:nvSpPr>
        <p:spPr>
          <a:ln>
            <a:solidFill>
              <a:srgbClr val="000000">
                <a:alpha val="100000"/>
              </a:srgbClr>
            </a:solidFill>
            <a:miter lim="800000"/>
          </a:ln>
        </p:spPr>
      </p:sp>
      <p:sp>
        <p:nvSpPr>
          <p:cNvPr id="234499" name="备注占位符 2"/>
          <p:cNvSpPr>
            <a:spLocks noGrp="1"/>
          </p:cNvSpPr>
          <p:nvPr>
            <p:ph type="body" idx="1"/>
          </p:nvPr>
        </p:nvSpPr>
        <p:spPr>
          <a:xfrm>
            <a:off x="677863" y="4711700"/>
            <a:ext cx="5426075" cy="4462463"/>
          </a:xfrm>
        </p:spPr>
        <p:txBody>
          <a:bodyPr wrap="square" lIns="91294" tIns="45647" rIns="91294" bIns="45647" anchor="t"/>
          <a:lstStyle/>
          <a:p>
            <a:pPr lvl="0" eaLnBrk="1" hangingPunct="1">
              <a:spcBef>
                <a:spcPct val="0"/>
              </a:spcBef>
            </a:pPr>
            <a:endParaRPr lang="zh-CN" altLang="en-US" dirty="0"/>
          </a:p>
        </p:txBody>
      </p:sp>
      <p:sp>
        <p:nvSpPr>
          <p:cNvPr id="234500" name="灯片编号占位符 3"/>
          <p:cNvSpPr txBox="1">
            <a:spLocks noGrp="1"/>
          </p:cNvSpPr>
          <p:nvPr>
            <p:ph type="sldNum" sz="quarter"/>
          </p:nvPr>
        </p:nvSpPr>
        <p:spPr>
          <a:xfrm>
            <a:off x="3841750" y="9421813"/>
            <a:ext cx="2940050" cy="496887"/>
          </a:xfrm>
          <a:prstGeom prst="rect">
            <a:avLst/>
          </a:prstGeom>
          <a:noFill/>
          <a:ln w="9525">
            <a:noFill/>
          </a:ln>
        </p:spPr>
        <p:txBody>
          <a:bodyPr lIns="91294" tIns="45647" rIns="91294" bIns="45647" anchor="b"/>
          <a:lstStyle/>
          <a:p>
            <a:pPr lvl="0" algn="r" eaLnBrk="1" hangingPunct="1">
              <a:buChar char="•"/>
            </a:pPr>
            <a:fld id="{9A0DB2DC-4C9A-4742-B13C-FB6460FD3503}" type="slidenum">
              <a:rPr lang="zh-CN" altLang="en-US" sz="4100" dirty="0">
                <a:solidFill>
                  <a:srgbClr val="000000"/>
                </a:solidFill>
              </a:rPr>
              <a:t>13</a:t>
            </a:fld>
            <a:endParaRPr lang="zh-CN" altLang="en-US" sz="4100" dirty="0">
              <a:solidFill>
                <a:srgbClr val="000000"/>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幻灯片图像占位符 1"/>
          <p:cNvSpPr>
            <a:spLocks noGrp="1" noRot="1" noChangeAspect="1" noTextEdit="1"/>
          </p:cNvSpPr>
          <p:nvPr>
            <p:ph type="sldImg"/>
          </p:nvPr>
        </p:nvSpPr>
        <p:spPr>
          <a:ln>
            <a:solidFill>
              <a:srgbClr val="000000">
                <a:alpha val="100000"/>
              </a:srgbClr>
            </a:solidFill>
            <a:miter lim="800000"/>
          </a:ln>
        </p:spPr>
      </p:sp>
      <p:sp>
        <p:nvSpPr>
          <p:cNvPr id="234499" name="备注占位符 2"/>
          <p:cNvSpPr>
            <a:spLocks noGrp="1"/>
          </p:cNvSpPr>
          <p:nvPr>
            <p:ph type="body" idx="1"/>
          </p:nvPr>
        </p:nvSpPr>
        <p:spPr>
          <a:xfrm>
            <a:off x="677863" y="4711700"/>
            <a:ext cx="5426075" cy="4462463"/>
          </a:xfrm>
        </p:spPr>
        <p:txBody>
          <a:bodyPr wrap="square" lIns="91294" tIns="45647" rIns="91294" bIns="45647" anchor="t"/>
          <a:lstStyle/>
          <a:p>
            <a:pPr lvl="0" eaLnBrk="1" hangingPunct="1">
              <a:spcBef>
                <a:spcPct val="0"/>
              </a:spcBef>
            </a:pPr>
            <a:endParaRPr lang="zh-CN" altLang="en-US" dirty="0"/>
          </a:p>
        </p:txBody>
      </p:sp>
      <p:sp>
        <p:nvSpPr>
          <p:cNvPr id="234500" name="灯片编号占位符 3"/>
          <p:cNvSpPr txBox="1">
            <a:spLocks noGrp="1"/>
          </p:cNvSpPr>
          <p:nvPr>
            <p:ph type="sldNum" sz="quarter"/>
          </p:nvPr>
        </p:nvSpPr>
        <p:spPr>
          <a:xfrm>
            <a:off x="3841750" y="9421813"/>
            <a:ext cx="2940050" cy="496887"/>
          </a:xfrm>
          <a:prstGeom prst="rect">
            <a:avLst/>
          </a:prstGeom>
          <a:noFill/>
          <a:ln w="9525">
            <a:noFill/>
          </a:ln>
        </p:spPr>
        <p:txBody>
          <a:bodyPr lIns="91294" tIns="45647" rIns="91294" bIns="45647" anchor="b"/>
          <a:lstStyle/>
          <a:p>
            <a:pPr lvl="0" algn="r" eaLnBrk="1" hangingPunct="1">
              <a:buChar char="•"/>
            </a:pPr>
            <a:fld id="{9A0DB2DC-4C9A-4742-B13C-FB6460FD3503}" type="slidenum">
              <a:rPr lang="zh-CN" altLang="en-US" sz="4100" dirty="0">
                <a:solidFill>
                  <a:srgbClr val="000000"/>
                </a:solidFill>
              </a:rPr>
              <a:t>14</a:t>
            </a:fld>
            <a:endParaRPr lang="zh-CN" altLang="en-US" sz="4100" dirty="0">
              <a:solidFill>
                <a:srgbClr val="000000"/>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幻灯片图像占位符 1"/>
          <p:cNvSpPr>
            <a:spLocks noGrp="1" noRot="1" noChangeAspect="1" noTextEdit="1"/>
          </p:cNvSpPr>
          <p:nvPr>
            <p:ph type="sldImg"/>
          </p:nvPr>
        </p:nvSpPr>
        <p:spPr>
          <a:ln>
            <a:solidFill>
              <a:srgbClr val="000000">
                <a:alpha val="100000"/>
              </a:srgbClr>
            </a:solidFill>
            <a:miter lim="800000"/>
          </a:ln>
        </p:spPr>
      </p:sp>
      <p:sp>
        <p:nvSpPr>
          <p:cNvPr id="234499" name="备注占位符 2"/>
          <p:cNvSpPr>
            <a:spLocks noGrp="1"/>
          </p:cNvSpPr>
          <p:nvPr>
            <p:ph type="body" idx="1"/>
          </p:nvPr>
        </p:nvSpPr>
        <p:spPr>
          <a:xfrm>
            <a:off x="677863" y="4711700"/>
            <a:ext cx="5426075" cy="4462463"/>
          </a:xfrm>
        </p:spPr>
        <p:txBody>
          <a:bodyPr wrap="square" lIns="91294" tIns="45647" rIns="91294" bIns="45647" anchor="t"/>
          <a:lstStyle/>
          <a:p>
            <a:pPr lvl="0" eaLnBrk="1" hangingPunct="1">
              <a:spcBef>
                <a:spcPct val="0"/>
              </a:spcBef>
            </a:pPr>
            <a:endParaRPr lang="zh-CN" altLang="en-US" dirty="0"/>
          </a:p>
        </p:txBody>
      </p:sp>
      <p:sp>
        <p:nvSpPr>
          <p:cNvPr id="234500" name="灯片编号占位符 3"/>
          <p:cNvSpPr txBox="1">
            <a:spLocks noGrp="1"/>
          </p:cNvSpPr>
          <p:nvPr>
            <p:ph type="sldNum" sz="quarter"/>
          </p:nvPr>
        </p:nvSpPr>
        <p:spPr>
          <a:xfrm>
            <a:off x="3841750" y="9421813"/>
            <a:ext cx="2940050" cy="496887"/>
          </a:xfrm>
          <a:prstGeom prst="rect">
            <a:avLst/>
          </a:prstGeom>
          <a:noFill/>
          <a:ln w="9525">
            <a:noFill/>
          </a:ln>
        </p:spPr>
        <p:txBody>
          <a:bodyPr lIns="91294" tIns="45647" rIns="91294" bIns="45647" anchor="b"/>
          <a:lstStyle/>
          <a:p>
            <a:pPr lvl="0" algn="r" eaLnBrk="1" hangingPunct="1">
              <a:buChar char="•"/>
            </a:pPr>
            <a:fld id="{9A0DB2DC-4C9A-4742-B13C-FB6460FD3503}" type="slidenum">
              <a:rPr lang="zh-CN" altLang="en-US" sz="4100" dirty="0">
                <a:solidFill>
                  <a:srgbClr val="000000"/>
                </a:solidFill>
              </a:rPr>
              <a:t>15</a:t>
            </a:fld>
            <a:endParaRPr lang="zh-CN" altLang="en-US" sz="4100" dirty="0">
              <a:solidFill>
                <a:srgbClr val="000000"/>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幻灯片图像占位符 1"/>
          <p:cNvSpPr>
            <a:spLocks noGrp="1" noRot="1" noChangeAspect="1" noTextEdit="1"/>
          </p:cNvSpPr>
          <p:nvPr>
            <p:ph type="sldImg"/>
          </p:nvPr>
        </p:nvSpPr>
        <p:spPr>
          <a:ln>
            <a:solidFill>
              <a:srgbClr val="000000">
                <a:alpha val="100000"/>
              </a:srgbClr>
            </a:solidFill>
            <a:miter lim="800000"/>
          </a:ln>
        </p:spPr>
      </p:sp>
      <p:sp>
        <p:nvSpPr>
          <p:cNvPr id="234499" name="备注占位符 2"/>
          <p:cNvSpPr>
            <a:spLocks noGrp="1"/>
          </p:cNvSpPr>
          <p:nvPr>
            <p:ph type="body" idx="1"/>
          </p:nvPr>
        </p:nvSpPr>
        <p:spPr>
          <a:xfrm>
            <a:off x="677863" y="4711700"/>
            <a:ext cx="5426075" cy="4462463"/>
          </a:xfrm>
        </p:spPr>
        <p:txBody>
          <a:bodyPr wrap="square" lIns="91294" tIns="45647" rIns="91294" bIns="45647" anchor="t"/>
          <a:lstStyle/>
          <a:p>
            <a:pPr lvl="0" eaLnBrk="1" hangingPunct="1">
              <a:spcBef>
                <a:spcPct val="0"/>
              </a:spcBef>
            </a:pPr>
            <a:endParaRPr lang="zh-CN" altLang="en-US" dirty="0"/>
          </a:p>
        </p:txBody>
      </p:sp>
      <p:sp>
        <p:nvSpPr>
          <p:cNvPr id="234500" name="灯片编号占位符 3"/>
          <p:cNvSpPr txBox="1">
            <a:spLocks noGrp="1"/>
          </p:cNvSpPr>
          <p:nvPr>
            <p:ph type="sldNum" sz="quarter"/>
          </p:nvPr>
        </p:nvSpPr>
        <p:spPr>
          <a:xfrm>
            <a:off x="3841750" y="9421813"/>
            <a:ext cx="2940050" cy="496887"/>
          </a:xfrm>
          <a:prstGeom prst="rect">
            <a:avLst/>
          </a:prstGeom>
          <a:noFill/>
          <a:ln w="9525">
            <a:noFill/>
          </a:ln>
        </p:spPr>
        <p:txBody>
          <a:bodyPr lIns="91294" tIns="45647" rIns="91294" bIns="45647" anchor="b"/>
          <a:lstStyle/>
          <a:p>
            <a:pPr lvl="0" algn="r" eaLnBrk="1" hangingPunct="1">
              <a:buChar char="•"/>
            </a:pPr>
            <a:fld id="{9A0DB2DC-4C9A-4742-B13C-FB6460FD3503}" type="slidenum">
              <a:rPr lang="zh-CN" altLang="en-US" sz="4100" dirty="0">
                <a:solidFill>
                  <a:srgbClr val="000000"/>
                </a:solidFill>
              </a:rPr>
              <a:t>16</a:t>
            </a:fld>
            <a:endParaRPr lang="zh-CN" altLang="en-US" sz="4100" dirty="0">
              <a:solidFill>
                <a:srgbClr val="000000"/>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幻灯片图像占位符 1"/>
          <p:cNvSpPr>
            <a:spLocks noGrp="1" noRot="1" noChangeAspect="1" noTextEdit="1"/>
          </p:cNvSpPr>
          <p:nvPr>
            <p:ph type="sldImg"/>
          </p:nvPr>
        </p:nvSpPr>
        <p:spPr>
          <a:ln>
            <a:solidFill>
              <a:srgbClr val="000000">
                <a:alpha val="100000"/>
              </a:srgbClr>
            </a:solidFill>
            <a:miter lim="800000"/>
          </a:ln>
        </p:spPr>
      </p:sp>
      <p:sp>
        <p:nvSpPr>
          <p:cNvPr id="234499" name="备注占位符 2"/>
          <p:cNvSpPr>
            <a:spLocks noGrp="1"/>
          </p:cNvSpPr>
          <p:nvPr>
            <p:ph type="body" idx="1"/>
          </p:nvPr>
        </p:nvSpPr>
        <p:spPr>
          <a:xfrm>
            <a:off x="677863" y="4711700"/>
            <a:ext cx="5426075" cy="4462463"/>
          </a:xfrm>
        </p:spPr>
        <p:txBody>
          <a:bodyPr wrap="square" lIns="91294" tIns="45647" rIns="91294" bIns="45647" anchor="t"/>
          <a:lstStyle/>
          <a:p>
            <a:pPr lvl="0" eaLnBrk="1" hangingPunct="1">
              <a:spcBef>
                <a:spcPct val="0"/>
              </a:spcBef>
            </a:pPr>
            <a:endParaRPr lang="zh-CN" altLang="en-US" dirty="0"/>
          </a:p>
        </p:txBody>
      </p:sp>
      <p:sp>
        <p:nvSpPr>
          <p:cNvPr id="234500" name="灯片编号占位符 3"/>
          <p:cNvSpPr txBox="1">
            <a:spLocks noGrp="1"/>
          </p:cNvSpPr>
          <p:nvPr>
            <p:ph type="sldNum" sz="quarter"/>
          </p:nvPr>
        </p:nvSpPr>
        <p:spPr>
          <a:xfrm>
            <a:off x="3841750" y="9421813"/>
            <a:ext cx="2940050" cy="496887"/>
          </a:xfrm>
          <a:prstGeom prst="rect">
            <a:avLst/>
          </a:prstGeom>
          <a:noFill/>
          <a:ln w="9525">
            <a:noFill/>
          </a:ln>
        </p:spPr>
        <p:txBody>
          <a:bodyPr lIns="91294" tIns="45647" rIns="91294" bIns="45647" anchor="b"/>
          <a:lstStyle/>
          <a:p>
            <a:pPr lvl="0" algn="r" eaLnBrk="1" hangingPunct="1">
              <a:buChar char="•"/>
            </a:pPr>
            <a:fld id="{9A0DB2DC-4C9A-4742-B13C-FB6460FD3503}" type="slidenum">
              <a:rPr lang="zh-CN" altLang="en-US" sz="4100" dirty="0">
                <a:solidFill>
                  <a:srgbClr val="000000"/>
                </a:solidFill>
              </a:rPr>
              <a:t>17</a:t>
            </a:fld>
            <a:endParaRPr lang="zh-CN" altLang="en-US" sz="4100" dirty="0">
              <a:solidFill>
                <a:srgbClr val="000000"/>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幻灯片图像占位符 1"/>
          <p:cNvSpPr>
            <a:spLocks noGrp="1" noRot="1" noChangeAspect="1" noTextEdit="1"/>
          </p:cNvSpPr>
          <p:nvPr>
            <p:ph type="sldImg"/>
          </p:nvPr>
        </p:nvSpPr>
        <p:spPr>
          <a:ln>
            <a:solidFill>
              <a:srgbClr val="000000">
                <a:alpha val="100000"/>
              </a:srgbClr>
            </a:solidFill>
            <a:miter lim="800000"/>
          </a:ln>
        </p:spPr>
      </p:sp>
      <p:sp>
        <p:nvSpPr>
          <p:cNvPr id="234499" name="备注占位符 2"/>
          <p:cNvSpPr>
            <a:spLocks noGrp="1"/>
          </p:cNvSpPr>
          <p:nvPr>
            <p:ph type="body" idx="1"/>
          </p:nvPr>
        </p:nvSpPr>
        <p:spPr>
          <a:xfrm>
            <a:off x="677863" y="4711700"/>
            <a:ext cx="5426075" cy="4462463"/>
          </a:xfrm>
        </p:spPr>
        <p:txBody>
          <a:bodyPr wrap="square" lIns="91294" tIns="45647" rIns="91294" bIns="45647" anchor="t"/>
          <a:lstStyle/>
          <a:p>
            <a:pPr lvl="0" eaLnBrk="1" hangingPunct="1">
              <a:spcBef>
                <a:spcPct val="0"/>
              </a:spcBef>
            </a:pPr>
            <a:endParaRPr lang="zh-CN" altLang="en-US" dirty="0"/>
          </a:p>
        </p:txBody>
      </p:sp>
      <p:sp>
        <p:nvSpPr>
          <p:cNvPr id="234500" name="灯片编号占位符 3"/>
          <p:cNvSpPr txBox="1">
            <a:spLocks noGrp="1"/>
          </p:cNvSpPr>
          <p:nvPr>
            <p:ph type="sldNum" sz="quarter"/>
          </p:nvPr>
        </p:nvSpPr>
        <p:spPr>
          <a:xfrm>
            <a:off x="3841750" y="9421813"/>
            <a:ext cx="2940050" cy="496887"/>
          </a:xfrm>
          <a:prstGeom prst="rect">
            <a:avLst/>
          </a:prstGeom>
          <a:noFill/>
          <a:ln w="9525">
            <a:noFill/>
          </a:ln>
        </p:spPr>
        <p:txBody>
          <a:bodyPr lIns="91294" tIns="45647" rIns="91294" bIns="45647" anchor="b"/>
          <a:lstStyle/>
          <a:p>
            <a:pPr lvl="0" algn="r" eaLnBrk="1" hangingPunct="1">
              <a:buChar char="•"/>
            </a:pPr>
            <a:fld id="{9A0DB2DC-4C9A-4742-B13C-FB6460FD3503}" type="slidenum">
              <a:rPr lang="zh-CN" altLang="en-US" sz="4100" dirty="0">
                <a:solidFill>
                  <a:srgbClr val="000000"/>
                </a:solidFill>
              </a:rPr>
              <a:t>18</a:t>
            </a:fld>
            <a:endParaRPr lang="zh-CN" altLang="en-US" sz="4100" dirty="0">
              <a:solidFill>
                <a:srgbClr val="000000"/>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幻灯片图像占位符 1"/>
          <p:cNvSpPr>
            <a:spLocks noGrp="1" noRot="1" noChangeAspect="1" noTextEdit="1"/>
          </p:cNvSpPr>
          <p:nvPr>
            <p:ph type="sldImg"/>
          </p:nvPr>
        </p:nvSpPr>
        <p:spPr>
          <a:ln>
            <a:solidFill>
              <a:srgbClr val="000000">
                <a:alpha val="100000"/>
              </a:srgbClr>
            </a:solidFill>
            <a:miter lim="800000"/>
          </a:ln>
        </p:spPr>
      </p:sp>
      <p:sp>
        <p:nvSpPr>
          <p:cNvPr id="234499" name="备注占位符 2"/>
          <p:cNvSpPr>
            <a:spLocks noGrp="1"/>
          </p:cNvSpPr>
          <p:nvPr>
            <p:ph type="body" idx="1"/>
          </p:nvPr>
        </p:nvSpPr>
        <p:spPr>
          <a:xfrm>
            <a:off x="677863" y="4711700"/>
            <a:ext cx="5426075" cy="4462463"/>
          </a:xfrm>
        </p:spPr>
        <p:txBody>
          <a:bodyPr wrap="square" lIns="91294" tIns="45647" rIns="91294" bIns="45647" anchor="t"/>
          <a:lstStyle/>
          <a:p>
            <a:pPr lvl="0" eaLnBrk="1" hangingPunct="1">
              <a:spcBef>
                <a:spcPct val="0"/>
              </a:spcBef>
            </a:pPr>
            <a:endParaRPr lang="zh-CN" altLang="en-US" dirty="0"/>
          </a:p>
        </p:txBody>
      </p:sp>
      <p:sp>
        <p:nvSpPr>
          <p:cNvPr id="234500" name="灯片编号占位符 3"/>
          <p:cNvSpPr txBox="1">
            <a:spLocks noGrp="1"/>
          </p:cNvSpPr>
          <p:nvPr>
            <p:ph type="sldNum" sz="quarter"/>
          </p:nvPr>
        </p:nvSpPr>
        <p:spPr>
          <a:xfrm>
            <a:off x="3841750" y="9421813"/>
            <a:ext cx="2940050" cy="496887"/>
          </a:xfrm>
          <a:prstGeom prst="rect">
            <a:avLst/>
          </a:prstGeom>
          <a:noFill/>
          <a:ln w="9525">
            <a:noFill/>
          </a:ln>
        </p:spPr>
        <p:txBody>
          <a:bodyPr lIns="91294" tIns="45647" rIns="91294" bIns="45647" anchor="b"/>
          <a:lstStyle/>
          <a:p>
            <a:pPr lvl="0" algn="r" eaLnBrk="1" hangingPunct="1">
              <a:buChar char="•"/>
            </a:pPr>
            <a:fld id="{9A0DB2DC-4C9A-4742-B13C-FB6460FD3503}" type="slidenum">
              <a:rPr lang="zh-CN" altLang="en-US" sz="4100" dirty="0">
                <a:solidFill>
                  <a:srgbClr val="000000"/>
                </a:solidFill>
              </a:rPr>
              <a:t>19</a:t>
            </a:fld>
            <a:endParaRPr lang="zh-CN" altLang="en-US" sz="4100" dirty="0">
              <a:solidFill>
                <a:srgbClr val="000000"/>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幻灯片图像占位符 1"/>
          <p:cNvSpPr>
            <a:spLocks noGrp="1" noRot="1" noChangeAspect="1" noTextEdit="1"/>
          </p:cNvSpPr>
          <p:nvPr>
            <p:ph type="sldImg"/>
          </p:nvPr>
        </p:nvSpPr>
        <p:spPr>
          <a:ln>
            <a:solidFill>
              <a:srgbClr val="000000">
                <a:alpha val="100000"/>
              </a:srgbClr>
            </a:solidFill>
            <a:miter lim="800000"/>
          </a:ln>
        </p:spPr>
      </p:sp>
      <p:sp>
        <p:nvSpPr>
          <p:cNvPr id="234499" name="备注占位符 2"/>
          <p:cNvSpPr>
            <a:spLocks noGrp="1"/>
          </p:cNvSpPr>
          <p:nvPr>
            <p:ph type="body" idx="1"/>
          </p:nvPr>
        </p:nvSpPr>
        <p:spPr>
          <a:xfrm>
            <a:off x="677863" y="4711700"/>
            <a:ext cx="5426075" cy="4462463"/>
          </a:xfrm>
        </p:spPr>
        <p:txBody>
          <a:bodyPr wrap="square" lIns="91294" tIns="45647" rIns="91294" bIns="45647" anchor="t"/>
          <a:lstStyle/>
          <a:p>
            <a:pPr lvl="0" eaLnBrk="1" hangingPunct="1">
              <a:spcBef>
                <a:spcPct val="0"/>
              </a:spcBef>
            </a:pPr>
            <a:endParaRPr lang="zh-CN" altLang="en-US" dirty="0"/>
          </a:p>
        </p:txBody>
      </p:sp>
      <p:sp>
        <p:nvSpPr>
          <p:cNvPr id="234500" name="灯片编号占位符 3"/>
          <p:cNvSpPr txBox="1">
            <a:spLocks noGrp="1"/>
          </p:cNvSpPr>
          <p:nvPr>
            <p:ph type="sldNum" sz="quarter"/>
          </p:nvPr>
        </p:nvSpPr>
        <p:spPr>
          <a:xfrm>
            <a:off x="3841750" y="9421813"/>
            <a:ext cx="2940050" cy="496887"/>
          </a:xfrm>
          <a:prstGeom prst="rect">
            <a:avLst/>
          </a:prstGeom>
          <a:noFill/>
          <a:ln w="9525">
            <a:noFill/>
          </a:ln>
        </p:spPr>
        <p:txBody>
          <a:bodyPr lIns="91294" tIns="45647" rIns="91294" bIns="45647" anchor="b"/>
          <a:lstStyle/>
          <a:p>
            <a:pPr lvl="0" algn="r" eaLnBrk="1" hangingPunct="1">
              <a:buChar char="•"/>
            </a:pPr>
            <a:fld id="{9A0DB2DC-4C9A-4742-B13C-FB6460FD3503}" type="slidenum">
              <a:rPr lang="zh-CN" altLang="en-US" sz="4100" dirty="0">
                <a:solidFill>
                  <a:srgbClr val="000000"/>
                </a:solidFill>
              </a:rPr>
              <a:t>2</a:t>
            </a:fld>
            <a:endParaRPr lang="zh-CN" altLang="en-US" sz="4100" dirty="0">
              <a:solidFill>
                <a:srgbClr val="000000"/>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幻灯片图像占位符 1"/>
          <p:cNvSpPr>
            <a:spLocks noGrp="1" noRot="1" noChangeAspect="1" noTextEdit="1"/>
          </p:cNvSpPr>
          <p:nvPr>
            <p:ph type="sldImg"/>
          </p:nvPr>
        </p:nvSpPr>
        <p:spPr>
          <a:ln>
            <a:solidFill>
              <a:srgbClr val="000000">
                <a:alpha val="100000"/>
              </a:srgbClr>
            </a:solidFill>
            <a:miter lim="800000"/>
          </a:ln>
        </p:spPr>
      </p:sp>
      <p:sp>
        <p:nvSpPr>
          <p:cNvPr id="234499" name="备注占位符 2"/>
          <p:cNvSpPr>
            <a:spLocks noGrp="1"/>
          </p:cNvSpPr>
          <p:nvPr>
            <p:ph type="body" idx="1"/>
          </p:nvPr>
        </p:nvSpPr>
        <p:spPr>
          <a:xfrm>
            <a:off x="677863" y="4711700"/>
            <a:ext cx="5426075" cy="4462463"/>
          </a:xfrm>
        </p:spPr>
        <p:txBody>
          <a:bodyPr wrap="square" lIns="91294" tIns="45647" rIns="91294" bIns="45647" anchor="t"/>
          <a:lstStyle/>
          <a:p>
            <a:pPr lvl="0" eaLnBrk="1" hangingPunct="1">
              <a:spcBef>
                <a:spcPct val="0"/>
              </a:spcBef>
            </a:pPr>
            <a:endParaRPr lang="zh-CN" altLang="en-US" dirty="0"/>
          </a:p>
        </p:txBody>
      </p:sp>
      <p:sp>
        <p:nvSpPr>
          <p:cNvPr id="234500" name="灯片编号占位符 3"/>
          <p:cNvSpPr txBox="1">
            <a:spLocks noGrp="1"/>
          </p:cNvSpPr>
          <p:nvPr>
            <p:ph type="sldNum" sz="quarter"/>
          </p:nvPr>
        </p:nvSpPr>
        <p:spPr>
          <a:xfrm>
            <a:off x="3841750" y="9421813"/>
            <a:ext cx="2940050" cy="496887"/>
          </a:xfrm>
          <a:prstGeom prst="rect">
            <a:avLst/>
          </a:prstGeom>
          <a:noFill/>
          <a:ln w="9525">
            <a:noFill/>
          </a:ln>
        </p:spPr>
        <p:txBody>
          <a:bodyPr lIns="91294" tIns="45647" rIns="91294" bIns="45647" anchor="b"/>
          <a:lstStyle/>
          <a:p>
            <a:pPr lvl="0" algn="r" eaLnBrk="1" hangingPunct="1">
              <a:buChar char="•"/>
            </a:pPr>
            <a:fld id="{9A0DB2DC-4C9A-4742-B13C-FB6460FD3503}" type="slidenum">
              <a:rPr lang="zh-CN" altLang="en-US" sz="4100" dirty="0">
                <a:solidFill>
                  <a:srgbClr val="000000"/>
                </a:solidFill>
              </a:rPr>
              <a:t>20</a:t>
            </a:fld>
            <a:endParaRPr lang="zh-CN" altLang="en-US" sz="4100" dirty="0">
              <a:solidFill>
                <a:srgbClr val="000000"/>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幻灯片图像占位符 1"/>
          <p:cNvSpPr>
            <a:spLocks noGrp="1" noRot="1" noChangeAspect="1" noTextEdit="1"/>
          </p:cNvSpPr>
          <p:nvPr>
            <p:ph type="sldImg"/>
          </p:nvPr>
        </p:nvSpPr>
        <p:spPr>
          <a:ln>
            <a:solidFill>
              <a:srgbClr val="000000">
                <a:alpha val="100000"/>
              </a:srgbClr>
            </a:solidFill>
            <a:miter lim="800000"/>
          </a:ln>
        </p:spPr>
      </p:sp>
      <p:sp>
        <p:nvSpPr>
          <p:cNvPr id="234499" name="备注占位符 2"/>
          <p:cNvSpPr>
            <a:spLocks noGrp="1"/>
          </p:cNvSpPr>
          <p:nvPr>
            <p:ph type="body" idx="1"/>
          </p:nvPr>
        </p:nvSpPr>
        <p:spPr>
          <a:xfrm>
            <a:off x="677863" y="4711700"/>
            <a:ext cx="5426075" cy="4462463"/>
          </a:xfrm>
        </p:spPr>
        <p:txBody>
          <a:bodyPr wrap="square" lIns="91294" tIns="45647" rIns="91294" bIns="45647" anchor="t"/>
          <a:lstStyle/>
          <a:p>
            <a:pPr lvl="0" eaLnBrk="1" hangingPunct="1">
              <a:spcBef>
                <a:spcPct val="0"/>
              </a:spcBef>
            </a:pPr>
            <a:endParaRPr lang="zh-CN" altLang="en-US" dirty="0"/>
          </a:p>
        </p:txBody>
      </p:sp>
      <p:sp>
        <p:nvSpPr>
          <p:cNvPr id="234500" name="灯片编号占位符 3"/>
          <p:cNvSpPr txBox="1">
            <a:spLocks noGrp="1"/>
          </p:cNvSpPr>
          <p:nvPr>
            <p:ph type="sldNum" sz="quarter"/>
          </p:nvPr>
        </p:nvSpPr>
        <p:spPr>
          <a:xfrm>
            <a:off x="3841750" y="9421813"/>
            <a:ext cx="2940050" cy="496887"/>
          </a:xfrm>
          <a:prstGeom prst="rect">
            <a:avLst/>
          </a:prstGeom>
          <a:noFill/>
          <a:ln w="9525">
            <a:noFill/>
          </a:ln>
        </p:spPr>
        <p:txBody>
          <a:bodyPr lIns="91294" tIns="45647" rIns="91294" bIns="45647" anchor="b"/>
          <a:lstStyle/>
          <a:p>
            <a:pPr lvl="0" algn="r" eaLnBrk="1" hangingPunct="1">
              <a:buChar char="•"/>
            </a:pPr>
            <a:fld id="{9A0DB2DC-4C9A-4742-B13C-FB6460FD3503}" type="slidenum">
              <a:rPr lang="zh-CN" altLang="en-US" sz="4100" dirty="0">
                <a:solidFill>
                  <a:srgbClr val="000000"/>
                </a:solidFill>
              </a:rPr>
              <a:t>21</a:t>
            </a:fld>
            <a:endParaRPr lang="zh-CN" altLang="en-US" sz="4100" dirty="0">
              <a:solidFill>
                <a:srgbClr val="000000"/>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幻灯片图像占位符 1"/>
          <p:cNvSpPr>
            <a:spLocks noGrp="1" noRot="1" noChangeAspect="1" noTextEdit="1"/>
          </p:cNvSpPr>
          <p:nvPr>
            <p:ph type="sldImg"/>
          </p:nvPr>
        </p:nvSpPr>
        <p:spPr>
          <a:ln>
            <a:solidFill>
              <a:srgbClr val="000000">
                <a:alpha val="100000"/>
              </a:srgbClr>
            </a:solidFill>
            <a:miter lim="800000"/>
          </a:ln>
        </p:spPr>
      </p:sp>
      <p:sp>
        <p:nvSpPr>
          <p:cNvPr id="234499" name="备注占位符 2"/>
          <p:cNvSpPr>
            <a:spLocks noGrp="1"/>
          </p:cNvSpPr>
          <p:nvPr>
            <p:ph type="body" idx="1"/>
          </p:nvPr>
        </p:nvSpPr>
        <p:spPr>
          <a:xfrm>
            <a:off x="677863" y="4711700"/>
            <a:ext cx="5426075" cy="4462463"/>
          </a:xfrm>
        </p:spPr>
        <p:txBody>
          <a:bodyPr wrap="square" lIns="91294" tIns="45647" rIns="91294" bIns="45647" anchor="t"/>
          <a:lstStyle/>
          <a:p>
            <a:pPr lvl="0" eaLnBrk="1" hangingPunct="1">
              <a:spcBef>
                <a:spcPct val="0"/>
              </a:spcBef>
            </a:pPr>
            <a:endParaRPr lang="zh-CN" altLang="en-US" dirty="0"/>
          </a:p>
        </p:txBody>
      </p:sp>
      <p:sp>
        <p:nvSpPr>
          <p:cNvPr id="234500" name="灯片编号占位符 3"/>
          <p:cNvSpPr txBox="1">
            <a:spLocks noGrp="1"/>
          </p:cNvSpPr>
          <p:nvPr>
            <p:ph type="sldNum" sz="quarter"/>
          </p:nvPr>
        </p:nvSpPr>
        <p:spPr>
          <a:xfrm>
            <a:off x="3841750" y="9421813"/>
            <a:ext cx="2940050" cy="496887"/>
          </a:xfrm>
          <a:prstGeom prst="rect">
            <a:avLst/>
          </a:prstGeom>
          <a:noFill/>
          <a:ln w="9525">
            <a:noFill/>
          </a:ln>
        </p:spPr>
        <p:txBody>
          <a:bodyPr lIns="91294" tIns="45647" rIns="91294" bIns="45647" anchor="b"/>
          <a:lstStyle/>
          <a:p>
            <a:pPr lvl="0" algn="r" eaLnBrk="1" hangingPunct="1">
              <a:buChar char="•"/>
            </a:pPr>
            <a:fld id="{9A0DB2DC-4C9A-4742-B13C-FB6460FD3503}" type="slidenum">
              <a:rPr lang="zh-CN" altLang="en-US" sz="4100" dirty="0">
                <a:solidFill>
                  <a:srgbClr val="000000"/>
                </a:solidFill>
              </a:rPr>
              <a:t>22</a:t>
            </a:fld>
            <a:endParaRPr lang="zh-CN" altLang="en-US" sz="4100" dirty="0">
              <a:solidFill>
                <a:srgbClr val="000000"/>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幻灯片图像占位符 1"/>
          <p:cNvSpPr>
            <a:spLocks noGrp="1" noRot="1" noChangeAspect="1" noTextEdit="1"/>
          </p:cNvSpPr>
          <p:nvPr>
            <p:ph type="sldImg"/>
          </p:nvPr>
        </p:nvSpPr>
        <p:spPr>
          <a:ln>
            <a:solidFill>
              <a:srgbClr val="000000">
                <a:alpha val="100000"/>
              </a:srgbClr>
            </a:solidFill>
            <a:miter lim="800000"/>
          </a:ln>
        </p:spPr>
      </p:sp>
      <p:sp>
        <p:nvSpPr>
          <p:cNvPr id="234499" name="备注占位符 2"/>
          <p:cNvSpPr>
            <a:spLocks noGrp="1"/>
          </p:cNvSpPr>
          <p:nvPr>
            <p:ph type="body" idx="1"/>
          </p:nvPr>
        </p:nvSpPr>
        <p:spPr>
          <a:xfrm>
            <a:off x="677863" y="4711700"/>
            <a:ext cx="5426075" cy="4462463"/>
          </a:xfrm>
        </p:spPr>
        <p:txBody>
          <a:bodyPr wrap="square" lIns="91294" tIns="45647" rIns="91294" bIns="45647" anchor="t"/>
          <a:lstStyle/>
          <a:p>
            <a:pPr lvl="0" eaLnBrk="1" hangingPunct="1">
              <a:spcBef>
                <a:spcPct val="0"/>
              </a:spcBef>
            </a:pPr>
            <a:endParaRPr lang="zh-CN" altLang="en-US" dirty="0"/>
          </a:p>
        </p:txBody>
      </p:sp>
      <p:sp>
        <p:nvSpPr>
          <p:cNvPr id="234500" name="灯片编号占位符 3"/>
          <p:cNvSpPr txBox="1">
            <a:spLocks noGrp="1"/>
          </p:cNvSpPr>
          <p:nvPr>
            <p:ph type="sldNum" sz="quarter"/>
          </p:nvPr>
        </p:nvSpPr>
        <p:spPr>
          <a:xfrm>
            <a:off x="3841750" y="9421813"/>
            <a:ext cx="2940050" cy="496887"/>
          </a:xfrm>
          <a:prstGeom prst="rect">
            <a:avLst/>
          </a:prstGeom>
          <a:noFill/>
          <a:ln w="9525">
            <a:noFill/>
          </a:ln>
        </p:spPr>
        <p:txBody>
          <a:bodyPr lIns="91294" tIns="45647" rIns="91294" bIns="45647" anchor="b"/>
          <a:lstStyle/>
          <a:p>
            <a:pPr lvl="0" algn="r" eaLnBrk="1" hangingPunct="1">
              <a:buChar char="•"/>
            </a:pPr>
            <a:fld id="{9A0DB2DC-4C9A-4742-B13C-FB6460FD3503}" type="slidenum">
              <a:rPr lang="zh-CN" altLang="en-US" sz="4100" dirty="0">
                <a:solidFill>
                  <a:srgbClr val="000000"/>
                </a:solidFill>
              </a:rPr>
              <a:t>23</a:t>
            </a:fld>
            <a:endParaRPr lang="zh-CN" altLang="en-US" sz="4100" dirty="0">
              <a:solidFill>
                <a:srgbClr val="000000"/>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幻灯片图像占位符 1"/>
          <p:cNvSpPr>
            <a:spLocks noGrp="1" noRot="1" noChangeAspect="1" noTextEdit="1"/>
          </p:cNvSpPr>
          <p:nvPr>
            <p:ph type="sldImg"/>
          </p:nvPr>
        </p:nvSpPr>
        <p:spPr>
          <a:ln>
            <a:solidFill>
              <a:srgbClr val="000000">
                <a:alpha val="100000"/>
              </a:srgbClr>
            </a:solidFill>
            <a:miter lim="800000"/>
          </a:ln>
        </p:spPr>
      </p:sp>
      <p:sp>
        <p:nvSpPr>
          <p:cNvPr id="234499" name="备注占位符 2"/>
          <p:cNvSpPr>
            <a:spLocks noGrp="1"/>
          </p:cNvSpPr>
          <p:nvPr>
            <p:ph type="body" idx="1"/>
          </p:nvPr>
        </p:nvSpPr>
        <p:spPr>
          <a:xfrm>
            <a:off x="677863" y="4711700"/>
            <a:ext cx="5426075" cy="4462463"/>
          </a:xfrm>
        </p:spPr>
        <p:txBody>
          <a:bodyPr wrap="square" lIns="91294" tIns="45647" rIns="91294" bIns="45647" anchor="t"/>
          <a:lstStyle/>
          <a:p>
            <a:pPr lvl="0" eaLnBrk="1" hangingPunct="1">
              <a:spcBef>
                <a:spcPct val="0"/>
              </a:spcBef>
            </a:pPr>
            <a:endParaRPr lang="zh-CN" altLang="en-US" dirty="0"/>
          </a:p>
        </p:txBody>
      </p:sp>
      <p:sp>
        <p:nvSpPr>
          <p:cNvPr id="234500" name="灯片编号占位符 3"/>
          <p:cNvSpPr txBox="1">
            <a:spLocks noGrp="1"/>
          </p:cNvSpPr>
          <p:nvPr>
            <p:ph type="sldNum" sz="quarter"/>
          </p:nvPr>
        </p:nvSpPr>
        <p:spPr>
          <a:xfrm>
            <a:off x="3841750" y="9421813"/>
            <a:ext cx="2940050" cy="496887"/>
          </a:xfrm>
          <a:prstGeom prst="rect">
            <a:avLst/>
          </a:prstGeom>
          <a:noFill/>
          <a:ln w="9525">
            <a:noFill/>
          </a:ln>
        </p:spPr>
        <p:txBody>
          <a:bodyPr lIns="91294" tIns="45647" rIns="91294" bIns="45647" anchor="b"/>
          <a:lstStyle/>
          <a:p>
            <a:pPr lvl="0" algn="r" eaLnBrk="1" hangingPunct="1">
              <a:buChar char="•"/>
            </a:pPr>
            <a:fld id="{9A0DB2DC-4C9A-4742-B13C-FB6460FD3503}" type="slidenum">
              <a:rPr lang="zh-CN" altLang="en-US" sz="4100" dirty="0">
                <a:solidFill>
                  <a:srgbClr val="000000"/>
                </a:solidFill>
              </a:rPr>
              <a:t>24</a:t>
            </a:fld>
            <a:endParaRPr lang="zh-CN" altLang="en-US" sz="4100" dirty="0">
              <a:solidFill>
                <a:srgbClr val="000000"/>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幻灯片图像占位符 1"/>
          <p:cNvSpPr>
            <a:spLocks noGrp="1" noRot="1" noChangeAspect="1" noTextEdit="1"/>
          </p:cNvSpPr>
          <p:nvPr>
            <p:ph type="sldImg"/>
          </p:nvPr>
        </p:nvSpPr>
        <p:spPr>
          <a:ln>
            <a:solidFill>
              <a:srgbClr val="000000">
                <a:alpha val="100000"/>
              </a:srgbClr>
            </a:solidFill>
            <a:miter lim="800000"/>
          </a:ln>
        </p:spPr>
      </p:sp>
      <p:sp>
        <p:nvSpPr>
          <p:cNvPr id="234499" name="备注占位符 2"/>
          <p:cNvSpPr>
            <a:spLocks noGrp="1"/>
          </p:cNvSpPr>
          <p:nvPr>
            <p:ph type="body" idx="1"/>
          </p:nvPr>
        </p:nvSpPr>
        <p:spPr>
          <a:xfrm>
            <a:off x="677863" y="4711700"/>
            <a:ext cx="5426075" cy="4462463"/>
          </a:xfrm>
        </p:spPr>
        <p:txBody>
          <a:bodyPr wrap="square" lIns="91294" tIns="45647" rIns="91294" bIns="45647" anchor="t"/>
          <a:lstStyle/>
          <a:p>
            <a:pPr lvl="0" eaLnBrk="1" hangingPunct="1">
              <a:spcBef>
                <a:spcPct val="0"/>
              </a:spcBef>
            </a:pPr>
            <a:endParaRPr lang="zh-CN" altLang="en-US" dirty="0"/>
          </a:p>
        </p:txBody>
      </p:sp>
      <p:sp>
        <p:nvSpPr>
          <p:cNvPr id="234500" name="灯片编号占位符 3"/>
          <p:cNvSpPr txBox="1">
            <a:spLocks noGrp="1"/>
          </p:cNvSpPr>
          <p:nvPr>
            <p:ph type="sldNum" sz="quarter"/>
          </p:nvPr>
        </p:nvSpPr>
        <p:spPr>
          <a:xfrm>
            <a:off x="3841750" y="9421813"/>
            <a:ext cx="2940050" cy="496887"/>
          </a:xfrm>
          <a:prstGeom prst="rect">
            <a:avLst/>
          </a:prstGeom>
          <a:noFill/>
          <a:ln w="9525">
            <a:noFill/>
          </a:ln>
        </p:spPr>
        <p:txBody>
          <a:bodyPr lIns="91294" tIns="45647" rIns="91294" bIns="45647" anchor="b"/>
          <a:lstStyle/>
          <a:p>
            <a:pPr lvl="0" algn="r" eaLnBrk="1" hangingPunct="1">
              <a:buChar char="•"/>
            </a:pPr>
            <a:fld id="{9A0DB2DC-4C9A-4742-B13C-FB6460FD3503}" type="slidenum">
              <a:rPr lang="zh-CN" altLang="en-US" sz="4100" dirty="0">
                <a:solidFill>
                  <a:srgbClr val="000000"/>
                </a:solidFill>
              </a:rPr>
              <a:t>25</a:t>
            </a:fld>
            <a:endParaRPr lang="zh-CN" altLang="en-US" sz="4100" dirty="0">
              <a:solidFill>
                <a:srgbClr val="000000"/>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幻灯片图像占位符 1"/>
          <p:cNvSpPr>
            <a:spLocks noGrp="1" noRot="1" noChangeAspect="1" noTextEdit="1"/>
          </p:cNvSpPr>
          <p:nvPr>
            <p:ph type="sldImg"/>
          </p:nvPr>
        </p:nvSpPr>
        <p:spPr>
          <a:ln>
            <a:solidFill>
              <a:srgbClr val="000000">
                <a:alpha val="100000"/>
              </a:srgbClr>
            </a:solidFill>
            <a:miter lim="800000"/>
          </a:ln>
        </p:spPr>
      </p:sp>
      <p:sp>
        <p:nvSpPr>
          <p:cNvPr id="234499" name="备注占位符 2"/>
          <p:cNvSpPr>
            <a:spLocks noGrp="1"/>
          </p:cNvSpPr>
          <p:nvPr>
            <p:ph type="body" idx="1"/>
          </p:nvPr>
        </p:nvSpPr>
        <p:spPr>
          <a:xfrm>
            <a:off x="677863" y="4711700"/>
            <a:ext cx="5426075" cy="4462463"/>
          </a:xfrm>
        </p:spPr>
        <p:txBody>
          <a:bodyPr wrap="square" lIns="91294" tIns="45647" rIns="91294" bIns="45647" anchor="t"/>
          <a:lstStyle/>
          <a:p>
            <a:pPr lvl="0" eaLnBrk="1" hangingPunct="1">
              <a:spcBef>
                <a:spcPct val="0"/>
              </a:spcBef>
            </a:pPr>
            <a:endParaRPr lang="zh-CN" altLang="en-US" dirty="0"/>
          </a:p>
        </p:txBody>
      </p:sp>
      <p:sp>
        <p:nvSpPr>
          <p:cNvPr id="234500" name="灯片编号占位符 3"/>
          <p:cNvSpPr txBox="1">
            <a:spLocks noGrp="1"/>
          </p:cNvSpPr>
          <p:nvPr>
            <p:ph type="sldNum" sz="quarter"/>
          </p:nvPr>
        </p:nvSpPr>
        <p:spPr>
          <a:xfrm>
            <a:off x="3841750" y="9421813"/>
            <a:ext cx="2940050" cy="496887"/>
          </a:xfrm>
          <a:prstGeom prst="rect">
            <a:avLst/>
          </a:prstGeom>
          <a:noFill/>
          <a:ln w="9525">
            <a:noFill/>
          </a:ln>
        </p:spPr>
        <p:txBody>
          <a:bodyPr lIns="91294" tIns="45647" rIns="91294" bIns="45647" anchor="b"/>
          <a:lstStyle/>
          <a:p>
            <a:pPr lvl="0" algn="r" eaLnBrk="1" hangingPunct="1">
              <a:buChar char="•"/>
            </a:pPr>
            <a:fld id="{9A0DB2DC-4C9A-4742-B13C-FB6460FD3503}" type="slidenum">
              <a:rPr lang="zh-CN" altLang="en-US" sz="4100" dirty="0">
                <a:solidFill>
                  <a:srgbClr val="000000"/>
                </a:solidFill>
              </a:rPr>
              <a:t>26</a:t>
            </a:fld>
            <a:endParaRPr lang="zh-CN" altLang="en-US" sz="4100" dirty="0">
              <a:solidFill>
                <a:srgbClr val="000000"/>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幻灯片图像占位符 1"/>
          <p:cNvSpPr>
            <a:spLocks noGrp="1" noRot="1" noChangeAspect="1" noTextEdit="1"/>
          </p:cNvSpPr>
          <p:nvPr>
            <p:ph type="sldImg"/>
          </p:nvPr>
        </p:nvSpPr>
        <p:spPr>
          <a:ln>
            <a:solidFill>
              <a:srgbClr val="000000">
                <a:alpha val="100000"/>
              </a:srgbClr>
            </a:solidFill>
            <a:miter lim="800000"/>
          </a:ln>
        </p:spPr>
      </p:sp>
      <p:sp>
        <p:nvSpPr>
          <p:cNvPr id="234499" name="备注占位符 2"/>
          <p:cNvSpPr>
            <a:spLocks noGrp="1"/>
          </p:cNvSpPr>
          <p:nvPr>
            <p:ph type="body" idx="1"/>
          </p:nvPr>
        </p:nvSpPr>
        <p:spPr>
          <a:xfrm>
            <a:off x="677863" y="4711700"/>
            <a:ext cx="5426075" cy="4462463"/>
          </a:xfrm>
        </p:spPr>
        <p:txBody>
          <a:bodyPr wrap="square" lIns="91294" tIns="45647" rIns="91294" bIns="45647" anchor="t"/>
          <a:lstStyle/>
          <a:p>
            <a:pPr lvl="0" eaLnBrk="1" hangingPunct="1">
              <a:spcBef>
                <a:spcPct val="0"/>
              </a:spcBef>
            </a:pPr>
            <a:endParaRPr lang="zh-CN" altLang="en-US" dirty="0"/>
          </a:p>
        </p:txBody>
      </p:sp>
      <p:sp>
        <p:nvSpPr>
          <p:cNvPr id="234500" name="灯片编号占位符 3"/>
          <p:cNvSpPr txBox="1">
            <a:spLocks noGrp="1"/>
          </p:cNvSpPr>
          <p:nvPr>
            <p:ph type="sldNum" sz="quarter"/>
          </p:nvPr>
        </p:nvSpPr>
        <p:spPr>
          <a:xfrm>
            <a:off x="3841750" y="9421813"/>
            <a:ext cx="2940050" cy="496887"/>
          </a:xfrm>
          <a:prstGeom prst="rect">
            <a:avLst/>
          </a:prstGeom>
          <a:noFill/>
          <a:ln w="9525">
            <a:noFill/>
          </a:ln>
        </p:spPr>
        <p:txBody>
          <a:bodyPr lIns="91294" tIns="45647" rIns="91294" bIns="45647" anchor="b"/>
          <a:lstStyle/>
          <a:p>
            <a:pPr lvl="0" algn="r" eaLnBrk="1" hangingPunct="1">
              <a:buChar char="•"/>
            </a:pPr>
            <a:fld id="{9A0DB2DC-4C9A-4742-B13C-FB6460FD3503}" type="slidenum">
              <a:rPr lang="zh-CN" altLang="en-US" sz="4100" dirty="0">
                <a:solidFill>
                  <a:srgbClr val="000000"/>
                </a:solidFill>
              </a:rPr>
              <a:t>27</a:t>
            </a:fld>
            <a:endParaRPr lang="zh-CN" altLang="en-US" sz="4100" dirty="0">
              <a:solidFill>
                <a:srgbClr val="000000"/>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幻灯片图像占位符 1"/>
          <p:cNvSpPr>
            <a:spLocks noGrp="1" noRot="1" noChangeAspect="1" noTextEdit="1"/>
          </p:cNvSpPr>
          <p:nvPr>
            <p:ph type="sldImg"/>
          </p:nvPr>
        </p:nvSpPr>
        <p:spPr>
          <a:ln>
            <a:solidFill>
              <a:srgbClr val="000000">
                <a:alpha val="100000"/>
              </a:srgbClr>
            </a:solidFill>
            <a:miter lim="800000"/>
          </a:ln>
        </p:spPr>
      </p:sp>
      <p:sp>
        <p:nvSpPr>
          <p:cNvPr id="234499" name="备注占位符 2"/>
          <p:cNvSpPr>
            <a:spLocks noGrp="1"/>
          </p:cNvSpPr>
          <p:nvPr>
            <p:ph type="body" idx="1"/>
          </p:nvPr>
        </p:nvSpPr>
        <p:spPr>
          <a:xfrm>
            <a:off x="677863" y="4711700"/>
            <a:ext cx="5426075" cy="4462463"/>
          </a:xfrm>
        </p:spPr>
        <p:txBody>
          <a:bodyPr wrap="square" lIns="91294" tIns="45647" rIns="91294" bIns="45647" anchor="t"/>
          <a:lstStyle/>
          <a:p>
            <a:pPr lvl="0" eaLnBrk="1" hangingPunct="1">
              <a:spcBef>
                <a:spcPct val="0"/>
              </a:spcBef>
            </a:pPr>
            <a:endParaRPr lang="zh-CN" altLang="en-US" dirty="0"/>
          </a:p>
        </p:txBody>
      </p:sp>
      <p:sp>
        <p:nvSpPr>
          <p:cNvPr id="234500" name="灯片编号占位符 3"/>
          <p:cNvSpPr txBox="1">
            <a:spLocks noGrp="1"/>
          </p:cNvSpPr>
          <p:nvPr>
            <p:ph type="sldNum" sz="quarter"/>
          </p:nvPr>
        </p:nvSpPr>
        <p:spPr>
          <a:xfrm>
            <a:off x="3841750" y="9421813"/>
            <a:ext cx="2940050" cy="496887"/>
          </a:xfrm>
          <a:prstGeom prst="rect">
            <a:avLst/>
          </a:prstGeom>
          <a:noFill/>
          <a:ln w="9525">
            <a:noFill/>
          </a:ln>
        </p:spPr>
        <p:txBody>
          <a:bodyPr lIns="91294" tIns="45647" rIns="91294" bIns="45647" anchor="b"/>
          <a:lstStyle/>
          <a:p>
            <a:pPr lvl="0" algn="r" eaLnBrk="1" hangingPunct="1">
              <a:buChar char="•"/>
            </a:pPr>
            <a:fld id="{9A0DB2DC-4C9A-4742-B13C-FB6460FD3503}" type="slidenum">
              <a:rPr lang="zh-CN" altLang="en-US" sz="4100" dirty="0">
                <a:solidFill>
                  <a:srgbClr val="000000"/>
                </a:solidFill>
              </a:rPr>
              <a:t>28</a:t>
            </a:fld>
            <a:endParaRPr lang="zh-CN" altLang="en-US" sz="4100" dirty="0">
              <a:solidFill>
                <a:srgbClr val="000000"/>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幻灯片图像占位符 1"/>
          <p:cNvSpPr>
            <a:spLocks noGrp="1" noRot="1" noChangeAspect="1" noTextEdit="1"/>
          </p:cNvSpPr>
          <p:nvPr>
            <p:ph type="sldImg"/>
          </p:nvPr>
        </p:nvSpPr>
        <p:spPr>
          <a:ln>
            <a:solidFill>
              <a:srgbClr val="000000">
                <a:alpha val="100000"/>
              </a:srgbClr>
            </a:solidFill>
            <a:miter lim="800000"/>
          </a:ln>
        </p:spPr>
      </p:sp>
      <p:sp>
        <p:nvSpPr>
          <p:cNvPr id="234499" name="备注占位符 2"/>
          <p:cNvSpPr>
            <a:spLocks noGrp="1"/>
          </p:cNvSpPr>
          <p:nvPr>
            <p:ph type="body" idx="1"/>
          </p:nvPr>
        </p:nvSpPr>
        <p:spPr>
          <a:xfrm>
            <a:off x="677863" y="4711700"/>
            <a:ext cx="5426075" cy="4462463"/>
          </a:xfrm>
        </p:spPr>
        <p:txBody>
          <a:bodyPr wrap="square" lIns="91294" tIns="45647" rIns="91294" bIns="45647" anchor="t"/>
          <a:lstStyle/>
          <a:p>
            <a:pPr lvl="0" eaLnBrk="1" hangingPunct="1">
              <a:spcBef>
                <a:spcPct val="0"/>
              </a:spcBef>
            </a:pPr>
            <a:endParaRPr lang="zh-CN" altLang="en-US" dirty="0"/>
          </a:p>
        </p:txBody>
      </p:sp>
      <p:sp>
        <p:nvSpPr>
          <p:cNvPr id="234500" name="灯片编号占位符 3"/>
          <p:cNvSpPr txBox="1">
            <a:spLocks noGrp="1"/>
          </p:cNvSpPr>
          <p:nvPr>
            <p:ph type="sldNum" sz="quarter"/>
          </p:nvPr>
        </p:nvSpPr>
        <p:spPr>
          <a:xfrm>
            <a:off x="3841750" y="9421813"/>
            <a:ext cx="2940050" cy="496887"/>
          </a:xfrm>
          <a:prstGeom prst="rect">
            <a:avLst/>
          </a:prstGeom>
          <a:noFill/>
          <a:ln w="9525">
            <a:noFill/>
          </a:ln>
        </p:spPr>
        <p:txBody>
          <a:bodyPr lIns="91294" tIns="45647" rIns="91294" bIns="45647" anchor="b"/>
          <a:lstStyle/>
          <a:p>
            <a:pPr lvl="0" algn="r" eaLnBrk="1" hangingPunct="1">
              <a:buChar char="•"/>
            </a:pPr>
            <a:fld id="{9A0DB2DC-4C9A-4742-B13C-FB6460FD3503}" type="slidenum">
              <a:rPr lang="zh-CN" altLang="en-US" sz="4100" dirty="0">
                <a:solidFill>
                  <a:srgbClr val="000000"/>
                </a:solidFill>
              </a:rPr>
              <a:t>29</a:t>
            </a:fld>
            <a:endParaRPr lang="zh-CN" altLang="en-US" sz="4100" dirty="0">
              <a:solidFill>
                <a:srgbClr val="000000"/>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幻灯片图像占位符 1"/>
          <p:cNvSpPr>
            <a:spLocks noGrp="1" noRot="1" noChangeAspect="1" noTextEdit="1"/>
          </p:cNvSpPr>
          <p:nvPr>
            <p:ph type="sldImg"/>
          </p:nvPr>
        </p:nvSpPr>
        <p:spPr>
          <a:ln>
            <a:solidFill>
              <a:srgbClr val="000000">
                <a:alpha val="100000"/>
              </a:srgbClr>
            </a:solidFill>
            <a:miter lim="800000"/>
          </a:ln>
        </p:spPr>
      </p:sp>
      <p:sp>
        <p:nvSpPr>
          <p:cNvPr id="234499" name="备注占位符 2"/>
          <p:cNvSpPr>
            <a:spLocks noGrp="1"/>
          </p:cNvSpPr>
          <p:nvPr>
            <p:ph type="body" idx="1"/>
          </p:nvPr>
        </p:nvSpPr>
        <p:spPr>
          <a:xfrm>
            <a:off x="677863" y="4711700"/>
            <a:ext cx="5426075" cy="4462463"/>
          </a:xfrm>
        </p:spPr>
        <p:txBody>
          <a:bodyPr wrap="square" lIns="91294" tIns="45647" rIns="91294" bIns="45647" anchor="t"/>
          <a:lstStyle/>
          <a:p>
            <a:pPr lvl="0" eaLnBrk="1" hangingPunct="1">
              <a:spcBef>
                <a:spcPct val="0"/>
              </a:spcBef>
            </a:pPr>
            <a:endParaRPr lang="zh-CN" altLang="en-US" dirty="0"/>
          </a:p>
        </p:txBody>
      </p:sp>
      <p:sp>
        <p:nvSpPr>
          <p:cNvPr id="234500" name="灯片编号占位符 3"/>
          <p:cNvSpPr txBox="1">
            <a:spLocks noGrp="1"/>
          </p:cNvSpPr>
          <p:nvPr>
            <p:ph type="sldNum" sz="quarter"/>
          </p:nvPr>
        </p:nvSpPr>
        <p:spPr>
          <a:xfrm>
            <a:off x="3841750" y="9421813"/>
            <a:ext cx="2940050" cy="496887"/>
          </a:xfrm>
          <a:prstGeom prst="rect">
            <a:avLst/>
          </a:prstGeom>
          <a:noFill/>
          <a:ln w="9525">
            <a:noFill/>
          </a:ln>
        </p:spPr>
        <p:txBody>
          <a:bodyPr lIns="91294" tIns="45647" rIns="91294" bIns="45647" anchor="b"/>
          <a:lstStyle/>
          <a:p>
            <a:pPr lvl="0" algn="r" eaLnBrk="1" hangingPunct="1">
              <a:buChar char="•"/>
            </a:pPr>
            <a:fld id="{9A0DB2DC-4C9A-4742-B13C-FB6460FD3503}" type="slidenum">
              <a:rPr lang="zh-CN" altLang="en-US" sz="4100" dirty="0">
                <a:solidFill>
                  <a:srgbClr val="000000"/>
                </a:solidFill>
              </a:rPr>
              <a:t>3</a:t>
            </a:fld>
            <a:endParaRPr lang="zh-CN" altLang="en-US" sz="4100" dirty="0">
              <a:solidFill>
                <a:srgbClr val="000000"/>
              </a:solidFil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幻灯片图像占位符 1"/>
          <p:cNvSpPr>
            <a:spLocks noGrp="1" noRot="1" noChangeAspect="1" noTextEdit="1"/>
          </p:cNvSpPr>
          <p:nvPr>
            <p:ph type="sldImg"/>
          </p:nvPr>
        </p:nvSpPr>
        <p:spPr>
          <a:ln>
            <a:solidFill>
              <a:srgbClr val="000000">
                <a:alpha val="100000"/>
              </a:srgbClr>
            </a:solidFill>
            <a:miter lim="800000"/>
          </a:ln>
        </p:spPr>
      </p:sp>
      <p:sp>
        <p:nvSpPr>
          <p:cNvPr id="234499" name="备注占位符 2"/>
          <p:cNvSpPr>
            <a:spLocks noGrp="1"/>
          </p:cNvSpPr>
          <p:nvPr>
            <p:ph type="body" idx="1"/>
          </p:nvPr>
        </p:nvSpPr>
        <p:spPr>
          <a:xfrm>
            <a:off x="677863" y="4711700"/>
            <a:ext cx="5426075" cy="4462463"/>
          </a:xfrm>
        </p:spPr>
        <p:txBody>
          <a:bodyPr wrap="square" lIns="91294" tIns="45647" rIns="91294" bIns="45647" anchor="t"/>
          <a:lstStyle/>
          <a:p>
            <a:pPr lvl="0" eaLnBrk="1" hangingPunct="1">
              <a:spcBef>
                <a:spcPct val="0"/>
              </a:spcBef>
            </a:pPr>
            <a:endParaRPr lang="zh-CN" altLang="en-US" dirty="0"/>
          </a:p>
        </p:txBody>
      </p:sp>
      <p:sp>
        <p:nvSpPr>
          <p:cNvPr id="234500" name="灯片编号占位符 3"/>
          <p:cNvSpPr txBox="1">
            <a:spLocks noGrp="1"/>
          </p:cNvSpPr>
          <p:nvPr>
            <p:ph type="sldNum" sz="quarter"/>
          </p:nvPr>
        </p:nvSpPr>
        <p:spPr>
          <a:xfrm>
            <a:off x="3841750" y="9421813"/>
            <a:ext cx="2940050" cy="496887"/>
          </a:xfrm>
          <a:prstGeom prst="rect">
            <a:avLst/>
          </a:prstGeom>
          <a:noFill/>
          <a:ln w="9525">
            <a:noFill/>
          </a:ln>
        </p:spPr>
        <p:txBody>
          <a:bodyPr lIns="91294" tIns="45647" rIns="91294" bIns="45647" anchor="b"/>
          <a:lstStyle/>
          <a:p>
            <a:pPr lvl="0" algn="r" eaLnBrk="1" hangingPunct="1">
              <a:buChar char="•"/>
            </a:pPr>
            <a:fld id="{9A0DB2DC-4C9A-4742-B13C-FB6460FD3503}" type="slidenum">
              <a:rPr lang="zh-CN" altLang="en-US" sz="4100" dirty="0">
                <a:solidFill>
                  <a:srgbClr val="000000"/>
                </a:solidFill>
              </a:rPr>
              <a:t>30</a:t>
            </a:fld>
            <a:endParaRPr lang="zh-CN" altLang="en-US" sz="4100" dirty="0">
              <a:solidFill>
                <a:srgbClr val="000000"/>
              </a:solidFil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幻灯片图像占位符 1"/>
          <p:cNvSpPr>
            <a:spLocks noGrp="1" noRot="1" noChangeAspect="1" noTextEdit="1"/>
          </p:cNvSpPr>
          <p:nvPr>
            <p:ph type="sldImg"/>
          </p:nvPr>
        </p:nvSpPr>
        <p:spPr>
          <a:ln>
            <a:solidFill>
              <a:srgbClr val="000000">
                <a:alpha val="100000"/>
              </a:srgbClr>
            </a:solidFill>
            <a:miter lim="800000"/>
          </a:ln>
        </p:spPr>
      </p:sp>
      <p:sp>
        <p:nvSpPr>
          <p:cNvPr id="234499" name="备注占位符 2"/>
          <p:cNvSpPr>
            <a:spLocks noGrp="1"/>
          </p:cNvSpPr>
          <p:nvPr>
            <p:ph type="body" idx="1"/>
          </p:nvPr>
        </p:nvSpPr>
        <p:spPr>
          <a:xfrm>
            <a:off x="677863" y="4711700"/>
            <a:ext cx="5426075" cy="4462463"/>
          </a:xfrm>
        </p:spPr>
        <p:txBody>
          <a:bodyPr wrap="square" lIns="91294" tIns="45647" rIns="91294" bIns="45647" anchor="t"/>
          <a:lstStyle/>
          <a:p>
            <a:pPr lvl="0" eaLnBrk="1" hangingPunct="1">
              <a:spcBef>
                <a:spcPct val="0"/>
              </a:spcBef>
            </a:pPr>
            <a:endParaRPr lang="zh-CN" altLang="en-US" dirty="0"/>
          </a:p>
        </p:txBody>
      </p:sp>
      <p:sp>
        <p:nvSpPr>
          <p:cNvPr id="234500" name="灯片编号占位符 3"/>
          <p:cNvSpPr txBox="1">
            <a:spLocks noGrp="1"/>
          </p:cNvSpPr>
          <p:nvPr>
            <p:ph type="sldNum" sz="quarter"/>
          </p:nvPr>
        </p:nvSpPr>
        <p:spPr>
          <a:xfrm>
            <a:off x="3841750" y="9421813"/>
            <a:ext cx="2940050" cy="496887"/>
          </a:xfrm>
          <a:prstGeom prst="rect">
            <a:avLst/>
          </a:prstGeom>
          <a:noFill/>
          <a:ln w="9525">
            <a:noFill/>
          </a:ln>
        </p:spPr>
        <p:txBody>
          <a:bodyPr lIns="91294" tIns="45647" rIns="91294" bIns="45647" anchor="b"/>
          <a:lstStyle/>
          <a:p>
            <a:pPr lvl="0" algn="r" eaLnBrk="1" hangingPunct="1">
              <a:buChar char="•"/>
            </a:pPr>
            <a:fld id="{9A0DB2DC-4C9A-4742-B13C-FB6460FD3503}" type="slidenum">
              <a:rPr lang="zh-CN" altLang="en-US" sz="4100" dirty="0">
                <a:solidFill>
                  <a:srgbClr val="000000"/>
                </a:solidFill>
              </a:rPr>
              <a:t>31</a:t>
            </a:fld>
            <a:endParaRPr lang="zh-CN" altLang="en-US" sz="4100" dirty="0">
              <a:solidFill>
                <a:srgbClr val="000000"/>
              </a:solidFil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幻灯片图像占位符 1"/>
          <p:cNvSpPr>
            <a:spLocks noGrp="1" noRot="1" noChangeAspect="1" noTextEdit="1"/>
          </p:cNvSpPr>
          <p:nvPr>
            <p:ph type="sldImg"/>
          </p:nvPr>
        </p:nvSpPr>
        <p:spPr>
          <a:ln>
            <a:solidFill>
              <a:srgbClr val="000000">
                <a:alpha val="100000"/>
              </a:srgbClr>
            </a:solidFill>
            <a:miter lim="800000"/>
          </a:ln>
        </p:spPr>
      </p:sp>
      <p:sp>
        <p:nvSpPr>
          <p:cNvPr id="234499" name="备注占位符 2"/>
          <p:cNvSpPr>
            <a:spLocks noGrp="1"/>
          </p:cNvSpPr>
          <p:nvPr>
            <p:ph type="body" idx="1"/>
          </p:nvPr>
        </p:nvSpPr>
        <p:spPr>
          <a:xfrm>
            <a:off x="677863" y="4711700"/>
            <a:ext cx="5426075" cy="4462463"/>
          </a:xfrm>
        </p:spPr>
        <p:txBody>
          <a:bodyPr wrap="square" lIns="91294" tIns="45647" rIns="91294" bIns="45647" anchor="t"/>
          <a:lstStyle/>
          <a:p>
            <a:pPr lvl="0" eaLnBrk="1" hangingPunct="1">
              <a:spcBef>
                <a:spcPct val="0"/>
              </a:spcBef>
            </a:pPr>
            <a:endParaRPr lang="zh-CN" altLang="en-US" dirty="0"/>
          </a:p>
        </p:txBody>
      </p:sp>
      <p:sp>
        <p:nvSpPr>
          <p:cNvPr id="234500" name="灯片编号占位符 3"/>
          <p:cNvSpPr txBox="1">
            <a:spLocks noGrp="1"/>
          </p:cNvSpPr>
          <p:nvPr>
            <p:ph type="sldNum" sz="quarter"/>
          </p:nvPr>
        </p:nvSpPr>
        <p:spPr>
          <a:xfrm>
            <a:off x="3841750" y="9421813"/>
            <a:ext cx="2940050" cy="496887"/>
          </a:xfrm>
          <a:prstGeom prst="rect">
            <a:avLst/>
          </a:prstGeom>
          <a:noFill/>
          <a:ln w="9525">
            <a:noFill/>
          </a:ln>
        </p:spPr>
        <p:txBody>
          <a:bodyPr lIns="91294" tIns="45647" rIns="91294" bIns="45647" anchor="b"/>
          <a:lstStyle/>
          <a:p>
            <a:pPr lvl="0" algn="r" eaLnBrk="1" hangingPunct="1">
              <a:buChar char="•"/>
            </a:pPr>
            <a:fld id="{9A0DB2DC-4C9A-4742-B13C-FB6460FD3503}" type="slidenum">
              <a:rPr lang="zh-CN" altLang="en-US" sz="4100" dirty="0">
                <a:solidFill>
                  <a:srgbClr val="000000"/>
                </a:solidFill>
              </a:rPr>
              <a:t>32</a:t>
            </a:fld>
            <a:endParaRPr lang="zh-CN" altLang="en-US" sz="4100" dirty="0">
              <a:solidFill>
                <a:srgbClr val="000000"/>
              </a:solidFil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幻灯片图像占位符 1"/>
          <p:cNvSpPr>
            <a:spLocks noGrp="1" noRot="1" noChangeAspect="1" noTextEdit="1"/>
          </p:cNvSpPr>
          <p:nvPr>
            <p:ph type="sldImg"/>
          </p:nvPr>
        </p:nvSpPr>
        <p:spPr>
          <a:ln>
            <a:solidFill>
              <a:srgbClr val="000000">
                <a:alpha val="100000"/>
              </a:srgbClr>
            </a:solidFill>
            <a:miter lim="800000"/>
          </a:ln>
        </p:spPr>
      </p:sp>
      <p:sp>
        <p:nvSpPr>
          <p:cNvPr id="234499" name="备注占位符 2"/>
          <p:cNvSpPr>
            <a:spLocks noGrp="1"/>
          </p:cNvSpPr>
          <p:nvPr>
            <p:ph type="body" idx="1"/>
          </p:nvPr>
        </p:nvSpPr>
        <p:spPr>
          <a:xfrm>
            <a:off x="677863" y="4711700"/>
            <a:ext cx="5426075" cy="4462463"/>
          </a:xfrm>
        </p:spPr>
        <p:txBody>
          <a:bodyPr wrap="square" lIns="91294" tIns="45647" rIns="91294" bIns="45647" anchor="t"/>
          <a:lstStyle/>
          <a:p>
            <a:pPr lvl="0" eaLnBrk="1" hangingPunct="1">
              <a:spcBef>
                <a:spcPct val="0"/>
              </a:spcBef>
            </a:pPr>
            <a:endParaRPr lang="zh-CN" altLang="en-US" dirty="0"/>
          </a:p>
        </p:txBody>
      </p:sp>
      <p:sp>
        <p:nvSpPr>
          <p:cNvPr id="234500" name="灯片编号占位符 3"/>
          <p:cNvSpPr txBox="1">
            <a:spLocks noGrp="1"/>
          </p:cNvSpPr>
          <p:nvPr>
            <p:ph type="sldNum" sz="quarter"/>
          </p:nvPr>
        </p:nvSpPr>
        <p:spPr>
          <a:xfrm>
            <a:off x="3841750" y="9421813"/>
            <a:ext cx="2940050" cy="496887"/>
          </a:xfrm>
          <a:prstGeom prst="rect">
            <a:avLst/>
          </a:prstGeom>
          <a:noFill/>
          <a:ln w="9525">
            <a:noFill/>
          </a:ln>
        </p:spPr>
        <p:txBody>
          <a:bodyPr lIns="91294" tIns="45647" rIns="91294" bIns="45647" anchor="b"/>
          <a:lstStyle/>
          <a:p>
            <a:pPr lvl="0" algn="r" eaLnBrk="1" hangingPunct="1">
              <a:buChar char="•"/>
            </a:pPr>
            <a:fld id="{9A0DB2DC-4C9A-4742-B13C-FB6460FD3503}" type="slidenum">
              <a:rPr lang="zh-CN" altLang="en-US" sz="4100" dirty="0">
                <a:solidFill>
                  <a:srgbClr val="000000"/>
                </a:solidFill>
              </a:rPr>
              <a:t>33</a:t>
            </a:fld>
            <a:endParaRPr lang="zh-CN" altLang="en-US" sz="4100" dirty="0">
              <a:solidFill>
                <a:srgbClr val="000000"/>
              </a:solidFill>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幻灯片图像占位符 1"/>
          <p:cNvSpPr>
            <a:spLocks noGrp="1" noRot="1" noChangeAspect="1" noTextEdit="1"/>
          </p:cNvSpPr>
          <p:nvPr>
            <p:ph type="sldImg"/>
          </p:nvPr>
        </p:nvSpPr>
        <p:spPr>
          <a:ln>
            <a:solidFill>
              <a:srgbClr val="000000">
                <a:alpha val="100000"/>
              </a:srgbClr>
            </a:solidFill>
            <a:miter lim="800000"/>
          </a:ln>
        </p:spPr>
      </p:sp>
      <p:sp>
        <p:nvSpPr>
          <p:cNvPr id="234499" name="备注占位符 2"/>
          <p:cNvSpPr>
            <a:spLocks noGrp="1"/>
          </p:cNvSpPr>
          <p:nvPr>
            <p:ph type="body" idx="1"/>
          </p:nvPr>
        </p:nvSpPr>
        <p:spPr>
          <a:xfrm>
            <a:off x="677863" y="4711700"/>
            <a:ext cx="5426075" cy="4462463"/>
          </a:xfrm>
        </p:spPr>
        <p:txBody>
          <a:bodyPr wrap="square" lIns="91294" tIns="45647" rIns="91294" bIns="45647" anchor="t"/>
          <a:lstStyle/>
          <a:p>
            <a:pPr lvl="0" eaLnBrk="1" hangingPunct="1">
              <a:spcBef>
                <a:spcPct val="0"/>
              </a:spcBef>
            </a:pPr>
            <a:endParaRPr lang="zh-CN" altLang="en-US" dirty="0"/>
          </a:p>
        </p:txBody>
      </p:sp>
      <p:sp>
        <p:nvSpPr>
          <p:cNvPr id="234500" name="灯片编号占位符 3"/>
          <p:cNvSpPr txBox="1">
            <a:spLocks noGrp="1"/>
          </p:cNvSpPr>
          <p:nvPr>
            <p:ph type="sldNum" sz="quarter"/>
          </p:nvPr>
        </p:nvSpPr>
        <p:spPr>
          <a:xfrm>
            <a:off x="3841750" y="9421813"/>
            <a:ext cx="2940050" cy="496887"/>
          </a:xfrm>
          <a:prstGeom prst="rect">
            <a:avLst/>
          </a:prstGeom>
          <a:noFill/>
          <a:ln w="9525">
            <a:noFill/>
          </a:ln>
        </p:spPr>
        <p:txBody>
          <a:bodyPr lIns="91294" tIns="45647" rIns="91294" bIns="45647" anchor="b"/>
          <a:lstStyle/>
          <a:p>
            <a:pPr lvl="0" algn="r" eaLnBrk="1" hangingPunct="1">
              <a:buChar char="•"/>
            </a:pPr>
            <a:fld id="{9A0DB2DC-4C9A-4742-B13C-FB6460FD3503}" type="slidenum">
              <a:rPr lang="zh-CN" altLang="en-US" sz="4100" dirty="0">
                <a:solidFill>
                  <a:srgbClr val="000000"/>
                </a:solidFill>
              </a:rPr>
              <a:t>34</a:t>
            </a:fld>
            <a:endParaRPr lang="zh-CN" altLang="en-US" sz="4100" dirty="0">
              <a:solidFill>
                <a:srgbClr val="000000"/>
              </a:solidFill>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幻灯片图像占位符 1"/>
          <p:cNvSpPr>
            <a:spLocks noGrp="1" noRot="1" noChangeAspect="1" noTextEdit="1"/>
          </p:cNvSpPr>
          <p:nvPr>
            <p:ph type="sldImg"/>
          </p:nvPr>
        </p:nvSpPr>
        <p:spPr>
          <a:ln>
            <a:solidFill>
              <a:srgbClr val="000000">
                <a:alpha val="100000"/>
              </a:srgbClr>
            </a:solidFill>
            <a:miter lim="800000"/>
          </a:ln>
        </p:spPr>
      </p:sp>
      <p:sp>
        <p:nvSpPr>
          <p:cNvPr id="234499" name="备注占位符 2"/>
          <p:cNvSpPr>
            <a:spLocks noGrp="1"/>
          </p:cNvSpPr>
          <p:nvPr>
            <p:ph type="body" idx="1"/>
          </p:nvPr>
        </p:nvSpPr>
        <p:spPr>
          <a:xfrm>
            <a:off x="677863" y="4711700"/>
            <a:ext cx="5426075" cy="4462463"/>
          </a:xfrm>
        </p:spPr>
        <p:txBody>
          <a:bodyPr wrap="square" lIns="91294" tIns="45647" rIns="91294" bIns="45647" anchor="t"/>
          <a:lstStyle/>
          <a:p>
            <a:pPr lvl="0" eaLnBrk="1" hangingPunct="1">
              <a:spcBef>
                <a:spcPct val="0"/>
              </a:spcBef>
            </a:pPr>
            <a:endParaRPr lang="zh-CN" altLang="en-US" dirty="0"/>
          </a:p>
        </p:txBody>
      </p:sp>
      <p:sp>
        <p:nvSpPr>
          <p:cNvPr id="234500" name="灯片编号占位符 3"/>
          <p:cNvSpPr txBox="1">
            <a:spLocks noGrp="1"/>
          </p:cNvSpPr>
          <p:nvPr>
            <p:ph type="sldNum" sz="quarter"/>
          </p:nvPr>
        </p:nvSpPr>
        <p:spPr>
          <a:xfrm>
            <a:off x="3841750" y="9421813"/>
            <a:ext cx="2940050" cy="496887"/>
          </a:xfrm>
          <a:prstGeom prst="rect">
            <a:avLst/>
          </a:prstGeom>
          <a:noFill/>
          <a:ln w="9525">
            <a:noFill/>
          </a:ln>
        </p:spPr>
        <p:txBody>
          <a:bodyPr lIns="91294" tIns="45647" rIns="91294" bIns="45647" anchor="b"/>
          <a:lstStyle/>
          <a:p>
            <a:pPr lvl="0" algn="r" eaLnBrk="1" hangingPunct="1">
              <a:buChar char="•"/>
            </a:pPr>
            <a:fld id="{9A0DB2DC-4C9A-4742-B13C-FB6460FD3503}" type="slidenum">
              <a:rPr lang="zh-CN" altLang="en-US" sz="4100" dirty="0">
                <a:solidFill>
                  <a:srgbClr val="000000"/>
                </a:solidFill>
              </a:rPr>
              <a:t>35</a:t>
            </a:fld>
            <a:endParaRPr lang="zh-CN" altLang="en-US" sz="4100" dirty="0">
              <a:solidFill>
                <a:srgbClr val="000000"/>
              </a:solidFill>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幻灯片图像占位符 1"/>
          <p:cNvSpPr>
            <a:spLocks noGrp="1" noRot="1" noChangeAspect="1" noTextEdit="1"/>
          </p:cNvSpPr>
          <p:nvPr>
            <p:ph type="sldImg"/>
          </p:nvPr>
        </p:nvSpPr>
        <p:spPr>
          <a:ln>
            <a:solidFill>
              <a:srgbClr val="000000">
                <a:alpha val="100000"/>
              </a:srgbClr>
            </a:solidFill>
            <a:miter lim="800000"/>
          </a:ln>
        </p:spPr>
      </p:sp>
      <p:sp>
        <p:nvSpPr>
          <p:cNvPr id="234499" name="备注占位符 2"/>
          <p:cNvSpPr>
            <a:spLocks noGrp="1"/>
          </p:cNvSpPr>
          <p:nvPr>
            <p:ph type="body" idx="1"/>
          </p:nvPr>
        </p:nvSpPr>
        <p:spPr>
          <a:xfrm>
            <a:off x="677863" y="4711700"/>
            <a:ext cx="5426075" cy="4462463"/>
          </a:xfrm>
        </p:spPr>
        <p:txBody>
          <a:bodyPr wrap="square" lIns="91294" tIns="45647" rIns="91294" bIns="45647" anchor="t"/>
          <a:lstStyle/>
          <a:p>
            <a:pPr lvl="0" eaLnBrk="1" hangingPunct="1">
              <a:spcBef>
                <a:spcPct val="0"/>
              </a:spcBef>
            </a:pPr>
            <a:endParaRPr lang="zh-CN" altLang="en-US" dirty="0"/>
          </a:p>
        </p:txBody>
      </p:sp>
      <p:sp>
        <p:nvSpPr>
          <p:cNvPr id="234500" name="灯片编号占位符 3"/>
          <p:cNvSpPr txBox="1">
            <a:spLocks noGrp="1"/>
          </p:cNvSpPr>
          <p:nvPr>
            <p:ph type="sldNum" sz="quarter"/>
          </p:nvPr>
        </p:nvSpPr>
        <p:spPr>
          <a:xfrm>
            <a:off x="3841750" y="9421813"/>
            <a:ext cx="2940050" cy="496887"/>
          </a:xfrm>
          <a:prstGeom prst="rect">
            <a:avLst/>
          </a:prstGeom>
          <a:noFill/>
          <a:ln w="9525">
            <a:noFill/>
          </a:ln>
        </p:spPr>
        <p:txBody>
          <a:bodyPr lIns="91294" tIns="45647" rIns="91294" bIns="45647" anchor="b"/>
          <a:lstStyle/>
          <a:p>
            <a:pPr lvl="0" algn="r" eaLnBrk="1" hangingPunct="1">
              <a:buChar char="•"/>
            </a:pPr>
            <a:fld id="{9A0DB2DC-4C9A-4742-B13C-FB6460FD3503}" type="slidenum">
              <a:rPr lang="zh-CN" altLang="en-US" sz="4100" dirty="0">
                <a:solidFill>
                  <a:srgbClr val="000000"/>
                </a:solidFill>
              </a:rPr>
              <a:t>36</a:t>
            </a:fld>
            <a:endParaRPr lang="zh-CN" altLang="en-US" sz="4100" dirty="0">
              <a:solidFill>
                <a:srgbClr val="000000"/>
              </a:solidFill>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幻灯片图像占位符 1"/>
          <p:cNvSpPr>
            <a:spLocks noGrp="1" noRot="1" noChangeAspect="1" noTextEdit="1"/>
          </p:cNvSpPr>
          <p:nvPr>
            <p:ph type="sldImg"/>
          </p:nvPr>
        </p:nvSpPr>
        <p:spPr>
          <a:ln>
            <a:solidFill>
              <a:srgbClr val="000000">
                <a:alpha val="100000"/>
              </a:srgbClr>
            </a:solidFill>
            <a:miter lim="800000"/>
          </a:ln>
        </p:spPr>
      </p:sp>
      <p:sp>
        <p:nvSpPr>
          <p:cNvPr id="234499" name="备注占位符 2"/>
          <p:cNvSpPr>
            <a:spLocks noGrp="1"/>
          </p:cNvSpPr>
          <p:nvPr>
            <p:ph type="body" idx="1"/>
          </p:nvPr>
        </p:nvSpPr>
        <p:spPr>
          <a:xfrm>
            <a:off x="677863" y="4711700"/>
            <a:ext cx="5426075" cy="4462463"/>
          </a:xfrm>
        </p:spPr>
        <p:txBody>
          <a:bodyPr wrap="square" lIns="91294" tIns="45647" rIns="91294" bIns="45647" anchor="t"/>
          <a:lstStyle/>
          <a:p>
            <a:pPr lvl="0" eaLnBrk="1" hangingPunct="1">
              <a:spcBef>
                <a:spcPct val="0"/>
              </a:spcBef>
            </a:pPr>
            <a:endParaRPr lang="zh-CN" altLang="en-US" dirty="0"/>
          </a:p>
        </p:txBody>
      </p:sp>
      <p:sp>
        <p:nvSpPr>
          <p:cNvPr id="234500" name="灯片编号占位符 3"/>
          <p:cNvSpPr txBox="1">
            <a:spLocks noGrp="1"/>
          </p:cNvSpPr>
          <p:nvPr>
            <p:ph type="sldNum" sz="quarter"/>
          </p:nvPr>
        </p:nvSpPr>
        <p:spPr>
          <a:xfrm>
            <a:off x="3841750" y="9421813"/>
            <a:ext cx="2940050" cy="496887"/>
          </a:xfrm>
          <a:prstGeom prst="rect">
            <a:avLst/>
          </a:prstGeom>
          <a:noFill/>
          <a:ln w="9525">
            <a:noFill/>
          </a:ln>
        </p:spPr>
        <p:txBody>
          <a:bodyPr lIns="91294" tIns="45647" rIns="91294" bIns="45647" anchor="b"/>
          <a:lstStyle/>
          <a:p>
            <a:pPr lvl="0" algn="r" eaLnBrk="1" hangingPunct="1">
              <a:buChar char="•"/>
            </a:pPr>
            <a:fld id="{9A0DB2DC-4C9A-4742-B13C-FB6460FD3503}" type="slidenum">
              <a:rPr lang="zh-CN" altLang="en-US" sz="4100" dirty="0">
                <a:solidFill>
                  <a:srgbClr val="000000"/>
                </a:solidFill>
              </a:rPr>
              <a:t>37</a:t>
            </a:fld>
            <a:endParaRPr lang="zh-CN" altLang="en-US" sz="4100" dirty="0">
              <a:solidFill>
                <a:srgbClr val="000000"/>
              </a:solidFill>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幻灯片图像占位符 1"/>
          <p:cNvSpPr>
            <a:spLocks noGrp="1" noRot="1" noChangeAspect="1" noTextEdit="1"/>
          </p:cNvSpPr>
          <p:nvPr>
            <p:ph type="sldImg"/>
          </p:nvPr>
        </p:nvSpPr>
        <p:spPr>
          <a:ln>
            <a:solidFill>
              <a:srgbClr val="000000">
                <a:alpha val="100000"/>
              </a:srgbClr>
            </a:solidFill>
            <a:miter lim="800000"/>
          </a:ln>
        </p:spPr>
      </p:sp>
      <p:sp>
        <p:nvSpPr>
          <p:cNvPr id="234499" name="备注占位符 2"/>
          <p:cNvSpPr>
            <a:spLocks noGrp="1"/>
          </p:cNvSpPr>
          <p:nvPr>
            <p:ph type="body" idx="1"/>
          </p:nvPr>
        </p:nvSpPr>
        <p:spPr>
          <a:xfrm>
            <a:off x="677863" y="4711700"/>
            <a:ext cx="5426075" cy="4462463"/>
          </a:xfrm>
        </p:spPr>
        <p:txBody>
          <a:bodyPr wrap="square" lIns="91294" tIns="45647" rIns="91294" bIns="45647" anchor="t"/>
          <a:lstStyle/>
          <a:p>
            <a:pPr lvl="0" eaLnBrk="1" hangingPunct="1">
              <a:spcBef>
                <a:spcPct val="0"/>
              </a:spcBef>
            </a:pPr>
            <a:endParaRPr lang="zh-CN" altLang="en-US" dirty="0"/>
          </a:p>
        </p:txBody>
      </p:sp>
      <p:sp>
        <p:nvSpPr>
          <p:cNvPr id="234500" name="灯片编号占位符 3"/>
          <p:cNvSpPr txBox="1">
            <a:spLocks noGrp="1"/>
          </p:cNvSpPr>
          <p:nvPr>
            <p:ph type="sldNum" sz="quarter"/>
          </p:nvPr>
        </p:nvSpPr>
        <p:spPr>
          <a:xfrm>
            <a:off x="3841750" y="9421813"/>
            <a:ext cx="2940050" cy="496887"/>
          </a:xfrm>
          <a:prstGeom prst="rect">
            <a:avLst/>
          </a:prstGeom>
          <a:noFill/>
          <a:ln w="9525">
            <a:noFill/>
          </a:ln>
        </p:spPr>
        <p:txBody>
          <a:bodyPr lIns="91294" tIns="45647" rIns="91294" bIns="45647" anchor="b"/>
          <a:lstStyle/>
          <a:p>
            <a:pPr lvl="0" algn="r" eaLnBrk="1" hangingPunct="1">
              <a:buChar char="•"/>
            </a:pPr>
            <a:fld id="{9A0DB2DC-4C9A-4742-B13C-FB6460FD3503}" type="slidenum">
              <a:rPr lang="zh-CN" altLang="en-US" sz="4100" dirty="0">
                <a:solidFill>
                  <a:srgbClr val="000000"/>
                </a:solidFill>
              </a:rPr>
              <a:t>38</a:t>
            </a:fld>
            <a:endParaRPr lang="zh-CN" altLang="en-US" sz="4100" dirty="0">
              <a:solidFill>
                <a:srgbClr val="000000"/>
              </a:solidFill>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幻灯片图像占位符 1"/>
          <p:cNvSpPr>
            <a:spLocks noGrp="1" noRot="1" noChangeAspect="1" noTextEdit="1"/>
          </p:cNvSpPr>
          <p:nvPr>
            <p:ph type="sldImg"/>
          </p:nvPr>
        </p:nvSpPr>
        <p:spPr>
          <a:ln>
            <a:solidFill>
              <a:srgbClr val="000000">
                <a:alpha val="100000"/>
              </a:srgbClr>
            </a:solidFill>
            <a:miter lim="800000"/>
          </a:ln>
        </p:spPr>
      </p:sp>
      <p:sp>
        <p:nvSpPr>
          <p:cNvPr id="234499" name="备注占位符 2"/>
          <p:cNvSpPr>
            <a:spLocks noGrp="1"/>
          </p:cNvSpPr>
          <p:nvPr>
            <p:ph type="body" idx="1"/>
          </p:nvPr>
        </p:nvSpPr>
        <p:spPr>
          <a:xfrm>
            <a:off x="677863" y="4711700"/>
            <a:ext cx="5426075" cy="4462463"/>
          </a:xfrm>
        </p:spPr>
        <p:txBody>
          <a:bodyPr wrap="square" lIns="91294" tIns="45647" rIns="91294" bIns="45647" anchor="t"/>
          <a:lstStyle/>
          <a:p>
            <a:pPr lvl="0" eaLnBrk="1" hangingPunct="1">
              <a:spcBef>
                <a:spcPct val="0"/>
              </a:spcBef>
            </a:pPr>
            <a:endParaRPr lang="zh-CN" altLang="en-US" dirty="0"/>
          </a:p>
        </p:txBody>
      </p:sp>
      <p:sp>
        <p:nvSpPr>
          <p:cNvPr id="234500" name="灯片编号占位符 3"/>
          <p:cNvSpPr txBox="1">
            <a:spLocks noGrp="1"/>
          </p:cNvSpPr>
          <p:nvPr>
            <p:ph type="sldNum" sz="quarter"/>
          </p:nvPr>
        </p:nvSpPr>
        <p:spPr>
          <a:xfrm>
            <a:off x="3841750" y="9421813"/>
            <a:ext cx="2940050" cy="496887"/>
          </a:xfrm>
          <a:prstGeom prst="rect">
            <a:avLst/>
          </a:prstGeom>
          <a:noFill/>
          <a:ln w="9525">
            <a:noFill/>
          </a:ln>
        </p:spPr>
        <p:txBody>
          <a:bodyPr lIns="91294" tIns="45647" rIns="91294" bIns="45647" anchor="b"/>
          <a:lstStyle/>
          <a:p>
            <a:pPr lvl="0" algn="r" eaLnBrk="1" hangingPunct="1">
              <a:buChar char="•"/>
            </a:pPr>
            <a:fld id="{9A0DB2DC-4C9A-4742-B13C-FB6460FD3503}" type="slidenum">
              <a:rPr lang="zh-CN" altLang="en-US" sz="4100" dirty="0">
                <a:solidFill>
                  <a:srgbClr val="000000"/>
                </a:solidFill>
              </a:rPr>
              <a:t>39</a:t>
            </a:fld>
            <a:endParaRPr lang="zh-CN" altLang="en-US" sz="4100" dirty="0">
              <a:solidFill>
                <a:srgbClr val="000000"/>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幻灯片图像占位符 1"/>
          <p:cNvSpPr>
            <a:spLocks noGrp="1" noRot="1" noChangeAspect="1" noTextEdit="1"/>
          </p:cNvSpPr>
          <p:nvPr>
            <p:ph type="sldImg"/>
          </p:nvPr>
        </p:nvSpPr>
        <p:spPr>
          <a:ln>
            <a:solidFill>
              <a:srgbClr val="000000">
                <a:alpha val="100000"/>
              </a:srgbClr>
            </a:solidFill>
            <a:miter lim="800000"/>
          </a:ln>
        </p:spPr>
      </p:sp>
      <p:sp>
        <p:nvSpPr>
          <p:cNvPr id="234499" name="备注占位符 2"/>
          <p:cNvSpPr>
            <a:spLocks noGrp="1"/>
          </p:cNvSpPr>
          <p:nvPr>
            <p:ph type="body" idx="1"/>
          </p:nvPr>
        </p:nvSpPr>
        <p:spPr>
          <a:xfrm>
            <a:off x="677863" y="4711700"/>
            <a:ext cx="5426075" cy="4462463"/>
          </a:xfrm>
        </p:spPr>
        <p:txBody>
          <a:bodyPr wrap="square" lIns="91294" tIns="45647" rIns="91294" bIns="45647" anchor="t"/>
          <a:lstStyle/>
          <a:p>
            <a:pPr lvl="0" eaLnBrk="1" hangingPunct="1">
              <a:spcBef>
                <a:spcPct val="0"/>
              </a:spcBef>
            </a:pPr>
            <a:endParaRPr lang="zh-CN" altLang="en-US" dirty="0"/>
          </a:p>
        </p:txBody>
      </p:sp>
      <p:sp>
        <p:nvSpPr>
          <p:cNvPr id="234500" name="灯片编号占位符 3"/>
          <p:cNvSpPr txBox="1">
            <a:spLocks noGrp="1"/>
          </p:cNvSpPr>
          <p:nvPr>
            <p:ph type="sldNum" sz="quarter"/>
          </p:nvPr>
        </p:nvSpPr>
        <p:spPr>
          <a:xfrm>
            <a:off x="3841750" y="9421813"/>
            <a:ext cx="2940050" cy="496887"/>
          </a:xfrm>
          <a:prstGeom prst="rect">
            <a:avLst/>
          </a:prstGeom>
          <a:noFill/>
          <a:ln w="9525">
            <a:noFill/>
          </a:ln>
        </p:spPr>
        <p:txBody>
          <a:bodyPr lIns="91294" tIns="45647" rIns="91294" bIns="45647" anchor="b"/>
          <a:lstStyle/>
          <a:p>
            <a:pPr lvl="0" algn="r" eaLnBrk="1" hangingPunct="1">
              <a:buChar char="•"/>
            </a:pPr>
            <a:fld id="{9A0DB2DC-4C9A-4742-B13C-FB6460FD3503}" type="slidenum">
              <a:rPr lang="zh-CN" altLang="en-US" sz="4100" dirty="0">
                <a:solidFill>
                  <a:srgbClr val="000000"/>
                </a:solidFill>
              </a:rPr>
              <a:t>4</a:t>
            </a:fld>
            <a:endParaRPr lang="zh-CN" altLang="en-US" sz="4100" dirty="0">
              <a:solidFill>
                <a:srgbClr val="000000"/>
              </a:solidFill>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幻灯片图像占位符 1"/>
          <p:cNvSpPr>
            <a:spLocks noGrp="1" noRot="1" noChangeAspect="1" noTextEdit="1"/>
          </p:cNvSpPr>
          <p:nvPr>
            <p:ph type="sldImg"/>
          </p:nvPr>
        </p:nvSpPr>
        <p:spPr>
          <a:ln>
            <a:solidFill>
              <a:srgbClr val="000000">
                <a:alpha val="100000"/>
              </a:srgbClr>
            </a:solidFill>
            <a:miter lim="800000"/>
          </a:ln>
        </p:spPr>
      </p:sp>
      <p:sp>
        <p:nvSpPr>
          <p:cNvPr id="234499" name="备注占位符 2"/>
          <p:cNvSpPr>
            <a:spLocks noGrp="1"/>
          </p:cNvSpPr>
          <p:nvPr>
            <p:ph type="body" idx="1"/>
          </p:nvPr>
        </p:nvSpPr>
        <p:spPr>
          <a:xfrm>
            <a:off x="677863" y="4711700"/>
            <a:ext cx="5426075" cy="4462463"/>
          </a:xfrm>
        </p:spPr>
        <p:txBody>
          <a:bodyPr wrap="square" lIns="91294" tIns="45647" rIns="91294" bIns="45647" anchor="t"/>
          <a:lstStyle/>
          <a:p>
            <a:pPr lvl="0" eaLnBrk="1" hangingPunct="1">
              <a:spcBef>
                <a:spcPct val="0"/>
              </a:spcBef>
            </a:pPr>
            <a:endParaRPr lang="zh-CN" altLang="en-US" dirty="0"/>
          </a:p>
        </p:txBody>
      </p:sp>
      <p:sp>
        <p:nvSpPr>
          <p:cNvPr id="234500" name="灯片编号占位符 3"/>
          <p:cNvSpPr txBox="1">
            <a:spLocks noGrp="1"/>
          </p:cNvSpPr>
          <p:nvPr>
            <p:ph type="sldNum" sz="quarter"/>
          </p:nvPr>
        </p:nvSpPr>
        <p:spPr>
          <a:xfrm>
            <a:off x="3841750" y="9421813"/>
            <a:ext cx="2940050" cy="496887"/>
          </a:xfrm>
          <a:prstGeom prst="rect">
            <a:avLst/>
          </a:prstGeom>
          <a:noFill/>
          <a:ln w="9525">
            <a:noFill/>
          </a:ln>
        </p:spPr>
        <p:txBody>
          <a:bodyPr lIns="91294" tIns="45647" rIns="91294" bIns="45647" anchor="b"/>
          <a:lstStyle/>
          <a:p>
            <a:pPr lvl="0" algn="r" eaLnBrk="1" hangingPunct="1">
              <a:buChar char="•"/>
            </a:pPr>
            <a:fld id="{9A0DB2DC-4C9A-4742-B13C-FB6460FD3503}" type="slidenum">
              <a:rPr lang="zh-CN" altLang="en-US" sz="4100" dirty="0">
                <a:solidFill>
                  <a:srgbClr val="000000"/>
                </a:solidFill>
              </a:rPr>
              <a:t>40</a:t>
            </a:fld>
            <a:endParaRPr lang="zh-CN" altLang="en-US" sz="4100" dirty="0">
              <a:solidFill>
                <a:srgbClr val="000000"/>
              </a:solidFill>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幻灯片图像占位符 1"/>
          <p:cNvSpPr>
            <a:spLocks noGrp="1" noRot="1" noChangeAspect="1" noTextEdit="1"/>
          </p:cNvSpPr>
          <p:nvPr>
            <p:ph type="sldImg"/>
          </p:nvPr>
        </p:nvSpPr>
        <p:spPr>
          <a:ln>
            <a:solidFill>
              <a:srgbClr val="000000">
                <a:alpha val="100000"/>
              </a:srgbClr>
            </a:solidFill>
            <a:miter lim="800000"/>
          </a:ln>
        </p:spPr>
      </p:sp>
      <p:sp>
        <p:nvSpPr>
          <p:cNvPr id="234499" name="备注占位符 2"/>
          <p:cNvSpPr>
            <a:spLocks noGrp="1"/>
          </p:cNvSpPr>
          <p:nvPr>
            <p:ph type="body" idx="1"/>
          </p:nvPr>
        </p:nvSpPr>
        <p:spPr>
          <a:xfrm>
            <a:off x="677863" y="4711700"/>
            <a:ext cx="5426075" cy="4462463"/>
          </a:xfrm>
        </p:spPr>
        <p:txBody>
          <a:bodyPr wrap="square" lIns="91294" tIns="45647" rIns="91294" bIns="45647" anchor="t"/>
          <a:lstStyle/>
          <a:p>
            <a:pPr lvl="0" eaLnBrk="1" hangingPunct="1">
              <a:spcBef>
                <a:spcPct val="0"/>
              </a:spcBef>
            </a:pPr>
            <a:endParaRPr lang="zh-CN" altLang="en-US" dirty="0"/>
          </a:p>
        </p:txBody>
      </p:sp>
      <p:sp>
        <p:nvSpPr>
          <p:cNvPr id="234500" name="灯片编号占位符 3"/>
          <p:cNvSpPr txBox="1">
            <a:spLocks noGrp="1"/>
          </p:cNvSpPr>
          <p:nvPr>
            <p:ph type="sldNum" sz="quarter"/>
          </p:nvPr>
        </p:nvSpPr>
        <p:spPr>
          <a:xfrm>
            <a:off x="3841750" y="9421813"/>
            <a:ext cx="2940050" cy="496887"/>
          </a:xfrm>
          <a:prstGeom prst="rect">
            <a:avLst/>
          </a:prstGeom>
          <a:noFill/>
          <a:ln w="9525">
            <a:noFill/>
          </a:ln>
        </p:spPr>
        <p:txBody>
          <a:bodyPr lIns="91294" tIns="45647" rIns="91294" bIns="45647" anchor="b"/>
          <a:lstStyle/>
          <a:p>
            <a:pPr lvl="0" algn="r" eaLnBrk="1" hangingPunct="1">
              <a:buChar char="•"/>
            </a:pPr>
            <a:fld id="{9A0DB2DC-4C9A-4742-B13C-FB6460FD3503}" type="slidenum">
              <a:rPr lang="zh-CN" altLang="en-US" sz="4100" dirty="0">
                <a:solidFill>
                  <a:srgbClr val="000000"/>
                </a:solidFill>
              </a:rPr>
              <a:t>41</a:t>
            </a:fld>
            <a:endParaRPr lang="zh-CN" altLang="en-US" sz="4100" dirty="0">
              <a:solidFill>
                <a:srgbClr val="000000"/>
              </a:solidFill>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幻灯片图像占位符 1"/>
          <p:cNvSpPr>
            <a:spLocks noGrp="1" noRot="1" noChangeAspect="1" noTextEdit="1"/>
          </p:cNvSpPr>
          <p:nvPr>
            <p:ph type="sldImg"/>
          </p:nvPr>
        </p:nvSpPr>
        <p:spPr>
          <a:ln>
            <a:solidFill>
              <a:srgbClr val="000000">
                <a:alpha val="100000"/>
              </a:srgbClr>
            </a:solidFill>
            <a:miter lim="800000"/>
          </a:ln>
        </p:spPr>
      </p:sp>
      <p:sp>
        <p:nvSpPr>
          <p:cNvPr id="234499" name="备注占位符 2"/>
          <p:cNvSpPr>
            <a:spLocks noGrp="1"/>
          </p:cNvSpPr>
          <p:nvPr>
            <p:ph type="body" idx="1"/>
          </p:nvPr>
        </p:nvSpPr>
        <p:spPr>
          <a:xfrm>
            <a:off x="677863" y="4711700"/>
            <a:ext cx="5426075" cy="4462463"/>
          </a:xfrm>
        </p:spPr>
        <p:txBody>
          <a:bodyPr wrap="square" lIns="91294" tIns="45647" rIns="91294" bIns="45647" anchor="t"/>
          <a:lstStyle/>
          <a:p>
            <a:pPr lvl="0" eaLnBrk="1" hangingPunct="1">
              <a:spcBef>
                <a:spcPct val="0"/>
              </a:spcBef>
            </a:pPr>
            <a:endParaRPr lang="zh-CN" altLang="en-US" dirty="0"/>
          </a:p>
        </p:txBody>
      </p:sp>
      <p:sp>
        <p:nvSpPr>
          <p:cNvPr id="234500" name="灯片编号占位符 3"/>
          <p:cNvSpPr txBox="1">
            <a:spLocks noGrp="1"/>
          </p:cNvSpPr>
          <p:nvPr>
            <p:ph type="sldNum" sz="quarter"/>
          </p:nvPr>
        </p:nvSpPr>
        <p:spPr>
          <a:xfrm>
            <a:off x="3841750" y="9421813"/>
            <a:ext cx="2940050" cy="496887"/>
          </a:xfrm>
          <a:prstGeom prst="rect">
            <a:avLst/>
          </a:prstGeom>
          <a:noFill/>
          <a:ln w="9525">
            <a:noFill/>
          </a:ln>
        </p:spPr>
        <p:txBody>
          <a:bodyPr lIns="91294" tIns="45647" rIns="91294" bIns="45647" anchor="b"/>
          <a:lstStyle/>
          <a:p>
            <a:pPr lvl="0" algn="r" eaLnBrk="1" hangingPunct="1">
              <a:buChar char="•"/>
            </a:pPr>
            <a:fld id="{9A0DB2DC-4C9A-4742-B13C-FB6460FD3503}" type="slidenum">
              <a:rPr lang="zh-CN" altLang="en-US" sz="4100" dirty="0">
                <a:solidFill>
                  <a:srgbClr val="000000"/>
                </a:solidFill>
              </a:rPr>
              <a:t>42</a:t>
            </a:fld>
            <a:endParaRPr lang="zh-CN" altLang="en-US" sz="4100" dirty="0">
              <a:solidFill>
                <a:srgbClr val="000000"/>
              </a:solidFill>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幻灯片图像占位符 1"/>
          <p:cNvSpPr>
            <a:spLocks noGrp="1" noRot="1" noChangeAspect="1" noTextEdit="1"/>
          </p:cNvSpPr>
          <p:nvPr>
            <p:ph type="sldImg"/>
          </p:nvPr>
        </p:nvSpPr>
        <p:spPr>
          <a:ln/>
        </p:spPr>
      </p:sp>
      <p:sp>
        <p:nvSpPr>
          <p:cNvPr id="191491" name="备注占位符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94" tIns="45647" rIns="91294" bIns="45647"/>
          <a:lstStyle/>
          <a:p>
            <a:pPr eaLnBrk="1" hangingPunct="1">
              <a:spcBef>
                <a:spcPct val="0"/>
              </a:spcBef>
            </a:pPr>
            <a:endParaRPr lang="zh-CN" altLang="en-US" smtClean="0"/>
          </a:p>
        </p:txBody>
      </p:sp>
      <p:sp>
        <p:nvSpPr>
          <p:cNvPr id="191492" name="灯片编号占位符 3"/>
          <p:cNvSpPr>
            <a:spLocks noGrp="1"/>
          </p:cNvSpPr>
          <p:nvPr>
            <p:ph type="sldNum" sz="quarter" idx="5"/>
          </p:nvPr>
        </p:nvSpPr>
        <p:spPr>
          <a:xfrm>
            <a:off x="3841451" y="9421044"/>
            <a:ext cx="2940349" cy="49765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294" tIns="45647" rIns="91294" bIns="45647"/>
          <a:lstStyle>
            <a:lvl1pPr>
              <a:defRPr sz="5500">
                <a:solidFill>
                  <a:schemeClr val="tx1"/>
                </a:solidFill>
                <a:latin typeface="Arial" pitchFamily="34" charset="0"/>
                <a:ea typeface="宋体" pitchFamily="2" charset="-122"/>
              </a:defRPr>
            </a:lvl1pPr>
            <a:lvl2pPr marL="742950" indent="-285750">
              <a:defRPr sz="5500">
                <a:solidFill>
                  <a:schemeClr val="tx1"/>
                </a:solidFill>
                <a:latin typeface="Arial" pitchFamily="34" charset="0"/>
                <a:ea typeface="宋体" pitchFamily="2" charset="-122"/>
              </a:defRPr>
            </a:lvl2pPr>
            <a:lvl3pPr marL="1143000" indent="-228600">
              <a:defRPr sz="5500">
                <a:solidFill>
                  <a:schemeClr val="tx1"/>
                </a:solidFill>
                <a:latin typeface="Arial" pitchFamily="34" charset="0"/>
                <a:ea typeface="宋体" pitchFamily="2" charset="-122"/>
              </a:defRPr>
            </a:lvl3pPr>
            <a:lvl4pPr marL="1600200" indent="-228600">
              <a:defRPr sz="5500">
                <a:solidFill>
                  <a:schemeClr val="tx1"/>
                </a:solidFill>
                <a:latin typeface="Arial" pitchFamily="34" charset="0"/>
                <a:ea typeface="宋体" pitchFamily="2" charset="-122"/>
              </a:defRPr>
            </a:lvl4pPr>
            <a:lvl5pPr marL="2057400" indent="-228600">
              <a:defRPr sz="5500">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sz="5500">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sz="5500">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sz="5500">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sz="5500">
                <a:solidFill>
                  <a:schemeClr val="tx1"/>
                </a:solidFill>
                <a:latin typeface="Arial" pitchFamily="34" charset="0"/>
                <a:ea typeface="宋体" pitchFamily="2" charset="-122"/>
              </a:defRPr>
            </a:lvl9pPr>
          </a:lstStyle>
          <a:p>
            <a:pPr eaLnBrk="1" hangingPunct="1">
              <a:buFontTx/>
              <a:buChar char="•"/>
            </a:pPr>
            <a:fld id="{0E5A9A0C-248C-4444-AC2A-1196B49873BE}" type="slidenum">
              <a:rPr lang="zh-CN" altLang="en-US" sz="4100" smtClean="0">
                <a:solidFill>
                  <a:srgbClr val="000000"/>
                </a:solidFill>
              </a:rPr>
              <a:pPr eaLnBrk="1" hangingPunct="1">
                <a:buFontTx/>
                <a:buChar char="•"/>
              </a:pPr>
              <a:t>43</a:t>
            </a:fld>
            <a:endParaRPr lang="zh-CN" altLang="en-US" sz="4100" smtClean="0">
              <a:solidFill>
                <a:srgbClr val="000000"/>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幻灯片图像占位符 1"/>
          <p:cNvSpPr>
            <a:spLocks noGrp="1" noRot="1" noChangeAspect="1" noTextEdit="1"/>
          </p:cNvSpPr>
          <p:nvPr>
            <p:ph type="sldImg"/>
          </p:nvPr>
        </p:nvSpPr>
        <p:spPr>
          <a:ln>
            <a:solidFill>
              <a:srgbClr val="000000">
                <a:alpha val="100000"/>
              </a:srgbClr>
            </a:solidFill>
            <a:miter lim="800000"/>
          </a:ln>
        </p:spPr>
      </p:sp>
      <p:sp>
        <p:nvSpPr>
          <p:cNvPr id="234499" name="备注占位符 2"/>
          <p:cNvSpPr>
            <a:spLocks noGrp="1"/>
          </p:cNvSpPr>
          <p:nvPr>
            <p:ph type="body" idx="1"/>
          </p:nvPr>
        </p:nvSpPr>
        <p:spPr>
          <a:xfrm>
            <a:off x="677863" y="4711700"/>
            <a:ext cx="5426075" cy="4462463"/>
          </a:xfrm>
        </p:spPr>
        <p:txBody>
          <a:bodyPr wrap="square" lIns="91294" tIns="45647" rIns="91294" bIns="45647" anchor="t"/>
          <a:lstStyle/>
          <a:p>
            <a:pPr lvl="0" eaLnBrk="1" hangingPunct="1">
              <a:spcBef>
                <a:spcPct val="0"/>
              </a:spcBef>
            </a:pPr>
            <a:endParaRPr lang="zh-CN" altLang="en-US" dirty="0"/>
          </a:p>
        </p:txBody>
      </p:sp>
      <p:sp>
        <p:nvSpPr>
          <p:cNvPr id="234500" name="灯片编号占位符 3"/>
          <p:cNvSpPr txBox="1">
            <a:spLocks noGrp="1"/>
          </p:cNvSpPr>
          <p:nvPr>
            <p:ph type="sldNum" sz="quarter"/>
          </p:nvPr>
        </p:nvSpPr>
        <p:spPr>
          <a:xfrm>
            <a:off x="3841750" y="9421813"/>
            <a:ext cx="2940050" cy="496887"/>
          </a:xfrm>
          <a:prstGeom prst="rect">
            <a:avLst/>
          </a:prstGeom>
          <a:noFill/>
          <a:ln w="9525">
            <a:noFill/>
          </a:ln>
        </p:spPr>
        <p:txBody>
          <a:bodyPr lIns="91294" tIns="45647" rIns="91294" bIns="45647" anchor="b"/>
          <a:lstStyle/>
          <a:p>
            <a:pPr lvl="0" algn="r" eaLnBrk="1" hangingPunct="1">
              <a:buChar char="•"/>
            </a:pPr>
            <a:fld id="{9A0DB2DC-4C9A-4742-B13C-FB6460FD3503}" type="slidenum">
              <a:rPr lang="zh-CN" altLang="en-US" sz="4100" dirty="0">
                <a:solidFill>
                  <a:srgbClr val="000000"/>
                </a:solidFill>
              </a:rPr>
              <a:t>5</a:t>
            </a:fld>
            <a:endParaRPr lang="zh-CN" altLang="en-US" sz="4100" dirty="0">
              <a:solidFill>
                <a:srgbClr val="000000"/>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幻灯片图像占位符 1"/>
          <p:cNvSpPr>
            <a:spLocks noGrp="1" noRot="1" noChangeAspect="1" noTextEdit="1"/>
          </p:cNvSpPr>
          <p:nvPr>
            <p:ph type="sldImg"/>
          </p:nvPr>
        </p:nvSpPr>
        <p:spPr>
          <a:ln>
            <a:solidFill>
              <a:srgbClr val="000000">
                <a:alpha val="100000"/>
              </a:srgbClr>
            </a:solidFill>
            <a:miter lim="800000"/>
          </a:ln>
        </p:spPr>
      </p:sp>
      <p:sp>
        <p:nvSpPr>
          <p:cNvPr id="234499" name="备注占位符 2"/>
          <p:cNvSpPr>
            <a:spLocks noGrp="1"/>
          </p:cNvSpPr>
          <p:nvPr>
            <p:ph type="body" idx="1"/>
          </p:nvPr>
        </p:nvSpPr>
        <p:spPr>
          <a:xfrm>
            <a:off x="677863" y="4711700"/>
            <a:ext cx="5426075" cy="4462463"/>
          </a:xfrm>
        </p:spPr>
        <p:txBody>
          <a:bodyPr wrap="square" lIns="91294" tIns="45647" rIns="91294" bIns="45647" anchor="t"/>
          <a:lstStyle/>
          <a:p>
            <a:pPr lvl="0" eaLnBrk="1" hangingPunct="1">
              <a:spcBef>
                <a:spcPct val="0"/>
              </a:spcBef>
            </a:pPr>
            <a:endParaRPr lang="zh-CN" altLang="en-US" dirty="0"/>
          </a:p>
        </p:txBody>
      </p:sp>
      <p:sp>
        <p:nvSpPr>
          <p:cNvPr id="234500" name="灯片编号占位符 3"/>
          <p:cNvSpPr txBox="1">
            <a:spLocks noGrp="1"/>
          </p:cNvSpPr>
          <p:nvPr>
            <p:ph type="sldNum" sz="quarter"/>
          </p:nvPr>
        </p:nvSpPr>
        <p:spPr>
          <a:xfrm>
            <a:off x="3841750" y="9421813"/>
            <a:ext cx="2940050" cy="496887"/>
          </a:xfrm>
          <a:prstGeom prst="rect">
            <a:avLst/>
          </a:prstGeom>
          <a:noFill/>
          <a:ln w="9525">
            <a:noFill/>
          </a:ln>
        </p:spPr>
        <p:txBody>
          <a:bodyPr lIns="91294" tIns="45647" rIns="91294" bIns="45647" anchor="b"/>
          <a:lstStyle/>
          <a:p>
            <a:pPr lvl="0" algn="r" eaLnBrk="1" hangingPunct="1">
              <a:buChar char="•"/>
            </a:pPr>
            <a:fld id="{9A0DB2DC-4C9A-4742-B13C-FB6460FD3503}" type="slidenum">
              <a:rPr lang="zh-CN" altLang="en-US" sz="4100" dirty="0">
                <a:solidFill>
                  <a:srgbClr val="000000"/>
                </a:solidFill>
              </a:rPr>
              <a:t>6</a:t>
            </a:fld>
            <a:endParaRPr lang="zh-CN" altLang="en-US" sz="4100" dirty="0">
              <a:solidFill>
                <a:srgbClr val="000000"/>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幻灯片图像占位符 1"/>
          <p:cNvSpPr>
            <a:spLocks noGrp="1" noRot="1" noChangeAspect="1" noTextEdit="1"/>
          </p:cNvSpPr>
          <p:nvPr>
            <p:ph type="sldImg"/>
          </p:nvPr>
        </p:nvSpPr>
        <p:spPr>
          <a:ln>
            <a:solidFill>
              <a:srgbClr val="000000">
                <a:alpha val="100000"/>
              </a:srgbClr>
            </a:solidFill>
            <a:miter lim="800000"/>
          </a:ln>
        </p:spPr>
      </p:sp>
      <p:sp>
        <p:nvSpPr>
          <p:cNvPr id="234499" name="备注占位符 2"/>
          <p:cNvSpPr>
            <a:spLocks noGrp="1"/>
          </p:cNvSpPr>
          <p:nvPr>
            <p:ph type="body" idx="1"/>
          </p:nvPr>
        </p:nvSpPr>
        <p:spPr>
          <a:xfrm>
            <a:off x="677863" y="4711700"/>
            <a:ext cx="5426075" cy="4462463"/>
          </a:xfrm>
        </p:spPr>
        <p:txBody>
          <a:bodyPr wrap="square" lIns="91294" tIns="45647" rIns="91294" bIns="45647" anchor="t"/>
          <a:lstStyle/>
          <a:p>
            <a:pPr lvl="0" eaLnBrk="1" hangingPunct="1">
              <a:spcBef>
                <a:spcPct val="0"/>
              </a:spcBef>
            </a:pPr>
            <a:endParaRPr lang="zh-CN" altLang="en-US" dirty="0"/>
          </a:p>
        </p:txBody>
      </p:sp>
      <p:sp>
        <p:nvSpPr>
          <p:cNvPr id="234500" name="灯片编号占位符 3"/>
          <p:cNvSpPr txBox="1">
            <a:spLocks noGrp="1"/>
          </p:cNvSpPr>
          <p:nvPr>
            <p:ph type="sldNum" sz="quarter"/>
          </p:nvPr>
        </p:nvSpPr>
        <p:spPr>
          <a:xfrm>
            <a:off x="3841750" y="9421813"/>
            <a:ext cx="2940050" cy="496887"/>
          </a:xfrm>
          <a:prstGeom prst="rect">
            <a:avLst/>
          </a:prstGeom>
          <a:noFill/>
          <a:ln w="9525">
            <a:noFill/>
          </a:ln>
        </p:spPr>
        <p:txBody>
          <a:bodyPr lIns="91294" tIns="45647" rIns="91294" bIns="45647" anchor="b"/>
          <a:lstStyle/>
          <a:p>
            <a:pPr lvl="0" algn="r" eaLnBrk="1" hangingPunct="1">
              <a:buChar char="•"/>
            </a:pPr>
            <a:fld id="{9A0DB2DC-4C9A-4742-B13C-FB6460FD3503}" type="slidenum">
              <a:rPr lang="zh-CN" altLang="en-US" sz="4100" dirty="0">
                <a:solidFill>
                  <a:srgbClr val="000000"/>
                </a:solidFill>
              </a:rPr>
              <a:t>7</a:t>
            </a:fld>
            <a:endParaRPr lang="zh-CN" altLang="en-US" sz="4100" dirty="0">
              <a:solidFill>
                <a:srgbClr val="000000"/>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幻灯片图像占位符 1"/>
          <p:cNvSpPr>
            <a:spLocks noGrp="1" noRot="1" noChangeAspect="1" noTextEdit="1"/>
          </p:cNvSpPr>
          <p:nvPr>
            <p:ph type="sldImg"/>
          </p:nvPr>
        </p:nvSpPr>
        <p:spPr>
          <a:ln>
            <a:solidFill>
              <a:srgbClr val="000000">
                <a:alpha val="100000"/>
              </a:srgbClr>
            </a:solidFill>
            <a:miter lim="800000"/>
          </a:ln>
        </p:spPr>
      </p:sp>
      <p:sp>
        <p:nvSpPr>
          <p:cNvPr id="234499" name="备注占位符 2"/>
          <p:cNvSpPr>
            <a:spLocks noGrp="1"/>
          </p:cNvSpPr>
          <p:nvPr>
            <p:ph type="body" idx="1"/>
          </p:nvPr>
        </p:nvSpPr>
        <p:spPr>
          <a:xfrm>
            <a:off x="677863" y="4711700"/>
            <a:ext cx="5426075" cy="4462463"/>
          </a:xfrm>
        </p:spPr>
        <p:txBody>
          <a:bodyPr wrap="square" lIns="91294" tIns="45647" rIns="91294" bIns="45647" anchor="t"/>
          <a:lstStyle/>
          <a:p>
            <a:pPr lvl="0" eaLnBrk="1" hangingPunct="1">
              <a:spcBef>
                <a:spcPct val="0"/>
              </a:spcBef>
            </a:pPr>
            <a:endParaRPr lang="zh-CN" altLang="en-US" dirty="0"/>
          </a:p>
        </p:txBody>
      </p:sp>
      <p:sp>
        <p:nvSpPr>
          <p:cNvPr id="234500" name="灯片编号占位符 3"/>
          <p:cNvSpPr txBox="1">
            <a:spLocks noGrp="1"/>
          </p:cNvSpPr>
          <p:nvPr>
            <p:ph type="sldNum" sz="quarter"/>
          </p:nvPr>
        </p:nvSpPr>
        <p:spPr>
          <a:xfrm>
            <a:off x="3841750" y="9421813"/>
            <a:ext cx="2940050" cy="496887"/>
          </a:xfrm>
          <a:prstGeom prst="rect">
            <a:avLst/>
          </a:prstGeom>
          <a:noFill/>
          <a:ln w="9525">
            <a:noFill/>
          </a:ln>
        </p:spPr>
        <p:txBody>
          <a:bodyPr lIns="91294" tIns="45647" rIns="91294" bIns="45647" anchor="b"/>
          <a:lstStyle/>
          <a:p>
            <a:pPr lvl="0" algn="r" eaLnBrk="1" hangingPunct="1">
              <a:buChar char="•"/>
            </a:pPr>
            <a:fld id="{9A0DB2DC-4C9A-4742-B13C-FB6460FD3503}" type="slidenum">
              <a:rPr lang="zh-CN" altLang="en-US" sz="4100" dirty="0">
                <a:solidFill>
                  <a:srgbClr val="000000"/>
                </a:solidFill>
              </a:rPr>
              <a:t>8</a:t>
            </a:fld>
            <a:endParaRPr lang="zh-CN" altLang="en-US" sz="4100" dirty="0">
              <a:solidFill>
                <a:srgbClr val="000000"/>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幻灯片图像占位符 1"/>
          <p:cNvSpPr>
            <a:spLocks noGrp="1" noRot="1" noChangeAspect="1" noTextEdit="1"/>
          </p:cNvSpPr>
          <p:nvPr>
            <p:ph type="sldImg"/>
          </p:nvPr>
        </p:nvSpPr>
        <p:spPr>
          <a:ln>
            <a:solidFill>
              <a:srgbClr val="000000">
                <a:alpha val="100000"/>
              </a:srgbClr>
            </a:solidFill>
            <a:miter lim="800000"/>
          </a:ln>
        </p:spPr>
      </p:sp>
      <p:sp>
        <p:nvSpPr>
          <p:cNvPr id="234499" name="备注占位符 2"/>
          <p:cNvSpPr>
            <a:spLocks noGrp="1"/>
          </p:cNvSpPr>
          <p:nvPr>
            <p:ph type="body" idx="1"/>
          </p:nvPr>
        </p:nvSpPr>
        <p:spPr>
          <a:xfrm>
            <a:off x="677863" y="4711700"/>
            <a:ext cx="5426075" cy="4462463"/>
          </a:xfrm>
        </p:spPr>
        <p:txBody>
          <a:bodyPr wrap="square" lIns="91294" tIns="45647" rIns="91294" bIns="45647" anchor="t"/>
          <a:lstStyle/>
          <a:p>
            <a:pPr lvl="0" eaLnBrk="1" hangingPunct="1">
              <a:spcBef>
                <a:spcPct val="0"/>
              </a:spcBef>
            </a:pPr>
            <a:endParaRPr lang="zh-CN" altLang="en-US" dirty="0"/>
          </a:p>
        </p:txBody>
      </p:sp>
      <p:sp>
        <p:nvSpPr>
          <p:cNvPr id="234500" name="灯片编号占位符 3"/>
          <p:cNvSpPr txBox="1">
            <a:spLocks noGrp="1"/>
          </p:cNvSpPr>
          <p:nvPr>
            <p:ph type="sldNum" sz="quarter"/>
          </p:nvPr>
        </p:nvSpPr>
        <p:spPr>
          <a:xfrm>
            <a:off x="3841750" y="9421813"/>
            <a:ext cx="2940050" cy="496887"/>
          </a:xfrm>
          <a:prstGeom prst="rect">
            <a:avLst/>
          </a:prstGeom>
          <a:noFill/>
          <a:ln w="9525">
            <a:noFill/>
          </a:ln>
        </p:spPr>
        <p:txBody>
          <a:bodyPr lIns="91294" tIns="45647" rIns="91294" bIns="45647" anchor="b"/>
          <a:lstStyle/>
          <a:p>
            <a:pPr lvl="0" algn="r" eaLnBrk="1" hangingPunct="1">
              <a:buChar char="•"/>
            </a:pPr>
            <a:fld id="{9A0DB2DC-4C9A-4742-B13C-FB6460FD3503}" type="slidenum">
              <a:rPr lang="zh-CN" altLang="en-US" sz="4100" dirty="0">
                <a:solidFill>
                  <a:srgbClr val="000000"/>
                </a:solidFill>
              </a:rPr>
              <a:t>9</a:t>
            </a:fld>
            <a:endParaRPr lang="zh-CN" altLang="en-US" sz="4100" dirty="0">
              <a:solidFill>
                <a:srgbClr val="00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vmlDrawing" Target="../drawings/vmlDrawing2.vml"/><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vmlDrawing" Target="../drawings/vmlDrawing7.vml"/><Relationship Id="rId4" Type="http://schemas.openxmlformats.org/officeDocument/2006/relationships/image" Target="../media/image1.png"/></Relationships>
</file>

<file path=ppt/slideLayouts/_rels/slideLayout13.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Master" Target="../slideMasters/slideMaster1.xml"/><Relationship Id="rId1" Type="http://schemas.openxmlformats.org/officeDocument/2006/relationships/vmlDrawing" Target="../drawings/vmlDrawing8.vml"/><Relationship Id="rId4" Type="http://schemas.openxmlformats.org/officeDocument/2006/relationships/image" Target="../media/image1.png"/></Relationships>
</file>

<file path=ppt/slideLayouts/_rels/slideLayout14.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Master" Target="../slideMasters/slideMaster1.xml"/><Relationship Id="rId1" Type="http://schemas.openxmlformats.org/officeDocument/2006/relationships/vmlDrawing" Target="../drawings/vmlDrawing9.vml"/><Relationship Id="rId4" Type="http://schemas.openxmlformats.org/officeDocument/2006/relationships/image" Target="../media/image1.png"/></Relationships>
</file>

<file path=ppt/slideLayouts/_rels/slideLayout15.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Master" Target="../slideMasters/slideMaster2.xml"/><Relationship Id="rId1" Type="http://schemas.openxmlformats.org/officeDocument/2006/relationships/vmlDrawing" Target="../drawings/vmlDrawing11.vml"/><Relationship Id="rId4" Type="http://schemas.openxmlformats.org/officeDocument/2006/relationships/image" Target="../media/image1.png"/></Relationships>
</file>

<file path=ppt/slideLayouts/_rels/slideLayout16.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Master" Target="../slideMasters/slideMaster2.xml"/><Relationship Id="rId1" Type="http://schemas.openxmlformats.org/officeDocument/2006/relationships/vmlDrawing" Target="../drawings/vmlDrawing12.vml"/><Relationship Id="rId4" Type="http://schemas.openxmlformats.org/officeDocument/2006/relationships/image" Target="../media/image1.png"/></Relationships>
</file>

<file path=ppt/slideLayouts/_rels/slideLayout17.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Master" Target="../slideMasters/slideMaster2.xml"/><Relationship Id="rId1" Type="http://schemas.openxmlformats.org/officeDocument/2006/relationships/vmlDrawing" Target="../drawings/vmlDrawing13.vml"/><Relationship Id="rId4" Type="http://schemas.openxmlformats.org/officeDocument/2006/relationships/image" Target="../media/image1.png"/></Relationships>
</file>

<file path=ppt/slideLayouts/_rels/slideLayout18.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Master" Target="../slideMasters/slideMaster2.xml"/><Relationship Id="rId1" Type="http://schemas.openxmlformats.org/officeDocument/2006/relationships/vmlDrawing" Target="../drawings/vmlDrawing14.vml"/><Relationship Id="rId4" Type="http://schemas.openxmlformats.org/officeDocument/2006/relationships/image" Target="../media/image1.png"/></Relationships>
</file>

<file path=ppt/slideLayouts/_rels/slideLayout19.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Master" Target="../slideMasters/slideMaster2.xml"/><Relationship Id="rId1" Type="http://schemas.openxmlformats.org/officeDocument/2006/relationships/vmlDrawing" Target="../drawings/vmlDrawing15.vml"/><Relationship Id="rId5" Type="http://schemas.openxmlformats.org/officeDocument/2006/relationships/image" Target="../media/image2.png"/><Relationship Id="rId4"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vmlDrawing" Target="../drawings/vmlDrawing3.vml"/><Relationship Id="rId4"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Master" Target="../slideMasters/slideMaster2.xml"/><Relationship Id="rId1" Type="http://schemas.openxmlformats.org/officeDocument/2006/relationships/vmlDrawing" Target="../drawings/vmlDrawing16.vml"/><Relationship Id="rId4" Type="http://schemas.openxmlformats.org/officeDocument/2006/relationships/image" Target="../media/image1.png"/></Relationships>
</file>

<file path=ppt/slideLayouts/_rels/slideLayout27.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Master" Target="../slideMasters/slideMaster2.xml"/><Relationship Id="rId1" Type="http://schemas.openxmlformats.org/officeDocument/2006/relationships/vmlDrawing" Target="../drawings/vmlDrawing17.vml"/><Relationship Id="rId4" Type="http://schemas.openxmlformats.org/officeDocument/2006/relationships/image" Target="../media/image1.png"/></Relationships>
</file>

<file path=ppt/slideLayouts/_rels/slideLayout28.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Master" Target="../slideMasters/slideMaster2.xml"/><Relationship Id="rId1" Type="http://schemas.openxmlformats.org/officeDocument/2006/relationships/vmlDrawing" Target="../drawings/vmlDrawing18.vml"/><Relationship Id="rId4"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vmlDrawing" Target="../drawings/vmlDrawing4.vml"/><Relationship Id="rId4"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1.xml"/><Relationship Id="rId1" Type="http://schemas.openxmlformats.org/officeDocument/2006/relationships/vmlDrawing" Target="../drawings/vmlDrawing5.vml"/><Relationship Id="rId4"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1.xml"/><Relationship Id="rId1" Type="http://schemas.openxmlformats.org/officeDocument/2006/relationships/vmlDrawing" Target="../drawings/vmlDrawing6.vml"/><Relationship Id="rId5" Type="http://schemas.openxmlformats.org/officeDocument/2006/relationships/image" Target="../media/image2.png"/><Relationship Id="rId4"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solidFill>
          <a:schemeClr val="bg1"/>
        </a:solidFill>
        <a:effectLst/>
      </p:bgPr>
    </p:bg>
    <p:spTree>
      <p:nvGrpSpPr>
        <p:cNvPr id="1" name=""/>
        <p:cNvGrpSpPr/>
        <p:nvPr/>
      </p:nvGrpSpPr>
      <p:grpSpPr>
        <a:xfrm>
          <a:off x="0" y="0"/>
          <a:ext cx="0" cy="0"/>
          <a:chOff x="0" y="0"/>
          <a:chExt cx="0" cy="0"/>
        </a:xfrm>
      </p:grpSpPr>
      <p:graphicFrame>
        <p:nvGraphicFramePr>
          <p:cNvPr id="4098" name="对象 2"/>
          <p:cNvGraphicFramePr/>
          <p:nvPr userDrawn="1"/>
        </p:nvGraphicFramePr>
        <p:xfrm>
          <a:off x="0" y="11113"/>
          <a:ext cx="9142413" cy="6829425"/>
        </p:xfrm>
        <a:graphic>
          <a:graphicData uri="http://schemas.openxmlformats.org/presentationml/2006/ole">
            <mc:AlternateContent xmlns:mc="http://schemas.openxmlformats.org/markup-compatibility/2006">
              <mc:Choice xmlns:v="urn:schemas-microsoft-com:vml" Requires="v">
                <p:oleObj spid="_x0000_s2168" r:id="rId3" imgW="12852400" imgH="9601200" progId="">
                  <p:embed/>
                </p:oleObj>
              </mc:Choice>
              <mc:Fallback>
                <p:oleObj r:id="rId3" imgW="12852400" imgH="9601200" progId="">
                  <p:embed/>
                  <p:pic>
                    <p:nvPicPr>
                      <p:cNvPr id="0" name="图片 2048" descr="image1"/>
                      <p:cNvPicPr/>
                      <p:nvPr/>
                    </p:nvPicPr>
                    <p:blipFill>
                      <a:blip r:embed="rId4"/>
                      <a:stretch>
                        <a:fillRect/>
                      </a:stretch>
                    </p:blipFill>
                    <p:spPr>
                      <a:xfrm>
                        <a:off x="0" y="11113"/>
                        <a:ext cx="9142413" cy="6829425"/>
                      </a:xfrm>
                      <a:prstGeom prst="rect">
                        <a:avLst/>
                      </a:prstGeom>
                      <a:noFill/>
                      <a:ln w="38100">
                        <a:noFill/>
                      </a:ln>
                    </p:spPr>
                  </p:pic>
                </p:oleObj>
              </mc:Fallback>
            </mc:AlternateContent>
          </a:graphicData>
        </a:graphic>
      </p:graphicFrame>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a:buChar char="•"/>
            </a:pPr>
            <a:fld id="{9A0DB2DC-4C9A-4742-B13C-FB6460FD3503}" type="slidenum">
              <a:rPr lang="zh-CN" altLang="en-US" dirty="0">
                <a:latin typeface="Arial" panose="020B0604020202020204" pitchFamily="34" charset="0"/>
              </a:rPr>
              <a:t>‹#›</a:t>
            </a:fld>
            <a:endParaRPr lang="zh-CN" altLang="en-US"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839" y="274574"/>
            <a:ext cx="2057043" cy="585175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121" y="274574"/>
            <a:ext cx="6020342" cy="585175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a:buChar char="•"/>
            </a:pPr>
            <a:fld id="{9A0DB2DC-4C9A-4742-B13C-FB6460FD3503}" type="slidenum">
              <a:rPr lang="zh-CN" altLang="en-US" dirty="0">
                <a:latin typeface="Arial" panose="020B0604020202020204" pitchFamily="34" charset="0"/>
              </a:rPr>
              <a:t>‹#›</a:t>
            </a:fld>
            <a:endParaRPr lang="zh-CN" altLang="en-US"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AndTwoObj">
  <p:cSld name="标题，文本与两项内容">
    <p:bg>
      <p:bgPr>
        <a:solidFill>
          <a:schemeClr val="bg1"/>
        </a:solidFill>
        <a:effectLst/>
      </p:bgPr>
    </p:bg>
    <p:spTree>
      <p:nvGrpSpPr>
        <p:cNvPr id="1" name=""/>
        <p:cNvGrpSpPr/>
        <p:nvPr/>
      </p:nvGrpSpPr>
      <p:grpSpPr>
        <a:xfrm>
          <a:off x="0" y="0"/>
          <a:ext cx="0" cy="0"/>
          <a:chOff x="0" y="0"/>
          <a:chExt cx="0" cy="0"/>
        </a:xfrm>
      </p:grpSpPr>
      <p:graphicFrame>
        <p:nvGraphicFramePr>
          <p:cNvPr id="9218" name="对象 2"/>
          <p:cNvGraphicFramePr/>
          <p:nvPr userDrawn="1"/>
        </p:nvGraphicFramePr>
        <p:xfrm>
          <a:off x="0" y="11113"/>
          <a:ext cx="9142413" cy="6829425"/>
        </p:xfrm>
        <a:graphic>
          <a:graphicData uri="http://schemas.openxmlformats.org/presentationml/2006/ole">
            <mc:AlternateContent xmlns:mc="http://schemas.openxmlformats.org/markup-compatibility/2006">
              <mc:Choice xmlns:v="urn:schemas-microsoft-com:vml" Requires="v">
                <p:oleObj spid="_x0000_s7288" r:id="rId3" imgW="12852400" imgH="9601200" progId="">
                  <p:embed/>
                </p:oleObj>
              </mc:Choice>
              <mc:Fallback>
                <p:oleObj r:id="rId3" imgW="12852400" imgH="9601200" progId="">
                  <p:embed/>
                  <p:pic>
                    <p:nvPicPr>
                      <p:cNvPr id="0" name="图片 7168" descr="image1"/>
                      <p:cNvPicPr/>
                      <p:nvPr/>
                    </p:nvPicPr>
                    <p:blipFill>
                      <a:blip r:embed="rId4"/>
                      <a:stretch>
                        <a:fillRect/>
                      </a:stretch>
                    </p:blipFill>
                    <p:spPr>
                      <a:xfrm>
                        <a:off x="0" y="11113"/>
                        <a:ext cx="9142413" cy="6829425"/>
                      </a:xfrm>
                      <a:prstGeom prst="rect">
                        <a:avLst/>
                      </a:prstGeom>
                      <a:noFill/>
                      <a:ln w="38100">
                        <a:noFill/>
                      </a:ln>
                    </p:spPr>
                  </p:pic>
                </p:oleObj>
              </mc:Fallback>
            </mc:AlternateContent>
          </a:graphicData>
        </a:graphic>
      </p:graphicFrame>
      <p:sp>
        <p:nvSpPr>
          <p:cNvPr id="2" name="标题 1"/>
          <p:cNvSpPr>
            <a:spLocks noGrp="1"/>
          </p:cNvSpPr>
          <p:nvPr>
            <p:ph type="title"/>
          </p:nvPr>
        </p:nvSpPr>
        <p:spPr>
          <a:xfrm>
            <a:off x="1150941" y="214316"/>
            <a:ext cx="7793037" cy="1462087"/>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hasCustomPrompt="1"/>
          </p:nvPr>
        </p:nvSpPr>
        <p:spPr>
          <a:xfrm>
            <a:off x="1182688" y="2017713"/>
            <a:ext cx="3810000" cy="4114800"/>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hasCustomPrompt="1"/>
          </p:nvPr>
        </p:nvSpPr>
        <p:spPr>
          <a:xfrm>
            <a:off x="5145088" y="2017713"/>
            <a:ext cx="3810000" cy="1981200"/>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hasCustomPrompt="1"/>
          </p:nvPr>
        </p:nvSpPr>
        <p:spPr>
          <a:xfrm>
            <a:off x="5145088" y="4151313"/>
            <a:ext cx="3810000" cy="1981200"/>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9" name="日期占位符 5"/>
          <p:cNvSpPr>
            <a:spLocks noGrp="1"/>
          </p:cNvSpPr>
          <p:nvPr>
            <p:ph type="dt" sz="half" idx="12"/>
          </p:nvPr>
        </p:nvSpPr>
        <p:spPr>
          <a:xfrm>
            <a:off x="1162050" y="6243638"/>
            <a:ext cx="1905000" cy="457200"/>
          </a:xfrm>
          <a:prstGeom prst="rect">
            <a:avLst/>
          </a:prstGeom>
        </p:spPr>
        <p:txBody>
          <a:bodyPr vert="horz" lIns="91404" tIns="45703" rIns="91404" bIns="45703" rtlCol="0" anchor="ctr"/>
          <a:lstStyle>
            <a:lvl1pPr>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200" b="0" i="0" u="none" strike="noStrike" kern="1200" cap="none" spc="0" normalizeH="0" baseline="0" noProof="0">
              <a:ln>
                <a:noFill/>
              </a:ln>
              <a:solidFill>
                <a:prstClr val="black">
                  <a:tint val="75000"/>
                </a:prstClr>
              </a:solidFill>
              <a:effectLst/>
              <a:uLnTx/>
              <a:uFillTx/>
              <a:latin typeface="Arial" panose="020B0604020202020204" pitchFamily="34" charset="0"/>
              <a:ea typeface="宋体" panose="02010600030101010101" pitchFamily="2" charset="-122"/>
              <a:cs typeface="+mn-cs"/>
            </a:endParaRPr>
          </a:p>
        </p:txBody>
      </p:sp>
      <p:sp>
        <p:nvSpPr>
          <p:cNvPr id="10" name="页脚占位符 6"/>
          <p:cNvSpPr>
            <a:spLocks noGrp="1"/>
          </p:cNvSpPr>
          <p:nvPr>
            <p:ph type="ftr" sz="quarter" idx="13"/>
          </p:nvPr>
        </p:nvSpPr>
        <p:spPr>
          <a:xfrm>
            <a:off x="3657600" y="6243638"/>
            <a:ext cx="2895600" cy="457200"/>
          </a:xfrm>
          <a:prstGeom prst="rect">
            <a:avLst/>
          </a:prstGeom>
        </p:spPr>
        <p:txBody>
          <a:bodyPr vert="horz" lIns="91404" tIns="45703" rIns="91404" bIns="45703" rtlCol="0" anchor="ctr"/>
          <a:lstStyle>
            <a:lvl1pPr>
              <a:defRPr/>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200" b="0" i="0" u="none" strike="noStrike" kern="1200" cap="none" spc="0" normalizeH="0" baseline="0" noProof="0">
              <a:ln>
                <a:noFill/>
              </a:ln>
              <a:solidFill>
                <a:prstClr val="black">
                  <a:tint val="75000"/>
                </a:prstClr>
              </a:solidFill>
              <a:effectLst/>
              <a:uLnTx/>
              <a:uFillTx/>
              <a:latin typeface="Arial" panose="020B0604020202020204" pitchFamily="34" charset="0"/>
              <a:ea typeface="宋体" panose="02010600030101010101" pitchFamily="2" charset="-122"/>
              <a:cs typeface="+mn-cs"/>
            </a:endParaRPr>
          </a:p>
        </p:txBody>
      </p:sp>
      <p:sp>
        <p:nvSpPr>
          <p:cNvPr id="11" name="灯片编号占位符 7"/>
          <p:cNvSpPr>
            <a:spLocks noGrp="1"/>
          </p:cNvSpPr>
          <p:nvPr>
            <p:ph type="sldNum" sz="quarter" idx="4"/>
          </p:nvPr>
        </p:nvSpPr>
        <p:spPr>
          <a:xfrm>
            <a:off x="7042150" y="6243638"/>
            <a:ext cx="1905000" cy="457200"/>
          </a:xfrm>
          <a:prstGeom prst="rect">
            <a:avLst/>
          </a:prstGeom>
        </p:spPr>
        <p:txBody>
          <a:bodyPr vert="horz" wrap="square" lIns="91413" tIns="45708" rIns="91413" bIns="45708" numCol="1" rtlCol="0" anchor="t" anchorCtr="0" compatLnSpc="1"/>
          <a:lstStyle/>
          <a:p>
            <a:pPr algn="r">
              <a:buChar char="•"/>
            </a:pPr>
            <a:fld id="{9A0DB2DC-4C9A-4742-B13C-FB6460FD3503}" type="slidenum">
              <a:rPr lang="en-US" altLang="zh-CN" dirty="0"/>
              <a:t>‹#›</a:t>
            </a:fld>
            <a:endParaRPr lang="en-US" altLang="zh-CN"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cSld name="1_标题和内容">
    <p:bg>
      <p:bgPr>
        <a:solidFill>
          <a:schemeClr val="bg1"/>
        </a:solidFill>
        <a:effectLst/>
      </p:bgPr>
    </p:bg>
    <p:spTree>
      <p:nvGrpSpPr>
        <p:cNvPr id="1" name=""/>
        <p:cNvGrpSpPr/>
        <p:nvPr/>
      </p:nvGrpSpPr>
      <p:grpSpPr>
        <a:xfrm>
          <a:off x="0" y="0"/>
          <a:ext cx="0" cy="0"/>
          <a:chOff x="0" y="0"/>
          <a:chExt cx="0" cy="0"/>
        </a:xfrm>
      </p:grpSpPr>
      <p:graphicFrame>
        <p:nvGraphicFramePr>
          <p:cNvPr id="10242" name="对象 2"/>
          <p:cNvGraphicFramePr/>
          <p:nvPr userDrawn="1"/>
        </p:nvGraphicFramePr>
        <p:xfrm>
          <a:off x="0" y="11113"/>
          <a:ext cx="9142413" cy="6829425"/>
        </p:xfrm>
        <a:graphic>
          <a:graphicData uri="http://schemas.openxmlformats.org/presentationml/2006/ole">
            <mc:AlternateContent xmlns:mc="http://schemas.openxmlformats.org/markup-compatibility/2006">
              <mc:Choice xmlns:v="urn:schemas-microsoft-com:vml" Requires="v">
                <p:oleObj spid="_x0000_s8312" r:id="rId3" imgW="12852400" imgH="9601200" progId="">
                  <p:embed/>
                </p:oleObj>
              </mc:Choice>
              <mc:Fallback>
                <p:oleObj r:id="rId3" imgW="12852400" imgH="9601200" progId="">
                  <p:embed/>
                  <p:pic>
                    <p:nvPicPr>
                      <p:cNvPr id="0" name="图片 8192" descr="image1"/>
                      <p:cNvPicPr/>
                      <p:nvPr/>
                    </p:nvPicPr>
                    <p:blipFill>
                      <a:blip r:embed="rId4"/>
                      <a:stretch>
                        <a:fillRect/>
                      </a:stretch>
                    </p:blipFill>
                    <p:spPr>
                      <a:xfrm>
                        <a:off x="0" y="11113"/>
                        <a:ext cx="9142413" cy="6829425"/>
                      </a:xfrm>
                      <a:prstGeom prst="rect">
                        <a:avLst/>
                      </a:prstGeom>
                      <a:noFill/>
                      <a:ln w="38100">
                        <a:noFill/>
                      </a:ln>
                    </p:spPr>
                  </p:pic>
                </p:oleObj>
              </mc:Fallback>
            </mc:AlternateContent>
          </a:graphicData>
        </a:graphic>
      </p:graphicFrame>
      <p:sp>
        <p:nvSpPr>
          <p:cNvPr id="2" name="标题 1"/>
          <p:cNvSpPr>
            <a:spLocks noGrp="1"/>
          </p:cNvSpPr>
          <p:nvPr>
            <p:ph type="title"/>
          </p:nvPr>
        </p:nvSpPr>
        <p:spPr>
          <a:xfrm>
            <a:off x="628650" y="365125"/>
            <a:ext cx="7886700" cy="1325563"/>
          </a:xfrm>
          <a:prstGeom prst="rect">
            <a:avLst/>
          </a:prstGeom>
        </p:spPr>
        <p:txBody>
          <a:bodyPr/>
          <a:lstStyle/>
          <a:p>
            <a:r>
              <a:rPr lang="zh-CN" altLang="en-US"/>
              <a:t>单击此处编辑母版标题样式</a:t>
            </a:r>
          </a:p>
        </p:txBody>
      </p:sp>
      <p:sp>
        <p:nvSpPr>
          <p:cNvPr id="3" name="内容占位符 2"/>
          <p:cNvSpPr>
            <a:spLocks noGrp="1"/>
          </p:cNvSpPr>
          <p:nvPr>
            <p:ph idx="1" hasCustomPrompt="1"/>
          </p:nvPr>
        </p:nvSpPr>
        <p:spPr>
          <a:xfrm>
            <a:off x="628650" y="1825625"/>
            <a:ext cx="78867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17_标题和内容">
    <p:bg>
      <p:bgPr>
        <a:solidFill>
          <a:schemeClr val="bg1"/>
        </a:solidFill>
        <a:effectLst/>
      </p:bgPr>
    </p:bg>
    <p:spTree>
      <p:nvGrpSpPr>
        <p:cNvPr id="1" name=""/>
        <p:cNvGrpSpPr/>
        <p:nvPr/>
      </p:nvGrpSpPr>
      <p:grpSpPr>
        <a:xfrm>
          <a:off x="0" y="0"/>
          <a:ext cx="0" cy="0"/>
          <a:chOff x="0" y="0"/>
          <a:chExt cx="0" cy="0"/>
        </a:xfrm>
      </p:grpSpPr>
      <p:graphicFrame>
        <p:nvGraphicFramePr>
          <p:cNvPr id="11266" name="对象 2"/>
          <p:cNvGraphicFramePr/>
          <p:nvPr userDrawn="1"/>
        </p:nvGraphicFramePr>
        <p:xfrm>
          <a:off x="0" y="11113"/>
          <a:ext cx="9142413" cy="6829425"/>
        </p:xfrm>
        <a:graphic>
          <a:graphicData uri="http://schemas.openxmlformats.org/presentationml/2006/ole">
            <mc:AlternateContent xmlns:mc="http://schemas.openxmlformats.org/markup-compatibility/2006">
              <mc:Choice xmlns:v="urn:schemas-microsoft-com:vml" Requires="v">
                <p:oleObj spid="_x0000_s9336" r:id="rId3" imgW="12852400" imgH="9601200" progId="">
                  <p:embed/>
                </p:oleObj>
              </mc:Choice>
              <mc:Fallback>
                <p:oleObj r:id="rId3" imgW="12852400" imgH="9601200" progId="">
                  <p:embed/>
                  <p:pic>
                    <p:nvPicPr>
                      <p:cNvPr id="0" name="图片 9216" descr="image1"/>
                      <p:cNvPicPr/>
                      <p:nvPr/>
                    </p:nvPicPr>
                    <p:blipFill>
                      <a:blip r:embed="rId4"/>
                      <a:stretch>
                        <a:fillRect/>
                      </a:stretch>
                    </p:blipFill>
                    <p:spPr>
                      <a:xfrm>
                        <a:off x="0" y="11113"/>
                        <a:ext cx="9142413" cy="6829425"/>
                      </a:xfrm>
                      <a:prstGeom prst="rect">
                        <a:avLst/>
                      </a:prstGeom>
                      <a:noFill/>
                      <a:ln w="38100">
                        <a:noFill/>
                      </a:ln>
                    </p:spPr>
                  </p:pic>
                </p:oleObj>
              </mc:Fallback>
            </mc:AlternateContent>
          </a:graphicData>
        </a:graphic>
      </p:graphicFrame>
      <p:sp>
        <p:nvSpPr>
          <p:cNvPr id="9" name="日期占位符 3"/>
          <p:cNvSpPr>
            <a:spLocks noGrp="1"/>
          </p:cNvSpPr>
          <p:nvPr>
            <p:ph type="dt" sz="half" idx="2"/>
          </p:nvPr>
        </p:nvSpPr>
        <p:spPr>
          <a:xfrm>
            <a:off x="628650" y="6356350"/>
            <a:ext cx="2057400" cy="365125"/>
          </a:xfrm>
          <a:prstGeom prst="rect">
            <a:avLst/>
          </a:prstGeom>
        </p:spPr>
        <p:txBody>
          <a:bodyPr vert="horz" lIns="91388" tIns="45695" rIns="91388" bIns="45695" rtlCol="0" anchor="ctr"/>
          <a:lstStyle>
            <a:lvl1pPr>
              <a:defRPr>
                <a:latin typeface="Arial" panose="020B0604020202020204" pitchFamily="34" charset="0"/>
                <a:ea typeface="宋体" panose="02010600030101010101" pitchFamily="2" charset="-122"/>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宋体" panose="02010600030101010101" pitchFamily="2" charset="-122"/>
              <a:cs typeface="+mn-cs"/>
            </a:endParaRPr>
          </a:p>
        </p:txBody>
      </p:sp>
      <p:sp>
        <p:nvSpPr>
          <p:cNvPr id="10" name="页脚占位符 4"/>
          <p:cNvSpPr>
            <a:spLocks noGrp="1"/>
          </p:cNvSpPr>
          <p:nvPr>
            <p:ph type="ftr" sz="quarter" idx="3"/>
          </p:nvPr>
        </p:nvSpPr>
        <p:spPr>
          <a:xfrm>
            <a:off x="3028950" y="6356350"/>
            <a:ext cx="3086100" cy="365125"/>
          </a:xfrm>
          <a:prstGeom prst="rect">
            <a:avLst/>
          </a:prstGeom>
        </p:spPr>
        <p:txBody>
          <a:bodyPr vert="horz" lIns="91388" tIns="45695" rIns="91388" bIns="45695" rtlCol="0" anchor="ctr"/>
          <a:lstStyle>
            <a:lvl1pPr>
              <a:defRPr>
                <a:latin typeface="Arial" panose="020B0604020202020204" pitchFamily="34" charset="0"/>
                <a:ea typeface="宋体" panose="02010600030101010101" pitchFamily="2" charset="-122"/>
              </a:defRPr>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宋体" panose="02010600030101010101" pitchFamily="2" charset="-122"/>
              <a:cs typeface="+mn-cs"/>
            </a:endParaRPr>
          </a:p>
        </p:txBody>
      </p:sp>
      <p:sp>
        <p:nvSpPr>
          <p:cNvPr id="11" name="灯片编号占位符 5"/>
          <p:cNvSpPr>
            <a:spLocks noGrp="1"/>
          </p:cNvSpPr>
          <p:nvPr>
            <p:ph type="sldNum" sz="quarter" idx="4"/>
          </p:nvPr>
        </p:nvSpPr>
        <p:spPr>
          <a:xfrm>
            <a:off x="6457950" y="6356350"/>
            <a:ext cx="2057400" cy="365125"/>
          </a:xfrm>
          <a:prstGeom prst="rect">
            <a:avLst/>
          </a:prstGeom>
        </p:spPr>
        <p:txBody>
          <a:bodyPr vert="horz" lIns="91388" tIns="45695" rIns="91388" bIns="45695" rtlCol="0" anchor="ctr"/>
          <a:lstStyle/>
          <a:p>
            <a:pPr algn="r">
              <a:buChar char="•"/>
            </a:pPr>
            <a:fld id="{9A0DB2DC-4C9A-4742-B13C-FB6460FD3503}" type="slidenum">
              <a:rPr lang="zh-CN" altLang="en-US" dirty="0"/>
              <a:t>‹#›</a:t>
            </a:fld>
            <a:endParaRPr lang="zh-CN" altLang="en-US" dirty="0"/>
          </a:p>
        </p:txBody>
      </p:sp>
    </p:spTree>
  </p:cSld>
  <p:clrMapOvr>
    <a:masterClrMapping/>
  </p:clrMapOvr>
  <p:transition spd="slow" advClick="0" advTm="0">
    <p:wipe dir="d"/>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标题幻灯片">
    <p:bg>
      <p:bgPr>
        <a:solidFill>
          <a:schemeClr val="bg1"/>
        </a:solidFill>
        <a:effectLst/>
      </p:bgPr>
    </p:bg>
    <p:spTree>
      <p:nvGrpSpPr>
        <p:cNvPr id="1" name=""/>
        <p:cNvGrpSpPr/>
        <p:nvPr/>
      </p:nvGrpSpPr>
      <p:grpSpPr>
        <a:xfrm>
          <a:off x="0" y="0"/>
          <a:ext cx="0" cy="0"/>
          <a:chOff x="0" y="0"/>
          <a:chExt cx="0" cy="0"/>
        </a:xfrm>
      </p:grpSpPr>
      <p:graphicFrame>
        <p:nvGraphicFramePr>
          <p:cNvPr id="12290" name="对象 2"/>
          <p:cNvGraphicFramePr/>
          <p:nvPr userDrawn="1"/>
        </p:nvGraphicFramePr>
        <p:xfrm>
          <a:off x="0" y="11113"/>
          <a:ext cx="9142413" cy="6829425"/>
        </p:xfrm>
        <a:graphic>
          <a:graphicData uri="http://schemas.openxmlformats.org/presentationml/2006/ole">
            <mc:AlternateContent xmlns:mc="http://schemas.openxmlformats.org/markup-compatibility/2006">
              <mc:Choice xmlns:v="urn:schemas-microsoft-com:vml" Requires="v">
                <p:oleObj spid="_x0000_s11384" r:id="rId3" imgW="12852400" imgH="9601200" progId="">
                  <p:embed/>
                </p:oleObj>
              </mc:Choice>
              <mc:Fallback>
                <p:oleObj r:id="rId3" imgW="12852400" imgH="9601200" progId="">
                  <p:embed/>
                  <p:pic>
                    <p:nvPicPr>
                      <p:cNvPr id="0" name="图片 11264" descr="image1"/>
                      <p:cNvPicPr/>
                      <p:nvPr/>
                    </p:nvPicPr>
                    <p:blipFill>
                      <a:blip r:embed="rId4"/>
                      <a:stretch>
                        <a:fillRect/>
                      </a:stretch>
                    </p:blipFill>
                    <p:spPr>
                      <a:xfrm>
                        <a:off x="0" y="11113"/>
                        <a:ext cx="9142413" cy="6829425"/>
                      </a:xfrm>
                      <a:prstGeom prst="rect">
                        <a:avLst/>
                      </a:prstGeom>
                      <a:noFill/>
                      <a:ln w="38100">
                        <a:noFill/>
                      </a:ln>
                    </p:spPr>
                  </p:pic>
                </p:oleObj>
              </mc:Fallback>
            </mc:AlternateContent>
          </a:graphicData>
        </a:graphic>
      </p:graphicFrame>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标题和内容">
    <p:bg>
      <p:bgPr>
        <a:solidFill>
          <a:schemeClr val="bg1"/>
        </a:solidFill>
        <a:effectLst/>
      </p:bgPr>
    </p:bg>
    <p:spTree>
      <p:nvGrpSpPr>
        <p:cNvPr id="1" name=""/>
        <p:cNvGrpSpPr/>
        <p:nvPr/>
      </p:nvGrpSpPr>
      <p:grpSpPr>
        <a:xfrm>
          <a:off x="0" y="0"/>
          <a:ext cx="0" cy="0"/>
          <a:chOff x="0" y="0"/>
          <a:chExt cx="0" cy="0"/>
        </a:xfrm>
      </p:grpSpPr>
      <p:graphicFrame>
        <p:nvGraphicFramePr>
          <p:cNvPr id="13314" name="对象 2"/>
          <p:cNvGraphicFramePr/>
          <p:nvPr userDrawn="1"/>
        </p:nvGraphicFramePr>
        <p:xfrm>
          <a:off x="0" y="11113"/>
          <a:ext cx="9142413" cy="6829425"/>
        </p:xfrm>
        <a:graphic>
          <a:graphicData uri="http://schemas.openxmlformats.org/presentationml/2006/ole">
            <mc:AlternateContent xmlns:mc="http://schemas.openxmlformats.org/markup-compatibility/2006">
              <mc:Choice xmlns:v="urn:schemas-microsoft-com:vml" Requires="v">
                <p:oleObj spid="_x0000_s12408" r:id="rId3" imgW="12852400" imgH="9601200" progId="">
                  <p:embed/>
                </p:oleObj>
              </mc:Choice>
              <mc:Fallback>
                <p:oleObj r:id="rId3" imgW="12852400" imgH="9601200" progId="">
                  <p:embed/>
                  <p:pic>
                    <p:nvPicPr>
                      <p:cNvPr id="0" name="图片 12288" descr="image1"/>
                      <p:cNvPicPr/>
                      <p:nvPr/>
                    </p:nvPicPr>
                    <p:blipFill>
                      <a:blip r:embed="rId4"/>
                      <a:stretch>
                        <a:fillRect/>
                      </a:stretch>
                    </p:blipFill>
                    <p:spPr>
                      <a:xfrm>
                        <a:off x="0" y="11113"/>
                        <a:ext cx="9142413" cy="6829425"/>
                      </a:xfrm>
                      <a:prstGeom prst="rect">
                        <a:avLst/>
                      </a:prstGeom>
                      <a:noFill/>
                      <a:ln w="38100">
                        <a:noFill/>
                      </a:ln>
                    </p:spPr>
                  </p:pic>
                </p:oleObj>
              </mc:Fallback>
            </mc:AlternateContent>
          </a:graphicData>
        </a:graphic>
      </p:graphicFrame>
      <p:cxnSp>
        <p:nvCxnSpPr>
          <p:cNvPr id="13315" name="直接连接符 8"/>
          <p:cNvCxnSpPr/>
          <p:nvPr userDrawn="1"/>
        </p:nvCxnSpPr>
        <p:spPr>
          <a:xfrm>
            <a:off x="0" y="1054100"/>
            <a:ext cx="8474075" cy="0"/>
          </a:xfrm>
          <a:prstGeom prst="line">
            <a:avLst/>
          </a:prstGeom>
          <a:ln w="76200" cap="flat" cmpd="sng">
            <a:solidFill>
              <a:srgbClr val="336699"/>
            </a:solidFill>
            <a:prstDash val="solid"/>
            <a:headEnd type="none" w="med" len="med"/>
            <a:tailEnd type="none" w="med" len="med"/>
          </a:ln>
        </p:spPr>
      </p:cxn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节标题">
    <p:bg>
      <p:bgPr>
        <a:solidFill>
          <a:schemeClr val="bg1"/>
        </a:solidFill>
        <a:effectLst/>
      </p:bgPr>
    </p:bg>
    <p:spTree>
      <p:nvGrpSpPr>
        <p:cNvPr id="1" name=""/>
        <p:cNvGrpSpPr/>
        <p:nvPr/>
      </p:nvGrpSpPr>
      <p:grpSpPr>
        <a:xfrm>
          <a:off x="0" y="0"/>
          <a:ext cx="0" cy="0"/>
          <a:chOff x="0" y="0"/>
          <a:chExt cx="0" cy="0"/>
        </a:xfrm>
      </p:grpSpPr>
      <p:graphicFrame>
        <p:nvGraphicFramePr>
          <p:cNvPr id="14338" name="对象 2"/>
          <p:cNvGraphicFramePr/>
          <p:nvPr userDrawn="1"/>
        </p:nvGraphicFramePr>
        <p:xfrm>
          <a:off x="0" y="11113"/>
          <a:ext cx="9142413" cy="6829425"/>
        </p:xfrm>
        <a:graphic>
          <a:graphicData uri="http://schemas.openxmlformats.org/presentationml/2006/ole">
            <mc:AlternateContent xmlns:mc="http://schemas.openxmlformats.org/markup-compatibility/2006">
              <mc:Choice xmlns:v="urn:schemas-microsoft-com:vml" Requires="v">
                <p:oleObj spid="_x0000_s13432" r:id="rId3" imgW="12852400" imgH="9601200" progId="">
                  <p:embed/>
                </p:oleObj>
              </mc:Choice>
              <mc:Fallback>
                <p:oleObj r:id="rId3" imgW="12852400" imgH="9601200" progId="">
                  <p:embed/>
                  <p:pic>
                    <p:nvPicPr>
                      <p:cNvPr id="0" name="图片 13312" descr="image1"/>
                      <p:cNvPicPr/>
                      <p:nvPr/>
                    </p:nvPicPr>
                    <p:blipFill>
                      <a:blip r:embed="rId4"/>
                      <a:stretch>
                        <a:fillRect/>
                      </a:stretch>
                    </p:blipFill>
                    <p:spPr>
                      <a:xfrm>
                        <a:off x="0" y="11113"/>
                        <a:ext cx="9142413" cy="6829425"/>
                      </a:xfrm>
                      <a:prstGeom prst="rect">
                        <a:avLst/>
                      </a:prstGeom>
                      <a:noFill/>
                      <a:ln w="38100">
                        <a:noFill/>
                      </a:ln>
                    </p:spPr>
                  </p:pic>
                </p:oleObj>
              </mc:Fallback>
            </mc:AlternateContent>
          </a:graphicData>
        </a:graphic>
      </p:graphicFrame>
      <p:cxnSp>
        <p:nvCxnSpPr>
          <p:cNvPr id="14339" name="直接连接符 8"/>
          <p:cNvCxnSpPr/>
          <p:nvPr userDrawn="1"/>
        </p:nvCxnSpPr>
        <p:spPr>
          <a:xfrm>
            <a:off x="1044575" y="1054100"/>
            <a:ext cx="8099425" cy="0"/>
          </a:xfrm>
          <a:prstGeom prst="line">
            <a:avLst/>
          </a:prstGeom>
          <a:ln w="76200" cap="flat" cmpd="sng">
            <a:solidFill>
              <a:srgbClr val="336699"/>
            </a:solidFill>
            <a:prstDash val="solid"/>
            <a:headEnd type="none" w="med" len="med"/>
            <a:tailEnd type="none" w="med" len="med"/>
          </a:ln>
        </p:spPr>
      </p:cxn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两栏内容">
    <p:bg>
      <p:bgPr>
        <a:solidFill>
          <a:schemeClr val="bg1"/>
        </a:solidFill>
        <a:effectLst/>
      </p:bgPr>
    </p:bg>
    <p:spTree>
      <p:nvGrpSpPr>
        <p:cNvPr id="1" name=""/>
        <p:cNvGrpSpPr/>
        <p:nvPr/>
      </p:nvGrpSpPr>
      <p:grpSpPr>
        <a:xfrm>
          <a:off x="0" y="0"/>
          <a:ext cx="0" cy="0"/>
          <a:chOff x="0" y="0"/>
          <a:chExt cx="0" cy="0"/>
        </a:xfrm>
      </p:grpSpPr>
      <p:graphicFrame>
        <p:nvGraphicFramePr>
          <p:cNvPr id="15362" name="对象 2"/>
          <p:cNvGraphicFramePr/>
          <p:nvPr userDrawn="1"/>
        </p:nvGraphicFramePr>
        <p:xfrm>
          <a:off x="0" y="11113"/>
          <a:ext cx="9142413" cy="6829425"/>
        </p:xfrm>
        <a:graphic>
          <a:graphicData uri="http://schemas.openxmlformats.org/presentationml/2006/ole">
            <mc:AlternateContent xmlns:mc="http://schemas.openxmlformats.org/markup-compatibility/2006">
              <mc:Choice xmlns:v="urn:schemas-microsoft-com:vml" Requires="v">
                <p:oleObj spid="_x0000_s14456" r:id="rId3" imgW="12852400" imgH="9601200" progId="">
                  <p:embed/>
                </p:oleObj>
              </mc:Choice>
              <mc:Fallback>
                <p:oleObj r:id="rId3" imgW="12852400" imgH="9601200" progId="">
                  <p:embed/>
                  <p:pic>
                    <p:nvPicPr>
                      <p:cNvPr id="0" name="图片 14336" descr="image1"/>
                      <p:cNvPicPr/>
                      <p:nvPr/>
                    </p:nvPicPr>
                    <p:blipFill>
                      <a:blip r:embed="rId4"/>
                      <a:stretch>
                        <a:fillRect/>
                      </a:stretch>
                    </p:blipFill>
                    <p:spPr>
                      <a:xfrm>
                        <a:off x="0" y="11113"/>
                        <a:ext cx="9142413" cy="6829425"/>
                      </a:xfrm>
                      <a:prstGeom prst="rect">
                        <a:avLst/>
                      </a:prstGeom>
                      <a:noFill/>
                      <a:ln w="38100">
                        <a:noFill/>
                      </a:ln>
                    </p:spPr>
                  </p:pic>
                </p:oleObj>
              </mc:Fallback>
            </mc:AlternateContent>
          </a:graphicData>
        </a:graphic>
      </p:graphicFrame>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比较">
    <p:bg>
      <p:bgPr>
        <a:solidFill>
          <a:schemeClr val="bg1"/>
        </a:solidFill>
        <a:effectLst/>
      </p:bgPr>
    </p:bg>
    <p:spTree>
      <p:nvGrpSpPr>
        <p:cNvPr id="1" name=""/>
        <p:cNvGrpSpPr/>
        <p:nvPr/>
      </p:nvGrpSpPr>
      <p:grpSpPr>
        <a:xfrm>
          <a:off x="0" y="0"/>
          <a:ext cx="0" cy="0"/>
          <a:chOff x="0" y="0"/>
          <a:chExt cx="0" cy="0"/>
        </a:xfrm>
      </p:grpSpPr>
      <p:graphicFrame>
        <p:nvGraphicFramePr>
          <p:cNvPr id="16386" name="对象 2"/>
          <p:cNvGraphicFramePr/>
          <p:nvPr userDrawn="1"/>
        </p:nvGraphicFramePr>
        <p:xfrm>
          <a:off x="0" y="11113"/>
          <a:ext cx="9142413" cy="6829425"/>
        </p:xfrm>
        <a:graphic>
          <a:graphicData uri="http://schemas.openxmlformats.org/presentationml/2006/ole">
            <mc:AlternateContent xmlns:mc="http://schemas.openxmlformats.org/markup-compatibility/2006">
              <mc:Choice xmlns:v="urn:schemas-microsoft-com:vml" Requires="v">
                <p:oleObj spid="_x0000_s15480" r:id="rId3" imgW="12852400" imgH="9601200" progId="">
                  <p:embed/>
                </p:oleObj>
              </mc:Choice>
              <mc:Fallback>
                <p:oleObj r:id="rId3" imgW="12852400" imgH="9601200" progId="">
                  <p:embed/>
                  <p:pic>
                    <p:nvPicPr>
                      <p:cNvPr id="0" name="图片 15360" descr="image1"/>
                      <p:cNvPicPr/>
                      <p:nvPr/>
                    </p:nvPicPr>
                    <p:blipFill>
                      <a:blip r:embed="rId4"/>
                      <a:stretch>
                        <a:fillRect/>
                      </a:stretch>
                    </p:blipFill>
                    <p:spPr>
                      <a:xfrm>
                        <a:off x="0" y="11113"/>
                        <a:ext cx="9142413" cy="6829425"/>
                      </a:xfrm>
                      <a:prstGeom prst="rect">
                        <a:avLst/>
                      </a:prstGeom>
                      <a:noFill/>
                      <a:ln w="38100">
                        <a:noFill/>
                      </a:ln>
                    </p:spPr>
                  </p:pic>
                </p:oleObj>
              </mc:Fallback>
            </mc:AlternateContent>
          </a:graphicData>
        </a:graphic>
      </p:graphicFrame>
      <p:pic>
        <p:nvPicPr>
          <p:cNvPr id="16387" name="Picture 3" descr="E:\工作积累\ppt\未标题-1.png"/>
          <p:cNvPicPr>
            <a:picLocks noChangeAspect="1"/>
          </p:cNvPicPr>
          <p:nvPr userDrawn="1"/>
        </p:nvPicPr>
        <p:blipFill>
          <a:blip r:embed="rId5" cstate="print"/>
          <a:stretch>
            <a:fillRect/>
          </a:stretch>
        </p:blipFill>
        <p:spPr>
          <a:xfrm>
            <a:off x="7812088" y="46038"/>
            <a:ext cx="1223962" cy="1223962"/>
          </a:xfrm>
          <a:prstGeom prst="rect">
            <a:avLst/>
          </a:prstGeom>
          <a:noFill/>
          <a:ln w="9525">
            <a:noFill/>
          </a:ln>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标题和内容">
    <p:bg>
      <p:bgPr>
        <a:solidFill>
          <a:schemeClr val="bg1"/>
        </a:solidFill>
        <a:effectLst/>
      </p:bgPr>
    </p:bg>
    <p:spTree>
      <p:nvGrpSpPr>
        <p:cNvPr id="1" name=""/>
        <p:cNvGrpSpPr/>
        <p:nvPr/>
      </p:nvGrpSpPr>
      <p:grpSpPr>
        <a:xfrm>
          <a:off x="0" y="0"/>
          <a:ext cx="0" cy="0"/>
          <a:chOff x="0" y="0"/>
          <a:chExt cx="0" cy="0"/>
        </a:xfrm>
      </p:grpSpPr>
      <p:graphicFrame>
        <p:nvGraphicFramePr>
          <p:cNvPr id="5122" name="对象 2"/>
          <p:cNvGraphicFramePr/>
          <p:nvPr userDrawn="1"/>
        </p:nvGraphicFramePr>
        <p:xfrm>
          <a:off x="0" y="11113"/>
          <a:ext cx="9142413" cy="6829425"/>
        </p:xfrm>
        <a:graphic>
          <a:graphicData uri="http://schemas.openxmlformats.org/presentationml/2006/ole">
            <mc:AlternateContent xmlns:mc="http://schemas.openxmlformats.org/markup-compatibility/2006">
              <mc:Choice xmlns:v="urn:schemas-microsoft-com:vml" Requires="v">
                <p:oleObj spid="_x0000_s3192" r:id="rId3" imgW="12852400" imgH="9601200" progId="">
                  <p:embed/>
                </p:oleObj>
              </mc:Choice>
              <mc:Fallback>
                <p:oleObj r:id="rId3" imgW="12852400" imgH="9601200" progId="">
                  <p:embed/>
                  <p:pic>
                    <p:nvPicPr>
                      <p:cNvPr id="0" name="图片 3072" descr="image1"/>
                      <p:cNvPicPr/>
                      <p:nvPr/>
                    </p:nvPicPr>
                    <p:blipFill>
                      <a:blip r:embed="rId4"/>
                      <a:stretch>
                        <a:fillRect/>
                      </a:stretch>
                    </p:blipFill>
                    <p:spPr>
                      <a:xfrm>
                        <a:off x="0" y="11113"/>
                        <a:ext cx="9142413" cy="6829425"/>
                      </a:xfrm>
                      <a:prstGeom prst="rect">
                        <a:avLst/>
                      </a:prstGeom>
                      <a:noFill/>
                      <a:ln w="38100">
                        <a:noFill/>
                      </a:ln>
                    </p:spPr>
                  </p:pic>
                </p:oleObj>
              </mc:Fallback>
            </mc:AlternateContent>
          </a:graphicData>
        </a:graphic>
      </p:graphicFrame>
      <p:cxnSp>
        <p:nvCxnSpPr>
          <p:cNvPr id="5123" name="直接连接符 8"/>
          <p:cNvCxnSpPr/>
          <p:nvPr userDrawn="1"/>
        </p:nvCxnSpPr>
        <p:spPr>
          <a:xfrm>
            <a:off x="0" y="1054100"/>
            <a:ext cx="8474075" cy="0"/>
          </a:xfrm>
          <a:prstGeom prst="line">
            <a:avLst/>
          </a:prstGeom>
          <a:ln w="76200" cap="flat" cmpd="sng">
            <a:solidFill>
              <a:srgbClr val="336699"/>
            </a:solidFill>
            <a:prstDash val="solid"/>
            <a:headEnd type="none" w="med" len="med"/>
            <a:tailEnd type="none" w="med" len="med"/>
          </a:ln>
        </p:spPr>
      </p:cxn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lvl="0">
              <a:buChar char="•"/>
            </a:pPr>
            <a:fld id="{9A0DB2DC-4C9A-4742-B13C-FB6460FD3503}" type="slidenum">
              <a:rPr lang="zh-CN" altLang="en-US" dirty="0">
                <a:latin typeface="Arial" panose="020B0604020202020204" pitchFamily="34" charset="0"/>
              </a:rPr>
              <a:t>‹#›</a:t>
            </a:fld>
            <a:endParaRPr lang="zh-CN" altLang="en-US" dirty="0">
              <a:latin typeface="Arial" panose="020B0604020202020204" pitchFamily="34" charset="0"/>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lvl="0">
              <a:buChar char="•"/>
            </a:pPr>
            <a:fld id="{9A0DB2DC-4C9A-4742-B13C-FB6460FD3503}" type="slidenum">
              <a:rPr lang="zh-CN" altLang="en-US" dirty="0">
                <a:latin typeface="Arial" panose="020B0604020202020204" pitchFamily="34" charset="0"/>
              </a:rPr>
              <a:t>‹#›</a:t>
            </a:fld>
            <a:endParaRPr lang="zh-CN" altLang="en-US" dirty="0">
              <a:latin typeface="Arial" panose="020B0604020202020204" pitchFamily="34" charset="0"/>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121" y="272987"/>
            <a:ext cx="3007791" cy="1161781"/>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4429" y="272987"/>
            <a:ext cx="5112450" cy="585334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121" y="1434768"/>
            <a:ext cx="3007791" cy="469156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165" indent="0">
              <a:buNone/>
              <a:defRPr sz="900"/>
            </a:lvl5pPr>
            <a:lvl6pPr marL="2285365" indent="0">
              <a:buNone/>
              <a:defRPr sz="900"/>
            </a:lvl6pPr>
            <a:lvl7pPr marL="2742565" indent="0">
              <a:buNone/>
              <a:defRPr sz="900"/>
            </a:lvl7pPr>
            <a:lvl8pPr marL="3199765" indent="0">
              <a:buNone/>
              <a:defRPr sz="900"/>
            </a:lvl8pPr>
            <a:lvl9pPr marL="3656965"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a:buChar char="•"/>
            </a:pPr>
            <a:fld id="{9A0DB2DC-4C9A-4742-B13C-FB6460FD3503}" type="slidenum">
              <a:rPr lang="zh-CN" altLang="en-US" dirty="0">
                <a:latin typeface="Arial" panose="020B0604020202020204" pitchFamily="34" charset="0"/>
              </a:rPr>
              <a:t>‹#›</a:t>
            </a:fld>
            <a:endParaRPr lang="zh-CN" altLang="en-US" dirty="0">
              <a:latin typeface="Arial" panose="020B0604020202020204" pitchFamily="34" charset="0"/>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1977" y="4801077"/>
            <a:ext cx="5487034" cy="566606"/>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1977" y="612633"/>
            <a:ext cx="5487034" cy="4115435"/>
          </a:xfrm>
        </p:spPr>
        <p:txBody>
          <a:bodyPr vert="horz" wrap="square" lIns="91422" tIns="45711" rIns="91422" bIns="45711"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165" indent="0">
              <a:buNone/>
              <a:defRPr sz="2000"/>
            </a:lvl5pPr>
            <a:lvl6pPr marL="2285365" indent="0">
              <a:buNone/>
              <a:defRPr sz="2000"/>
            </a:lvl6pPr>
            <a:lvl7pPr marL="2742565" indent="0">
              <a:buNone/>
              <a:defRPr sz="2000"/>
            </a:lvl7pPr>
            <a:lvl8pPr marL="3199765" indent="0">
              <a:buNone/>
              <a:defRPr sz="2000"/>
            </a:lvl8pPr>
            <a:lvl9pPr marL="3656965"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3200" b="0" i="0" u="none" strike="noStrike" kern="120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1977" y="5367682"/>
            <a:ext cx="5487034" cy="80467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165" indent="0">
              <a:buNone/>
              <a:defRPr sz="900"/>
            </a:lvl5pPr>
            <a:lvl6pPr marL="2285365" indent="0">
              <a:buNone/>
              <a:defRPr sz="900"/>
            </a:lvl6pPr>
            <a:lvl7pPr marL="2742565" indent="0">
              <a:buNone/>
              <a:defRPr sz="900"/>
            </a:lvl7pPr>
            <a:lvl8pPr marL="3199765" indent="0">
              <a:buNone/>
              <a:defRPr sz="900"/>
            </a:lvl8pPr>
            <a:lvl9pPr marL="3656965"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a:buChar char="•"/>
            </a:pPr>
            <a:fld id="{9A0DB2DC-4C9A-4742-B13C-FB6460FD3503}" type="slidenum">
              <a:rPr lang="zh-CN" altLang="en-US" dirty="0">
                <a:latin typeface="Arial" panose="020B0604020202020204" pitchFamily="34" charset="0"/>
              </a:rPr>
              <a:t>‹#›</a:t>
            </a:fld>
            <a:endParaRPr lang="zh-CN" altLang="en-US" dirty="0">
              <a:latin typeface="Arial" panose="020B0604020202020204" pitchFamily="34" charset="0"/>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a:buChar char="•"/>
            </a:pPr>
            <a:fld id="{9A0DB2DC-4C9A-4742-B13C-FB6460FD3503}" type="slidenum">
              <a:rPr lang="zh-CN" altLang="en-US" dirty="0">
                <a:latin typeface="Arial" panose="020B0604020202020204" pitchFamily="34" charset="0"/>
              </a:rPr>
              <a:t>‹#›</a:t>
            </a:fld>
            <a:endParaRPr lang="zh-CN" altLang="en-US" dirty="0">
              <a:latin typeface="Arial" panose="020B0604020202020204" pitchFamily="34" charset="0"/>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837" y="274574"/>
            <a:ext cx="2057043" cy="585175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121" y="274574"/>
            <a:ext cx="6020342" cy="585175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a:buChar char="•"/>
            </a:pPr>
            <a:fld id="{9A0DB2DC-4C9A-4742-B13C-FB6460FD3503}" type="slidenum">
              <a:rPr lang="zh-CN" altLang="en-US" dirty="0">
                <a:latin typeface="Arial" panose="020B0604020202020204" pitchFamily="34" charset="0"/>
              </a:rPr>
              <a:t>‹#›</a:t>
            </a:fld>
            <a:endParaRPr lang="zh-CN" altLang="en-US" dirty="0">
              <a:latin typeface="Arial" panose="020B0604020202020204" pitchFamily="34" charset="0"/>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xAndTwoObj">
  <p:cSld name="标题，文本与两项内容">
    <p:bg>
      <p:bgPr>
        <a:solidFill>
          <a:schemeClr val="bg1"/>
        </a:solidFill>
        <a:effectLst/>
      </p:bgPr>
    </p:bg>
    <p:spTree>
      <p:nvGrpSpPr>
        <p:cNvPr id="1" name=""/>
        <p:cNvGrpSpPr/>
        <p:nvPr/>
      </p:nvGrpSpPr>
      <p:grpSpPr>
        <a:xfrm>
          <a:off x="0" y="0"/>
          <a:ext cx="0" cy="0"/>
          <a:chOff x="0" y="0"/>
          <a:chExt cx="0" cy="0"/>
        </a:xfrm>
      </p:grpSpPr>
      <p:graphicFrame>
        <p:nvGraphicFramePr>
          <p:cNvPr id="17410" name="对象 2"/>
          <p:cNvGraphicFramePr/>
          <p:nvPr userDrawn="1"/>
        </p:nvGraphicFramePr>
        <p:xfrm>
          <a:off x="0" y="11113"/>
          <a:ext cx="9142413" cy="6829425"/>
        </p:xfrm>
        <a:graphic>
          <a:graphicData uri="http://schemas.openxmlformats.org/presentationml/2006/ole">
            <mc:AlternateContent xmlns:mc="http://schemas.openxmlformats.org/markup-compatibility/2006">
              <mc:Choice xmlns:v="urn:schemas-microsoft-com:vml" Requires="v">
                <p:oleObj spid="_x0000_s16504" r:id="rId3" imgW="12852400" imgH="9601200" progId="">
                  <p:embed/>
                </p:oleObj>
              </mc:Choice>
              <mc:Fallback>
                <p:oleObj r:id="rId3" imgW="12852400" imgH="9601200" progId="">
                  <p:embed/>
                  <p:pic>
                    <p:nvPicPr>
                      <p:cNvPr id="0" name="图片 16384" descr="image1"/>
                      <p:cNvPicPr/>
                      <p:nvPr/>
                    </p:nvPicPr>
                    <p:blipFill>
                      <a:blip r:embed="rId4"/>
                      <a:stretch>
                        <a:fillRect/>
                      </a:stretch>
                    </p:blipFill>
                    <p:spPr>
                      <a:xfrm>
                        <a:off x="0" y="11113"/>
                        <a:ext cx="9142413" cy="6829425"/>
                      </a:xfrm>
                      <a:prstGeom prst="rect">
                        <a:avLst/>
                      </a:prstGeom>
                      <a:noFill/>
                      <a:ln w="38100">
                        <a:noFill/>
                      </a:ln>
                    </p:spPr>
                  </p:pic>
                </p:oleObj>
              </mc:Fallback>
            </mc:AlternateContent>
          </a:graphicData>
        </a:graphic>
      </p:graphicFrame>
      <p:sp>
        <p:nvSpPr>
          <p:cNvPr id="2" name="标题 1"/>
          <p:cNvSpPr>
            <a:spLocks noGrp="1"/>
          </p:cNvSpPr>
          <p:nvPr>
            <p:ph type="title"/>
          </p:nvPr>
        </p:nvSpPr>
        <p:spPr>
          <a:xfrm>
            <a:off x="1150939" y="214314"/>
            <a:ext cx="7793037" cy="1462087"/>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hasCustomPrompt="1"/>
          </p:nvPr>
        </p:nvSpPr>
        <p:spPr>
          <a:xfrm>
            <a:off x="1182688" y="2017713"/>
            <a:ext cx="3810000" cy="4114800"/>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hasCustomPrompt="1"/>
          </p:nvPr>
        </p:nvSpPr>
        <p:spPr>
          <a:xfrm>
            <a:off x="5145088" y="2017713"/>
            <a:ext cx="3810000" cy="1981200"/>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hasCustomPrompt="1"/>
          </p:nvPr>
        </p:nvSpPr>
        <p:spPr>
          <a:xfrm>
            <a:off x="5145088" y="4151313"/>
            <a:ext cx="3810000" cy="1981200"/>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9" name="日期占位符 5"/>
          <p:cNvSpPr>
            <a:spLocks noGrp="1"/>
          </p:cNvSpPr>
          <p:nvPr>
            <p:ph type="dt" sz="half" idx="12"/>
          </p:nvPr>
        </p:nvSpPr>
        <p:spPr>
          <a:xfrm>
            <a:off x="1162050" y="6243638"/>
            <a:ext cx="1905000" cy="457200"/>
          </a:xfrm>
          <a:prstGeom prst="rect">
            <a:avLst/>
          </a:prstGeom>
        </p:spPr>
        <p:txBody>
          <a:bodyPr vert="horz" lIns="91422" tIns="45711" rIns="91422" bIns="45711" rtlCol="0" anchor="ctr"/>
          <a:lstStyle>
            <a:lvl1pPr>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200" b="0" i="0" u="none" strike="noStrike" kern="1200" cap="none" spc="0" normalizeH="0" baseline="0" noProof="0">
              <a:ln>
                <a:noFill/>
              </a:ln>
              <a:solidFill>
                <a:prstClr val="black">
                  <a:tint val="75000"/>
                </a:prstClr>
              </a:solidFill>
              <a:effectLst/>
              <a:uLnTx/>
              <a:uFillTx/>
              <a:latin typeface="Arial" panose="020B0604020202020204" pitchFamily="34" charset="0"/>
              <a:ea typeface="宋体" panose="02010600030101010101" pitchFamily="2" charset="-122"/>
              <a:cs typeface="+mn-cs"/>
            </a:endParaRPr>
          </a:p>
        </p:txBody>
      </p:sp>
      <p:sp>
        <p:nvSpPr>
          <p:cNvPr id="10" name="页脚占位符 6"/>
          <p:cNvSpPr>
            <a:spLocks noGrp="1"/>
          </p:cNvSpPr>
          <p:nvPr>
            <p:ph type="ftr" sz="quarter" idx="13"/>
          </p:nvPr>
        </p:nvSpPr>
        <p:spPr>
          <a:xfrm>
            <a:off x="3657600" y="6243638"/>
            <a:ext cx="2895600" cy="457200"/>
          </a:xfrm>
          <a:prstGeom prst="rect">
            <a:avLst/>
          </a:prstGeom>
        </p:spPr>
        <p:txBody>
          <a:bodyPr vert="horz" lIns="91422" tIns="45711" rIns="91422" bIns="45711" rtlCol="0" anchor="ctr"/>
          <a:lstStyle>
            <a:lvl1pPr>
              <a:defRPr/>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altLang="zh-CN" sz="1200" b="0" i="0" u="none" strike="noStrike" kern="1200" cap="none" spc="0" normalizeH="0" baseline="0" noProof="0">
              <a:ln>
                <a:noFill/>
              </a:ln>
              <a:solidFill>
                <a:prstClr val="black">
                  <a:tint val="75000"/>
                </a:prstClr>
              </a:solidFill>
              <a:effectLst/>
              <a:uLnTx/>
              <a:uFillTx/>
              <a:latin typeface="Arial" panose="020B0604020202020204" pitchFamily="34" charset="0"/>
              <a:ea typeface="宋体" panose="02010600030101010101" pitchFamily="2" charset="-122"/>
              <a:cs typeface="+mn-cs"/>
            </a:endParaRPr>
          </a:p>
        </p:txBody>
      </p:sp>
      <p:sp>
        <p:nvSpPr>
          <p:cNvPr id="11" name="灯片编号占位符 7"/>
          <p:cNvSpPr>
            <a:spLocks noGrp="1"/>
          </p:cNvSpPr>
          <p:nvPr>
            <p:ph type="sldNum" sz="quarter" idx="4"/>
          </p:nvPr>
        </p:nvSpPr>
        <p:spPr>
          <a:xfrm>
            <a:off x="7042150" y="6243638"/>
            <a:ext cx="1905000" cy="457200"/>
          </a:xfrm>
          <a:prstGeom prst="rect">
            <a:avLst/>
          </a:prstGeom>
        </p:spPr>
        <p:txBody>
          <a:bodyPr vert="horz" wrap="square" lIns="91431" tIns="45716" rIns="91431" bIns="45716" numCol="1" rtlCol="0" anchor="t" anchorCtr="0" compatLnSpc="1"/>
          <a:lstStyle/>
          <a:p>
            <a:pPr algn="r">
              <a:buChar char="•"/>
            </a:pPr>
            <a:fld id="{9A0DB2DC-4C9A-4742-B13C-FB6460FD3503}" type="slidenum">
              <a:rPr lang="en-US" altLang="zh-CN" dirty="0"/>
              <a:t>‹#›</a:t>
            </a:fld>
            <a:endParaRPr lang="en-US" altLang="zh-CN" dirty="0"/>
          </a:p>
        </p:txBody>
      </p:sp>
    </p:spTree>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obj">
  <p:cSld name="1_标题和内容">
    <p:bg>
      <p:bgPr>
        <a:solidFill>
          <a:schemeClr val="bg1"/>
        </a:solidFill>
        <a:effectLst/>
      </p:bgPr>
    </p:bg>
    <p:spTree>
      <p:nvGrpSpPr>
        <p:cNvPr id="1" name=""/>
        <p:cNvGrpSpPr/>
        <p:nvPr/>
      </p:nvGrpSpPr>
      <p:grpSpPr>
        <a:xfrm>
          <a:off x="0" y="0"/>
          <a:ext cx="0" cy="0"/>
          <a:chOff x="0" y="0"/>
          <a:chExt cx="0" cy="0"/>
        </a:xfrm>
      </p:grpSpPr>
      <p:graphicFrame>
        <p:nvGraphicFramePr>
          <p:cNvPr id="18434" name="对象 2"/>
          <p:cNvGraphicFramePr/>
          <p:nvPr userDrawn="1"/>
        </p:nvGraphicFramePr>
        <p:xfrm>
          <a:off x="0" y="11113"/>
          <a:ext cx="9142413" cy="6829425"/>
        </p:xfrm>
        <a:graphic>
          <a:graphicData uri="http://schemas.openxmlformats.org/presentationml/2006/ole">
            <mc:AlternateContent xmlns:mc="http://schemas.openxmlformats.org/markup-compatibility/2006">
              <mc:Choice xmlns:v="urn:schemas-microsoft-com:vml" Requires="v">
                <p:oleObj spid="_x0000_s17528" r:id="rId3" imgW="12852400" imgH="9601200" progId="">
                  <p:embed/>
                </p:oleObj>
              </mc:Choice>
              <mc:Fallback>
                <p:oleObj r:id="rId3" imgW="12852400" imgH="9601200" progId="">
                  <p:embed/>
                  <p:pic>
                    <p:nvPicPr>
                      <p:cNvPr id="0" name="图片 17408" descr="image1"/>
                      <p:cNvPicPr/>
                      <p:nvPr/>
                    </p:nvPicPr>
                    <p:blipFill>
                      <a:blip r:embed="rId4"/>
                      <a:stretch>
                        <a:fillRect/>
                      </a:stretch>
                    </p:blipFill>
                    <p:spPr>
                      <a:xfrm>
                        <a:off x="0" y="11113"/>
                        <a:ext cx="9142413" cy="6829425"/>
                      </a:xfrm>
                      <a:prstGeom prst="rect">
                        <a:avLst/>
                      </a:prstGeom>
                      <a:noFill/>
                      <a:ln w="38100">
                        <a:noFill/>
                      </a:ln>
                    </p:spPr>
                  </p:pic>
                </p:oleObj>
              </mc:Fallback>
            </mc:AlternateContent>
          </a:graphicData>
        </a:graphic>
      </p:graphicFrame>
      <p:sp>
        <p:nvSpPr>
          <p:cNvPr id="2" name="标题 1"/>
          <p:cNvSpPr>
            <a:spLocks noGrp="1"/>
          </p:cNvSpPr>
          <p:nvPr>
            <p:ph type="title"/>
          </p:nvPr>
        </p:nvSpPr>
        <p:spPr>
          <a:xfrm>
            <a:off x="628650" y="365125"/>
            <a:ext cx="7886700" cy="1325563"/>
          </a:xfrm>
          <a:prstGeom prst="rect">
            <a:avLst/>
          </a:prstGeom>
        </p:spPr>
        <p:txBody>
          <a:bodyPr/>
          <a:lstStyle/>
          <a:p>
            <a:r>
              <a:rPr lang="zh-CN" altLang="en-US"/>
              <a:t>单击此处编辑母版标题样式</a:t>
            </a:r>
          </a:p>
        </p:txBody>
      </p:sp>
      <p:sp>
        <p:nvSpPr>
          <p:cNvPr id="3" name="内容占位符 2"/>
          <p:cNvSpPr>
            <a:spLocks noGrp="1"/>
          </p:cNvSpPr>
          <p:nvPr>
            <p:ph idx="1" hasCustomPrompt="1"/>
          </p:nvPr>
        </p:nvSpPr>
        <p:spPr>
          <a:xfrm>
            <a:off x="628650" y="1825625"/>
            <a:ext cx="78867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17_标题和内容">
    <p:bg>
      <p:bgPr>
        <a:solidFill>
          <a:schemeClr val="bg1"/>
        </a:solidFill>
        <a:effectLst/>
      </p:bgPr>
    </p:bg>
    <p:spTree>
      <p:nvGrpSpPr>
        <p:cNvPr id="1" name=""/>
        <p:cNvGrpSpPr/>
        <p:nvPr/>
      </p:nvGrpSpPr>
      <p:grpSpPr>
        <a:xfrm>
          <a:off x="0" y="0"/>
          <a:ext cx="0" cy="0"/>
          <a:chOff x="0" y="0"/>
          <a:chExt cx="0" cy="0"/>
        </a:xfrm>
      </p:grpSpPr>
      <p:graphicFrame>
        <p:nvGraphicFramePr>
          <p:cNvPr id="19458" name="对象 2"/>
          <p:cNvGraphicFramePr/>
          <p:nvPr userDrawn="1"/>
        </p:nvGraphicFramePr>
        <p:xfrm>
          <a:off x="0" y="11113"/>
          <a:ext cx="9142413" cy="6829425"/>
        </p:xfrm>
        <a:graphic>
          <a:graphicData uri="http://schemas.openxmlformats.org/presentationml/2006/ole">
            <mc:AlternateContent xmlns:mc="http://schemas.openxmlformats.org/markup-compatibility/2006">
              <mc:Choice xmlns:v="urn:schemas-microsoft-com:vml" Requires="v">
                <p:oleObj spid="_x0000_s18552" r:id="rId3" imgW="12852400" imgH="9601200" progId="">
                  <p:embed/>
                </p:oleObj>
              </mc:Choice>
              <mc:Fallback>
                <p:oleObj r:id="rId3" imgW="12852400" imgH="9601200" progId="">
                  <p:embed/>
                  <p:pic>
                    <p:nvPicPr>
                      <p:cNvPr id="0" name="图片 18432" descr="image1"/>
                      <p:cNvPicPr/>
                      <p:nvPr/>
                    </p:nvPicPr>
                    <p:blipFill>
                      <a:blip r:embed="rId4"/>
                      <a:stretch>
                        <a:fillRect/>
                      </a:stretch>
                    </p:blipFill>
                    <p:spPr>
                      <a:xfrm>
                        <a:off x="0" y="11113"/>
                        <a:ext cx="9142413" cy="6829425"/>
                      </a:xfrm>
                      <a:prstGeom prst="rect">
                        <a:avLst/>
                      </a:prstGeom>
                      <a:noFill/>
                      <a:ln w="38100">
                        <a:noFill/>
                      </a:ln>
                    </p:spPr>
                  </p:pic>
                </p:oleObj>
              </mc:Fallback>
            </mc:AlternateContent>
          </a:graphicData>
        </a:graphic>
      </p:graphicFrame>
      <p:sp>
        <p:nvSpPr>
          <p:cNvPr id="9" name="日期占位符 3"/>
          <p:cNvSpPr>
            <a:spLocks noGrp="1"/>
          </p:cNvSpPr>
          <p:nvPr>
            <p:ph type="dt" sz="half" idx="2"/>
          </p:nvPr>
        </p:nvSpPr>
        <p:spPr>
          <a:xfrm>
            <a:off x="628650" y="6356350"/>
            <a:ext cx="2057400" cy="365125"/>
          </a:xfrm>
          <a:prstGeom prst="rect">
            <a:avLst/>
          </a:prstGeom>
        </p:spPr>
        <p:txBody>
          <a:bodyPr vert="horz" lIns="91406" tIns="45703" rIns="91406" bIns="45703" rtlCol="0" anchor="ctr"/>
          <a:lstStyle>
            <a:lvl1pPr>
              <a:defRPr>
                <a:latin typeface="Arial" panose="020B0604020202020204" pitchFamily="34" charset="0"/>
                <a:ea typeface="宋体" panose="02010600030101010101" pitchFamily="2" charset="-122"/>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宋体" panose="02010600030101010101" pitchFamily="2" charset="-122"/>
              <a:cs typeface="+mn-cs"/>
            </a:endParaRPr>
          </a:p>
        </p:txBody>
      </p:sp>
      <p:sp>
        <p:nvSpPr>
          <p:cNvPr id="10" name="页脚占位符 4"/>
          <p:cNvSpPr>
            <a:spLocks noGrp="1"/>
          </p:cNvSpPr>
          <p:nvPr>
            <p:ph type="ftr" sz="quarter" idx="3"/>
          </p:nvPr>
        </p:nvSpPr>
        <p:spPr>
          <a:xfrm>
            <a:off x="3028950" y="6356350"/>
            <a:ext cx="3086100" cy="365125"/>
          </a:xfrm>
          <a:prstGeom prst="rect">
            <a:avLst/>
          </a:prstGeom>
        </p:spPr>
        <p:txBody>
          <a:bodyPr vert="horz" lIns="91406" tIns="45703" rIns="91406" bIns="45703" rtlCol="0" anchor="ctr"/>
          <a:lstStyle>
            <a:lvl1pPr>
              <a:defRPr>
                <a:latin typeface="Arial" panose="020B0604020202020204" pitchFamily="34" charset="0"/>
                <a:ea typeface="宋体" panose="02010600030101010101" pitchFamily="2" charset="-122"/>
              </a:defRPr>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宋体" panose="02010600030101010101" pitchFamily="2" charset="-122"/>
              <a:cs typeface="+mn-cs"/>
            </a:endParaRPr>
          </a:p>
        </p:txBody>
      </p:sp>
      <p:sp>
        <p:nvSpPr>
          <p:cNvPr id="11" name="灯片编号占位符 5"/>
          <p:cNvSpPr>
            <a:spLocks noGrp="1"/>
          </p:cNvSpPr>
          <p:nvPr>
            <p:ph type="sldNum" sz="quarter" idx="4"/>
          </p:nvPr>
        </p:nvSpPr>
        <p:spPr>
          <a:xfrm>
            <a:off x="6457950" y="6356350"/>
            <a:ext cx="2057400" cy="365125"/>
          </a:xfrm>
          <a:prstGeom prst="rect">
            <a:avLst/>
          </a:prstGeom>
        </p:spPr>
        <p:txBody>
          <a:bodyPr vert="horz" lIns="91406" tIns="45703" rIns="91406" bIns="45703" rtlCol="0" anchor="ctr"/>
          <a:lstStyle/>
          <a:p>
            <a:pPr algn="r">
              <a:buChar char="•"/>
            </a:pPr>
            <a:fld id="{9A0DB2DC-4C9A-4742-B13C-FB6460FD3503}" type="slidenum">
              <a:rPr lang="zh-CN" altLang="en-US" dirty="0"/>
              <a:t>‹#›</a:t>
            </a:fld>
            <a:endParaRPr lang="zh-CN" altLang="en-US" dirty="0"/>
          </a:p>
        </p:txBody>
      </p:sp>
    </p:spTree>
  </p:cSld>
  <p:clrMapOvr>
    <a:masterClrMapping/>
  </p:clrMapOvr>
  <p:transition spd="slow" advClick="0" advTm="0">
    <p:wipe dir="d"/>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节标题">
    <p:bg>
      <p:bgPr>
        <a:solidFill>
          <a:schemeClr val="bg1"/>
        </a:solidFill>
        <a:effectLst/>
      </p:bgPr>
    </p:bg>
    <p:spTree>
      <p:nvGrpSpPr>
        <p:cNvPr id="1" name=""/>
        <p:cNvGrpSpPr/>
        <p:nvPr/>
      </p:nvGrpSpPr>
      <p:grpSpPr>
        <a:xfrm>
          <a:off x="0" y="0"/>
          <a:ext cx="0" cy="0"/>
          <a:chOff x="0" y="0"/>
          <a:chExt cx="0" cy="0"/>
        </a:xfrm>
      </p:grpSpPr>
      <p:graphicFrame>
        <p:nvGraphicFramePr>
          <p:cNvPr id="6146" name="对象 2"/>
          <p:cNvGraphicFramePr/>
          <p:nvPr userDrawn="1"/>
        </p:nvGraphicFramePr>
        <p:xfrm>
          <a:off x="0" y="11113"/>
          <a:ext cx="9142413" cy="6829425"/>
        </p:xfrm>
        <a:graphic>
          <a:graphicData uri="http://schemas.openxmlformats.org/presentationml/2006/ole">
            <mc:AlternateContent xmlns:mc="http://schemas.openxmlformats.org/markup-compatibility/2006">
              <mc:Choice xmlns:v="urn:schemas-microsoft-com:vml" Requires="v">
                <p:oleObj spid="_x0000_s4216" r:id="rId3" imgW="12852400" imgH="9601200" progId="">
                  <p:embed/>
                </p:oleObj>
              </mc:Choice>
              <mc:Fallback>
                <p:oleObj r:id="rId3" imgW="12852400" imgH="9601200" progId="">
                  <p:embed/>
                  <p:pic>
                    <p:nvPicPr>
                      <p:cNvPr id="0" name="图片 4096" descr="image1"/>
                      <p:cNvPicPr/>
                      <p:nvPr/>
                    </p:nvPicPr>
                    <p:blipFill>
                      <a:blip r:embed="rId4"/>
                      <a:stretch>
                        <a:fillRect/>
                      </a:stretch>
                    </p:blipFill>
                    <p:spPr>
                      <a:xfrm>
                        <a:off x="0" y="11113"/>
                        <a:ext cx="9142413" cy="6829425"/>
                      </a:xfrm>
                      <a:prstGeom prst="rect">
                        <a:avLst/>
                      </a:prstGeom>
                      <a:noFill/>
                      <a:ln w="38100">
                        <a:noFill/>
                      </a:ln>
                    </p:spPr>
                  </p:pic>
                </p:oleObj>
              </mc:Fallback>
            </mc:AlternateContent>
          </a:graphicData>
        </a:graphic>
      </p:graphicFrame>
      <p:cxnSp>
        <p:nvCxnSpPr>
          <p:cNvPr id="6147" name="直接连接符 8"/>
          <p:cNvCxnSpPr/>
          <p:nvPr userDrawn="1"/>
        </p:nvCxnSpPr>
        <p:spPr>
          <a:xfrm>
            <a:off x="1044575" y="1054100"/>
            <a:ext cx="8099425" cy="0"/>
          </a:xfrm>
          <a:prstGeom prst="line">
            <a:avLst/>
          </a:prstGeom>
          <a:ln w="76200" cap="flat" cmpd="sng">
            <a:solidFill>
              <a:srgbClr val="336699"/>
            </a:solidFill>
            <a:prstDash val="solid"/>
            <a:headEnd type="none" w="med" len="med"/>
            <a:tailEnd type="none" w="med" len="med"/>
          </a:ln>
        </p:spPr>
      </p:cxn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两栏内容">
    <p:bg>
      <p:bgPr>
        <a:solidFill>
          <a:schemeClr val="bg1"/>
        </a:solidFill>
        <a:effectLst/>
      </p:bgPr>
    </p:bg>
    <p:spTree>
      <p:nvGrpSpPr>
        <p:cNvPr id="1" name=""/>
        <p:cNvGrpSpPr/>
        <p:nvPr/>
      </p:nvGrpSpPr>
      <p:grpSpPr>
        <a:xfrm>
          <a:off x="0" y="0"/>
          <a:ext cx="0" cy="0"/>
          <a:chOff x="0" y="0"/>
          <a:chExt cx="0" cy="0"/>
        </a:xfrm>
      </p:grpSpPr>
      <p:graphicFrame>
        <p:nvGraphicFramePr>
          <p:cNvPr id="7170" name="对象 2"/>
          <p:cNvGraphicFramePr/>
          <p:nvPr userDrawn="1"/>
        </p:nvGraphicFramePr>
        <p:xfrm>
          <a:off x="0" y="11113"/>
          <a:ext cx="9142413" cy="6829425"/>
        </p:xfrm>
        <a:graphic>
          <a:graphicData uri="http://schemas.openxmlformats.org/presentationml/2006/ole">
            <mc:AlternateContent xmlns:mc="http://schemas.openxmlformats.org/markup-compatibility/2006">
              <mc:Choice xmlns:v="urn:schemas-microsoft-com:vml" Requires="v">
                <p:oleObj spid="_x0000_s5240" r:id="rId3" imgW="12852400" imgH="9601200" progId="">
                  <p:embed/>
                </p:oleObj>
              </mc:Choice>
              <mc:Fallback>
                <p:oleObj r:id="rId3" imgW="12852400" imgH="9601200" progId="">
                  <p:embed/>
                  <p:pic>
                    <p:nvPicPr>
                      <p:cNvPr id="0" name="图片 5120" descr="image1"/>
                      <p:cNvPicPr/>
                      <p:nvPr/>
                    </p:nvPicPr>
                    <p:blipFill>
                      <a:blip r:embed="rId4"/>
                      <a:stretch>
                        <a:fillRect/>
                      </a:stretch>
                    </p:blipFill>
                    <p:spPr>
                      <a:xfrm>
                        <a:off x="0" y="11113"/>
                        <a:ext cx="9142413" cy="6829425"/>
                      </a:xfrm>
                      <a:prstGeom prst="rect">
                        <a:avLst/>
                      </a:prstGeom>
                      <a:noFill/>
                      <a:ln w="38100">
                        <a:noFill/>
                      </a:ln>
                    </p:spPr>
                  </p:pic>
                </p:oleObj>
              </mc:Fallback>
            </mc:AlternateContent>
          </a:graphicData>
        </a:graphic>
      </p:graphicFrame>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比较">
    <p:bg>
      <p:bgPr>
        <a:solidFill>
          <a:schemeClr val="bg1"/>
        </a:solidFill>
        <a:effectLst/>
      </p:bgPr>
    </p:bg>
    <p:spTree>
      <p:nvGrpSpPr>
        <p:cNvPr id="1" name=""/>
        <p:cNvGrpSpPr/>
        <p:nvPr/>
      </p:nvGrpSpPr>
      <p:grpSpPr>
        <a:xfrm>
          <a:off x="0" y="0"/>
          <a:ext cx="0" cy="0"/>
          <a:chOff x="0" y="0"/>
          <a:chExt cx="0" cy="0"/>
        </a:xfrm>
      </p:grpSpPr>
      <p:graphicFrame>
        <p:nvGraphicFramePr>
          <p:cNvPr id="8194" name="对象 2"/>
          <p:cNvGraphicFramePr/>
          <p:nvPr userDrawn="1"/>
        </p:nvGraphicFramePr>
        <p:xfrm>
          <a:off x="0" y="11113"/>
          <a:ext cx="9142413" cy="6829425"/>
        </p:xfrm>
        <a:graphic>
          <a:graphicData uri="http://schemas.openxmlformats.org/presentationml/2006/ole">
            <mc:AlternateContent xmlns:mc="http://schemas.openxmlformats.org/markup-compatibility/2006">
              <mc:Choice xmlns:v="urn:schemas-microsoft-com:vml" Requires="v">
                <p:oleObj spid="_x0000_s6264" r:id="rId3" imgW="12852400" imgH="9601200" progId="">
                  <p:embed/>
                </p:oleObj>
              </mc:Choice>
              <mc:Fallback>
                <p:oleObj r:id="rId3" imgW="12852400" imgH="9601200" progId="">
                  <p:embed/>
                  <p:pic>
                    <p:nvPicPr>
                      <p:cNvPr id="0" name="图片 6144" descr="image1"/>
                      <p:cNvPicPr/>
                      <p:nvPr/>
                    </p:nvPicPr>
                    <p:blipFill>
                      <a:blip r:embed="rId4"/>
                      <a:stretch>
                        <a:fillRect/>
                      </a:stretch>
                    </p:blipFill>
                    <p:spPr>
                      <a:xfrm>
                        <a:off x="0" y="11113"/>
                        <a:ext cx="9142413" cy="6829425"/>
                      </a:xfrm>
                      <a:prstGeom prst="rect">
                        <a:avLst/>
                      </a:prstGeom>
                      <a:noFill/>
                      <a:ln w="38100">
                        <a:noFill/>
                      </a:ln>
                    </p:spPr>
                  </p:pic>
                </p:oleObj>
              </mc:Fallback>
            </mc:AlternateContent>
          </a:graphicData>
        </a:graphic>
      </p:graphicFrame>
      <p:pic>
        <p:nvPicPr>
          <p:cNvPr id="8195" name="Picture 3" descr="E:\工作积累\ppt\未标题-1.png"/>
          <p:cNvPicPr>
            <a:picLocks noChangeAspect="1"/>
          </p:cNvPicPr>
          <p:nvPr userDrawn="1"/>
        </p:nvPicPr>
        <p:blipFill>
          <a:blip r:embed="rId5" cstate="print"/>
          <a:stretch>
            <a:fillRect/>
          </a:stretch>
        </p:blipFill>
        <p:spPr>
          <a:xfrm>
            <a:off x="7812088" y="46038"/>
            <a:ext cx="1223962" cy="1223962"/>
          </a:xfrm>
          <a:prstGeom prst="rect">
            <a:avLst/>
          </a:prstGeom>
          <a:noFill/>
          <a:ln w="9525">
            <a:noFill/>
          </a:ln>
        </p:spPr>
      </p:pic>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lvl="0">
              <a:buChar char="•"/>
            </a:pPr>
            <a:fld id="{9A0DB2DC-4C9A-4742-B13C-FB6460FD3503}" type="slidenum">
              <a:rPr lang="zh-CN" altLang="en-US" dirty="0">
                <a:latin typeface="Arial" panose="020B0604020202020204" pitchFamily="34" charset="0"/>
              </a:rPr>
              <a:t>‹#›</a:t>
            </a:fld>
            <a:endParaRPr lang="zh-CN" altLang="en-US"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lvl="0">
              <a:buChar char="•"/>
            </a:pPr>
            <a:fld id="{9A0DB2DC-4C9A-4742-B13C-FB6460FD3503}" type="slidenum">
              <a:rPr lang="zh-CN" altLang="en-US" dirty="0">
                <a:latin typeface="Arial" panose="020B0604020202020204" pitchFamily="34" charset="0"/>
              </a:rPr>
              <a:t>‹#›</a:t>
            </a:fld>
            <a:endParaRPr lang="zh-CN" altLang="en-US"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123" y="272989"/>
            <a:ext cx="3007791" cy="1161781"/>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4429" y="272989"/>
            <a:ext cx="5112450" cy="585334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123" y="1434768"/>
            <a:ext cx="3007791" cy="4691564"/>
          </a:xfrm>
        </p:spPr>
        <p:txBody>
          <a:bodyPr/>
          <a:lstStyle>
            <a:lvl1pPr marL="0" indent="0">
              <a:buNone/>
              <a:defRPr sz="1400"/>
            </a:lvl1pPr>
            <a:lvl2pPr marL="457200" indent="0">
              <a:buNone/>
              <a:defRPr sz="1200"/>
            </a:lvl2pPr>
            <a:lvl3pPr marL="913765" indent="0">
              <a:buNone/>
              <a:defRPr sz="1000"/>
            </a:lvl3pPr>
            <a:lvl4pPr marL="1370965" indent="0">
              <a:buNone/>
              <a:defRPr sz="900"/>
            </a:lvl4pPr>
            <a:lvl5pPr marL="1828165" indent="0">
              <a:buNone/>
              <a:defRPr sz="900"/>
            </a:lvl5pPr>
            <a:lvl6pPr marL="2285365" indent="0">
              <a:buNone/>
              <a:defRPr sz="900"/>
            </a:lvl6pPr>
            <a:lvl7pPr marL="2741930" indent="0">
              <a:buNone/>
              <a:defRPr sz="900"/>
            </a:lvl7pPr>
            <a:lvl8pPr marL="3199130" indent="0">
              <a:buNone/>
              <a:defRPr sz="900"/>
            </a:lvl8pPr>
            <a:lvl9pPr marL="365633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a:buChar char="•"/>
            </a:pPr>
            <a:fld id="{9A0DB2DC-4C9A-4742-B13C-FB6460FD3503}" type="slidenum">
              <a:rPr lang="zh-CN" altLang="en-US" dirty="0">
                <a:latin typeface="Arial" panose="020B0604020202020204" pitchFamily="34" charset="0"/>
              </a:rPr>
              <a:t>‹#›</a:t>
            </a:fld>
            <a:endParaRPr lang="zh-CN" altLang="en-US"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1977" y="4801079"/>
            <a:ext cx="5487034" cy="566606"/>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1977" y="612633"/>
            <a:ext cx="5487034" cy="4115435"/>
          </a:xfrm>
        </p:spPr>
        <p:txBody>
          <a:bodyPr vert="horz" wrap="square" lIns="91404" tIns="45703" rIns="91404" bIns="45703" numCol="1" rtlCol="0" anchor="t" anchorCtr="0" compatLnSpc="1">
            <a:normAutofit/>
          </a:bodyPr>
          <a:lstStyle>
            <a:lvl1pPr marL="0" indent="0">
              <a:buNone/>
              <a:defRPr sz="3200"/>
            </a:lvl1pPr>
            <a:lvl2pPr marL="457200" indent="0">
              <a:buNone/>
              <a:defRPr sz="2800"/>
            </a:lvl2pPr>
            <a:lvl3pPr marL="913765" indent="0">
              <a:buNone/>
              <a:defRPr sz="2400"/>
            </a:lvl3pPr>
            <a:lvl4pPr marL="1370965" indent="0">
              <a:buNone/>
              <a:defRPr sz="2000"/>
            </a:lvl4pPr>
            <a:lvl5pPr marL="1828165" indent="0">
              <a:buNone/>
              <a:defRPr sz="2000"/>
            </a:lvl5pPr>
            <a:lvl6pPr marL="2285365" indent="0">
              <a:buNone/>
              <a:defRPr sz="2000"/>
            </a:lvl6pPr>
            <a:lvl7pPr marL="2741930" indent="0">
              <a:buNone/>
              <a:defRPr sz="2000"/>
            </a:lvl7pPr>
            <a:lvl8pPr marL="3199130" indent="0">
              <a:buNone/>
              <a:defRPr sz="2000"/>
            </a:lvl8pPr>
            <a:lvl9pPr marL="365633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3200" b="0" i="0" u="none" strike="noStrike" kern="120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1977" y="5367684"/>
            <a:ext cx="5487034" cy="804677"/>
          </a:xfrm>
        </p:spPr>
        <p:txBody>
          <a:bodyPr/>
          <a:lstStyle>
            <a:lvl1pPr marL="0" indent="0">
              <a:buNone/>
              <a:defRPr sz="1400"/>
            </a:lvl1pPr>
            <a:lvl2pPr marL="457200" indent="0">
              <a:buNone/>
              <a:defRPr sz="1200"/>
            </a:lvl2pPr>
            <a:lvl3pPr marL="913765" indent="0">
              <a:buNone/>
              <a:defRPr sz="1000"/>
            </a:lvl3pPr>
            <a:lvl4pPr marL="1370965" indent="0">
              <a:buNone/>
              <a:defRPr sz="900"/>
            </a:lvl4pPr>
            <a:lvl5pPr marL="1828165" indent="0">
              <a:buNone/>
              <a:defRPr sz="900"/>
            </a:lvl5pPr>
            <a:lvl6pPr marL="2285365" indent="0">
              <a:buNone/>
              <a:defRPr sz="900"/>
            </a:lvl6pPr>
            <a:lvl7pPr marL="2741930" indent="0">
              <a:buNone/>
              <a:defRPr sz="900"/>
            </a:lvl7pPr>
            <a:lvl8pPr marL="3199130" indent="0">
              <a:buNone/>
              <a:defRPr sz="900"/>
            </a:lvl8pPr>
            <a:lvl9pPr marL="365633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a:buChar char="•"/>
            </a:pPr>
            <a:fld id="{9A0DB2DC-4C9A-4742-B13C-FB6460FD3503}" type="slidenum">
              <a:rPr lang="zh-CN" altLang="en-US" dirty="0">
                <a:latin typeface="Arial" panose="020B0604020202020204" pitchFamily="34" charset="0"/>
              </a:rPr>
              <a:t>‹#›</a:t>
            </a:fld>
            <a:endParaRPr lang="zh-CN" altLang="en-US"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oleObject" Target="../embeddings/oleObject1.bin"/><Relationship Id="rId2" Type="http://schemas.openxmlformats.org/officeDocument/2006/relationships/slideLayout" Target="../slideLayouts/slideLayout2.xml"/><Relationship Id="rId16" Type="http://schemas.openxmlformats.org/officeDocument/2006/relationships/vmlDrawing" Target="../drawings/vmlDrawing1.v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image" Target="../media/image1.png"/><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oleObject" Target="../embeddings/oleObject10.bin"/><Relationship Id="rId2" Type="http://schemas.openxmlformats.org/officeDocument/2006/relationships/slideLayout" Target="../slideLayouts/slideLayout16.xml"/><Relationship Id="rId16" Type="http://schemas.openxmlformats.org/officeDocument/2006/relationships/vmlDrawing" Target="../drawings/vmlDrawing10.v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050" name="对象 2"/>
          <p:cNvGraphicFramePr/>
          <p:nvPr userDrawn="1"/>
        </p:nvGraphicFramePr>
        <p:xfrm>
          <a:off x="0" y="11113"/>
          <a:ext cx="9142413" cy="6829425"/>
        </p:xfrm>
        <a:graphic>
          <a:graphicData uri="http://schemas.openxmlformats.org/presentationml/2006/ole">
            <mc:AlternateContent xmlns:mc="http://schemas.openxmlformats.org/markup-compatibility/2006">
              <mc:Choice xmlns:v="urn:schemas-microsoft-com:vml" Requires="v">
                <p:oleObj spid="_x0000_s1145" r:id="rId17" imgW="12852400" imgH="9601200" progId="">
                  <p:embed/>
                </p:oleObj>
              </mc:Choice>
              <mc:Fallback>
                <p:oleObj r:id="rId17" imgW="12852400" imgH="9601200" progId="">
                  <p:embed/>
                  <p:pic>
                    <p:nvPicPr>
                      <p:cNvPr id="0" name="图片 1024" descr="image1"/>
                      <p:cNvPicPr/>
                      <p:nvPr/>
                    </p:nvPicPr>
                    <p:blipFill>
                      <a:blip r:embed="rId18"/>
                      <a:stretch>
                        <a:fillRect/>
                      </a:stretch>
                    </p:blipFill>
                    <p:spPr>
                      <a:xfrm>
                        <a:off x="0" y="11113"/>
                        <a:ext cx="9142413" cy="6829425"/>
                      </a:xfrm>
                      <a:prstGeom prst="rect">
                        <a:avLst/>
                      </a:prstGeom>
                      <a:noFill/>
                      <a:ln w="38100">
                        <a:noFill/>
                      </a:ln>
                    </p:spPr>
                  </p:pic>
                </p:oleObj>
              </mc:Fallback>
            </mc:AlternateContent>
          </a:graphicData>
        </a:graphic>
      </p:graphicFrame>
      <p:sp>
        <p:nvSpPr>
          <p:cNvPr id="2051" name="标题占位符 1"/>
          <p:cNvSpPr>
            <a:spLocks noGrp="1"/>
          </p:cNvSpPr>
          <p:nvPr>
            <p:ph type="title"/>
          </p:nvPr>
        </p:nvSpPr>
        <p:spPr>
          <a:xfrm>
            <a:off x="457200" y="274638"/>
            <a:ext cx="8229600" cy="1143000"/>
          </a:xfrm>
          <a:prstGeom prst="rect">
            <a:avLst/>
          </a:prstGeom>
          <a:noFill/>
          <a:ln w="9525">
            <a:noFill/>
          </a:ln>
        </p:spPr>
        <p:txBody>
          <a:bodyPr lIns="91404" tIns="45703" rIns="91404" bIns="45703" anchor="ctr"/>
          <a:lstStyle/>
          <a:p>
            <a:pPr lvl="0"/>
            <a:r>
              <a:rPr lang="zh-CN" altLang="en-US" dirty="0"/>
              <a:t>单击此处编辑母版标题样式</a:t>
            </a:r>
          </a:p>
        </p:txBody>
      </p:sp>
      <p:sp>
        <p:nvSpPr>
          <p:cNvPr id="2052" name="文本占位符 2"/>
          <p:cNvSpPr>
            <a:spLocks noGrp="1"/>
          </p:cNvSpPr>
          <p:nvPr>
            <p:ph type="body" idx="1"/>
          </p:nvPr>
        </p:nvSpPr>
        <p:spPr>
          <a:xfrm>
            <a:off x="457200" y="1600200"/>
            <a:ext cx="8229600" cy="4525963"/>
          </a:xfrm>
          <a:prstGeom prst="rect">
            <a:avLst/>
          </a:prstGeom>
          <a:noFill/>
          <a:ln w="9525">
            <a:noFill/>
          </a:ln>
        </p:spPr>
        <p:txBody>
          <a:bodyPr lIns="91404" tIns="45703" rIns="91404" bIns="45703"/>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04" tIns="45703" rIns="91404" bIns="45703" rtlCol="0" anchor="ctr"/>
          <a:lstStyle>
            <a:lvl1pPr algn="l">
              <a:buFont typeface="Arial" panose="020B0604020202020204" pitchFamily="34" charset="0"/>
              <a:buNone/>
              <a:defRPr sz="1200">
                <a:solidFill>
                  <a:prstClr val="black">
                    <a:tint val="75000"/>
                  </a:prstClr>
                </a:solidFill>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04" tIns="45703" rIns="91404" bIns="45703" rtlCol="0" anchor="ctr"/>
          <a:lstStyle>
            <a:lvl1pPr algn="ctr">
              <a:buFont typeface="Arial" panose="020B0604020202020204" pitchFamily="34" charset="0"/>
              <a:buNone/>
              <a:defRPr sz="1200">
                <a:solidFill>
                  <a:prstClr val="black">
                    <a:tint val="75000"/>
                  </a:prstClr>
                </a:solidFill>
                <a:latin typeface="Arial" panose="020B0604020202020204" pitchFamily="34" charset="0"/>
              </a:defRPr>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04" tIns="45703" rIns="91404" bIns="45703" rtlCol="0" anchor="ctr"/>
          <a:lstStyle>
            <a:lvl1pPr algn="r">
              <a:defRPr sz="1200">
                <a:solidFill>
                  <a:srgbClr val="898989"/>
                </a:solidFill>
              </a:defRPr>
            </a:lvl1pPr>
          </a:lstStyle>
          <a:p>
            <a:pPr lvl="0">
              <a:buChar char="•"/>
            </a:pPr>
            <a:fld id="{9A0DB2DC-4C9A-4742-B13C-FB6460FD3503}" type="slidenum">
              <a:rPr lang="zh-CN" altLang="en-US" dirty="0">
                <a:latin typeface="Arial" panose="020B0604020202020204" pitchFamily="34" charset="0"/>
              </a:rPr>
              <a:t>‹#›</a:t>
            </a:fld>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iming>
    <p:tnLst>
      <p:par>
        <p:cTn id="1" dur="indefinite" restart="never" nodeType="tmRoot"/>
      </p:par>
    </p:tnLst>
  </p:timing>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3765"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0965"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165"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1630" indent="-34163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1680" indent="-28448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1730" indent="-22733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598930" indent="-22733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6130" indent="-22733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33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5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3765" algn="l" defTabSz="913765" rtl="0" eaLnBrk="1" latinLnBrk="0" hangingPunct="1">
        <a:defRPr sz="1800" kern="1200">
          <a:solidFill>
            <a:schemeClr val="tx1"/>
          </a:solidFill>
          <a:latin typeface="+mn-lt"/>
          <a:ea typeface="+mn-ea"/>
          <a:cs typeface="+mn-cs"/>
        </a:defRPr>
      </a:lvl3pPr>
      <a:lvl4pPr marL="1370965"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1930" algn="l" defTabSz="913765" rtl="0" eaLnBrk="1" latinLnBrk="0" hangingPunct="1">
        <a:defRPr sz="1800" kern="1200">
          <a:solidFill>
            <a:schemeClr val="tx1"/>
          </a:solidFill>
          <a:latin typeface="+mn-lt"/>
          <a:ea typeface="+mn-ea"/>
          <a:cs typeface="+mn-cs"/>
        </a:defRPr>
      </a:lvl7pPr>
      <a:lvl8pPr marL="3199130" algn="l" defTabSz="913765" rtl="0" eaLnBrk="1" latinLnBrk="0" hangingPunct="1">
        <a:defRPr sz="1800" kern="1200">
          <a:solidFill>
            <a:schemeClr val="tx1"/>
          </a:solidFill>
          <a:latin typeface="+mn-lt"/>
          <a:ea typeface="+mn-ea"/>
          <a:cs typeface="+mn-cs"/>
        </a:defRPr>
      </a:lvl8pPr>
      <a:lvl9pPr marL="3656330" algn="l" defTabSz="913765"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3074" name="对象 2"/>
          <p:cNvGraphicFramePr/>
          <p:nvPr userDrawn="1"/>
        </p:nvGraphicFramePr>
        <p:xfrm>
          <a:off x="0" y="11113"/>
          <a:ext cx="9142413" cy="6829425"/>
        </p:xfrm>
        <a:graphic>
          <a:graphicData uri="http://schemas.openxmlformats.org/presentationml/2006/ole">
            <mc:AlternateContent xmlns:mc="http://schemas.openxmlformats.org/markup-compatibility/2006">
              <mc:Choice xmlns:v="urn:schemas-microsoft-com:vml" Requires="v">
                <p:oleObj spid="_x0000_s10360" r:id="rId17" imgW="12852400" imgH="9601200" progId="">
                  <p:embed/>
                </p:oleObj>
              </mc:Choice>
              <mc:Fallback>
                <p:oleObj r:id="rId17" imgW="12852400" imgH="9601200" progId="">
                  <p:embed/>
                  <p:pic>
                    <p:nvPicPr>
                      <p:cNvPr id="0" name="图片 10240" descr="image1"/>
                      <p:cNvPicPr/>
                      <p:nvPr/>
                    </p:nvPicPr>
                    <p:blipFill>
                      <a:blip r:embed="rId18"/>
                      <a:stretch>
                        <a:fillRect/>
                      </a:stretch>
                    </p:blipFill>
                    <p:spPr>
                      <a:xfrm>
                        <a:off x="0" y="11113"/>
                        <a:ext cx="9142413" cy="6829425"/>
                      </a:xfrm>
                      <a:prstGeom prst="rect">
                        <a:avLst/>
                      </a:prstGeom>
                      <a:noFill/>
                      <a:ln w="38100">
                        <a:noFill/>
                      </a:ln>
                    </p:spPr>
                  </p:pic>
                </p:oleObj>
              </mc:Fallback>
            </mc:AlternateContent>
          </a:graphicData>
        </a:graphic>
      </p:graphicFrame>
      <p:sp>
        <p:nvSpPr>
          <p:cNvPr id="3075" name="标题占位符 1"/>
          <p:cNvSpPr>
            <a:spLocks noGrp="1"/>
          </p:cNvSpPr>
          <p:nvPr>
            <p:ph type="title"/>
          </p:nvPr>
        </p:nvSpPr>
        <p:spPr>
          <a:xfrm>
            <a:off x="457200" y="274638"/>
            <a:ext cx="8229600" cy="1143000"/>
          </a:xfrm>
          <a:prstGeom prst="rect">
            <a:avLst/>
          </a:prstGeom>
          <a:noFill/>
          <a:ln w="9525">
            <a:noFill/>
          </a:ln>
        </p:spPr>
        <p:txBody>
          <a:bodyPr lIns="91422" tIns="45711" rIns="91422" bIns="45711" anchor="ctr"/>
          <a:lstStyle/>
          <a:p>
            <a:pPr lvl="0"/>
            <a:r>
              <a:rPr lang="zh-CN" altLang="en-US" dirty="0"/>
              <a:t>单击此处编辑母版标题样式</a:t>
            </a:r>
          </a:p>
        </p:txBody>
      </p:sp>
      <p:sp>
        <p:nvSpPr>
          <p:cNvPr id="3076" name="文本占位符 2"/>
          <p:cNvSpPr>
            <a:spLocks noGrp="1"/>
          </p:cNvSpPr>
          <p:nvPr>
            <p:ph type="body" idx="1"/>
          </p:nvPr>
        </p:nvSpPr>
        <p:spPr>
          <a:xfrm>
            <a:off x="457200" y="1600200"/>
            <a:ext cx="8229600" cy="4525963"/>
          </a:xfrm>
          <a:prstGeom prst="rect">
            <a:avLst/>
          </a:prstGeom>
          <a:noFill/>
          <a:ln w="9525">
            <a:noFill/>
          </a:ln>
        </p:spPr>
        <p:txBody>
          <a:bodyPr lIns="91422" tIns="45711" rIns="91422" bIns="45711"/>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22" tIns="45711" rIns="91422" bIns="45711" rtlCol="0" anchor="ctr"/>
          <a:lstStyle>
            <a:lvl1pPr algn="l">
              <a:buFont typeface="Arial" panose="020B0604020202020204" pitchFamily="34" charset="0"/>
              <a:buNone/>
              <a:defRPr sz="1200">
                <a:solidFill>
                  <a:prstClr val="black">
                    <a:tint val="75000"/>
                  </a:prstClr>
                </a:solidFill>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22" tIns="45711" rIns="91422" bIns="45711" rtlCol="0" anchor="ctr"/>
          <a:lstStyle>
            <a:lvl1pPr algn="ctr">
              <a:buFont typeface="Arial" panose="020B0604020202020204" pitchFamily="34" charset="0"/>
              <a:buNone/>
              <a:defRPr sz="1200">
                <a:solidFill>
                  <a:prstClr val="black">
                    <a:tint val="75000"/>
                  </a:prstClr>
                </a:solidFill>
                <a:latin typeface="Arial" panose="020B0604020202020204" pitchFamily="34" charset="0"/>
              </a:defRPr>
            </a:lvl1pP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22" tIns="45711" rIns="91422" bIns="45711" rtlCol="0" anchor="ctr"/>
          <a:lstStyle>
            <a:lvl1pPr algn="r">
              <a:defRPr sz="1200">
                <a:solidFill>
                  <a:srgbClr val="898989"/>
                </a:solidFill>
              </a:defRPr>
            </a:lvl1pPr>
          </a:lstStyle>
          <a:p>
            <a:pPr lvl="0">
              <a:buChar char="•"/>
            </a:pPr>
            <a:fld id="{9A0DB2DC-4C9A-4742-B13C-FB6460FD3503}" type="slidenum">
              <a:rPr lang="zh-CN" altLang="en-US" dirty="0">
                <a:latin typeface="Arial" panose="020B0604020202020204" pitchFamily="34" charset="0"/>
              </a:rPr>
              <a:t>‹#›</a:t>
            </a:fld>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Lst>
  <p:timing>
    <p:tnLst>
      <p:par>
        <p:cTn id="1" dur="indefinite" restart="never" nodeType="tmRoot"/>
      </p:par>
    </p:tnLst>
  </p:timing>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165"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1630" indent="-34163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1680" indent="-28448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1730" indent="-22733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598930" indent="-22733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6130" indent="-22733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3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5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165" algn="l" defTabSz="913765" rtl="0" eaLnBrk="1" latinLnBrk="0" hangingPunct="1">
        <a:defRPr sz="1800" kern="1200">
          <a:solidFill>
            <a:schemeClr val="tx1"/>
          </a:solidFill>
          <a:latin typeface="+mn-lt"/>
          <a:ea typeface="+mn-ea"/>
          <a:cs typeface="+mn-cs"/>
        </a:defRPr>
      </a:lvl5pPr>
      <a:lvl6pPr marL="2285365"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31.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8.xml"/><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9.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0.xml"/><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1.xml"/><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2.xml"/><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2349500"/>
            <a:ext cx="9144000" cy="28797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Arial" panose="020B0604020202020204" pitchFamily="34" charset="0"/>
              <a:ea typeface="微软雅黑" panose="020B0503020204020204" charset="-122"/>
              <a:cs typeface="+mn-cs"/>
              <a:sym typeface="Arial" panose="020B0604020202020204" pitchFamily="34" charset="0"/>
            </a:endParaRPr>
          </a:p>
        </p:txBody>
      </p:sp>
      <p:sp>
        <p:nvSpPr>
          <p:cNvPr id="7" name="文本框 6"/>
          <p:cNvSpPr txBox="1"/>
          <p:nvPr/>
        </p:nvSpPr>
        <p:spPr>
          <a:xfrm>
            <a:off x="395536" y="2720975"/>
            <a:ext cx="8317111" cy="707886"/>
          </a:xfrm>
          <a:prstGeom prst="rect">
            <a:avLst/>
          </a:prstGeom>
          <a:noFill/>
          <a:ln w="9525">
            <a:noFill/>
          </a:ln>
        </p:spPr>
        <p:txBody>
          <a:bodyPr wrap="square">
            <a:spAutoFit/>
          </a:bodyPr>
          <a:lstStyle/>
          <a:p>
            <a:pPr algn="ctr" eaLnBrk="1" hangingPunct="1"/>
            <a:r>
              <a:rPr lang="zh-CN" altLang="en-US" sz="4000" b="1" dirty="0">
                <a:solidFill>
                  <a:schemeClr val="bg1"/>
                </a:solidFill>
                <a:ea typeface="微软雅黑" panose="020B0503020204020204" charset="-122"/>
                <a:sym typeface="Arial" panose="020B0604020202020204" pitchFamily="34" charset="0"/>
              </a:rPr>
              <a:t>中学生牙齿健康状况的调查与</a:t>
            </a:r>
            <a:r>
              <a:rPr lang="zh-CN" altLang="en-US" sz="4000" b="1" dirty="0" smtClean="0">
                <a:solidFill>
                  <a:schemeClr val="bg1"/>
                </a:solidFill>
                <a:ea typeface="微软雅黑" panose="020B0503020204020204" charset="-122"/>
                <a:sym typeface="Arial" panose="020B0604020202020204" pitchFamily="34" charset="0"/>
              </a:rPr>
              <a:t>研究</a:t>
            </a:r>
            <a:endParaRPr lang="zh-CN" altLang="en-US" sz="40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cxnSp>
        <p:nvCxnSpPr>
          <p:cNvPr id="35" name="直接连接符 34"/>
          <p:cNvCxnSpPr/>
          <p:nvPr/>
        </p:nvCxnSpPr>
        <p:spPr>
          <a:xfrm>
            <a:off x="2890838" y="3895725"/>
            <a:ext cx="6253163"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文本框 35"/>
          <p:cNvSpPr txBox="1"/>
          <p:nvPr/>
        </p:nvSpPr>
        <p:spPr>
          <a:xfrm>
            <a:off x="3995936" y="4013200"/>
            <a:ext cx="5076825" cy="1200329"/>
          </a:xfrm>
          <a:prstGeom prst="rect">
            <a:avLst/>
          </a:prstGeom>
          <a:noFill/>
          <a:ln w="9525">
            <a:noFill/>
          </a:ln>
        </p:spPr>
        <p:txBody>
          <a:bodyPr>
            <a:spAutoFit/>
          </a:bodyPr>
          <a:lstStyle/>
          <a:p>
            <a:pPr eaLnBrk="1" hangingPunct="1">
              <a:buFont typeface="Arial" panose="020B0604020202020204" pitchFamily="34" charset="0"/>
              <a:buNone/>
            </a:pPr>
            <a:r>
              <a:rPr lang="zh-CN" altLang="en-US" sz="2400" dirty="0" smtClean="0">
                <a:solidFill>
                  <a:srgbClr val="FFFF00"/>
                </a:solidFill>
                <a:latin typeface="Arial" panose="020B0604020202020204" pitchFamily="34" charset="0"/>
                <a:ea typeface="微软雅黑" panose="020B0503020204020204" charset="-122"/>
                <a:sym typeface="Arial" panose="020B0604020202020204" pitchFamily="34" charset="0"/>
              </a:rPr>
              <a:t>高二（</a:t>
            </a:r>
            <a:r>
              <a:rPr lang="en-US" altLang="zh-CN" sz="2400" dirty="0" smtClean="0">
                <a:solidFill>
                  <a:srgbClr val="FFFF00"/>
                </a:solidFill>
                <a:latin typeface="Arial" panose="020B0604020202020204" pitchFamily="34" charset="0"/>
                <a:ea typeface="微软雅黑" panose="020B0503020204020204" charset="-122"/>
                <a:sym typeface="Arial" panose="020B0604020202020204" pitchFamily="34" charset="0"/>
              </a:rPr>
              <a:t>3</a:t>
            </a:r>
            <a:r>
              <a:rPr lang="zh-CN" altLang="en-US" sz="2400" dirty="0" smtClean="0">
                <a:solidFill>
                  <a:srgbClr val="FFFF00"/>
                </a:solidFill>
                <a:latin typeface="Arial" panose="020B0604020202020204" pitchFamily="34" charset="0"/>
                <a:ea typeface="微软雅黑" panose="020B0503020204020204" charset="-122"/>
                <a:sym typeface="Arial" panose="020B0604020202020204" pitchFamily="34" charset="0"/>
              </a:rPr>
              <a:t>）班    朱海搏</a:t>
            </a:r>
            <a:endParaRPr lang="en-US" altLang="zh-CN" sz="2400" dirty="0" smtClean="0">
              <a:solidFill>
                <a:srgbClr val="FFFF00"/>
              </a:solidFill>
              <a:latin typeface="Arial" panose="020B0604020202020204" pitchFamily="34" charset="0"/>
              <a:ea typeface="微软雅黑" panose="020B0503020204020204" charset="-122"/>
              <a:sym typeface="Arial" panose="020B0604020202020204" pitchFamily="34" charset="0"/>
            </a:endParaRPr>
          </a:p>
          <a:p>
            <a:pPr eaLnBrk="1" hangingPunct="1">
              <a:buFont typeface="Arial" panose="020B0604020202020204" pitchFamily="34" charset="0"/>
              <a:buNone/>
            </a:pPr>
            <a:r>
              <a:rPr lang="zh-CN" altLang="en-US" sz="2400" dirty="0" smtClean="0">
                <a:solidFill>
                  <a:srgbClr val="FFFF00"/>
                </a:solidFill>
                <a:ea typeface="微软雅黑" panose="020B0503020204020204" charset="-122"/>
                <a:sym typeface="Arial" panose="020B0604020202020204" pitchFamily="34" charset="0"/>
              </a:rPr>
              <a:t>指导老师    张丹</a:t>
            </a:r>
            <a:r>
              <a:rPr lang="zh-CN" altLang="en-US" sz="2400" dirty="0" smtClean="0">
                <a:solidFill>
                  <a:srgbClr val="FFFF00"/>
                </a:solidFill>
                <a:ea typeface="微软雅黑" panose="020B0503020204020204" charset="-122"/>
                <a:sym typeface="Arial" panose="020B0604020202020204" pitchFamily="34" charset="0"/>
              </a:rPr>
              <a:t>丹</a:t>
            </a:r>
            <a:endParaRPr lang="en-US" altLang="zh-CN" sz="2400" dirty="0" smtClean="0">
              <a:solidFill>
                <a:srgbClr val="FFFF00"/>
              </a:solidFill>
              <a:ea typeface="微软雅黑" panose="020B0503020204020204" charset="-122"/>
              <a:sym typeface="Arial" panose="020B0604020202020204" pitchFamily="34" charset="0"/>
            </a:endParaRPr>
          </a:p>
          <a:p>
            <a:pPr eaLnBrk="1" hangingPunct="1">
              <a:buFont typeface="Arial" panose="020B0604020202020204" pitchFamily="34" charset="0"/>
              <a:buNone/>
            </a:pPr>
            <a:r>
              <a:rPr lang="zh-CN" altLang="en-US" sz="2400" dirty="0" smtClean="0">
                <a:solidFill>
                  <a:srgbClr val="FFFF00"/>
                </a:solidFill>
                <a:ea typeface="微软雅黑" panose="020B0503020204020204" charset="-122"/>
                <a:sym typeface="Arial" panose="020B0604020202020204" pitchFamily="34" charset="0"/>
              </a:rPr>
              <a:t>学校：中国矿业大学附属中学</a:t>
            </a:r>
            <a:endParaRPr lang="zh-CN" altLang="en-US" sz="2400" dirty="0">
              <a:solidFill>
                <a:srgbClr val="FFFF00"/>
              </a:solidFill>
              <a:ea typeface="微软雅黑" panose="020B0503020204020204" charset="-122"/>
              <a:sym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2" fill="hold" nodeType="withEffect">
                                  <p:stCondLst>
                                    <p:cond delay="250"/>
                                  </p:stCondLst>
                                  <p:childTnLst>
                                    <p:set>
                                      <p:cBhvr>
                                        <p:cTn id="9" dur="1" fill="hold">
                                          <p:stCondLst>
                                            <p:cond delay="0"/>
                                          </p:stCondLst>
                                        </p:cTn>
                                        <p:tgtEl>
                                          <p:spTgt spid="35"/>
                                        </p:tgtEl>
                                        <p:attrNameLst>
                                          <p:attrName>style.visibility</p:attrName>
                                        </p:attrNameLst>
                                      </p:cBhvr>
                                      <p:to>
                                        <p:strVal val="visible"/>
                                      </p:to>
                                    </p:set>
                                    <p:animEffect transition="in" filter="wipe(right)">
                                      <p:cBhvr>
                                        <p:cTn id="10" dur="500"/>
                                        <p:tgtEl>
                                          <p:spTgt spid="35"/>
                                        </p:tgtEl>
                                      </p:cBhvr>
                                    </p:animEffect>
                                  </p:childTnLst>
                                </p:cTn>
                              </p:par>
                              <p:par>
                                <p:cTn id="11" presetID="42" presetClass="entr" presetSubtype="0" fill="hold" grpId="0" nodeType="withEffect">
                                  <p:stCondLst>
                                    <p:cond delay="50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anim calcmode="lin" valueType="num">
                                      <p:cBhvr>
                                        <p:cTn id="14" dur="500" fill="hold"/>
                                        <p:tgtEl>
                                          <p:spTgt spid="7"/>
                                        </p:tgtEl>
                                        <p:attrNameLst>
                                          <p:attrName>ppt_x</p:attrName>
                                        </p:attrNameLst>
                                      </p:cBhvr>
                                      <p:tavLst>
                                        <p:tav tm="0">
                                          <p:val>
                                            <p:strVal val="#ppt_x"/>
                                          </p:val>
                                        </p:tav>
                                        <p:tav tm="100000">
                                          <p:val>
                                            <p:strVal val="#ppt_x"/>
                                          </p:val>
                                        </p:tav>
                                      </p:tavLst>
                                    </p:anim>
                                    <p:anim calcmode="lin" valueType="num">
                                      <p:cBhvr>
                                        <p:cTn id="15" dur="500" fill="hold"/>
                                        <p:tgtEl>
                                          <p:spTgt spid="7"/>
                                        </p:tgtEl>
                                        <p:attrNameLst>
                                          <p:attrName>ppt_y</p:attrName>
                                        </p:attrNameLst>
                                      </p:cBhvr>
                                      <p:tavLst>
                                        <p:tav tm="0">
                                          <p:val>
                                            <p:strVal val="#ppt_y+.1"/>
                                          </p:val>
                                        </p:tav>
                                        <p:tav tm="100000">
                                          <p:val>
                                            <p:strVal val="#ppt_y"/>
                                          </p:val>
                                        </p:tav>
                                      </p:tavLst>
                                    </p:anim>
                                  </p:childTnLst>
                                </p:cTn>
                              </p:par>
                              <p:par>
                                <p:cTn id="16" presetID="53" presetClass="entr" presetSubtype="16" fill="hold" grpId="0" nodeType="withEffect">
                                  <p:stCondLst>
                                    <p:cond delay="50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直接连接符 22"/>
          <p:cNvCxnSpPr/>
          <p:nvPr/>
        </p:nvCxnSpPr>
        <p:spPr>
          <a:xfrm>
            <a:off x="0" y="814388"/>
            <a:ext cx="9144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2" name="组合 46"/>
          <p:cNvGrpSpPr/>
          <p:nvPr/>
        </p:nvGrpSpPr>
        <p:grpSpPr>
          <a:xfrm>
            <a:off x="0" y="284163"/>
            <a:ext cx="5416867" cy="530225"/>
            <a:chOff x="0" y="284389"/>
            <a:chExt cx="1692275" cy="529772"/>
          </a:xfrm>
        </p:grpSpPr>
        <p:sp>
          <p:nvSpPr>
            <p:cNvPr id="8" name="矩形 7"/>
            <p:cNvSpPr/>
            <p:nvPr/>
          </p:nvSpPr>
          <p:spPr>
            <a:xfrm>
              <a:off x="0" y="284389"/>
              <a:ext cx="1511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400" b="1" dirty="0">
                  <a:solidFill>
                    <a:schemeClr val="bg1"/>
                  </a:solidFill>
                  <a:ea typeface="微软雅黑" panose="020B0503020204020204" charset="-122"/>
                  <a:sym typeface="Arial" panose="020B0604020202020204" pitchFamily="34" charset="0"/>
                </a:rPr>
                <a:t>中学生牙齿健康状况的调查与</a:t>
              </a:r>
              <a:r>
                <a:rPr lang="zh-CN" altLang="en-US" sz="2400" b="1" dirty="0" smtClean="0">
                  <a:solidFill>
                    <a:schemeClr val="bg1"/>
                  </a:solidFill>
                  <a:ea typeface="微软雅黑" panose="020B0503020204020204" charset="-122"/>
                  <a:sym typeface="Arial" panose="020B0604020202020204" pitchFamily="34" charset="0"/>
                </a:rPr>
                <a:t>研究</a:t>
              </a:r>
              <a:endParaRPr lang="zh-CN" altLang="en-US" sz="24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9" name="矩形 8"/>
            <p:cNvSpPr/>
            <p:nvPr/>
          </p:nvSpPr>
          <p:spPr>
            <a:xfrm>
              <a:off x="1577975" y="284389"/>
              <a:ext cx="114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charset="-122"/>
                <a:cs typeface="+mn-cs"/>
                <a:sym typeface="Arial" panose="020B0604020202020204" pitchFamily="34" charset="0"/>
              </a:endParaRPr>
            </a:p>
          </p:txBody>
        </p:sp>
      </p:grpSp>
      <p:grpSp>
        <p:nvGrpSpPr>
          <p:cNvPr id="15" name="Group 52"/>
          <p:cNvGrpSpPr/>
          <p:nvPr/>
        </p:nvGrpSpPr>
        <p:grpSpPr>
          <a:xfrm>
            <a:off x="35496" y="908720"/>
            <a:ext cx="2664296" cy="812800"/>
            <a:chOff x="425669" y="2203667"/>
            <a:chExt cx="3973509" cy="811886"/>
          </a:xfrm>
        </p:grpSpPr>
        <p:sp>
          <p:nvSpPr>
            <p:cNvPr id="16" name="Rounded Rectangle 56"/>
            <p:cNvSpPr/>
            <p:nvPr/>
          </p:nvSpPr>
          <p:spPr>
            <a:xfrm>
              <a:off x="425669" y="2203667"/>
              <a:ext cx="3725859" cy="762729"/>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8" name="Rounded Rectangle 57"/>
            <p:cNvSpPr/>
            <p:nvPr/>
          </p:nvSpPr>
          <p:spPr>
            <a:xfrm>
              <a:off x="425669" y="2252825"/>
              <a:ext cx="3725859" cy="762728"/>
            </a:xfrm>
            <a:prstGeom prst="roundRect">
              <a:avLst>
                <a:gd name="adj" fmla="val 1127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9" name="Isosceles Triangle 58"/>
            <p:cNvSpPr/>
            <p:nvPr/>
          </p:nvSpPr>
          <p:spPr>
            <a:xfrm rot="5400000">
              <a:off x="3985896" y="2453214"/>
              <a:ext cx="464614" cy="36195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grpSp>
      <p:sp>
        <p:nvSpPr>
          <p:cNvPr id="20" name="TextBox 61"/>
          <p:cNvSpPr txBox="1"/>
          <p:nvPr/>
        </p:nvSpPr>
        <p:spPr>
          <a:xfrm>
            <a:off x="970765" y="1076995"/>
            <a:ext cx="1513003" cy="427038"/>
          </a:xfrm>
          <a:prstGeom prst="rect">
            <a:avLst/>
          </a:prstGeom>
          <a:noFill/>
          <a:ln w="9525">
            <a:noFill/>
          </a:ln>
        </p:spPr>
        <p:txBody>
          <a:bodyPr wrap="square" lIns="0" tIns="0" rIns="0" bIns="0">
            <a:spAutoFit/>
          </a:bodyPr>
          <a:lstStyle/>
          <a:p>
            <a:pPr>
              <a:spcBef>
                <a:spcPct val="20000"/>
              </a:spcBef>
              <a:buFont typeface="Arial" panose="020B0604020202020204" pitchFamily="34" charset="0"/>
              <a:buNone/>
            </a:pPr>
            <a:r>
              <a:rPr lang="zh-CN" altLang="en-US" sz="2800" b="1" dirty="0" smtClean="0">
                <a:solidFill>
                  <a:srgbClr val="FFFF00"/>
                </a:solidFill>
                <a:latin typeface="黑体" panose="02010609060101010101" pitchFamily="49" charset="-122"/>
                <a:ea typeface="黑体" panose="02010609060101010101" pitchFamily="49" charset="-122"/>
                <a:sym typeface="+mn-ea"/>
              </a:rPr>
              <a:t>研究成果</a:t>
            </a:r>
            <a:endParaRPr lang="zh-CN" altLang="en-US" sz="2800" b="1" dirty="0">
              <a:solidFill>
                <a:srgbClr val="FFFF00"/>
              </a:solidFill>
              <a:latin typeface="黑体" panose="02010609060101010101" pitchFamily="49" charset="-122"/>
              <a:ea typeface="黑体" panose="02010609060101010101" pitchFamily="49" charset="-122"/>
              <a:sym typeface="+mn-ea"/>
            </a:endParaRPr>
          </a:p>
        </p:txBody>
      </p:sp>
      <p:sp>
        <p:nvSpPr>
          <p:cNvPr id="22" name="Freeform 76"/>
          <p:cNvSpPr>
            <a:spLocks noEditPoints="1"/>
          </p:cNvSpPr>
          <p:nvPr/>
        </p:nvSpPr>
        <p:spPr>
          <a:xfrm>
            <a:off x="318071" y="1027783"/>
            <a:ext cx="403225" cy="588962"/>
          </a:xfrm>
          <a:custGeom>
            <a:avLst/>
            <a:gdLst>
              <a:gd name="txL" fmla="*/ 0 w 70"/>
              <a:gd name="txT" fmla="*/ 0 h 102"/>
              <a:gd name="txR" fmla="*/ 70 w 70"/>
              <a:gd name="txB" fmla="*/ 102 h 102"/>
            </a:gdLst>
            <a:ahLst/>
            <a:cxnLst>
              <a:cxn ang="0">
                <a:pos x="2147483647" y="0"/>
              </a:cxn>
              <a:cxn ang="0">
                <a:pos x="0"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alpha val="100000"/>
            </a:schemeClr>
          </a:solidFill>
          <a:ln w="9525">
            <a:noFill/>
          </a:ln>
        </p:spPr>
        <p:txBody>
          <a:bodyPr/>
          <a:lstStyle/>
          <a:p>
            <a:endParaRPr lang="zh-CN" altLang="en-US"/>
          </a:p>
        </p:txBody>
      </p:sp>
      <p:graphicFrame>
        <p:nvGraphicFramePr>
          <p:cNvPr id="3" name="表格 2"/>
          <p:cNvGraphicFramePr>
            <a:graphicFrameLocks noGrp="1"/>
          </p:cNvGraphicFramePr>
          <p:nvPr>
            <p:extLst>
              <p:ext uri="{D42A27DB-BD31-4B8C-83A1-F6EECF244321}">
                <p14:modId xmlns:p14="http://schemas.microsoft.com/office/powerpoint/2010/main" val="1313584372"/>
              </p:ext>
            </p:extLst>
          </p:nvPr>
        </p:nvGraphicFramePr>
        <p:xfrm>
          <a:off x="318069" y="1988840"/>
          <a:ext cx="8574410" cy="3816423"/>
        </p:xfrm>
        <a:graphic>
          <a:graphicData uri="http://schemas.openxmlformats.org/drawingml/2006/table">
            <a:tbl>
              <a:tblPr>
                <a:tableStyleId>{5C22544A-7EE6-4342-B048-85BDC9FD1C3A}</a:tableStyleId>
              </a:tblPr>
              <a:tblGrid>
                <a:gridCol w="3707526">
                  <a:extLst>
                    <a:ext uri="{9D8B030D-6E8A-4147-A177-3AD203B41FA5}">
                      <a16:colId xmlns:a16="http://schemas.microsoft.com/office/drawing/2014/main" val="20000"/>
                    </a:ext>
                  </a:extLst>
                </a:gridCol>
                <a:gridCol w="2548170">
                  <a:extLst>
                    <a:ext uri="{9D8B030D-6E8A-4147-A177-3AD203B41FA5}">
                      <a16:colId xmlns:a16="http://schemas.microsoft.com/office/drawing/2014/main" val="20001"/>
                    </a:ext>
                  </a:extLst>
                </a:gridCol>
                <a:gridCol w="1159357">
                  <a:extLst>
                    <a:ext uri="{9D8B030D-6E8A-4147-A177-3AD203B41FA5}">
                      <a16:colId xmlns:a16="http://schemas.microsoft.com/office/drawing/2014/main" val="20002"/>
                    </a:ext>
                  </a:extLst>
                </a:gridCol>
                <a:gridCol w="1159357">
                  <a:extLst>
                    <a:ext uri="{9D8B030D-6E8A-4147-A177-3AD203B41FA5}">
                      <a16:colId xmlns:a16="http://schemas.microsoft.com/office/drawing/2014/main" val="20003"/>
                    </a:ext>
                  </a:extLst>
                </a:gridCol>
              </a:tblGrid>
              <a:tr h="1275801">
                <a:tc>
                  <a:txBody>
                    <a:bodyPr/>
                    <a:lstStyle/>
                    <a:p>
                      <a:pPr algn="ctr" fontAlgn="ctr"/>
                      <a:r>
                        <a:rPr lang="zh-CN" altLang="en-US" sz="2400" u="none" strike="noStrike" dirty="0">
                          <a:effectLst/>
                        </a:rPr>
                        <a:t>题目</a:t>
                      </a:r>
                      <a:endParaRPr lang="zh-CN" altLang="en-US" sz="2400" b="0" i="0" u="none" strike="noStrike" dirty="0">
                        <a:solidFill>
                          <a:srgbClr val="000000"/>
                        </a:solidFill>
                        <a:effectLst/>
                        <a:latin typeface="宋体"/>
                      </a:endParaRPr>
                    </a:p>
                  </a:txBody>
                  <a:tcPr marL="6350" marR="6350" marT="6350" marB="0" anchor="ctr"/>
                </a:tc>
                <a:tc>
                  <a:txBody>
                    <a:bodyPr/>
                    <a:lstStyle/>
                    <a:p>
                      <a:pPr algn="ctr" fontAlgn="ctr"/>
                      <a:r>
                        <a:rPr lang="zh-CN" altLang="en-US" sz="2400" u="none" strike="noStrike">
                          <a:effectLst/>
                        </a:rPr>
                        <a:t>选项</a:t>
                      </a:r>
                      <a:endParaRPr lang="zh-CN" altLang="en-US" sz="2400" b="0" i="0" u="none" strike="noStrike">
                        <a:solidFill>
                          <a:srgbClr val="000000"/>
                        </a:solidFill>
                        <a:effectLst/>
                        <a:latin typeface="宋体"/>
                      </a:endParaRPr>
                    </a:p>
                  </a:txBody>
                  <a:tcPr marL="6350" marR="6350" marT="6350" marB="0" anchor="ctr"/>
                </a:tc>
                <a:tc>
                  <a:txBody>
                    <a:bodyPr/>
                    <a:lstStyle/>
                    <a:p>
                      <a:pPr algn="ctr" fontAlgn="ctr"/>
                      <a:r>
                        <a:rPr lang="zh-CN" altLang="en-US" sz="2400" u="none" strike="noStrike">
                          <a:effectLst/>
                        </a:rPr>
                        <a:t>小计</a:t>
                      </a:r>
                      <a:endParaRPr lang="zh-CN" altLang="en-US" sz="2400" b="0" i="0" u="none" strike="noStrike">
                        <a:solidFill>
                          <a:srgbClr val="000000"/>
                        </a:solidFill>
                        <a:effectLst/>
                        <a:latin typeface="宋体"/>
                      </a:endParaRPr>
                    </a:p>
                  </a:txBody>
                  <a:tcPr marL="6350" marR="6350" marT="6350" marB="0" anchor="ctr"/>
                </a:tc>
                <a:tc>
                  <a:txBody>
                    <a:bodyPr/>
                    <a:lstStyle/>
                    <a:p>
                      <a:pPr algn="ctr" fontAlgn="ctr"/>
                      <a:r>
                        <a:rPr lang="zh-CN" altLang="en-US" sz="2400" u="none" strike="noStrike">
                          <a:effectLst/>
                        </a:rPr>
                        <a:t>占比</a:t>
                      </a:r>
                      <a:r>
                        <a:rPr lang="en-US" altLang="zh-CN" sz="2400" u="none" strike="noStrike">
                          <a:effectLst/>
                        </a:rPr>
                        <a:t>%</a:t>
                      </a:r>
                      <a:endParaRPr lang="en-US" altLang="zh-CN" sz="2400" b="0" i="0" u="none" strike="noStrike">
                        <a:solidFill>
                          <a:srgbClr val="000000"/>
                        </a:solidFill>
                        <a:effectLst/>
                        <a:latin typeface="宋体"/>
                      </a:endParaRPr>
                    </a:p>
                  </a:txBody>
                  <a:tcPr marL="6350" marR="6350" marT="6350" marB="0" anchor="ctr"/>
                </a:tc>
                <a:extLst>
                  <a:ext uri="{0D108BD9-81ED-4DB2-BD59-A6C34878D82A}">
                    <a16:rowId xmlns:a16="http://schemas.microsoft.com/office/drawing/2014/main" val="10000"/>
                  </a:ext>
                </a:extLst>
              </a:tr>
              <a:tr h="643390">
                <a:tc rowSpan="3">
                  <a:txBody>
                    <a:bodyPr/>
                    <a:lstStyle/>
                    <a:p>
                      <a:pPr algn="l" fontAlgn="ctr"/>
                      <a:r>
                        <a:rPr lang="en-US" altLang="zh-CN" sz="2400" u="none" strike="noStrike" dirty="0">
                          <a:effectLst/>
                        </a:rPr>
                        <a:t>1.</a:t>
                      </a:r>
                      <a:r>
                        <a:rPr lang="zh-CN" altLang="en-US" sz="2400" u="none" strike="noStrike" dirty="0">
                          <a:effectLst/>
                        </a:rPr>
                        <a:t>你认为牙齿的健康和美观是否对你的生活、工作起着比较重要的影响？</a:t>
                      </a:r>
                      <a:endParaRPr lang="zh-CN" altLang="en-US" sz="2400" b="0" i="0" u="none" strike="noStrike" dirty="0">
                        <a:solidFill>
                          <a:srgbClr val="000000"/>
                        </a:solidFill>
                        <a:effectLst/>
                        <a:latin typeface="宋体"/>
                      </a:endParaRPr>
                    </a:p>
                  </a:txBody>
                  <a:tcPr marL="6350" marR="6350" marT="6350" marB="0" anchor="ctr"/>
                </a:tc>
                <a:tc>
                  <a:txBody>
                    <a:bodyPr/>
                    <a:lstStyle/>
                    <a:p>
                      <a:pPr algn="l" fontAlgn="ctr"/>
                      <a:r>
                        <a:rPr lang="zh-CN" altLang="en-US" sz="2400" u="none" strike="noStrike" dirty="0">
                          <a:effectLst/>
                        </a:rPr>
                        <a:t>没有影响</a:t>
                      </a:r>
                      <a:endParaRPr lang="zh-CN" altLang="en-US" sz="2400" b="0" i="0" u="none" strike="noStrike" dirty="0">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4</a:t>
                      </a:r>
                      <a:endParaRPr lang="en-US" altLang="zh-CN" sz="2400" b="0" i="0" u="none" strike="noStrike">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5.88 </a:t>
                      </a:r>
                      <a:endParaRPr lang="en-US" altLang="zh-CN" sz="2400" b="0" i="0" u="none" strike="noStrike">
                        <a:solidFill>
                          <a:srgbClr val="000000"/>
                        </a:solidFill>
                        <a:effectLst/>
                        <a:latin typeface="宋体"/>
                      </a:endParaRPr>
                    </a:p>
                  </a:txBody>
                  <a:tcPr marL="6350" marR="6350" marT="6350" marB="0" anchor="ctr"/>
                </a:tc>
                <a:extLst>
                  <a:ext uri="{0D108BD9-81ED-4DB2-BD59-A6C34878D82A}">
                    <a16:rowId xmlns:a16="http://schemas.microsoft.com/office/drawing/2014/main" val="10001"/>
                  </a:ext>
                </a:extLst>
              </a:tr>
              <a:tr h="643390">
                <a:tc vMerge="1">
                  <a:txBody>
                    <a:bodyPr/>
                    <a:lstStyle/>
                    <a:p>
                      <a:endParaRPr lang="zh-CN" altLang="en-US"/>
                    </a:p>
                  </a:txBody>
                  <a:tcPr/>
                </a:tc>
                <a:tc>
                  <a:txBody>
                    <a:bodyPr/>
                    <a:lstStyle/>
                    <a:p>
                      <a:pPr algn="l" fontAlgn="ctr"/>
                      <a:r>
                        <a:rPr lang="zh-CN" altLang="en-US" sz="2400" u="none" strike="noStrike" dirty="0">
                          <a:effectLst/>
                        </a:rPr>
                        <a:t>有一点影响</a:t>
                      </a:r>
                      <a:endParaRPr lang="zh-CN" altLang="en-US" sz="2400" b="0" i="0" u="none" strike="noStrike" dirty="0">
                        <a:solidFill>
                          <a:srgbClr val="000000"/>
                        </a:solidFill>
                        <a:effectLst/>
                        <a:latin typeface="宋体"/>
                      </a:endParaRPr>
                    </a:p>
                  </a:txBody>
                  <a:tcPr marL="6350" marR="6350" marT="6350" marB="0" anchor="ctr"/>
                </a:tc>
                <a:tc>
                  <a:txBody>
                    <a:bodyPr/>
                    <a:lstStyle/>
                    <a:p>
                      <a:pPr algn="r" fontAlgn="ctr"/>
                      <a:r>
                        <a:rPr lang="en-US" altLang="zh-CN" sz="2400" u="none" strike="noStrike" dirty="0">
                          <a:effectLst/>
                        </a:rPr>
                        <a:t>14</a:t>
                      </a:r>
                      <a:endParaRPr lang="en-US" altLang="zh-CN" sz="2400" b="0" i="0" u="none" strike="noStrike" dirty="0">
                        <a:solidFill>
                          <a:srgbClr val="000000"/>
                        </a:solidFill>
                        <a:effectLst/>
                        <a:latin typeface="宋体"/>
                      </a:endParaRPr>
                    </a:p>
                  </a:txBody>
                  <a:tcPr marL="6350" marR="6350" marT="6350" marB="0" anchor="ctr"/>
                </a:tc>
                <a:tc>
                  <a:txBody>
                    <a:bodyPr/>
                    <a:lstStyle/>
                    <a:p>
                      <a:pPr algn="r" fontAlgn="ctr"/>
                      <a:r>
                        <a:rPr lang="en-US" altLang="zh-CN" sz="2400" u="none" strike="noStrike" dirty="0">
                          <a:effectLst/>
                        </a:rPr>
                        <a:t>20.59 </a:t>
                      </a:r>
                      <a:endParaRPr lang="en-US" altLang="zh-CN" sz="2400" b="0" i="0" u="none" strike="noStrike" dirty="0">
                        <a:solidFill>
                          <a:srgbClr val="000000"/>
                        </a:solidFill>
                        <a:effectLst/>
                        <a:latin typeface="宋体"/>
                      </a:endParaRPr>
                    </a:p>
                  </a:txBody>
                  <a:tcPr marL="6350" marR="6350" marT="6350" marB="0" anchor="ctr"/>
                </a:tc>
                <a:extLst>
                  <a:ext uri="{0D108BD9-81ED-4DB2-BD59-A6C34878D82A}">
                    <a16:rowId xmlns:a16="http://schemas.microsoft.com/office/drawing/2014/main" val="10002"/>
                  </a:ext>
                </a:extLst>
              </a:tr>
              <a:tr h="1253842">
                <a:tc vMerge="1">
                  <a:txBody>
                    <a:bodyPr/>
                    <a:lstStyle/>
                    <a:p>
                      <a:endParaRPr lang="zh-CN" altLang="en-US"/>
                    </a:p>
                  </a:txBody>
                  <a:tcPr/>
                </a:tc>
                <a:tc>
                  <a:txBody>
                    <a:bodyPr/>
                    <a:lstStyle/>
                    <a:p>
                      <a:pPr algn="l" fontAlgn="ctr"/>
                      <a:r>
                        <a:rPr lang="zh-CN" altLang="en-US" sz="2400" u="none" strike="noStrike">
                          <a:effectLst/>
                        </a:rPr>
                        <a:t>影响很大</a:t>
                      </a:r>
                      <a:endParaRPr lang="zh-CN" altLang="en-US" sz="2400" b="0" i="0" u="none" strike="noStrike">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50</a:t>
                      </a:r>
                      <a:endParaRPr lang="en-US" altLang="zh-CN" sz="2400" b="0" i="0" u="none" strike="noStrike">
                        <a:solidFill>
                          <a:srgbClr val="000000"/>
                        </a:solidFill>
                        <a:effectLst/>
                        <a:latin typeface="宋体"/>
                      </a:endParaRPr>
                    </a:p>
                  </a:txBody>
                  <a:tcPr marL="6350" marR="6350" marT="6350" marB="0" anchor="ctr"/>
                </a:tc>
                <a:tc>
                  <a:txBody>
                    <a:bodyPr/>
                    <a:lstStyle/>
                    <a:p>
                      <a:pPr algn="r" fontAlgn="ctr"/>
                      <a:r>
                        <a:rPr lang="en-US" altLang="zh-CN" sz="2400" u="none" strike="noStrike" dirty="0">
                          <a:effectLst/>
                        </a:rPr>
                        <a:t>73.53 </a:t>
                      </a:r>
                      <a:endParaRPr lang="en-US" altLang="zh-CN" sz="2400" b="0" i="0" u="none" strike="noStrike" dirty="0">
                        <a:solidFill>
                          <a:srgbClr val="000000"/>
                        </a:solidFill>
                        <a:effectLst/>
                        <a:latin typeface="宋体"/>
                      </a:endParaRPr>
                    </a:p>
                  </a:txBody>
                  <a:tcPr marL="6350" marR="6350" marT="6350" marB="0" anchor="ct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45455309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 presetClass="entr" presetSubtype="8" accel="50000" decel="5000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animEffect transition="in" filter="fade">
                                      <p:cBhvr>
                                        <p:cTn id="1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直接连接符 22"/>
          <p:cNvCxnSpPr/>
          <p:nvPr/>
        </p:nvCxnSpPr>
        <p:spPr>
          <a:xfrm>
            <a:off x="0" y="814388"/>
            <a:ext cx="9144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2" name="组合 46"/>
          <p:cNvGrpSpPr/>
          <p:nvPr/>
        </p:nvGrpSpPr>
        <p:grpSpPr>
          <a:xfrm>
            <a:off x="0" y="284163"/>
            <a:ext cx="5416867" cy="530225"/>
            <a:chOff x="0" y="284389"/>
            <a:chExt cx="1692275" cy="529772"/>
          </a:xfrm>
        </p:grpSpPr>
        <p:sp>
          <p:nvSpPr>
            <p:cNvPr id="8" name="矩形 7"/>
            <p:cNvSpPr/>
            <p:nvPr/>
          </p:nvSpPr>
          <p:spPr>
            <a:xfrm>
              <a:off x="0" y="284389"/>
              <a:ext cx="1511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400" b="1" dirty="0">
                  <a:solidFill>
                    <a:schemeClr val="bg1"/>
                  </a:solidFill>
                  <a:ea typeface="微软雅黑" panose="020B0503020204020204" charset="-122"/>
                  <a:sym typeface="Arial" panose="020B0604020202020204" pitchFamily="34" charset="0"/>
                </a:rPr>
                <a:t>中学生牙齿健康状况的调查与</a:t>
              </a:r>
              <a:r>
                <a:rPr lang="zh-CN" altLang="en-US" sz="2400" b="1" dirty="0" smtClean="0">
                  <a:solidFill>
                    <a:schemeClr val="bg1"/>
                  </a:solidFill>
                  <a:ea typeface="微软雅黑" panose="020B0503020204020204" charset="-122"/>
                  <a:sym typeface="Arial" panose="020B0604020202020204" pitchFamily="34" charset="0"/>
                </a:rPr>
                <a:t>研究</a:t>
              </a:r>
              <a:endParaRPr lang="zh-CN" altLang="en-US" sz="24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9" name="矩形 8"/>
            <p:cNvSpPr/>
            <p:nvPr/>
          </p:nvSpPr>
          <p:spPr>
            <a:xfrm>
              <a:off x="1577975" y="284389"/>
              <a:ext cx="114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charset="-122"/>
                <a:cs typeface="+mn-cs"/>
                <a:sym typeface="Arial" panose="020B0604020202020204" pitchFamily="34" charset="0"/>
              </a:endParaRPr>
            </a:p>
          </p:txBody>
        </p:sp>
      </p:grpSp>
      <p:grpSp>
        <p:nvGrpSpPr>
          <p:cNvPr id="15" name="Group 52"/>
          <p:cNvGrpSpPr/>
          <p:nvPr/>
        </p:nvGrpSpPr>
        <p:grpSpPr>
          <a:xfrm>
            <a:off x="35496" y="908720"/>
            <a:ext cx="2664296" cy="812800"/>
            <a:chOff x="425669" y="2203667"/>
            <a:chExt cx="3973509" cy="811886"/>
          </a:xfrm>
        </p:grpSpPr>
        <p:sp>
          <p:nvSpPr>
            <p:cNvPr id="16" name="Rounded Rectangle 56"/>
            <p:cNvSpPr/>
            <p:nvPr/>
          </p:nvSpPr>
          <p:spPr>
            <a:xfrm>
              <a:off x="425669" y="2203667"/>
              <a:ext cx="3725859" cy="762729"/>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8" name="Rounded Rectangle 57"/>
            <p:cNvSpPr/>
            <p:nvPr/>
          </p:nvSpPr>
          <p:spPr>
            <a:xfrm>
              <a:off x="425669" y="2252825"/>
              <a:ext cx="3725859" cy="762728"/>
            </a:xfrm>
            <a:prstGeom prst="roundRect">
              <a:avLst>
                <a:gd name="adj" fmla="val 1127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9" name="Isosceles Triangle 58"/>
            <p:cNvSpPr/>
            <p:nvPr/>
          </p:nvSpPr>
          <p:spPr>
            <a:xfrm rot="5400000">
              <a:off x="3985896" y="2453214"/>
              <a:ext cx="464614" cy="36195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grpSp>
      <p:sp>
        <p:nvSpPr>
          <p:cNvPr id="20" name="TextBox 61"/>
          <p:cNvSpPr txBox="1"/>
          <p:nvPr/>
        </p:nvSpPr>
        <p:spPr>
          <a:xfrm>
            <a:off x="970765" y="1076995"/>
            <a:ext cx="1513003" cy="427038"/>
          </a:xfrm>
          <a:prstGeom prst="rect">
            <a:avLst/>
          </a:prstGeom>
          <a:noFill/>
          <a:ln w="9525">
            <a:noFill/>
          </a:ln>
        </p:spPr>
        <p:txBody>
          <a:bodyPr wrap="square" lIns="0" tIns="0" rIns="0" bIns="0">
            <a:spAutoFit/>
          </a:bodyPr>
          <a:lstStyle/>
          <a:p>
            <a:pPr>
              <a:spcBef>
                <a:spcPct val="20000"/>
              </a:spcBef>
              <a:buFont typeface="Arial" panose="020B0604020202020204" pitchFamily="34" charset="0"/>
              <a:buNone/>
            </a:pPr>
            <a:r>
              <a:rPr lang="zh-CN" altLang="en-US" sz="2800" b="1" dirty="0" smtClean="0">
                <a:solidFill>
                  <a:srgbClr val="FFFF00"/>
                </a:solidFill>
                <a:latin typeface="黑体" panose="02010609060101010101" pitchFamily="49" charset="-122"/>
                <a:ea typeface="黑体" panose="02010609060101010101" pitchFamily="49" charset="-122"/>
                <a:sym typeface="+mn-ea"/>
              </a:rPr>
              <a:t>研究成果</a:t>
            </a:r>
            <a:endParaRPr lang="zh-CN" altLang="en-US" sz="2800" b="1" dirty="0">
              <a:solidFill>
                <a:srgbClr val="FFFF00"/>
              </a:solidFill>
              <a:latin typeface="黑体" panose="02010609060101010101" pitchFamily="49" charset="-122"/>
              <a:ea typeface="黑体" panose="02010609060101010101" pitchFamily="49" charset="-122"/>
              <a:sym typeface="+mn-ea"/>
            </a:endParaRPr>
          </a:p>
        </p:txBody>
      </p:sp>
      <p:sp>
        <p:nvSpPr>
          <p:cNvPr id="22" name="Freeform 76"/>
          <p:cNvSpPr>
            <a:spLocks noEditPoints="1"/>
          </p:cNvSpPr>
          <p:nvPr/>
        </p:nvSpPr>
        <p:spPr>
          <a:xfrm>
            <a:off x="318071" y="1027783"/>
            <a:ext cx="403225" cy="588962"/>
          </a:xfrm>
          <a:custGeom>
            <a:avLst/>
            <a:gdLst>
              <a:gd name="txL" fmla="*/ 0 w 70"/>
              <a:gd name="txT" fmla="*/ 0 h 102"/>
              <a:gd name="txR" fmla="*/ 70 w 70"/>
              <a:gd name="txB" fmla="*/ 102 h 102"/>
            </a:gdLst>
            <a:ahLst/>
            <a:cxnLst>
              <a:cxn ang="0">
                <a:pos x="2147483647" y="0"/>
              </a:cxn>
              <a:cxn ang="0">
                <a:pos x="0"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alpha val="100000"/>
            </a:schemeClr>
          </a:solidFill>
          <a:ln w="9525">
            <a:noFill/>
          </a:ln>
        </p:spPr>
        <p:txBody>
          <a:bodyPr/>
          <a:lstStyle/>
          <a:p>
            <a:endParaRPr lang="zh-CN" altLang="en-US"/>
          </a:p>
        </p:txBody>
      </p:sp>
      <p:graphicFrame>
        <p:nvGraphicFramePr>
          <p:cNvPr id="13" name="图表 12"/>
          <p:cNvGraphicFramePr>
            <a:graphicFrameLocks/>
          </p:cNvGraphicFramePr>
          <p:nvPr>
            <p:extLst>
              <p:ext uri="{D42A27DB-BD31-4B8C-83A1-F6EECF244321}">
                <p14:modId xmlns:p14="http://schemas.microsoft.com/office/powerpoint/2010/main" val="218796004"/>
              </p:ext>
            </p:extLst>
          </p:nvPr>
        </p:nvGraphicFramePr>
        <p:xfrm>
          <a:off x="1252568" y="1844824"/>
          <a:ext cx="6271759" cy="453650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15248820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 presetClass="entr" presetSubtype="8" accel="50000" decel="5000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animEffect transition="in" filter="fade">
                                      <p:cBhvr>
                                        <p:cTn id="1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直接连接符 22"/>
          <p:cNvCxnSpPr/>
          <p:nvPr/>
        </p:nvCxnSpPr>
        <p:spPr>
          <a:xfrm>
            <a:off x="0" y="814388"/>
            <a:ext cx="9144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2" name="组合 46"/>
          <p:cNvGrpSpPr/>
          <p:nvPr/>
        </p:nvGrpSpPr>
        <p:grpSpPr>
          <a:xfrm>
            <a:off x="0" y="284163"/>
            <a:ext cx="5416867" cy="530225"/>
            <a:chOff x="0" y="284389"/>
            <a:chExt cx="1692275" cy="529772"/>
          </a:xfrm>
        </p:grpSpPr>
        <p:sp>
          <p:nvSpPr>
            <p:cNvPr id="8" name="矩形 7"/>
            <p:cNvSpPr/>
            <p:nvPr/>
          </p:nvSpPr>
          <p:spPr>
            <a:xfrm>
              <a:off x="0" y="284389"/>
              <a:ext cx="1511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400" b="1" dirty="0">
                  <a:solidFill>
                    <a:schemeClr val="bg1"/>
                  </a:solidFill>
                  <a:ea typeface="微软雅黑" panose="020B0503020204020204" charset="-122"/>
                  <a:sym typeface="Arial" panose="020B0604020202020204" pitchFamily="34" charset="0"/>
                </a:rPr>
                <a:t>中学生牙齿健康状况的调查与</a:t>
              </a:r>
              <a:r>
                <a:rPr lang="zh-CN" altLang="en-US" sz="2400" b="1" dirty="0" smtClean="0">
                  <a:solidFill>
                    <a:schemeClr val="bg1"/>
                  </a:solidFill>
                  <a:ea typeface="微软雅黑" panose="020B0503020204020204" charset="-122"/>
                  <a:sym typeface="Arial" panose="020B0604020202020204" pitchFamily="34" charset="0"/>
                </a:rPr>
                <a:t>研究</a:t>
              </a:r>
              <a:endParaRPr lang="zh-CN" altLang="en-US" sz="24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9" name="矩形 8"/>
            <p:cNvSpPr/>
            <p:nvPr/>
          </p:nvSpPr>
          <p:spPr>
            <a:xfrm>
              <a:off x="1577975" y="284389"/>
              <a:ext cx="114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charset="-122"/>
                <a:cs typeface="+mn-cs"/>
                <a:sym typeface="Arial" panose="020B0604020202020204" pitchFamily="34" charset="0"/>
              </a:endParaRPr>
            </a:p>
          </p:txBody>
        </p:sp>
      </p:grpSp>
      <p:grpSp>
        <p:nvGrpSpPr>
          <p:cNvPr id="15" name="Group 52"/>
          <p:cNvGrpSpPr/>
          <p:nvPr/>
        </p:nvGrpSpPr>
        <p:grpSpPr>
          <a:xfrm>
            <a:off x="35496" y="908720"/>
            <a:ext cx="2664296" cy="812800"/>
            <a:chOff x="425669" y="2203667"/>
            <a:chExt cx="3973509" cy="811886"/>
          </a:xfrm>
        </p:grpSpPr>
        <p:sp>
          <p:nvSpPr>
            <p:cNvPr id="16" name="Rounded Rectangle 56"/>
            <p:cNvSpPr/>
            <p:nvPr/>
          </p:nvSpPr>
          <p:spPr>
            <a:xfrm>
              <a:off x="425669" y="2203667"/>
              <a:ext cx="3725859" cy="762729"/>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8" name="Rounded Rectangle 57"/>
            <p:cNvSpPr/>
            <p:nvPr/>
          </p:nvSpPr>
          <p:spPr>
            <a:xfrm>
              <a:off x="425669" y="2252825"/>
              <a:ext cx="3725859" cy="762728"/>
            </a:xfrm>
            <a:prstGeom prst="roundRect">
              <a:avLst>
                <a:gd name="adj" fmla="val 1127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9" name="Isosceles Triangle 58"/>
            <p:cNvSpPr/>
            <p:nvPr/>
          </p:nvSpPr>
          <p:spPr>
            <a:xfrm rot="5400000">
              <a:off x="3985896" y="2453214"/>
              <a:ext cx="464614" cy="36195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grpSp>
      <p:sp>
        <p:nvSpPr>
          <p:cNvPr id="20" name="TextBox 61"/>
          <p:cNvSpPr txBox="1"/>
          <p:nvPr/>
        </p:nvSpPr>
        <p:spPr>
          <a:xfrm>
            <a:off x="970765" y="1076995"/>
            <a:ext cx="1513003" cy="427038"/>
          </a:xfrm>
          <a:prstGeom prst="rect">
            <a:avLst/>
          </a:prstGeom>
          <a:noFill/>
          <a:ln w="9525">
            <a:noFill/>
          </a:ln>
        </p:spPr>
        <p:txBody>
          <a:bodyPr wrap="square" lIns="0" tIns="0" rIns="0" bIns="0">
            <a:spAutoFit/>
          </a:bodyPr>
          <a:lstStyle/>
          <a:p>
            <a:pPr>
              <a:spcBef>
                <a:spcPct val="20000"/>
              </a:spcBef>
              <a:buFont typeface="Arial" panose="020B0604020202020204" pitchFamily="34" charset="0"/>
              <a:buNone/>
            </a:pPr>
            <a:r>
              <a:rPr lang="zh-CN" altLang="en-US" sz="2800" b="1" dirty="0" smtClean="0">
                <a:solidFill>
                  <a:srgbClr val="FFFF00"/>
                </a:solidFill>
                <a:latin typeface="黑体" panose="02010609060101010101" pitchFamily="49" charset="-122"/>
                <a:ea typeface="黑体" panose="02010609060101010101" pitchFamily="49" charset="-122"/>
                <a:sym typeface="+mn-ea"/>
              </a:rPr>
              <a:t>研究成果</a:t>
            </a:r>
            <a:endParaRPr lang="zh-CN" altLang="en-US" sz="2800" b="1" dirty="0">
              <a:solidFill>
                <a:srgbClr val="FFFF00"/>
              </a:solidFill>
              <a:latin typeface="黑体" panose="02010609060101010101" pitchFamily="49" charset="-122"/>
              <a:ea typeface="黑体" panose="02010609060101010101" pitchFamily="49" charset="-122"/>
              <a:sym typeface="+mn-ea"/>
            </a:endParaRPr>
          </a:p>
        </p:txBody>
      </p:sp>
      <p:sp>
        <p:nvSpPr>
          <p:cNvPr id="22" name="Freeform 76"/>
          <p:cNvSpPr>
            <a:spLocks noEditPoints="1"/>
          </p:cNvSpPr>
          <p:nvPr/>
        </p:nvSpPr>
        <p:spPr>
          <a:xfrm>
            <a:off x="318071" y="1027783"/>
            <a:ext cx="403225" cy="588962"/>
          </a:xfrm>
          <a:custGeom>
            <a:avLst/>
            <a:gdLst>
              <a:gd name="txL" fmla="*/ 0 w 70"/>
              <a:gd name="txT" fmla="*/ 0 h 102"/>
              <a:gd name="txR" fmla="*/ 70 w 70"/>
              <a:gd name="txB" fmla="*/ 102 h 102"/>
            </a:gdLst>
            <a:ahLst/>
            <a:cxnLst>
              <a:cxn ang="0">
                <a:pos x="2147483647" y="0"/>
              </a:cxn>
              <a:cxn ang="0">
                <a:pos x="0"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alpha val="100000"/>
            </a:schemeClr>
          </a:solidFill>
          <a:ln w="9525">
            <a:noFill/>
          </a:ln>
        </p:spPr>
        <p:txBody>
          <a:bodyPr/>
          <a:lstStyle/>
          <a:p>
            <a:endParaRPr lang="zh-CN" altLang="en-US"/>
          </a:p>
        </p:txBody>
      </p:sp>
      <p:graphicFrame>
        <p:nvGraphicFramePr>
          <p:cNvPr id="4" name="表格 3"/>
          <p:cNvGraphicFramePr>
            <a:graphicFrameLocks noGrp="1"/>
          </p:cNvGraphicFramePr>
          <p:nvPr>
            <p:extLst>
              <p:ext uri="{D42A27DB-BD31-4B8C-83A1-F6EECF244321}">
                <p14:modId xmlns:p14="http://schemas.microsoft.com/office/powerpoint/2010/main" val="3645724420"/>
              </p:ext>
            </p:extLst>
          </p:nvPr>
        </p:nvGraphicFramePr>
        <p:xfrm>
          <a:off x="303717" y="1916832"/>
          <a:ext cx="8516754" cy="4464496"/>
        </p:xfrm>
        <a:graphic>
          <a:graphicData uri="http://schemas.openxmlformats.org/drawingml/2006/table">
            <a:tbl>
              <a:tblPr>
                <a:tableStyleId>{5C22544A-7EE6-4342-B048-85BDC9FD1C3A}</a:tableStyleId>
              </a:tblPr>
              <a:tblGrid>
                <a:gridCol w="3682597">
                  <a:extLst>
                    <a:ext uri="{9D8B030D-6E8A-4147-A177-3AD203B41FA5}">
                      <a16:colId xmlns:a16="http://schemas.microsoft.com/office/drawing/2014/main" val="20000"/>
                    </a:ext>
                  </a:extLst>
                </a:gridCol>
                <a:gridCol w="2531035">
                  <a:extLst>
                    <a:ext uri="{9D8B030D-6E8A-4147-A177-3AD203B41FA5}">
                      <a16:colId xmlns:a16="http://schemas.microsoft.com/office/drawing/2014/main" val="20001"/>
                    </a:ext>
                  </a:extLst>
                </a:gridCol>
                <a:gridCol w="1151561">
                  <a:extLst>
                    <a:ext uri="{9D8B030D-6E8A-4147-A177-3AD203B41FA5}">
                      <a16:colId xmlns:a16="http://schemas.microsoft.com/office/drawing/2014/main" val="20002"/>
                    </a:ext>
                  </a:extLst>
                </a:gridCol>
                <a:gridCol w="1151561">
                  <a:extLst>
                    <a:ext uri="{9D8B030D-6E8A-4147-A177-3AD203B41FA5}">
                      <a16:colId xmlns:a16="http://schemas.microsoft.com/office/drawing/2014/main" val="20003"/>
                    </a:ext>
                  </a:extLst>
                </a:gridCol>
              </a:tblGrid>
              <a:tr h="1270883">
                <a:tc>
                  <a:txBody>
                    <a:bodyPr/>
                    <a:lstStyle/>
                    <a:p>
                      <a:pPr algn="ctr" fontAlgn="ctr"/>
                      <a:r>
                        <a:rPr lang="zh-CN" altLang="en-US" sz="2400" u="none" strike="noStrike" dirty="0">
                          <a:effectLst/>
                        </a:rPr>
                        <a:t>题目</a:t>
                      </a:r>
                      <a:endParaRPr lang="zh-CN" altLang="en-US" sz="2400" b="0" i="0" u="none" strike="noStrike" dirty="0">
                        <a:solidFill>
                          <a:srgbClr val="000000"/>
                        </a:solidFill>
                        <a:effectLst/>
                        <a:latin typeface="宋体"/>
                      </a:endParaRPr>
                    </a:p>
                  </a:txBody>
                  <a:tcPr marL="6350" marR="6350" marT="6350" marB="0" anchor="ctr"/>
                </a:tc>
                <a:tc>
                  <a:txBody>
                    <a:bodyPr/>
                    <a:lstStyle/>
                    <a:p>
                      <a:pPr algn="ctr" fontAlgn="ctr"/>
                      <a:r>
                        <a:rPr lang="zh-CN" altLang="en-US" sz="2400" u="none" strike="noStrike">
                          <a:effectLst/>
                        </a:rPr>
                        <a:t>选项</a:t>
                      </a:r>
                      <a:endParaRPr lang="zh-CN" altLang="en-US" sz="2400" b="0" i="0" u="none" strike="noStrike">
                        <a:solidFill>
                          <a:srgbClr val="000000"/>
                        </a:solidFill>
                        <a:effectLst/>
                        <a:latin typeface="宋体"/>
                      </a:endParaRPr>
                    </a:p>
                  </a:txBody>
                  <a:tcPr marL="6350" marR="6350" marT="6350" marB="0" anchor="ctr"/>
                </a:tc>
                <a:tc>
                  <a:txBody>
                    <a:bodyPr/>
                    <a:lstStyle/>
                    <a:p>
                      <a:pPr algn="ctr" fontAlgn="ctr"/>
                      <a:r>
                        <a:rPr lang="zh-CN" altLang="en-US" sz="2400" u="none" strike="noStrike">
                          <a:effectLst/>
                        </a:rPr>
                        <a:t>小计</a:t>
                      </a:r>
                      <a:endParaRPr lang="zh-CN" altLang="en-US" sz="2400" b="0" i="0" u="none" strike="noStrike">
                        <a:solidFill>
                          <a:srgbClr val="000000"/>
                        </a:solidFill>
                        <a:effectLst/>
                        <a:latin typeface="宋体"/>
                      </a:endParaRPr>
                    </a:p>
                  </a:txBody>
                  <a:tcPr marL="6350" marR="6350" marT="6350" marB="0" anchor="ctr"/>
                </a:tc>
                <a:tc>
                  <a:txBody>
                    <a:bodyPr/>
                    <a:lstStyle/>
                    <a:p>
                      <a:pPr algn="ctr" fontAlgn="ctr"/>
                      <a:r>
                        <a:rPr lang="zh-CN" altLang="en-US" sz="2400" u="none" strike="noStrike">
                          <a:effectLst/>
                        </a:rPr>
                        <a:t>占比</a:t>
                      </a:r>
                      <a:r>
                        <a:rPr lang="en-US" altLang="zh-CN" sz="2400" u="none" strike="noStrike">
                          <a:effectLst/>
                        </a:rPr>
                        <a:t>%</a:t>
                      </a:r>
                      <a:endParaRPr lang="en-US" altLang="zh-CN" sz="2400" b="0" i="0" u="none" strike="noStrike">
                        <a:solidFill>
                          <a:srgbClr val="000000"/>
                        </a:solidFill>
                        <a:effectLst/>
                        <a:latin typeface="宋体"/>
                      </a:endParaRPr>
                    </a:p>
                  </a:txBody>
                  <a:tcPr marL="6350" marR="6350" marT="6350" marB="0" anchor="ctr"/>
                </a:tc>
                <a:extLst>
                  <a:ext uri="{0D108BD9-81ED-4DB2-BD59-A6C34878D82A}">
                    <a16:rowId xmlns:a16="http://schemas.microsoft.com/office/drawing/2014/main" val="10000"/>
                  </a:ext>
                </a:extLst>
              </a:tr>
              <a:tr h="640910">
                <a:tc rowSpan="4">
                  <a:txBody>
                    <a:bodyPr/>
                    <a:lstStyle/>
                    <a:p>
                      <a:pPr algn="l" fontAlgn="ctr"/>
                      <a:r>
                        <a:rPr lang="en-US" altLang="zh-CN" sz="2400" u="none" strike="noStrike" dirty="0">
                          <a:effectLst/>
                        </a:rPr>
                        <a:t>2.</a:t>
                      </a:r>
                      <a:r>
                        <a:rPr lang="zh-CN" altLang="en-US" sz="2400" u="none" strike="noStrike" dirty="0">
                          <a:effectLst/>
                        </a:rPr>
                        <a:t>你一天刷几次牙？</a:t>
                      </a:r>
                      <a:endParaRPr lang="zh-CN" altLang="en-US" sz="2400" b="0" i="0" u="none" strike="noStrike" dirty="0">
                        <a:solidFill>
                          <a:srgbClr val="000000"/>
                        </a:solidFill>
                        <a:effectLst/>
                        <a:latin typeface="宋体"/>
                      </a:endParaRPr>
                    </a:p>
                  </a:txBody>
                  <a:tcPr marL="6350" marR="6350" marT="6350" marB="0" anchor="ctr"/>
                </a:tc>
                <a:tc>
                  <a:txBody>
                    <a:bodyPr/>
                    <a:lstStyle/>
                    <a:p>
                      <a:pPr algn="l" fontAlgn="ctr"/>
                      <a:r>
                        <a:rPr lang="zh-CN" altLang="en-US" sz="2400" u="none" strike="noStrike" dirty="0">
                          <a:effectLst/>
                        </a:rPr>
                        <a:t>一次</a:t>
                      </a:r>
                      <a:endParaRPr lang="zh-CN" altLang="en-US" sz="2400" b="0" i="0" u="none" strike="noStrike" dirty="0">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48</a:t>
                      </a:r>
                      <a:endParaRPr lang="en-US" altLang="zh-CN" sz="2400" b="0" i="0" u="none" strike="noStrike">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70.59 </a:t>
                      </a:r>
                      <a:endParaRPr lang="en-US" altLang="zh-CN" sz="2400" b="0" i="0" u="none" strike="noStrike">
                        <a:solidFill>
                          <a:srgbClr val="000000"/>
                        </a:solidFill>
                        <a:effectLst/>
                        <a:latin typeface="宋体"/>
                      </a:endParaRPr>
                    </a:p>
                  </a:txBody>
                  <a:tcPr marL="6350" marR="6350" marT="6350" marB="0" anchor="ctr"/>
                </a:tc>
                <a:extLst>
                  <a:ext uri="{0D108BD9-81ED-4DB2-BD59-A6C34878D82A}">
                    <a16:rowId xmlns:a16="http://schemas.microsoft.com/office/drawing/2014/main" val="10001"/>
                  </a:ext>
                </a:extLst>
              </a:tr>
              <a:tr h="640910">
                <a:tc vMerge="1">
                  <a:txBody>
                    <a:bodyPr/>
                    <a:lstStyle/>
                    <a:p>
                      <a:endParaRPr lang="zh-CN" altLang="en-US"/>
                    </a:p>
                  </a:txBody>
                  <a:tcPr/>
                </a:tc>
                <a:tc>
                  <a:txBody>
                    <a:bodyPr/>
                    <a:lstStyle/>
                    <a:p>
                      <a:pPr algn="l" fontAlgn="ctr"/>
                      <a:r>
                        <a:rPr lang="zh-CN" altLang="en-US" sz="2400" u="none" strike="noStrike" dirty="0">
                          <a:effectLst/>
                        </a:rPr>
                        <a:t>两次</a:t>
                      </a:r>
                      <a:endParaRPr lang="zh-CN" altLang="en-US" sz="2400" b="0" i="0" u="none" strike="noStrike" dirty="0">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14</a:t>
                      </a:r>
                      <a:endParaRPr lang="en-US" altLang="zh-CN" sz="2400" b="0" i="0" u="none" strike="noStrike">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20.59 </a:t>
                      </a:r>
                      <a:endParaRPr lang="en-US" altLang="zh-CN" sz="2400" b="0" i="0" u="none" strike="noStrike">
                        <a:solidFill>
                          <a:srgbClr val="000000"/>
                        </a:solidFill>
                        <a:effectLst/>
                        <a:latin typeface="宋体"/>
                      </a:endParaRPr>
                    </a:p>
                  </a:txBody>
                  <a:tcPr marL="6350" marR="6350" marT="6350" marB="0" anchor="ctr"/>
                </a:tc>
                <a:extLst>
                  <a:ext uri="{0D108BD9-81ED-4DB2-BD59-A6C34878D82A}">
                    <a16:rowId xmlns:a16="http://schemas.microsoft.com/office/drawing/2014/main" val="10002"/>
                  </a:ext>
                </a:extLst>
              </a:tr>
              <a:tr h="1270883">
                <a:tc vMerge="1">
                  <a:txBody>
                    <a:bodyPr/>
                    <a:lstStyle/>
                    <a:p>
                      <a:endParaRPr lang="zh-CN" altLang="en-US"/>
                    </a:p>
                  </a:txBody>
                  <a:tcPr/>
                </a:tc>
                <a:tc>
                  <a:txBody>
                    <a:bodyPr/>
                    <a:lstStyle/>
                    <a:p>
                      <a:pPr algn="l" fontAlgn="ctr"/>
                      <a:r>
                        <a:rPr lang="zh-CN" altLang="en-US" sz="2400" u="none" strike="noStrike" dirty="0">
                          <a:effectLst/>
                        </a:rPr>
                        <a:t>三次或三次以上</a:t>
                      </a:r>
                      <a:endParaRPr lang="zh-CN" altLang="en-US" sz="2400" b="0" i="0" u="none" strike="noStrike" dirty="0">
                        <a:solidFill>
                          <a:srgbClr val="000000"/>
                        </a:solidFill>
                        <a:effectLst/>
                        <a:latin typeface="宋体"/>
                      </a:endParaRPr>
                    </a:p>
                  </a:txBody>
                  <a:tcPr marL="6350" marR="6350" marT="6350" marB="0" anchor="ctr"/>
                </a:tc>
                <a:tc>
                  <a:txBody>
                    <a:bodyPr/>
                    <a:lstStyle/>
                    <a:p>
                      <a:pPr algn="r" fontAlgn="ctr"/>
                      <a:r>
                        <a:rPr lang="en-US" altLang="zh-CN" sz="2400" u="none" strike="noStrike" dirty="0">
                          <a:effectLst/>
                        </a:rPr>
                        <a:t>6</a:t>
                      </a:r>
                      <a:endParaRPr lang="en-US" altLang="zh-CN" sz="2400" b="0" i="0" u="none" strike="noStrike" dirty="0">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8.82 </a:t>
                      </a:r>
                      <a:endParaRPr lang="en-US" altLang="zh-CN" sz="2400" b="0" i="0" u="none" strike="noStrike">
                        <a:solidFill>
                          <a:srgbClr val="000000"/>
                        </a:solidFill>
                        <a:effectLst/>
                        <a:latin typeface="宋体"/>
                      </a:endParaRPr>
                    </a:p>
                  </a:txBody>
                  <a:tcPr marL="6350" marR="6350" marT="6350" marB="0" anchor="ctr"/>
                </a:tc>
                <a:extLst>
                  <a:ext uri="{0D108BD9-81ED-4DB2-BD59-A6C34878D82A}">
                    <a16:rowId xmlns:a16="http://schemas.microsoft.com/office/drawing/2014/main" val="10003"/>
                  </a:ext>
                </a:extLst>
              </a:tr>
              <a:tr h="640910">
                <a:tc vMerge="1">
                  <a:txBody>
                    <a:bodyPr/>
                    <a:lstStyle/>
                    <a:p>
                      <a:endParaRPr lang="zh-CN" altLang="en-US"/>
                    </a:p>
                  </a:txBody>
                  <a:tcPr/>
                </a:tc>
                <a:tc>
                  <a:txBody>
                    <a:bodyPr/>
                    <a:lstStyle/>
                    <a:p>
                      <a:pPr algn="l" fontAlgn="ctr"/>
                      <a:r>
                        <a:rPr lang="zh-CN" altLang="en-US" sz="2400" u="none" strike="noStrike">
                          <a:effectLst/>
                        </a:rPr>
                        <a:t>从不</a:t>
                      </a:r>
                      <a:endParaRPr lang="zh-CN" altLang="en-US" sz="2400" b="0" i="0" u="none" strike="noStrike">
                        <a:solidFill>
                          <a:srgbClr val="000000"/>
                        </a:solidFill>
                        <a:effectLst/>
                        <a:latin typeface="宋体"/>
                      </a:endParaRPr>
                    </a:p>
                  </a:txBody>
                  <a:tcPr marL="6350" marR="6350" marT="6350" marB="0" anchor="ctr"/>
                </a:tc>
                <a:tc>
                  <a:txBody>
                    <a:bodyPr/>
                    <a:lstStyle/>
                    <a:p>
                      <a:pPr algn="r" fontAlgn="ctr"/>
                      <a:r>
                        <a:rPr lang="en-US" altLang="zh-CN" sz="2400" u="none" strike="noStrike" dirty="0">
                          <a:effectLst/>
                        </a:rPr>
                        <a:t>0</a:t>
                      </a:r>
                      <a:endParaRPr lang="en-US" altLang="zh-CN" sz="2400" b="0" i="0" u="none" strike="noStrike" dirty="0">
                        <a:solidFill>
                          <a:srgbClr val="000000"/>
                        </a:solidFill>
                        <a:effectLst/>
                        <a:latin typeface="宋体"/>
                      </a:endParaRPr>
                    </a:p>
                  </a:txBody>
                  <a:tcPr marL="6350" marR="6350" marT="6350" marB="0" anchor="ctr"/>
                </a:tc>
                <a:tc>
                  <a:txBody>
                    <a:bodyPr/>
                    <a:lstStyle/>
                    <a:p>
                      <a:pPr algn="r" fontAlgn="ctr"/>
                      <a:r>
                        <a:rPr lang="en-US" altLang="zh-CN" sz="2400" u="none" strike="noStrike" dirty="0">
                          <a:effectLst/>
                        </a:rPr>
                        <a:t>0.00 </a:t>
                      </a:r>
                      <a:endParaRPr lang="en-US" altLang="zh-CN" sz="2400" b="0" i="0" u="none" strike="noStrike" dirty="0">
                        <a:solidFill>
                          <a:srgbClr val="000000"/>
                        </a:solidFill>
                        <a:effectLst/>
                        <a:latin typeface="宋体"/>
                      </a:endParaRPr>
                    </a:p>
                  </a:txBody>
                  <a:tcPr marL="6350" marR="6350" marT="6350" marB="0" anchor="ct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53661074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 presetClass="entr" presetSubtype="8" accel="50000" decel="5000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animEffect transition="in" filter="fade">
                                      <p:cBhvr>
                                        <p:cTn id="1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直接连接符 22"/>
          <p:cNvCxnSpPr/>
          <p:nvPr/>
        </p:nvCxnSpPr>
        <p:spPr>
          <a:xfrm>
            <a:off x="0" y="814388"/>
            <a:ext cx="9144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2" name="组合 46"/>
          <p:cNvGrpSpPr/>
          <p:nvPr/>
        </p:nvGrpSpPr>
        <p:grpSpPr>
          <a:xfrm>
            <a:off x="0" y="284163"/>
            <a:ext cx="5416867" cy="530225"/>
            <a:chOff x="0" y="284389"/>
            <a:chExt cx="1692275" cy="529772"/>
          </a:xfrm>
        </p:grpSpPr>
        <p:sp>
          <p:nvSpPr>
            <p:cNvPr id="8" name="矩形 7"/>
            <p:cNvSpPr/>
            <p:nvPr/>
          </p:nvSpPr>
          <p:spPr>
            <a:xfrm>
              <a:off x="0" y="284389"/>
              <a:ext cx="1511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400" b="1" dirty="0">
                  <a:solidFill>
                    <a:schemeClr val="bg1"/>
                  </a:solidFill>
                  <a:ea typeface="微软雅黑" panose="020B0503020204020204" charset="-122"/>
                  <a:sym typeface="Arial" panose="020B0604020202020204" pitchFamily="34" charset="0"/>
                </a:rPr>
                <a:t>中学生牙齿健康状况的调查与</a:t>
              </a:r>
              <a:r>
                <a:rPr lang="zh-CN" altLang="en-US" sz="2400" b="1" dirty="0" smtClean="0">
                  <a:solidFill>
                    <a:schemeClr val="bg1"/>
                  </a:solidFill>
                  <a:ea typeface="微软雅黑" panose="020B0503020204020204" charset="-122"/>
                  <a:sym typeface="Arial" panose="020B0604020202020204" pitchFamily="34" charset="0"/>
                </a:rPr>
                <a:t>研究</a:t>
              </a:r>
              <a:endParaRPr lang="zh-CN" altLang="en-US" sz="24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9" name="矩形 8"/>
            <p:cNvSpPr/>
            <p:nvPr/>
          </p:nvSpPr>
          <p:spPr>
            <a:xfrm>
              <a:off x="1577975" y="284389"/>
              <a:ext cx="114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charset="-122"/>
                <a:cs typeface="+mn-cs"/>
                <a:sym typeface="Arial" panose="020B0604020202020204" pitchFamily="34" charset="0"/>
              </a:endParaRPr>
            </a:p>
          </p:txBody>
        </p:sp>
      </p:grpSp>
      <p:grpSp>
        <p:nvGrpSpPr>
          <p:cNvPr id="15" name="Group 52"/>
          <p:cNvGrpSpPr/>
          <p:nvPr/>
        </p:nvGrpSpPr>
        <p:grpSpPr>
          <a:xfrm>
            <a:off x="35496" y="908720"/>
            <a:ext cx="2664296" cy="812800"/>
            <a:chOff x="425669" y="2203667"/>
            <a:chExt cx="3973509" cy="811886"/>
          </a:xfrm>
        </p:grpSpPr>
        <p:sp>
          <p:nvSpPr>
            <p:cNvPr id="16" name="Rounded Rectangle 56"/>
            <p:cNvSpPr/>
            <p:nvPr/>
          </p:nvSpPr>
          <p:spPr>
            <a:xfrm>
              <a:off x="425669" y="2203667"/>
              <a:ext cx="3725859" cy="762729"/>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8" name="Rounded Rectangle 57"/>
            <p:cNvSpPr/>
            <p:nvPr/>
          </p:nvSpPr>
          <p:spPr>
            <a:xfrm>
              <a:off x="425669" y="2252825"/>
              <a:ext cx="3725859" cy="762728"/>
            </a:xfrm>
            <a:prstGeom prst="roundRect">
              <a:avLst>
                <a:gd name="adj" fmla="val 1127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9" name="Isosceles Triangle 58"/>
            <p:cNvSpPr/>
            <p:nvPr/>
          </p:nvSpPr>
          <p:spPr>
            <a:xfrm rot="5400000">
              <a:off x="3985896" y="2453214"/>
              <a:ext cx="464614" cy="36195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grpSp>
      <p:sp>
        <p:nvSpPr>
          <p:cNvPr id="20" name="TextBox 61"/>
          <p:cNvSpPr txBox="1"/>
          <p:nvPr/>
        </p:nvSpPr>
        <p:spPr>
          <a:xfrm>
            <a:off x="970765" y="1076995"/>
            <a:ext cx="1513003" cy="427038"/>
          </a:xfrm>
          <a:prstGeom prst="rect">
            <a:avLst/>
          </a:prstGeom>
          <a:noFill/>
          <a:ln w="9525">
            <a:noFill/>
          </a:ln>
        </p:spPr>
        <p:txBody>
          <a:bodyPr wrap="square" lIns="0" tIns="0" rIns="0" bIns="0">
            <a:spAutoFit/>
          </a:bodyPr>
          <a:lstStyle/>
          <a:p>
            <a:pPr>
              <a:spcBef>
                <a:spcPct val="20000"/>
              </a:spcBef>
              <a:buFont typeface="Arial" panose="020B0604020202020204" pitchFamily="34" charset="0"/>
              <a:buNone/>
            </a:pPr>
            <a:r>
              <a:rPr lang="zh-CN" altLang="en-US" sz="2800" b="1" dirty="0" smtClean="0">
                <a:solidFill>
                  <a:srgbClr val="FFFF00"/>
                </a:solidFill>
                <a:latin typeface="黑体" panose="02010609060101010101" pitchFamily="49" charset="-122"/>
                <a:ea typeface="黑体" panose="02010609060101010101" pitchFamily="49" charset="-122"/>
                <a:sym typeface="+mn-ea"/>
              </a:rPr>
              <a:t>研究成果</a:t>
            </a:r>
            <a:endParaRPr lang="zh-CN" altLang="en-US" sz="2800" b="1" dirty="0">
              <a:solidFill>
                <a:srgbClr val="FFFF00"/>
              </a:solidFill>
              <a:latin typeface="黑体" panose="02010609060101010101" pitchFamily="49" charset="-122"/>
              <a:ea typeface="黑体" panose="02010609060101010101" pitchFamily="49" charset="-122"/>
              <a:sym typeface="+mn-ea"/>
            </a:endParaRPr>
          </a:p>
        </p:txBody>
      </p:sp>
      <p:sp>
        <p:nvSpPr>
          <p:cNvPr id="22" name="Freeform 76"/>
          <p:cNvSpPr>
            <a:spLocks noEditPoints="1"/>
          </p:cNvSpPr>
          <p:nvPr/>
        </p:nvSpPr>
        <p:spPr>
          <a:xfrm>
            <a:off x="318071" y="1027783"/>
            <a:ext cx="403225" cy="588962"/>
          </a:xfrm>
          <a:custGeom>
            <a:avLst/>
            <a:gdLst>
              <a:gd name="txL" fmla="*/ 0 w 70"/>
              <a:gd name="txT" fmla="*/ 0 h 102"/>
              <a:gd name="txR" fmla="*/ 70 w 70"/>
              <a:gd name="txB" fmla="*/ 102 h 102"/>
            </a:gdLst>
            <a:ahLst/>
            <a:cxnLst>
              <a:cxn ang="0">
                <a:pos x="2147483647" y="0"/>
              </a:cxn>
              <a:cxn ang="0">
                <a:pos x="0"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alpha val="100000"/>
            </a:schemeClr>
          </a:solidFill>
          <a:ln w="9525">
            <a:noFill/>
          </a:ln>
        </p:spPr>
        <p:txBody>
          <a:bodyPr/>
          <a:lstStyle/>
          <a:p>
            <a:endParaRPr lang="zh-CN" altLang="en-US"/>
          </a:p>
        </p:txBody>
      </p:sp>
      <p:graphicFrame>
        <p:nvGraphicFramePr>
          <p:cNvPr id="14" name="图表 13"/>
          <p:cNvGraphicFramePr>
            <a:graphicFrameLocks/>
          </p:cNvGraphicFramePr>
          <p:nvPr>
            <p:extLst>
              <p:ext uri="{D42A27DB-BD31-4B8C-83A1-F6EECF244321}">
                <p14:modId xmlns:p14="http://schemas.microsoft.com/office/powerpoint/2010/main" val="3572933747"/>
              </p:ext>
            </p:extLst>
          </p:nvPr>
        </p:nvGraphicFramePr>
        <p:xfrm>
          <a:off x="752545" y="1988840"/>
          <a:ext cx="7203831" cy="446449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17675163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 presetClass="entr" presetSubtype="8" accel="50000" decel="5000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animEffect transition="in" filter="fade">
                                      <p:cBhvr>
                                        <p:cTn id="1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直接连接符 22"/>
          <p:cNvCxnSpPr/>
          <p:nvPr/>
        </p:nvCxnSpPr>
        <p:spPr>
          <a:xfrm>
            <a:off x="0" y="814388"/>
            <a:ext cx="9144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2" name="组合 46"/>
          <p:cNvGrpSpPr/>
          <p:nvPr/>
        </p:nvGrpSpPr>
        <p:grpSpPr>
          <a:xfrm>
            <a:off x="0" y="284163"/>
            <a:ext cx="5416867" cy="530225"/>
            <a:chOff x="0" y="284389"/>
            <a:chExt cx="1692275" cy="529772"/>
          </a:xfrm>
        </p:grpSpPr>
        <p:sp>
          <p:nvSpPr>
            <p:cNvPr id="8" name="矩形 7"/>
            <p:cNvSpPr/>
            <p:nvPr/>
          </p:nvSpPr>
          <p:spPr>
            <a:xfrm>
              <a:off x="0" y="284389"/>
              <a:ext cx="1511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400" b="1" dirty="0">
                  <a:solidFill>
                    <a:schemeClr val="bg1"/>
                  </a:solidFill>
                  <a:ea typeface="微软雅黑" panose="020B0503020204020204" charset="-122"/>
                  <a:sym typeface="Arial" panose="020B0604020202020204" pitchFamily="34" charset="0"/>
                </a:rPr>
                <a:t>中学生牙齿健康状况的调查与</a:t>
              </a:r>
              <a:r>
                <a:rPr lang="zh-CN" altLang="en-US" sz="2400" b="1" dirty="0" smtClean="0">
                  <a:solidFill>
                    <a:schemeClr val="bg1"/>
                  </a:solidFill>
                  <a:ea typeface="微软雅黑" panose="020B0503020204020204" charset="-122"/>
                  <a:sym typeface="Arial" panose="020B0604020202020204" pitchFamily="34" charset="0"/>
                </a:rPr>
                <a:t>研究</a:t>
              </a:r>
              <a:endParaRPr lang="zh-CN" altLang="en-US" sz="24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9" name="矩形 8"/>
            <p:cNvSpPr/>
            <p:nvPr/>
          </p:nvSpPr>
          <p:spPr>
            <a:xfrm>
              <a:off x="1577975" y="284389"/>
              <a:ext cx="114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charset="-122"/>
                <a:cs typeface="+mn-cs"/>
                <a:sym typeface="Arial" panose="020B0604020202020204" pitchFamily="34" charset="0"/>
              </a:endParaRPr>
            </a:p>
          </p:txBody>
        </p:sp>
      </p:grpSp>
      <p:grpSp>
        <p:nvGrpSpPr>
          <p:cNvPr id="15" name="Group 52"/>
          <p:cNvGrpSpPr/>
          <p:nvPr/>
        </p:nvGrpSpPr>
        <p:grpSpPr>
          <a:xfrm>
            <a:off x="35496" y="908720"/>
            <a:ext cx="2664296" cy="812800"/>
            <a:chOff x="425669" y="2203667"/>
            <a:chExt cx="3973509" cy="811886"/>
          </a:xfrm>
        </p:grpSpPr>
        <p:sp>
          <p:nvSpPr>
            <p:cNvPr id="16" name="Rounded Rectangle 56"/>
            <p:cNvSpPr/>
            <p:nvPr/>
          </p:nvSpPr>
          <p:spPr>
            <a:xfrm>
              <a:off x="425669" y="2203667"/>
              <a:ext cx="3725859" cy="762729"/>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8" name="Rounded Rectangle 57"/>
            <p:cNvSpPr/>
            <p:nvPr/>
          </p:nvSpPr>
          <p:spPr>
            <a:xfrm>
              <a:off x="425669" y="2252825"/>
              <a:ext cx="3725859" cy="762728"/>
            </a:xfrm>
            <a:prstGeom prst="roundRect">
              <a:avLst>
                <a:gd name="adj" fmla="val 1127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9" name="Isosceles Triangle 58"/>
            <p:cNvSpPr/>
            <p:nvPr/>
          </p:nvSpPr>
          <p:spPr>
            <a:xfrm rot="5400000">
              <a:off x="3985896" y="2453214"/>
              <a:ext cx="464614" cy="36195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grpSp>
      <p:sp>
        <p:nvSpPr>
          <p:cNvPr id="20" name="TextBox 61"/>
          <p:cNvSpPr txBox="1"/>
          <p:nvPr/>
        </p:nvSpPr>
        <p:spPr>
          <a:xfrm>
            <a:off x="970765" y="1076995"/>
            <a:ext cx="1513003" cy="427038"/>
          </a:xfrm>
          <a:prstGeom prst="rect">
            <a:avLst/>
          </a:prstGeom>
          <a:noFill/>
          <a:ln w="9525">
            <a:noFill/>
          </a:ln>
        </p:spPr>
        <p:txBody>
          <a:bodyPr wrap="square" lIns="0" tIns="0" rIns="0" bIns="0">
            <a:spAutoFit/>
          </a:bodyPr>
          <a:lstStyle/>
          <a:p>
            <a:pPr>
              <a:spcBef>
                <a:spcPct val="20000"/>
              </a:spcBef>
              <a:buFont typeface="Arial" panose="020B0604020202020204" pitchFamily="34" charset="0"/>
              <a:buNone/>
            </a:pPr>
            <a:r>
              <a:rPr lang="zh-CN" altLang="en-US" sz="2800" b="1" dirty="0" smtClean="0">
                <a:solidFill>
                  <a:srgbClr val="FFFF00"/>
                </a:solidFill>
                <a:latin typeface="黑体" panose="02010609060101010101" pitchFamily="49" charset="-122"/>
                <a:ea typeface="黑体" panose="02010609060101010101" pitchFamily="49" charset="-122"/>
                <a:sym typeface="+mn-ea"/>
              </a:rPr>
              <a:t>研究成果</a:t>
            </a:r>
            <a:endParaRPr lang="zh-CN" altLang="en-US" sz="2800" b="1" dirty="0">
              <a:solidFill>
                <a:srgbClr val="FFFF00"/>
              </a:solidFill>
              <a:latin typeface="黑体" panose="02010609060101010101" pitchFamily="49" charset="-122"/>
              <a:ea typeface="黑体" panose="02010609060101010101" pitchFamily="49" charset="-122"/>
              <a:sym typeface="+mn-ea"/>
            </a:endParaRPr>
          </a:p>
        </p:txBody>
      </p:sp>
      <p:sp>
        <p:nvSpPr>
          <p:cNvPr id="22" name="Freeform 76"/>
          <p:cNvSpPr>
            <a:spLocks noEditPoints="1"/>
          </p:cNvSpPr>
          <p:nvPr/>
        </p:nvSpPr>
        <p:spPr>
          <a:xfrm>
            <a:off x="318071" y="1027783"/>
            <a:ext cx="403225" cy="588962"/>
          </a:xfrm>
          <a:custGeom>
            <a:avLst/>
            <a:gdLst>
              <a:gd name="txL" fmla="*/ 0 w 70"/>
              <a:gd name="txT" fmla="*/ 0 h 102"/>
              <a:gd name="txR" fmla="*/ 70 w 70"/>
              <a:gd name="txB" fmla="*/ 102 h 102"/>
            </a:gdLst>
            <a:ahLst/>
            <a:cxnLst>
              <a:cxn ang="0">
                <a:pos x="2147483647" y="0"/>
              </a:cxn>
              <a:cxn ang="0">
                <a:pos x="0"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alpha val="100000"/>
            </a:schemeClr>
          </a:solidFill>
          <a:ln w="9525">
            <a:noFill/>
          </a:ln>
        </p:spPr>
        <p:txBody>
          <a:bodyPr/>
          <a:lstStyle/>
          <a:p>
            <a:endParaRPr lang="zh-CN" altLang="en-US"/>
          </a:p>
        </p:txBody>
      </p:sp>
      <p:graphicFrame>
        <p:nvGraphicFramePr>
          <p:cNvPr id="3" name="表格 2"/>
          <p:cNvGraphicFramePr>
            <a:graphicFrameLocks noGrp="1"/>
          </p:cNvGraphicFramePr>
          <p:nvPr>
            <p:extLst>
              <p:ext uri="{D42A27DB-BD31-4B8C-83A1-F6EECF244321}">
                <p14:modId xmlns:p14="http://schemas.microsoft.com/office/powerpoint/2010/main" val="1504736681"/>
              </p:ext>
            </p:extLst>
          </p:nvPr>
        </p:nvGraphicFramePr>
        <p:xfrm>
          <a:off x="296331" y="1916832"/>
          <a:ext cx="8596148" cy="4680520"/>
        </p:xfrm>
        <a:graphic>
          <a:graphicData uri="http://schemas.openxmlformats.org/drawingml/2006/table">
            <a:tbl>
              <a:tblPr>
                <a:tableStyleId>{5C22544A-7EE6-4342-B048-85BDC9FD1C3A}</a:tableStyleId>
              </a:tblPr>
              <a:tblGrid>
                <a:gridCol w="3716926">
                  <a:extLst>
                    <a:ext uri="{9D8B030D-6E8A-4147-A177-3AD203B41FA5}">
                      <a16:colId xmlns:a16="http://schemas.microsoft.com/office/drawing/2014/main" val="20000"/>
                    </a:ext>
                  </a:extLst>
                </a:gridCol>
                <a:gridCol w="2554630">
                  <a:extLst>
                    <a:ext uri="{9D8B030D-6E8A-4147-A177-3AD203B41FA5}">
                      <a16:colId xmlns:a16="http://schemas.microsoft.com/office/drawing/2014/main" val="20001"/>
                    </a:ext>
                  </a:extLst>
                </a:gridCol>
                <a:gridCol w="1162296">
                  <a:extLst>
                    <a:ext uri="{9D8B030D-6E8A-4147-A177-3AD203B41FA5}">
                      <a16:colId xmlns:a16="http://schemas.microsoft.com/office/drawing/2014/main" val="20002"/>
                    </a:ext>
                  </a:extLst>
                </a:gridCol>
                <a:gridCol w="1162296">
                  <a:extLst>
                    <a:ext uri="{9D8B030D-6E8A-4147-A177-3AD203B41FA5}">
                      <a16:colId xmlns:a16="http://schemas.microsoft.com/office/drawing/2014/main" val="20003"/>
                    </a:ext>
                  </a:extLst>
                </a:gridCol>
              </a:tblGrid>
              <a:tr h="936104">
                <a:tc>
                  <a:txBody>
                    <a:bodyPr/>
                    <a:lstStyle/>
                    <a:p>
                      <a:pPr algn="ctr" fontAlgn="ctr"/>
                      <a:r>
                        <a:rPr lang="zh-CN" altLang="en-US" sz="2400" u="none" strike="noStrike" dirty="0">
                          <a:effectLst/>
                        </a:rPr>
                        <a:t>题目</a:t>
                      </a:r>
                      <a:endParaRPr lang="zh-CN" altLang="en-US" sz="2400" b="0" i="0" u="none" strike="noStrike" dirty="0">
                        <a:solidFill>
                          <a:srgbClr val="000000"/>
                        </a:solidFill>
                        <a:effectLst/>
                        <a:latin typeface="宋体"/>
                      </a:endParaRPr>
                    </a:p>
                  </a:txBody>
                  <a:tcPr marL="6350" marR="6350" marT="6350" marB="0" anchor="ctr"/>
                </a:tc>
                <a:tc>
                  <a:txBody>
                    <a:bodyPr/>
                    <a:lstStyle/>
                    <a:p>
                      <a:pPr algn="ctr" fontAlgn="ctr"/>
                      <a:r>
                        <a:rPr lang="zh-CN" altLang="en-US" sz="2400" u="none" strike="noStrike">
                          <a:effectLst/>
                        </a:rPr>
                        <a:t>选项</a:t>
                      </a:r>
                      <a:endParaRPr lang="zh-CN" altLang="en-US" sz="2400" b="0" i="0" u="none" strike="noStrike">
                        <a:solidFill>
                          <a:srgbClr val="000000"/>
                        </a:solidFill>
                        <a:effectLst/>
                        <a:latin typeface="宋体"/>
                      </a:endParaRPr>
                    </a:p>
                  </a:txBody>
                  <a:tcPr marL="6350" marR="6350" marT="6350" marB="0" anchor="ctr"/>
                </a:tc>
                <a:tc>
                  <a:txBody>
                    <a:bodyPr/>
                    <a:lstStyle/>
                    <a:p>
                      <a:pPr algn="ctr" fontAlgn="ctr"/>
                      <a:r>
                        <a:rPr lang="zh-CN" altLang="en-US" sz="2400" u="none" strike="noStrike">
                          <a:effectLst/>
                        </a:rPr>
                        <a:t>小计</a:t>
                      </a:r>
                      <a:endParaRPr lang="zh-CN" altLang="en-US" sz="2400" b="0" i="0" u="none" strike="noStrike">
                        <a:solidFill>
                          <a:srgbClr val="000000"/>
                        </a:solidFill>
                        <a:effectLst/>
                        <a:latin typeface="宋体"/>
                      </a:endParaRPr>
                    </a:p>
                  </a:txBody>
                  <a:tcPr marL="6350" marR="6350" marT="6350" marB="0" anchor="ctr"/>
                </a:tc>
                <a:tc>
                  <a:txBody>
                    <a:bodyPr/>
                    <a:lstStyle/>
                    <a:p>
                      <a:pPr algn="ctr" fontAlgn="ctr"/>
                      <a:r>
                        <a:rPr lang="zh-CN" altLang="en-US" sz="2400" u="none" strike="noStrike">
                          <a:effectLst/>
                        </a:rPr>
                        <a:t>占比</a:t>
                      </a:r>
                      <a:r>
                        <a:rPr lang="en-US" altLang="zh-CN" sz="2400" u="none" strike="noStrike">
                          <a:effectLst/>
                        </a:rPr>
                        <a:t>%</a:t>
                      </a:r>
                      <a:endParaRPr lang="en-US" altLang="zh-CN" sz="2400" b="0" i="0" u="none" strike="noStrike">
                        <a:solidFill>
                          <a:srgbClr val="000000"/>
                        </a:solidFill>
                        <a:effectLst/>
                        <a:latin typeface="宋体"/>
                      </a:endParaRPr>
                    </a:p>
                  </a:txBody>
                  <a:tcPr marL="6350" marR="6350" marT="6350" marB="0" anchor="ctr"/>
                </a:tc>
                <a:extLst>
                  <a:ext uri="{0D108BD9-81ED-4DB2-BD59-A6C34878D82A}">
                    <a16:rowId xmlns:a16="http://schemas.microsoft.com/office/drawing/2014/main" val="10000"/>
                  </a:ext>
                </a:extLst>
              </a:tr>
              <a:tr h="472080">
                <a:tc rowSpan="4">
                  <a:txBody>
                    <a:bodyPr/>
                    <a:lstStyle/>
                    <a:p>
                      <a:pPr algn="l" fontAlgn="ctr"/>
                      <a:r>
                        <a:rPr lang="en-US" altLang="zh-CN" sz="2400" u="none" strike="noStrike" dirty="0">
                          <a:effectLst/>
                        </a:rPr>
                        <a:t>3.</a:t>
                      </a:r>
                      <a:r>
                        <a:rPr lang="zh-CN" altLang="en-US" sz="2400" u="none" strike="noStrike" dirty="0">
                          <a:effectLst/>
                        </a:rPr>
                        <a:t>请问在您的观念中，牙齿疾病的危害性如何</a:t>
                      </a:r>
                      <a:r>
                        <a:rPr lang="zh-CN" altLang="en-US" sz="2400" u="none" strike="noStrike" dirty="0" smtClean="0">
                          <a:effectLst/>
                        </a:rPr>
                        <a:t>？</a:t>
                      </a:r>
                      <a:endParaRPr lang="en-US" altLang="zh-CN" sz="2400" u="none" strike="noStrike" dirty="0" smtClean="0">
                        <a:effectLst/>
                      </a:endParaRPr>
                    </a:p>
                    <a:p>
                      <a:pPr algn="l" fontAlgn="ctr"/>
                      <a:r>
                        <a:rPr lang="zh-CN" altLang="en-US" sz="2400" u="none" strike="noStrike" dirty="0" smtClean="0">
                          <a:effectLst/>
                        </a:rPr>
                        <a:t>（</a:t>
                      </a:r>
                      <a:r>
                        <a:rPr lang="zh-CN" altLang="en-US" sz="2400" u="none" strike="noStrike" dirty="0">
                          <a:effectLst/>
                        </a:rPr>
                        <a:t>多选）</a:t>
                      </a:r>
                      <a:endParaRPr lang="zh-CN" altLang="en-US" sz="2400" b="0" i="0" u="none" strike="noStrike" dirty="0">
                        <a:solidFill>
                          <a:srgbClr val="000000"/>
                        </a:solidFill>
                        <a:effectLst/>
                        <a:latin typeface="宋体"/>
                      </a:endParaRPr>
                    </a:p>
                  </a:txBody>
                  <a:tcPr marL="6350" marR="6350" marT="6350" marB="0" anchor="ctr"/>
                </a:tc>
                <a:tc>
                  <a:txBody>
                    <a:bodyPr/>
                    <a:lstStyle/>
                    <a:p>
                      <a:pPr algn="l" fontAlgn="ctr"/>
                      <a:r>
                        <a:rPr lang="zh-CN" altLang="en-US" sz="2400" u="none" strike="noStrike">
                          <a:effectLst/>
                        </a:rPr>
                        <a:t>无关痛痒</a:t>
                      </a:r>
                      <a:endParaRPr lang="zh-CN" altLang="en-US" sz="2400" b="0" i="0" u="none" strike="noStrike">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5</a:t>
                      </a:r>
                      <a:endParaRPr lang="en-US" altLang="zh-CN" sz="2400" b="0" i="0" u="none" strike="noStrike">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7.35 </a:t>
                      </a:r>
                      <a:endParaRPr lang="en-US" altLang="zh-CN" sz="2400" b="0" i="0" u="none" strike="noStrike">
                        <a:solidFill>
                          <a:srgbClr val="000000"/>
                        </a:solidFill>
                        <a:effectLst/>
                        <a:latin typeface="宋体"/>
                      </a:endParaRPr>
                    </a:p>
                  </a:txBody>
                  <a:tcPr marL="6350" marR="6350" marT="6350" marB="0" anchor="ctr"/>
                </a:tc>
                <a:extLst>
                  <a:ext uri="{0D108BD9-81ED-4DB2-BD59-A6C34878D82A}">
                    <a16:rowId xmlns:a16="http://schemas.microsoft.com/office/drawing/2014/main" val="10001"/>
                  </a:ext>
                </a:extLst>
              </a:tr>
              <a:tr h="936104">
                <a:tc vMerge="1">
                  <a:txBody>
                    <a:bodyPr/>
                    <a:lstStyle/>
                    <a:p>
                      <a:endParaRPr lang="zh-CN" altLang="en-US"/>
                    </a:p>
                  </a:txBody>
                  <a:tcPr/>
                </a:tc>
                <a:tc>
                  <a:txBody>
                    <a:bodyPr/>
                    <a:lstStyle/>
                    <a:p>
                      <a:pPr algn="l" fontAlgn="ctr"/>
                      <a:r>
                        <a:rPr lang="zh-CN" altLang="en-US" sz="2400" u="none" strike="noStrike" dirty="0">
                          <a:effectLst/>
                        </a:rPr>
                        <a:t>影响正常饮食乃至生活</a:t>
                      </a:r>
                      <a:endParaRPr lang="zh-CN" altLang="en-US" sz="2400" b="0" i="0" u="none" strike="noStrike" dirty="0">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63</a:t>
                      </a:r>
                      <a:endParaRPr lang="en-US" altLang="zh-CN" sz="2400" b="0" i="0" u="none" strike="noStrike">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92.65 </a:t>
                      </a:r>
                      <a:endParaRPr lang="en-US" altLang="zh-CN" sz="2400" b="0" i="0" u="none" strike="noStrike">
                        <a:solidFill>
                          <a:srgbClr val="000000"/>
                        </a:solidFill>
                        <a:effectLst/>
                        <a:latin typeface="宋体"/>
                      </a:endParaRPr>
                    </a:p>
                  </a:txBody>
                  <a:tcPr marL="6350" marR="6350" marT="6350" marB="0" anchor="ctr"/>
                </a:tc>
                <a:extLst>
                  <a:ext uri="{0D108BD9-81ED-4DB2-BD59-A6C34878D82A}">
                    <a16:rowId xmlns:a16="http://schemas.microsoft.com/office/drawing/2014/main" val="10002"/>
                  </a:ext>
                </a:extLst>
              </a:tr>
              <a:tr h="936104">
                <a:tc vMerge="1">
                  <a:txBody>
                    <a:bodyPr/>
                    <a:lstStyle/>
                    <a:p>
                      <a:endParaRPr lang="zh-CN" altLang="en-US"/>
                    </a:p>
                  </a:txBody>
                  <a:tcPr/>
                </a:tc>
                <a:tc>
                  <a:txBody>
                    <a:bodyPr/>
                    <a:lstStyle/>
                    <a:p>
                      <a:pPr algn="l" fontAlgn="ctr"/>
                      <a:r>
                        <a:rPr lang="zh-CN" altLang="en-US" sz="2400" u="none" strike="noStrike" dirty="0">
                          <a:effectLst/>
                        </a:rPr>
                        <a:t>影响社交美观</a:t>
                      </a:r>
                      <a:endParaRPr lang="zh-CN" altLang="en-US" sz="2400" b="0" i="0" u="none" strike="noStrike" dirty="0">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58</a:t>
                      </a:r>
                      <a:endParaRPr lang="en-US" altLang="zh-CN" sz="2400" b="0" i="0" u="none" strike="noStrike">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85.29 </a:t>
                      </a:r>
                      <a:endParaRPr lang="en-US" altLang="zh-CN" sz="2400" b="0" i="0" u="none" strike="noStrike">
                        <a:solidFill>
                          <a:srgbClr val="000000"/>
                        </a:solidFill>
                        <a:effectLst/>
                        <a:latin typeface="宋体"/>
                      </a:endParaRPr>
                    </a:p>
                  </a:txBody>
                  <a:tcPr marL="6350" marR="6350" marT="6350" marB="0" anchor="ctr"/>
                </a:tc>
                <a:extLst>
                  <a:ext uri="{0D108BD9-81ED-4DB2-BD59-A6C34878D82A}">
                    <a16:rowId xmlns:a16="http://schemas.microsoft.com/office/drawing/2014/main" val="10003"/>
                  </a:ext>
                </a:extLst>
              </a:tr>
              <a:tr h="1400128">
                <a:tc vMerge="1">
                  <a:txBody>
                    <a:bodyPr/>
                    <a:lstStyle/>
                    <a:p>
                      <a:endParaRPr lang="zh-CN" altLang="en-US"/>
                    </a:p>
                  </a:txBody>
                  <a:tcPr/>
                </a:tc>
                <a:tc>
                  <a:txBody>
                    <a:bodyPr/>
                    <a:lstStyle/>
                    <a:p>
                      <a:pPr algn="l" fontAlgn="ctr"/>
                      <a:r>
                        <a:rPr lang="zh-CN" altLang="en-US" sz="2400" u="none" strike="noStrike" dirty="0">
                          <a:effectLst/>
                        </a:rPr>
                        <a:t>引发身体其它方面的疾病</a:t>
                      </a:r>
                      <a:endParaRPr lang="zh-CN" altLang="en-US" sz="2400" b="0" i="0" u="none" strike="noStrike" dirty="0">
                        <a:solidFill>
                          <a:srgbClr val="000000"/>
                        </a:solidFill>
                        <a:effectLst/>
                        <a:latin typeface="宋体"/>
                      </a:endParaRPr>
                    </a:p>
                  </a:txBody>
                  <a:tcPr marL="6350" marR="6350" marT="6350" marB="0" anchor="ctr"/>
                </a:tc>
                <a:tc>
                  <a:txBody>
                    <a:bodyPr/>
                    <a:lstStyle/>
                    <a:p>
                      <a:pPr algn="r" fontAlgn="ctr"/>
                      <a:r>
                        <a:rPr lang="en-US" altLang="zh-CN" sz="2400" u="none" strike="noStrike" dirty="0">
                          <a:effectLst/>
                        </a:rPr>
                        <a:t>42</a:t>
                      </a:r>
                      <a:endParaRPr lang="en-US" altLang="zh-CN" sz="2400" b="0" i="0" u="none" strike="noStrike" dirty="0">
                        <a:solidFill>
                          <a:srgbClr val="000000"/>
                        </a:solidFill>
                        <a:effectLst/>
                        <a:latin typeface="宋体"/>
                      </a:endParaRPr>
                    </a:p>
                  </a:txBody>
                  <a:tcPr marL="6350" marR="6350" marT="6350" marB="0" anchor="ctr"/>
                </a:tc>
                <a:tc>
                  <a:txBody>
                    <a:bodyPr/>
                    <a:lstStyle/>
                    <a:p>
                      <a:pPr algn="r" fontAlgn="ctr"/>
                      <a:r>
                        <a:rPr lang="en-US" altLang="zh-CN" sz="2400" u="none" strike="noStrike" dirty="0">
                          <a:effectLst/>
                        </a:rPr>
                        <a:t>61.76 </a:t>
                      </a:r>
                      <a:endParaRPr lang="en-US" altLang="zh-CN" sz="2400" b="0" i="0" u="none" strike="noStrike" dirty="0">
                        <a:solidFill>
                          <a:srgbClr val="000000"/>
                        </a:solidFill>
                        <a:effectLst/>
                        <a:latin typeface="宋体"/>
                      </a:endParaRPr>
                    </a:p>
                  </a:txBody>
                  <a:tcPr marL="6350" marR="6350" marT="6350" marB="0" anchor="ct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97483027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 presetClass="entr" presetSubtype="8" accel="50000" decel="5000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animEffect transition="in" filter="fade">
                                      <p:cBhvr>
                                        <p:cTn id="1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直接连接符 22"/>
          <p:cNvCxnSpPr/>
          <p:nvPr/>
        </p:nvCxnSpPr>
        <p:spPr>
          <a:xfrm>
            <a:off x="0" y="814388"/>
            <a:ext cx="9144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2" name="组合 46"/>
          <p:cNvGrpSpPr/>
          <p:nvPr/>
        </p:nvGrpSpPr>
        <p:grpSpPr>
          <a:xfrm>
            <a:off x="0" y="284163"/>
            <a:ext cx="5416867" cy="530225"/>
            <a:chOff x="0" y="284389"/>
            <a:chExt cx="1692275" cy="529772"/>
          </a:xfrm>
        </p:grpSpPr>
        <p:sp>
          <p:nvSpPr>
            <p:cNvPr id="8" name="矩形 7"/>
            <p:cNvSpPr/>
            <p:nvPr/>
          </p:nvSpPr>
          <p:spPr>
            <a:xfrm>
              <a:off x="0" y="284389"/>
              <a:ext cx="1511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400" b="1" dirty="0">
                  <a:solidFill>
                    <a:schemeClr val="bg1"/>
                  </a:solidFill>
                  <a:ea typeface="微软雅黑" panose="020B0503020204020204" charset="-122"/>
                  <a:sym typeface="Arial" panose="020B0604020202020204" pitchFamily="34" charset="0"/>
                </a:rPr>
                <a:t>中学生牙齿健康状况的调查与</a:t>
              </a:r>
              <a:r>
                <a:rPr lang="zh-CN" altLang="en-US" sz="2400" b="1" dirty="0" smtClean="0">
                  <a:solidFill>
                    <a:schemeClr val="bg1"/>
                  </a:solidFill>
                  <a:ea typeface="微软雅黑" panose="020B0503020204020204" charset="-122"/>
                  <a:sym typeface="Arial" panose="020B0604020202020204" pitchFamily="34" charset="0"/>
                </a:rPr>
                <a:t>研究</a:t>
              </a:r>
              <a:endParaRPr lang="zh-CN" altLang="en-US" sz="24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9" name="矩形 8"/>
            <p:cNvSpPr/>
            <p:nvPr/>
          </p:nvSpPr>
          <p:spPr>
            <a:xfrm>
              <a:off x="1577975" y="284389"/>
              <a:ext cx="114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charset="-122"/>
                <a:cs typeface="+mn-cs"/>
                <a:sym typeface="Arial" panose="020B0604020202020204" pitchFamily="34" charset="0"/>
              </a:endParaRPr>
            </a:p>
          </p:txBody>
        </p:sp>
      </p:grpSp>
      <p:grpSp>
        <p:nvGrpSpPr>
          <p:cNvPr id="15" name="Group 52"/>
          <p:cNvGrpSpPr/>
          <p:nvPr/>
        </p:nvGrpSpPr>
        <p:grpSpPr>
          <a:xfrm>
            <a:off x="35496" y="908720"/>
            <a:ext cx="2664296" cy="812800"/>
            <a:chOff x="425669" y="2203667"/>
            <a:chExt cx="3973509" cy="811886"/>
          </a:xfrm>
        </p:grpSpPr>
        <p:sp>
          <p:nvSpPr>
            <p:cNvPr id="16" name="Rounded Rectangle 56"/>
            <p:cNvSpPr/>
            <p:nvPr/>
          </p:nvSpPr>
          <p:spPr>
            <a:xfrm>
              <a:off x="425669" y="2203667"/>
              <a:ext cx="3725859" cy="762729"/>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8" name="Rounded Rectangle 57"/>
            <p:cNvSpPr/>
            <p:nvPr/>
          </p:nvSpPr>
          <p:spPr>
            <a:xfrm>
              <a:off x="425669" y="2252825"/>
              <a:ext cx="3725859" cy="762728"/>
            </a:xfrm>
            <a:prstGeom prst="roundRect">
              <a:avLst>
                <a:gd name="adj" fmla="val 1127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9" name="Isosceles Triangle 58"/>
            <p:cNvSpPr/>
            <p:nvPr/>
          </p:nvSpPr>
          <p:spPr>
            <a:xfrm rot="5400000">
              <a:off x="3985896" y="2453214"/>
              <a:ext cx="464614" cy="36195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grpSp>
      <p:sp>
        <p:nvSpPr>
          <p:cNvPr id="20" name="TextBox 61"/>
          <p:cNvSpPr txBox="1"/>
          <p:nvPr/>
        </p:nvSpPr>
        <p:spPr>
          <a:xfrm>
            <a:off x="970765" y="1076995"/>
            <a:ext cx="1513003" cy="427038"/>
          </a:xfrm>
          <a:prstGeom prst="rect">
            <a:avLst/>
          </a:prstGeom>
          <a:noFill/>
          <a:ln w="9525">
            <a:noFill/>
          </a:ln>
        </p:spPr>
        <p:txBody>
          <a:bodyPr wrap="square" lIns="0" tIns="0" rIns="0" bIns="0">
            <a:spAutoFit/>
          </a:bodyPr>
          <a:lstStyle/>
          <a:p>
            <a:pPr>
              <a:spcBef>
                <a:spcPct val="20000"/>
              </a:spcBef>
              <a:buFont typeface="Arial" panose="020B0604020202020204" pitchFamily="34" charset="0"/>
              <a:buNone/>
            </a:pPr>
            <a:r>
              <a:rPr lang="zh-CN" altLang="en-US" sz="2800" b="1" dirty="0" smtClean="0">
                <a:solidFill>
                  <a:srgbClr val="FFFF00"/>
                </a:solidFill>
                <a:latin typeface="黑体" panose="02010609060101010101" pitchFamily="49" charset="-122"/>
                <a:ea typeface="黑体" panose="02010609060101010101" pitchFamily="49" charset="-122"/>
                <a:sym typeface="+mn-ea"/>
              </a:rPr>
              <a:t>研究成果</a:t>
            </a:r>
            <a:endParaRPr lang="zh-CN" altLang="en-US" sz="2800" b="1" dirty="0">
              <a:solidFill>
                <a:srgbClr val="FFFF00"/>
              </a:solidFill>
              <a:latin typeface="黑体" panose="02010609060101010101" pitchFamily="49" charset="-122"/>
              <a:ea typeface="黑体" panose="02010609060101010101" pitchFamily="49" charset="-122"/>
              <a:sym typeface="+mn-ea"/>
            </a:endParaRPr>
          </a:p>
        </p:txBody>
      </p:sp>
      <p:sp>
        <p:nvSpPr>
          <p:cNvPr id="22" name="Freeform 76"/>
          <p:cNvSpPr>
            <a:spLocks noEditPoints="1"/>
          </p:cNvSpPr>
          <p:nvPr/>
        </p:nvSpPr>
        <p:spPr>
          <a:xfrm>
            <a:off x="318071" y="1027783"/>
            <a:ext cx="403225" cy="588962"/>
          </a:xfrm>
          <a:custGeom>
            <a:avLst/>
            <a:gdLst>
              <a:gd name="txL" fmla="*/ 0 w 70"/>
              <a:gd name="txT" fmla="*/ 0 h 102"/>
              <a:gd name="txR" fmla="*/ 70 w 70"/>
              <a:gd name="txB" fmla="*/ 102 h 102"/>
            </a:gdLst>
            <a:ahLst/>
            <a:cxnLst>
              <a:cxn ang="0">
                <a:pos x="2147483647" y="0"/>
              </a:cxn>
              <a:cxn ang="0">
                <a:pos x="0"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alpha val="100000"/>
            </a:schemeClr>
          </a:solidFill>
          <a:ln w="9525">
            <a:noFill/>
          </a:ln>
        </p:spPr>
        <p:txBody>
          <a:bodyPr/>
          <a:lstStyle/>
          <a:p>
            <a:endParaRPr lang="zh-CN" altLang="en-US"/>
          </a:p>
        </p:txBody>
      </p:sp>
      <p:graphicFrame>
        <p:nvGraphicFramePr>
          <p:cNvPr id="14" name="图表 13"/>
          <p:cNvGraphicFramePr>
            <a:graphicFrameLocks/>
          </p:cNvGraphicFramePr>
          <p:nvPr>
            <p:extLst>
              <p:ext uri="{D42A27DB-BD31-4B8C-83A1-F6EECF244321}">
                <p14:modId xmlns:p14="http://schemas.microsoft.com/office/powerpoint/2010/main" val="3685017345"/>
              </p:ext>
            </p:extLst>
          </p:nvPr>
        </p:nvGraphicFramePr>
        <p:xfrm>
          <a:off x="970765" y="1916832"/>
          <a:ext cx="7235080" cy="432048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77289088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 presetClass="entr" presetSubtype="8" accel="50000" decel="5000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animEffect transition="in" filter="fade">
                                      <p:cBhvr>
                                        <p:cTn id="1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直接连接符 22"/>
          <p:cNvCxnSpPr/>
          <p:nvPr/>
        </p:nvCxnSpPr>
        <p:spPr>
          <a:xfrm>
            <a:off x="0" y="814388"/>
            <a:ext cx="9144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2" name="组合 46"/>
          <p:cNvGrpSpPr/>
          <p:nvPr/>
        </p:nvGrpSpPr>
        <p:grpSpPr>
          <a:xfrm>
            <a:off x="0" y="284163"/>
            <a:ext cx="5416867" cy="530225"/>
            <a:chOff x="0" y="284389"/>
            <a:chExt cx="1692275" cy="529772"/>
          </a:xfrm>
        </p:grpSpPr>
        <p:sp>
          <p:nvSpPr>
            <p:cNvPr id="8" name="矩形 7"/>
            <p:cNvSpPr/>
            <p:nvPr/>
          </p:nvSpPr>
          <p:spPr>
            <a:xfrm>
              <a:off x="0" y="284389"/>
              <a:ext cx="1511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400" b="1" dirty="0">
                  <a:solidFill>
                    <a:schemeClr val="bg1"/>
                  </a:solidFill>
                  <a:ea typeface="微软雅黑" panose="020B0503020204020204" charset="-122"/>
                  <a:sym typeface="Arial" panose="020B0604020202020204" pitchFamily="34" charset="0"/>
                </a:rPr>
                <a:t>中学生牙齿健康状况的调查与</a:t>
              </a:r>
              <a:r>
                <a:rPr lang="zh-CN" altLang="en-US" sz="2400" b="1" dirty="0" smtClean="0">
                  <a:solidFill>
                    <a:schemeClr val="bg1"/>
                  </a:solidFill>
                  <a:ea typeface="微软雅黑" panose="020B0503020204020204" charset="-122"/>
                  <a:sym typeface="Arial" panose="020B0604020202020204" pitchFamily="34" charset="0"/>
                </a:rPr>
                <a:t>研究</a:t>
              </a:r>
              <a:endParaRPr lang="zh-CN" altLang="en-US" sz="24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9" name="矩形 8"/>
            <p:cNvSpPr/>
            <p:nvPr/>
          </p:nvSpPr>
          <p:spPr>
            <a:xfrm>
              <a:off x="1577975" y="284389"/>
              <a:ext cx="114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charset="-122"/>
                <a:cs typeface="+mn-cs"/>
                <a:sym typeface="Arial" panose="020B0604020202020204" pitchFamily="34" charset="0"/>
              </a:endParaRPr>
            </a:p>
          </p:txBody>
        </p:sp>
      </p:grpSp>
      <p:grpSp>
        <p:nvGrpSpPr>
          <p:cNvPr id="15" name="Group 52"/>
          <p:cNvGrpSpPr/>
          <p:nvPr/>
        </p:nvGrpSpPr>
        <p:grpSpPr>
          <a:xfrm>
            <a:off x="35496" y="908720"/>
            <a:ext cx="2664296" cy="812800"/>
            <a:chOff x="425669" y="2203667"/>
            <a:chExt cx="3973509" cy="811886"/>
          </a:xfrm>
        </p:grpSpPr>
        <p:sp>
          <p:nvSpPr>
            <p:cNvPr id="16" name="Rounded Rectangle 56"/>
            <p:cNvSpPr/>
            <p:nvPr/>
          </p:nvSpPr>
          <p:spPr>
            <a:xfrm>
              <a:off x="425669" y="2203667"/>
              <a:ext cx="3725859" cy="762729"/>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8" name="Rounded Rectangle 57"/>
            <p:cNvSpPr/>
            <p:nvPr/>
          </p:nvSpPr>
          <p:spPr>
            <a:xfrm>
              <a:off x="425669" y="2252825"/>
              <a:ext cx="3725859" cy="762728"/>
            </a:xfrm>
            <a:prstGeom prst="roundRect">
              <a:avLst>
                <a:gd name="adj" fmla="val 1127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9" name="Isosceles Triangle 58"/>
            <p:cNvSpPr/>
            <p:nvPr/>
          </p:nvSpPr>
          <p:spPr>
            <a:xfrm rot="5400000">
              <a:off x="3985896" y="2453214"/>
              <a:ext cx="464614" cy="36195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grpSp>
      <p:sp>
        <p:nvSpPr>
          <p:cNvPr id="20" name="TextBox 61"/>
          <p:cNvSpPr txBox="1"/>
          <p:nvPr/>
        </p:nvSpPr>
        <p:spPr>
          <a:xfrm>
            <a:off x="970765" y="1076995"/>
            <a:ext cx="1513003" cy="427038"/>
          </a:xfrm>
          <a:prstGeom prst="rect">
            <a:avLst/>
          </a:prstGeom>
          <a:noFill/>
          <a:ln w="9525">
            <a:noFill/>
          </a:ln>
        </p:spPr>
        <p:txBody>
          <a:bodyPr wrap="square" lIns="0" tIns="0" rIns="0" bIns="0">
            <a:spAutoFit/>
          </a:bodyPr>
          <a:lstStyle/>
          <a:p>
            <a:pPr>
              <a:spcBef>
                <a:spcPct val="20000"/>
              </a:spcBef>
              <a:buFont typeface="Arial" panose="020B0604020202020204" pitchFamily="34" charset="0"/>
              <a:buNone/>
            </a:pPr>
            <a:r>
              <a:rPr lang="zh-CN" altLang="en-US" sz="2800" b="1" dirty="0" smtClean="0">
                <a:solidFill>
                  <a:srgbClr val="FFFF00"/>
                </a:solidFill>
                <a:latin typeface="黑体" panose="02010609060101010101" pitchFamily="49" charset="-122"/>
                <a:ea typeface="黑体" panose="02010609060101010101" pitchFamily="49" charset="-122"/>
                <a:sym typeface="+mn-ea"/>
              </a:rPr>
              <a:t>研究成果</a:t>
            </a:r>
            <a:endParaRPr lang="zh-CN" altLang="en-US" sz="2800" b="1" dirty="0">
              <a:solidFill>
                <a:srgbClr val="FFFF00"/>
              </a:solidFill>
              <a:latin typeface="黑体" panose="02010609060101010101" pitchFamily="49" charset="-122"/>
              <a:ea typeface="黑体" panose="02010609060101010101" pitchFamily="49" charset="-122"/>
              <a:sym typeface="+mn-ea"/>
            </a:endParaRPr>
          </a:p>
        </p:txBody>
      </p:sp>
      <p:sp>
        <p:nvSpPr>
          <p:cNvPr id="22" name="Freeform 76"/>
          <p:cNvSpPr>
            <a:spLocks noEditPoints="1"/>
          </p:cNvSpPr>
          <p:nvPr/>
        </p:nvSpPr>
        <p:spPr>
          <a:xfrm>
            <a:off x="318071" y="1027783"/>
            <a:ext cx="403225" cy="588962"/>
          </a:xfrm>
          <a:custGeom>
            <a:avLst/>
            <a:gdLst>
              <a:gd name="txL" fmla="*/ 0 w 70"/>
              <a:gd name="txT" fmla="*/ 0 h 102"/>
              <a:gd name="txR" fmla="*/ 70 w 70"/>
              <a:gd name="txB" fmla="*/ 102 h 102"/>
            </a:gdLst>
            <a:ahLst/>
            <a:cxnLst>
              <a:cxn ang="0">
                <a:pos x="2147483647" y="0"/>
              </a:cxn>
              <a:cxn ang="0">
                <a:pos x="0"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alpha val="100000"/>
            </a:schemeClr>
          </a:solidFill>
          <a:ln w="9525">
            <a:noFill/>
          </a:ln>
        </p:spPr>
        <p:txBody>
          <a:bodyPr/>
          <a:lstStyle/>
          <a:p>
            <a:endParaRPr lang="zh-CN" altLang="en-US"/>
          </a:p>
        </p:txBody>
      </p:sp>
      <p:graphicFrame>
        <p:nvGraphicFramePr>
          <p:cNvPr id="4" name="表格 3"/>
          <p:cNvGraphicFramePr>
            <a:graphicFrameLocks noGrp="1"/>
          </p:cNvGraphicFramePr>
          <p:nvPr>
            <p:extLst>
              <p:ext uri="{D42A27DB-BD31-4B8C-83A1-F6EECF244321}">
                <p14:modId xmlns:p14="http://schemas.microsoft.com/office/powerpoint/2010/main" val="343152582"/>
              </p:ext>
            </p:extLst>
          </p:nvPr>
        </p:nvGraphicFramePr>
        <p:xfrm>
          <a:off x="519683" y="2060848"/>
          <a:ext cx="8372796" cy="4320481"/>
        </p:xfrm>
        <a:graphic>
          <a:graphicData uri="http://schemas.openxmlformats.org/drawingml/2006/table">
            <a:tbl>
              <a:tblPr>
                <a:tableStyleId>{5C22544A-7EE6-4342-B048-85BDC9FD1C3A}</a:tableStyleId>
              </a:tblPr>
              <a:tblGrid>
                <a:gridCol w="3620350">
                  <a:extLst>
                    <a:ext uri="{9D8B030D-6E8A-4147-A177-3AD203B41FA5}">
                      <a16:colId xmlns:a16="http://schemas.microsoft.com/office/drawing/2014/main" val="20000"/>
                    </a:ext>
                  </a:extLst>
                </a:gridCol>
                <a:gridCol w="2488254">
                  <a:extLst>
                    <a:ext uri="{9D8B030D-6E8A-4147-A177-3AD203B41FA5}">
                      <a16:colId xmlns:a16="http://schemas.microsoft.com/office/drawing/2014/main" val="20001"/>
                    </a:ext>
                  </a:extLst>
                </a:gridCol>
                <a:gridCol w="1132096">
                  <a:extLst>
                    <a:ext uri="{9D8B030D-6E8A-4147-A177-3AD203B41FA5}">
                      <a16:colId xmlns:a16="http://schemas.microsoft.com/office/drawing/2014/main" val="20002"/>
                    </a:ext>
                  </a:extLst>
                </a:gridCol>
                <a:gridCol w="1132096">
                  <a:extLst>
                    <a:ext uri="{9D8B030D-6E8A-4147-A177-3AD203B41FA5}">
                      <a16:colId xmlns:a16="http://schemas.microsoft.com/office/drawing/2014/main" val="20003"/>
                    </a:ext>
                  </a:extLst>
                </a:gridCol>
              </a:tblGrid>
              <a:tr h="1082449">
                <a:tc>
                  <a:txBody>
                    <a:bodyPr/>
                    <a:lstStyle/>
                    <a:p>
                      <a:pPr algn="ctr" fontAlgn="ctr"/>
                      <a:r>
                        <a:rPr lang="zh-CN" altLang="en-US" sz="2400" u="none" strike="noStrike" dirty="0">
                          <a:effectLst/>
                        </a:rPr>
                        <a:t>题目</a:t>
                      </a:r>
                      <a:endParaRPr lang="zh-CN" altLang="en-US" sz="2400" b="0" i="0" u="none" strike="noStrike" dirty="0">
                        <a:solidFill>
                          <a:srgbClr val="000000"/>
                        </a:solidFill>
                        <a:effectLst/>
                        <a:latin typeface="宋体"/>
                      </a:endParaRPr>
                    </a:p>
                  </a:txBody>
                  <a:tcPr marL="6350" marR="6350" marT="6350" marB="0" anchor="ctr"/>
                </a:tc>
                <a:tc>
                  <a:txBody>
                    <a:bodyPr/>
                    <a:lstStyle/>
                    <a:p>
                      <a:pPr algn="ctr" fontAlgn="ctr"/>
                      <a:r>
                        <a:rPr lang="zh-CN" altLang="en-US" sz="2400" u="none" strike="noStrike">
                          <a:effectLst/>
                        </a:rPr>
                        <a:t>选项</a:t>
                      </a:r>
                      <a:endParaRPr lang="zh-CN" altLang="en-US" sz="2400" b="0" i="0" u="none" strike="noStrike">
                        <a:solidFill>
                          <a:srgbClr val="000000"/>
                        </a:solidFill>
                        <a:effectLst/>
                        <a:latin typeface="宋体"/>
                      </a:endParaRPr>
                    </a:p>
                  </a:txBody>
                  <a:tcPr marL="6350" marR="6350" marT="6350" marB="0" anchor="ctr"/>
                </a:tc>
                <a:tc>
                  <a:txBody>
                    <a:bodyPr/>
                    <a:lstStyle/>
                    <a:p>
                      <a:pPr algn="ctr" fontAlgn="ctr"/>
                      <a:r>
                        <a:rPr lang="zh-CN" altLang="en-US" sz="2400" u="none" strike="noStrike">
                          <a:effectLst/>
                        </a:rPr>
                        <a:t>小计</a:t>
                      </a:r>
                      <a:endParaRPr lang="zh-CN" altLang="en-US" sz="2400" b="0" i="0" u="none" strike="noStrike">
                        <a:solidFill>
                          <a:srgbClr val="000000"/>
                        </a:solidFill>
                        <a:effectLst/>
                        <a:latin typeface="宋体"/>
                      </a:endParaRPr>
                    </a:p>
                  </a:txBody>
                  <a:tcPr marL="6350" marR="6350" marT="6350" marB="0" anchor="ctr"/>
                </a:tc>
                <a:tc>
                  <a:txBody>
                    <a:bodyPr/>
                    <a:lstStyle/>
                    <a:p>
                      <a:pPr algn="ctr" fontAlgn="ctr"/>
                      <a:r>
                        <a:rPr lang="zh-CN" altLang="en-US" sz="2400" u="none" strike="noStrike">
                          <a:effectLst/>
                        </a:rPr>
                        <a:t>占比</a:t>
                      </a:r>
                      <a:r>
                        <a:rPr lang="en-US" altLang="zh-CN" sz="2400" u="none" strike="noStrike">
                          <a:effectLst/>
                        </a:rPr>
                        <a:t>%</a:t>
                      </a:r>
                      <a:endParaRPr lang="en-US" altLang="zh-CN" sz="2400" b="0" i="0" u="none" strike="noStrike">
                        <a:solidFill>
                          <a:srgbClr val="000000"/>
                        </a:solidFill>
                        <a:effectLst/>
                        <a:latin typeface="宋体"/>
                      </a:endParaRPr>
                    </a:p>
                  </a:txBody>
                  <a:tcPr marL="6350" marR="6350" marT="6350" marB="0" anchor="ctr"/>
                </a:tc>
                <a:extLst>
                  <a:ext uri="{0D108BD9-81ED-4DB2-BD59-A6C34878D82A}">
                    <a16:rowId xmlns:a16="http://schemas.microsoft.com/office/drawing/2014/main" val="10000"/>
                  </a:ext>
                </a:extLst>
              </a:tr>
              <a:tr h="1619016">
                <a:tc rowSpan="2">
                  <a:txBody>
                    <a:bodyPr/>
                    <a:lstStyle/>
                    <a:p>
                      <a:pPr algn="l" fontAlgn="ctr"/>
                      <a:r>
                        <a:rPr lang="en-US" altLang="zh-CN" sz="2400" u="none" strike="noStrike" dirty="0">
                          <a:effectLst/>
                        </a:rPr>
                        <a:t>4.</a:t>
                      </a:r>
                      <a:r>
                        <a:rPr lang="zh-CN" altLang="en-US" sz="2400" u="none" strike="noStrike" dirty="0">
                          <a:effectLst/>
                        </a:rPr>
                        <a:t>请问您认为牙齿保健是否重要？</a:t>
                      </a:r>
                      <a:endParaRPr lang="zh-CN" altLang="en-US" sz="2400" b="0" i="0" u="none" strike="noStrike" dirty="0">
                        <a:solidFill>
                          <a:srgbClr val="000000"/>
                        </a:solidFill>
                        <a:effectLst/>
                        <a:latin typeface="宋体"/>
                      </a:endParaRPr>
                    </a:p>
                  </a:txBody>
                  <a:tcPr marL="6350" marR="6350" marT="6350" marB="0" anchor="ctr"/>
                </a:tc>
                <a:tc>
                  <a:txBody>
                    <a:bodyPr/>
                    <a:lstStyle/>
                    <a:p>
                      <a:pPr algn="l" fontAlgn="ctr"/>
                      <a:r>
                        <a:rPr lang="zh-CN" altLang="en-US" sz="2400" u="none" strike="noStrike" dirty="0">
                          <a:effectLst/>
                        </a:rPr>
                        <a:t>不重要，不到严重程度无需在意</a:t>
                      </a:r>
                      <a:endParaRPr lang="zh-CN" altLang="en-US" sz="2400" b="0" i="0" u="none" strike="noStrike" dirty="0">
                        <a:solidFill>
                          <a:srgbClr val="000000"/>
                        </a:solidFill>
                        <a:effectLst/>
                        <a:latin typeface="宋体"/>
                      </a:endParaRPr>
                    </a:p>
                  </a:txBody>
                  <a:tcPr marL="6350" marR="6350" marT="6350" marB="0" anchor="ctr"/>
                </a:tc>
                <a:tc>
                  <a:txBody>
                    <a:bodyPr/>
                    <a:lstStyle/>
                    <a:p>
                      <a:pPr algn="r" fontAlgn="ctr"/>
                      <a:r>
                        <a:rPr lang="en-US" altLang="zh-CN" sz="2400" u="none" strike="noStrike" dirty="0">
                          <a:effectLst/>
                        </a:rPr>
                        <a:t>2</a:t>
                      </a:r>
                      <a:endParaRPr lang="en-US" altLang="zh-CN" sz="2400" b="0" i="0" u="none" strike="noStrike" dirty="0">
                        <a:solidFill>
                          <a:srgbClr val="000000"/>
                        </a:solidFill>
                        <a:effectLst/>
                        <a:latin typeface="宋体"/>
                      </a:endParaRPr>
                    </a:p>
                  </a:txBody>
                  <a:tcPr marL="6350" marR="6350" marT="6350" marB="0" anchor="ctr"/>
                </a:tc>
                <a:tc>
                  <a:txBody>
                    <a:bodyPr/>
                    <a:lstStyle/>
                    <a:p>
                      <a:pPr algn="r" fontAlgn="ctr"/>
                      <a:r>
                        <a:rPr lang="en-US" altLang="zh-CN" sz="2400" u="none" strike="noStrike" dirty="0">
                          <a:effectLst/>
                        </a:rPr>
                        <a:t>2.94 </a:t>
                      </a:r>
                      <a:endParaRPr lang="en-US" altLang="zh-CN" sz="2400" b="0" i="0" u="none" strike="noStrike" dirty="0">
                        <a:solidFill>
                          <a:srgbClr val="000000"/>
                        </a:solidFill>
                        <a:effectLst/>
                        <a:latin typeface="宋体"/>
                      </a:endParaRPr>
                    </a:p>
                  </a:txBody>
                  <a:tcPr marL="6350" marR="6350" marT="6350" marB="0" anchor="ctr"/>
                </a:tc>
                <a:extLst>
                  <a:ext uri="{0D108BD9-81ED-4DB2-BD59-A6C34878D82A}">
                    <a16:rowId xmlns:a16="http://schemas.microsoft.com/office/drawing/2014/main" val="10001"/>
                  </a:ext>
                </a:extLst>
              </a:tr>
              <a:tr h="1619016">
                <a:tc vMerge="1">
                  <a:txBody>
                    <a:bodyPr/>
                    <a:lstStyle/>
                    <a:p>
                      <a:endParaRPr lang="zh-CN" altLang="en-US"/>
                    </a:p>
                  </a:txBody>
                  <a:tcPr/>
                </a:tc>
                <a:tc>
                  <a:txBody>
                    <a:bodyPr/>
                    <a:lstStyle/>
                    <a:p>
                      <a:pPr algn="l" fontAlgn="ctr"/>
                      <a:r>
                        <a:rPr lang="zh-CN" altLang="en-US" sz="2400" u="none" strike="noStrike">
                          <a:effectLst/>
                        </a:rPr>
                        <a:t>重要，需要从日常护理做起</a:t>
                      </a:r>
                      <a:endParaRPr lang="zh-CN" altLang="en-US" sz="2400" b="0" i="0" u="none" strike="noStrike">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66</a:t>
                      </a:r>
                      <a:endParaRPr lang="en-US" altLang="zh-CN" sz="2400" b="0" i="0" u="none" strike="noStrike">
                        <a:solidFill>
                          <a:srgbClr val="000000"/>
                        </a:solidFill>
                        <a:effectLst/>
                        <a:latin typeface="宋体"/>
                      </a:endParaRPr>
                    </a:p>
                  </a:txBody>
                  <a:tcPr marL="6350" marR="6350" marT="6350" marB="0" anchor="ctr"/>
                </a:tc>
                <a:tc>
                  <a:txBody>
                    <a:bodyPr/>
                    <a:lstStyle/>
                    <a:p>
                      <a:pPr algn="r" fontAlgn="ctr"/>
                      <a:r>
                        <a:rPr lang="en-US" altLang="zh-CN" sz="2400" u="none" strike="noStrike" dirty="0">
                          <a:effectLst/>
                        </a:rPr>
                        <a:t>97.06 </a:t>
                      </a:r>
                      <a:endParaRPr lang="en-US" altLang="zh-CN" sz="2400" b="0" i="0" u="none" strike="noStrike" dirty="0">
                        <a:solidFill>
                          <a:srgbClr val="000000"/>
                        </a:solidFill>
                        <a:effectLst/>
                        <a:latin typeface="宋体"/>
                      </a:endParaRPr>
                    </a:p>
                  </a:txBody>
                  <a:tcPr marL="6350" marR="6350" marT="6350" marB="0" anchor="ct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55804702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 presetClass="entr" presetSubtype="8" accel="50000" decel="5000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animEffect transition="in" filter="fade">
                                      <p:cBhvr>
                                        <p:cTn id="1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直接连接符 22"/>
          <p:cNvCxnSpPr/>
          <p:nvPr/>
        </p:nvCxnSpPr>
        <p:spPr>
          <a:xfrm>
            <a:off x="0" y="814388"/>
            <a:ext cx="9144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2" name="组合 46"/>
          <p:cNvGrpSpPr/>
          <p:nvPr/>
        </p:nvGrpSpPr>
        <p:grpSpPr>
          <a:xfrm>
            <a:off x="0" y="284163"/>
            <a:ext cx="5416867" cy="530225"/>
            <a:chOff x="0" y="284389"/>
            <a:chExt cx="1692275" cy="529772"/>
          </a:xfrm>
        </p:grpSpPr>
        <p:sp>
          <p:nvSpPr>
            <p:cNvPr id="8" name="矩形 7"/>
            <p:cNvSpPr/>
            <p:nvPr/>
          </p:nvSpPr>
          <p:spPr>
            <a:xfrm>
              <a:off x="0" y="284389"/>
              <a:ext cx="1511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400" b="1" dirty="0">
                  <a:solidFill>
                    <a:schemeClr val="bg1"/>
                  </a:solidFill>
                  <a:ea typeface="微软雅黑" panose="020B0503020204020204" charset="-122"/>
                  <a:sym typeface="Arial" panose="020B0604020202020204" pitchFamily="34" charset="0"/>
                </a:rPr>
                <a:t>中学生牙齿健康状况的调查与</a:t>
              </a:r>
              <a:r>
                <a:rPr lang="zh-CN" altLang="en-US" sz="2400" b="1" dirty="0" smtClean="0">
                  <a:solidFill>
                    <a:schemeClr val="bg1"/>
                  </a:solidFill>
                  <a:ea typeface="微软雅黑" panose="020B0503020204020204" charset="-122"/>
                  <a:sym typeface="Arial" panose="020B0604020202020204" pitchFamily="34" charset="0"/>
                </a:rPr>
                <a:t>研究</a:t>
              </a:r>
              <a:endParaRPr lang="zh-CN" altLang="en-US" sz="24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9" name="矩形 8"/>
            <p:cNvSpPr/>
            <p:nvPr/>
          </p:nvSpPr>
          <p:spPr>
            <a:xfrm>
              <a:off x="1577975" y="284389"/>
              <a:ext cx="114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charset="-122"/>
                <a:cs typeface="+mn-cs"/>
                <a:sym typeface="Arial" panose="020B0604020202020204" pitchFamily="34" charset="0"/>
              </a:endParaRPr>
            </a:p>
          </p:txBody>
        </p:sp>
      </p:grpSp>
      <p:grpSp>
        <p:nvGrpSpPr>
          <p:cNvPr id="15" name="Group 52"/>
          <p:cNvGrpSpPr/>
          <p:nvPr/>
        </p:nvGrpSpPr>
        <p:grpSpPr>
          <a:xfrm>
            <a:off x="35496" y="908720"/>
            <a:ext cx="2664296" cy="812800"/>
            <a:chOff x="425669" y="2203667"/>
            <a:chExt cx="3973509" cy="811886"/>
          </a:xfrm>
        </p:grpSpPr>
        <p:sp>
          <p:nvSpPr>
            <p:cNvPr id="16" name="Rounded Rectangle 56"/>
            <p:cNvSpPr/>
            <p:nvPr/>
          </p:nvSpPr>
          <p:spPr>
            <a:xfrm>
              <a:off x="425669" y="2203667"/>
              <a:ext cx="3725859" cy="762729"/>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8" name="Rounded Rectangle 57"/>
            <p:cNvSpPr/>
            <p:nvPr/>
          </p:nvSpPr>
          <p:spPr>
            <a:xfrm>
              <a:off x="425669" y="2252825"/>
              <a:ext cx="3725859" cy="762728"/>
            </a:xfrm>
            <a:prstGeom prst="roundRect">
              <a:avLst>
                <a:gd name="adj" fmla="val 1127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9" name="Isosceles Triangle 58"/>
            <p:cNvSpPr/>
            <p:nvPr/>
          </p:nvSpPr>
          <p:spPr>
            <a:xfrm rot="5400000">
              <a:off x="3985896" y="2453214"/>
              <a:ext cx="464614" cy="36195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grpSp>
      <p:sp>
        <p:nvSpPr>
          <p:cNvPr id="20" name="TextBox 61"/>
          <p:cNvSpPr txBox="1"/>
          <p:nvPr/>
        </p:nvSpPr>
        <p:spPr>
          <a:xfrm>
            <a:off x="970765" y="1076995"/>
            <a:ext cx="1513003" cy="427038"/>
          </a:xfrm>
          <a:prstGeom prst="rect">
            <a:avLst/>
          </a:prstGeom>
          <a:noFill/>
          <a:ln w="9525">
            <a:noFill/>
          </a:ln>
        </p:spPr>
        <p:txBody>
          <a:bodyPr wrap="square" lIns="0" tIns="0" rIns="0" bIns="0">
            <a:spAutoFit/>
          </a:bodyPr>
          <a:lstStyle/>
          <a:p>
            <a:pPr>
              <a:spcBef>
                <a:spcPct val="20000"/>
              </a:spcBef>
              <a:buFont typeface="Arial" panose="020B0604020202020204" pitchFamily="34" charset="0"/>
              <a:buNone/>
            </a:pPr>
            <a:r>
              <a:rPr lang="zh-CN" altLang="en-US" sz="2800" b="1" dirty="0" smtClean="0">
                <a:solidFill>
                  <a:srgbClr val="FFFF00"/>
                </a:solidFill>
                <a:latin typeface="黑体" panose="02010609060101010101" pitchFamily="49" charset="-122"/>
                <a:ea typeface="黑体" panose="02010609060101010101" pitchFamily="49" charset="-122"/>
                <a:sym typeface="+mn-ea"/>
              </a:rPr>
              <a:t>研究成果</a:t>
            </a:r>
            <a:endParaRPr lang="zh-CN" altLang="en-US" sz="2800" b="1" dirty="0">
              <a:solidFill>
                <a:srgbClr val="FFFF00"/>
              </a:solidFill>
              <a:latin typeface="黑体" panose="02010609060101010101" pitchFamily="49" charset="-122"/>
              <a:ea typeface="黑体" panose="02010609060101010101" pitchFamily="49" charset="-122"/>
              <a:sym typeface="+mn-ea"/>
            </a:endParaRPr>
          </a:p>
        </p:txBody>
      </p:sp>
      <p:sp>
        <p:nvSpPr>
          <p:cNvPr id="22" name="Freeform 76"/>
          <p:cNvSpPr>
            <a:spLocks noEditPoints="1"/>
          </p:cNvSpPr>
          <p:nvPr/>
        </p:nvSpPr>
        <p:spPr>
          <a:xfrm>
            <a:off x="318071" y="1027783"/>
            <a:ext cx="403225" cy="588962"/>
          </a:xfrm>
          <a:custGeom>
            <a:avLst/>
            <a:gdLst>
              <a:gd name="txL" fmla="*/ 0 w 70"/>
              <a:gd name="txT" fmla="*/ 0 h 102"/>
              <a:gd name="txR" fmla="*/ 70 w 70"/>
              <a:gd name="txB" fmla="*/ 102 h 102"/>
            </a:gdLst>
            <a:ahLst/>
            <a:cxnLst>
              <a:cxn ang="0">
                <a:pos x="2147483647" y="0"/>
              </a:cxn>
              <a:cxn ang="0">
                <a:pos x="0"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alpha val="100000"/>
            </a:schemeClr>
          </a:solidFill>
          <a:ln w="9525">
            <a:noFill/>
          </a:ln>
        </p:spPr>
        <p:txBody>
          <a:bodyPr/>
          <a:lstStyle/>
          <a:p>
            <a:endParaRPr lang="zh-CN" altLang="en-US"/>
          </a:p>
        </p:txBody>
      </p:sp>
      <p:graphicFrame>
        <p:nvGraphicFramePr>
          <p:cNvPr id="3" name="表格 2"/>
          <p:cNvGraphicFramePr>
            <a:graphicFrameLocks noGrp="1"/>
          </p:cNvGraphicFramePr>
          <p:nvPr>
            <p:extLst>
              <p:ext uri="{D42A27DB-BD31-4B8C-83A1-F6EECF244321}">
                <p14:modId xmlns:p14="http://schemas.microsoft.com/office/powerpoint/2010/main" val="1602583626"/>
              </p:ext>
            </p:extLst>
          </p:nvPr>
        </p:nvGraphicFramePr>
        <p:xfrm>
          <a:off x="477044" y="2060848"/>
          <a:ext cx="8343427" cy="4032449"/>
        </p:xfrm>
        <a:graphic>
          <a:graphicData uri="http://schemas.openxmlformats.org/drawingml/2006/table">
            <a:tbl>
              <a:tblPr>
                <a:tableStyleId>{5C22544A-7EE6-4342-B048-85BDC9FD1C3A}</a:tableStyleId>
              </a:tblPr>
              <a:tblGrid>
                <a:gridCol w="3607651">
                  <a:extLst>
                    <a:ext uri="{9D8B030D-6E8A-4147-A177-3AD203B41FA5}">
                      <a16:colId xmlns:a16="http://schemas.microsoft.com/office/drawing/2014/main" val="20000"/>
                    </a:ext>
                  </a:extLst>
                </a:gridCol>
                <a:gridCol w="2479526">
                  <a:extLst>
                    <a:ext uri="{9D8B030D-6E8A-4147-A177-3AD203B41FA5}">
                      <a16:colId xmlns:a16="http://schemas.microsoft.com/office/drawing/2014/main" val="20001"/>
                    </a:ext>
                  </a:extLst>
                </a:gridCol>
                <a:gridCol w="1128125">
                  <a:extLst>
                    <a:ext uri="{9D8B030D-6E8A-4147-A177-3AD203B41FA5}">
                      <a16:colId xmlns:a16="http://schemas.microsoft.com/office/drawing/2014/main" val="20002"/>
                    </a:ext>
                  </a:extLst>
                </a:gridCol>
                <a:gridCol w="1128125">
                  <a:extLst>
                    <a:ext uri="{9D8B030D-6E8A-4147-A177-3AD203B41FA5}">
                      <a16:colId xmlns:a16="http://schemas.microsoft.com/office/drawing/2014/main" val="20003"/>
                    </a:ext>
                  </a:extLst>
                </a:gridCol>
              </a:tblGrid>
              <a:tr h="1604693">
                <a:tc>
                  <a:txBody>
                    <a:bodyPr/>
                    <a:lstStyle/>
                    <a:p>
                      <a:pPr algn="ctr" fontAlgn="ctr"/>
                      <a:r>
                        <a:rPr lang="zh-CN" altLang="en-US" sz="2400" u="none" strike="noStrike" dirty="0">
                          <a:effectLst/>
                        </a:rPr>
                        <a:t>题目</a:t>
                      </a:r>
                      <a:endParaRPr lang="zh-CN" altLang="en-US" sz="2400" b="0" i="0" u="none" strike="noStrike" dirty="0">
                        <a:solidFill>
                          <a:srgbClr val="000000"/>
                        </a:solidFill>
                        <a:effectLst/>
                        <a:latin typeface="宋体"/>
                      </a:endParaRPr>
                    </a:p>
                  </a:txBody>
                  <a:tcPr marL="6350" marR="6350" marT="6350" marB="0" anchor="ctr"/>
                </a:tc>
                <a:tc>
                  <a:txBody>
                    <a:bodyPr/>
                    <a:lstStyle/>
                    <a:p>
                      <a:pPr algn="ctr" fontAlgn="ctr"/>
                      <a:r>
                        <a:rPr lang="zh-CN" altLang="en-US" sz="2400" u="none" strike="noStrike">
                          <a:effectLst/>
                        </a:rPr>
                        <a:t>选项</a:t>
                      </a:r>
                      <a:endParaRPr lang="zh-CN" altLang="en-US" sz="2400" b="0" i="0" u="none" strike="noStrike">
                        <a:solidFill>
                          <a:srgbClr val="000000"/>
                        </a:solidFill>
                        <a:effectLst/>
                        <a:latin typeface="宋体"/>
                      </a:endParaRPr>
                    </a:p>
                  </a:txBody>
                  <a:tcPr marL="6350" marR="6350" marT="6350" marB="0" anchor="ctr"/>
                </a:tc>
                <a:tc>
                  <a:txBody>
                    <a:bodyPr/>
                    <a:lstStyle/>
                    <a:p>
                      <a:pPr algn="ctr" fontAlgn="ctr"/>
                      <a:r>
                        <a:rPr lang="zh-CN" altLang="en-US" sz="2400" u="none" strike="noStrike">
                          <a:effectLst/>
                        </a:rPr>
                        <a:t>小计</a:t>
                      </a:r>
                      <a:endParaRPr lang="zh-CN" altLang="en-US" sz="2400" b="0" i="0" u="none" strike="noStrike">
                        <a:solidFill>
                          <a:srgbClr val="000000"/>
                        </a:solidFill>
                        <a:effectLst/>
                        <a:latin typeface="宋体"/>
                      </a:endParaRPr>
                    </a:p>
                  </a:txBody>
                  <a:tcPr marL="6350" marR="6350" marT="6350" marB="0" anchor="ctr"/>
                </a:tc>
                <a:tc>
                  <a:txBody>
                    <a:bodyPr/>
                    <a:lstStyle/>
                    <a:p>
                      <a:pPr algn="ctr" fontAlgn="ctr"/>
                      <a:r>
                        <a:rPr lang="zh-CN" altLang="en-US" sz="2400" u="none" strike="noStrike">
                          <a:effectLst/>
                        </a:rPr>
                        <a:t>占比</a:t>
                      </a:r>
                      <a:r>
                        <a:rPr lang="en-US" altLang="zh-CN" sz="2400" u="none" strike="noStrike">
                          <a:effectLst/>
                        </a:rPr>
                        <a:t>%</a:t>
                      </a:r>
                      <a:endParaRPr lang="en-US" altLang="zh-CN" sz="2400" b="0" i="0" u="none" strike="noStrike">
                        <a:solidFill>
                          <a:srgbClr val="000000"/>
                        </a:solidFill>
                        <a:effectLst/>
                        <a:latin typeface="宋体"/>
                      </a:endParaRPr>
                    </a:p>
                  </a:txBody>
                  <a:tcPr marL="6350" marR="6350" marT="6350" marB="0" anchor="ctr"/>
                </a:tc>
                <a:extLst>
                  <a:ext uri="{0D108BD9-81ED-4DB2-BD59-A6C34878D82A}">
                    <a16:rowId xmlns:a16="http://schemas.microsoft.com/office/drawing/2014/main" val="10000"/>
                  </a:ext>
                </a:extLst>
              </a:tr>
              <a:tr h="809252">
                <a:tc rowSpan="3">
                  <a:txBody>
                    <a:bodyPr/>
                    <a:lstStyle/>
                    <a:p>
                      <a:pPr algn="l" fontAlgn="ctr"/>
                      <a:r>
                        <a:rPr lang="en-US" altLang="zh-CN" sz="2400" u="none" strike="noStrike" dirty="0">
                          <a:effectLst/>
                        </a:rPr>
                        <a:t>5.</a:t>
                      </a:r>
                      <a:r>
                        <a:rPr lang="zh-CN" altLang="en-US" sz="2400" u="none" strike="noStrike" dirty="0">
                          <a:effectLst/>
                        </a:rPr>
                        <a:t>你每次刷牙的时间</a:t>
                      </a:r>
                      <a:r>
                        <a:rPr lang="zh-CN" altLang="en-US" sz="2400" u="none" strike="noStrike" dirty="0" smtClean="0">
                          <a:effectLst/>
                        </a:rPr>
                        <a:t>有</a:t>
                      </a:r>
                      <a:endParaRPr lang="en-US" altLang="zh-CN" sz="2400" u="none" strike="noStrike" dirty="0" smtClean="0">
                        <a:effectLst/>
                      </a:endParaRPr>
                    </a:p>
                    <a:p>
                      <a:pPr algn="l" fontAlgn="ctr"/>
                      <a:r>
                        <a:rPr lang="zh-CN" altLang="en-US" sz="2400" u="none" strike="noStrike" dirty="0" smtClean="0">
                          <a:effectLst/>
                        </a:rPr>
                        <a:t>多</a:t>
                      </a:r>
                      <a:r>
                        <a:rPr lang="zh-CN" altLang="en-US" sz="2400" u="none" strike="noStrike" dirty="0">
                          <a:effectLst/>
                        </a:rPr>
                        <a:t>长？</a:t>
                      </a:r>
                      <a:endParaRPr lang="zh-CN" altLang="en-US" sz="2400" b="0" i="0" u="none" strike="noStrike" dirty="0">
                        <a:solidFill>
                          <a:srgbClr val="000000"/>
                        </a:solidFill>
                        <a:effectLst/>
                        <a:latin typeface="宋体"/>
                      </a:endParaRPr>
                    </a:p>
                  </a:txBody>
                  <a:tcPr marL="6350" marR="6350" marT="6350" marB="0" anchor="ctr"/>
                </a:tc>
                <a:tc>
                  <a:txBody>
                    <a:bodyPr/>
                    <a:lstStyle/>
                    <a:p>
                      <a:pPr algn="l" fontAlgn="ctr"/>
                      <a:r>
                        <a:rPr lang="en-US" altLang="zh-CN" sz="2400" u="none" strike="noStrike">
                          <a:effectLst/>
                        </a:rPr>
                        <a:t>1</a:t>
                      </a:r>
                      <a:r>
                        <a:rPr lang="zh-CN" altLang="en-US" sz="2400" u="none" strike="noStrike">
                          <a:effectLst/>
                        </a:rPr>
                        <a:t>分钟以内</a:t>
                      </a:r>
                      <a:endParaRPr lang="zh-CN" altLang="en-US" sz="2400" b="0" i="0" u="none" strike="noStrike">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13</a:t>
                      </a:r>
                      <a:endParaRPr lang="en-US" altLang="zh-CN" sz="2400" b="0" i="0" u="none" strike="noStrike">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19.12 </a:t>
                      </a:r>
                      <a:endParaRPr lang="en-US" altLang="zh-CN" sz="2400" b="0" i="0" u="none" strike="noStrike">
                        <a:solidFill>
                          <a:srgbClr val="000000"/>
                        </a:solidFill>
                        <a:effectLst/>
                        <a:latin typeface="宋体"/>
                      </a:endParaRPr>
                    </a:p>
                  </a:txBody>
                  <a:tcPr marL="6350" marR="6350" marT="6350" marB="0" anchor="ctr"/>
                </a:tc>
                <a:extLst>
                  <a:ext uri="{0D108BD9-81ED-4DB2-BD59-A6C34878D82A}">
                    <a16:rowId xmlns:a16="http://schemas.microsoft.com/office/drawing/2014/main" val="10001"/>
                  </a:ext>
                </a:extLst>
              </a:tr>
              <a:tr h="809252">
                <a:tc vMerge="1">
                  <a:txBody>
                    <a:bodyPr/>
                    <a:lstStyle/>
                    <a:p>
                      <a:endParaRPr lang="zh-CN" altLang="en-US"/>
                    </a:p>
                  </a:txBody>
                  <a:tcPr/>
                </a:tc>
                <a:tc>
                  <a:txBody>
                    <a:bodyPr/>
                    <a:lstStyle/>
                    <a:p>
                      <a:pPr algn="l" fontAlgn="ctr"/>
                      <a:r>
                        <a:rPr lang="en-US" altLang="zh-CN" sz="2400" u="none" strike="noStrike" dirty="0">
                          <a:effectLst/>
                        </a:rPr>
                        <a:t>1-3</a:t>
                      </a:r>
                      <a:r>
                        <a:rPr lang="zh-CN" altLang="en-US" sz="2400" u="none" strike="noStrike" dirty="0">
                          <a:effectLst/>
                        </a:rPr>
                        <a:t>分钟</a:t>
                      </a:r>
                      <a:endParaRPr lang="zh-CN" altLang="en-US" sz="2400" b="0" i="0" u="none" strike="noStrike" dirty="0">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40</a:t>
                      </a:r>
                      <a:endParaRPr lang="en-US" altLang="zh-CN" sz="2400" b="0" i="0" u="none" strike="noStrike">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58.82 </a:t>
                      </a:r>
                      <a:endParaRPr lang="en-US" altLang="zh-CN" sz="2400" b="0" i="0" u="none" strike="noStrike">
                        <a:solidFill>
                          <a:srgbClr val="000000"/>
                        </a:solidFill>
                        <a:effectLst/>
                        <a:latin typeface="宋体"/>
                      </a:endParaRPr>
                    </a:p>
                  </a:txBody>
                  <a:tcPr marL="6350" marR="6350" marT="6350" marB="0" anchor="ctr"/>
                </a:tc>
                <a:extLst>
                  <a:ext uri="{0D108BD9-81ED-4DB2-BD59-A6C34878D82A}">
                    <a16:rowId xmlns:a16="http://schemas.microsoft.com/office/drawing/2014/main" val="10002"/>
                  </a:ext>
                </a:extLst>
              </a:tr>
              <a:tr h="809252">
                <a:tc vMerge="1">
                  <a:txBody>
                    <a:bodyPr/>
                    <a:lstStyle/>
                    <a:p>
                      <a:endParaRPr lang="zh-CN" altLang="en-US"/>
                    </a:p>
                  </a:txBody>
                  <a:tcPr/>
                </a:tc>
                <a:tc>
                  <a:txBody>
                    <a:bodyPr/>
                    <a:lstStyle/>
                    <a:p>
                      <a:pPr algn="l" fontAlgn="ctr"/>
                      <a:r>
                        <a:rPr lang="en-US" altLang="zh-CN" sz="2400" u="none" strike="noStrike" dirty="0">
                          <a:effectLst/>
                        </a:rPr>
                        <a:t>3</a:t>
                      </a:r>
                      <a:r>
                        <a:rPr lang="zh-CN" altLang="en-US" sz="2400" u="none" strike="noStrike" dirty="0">
                          <a:effectLst/>
                        </a:rPr>
                        <a:t>分钟以上</a:t>
                      </a:r>
                      <a:endParaRPr lang="zh-CN" altLang="en-US" sz="2400" b="0" i="0" u="none" strike="noStrike" dirty="0">
                        <a:solidFill>
                          <a:srgbClr val="000000"/>
                        </a:solidFill>
                        <a:effectLst/>
                        <a:latin typeface="宋体"/>
                      </a:endParaRPr>
                    </a:p>
                  </a:txBody>
                  <a:tcPr marL="6350" marR="6350" marT="6350" marB="0" anchor="ctr"/>
                </a:tc>
                <a:tc>
                  <a:txBody>
                    <a:bodyPr/>
                    <a:lstStyle/>
                    <a:p>
                      <a:pPr algn="r" fontAlgn="ctr"/>
                      <a:r>
                        <a:rPr lang="en-US" altLang="zh-CN" sz="2400" u="none" strike="noStrike" dirty="0">
                          <a:effectLst/>
                        </a:rPr>
                        <a:t>15</a:t>
                      </a:r>
                      <a:endParaRPr lang="en-US" altLang="zh-CN" sz="2400" b="0" i="0" u="none" strike="noStrike" dirty="0">
                        <a:solidFill>
                          <a:srgbClr val="000000"/>
                        </a:solidFill>
                        <a:effectLst/>
                        <a:latin typeface="宋体"/>
                      </a:endParaRPr>
                    </a:p>
                  </a:txBody>
                  <a:tcPr marL="6350" marR="6350" marT="6350" marB="0" anchor="ctr"/>
                </a:tc>
                <a:tc>
                  <a:txBody>
                    <a:bodyPr/>
                    <a:lstStyle/>
                    <a:p>
                      <a:pPr algn="r" fontAlgn="ctr"/>
                      <a:r>
                        <a:rPr lang="en-US" altLang="zh-CN" sz="2400" u="none" strike="noStrike" dirty="0">
                          <a:effectLst/>
                        </a:rPr>
                        <a:t>22.06 </a:t>
                      </a:r>
                      <a:endParaRPr lang="en-US" altLang="zh-CN" sz="2400" b="0" i="0" u="none" strike="noStrike" dirty="0">
                        <a:solidFill>
                          <a:srgbClr val="000000"/>
                        </a:solidFill>
                        <a:effectLst/>
                        <a:latin typeface="宋体"/>
                      </a:endParaRPr>
                    </a:p>
                  </a:txBody>
                  <a:tcPr marL="6350" marR="6350" marT="6350" marB="0" anchor="ct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90348679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 presetClass="entr" presetSubtype="8" accel="50000" decel="5000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animEffect transition="in" filter="fade">
                                      <p:cBhvr>
                                        <p:cTn id="1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直接连接符 22"/>
          <p:cNvCxnSpPr/>
          <p:nvPr/>
        </p:nvCxnSpPr>
        <p:spPr>
          <a:xfrm>
            <a:off x="0" y="814388"/>
            <a:ext cx="9144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2" name="组合 46"/>
          <p:cNvGrpSpPr/>
          <p:nvPr/>
        </p:nvGrpSpPr>
        <p:grpSpPr>
          <a:xfrm>
            <a:off x="0" y="284163"/>
            <a:ext cx="5416867" cy="530225"/>
            <a:chOff x="0" y="284389"/>
            <a:chExt cx="1692275" cy="529772"/>
          </a:xfrm>
        </p:grpSpPr>
        <p:sp>
          <p:nvSpPr>
            <p:cNvPr id="8" name="矩形 7"/>
            <p:cNvSpPr/>
            <p:nvPr/>
          </p:nvSpPr>
          <p:spPr>
            <a:xfrm>
              <a:off x="0" y="284389"/>
              <a:ext cx="1511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400" b="1" dirty="0">
                  <a:solidFill>
                    <a:schemeClr val="bg1"/>
                  </a:solidFill>
                  <a:ea typeface="微软雅黑" panose="020B0503020204020204" charset="-122"/>
                  <a:sym typeface="Arial" panose="020B0604020202020204" pitchFamily="34" charset="0"/>
                </a:rPr>
                <a:t>中学生牙齿健康状况的调查与</a:t>
              </a:r>
              <a:r>
                <a:rPr lang="zh-CN" altLang="en-US" sz="2400" b="1" dirty="0" smtClean="0">
                  <a:solidFill>
                    <a:schemeClr val="bg1"/>
                  </a:solidFill>
                  <a:ea typeface="微软雅黑" panose="020B0503020204020204" charset="-122"/>
                  <a:sym typeface="Arial" panose="020B0604020202020204" pitchFamily="34" charset="0"/>
                </a:rPr>
                <a:t>研究</a:t>
              </a:r>
              <a:endParaRPr lang="zh-CN" altLang="en-US" sz="24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9" name="矩形 8"/>
            <p:cNvSpPr/>
            <p:nvPr/>
          </p:nvSpPr>
          <p:spPr>
            <a:xfrm>
              <a:off x="1577975" y="284389"/>
              <a:ext cx="114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charset="-122"/>
                <a:cs typeface="+mn-cs"/>
                <a:sym typeface="Arial" panose="020B0604020202020204" pitchFamily="34" charset="0"/>
              </a:endParaRPr>
            </a:p>
          </p:txBody>
        </p:sp>
      </p:grpSp>
      <p:grpSp>
        <p:nvGrpSpPr>
          <p:cNvPr id="15" name="Group 52"/>
          <p:cNvGrpSpPr/>
          <p:nvPr/>
        </p:nvGrpSpPr>
        <p:grpSpPr>
          <a:xfrm>
            <a:off x="35496" y="908720"/>
            <a:ext cx="2664296" cy="812800"/>
            <a:chOff x="425669" y="2203667"/>
            <a:chExt cx="3973509" cy="811886"/>
          </a:xfrm>
        </p:grpSpPr>
        <p:sp>
          <p:nvSpPr>
            <p:cNvPr id="16" name="Rounded Rectangle 56"/>
            <p:cNvSpPr/>
            <p:nvPr/>
          </p:nvSpPr>
          <p:spPr>
            <a:xfrm>
              <a:off x="425669" y="2203667"/>
              <a:ext cx="3725859" cy="762729"/>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8" name="Rounded Rectangle 57"/>
            <p:cNvSpPr/>
            <p:nvPr/>
          </p:nvSpPr>
          <p:spPr>
            <a:xfrm>
              <a:off x="425669" y="2252825"/>
              <a:ext cx="3725859" cy="762728"/>
            </a:xfrm>
            <a:prstGeom prst="roundRect">
              <a:avLst>
                <a:gd name="adj" fmla="val 1127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9" name="Isosceles Triangle 58"/>
            <p:cNvSpPr/>
            <p:nvPr/>
          </p:nvSpPr>
          <p:spPr>
            <a:xfrm rot="5400000">
              <a:off x="3985896" y="2453214"/>
              <a:ext cx="464614" cy="36195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grpSp>
      <p:sp>
        <p:nvSpPr>
          <p:cNvPr id="20" name="TextBox 61"/>
          <p:cNvSpPr txBox="1"/>
          <p:nvPr/>
        </p:nvSpPr>
        <p:spPr>
          <a:xfrm>
            <a:off x="970765" y="1076995"/>
            <a:ext cx="1513003" cy="427038"/>
          </a:xfrm>
          <a:prstGeom prst="rect">
            <a:avLst/>
          </a:prstGeom>
          <a:noFill/>
          <a:ln w="9525">
            <a:noFill/>
          </a:ln>
        </p:spPr>
        <p:txBody>
          <a:bodyPr wrap="square" lIns="0" tIns="0" rIns="0" bIns="0">
            <a:spAutoFit/>
          </a:bodyPr>
          <a:lstStyle/>
          <a:p>
            <a:pPr>
              <a:spcBef>
                <a:spcPct val="20000"/>
              </a:spcBef>
              <a:buFont typeface="Arial" panose="020B0604020202020204" pitchFamily="34" charset="0"/>
              <a:buNone/>
            </a:pPr>
            <a:r>
              <a:rPr lang="zh-CN" altLang="en-US" sz="2800" b="1" dirty="0" smtClean="0">
                <a:solidFill>
                  <a:srgbClr val="FFFF00"/>
                </a:solidFill>
                <a:latin typeface="黑体" panose="02010609060101010101" pitchFamily="49" charset="-122"/>
                <a:ea typeface="黑体" panose="02010609060101010101" pitchFamily="49" charset="-122"/>
                <a:sym typeface="+mn-ea"/>
              </a:rPr>
              <a:t>研究成果</a:t>
            </a:r>
            <a:endParaRPr lang="zh-CN" altLang="en-US" sz="2800" b="1" dirty="0">
              <a:solidFill>
                <a:srgbClr val="FFFF00"/>
              </a:solidFill>
              <a:latin typeface="黑体" panose="02010609060101010101" pitchFamily="49" charset="-122"/>
              <a:ea typeface="黑体" panose="02010609060101010101" pitchFamily="49" charset="-122"/>
              <a:sym typeface="+mn-ea"/>
            </a:endParaRPr>
          </a:p>
        </p:txBody>
      </p:sp>
      <p:sp>
        <p:nvSpPr>
          <p:cNvPr id="22" name="Freeform 76"/>
          <p:cNvSpPr>
            <a:spLocks noEditPoints="1"/>
          </p:cNvSpPr>
          <p:nvPr/>
        </p:nvSpPr>
        <p:spPr>
          <a:xfrm>
            <a:off x="318071" y="1027783"/>
            <a:ext cx="403225" cy="588962"/>
          </a:xfrm>
          <a:custGeom>
            <a:avLst/>
            <a:gdLst>
              <a:gd name="txL" fmla="*/ 0 w 70"/>
              <a:gd name="txT" fmla="*/ 0 h 102"/>
              <a:gd name="txR" fmla="*/ 70 w 70"/>
              <a:gd name="txB" fmla="*/ 102 h 102"/>
            </a:gdLst>
            <a:ahLst/>
            <a:cxnLst>
              <a:cxn ang="0">
                <a:pos x="2147483647" y="0"/>
              </a:cxn>
              <a:cxn ang="0">
                <a:pos x="0"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alpha val="100000"/>
            </a:schemeClr>
          </a:solidFill>
          <a:ln w="9525">
            <a:noFill/>
          </a:ln>
        </p:spPr>
        <p:txBody>
          <a:bodyPr/>
          <a:lstStyle/>
          <a:p>
            <a:endParaRPr lang="zh-CN" altLang="en-US"/>
          </a:p>
        </p:txBody>
      </p:sp>
      <p:graphicFrame>
        <p:nvGraphicFramePr>
          <p:cNvPr id="13" name="图表 12"/>
          <p:cNvGraphicFramePr>
            <a:graphicFrameLocks/>
          </p:cNvGraphicFramePr>
          <p:nvPr>
            <p:extLst>
              <p:ext uri="{D42A27DB-BD31-4B8C-83A1-F6EECF244321}">
                <p14:modId xmlns:p14="http://schemas.microsoft.com/office/powerpoint/2010/main" val="3945170994"/>
              </p:ext>
            </p:extLst>
          </p:nvPr>
        </p:nvGraphicFramePr>
        <p:xfrm>
          <a:off x="961256" y="2060848"/>
          <a:ext cx="7566297" cy="417646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71918665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 presetClass="entr" presetSubtype="8" accel="50000" decel="5000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animEffect transition="in" filter="fade">
                                      <p:cBhvr>
                                        <p:cTn id="1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直接连接符 22"/>
          <p:cNvCxnSpPr/>
          <p:nvPr/>
        </p:nvCxnSpPr>
        <p:spPr>
          <a:xfrm>
            <a:off x="0" y="814388"/>
            <a:ext cx="9144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2" name="组合 46"/>
          <p:cNvGrpSpPr/>
          <p:nvPr/>
        </p:nvGrpSpPr>
        <p:grpSpPr>
          <a:xfrm>
            <a:off x="0" y="284163"/>
            <a:ext cx="5416867" cy="530225"/>
            <a:chOff x="0" y="284389"/>
            <a:chExt cx="1692275" cy="529772"/>
          </a:xfrm>
        </p:grpSpPr>
        <p:sp>
          <p:nvSpPr>
            <p:cNvPr id="8" name="矩形 7"/>
            <p:cNvSpPr/>
            <p:nvPr/>
          </p:nvSpPr>
          <p:spPr>
            <a:xfrm>
              <a:off x="0" y="284389"/>
              <a:ext cx="1511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400" b="1" dirty="0">
                  <a:solidFill>
                    <a:schemeClr val="bg1"/>
                  </a:solidFill>
                  <a:ea typeface="微软雅黑" panose="020B0503020204020204" charset="-122"/>
                  <a:sym typeface="Arial" panose="020B0604020202020204" pitchFamily="34" charset="0"/>
                </a:rPr>
                <a:t>中学生牙齿健康状况的调查与</a:t>
              </a:r>
              <a:r>
                <a:rPr lang="zh-CN" altLang="en-US" sz="2400" b="1" dirty="0" smtClean="0">
                  <a:solidFill>
                    <a:schemeClr val="bg1"/>
                  </a:solidFill>
                  <a:ea typeface="微软雅黑" panose="020B0503020204020204" charset="-122"/>
                  <a:sym typeface="Arial" panose="020B0604020202020204" pitchFamily="34" charset="0"/>
                </a:rPr>
                <a:t>研究</a:t>
              </a:r>
              <a:endParaRPr lang="zh-CN" altLang="en-US" sz="24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9" name="矩形 8"/>
            <p:cNvSpPr/>
            <p:nvPr/>
          </p:nvSpPr>
          <p:spPr>
            <a:xfrm>
              <a:off x="1577975" y="284389"/>
              <a:ext cx="114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charset="-122"/>
                <a:cs typeface="+mn-cs"/>
                <a:sym typeface="Arial" panose="020B0604020202020204" pitchFamily="34" charset="0"/>
              </a:endParaRPr>
            </a:p>
          </p:txBody>
        </p:sp>
      </p:grpSp>
      <p:grpSp>
        <p:nvGrpSpPr>
          <p:cNvPr id="15" name="Group 52"/>
          <p:cNvGrpSpPr/>
          <p:nvPr/>
        </p:nvGrpSpPr>
        <p:grpSpPr>
          <a:xfrm>
            <a:off x="35496" y="908720"/>
            <a:ext cx="2664296" cy="812800"/>
            <a:chOff x="425669" y="2203667"/>
            <a:chExt cx="3973509" cy="811886"/>
          </a:xfrm>
        </p:grpSpPr>
        <p:sp>
          <p:nvSpPr>
            <p:cNvPr id="16" name="Rounded Rectangle 56"/>
            <p:cNvSpPr/>
            <p:nvPr/>
          </p:nvSpPr>
          <p:spPr>
            <a:xfrm>
              <a:off x="425669" y="2203667"/>
              <a:ext cx="3725859" cy="762729"/>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8" name="Rounded Rectangle 57"/>
            <p:cNvSpPr/>
            <p:nvPr/>
          </p:nvSpPr>
          <p:spPr>
            <a:xfrm>
              <a:off x="425669" y="2252825"/>
              <a:ext cx="3725859" cy="762728"/>
            </a:xfrm>
            <a:prstGeom prst="roundRect">
              <a:avLst>
                <a:gd name="adj" fmla="val 1127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9" name="Isosceles Triangle 58"/>
            <p:cNvSpPr/>
            <p:nvPr/>
          </p:nvSpPr>
          <p:spPr>
            <a:xfrm rot="5400000">
              <a:off x="3985896" y="2453214"/>
              <a:ext cx="464614" cy="36195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grpSp>
      <p:sp>
        <p:nvSpPr>
          <p:cNvPr id="20" name="TextBox 61"/>
          <p:cNvSpPr txBox="1"/>
          <p:nvPr/>
        </p:nvSpPr>
        <p:spPr>
          <a:xfrm>
            <a:off x="970765" y="1076995"/>
            <a:ext cx="1513003" cy="427038"/>
          </a:xfrm>
          <a:prstGeom prst="rect">
            <a:avLst/>
          </a:prstGeom>
          <a:noFill/>
          <a:ln w="9525">
            <a:noFill/>
          </a:ln>
        </p:spPr>
        <p:txBody>
          <a:bodyPr wrap="square" lIns="0" tIns="0" rIns="0" bIns="0">
            <a:spAutoFit/>
          </a:bodyPr>
          <a:lstStyle/>
          <a:p>
            <a:pPr>
              <a:spcBef>
                <a:spcPct val="20000"/>
              </a:spcBef>
              <a:buFont typeface="Arial" panose="020B0604020202020204" pitchFamily="34" charset="0"/>
              <a:buNone/>
            </a:pPr>
            <a:r>
              <a:rPr lang="zh-CN" altLang="en-US" sz="2800" b="1" dirty="0" smtClean="0">
                <a:solidFill>
                  <a:srgbClr val="FFFF00"/>
                </a:solidFill>
                <a:latin typeface="黑体" panose="02010609060101010101" pitchFamily="49" charset="-122"/>
                <a:ea typeface="黑体" panose="02010609060101010101" pitchFamily="49" charset="-122"/>
                <a:sym typeface="+mn-ea"/>
              </a:rPr>
              <a:t>研究成果</a:t>
            </a:r>
            <a:endParaRPr lang="zh-CN" altLang="en-US" sz="2800" b="1" dirty="0">
              <a:solidFill>
                <a:srgbClr val="FFFF00"/>
              </a:solidFill>
              <a:latin typeface="黑体" panose="02010609060101010101" pitchFamily="49" charset="-122"/>
              <a:ea typeface="黑体" panose="02010609060101010101" pitchFamily="49" charset="-122"/>
              <a:sym typeface="+mn-ea"/>
            </a:endParaRPr>
          </a:p>
        </p:txBody>
      </p:sp>
      <p:sp>
        <p:nvSpPr>
          <p:cNvPr id="22" name="Freeform 76"/>
          <p:cNvSpPr>
            <a:spLocks noEditPoints="1"/>
          </p:cNvSpPr>
          <p:nvPr/>
        </p:nvSpPr>
        <p:spPr>
          <a:xfrm>
            <a:off x="318071" y="1027783"/>
            <a:ext cx="403225" cy="588962"/>
          </a:xfrm>
          <a:custGeom>
            <a:avLst/>
            <a:gdLst>
              <a:gd name="txL" fmla="*/ 0 w 70"/>
              <a:gd name="txT" fmla="*/ 0 h 102"/>
              <a:gd name="txR" fmla="*/ 70 w 70"/>
              <a:gd name="txB" fmla="*/ 102 h 102"/>
            </a:gdLst>
            <a:ahLst/>
            <a:cxnLst>
              <a:cxn ang="0">
                <a:pos x="2147483647" y="0"/>
              </a:cxn>
              <a:cxn ang="0">
                <a:pos x="0"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alpha val="100000"/>
            </a:schemeClr>
          </a:solidFill>
          <a:ln w="9525">
            <a:noFill/>
          </a:ln>
        </p:spPr>
        <p:txBody>
          <a:bodyPr/>
          <a:lstStyle/>
          <a:p>
            <a:endParaRPr lang="zh-CN" altLang="en-US"/>
          </a:p>
        </p:txBody>
      </p:sp>
      <p:graphicFrame>
        <p:nvGraphicFramePr>
          <p:cNvPr id="4" name="表格 3"/>
          <p:cNvGraphicFramePr>
            <a:graphicFrameLocks noGrp="1"/>
          </p:cNvGraphicFramePr>
          <p:nvPr>
            <p:extLst>
              <p:ext uri="{D42A27DB-BD31-4B8C-83A1-F6EECF244321}">
                <p14:modId xmlns:p14="http://schemas.microsoft.com/office/powerpoint/2010/main" val="3667332505"/>
              </p:ext>
            </p:extLst>
          </p:nvPr>
        </p:nvGraphicFramePr>
        <p:xfrm>
          <a:off x="391348" y="1988840"/>
          <a:ext cx="8573139" cy="4176463"/>
        </p:xfrm>
        <a:graphic>
          <a:graphicData uri="http://schemas.openxmlformats.org/drawingml/2006/table">
            <a:tbl>
              <a:tblPr>
                <a:tableStyleId>{5C22544A-7EE6-4342-B048-85BDC9FD1C3A}</a:tableStyleId>
              </a:tblPr>
              <a:tblGrid>
                <a:gridCol w="3706977">
                  <a:extLst>
                    <a:ext uri="{9D8B030D-6E8A-4147-A177-3AD203B41FA5}">
                      <a16:colId xmlns:a16="http://schemas.microsoft.com/office/drawing/2014/main" val="20000"/>
                    </a:ext>
                  </a:extLst>
                </a:gridCol>
                <a:gridCol w="2547792">
                  <a:extLst>
                    <a:ext uri="{9D8B030D-6E8A-4147-A177-3AD203B41FA5}">
                      <a16:colId xmlns:a16="http://schemas.microsoft.com/office/drawing/2014/main" val="20001"/>
                    </a:ext>
                  </a:extLst>
                </a:gridCol>
                <a:gridCol w="1159185">
                  <a:extLst>
                    <a:ext uri="{9D8B030D-6E8A-4147-A177-3AD203B41FA5}">
                      <a16:colId xmlns:a16="http://schemas.microsoft.com/office/drawing/2014/main" val="20002"/>
                    </a:ext>
                  </a:extLst>
                </a:gridCol>
                <a:gridCol w="1159185">
                  <a:extLst>
                    <a:ext uri="{9D8B030D-6E8A-4147-A177-3AD203B41FA5}">
                      <a16:colId xmlns:a16="http://schemas.microsoft.com/office/drawing/2014/main" val="20003"/>
                    </a:ext>
                  </a:extLst>
                </a:gridCol>
              </a:tblGrid>
              <a:tr h="1662004">
                <a:tc>
                  <a:txBody>
                    <a:bodyPr/>
                    <a:lstStyle/>
                    <a:p>
                      <a:pPr algn="ctr" fontAlgn="ctr"/>
                      <a:r>
                        <a:rPr lang="zh-CN" altLang="en-US" sz="2400" u="none" strike="noStrike" dirty="0">
                          <a:effectLst/>
                        </a:rPr>
                        <a:t>题目</a:t>
                      </a:r>
                      <a:endParaRPr lang="zh-CN" altLang="en-US" sz="2400" b="0" i="0" u="none" strike="noStrike" dirty="0">
                        <a:solidFill>
                          <a:srgbClr val="000000"/>
                        </a:solidFill>
                        <a:effectLst/>
                        <a:latin typeface="宋体"/>
                      </a:endParaRPr>
                    </a:p>
                  </a:txBody>
                  <a:tcPr marL="6350" marR="6350" marT="6350" marB="0" anchor="ctr"/>
                </a:tc>
                <a:tc>
                  <a:txBody>
                    <a:bodyPr/>
                    <a:lstStyle/>
                    <a:p>
                      <a:pPr algn="ctr" fontAlgn="ctr"/>
                      <a:r>
                        <a:rPr lang="zh-CN" altLang="en-US" sz="2400" u="none" strike="noStrike">
                          <a:effectLst/>
                        </a:rPr>
                        <a:t>选项</a:t>
                      </a:r>
                      <a:endParaRPr lang="zh-CN" altLang="en-US" sz="2400" b="0" i="0" u="none" strike="noStrike">
                        <a:solidFill>
                          <a:srgbClr val="000000"/>
                        </a:solidFill>
                        <a:effectLst/>
                        <a:latin typeface="宋体"/>
                      </a:endParaRPr>
                    </a:p>
                  </a:txBody>
                  <a:tcPr marL="6350" marR="6350" marT="6350" marB="0" anchor="ctr"/>
                </a:tc>
                <a:tc>
                  <a:txBody>
                    <a:bodyPr/>
                    <a:lstStyle/>
                    <a:p>
                      <a:pPr algn="ctr" fontAlgn="ctr"/>
                      <a:r>
                        <a:rPr lang="zh-CN" altLang="en-US" sz="2400" u="none" strike="noStrike">
                          <a:effectLst/>
                        </a:rPr>
                        <a:t>小计</a:t>
                      </a:r>
                      <a:endParaRPr lang="zh-CN" altLang="en-US" sz="2400" b="0" i="0" u="none" strike="noStrike">
                        <a:solidFill>
                          <a:srgbClr val="000000"/>
                        </a:solidFill>
                        <a:effectLst/>
                        <a:latin typeface="宋体"/>
                      </a:endParaRPr>
                    </a:p>
                  </a:txBody>
                  <a:tcPr marL="6350" marR="6350" marT="6350" marB="0" anchor="ctr"/>
                </a:tc>
                <a:tc>
                  <a:txBody>
                    <a:bodyPr/>
                    <a:lstStyle/>
                    <a:p>
                      <a:pPr algn="ctr" fontAlgn="ctr"/>
                      <a:r>
                        <a:rPr lang="zh-CN" altLang="en-US" sz="2400" u="none" strike="noStrike">
                          <a:effectLst/>
                        </a:rPr>
                        <a:t>占比</a:t>
                      </a:r>
                      <a:r>
                        <a:rPr lang="en-US" altLang="zh-CN" sz="2400" u="none" strike="noStrike">
                          <a:effectLst/>
                        </a:rPr>
                        <a:t>%</a:t>
                      </a:r>
                      <a:endParaRPr lang="en-US" altLang="zh-CN" sz="2400" b="0" i="0" u="none" strike="noStrike">
                        <a:solidFill>
                          <a:srgbClr val="000000"/>
                        </a:solidFill>
                        <a:effectLst/>
                        <a:latin typeface="宋体"/>
                      </a:endParaRPr>
                    </a:p>
                  </a:txBody>
                  <a:tcPr marL="6350" marR="6350" marT="6350" marB="0" anchor="ctr"/>
                </a:tc>
                <a:extLst>
                  <a:ext uri="{0D108BD9-81ED-4DB2-BD59-A6C34878D82A}">
                    <a16:rowId xmlns:a16="http://schemas.microsoft.com/office/drawing/2014/main" val="10000"/>
                  </a:ext>
                </a:extLst>
              </a:tr>
              <a:tr h="838153">
                <a:tc rowSpan="3">
                  <a:txBody>
                    <a:bodyPr/>
                    <a:lstStyle/>
                    <a:p>
                      <a:pPr algn="l" fontAlgn="ctr"/>
                      <a:r>
                        <a:rPr lang="zh-CN" altLang="en-US" sz="2400" u="none" strike="noStrike" dirty="0">
                          <a:effectLst/>
                        </a:rPr>
                        <a:t> </a:t>
                      </a:r>
                      <a:r>
                        <a:rPr lang="en-US" altLang="zh-CN" sz="2400" u="none" strike="noStrike" dirty="0">
                          <a:effectLst/>
                        </a:rPr>
                        <a:t>6.</a:t>
                      </a:r>
                      <a:r>
                        <a:rPr lang="zh-CN" altLang="en-US" sz="2400" u="none" strike="noStrike" dirty="0">
                          <a:effectLst/>
                        </a:rPr>
                        <a:t>你多长时间更换一</a:t>
                      </a:r>
                      <a:r>
                        <a:rPr lang="zh-CN" altLang="en-US" sz="2400" u="none" strike="noStrike" dirty="0" smtClean="0">
                          <a:effectLst/>
                        </a:rPr>
                        <a:t>次</a:t>
                      </a:r>
                      <a:endParaRPr lang="en-US" altLang="zh-CN" sz="2400" u="none" strike="noStrike" dirty="0" smtClean="0">
                        <a:effectLst/>
                      </a:endParaRPr>
                    </a:p>
                    <a:p>
                      <a:pPr algn="l" fontAlgn="ctr"/>
                      <a:r>
                        <a:rPr lang="zh-CN" altLang="en-US" sz="2400" u="none" strike="noStrike" dirty="0" smtClean="0">
                          <a:effectLst/>
                        </a:rPr>
                        <a:t>牙刷</a:t>
                      </a:r>
                      <a:r>
                        <a:rPr lang="zh-CN" altLang="en-US" sz="2400" u="none" strike="noStrike" dirty="0">
                          <a:effectLst/>
                        </a:rPr>
                        <a:t>？</a:t>
                      </a:r>
                      <a:endParaRPr lang="zh-CN" altLang="en-US" sz="2400" b="0" i="0" u="none" strike="noStrike" dirty="0">
                        <a:solidFill>
                          <a:srgbClr val="000000"/>
                        </a:solidFill>
                        <a:effectLst/>
                        <a:latin typeface="宋体"/>
                      </a:endParaRPr>
                    </a:p>
                  </a:txBody>
                  <a:tcPr marL="6350" marR="6350" marT="6350" marB="0" anchor="ctr"/>
                </a:tc>
                <a:tc>
                  <a:txBody>
                    <a:bodyPr/>
                    <a:lstStyle/>
                    <a:p>
                      <a:pPr algn="l" fontAlgn="ctr"/>
                      <a:r>
                        <a:rPr lang="en-US" altLang="zh-CN" sz="2400" u="none" strike="noStrike" dirty="0">
                          <a:effectLst/>
                        </a:rPr>
                        <a:t>3</a:t>
                      </a:r>
                      <a:r>
                        <a:rPr lang="zh-CN" altLang="en-US" sz="2400" u="none" strike="noStrike" dirty="0">
                          <a:effectLst/>
                        </a:rPr>
                        <a:t>个月</a:t>
                      </a:r>
                      <a:endParaRPr lang="zh-CN" altLang="en-US" sz="2400" b="0" i="0" u="none" strike="noStrike" dirty="0">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41</a:t>
                      </a:r>
                      <a:endParaRPr lang="en-US" altLang="zh-CN" sz="2400" b="0" i="0" u="none" strike="noStrike">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60.29 </a:t>
                      </a:r>
                      <a:endParaRPr lang="en-US" altLang="zh-CN" sz="2400" b="0" i="0" u="none" strike="noStrike">
                        <a:solidFill>
                          <a:srgbClr val="000000"/>
                        </a:solidFill>
                        <a:effectLst/>
                        <a:latin typeface="宋体"/>
                      </a:endParaRPr>
                    </a:p>
                  </a:txBody>
                  <a:tcPr marL="6350" marR="6350" marT="6350" marB="0" anchor="ctr"/>
                </a:tc>
                <a:extLst>
                  <a:ext uri="{0D108BD9-81ED-4DB2-BD59-A6C34878D82A}">
                    <a16:rowId xmlns:a16="http://schemas.microsoft.com/office/drawing/2014/main" val="10001"/>
                  </a:ext>
                </a:extLst>
              </a:tr>
              <a:tr h="838153">
                <a:tc vMerge="1">
                  <a:txBody>
                    <a:bodyPr/>
                    <a:lstStyle/>
                    <a:p>
                      <a:endParaRPr lang="zh-CN" altLang="en-US"/>
                    </a:p>
                  </a:txBody>
                  <a:tcPr/>
                </a:tc>
                <a:tc>
                  <a:txBody>
                    <a:bodyPr/>
                    <a:lstStyle/>
                    <a:p>
                      <a:pPr algn="l" fontAlgn="ctr"/>
                      <a:r>
                        <a:rPr lang="zh-CN" altLang="en-US" sz="2400" u="none" strike="noStrike" dirty="0">
                          <a:effectLst/>
                        </a:rPr>
                        <a:t>半年以上</a:t>
                      </a:r>
                      <a:endParaRPr lang="zh-CN" altLang="en-US" sz="2400" b="0" i="0" u="none" strike="noStrike" dirty="0">
                        <a:solidFill>
                          <a:srgbClr val="000000"/>
                        </a:solidFill>
                        <a:effectLst/>
                        <a:latin typeface="宋体"/>
                      </a:endParaRPr>
                    </a:p>
                  </a:txBody>
                  <a:tcPr marL="6350" marR="6350" marT="6350" marB="0" anchor="ctr"/>
                </a:tc>
                <a:tc>
                  <a:txBody>
                    <a:bodyPr/>
                    <a:lstStyle/>
                    <a:p>
                      <a:pPr algn="r" fontAlgn="ctr"/>
                      <a:r>
                        <a:rPr lang="en-US" altLang="zh-CN" sz="2400" u="none" strike="noStrike" dirty="0">
                          <a:effectLst/>
                        </a:rPr>
                        <a:t>17</a:t>
                      </a:r>
                      <a:endParaRPr lang="en-US" altLang="zh-CN" sz="2400" b="0" i="0" u="none" strike="noStrike" dirty="0">
                        <a:solidFill>
                          <a:srgbClr val="000000"/>
                        </a:solidFill>
                        <a:effectLst/>
                        <a:latin typeface="宋体"/>
                      </a:endParaRPr>
                    </a:p>
                  </a:txBody>
                  <a:tcPr marL="6350" marR="6350" marT="6350" marB="0" anchor="ctr"/>
                </a:tc>
                <a:tc>
                  <a:txBody>
                    <a:bodyPr/>
                    <a:lstStyle/>
                    <a:p>
                      <a:pPr algn="r" fontAlgn="ctr"/>
                      <a:r>
                        <a:rPr lang="en-US" altLang="zh-CN" sz="2400" u="none" strike="noStrike" dirty="0">
                          <a:effectLst/>
                        </a:rPr>
                        <a:t>25.00 </a:t>
                      </a:r>
                      <a:endParaRPr lang="en-US" altLang="zh-CN" sz="2400" b="0" i="0" u="none" strike="noStrike" dirty="0">
                        <a:solidFill>
                          <a:srgbClr val="000000"/>
                        </a:solidFill>
                        <a:effectLst/>
                        <a:latin typeface="宋体"/>
                      </a:endParaRPr>
                    </a:p>
                  </a:txBody>
                  <a:tcPr marL="6350" marR="6350" marT="6350" marB="0" anchor="ctr"/>
                </a:tc>
                <a:extLst>
                  <a:ext uri="{0D108BD9-81ED-4DB2-BD59-A6C34878D82A}">
                    <a16:rowId xmlns:a16="http://schemas.microsoft.com/office/drawing/2014/main" val="10002"/>
                  </a:ext>
                </a:extLst>
              </a:tr>
              <a:tr h="838153">
                <a:tc vMerge="1">
                  <a:txBody>
                    <a:bodyPr/>
                    <a:lstStyle/>
                    <a:p>
                      <a:endParaRPr lang="zh-CN" altLang="en-US"/>
                    </a:p>
                  </a:txBody>
                  <a:tcPr/>
                </a:tc>
                <a:tc>
                  <a:txBody>
                    <a:bodyPr/>
                    <a:lstStyle/>
                    <a:p>
                      <a:pPr algn="l" fontAlgn="ctr"/>
                      <a:r>
                        <a:rPr lang="zh-CN" altLang="en-US" sz="2400" u="none" strike="noStrike">
                          <a:effectLst/>
                        </a:rPr>
                        <a:t>坏了再换</a:t>
                      </a:r>
                      <a:endParaRPr lang="zh-CN" altLang="en-US" sz="2400" b="0" i="0" u="none" strike="noStrike">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10</a:t>
                      </a:r>
                      <a:endParaRPr lang="en-US" altLang="zh-CN" sz="2400" b="0" i="0" u="none" strike="noStrike">
                        <a:solidFill>
                          <a:srgbClr val="000000"/>
                        </a:solidFill>
                        <a:effectLst/>
                        <a:latin typeface="宋体"/>
                      </a:endParaRPr>
                    </a:p>
                  </a:txBody>
                  <a:tcPr marL="6350" marR="6350" marT="6350" marB="0" anchor="ctr"/>
                </a:tc>
                <a:tc>
                  <a:txBody>
                    <a:bodyPr/>
                    <a:lstStyle/>
                    <a:p>
                      <a:pPr algn="r" fontAlgn="ctr"/>
                      <a:r>
                        <a:rPr lang="en-US" altLang="zh-CN" sz="2400" u="none" strike="noStrike" dirty="0">
                          <a:effectLst/>
                        </a:rPr>
                        <a:t>14.71 </a:t>
                      </a:r>
                      <a:endParaRPr lang="en-US" altLang="zh-CN" sz="2400" b="0" i="0" u="none" strike="noStrike" dirty="0">
                        <a:solidFill>
                          <a:srgbClr val="000000"/>
                        </a:solidFill>
                        <a:effectLst/>
                        <a:latin typeface="宋体"/>
                      </a:endParaRPr>
                    </a:p>
                  </a:txBody>
                  <a:tcPr marL="6350" marR="6350" marT="6350" marB="0" anchor="ct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60773990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 presetClass="entr" presetSubtype="8" accel="50000" decel="5000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animEffect transition="in" filter="fade">
                                      <p:cBhvr>
                                        <p:cTn id="1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直接连接符 22"/>
          <p:cNvCxnSpPr/>
          <p:nvPr/>
        </p:nvCxnSpPr>
        <p:spPr>
          <a:xfrm>
            <a:off x="0" y="814388"/>
            <a:ext cx="9144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2" name="组合 46"/>
          <p:cNvGrpSpPr/>
          <p:nvPr/>
        </p:nvGrpSpPr>
        <p:grpSpPr>
          <a:xfrm>
            <a:off x="0" y="284163"/>
            <a:ext cx="5416867" cy="530225"/>
            <a:chOff x="0" y="284389"/>
            <a:chExt cx="1692275" cy="529772"/>
          </a:xfrm>
        </p:grpSpPr>
        <p:sp>
          <p:nvSpPr>
            <p:cNvPr id="8" name="矩形 7"/>
            <p:cNvSpPr/>
            <p:nvPr/>
          </p:nvSpPr>
          <p:spPr>
            <a:xfrm>
              <a:off x="0" y="284389"/>
              <a:ext cx="1511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400" b="1" dirty="0">
                  <a:solidFill>
                    <a:schemeClr val="bg1"/>
                  </a:solidFill>
                  <a:ea typeface="微软雅黑" panose="020B0503020204020204" charset="-122"/>
                  <a:sym typeface="Arial" panose="020B0604020202020204" pitchFamily="34" charset="0"/>
                </a:rPr>
                <a:t>中学生牙齿健康状况的调查与</a:t>
              </a:r>
              <a:r>
                <a:rPr lang="zh-CN" altLang="en-US" sz="2400" b="1" dirty="0" smtClean="0">
                  <a:solidFill>
                    <a:schemeClr val="bg1"/>
                  </a:solidFill>
                  <a:ea typeface="微软雅黑" panose="020B0503020204020204" charset="-122"/>
                  <a:sym typeface="Arial" panose="020B0604020202020204" pitchFamily="34" charset="0"/>
                </a:rPr>
                <a:t>研究</a:t>
              </a:r>
              <a:endParaRPr lang="zh-CN" altLang="en-US" sz="24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9" name="矩形 8"/>
            <p:cNvSpPr/>
            <p:nvPr/>
          </p:nvSpPr>
          <p:spPr>
            <a:xfrm>
              <a:off x="1577975" y="284389"/>
              <a:ext cx="114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charset="-122"/>
                <a:cs typeface="+mn-cs"/>
                <a:sym typeface="Arial" panose="020B0604020202020204" pitchFamily="34" charset="0"/>
              </a:endParaRPr>
            </a:p>
          </p:txBody>
        </p:sp>
      </p:grpSp>
      <p:graphicFrame>
        <p:nvGraphicFramePr>
          <p:cNvPr id="3" name="表格 2"/>
          <p:cNvGraphicFramePr>
            <a:graphicFrameLocks noGrp="1"/>
          </p:cNvGraphicFramePr>
          <p:nvPr>
            <p:extLst>
              <p:ext uri="{D42A27DB-BD31-4B8C-83A1-F6EECF244321}">
                <p14:modId xmlns:p14="http://schemas.microsoft.com/office/powerpoint/2010/main" val="1210005068"/>
              </p:ext>
            </p:extLst>
          </p:nvPr>
        </p:nvGraphicFramePr>
        <p:xfrm>
          <a:off x="539551" y="1772818"/>
          <a:ext cx="8352930" cy="4536502"/>
        </p:xfrm>
        <a:graphic>
          <a:graphicData uri="http://schemas.openxmlformats.org/drawingml/2006/table">
            <a:tbl>
              <a:tblPr>
                <a:tableStyleId>{5C22544A-7EE6-4342-B048-85BDC9FD1C3A}</a:tableStyleId>
              </a:tblPr>
              <a:tblGrid>
                <a:gridCol w="556000">
                  <a:extLst>
                    <a:ext uri="{9D8B030D-6E8A-4147-A177-3AD203B41FA5}">
                      <a16:colId xmlns:a16="http://schemas.microsoft.com/office/drawing/2014/main" val="20000"/>
                    </a:ext>
                  </a:extLst>
                </a:gridCol>
                <a:gridCol w="982698">
                  <a:extLst>
                    <a:ext uri="{9D8B030D-6E8A-4147-A177-3AD203B41FA5}">
                      <a16:colId xmlns:a16="http://schemas.microsoft.com/office/drawing/2014/main" val="20001"/>
                    </a:ext>
                  </a:extLst>
                </a:gridCol>
                <a:gridCol w="827535">
                  <a:extLst>
                    <a:ext uri="{9D8B030D-6E8A-4147-A177-3AD203B41FA5}">
                      <a16:colId xmlns:a16="http://schemas.microsoft.com/office/drawing/2014/main" val="20002"/>
                    </a:ext>
                  </a:extLst>
                </a:gridCol>
                <a:gridCol w="2430884">
                  <a:extLst>
                    <a:ext uri="{9D8B030D-6E8A-4147-A177-3AD203B41FA5}">
                      <a16:colId xmlns:a16="http://schemas.microsoft.com/office/drawing/2014/main" val="20003"/>
                    </a:ext>
                  </a:extLst>
                </a:gridCol>
                <a:gridCol w="1073208">
                  <a:extLst>
                    <a:ext uri="{9D8B030D-6E8A-4147-A177-3AD203B41FA5}">
                      <a16:colId xmlns:a16="http://schemas.microsoft.com/office/drawing/2014/main" val="20004"/>
                    </a:ext>
                  </a:extLst>
                </a:gridCol>
                <a:gridCol w="827535">
                  <a:extLst>
                    <a:ext uri="{9D8B030D-6E8A-4147-A177-3AD203B41FA5}">
                      <a16:colId xmlns:a16="http://schemas.microsoft.com/office/drawing/2014/main" val="20005"/>
                    </a:ext>
                  </a:extLst>
                </a:gridCol>
                <a:gridCol w="1655070">
                  <a:extLst>
                    <a:ext uri="{9D8B030D-6E8A-4147-A177-3AD203B41FA5}">
                      <a16:colId xmlns:a16="http://schemas.microsoft.com/office/drawing/2014/main" val="20006"/>
                    </a:ext>
                  </a:extLst>
                </a:gridCol>
              </a:tblGrid>
              <a:tr h="924602">
                <a:tc gridSpan="2">
                  <a:txBody>
                    <a:bodyPr/>
                    <a:lstStyle/>
                    <a:p>
                      <a:pPr algn="ctr" fontAlgn="ctr"/>
                      <a:r>
                        <a:rPr kumimoji="0" lang="zh-CN" altLang="en-US" sz="2400" b="1" i="0" u="none" strike="noStrike" kern="1200" cap="none" spc="0" normalizeH="0" baseline="0" dirty="0">
                          <a:ln>
                            <a:noFill/>
                          </a:ln>
                          <a:solidFill>
                            <a:schemeClr val="tx1"/>
                          </a:solidFill>
                          <a:effectLst/>
                          <a:uLnTx/>
                          <a:uFillTx/>
                          <a:latin typeface="+mn-lt"/>
                          <a:ea typeface="+mn-ea"/>
                          <a:cs typeface="+mn-cs"/>
                        </a:rPr>
                        <a:t>课题名称</a:t>
                      </a:r>
                    </a:p>
                  </a:txBody>
                  <a:tcPr marL="6350" marR="6350" marT="6350" marB="0" anchor="ctr"/>
                </a:tc>
                <a:tc hMerge="1">
                  <a:txBody>
                    <a:bodyPr/>
                    <a:lstStyle/>
                    <a:p>
                      <a:endParaRPr lang="zh-CN" altLang="en-US"/>
                    </a:p>
                  </a:txBody>
                  <a:tcPr/>
                </a:tc>
                <a:tc gridSpan="2">
                  <a:txBody>
                    <a:bodyPr/>
                    <a:lstStyle/>
                    <a:p>
                      <a:pPr algn="ctr" fontAlgn="ctr"/>
                      <a:r>
                        <a:rPr lang="zh-CN" altLang="en-US" sz="2400" b="1" u="none" strike="noStrike" kern="1200" dirty="0">
                          <a:solidFill>
                            <a:srgbClr val="0070C0"/>
                          </a:solidFill>
                          <a:effectLst/>
                          <a:latin typeface="+mn-lt"/>
                          <a:ea typeface="+mn-ea"/>
                          <a:cs typeface="+mn-cs"/>
                        </a:rPr>
                        <a:t>中学生牙齿健康状况</a:t>
                      </a:r>
                      <a:r>
                        <a:rPr lang="zh-CN" altLang="en-US" sz="2400" b="1" u="none" strike="noStrike" kern="1200" dirty="0" smtClean="0">
                          <a:solidFill>
                            <a:srgbClr val="0070C0"/>
                          </a:solidFill>
                          <a:effectLst/>
                          <a:latin typeface="+mn-lt"/>
                          <a:ea typeface="+mn-ea"/>
                          <a:cs typeface="+mn-cs"/>
                        </a:rPr>
                        <a:t>的</a:t>
                      </a:r>
                      <a:endParaRPr lang="en-US" altLang="zh-CN" sz="2400" b="1" u="none" strike="noStrike" kern="1200" dirty="0" smtClean="0">
                        <a:solidFill>
                          <a:srgbClr val="0070C0"/>
                        </a:solidFill>
                        <a:effectLst/>
                        <a:latin typeface="+mn-lt"/>
                        <a:ea typeface="+mn-ea"/>
                        <a:cs typeface="+mn-cs"/>
                      </a:endParaRPr>
                    </a:p>
                    <a:p>
                      <a:pPr algn="ctr" fontAlgn="ctr"/>
                      <a:r>
                        <a:rPr lang="zh-CN" altLang="en-US" sz="2400" b="1" u="none" strike="noStrike" kern="1200" dirty="0" smtClean="0">
                          <a:solidFill>
                            <a:srgbClr val="0070C0"/>
                          </a:solidFill>
                          <a:effectLst/>
                          <a:latin typeface="+mn-lt"/>
                          <a:ea typeface="+mn-ea"/>
                          <a:cs typeface="+mn-cs"/>
                        </a:rPr>
                        <a:t>调查</a:t>
                      </a:r>
                      <a:r>
                        <a:rPr lang="zh-CN" altLang="en-US" sz="2400" b="1" u="none" strike="noStrike" kern="1200" dirty="0">
                          <a:solidFill>
                            <a:srgbClr val="0070C0"/>
                          </a:solidFill>
                          <a:effectLst/>
                          <a:latin typeface="+mn-lt"/>
                          <a:ea typeface="+mn-ea"/>
                          <a:cs typeface="+mn-cs"/>
                        </a:rPr>
                        <a:t>与研究</a:t>
                      </a:r>
                    </a:p>
                  </a:txBody>
                  <a:tcPr marL="6350" marR="6350" marT="6350" marB="0" anchor="ctr"/>
                </a:tc>
                <a:tc hMerge="1">
                  <a:txBody>
                    <a:bodyPr/>
                    <a:lstStyle/>
                    <a:p>
                      <a:endParaRPr lang="zh-CN" altLang="en-US"/>
                    </a:p>
                  </a:txBody>
                  <a:tcPr/>
                </a:tc>
                <a:tc gridSpan="2">
                  <a:txBody>
                    <a:bodyPr/>
                    <a:lstStyle/>
                    <a:p>
                      <a:pPr algn="ctr" fontAlgn="ctr"/>
                      <a:r>
                        <a:rPr kumimoji="0" lang="zh-CN" altLang="en-US" sz="2400" b="1" i="0" u="none" strike="noStrike" kern="1200" cap="none" spc="0" normalizeH="0" baseline="0" dirty="0">
                          <a:ln>
                            <a:noFill/>
                          </a:ln>
                          <a:solidFill>
                            <a:schemeClr val="tx1"/>
                          </a:solidFill>
                          <a:effectLst/>
                          <a:uLnTx/>
                          <a:uFillTx/>
                          <a:latin typeface="+mn-lt"/>
                          <a:ea typeface="+mn-ea"/>
                          <a:cs typeface="+mn-cs"/>
                        </a:rPr>
                        <a:t>课题负责人</a:t>
                      </a:r>
                    </a:p>
                  </a:txBody>
                  <a:tcPr marL="6350" marR="6350" marT="6350" marB="0" anchor="ctr"/>
                </a:tc>
                <a:tc hMerge="1">
                  <a:txBody>
                    <a:bodyPr/>
                    <a:lstStyle/>
                    <a:p>
                      <a:endParaRPr lang="zh-CN" altLang="en-US"/>
                    </a:p>
                  </a:txBody>
                  <a:tcPr/>
                </a:tc>
                <a:tc>
                  <a:txBody>
                    <a:bodyPr/>
                    <a:lstStyle/>
                    <a:p>
                      <a:pPr algn="ctr" fontAlgn="ctr"/>
                      <a:r>
                        <a:rPr kumimoji="0" lang="zh-CN" altLang="en-US" sz="3200" b="1" i="0" u="none" strike="noStrike" kern="1200" cap="none" spc="0" normalizeH="0" baseline="0" dirty="0">
                          <a:ln>
                            <a:noFill/>
                          </a:ln>
                          <a:solidFill>
                            <a:srgbClr val="0070C0"/>
                          </a:solidFill>
                          <a:effectLst/>
                          <a:uLnTx/>
                          <a:uFillTx/>
                          <a:latin typeface="华文行楷" pitchFamily="2" charset="-122"/>
                          <a:ea typeface="华文行楷" pitchFamily="2" charset="-122"/>
                          <a:cs typeface="+mn-cs"/>
                        </a:rPr>
                        <a:t>朱海搏</a:t>
                      </a:r>
                    </a:p>
                  </a:txBody>
                  <a:tcPr marL="6350" marR="6350" marT="6350" marB="0" anchor="ctr"/>
                </a:tc>
                <a:extLst>
                  <a:ext uri="{0D108BD9-81ED-4DB2-BD59-A6C34878D82A}">
                    <a16:rowId xmlns:a16="http://schemas.microsoft.com/office/drawing/2014/main" val="10000"/>
                  </a:ext>
                </a:extLst>
              </a:tr>
              <a:tr h="722380">
                <a:tc rowSpan="5">
                  <a:txBody>
                    <a:bodyPr/>
                    <a:lstStyle/>
                    <a:p>
                      <a:pPr algn="ctr" fontAlgn="ctr"/>
                      <a:r>
                        <a:rPr kumimoji="0" lang="zh-CN" altLang="en-US" sz="2400" b="1" i="0" u="none" strike="noStrike" kern="1200" cap="none" spc="0" normalizeH="0" baseline="0" dirty="0">
                          <a:ln>
                            <a:noFill/>
                          </a:ln>
                          <a:solidFill>
                            <a:schemeClr val="tx1"/>
                          </a:solidFill>
                          <a:effectLst/>
                          <a:uLnTx/>
                          <a:uFillTx/>
                          <a:latin typeface="+mn-lt"/>
                          <a:ea typeface="+mn-ea"/>
                          <a:cs typeface="+mn-cs"/>
                        </a:rPr>
                        <a:t>课题组成员</a:t>
                      </a:r>
                    </a:p>
                  </a:txBody>
                  <a:tcPr marL="6350" marR="6350" marT="6350" marB="0" vert="eaVert" anchor="ctr"/>
                </a:tc>
                <a:tc>
                  <a:txBody>
                    <a:bodyPr/>
                    <a:lstStyle/>
                    <a:p>
                      <a:pPr algn="ctr" fontAlgn="ctr"/>
                      <a:r>
                        <a:rPr kumimoji="0" lang="zh-CN" altLang="en-US" sz="2400" b="1" i="0" u="none" strike="noStrike" kern="1200" cap="none" spc="0" normalizeH="0" baseline="0" dirty="0">
                          <a:ln>
                            <a:noFill/>
                          </a:ln>
                          <a:solidFill>
                            <a:schemeClr val="tx1"/>
                          </a:solidFill>
                          <a:effectLst/>
                          <a:uLnTx/>
                          <a:uFillTx/>
                          <a:latin typeface="+mn-lt"/>
                          <a:ea typeface="+mn-ea"/>
                          <a:cs typeface="+mn-cs"/>
                        </a:rPr>
                        <a:t>姓名</a:t>
                      </a:r>
                    </a:p>
                  </a:txBody>
                  <a:tcPr marL="6350" marR="6350" marT="6350" marB="0" anchor="ctr"/>
                </a:tc>
                <a:tc>
                  <a:txBody>
                    <a:bodyPr/>
                    <a:lstStyle/>
                    <a:p>
                      <a:pPr algn="ctr" fontAlgn="ctr"/>
                      <a:r>
                        <a:rPr kumimoji="0" lang="zh-CN" altLang="en-US" sz="2400" b="1" i="0" u="none" strike="noStrike" kern="1200" cap="none" spc="0" normalizeH="0" baseline="0" dirty="0">
                          <a:ln>
                            <a:noFill/>
                          </a:ln>
                          <a:solidFill>
                            <a:schemeClr val="tx1"/>
                          </a:solidFill>
                          <a:effectLst/>
                          <a:uLnTx/>
                          <a:uFillTx/>
                          <a:latin typeface="+mn-lt"/>
                          <a:ea typeface="+mn-ea"/>
                          <a:cs typeface="+mn-cs"/>
                        </a:rPr>
                        <a:t>性别</a:t>
                      </a:r>
                    </a:p>
                  </a:txBody>
                  <a:tcPr marL="6350" marR="6350" marT="6350" marB="0" anchor="ctr"/>
                </a:tc>
                <a:tc gridSpan="2">
                  <a:txBody>
                    <a:bodyPr/>
                    <a:lstStyle/>
                    <a:p>
                      <a:pPr algn="ctr" fontAlgn="ctr"/>
                      <a:r>
                        <a:rPr kumimoji="0" lang="zh-CN" altLang="en-US" sz="2400" b="1" i="0" u="none" strike="noStrike" kern="1200" cap="none" spc="0" normalizeH="0" baseline="0" dirty="0">
                          <a:ln>
                            <a:noFill/>
                          </a:ln>
                          <a:solidFill>
                            <a:schemeClr val="tx1"/>
                          </a:solidFill>
                          <a:effectLst/>
                          <a:uLnTx/>
                          <a:uFillTx/>
                          <a:latin typeface="+mn-lt"/>
                          <a:ea typeface="+mn-ea"/>
                          <a:cs typeface="+mn-cs"/>
                        </a:rPr>
                        <a:t>任务分工</a:t>
                      </a:r>
                    </a:p>
                  </a:txBody>
                  <a:tcPr marL="6350" marR="6350" marT="6350" marB="0" anchor="ctr"/>
                </a:tc>
                <a:tc hMerge="1">
                  <a:txBody>
                    <a:bodyPr/>
                    <a:lstStyle/>
                    <a:p>
                      <a:endParaRPr lang="zh-CN" altLang="en-US"/>
                    </a:p>
                  </a:txBody>
                  <a:tcPr/>
                </a:tc>
                <a:tc gridSpan="2">
                  <a:txBody>
                    <a:bodyPr/>
                    <a:lstStyle/>
                    <a:p>
                      <a:pPr algn="ctr" fontAlgn="ctr"/>
                      <a:r>
                        <a:rPr kumimoji="0" lang="zh-CN" altLang="en-US" sz="2400" b="1" i="0" u="none" strike="noStrike" kern="1200" cap="none" spc="0" normalizeH="0" baseline="0" dirty="0">
                          <a:ln>
                            <a:noFill/>
                          </a:ln>
                          <a:solidFill>
                            <a:schemeClr val="tx1"/>
                          </a:solidFill>
                          <a:effectLst/>
                          <a:uLnTx/>
                          <a:uFillTx/>
                          <a:latin typeface="+mn-lt"/>
                          <a:ea typeface="+mn-ea"/>
                          <a:cs typeface="+mn-cs"/>
                        </a:rPr>
                        <a:t>个人特长</a:t>
                      </a:r>
                    </a:p>
                  </a:txBody>
                  <a:tcPr marL="6350" marR="6350" marT="6350" marB="0" anchor="ctr"/>
                </a:tc>
                <a:tc hMerge="1">
                  <a:txBody>
                    <a:bodyPr/>
                    <a:lstStyle/>
                    <a:p>
                      <a:endParaRPr lang="zh-CN" altLang="en-US"/>
                    </a:p>
                  </a:txBody>
                  <a:tcPr/>
                </a:tc>
                <a:extLst>
                  <a:ext uri="{0D108BD9-81ED-4DB2-BD59-A6C34878D82A}">
                    <a16:rowId xmlns:a16="http://schemas.microsoft.com/office/drawing/2014/main" val="10001"/>
                  </a:ext>
                </a:extLst>
              </a:tr>
              <a:tr h="722380">
                <a:tc vMerge="1">
                  <a:txBody>
                    <a:bodyPr/>
                    <a:lstStyle/>
                    <a:p>
                      <a:endParaRPr lang="zh-CN" altLang="en-US"/>
                    </a:p>
                  </a:txBody>
                  <a:tcPr/>
                </a:tc>
                <a:tc>
                  <a:txBody>
                    <a:bodyPr/>
                    <a:lstStyle/>
                    <a:p>
                      <a:pPr algn="ctr" fontAlgn="ctr"/>
                      <a:r>
                        <a:rPr lang="zh-CN" altLang="en-US" sz="2400" b="1" u="none" strike="noStrike" kern="1200" dirty="0">
                          <a:solidFill>
                            <a:srgbClr val="0070C0"/>
                          </a:solidFill>
                          <a:effectLst/>
                          <a:latin typeface="+mn-lt"/>
                          <a:ea typeface="+mn-ea"/>
                          <a:cs typeface="+mn-cs"/>
                        </a:rPr>
                        <a:t>朱海搏</a:t>
                      </a:r>
                    </a:p>
                  </a:txBody>
                  <a:tcPr marL="6350" marR="6350" marT="6350" marB="0" anchor="ctr"/>
                </a:tc>
                <a:tc>
                  <a:txBody>
                    <a:bodyPr/>
                    <a:lstStyle/>
                    <a:p>
                      <a:pPr algn="ctr" fontAlgn="ctr"/>
                      <a:r>
                        <a:rPr lang="zh-CN" altLang="en-US" sz="2400" b="1" u="none" strike="noStrike" kern="1200" dirty="0">
                          <a:solidFill>
                            <a:srgbClr val="0070C0"/>
                          </a:solidFill>
                          <a:effectLst/>
                          <a:latin typeface="+mn-lt"/>
                          <a:ea typeface="+mn-ea"/>
                          <a:cs typeface="+mn-cs"/>
                        </a:rPr>
                        <a:t>男</a:t>
                      </a:r>
                    </a:p>
                  </a:txBody>
                  <a:tcPr marL="6350" marR="6350" marT="6350" marB="0" anchor="ctr"/>
                </a:tc>
                <a:tc gridSpan="2">
                  <a:txBody>
                    <a:bodyPr/>
                    <a:lstStyle/>
                    <a:p>
                      <a:pPr algn="ctr" fontAlgn="ctr"/>
                      <a:r>
                        <a:rPr lang="zh-CN" altLang="en-US" sz="2400" b="1" u="none" strike="noStrike" kern="1200" dirty="0">
                          <a:solidFill>
                            <a:srgbClr val="0070C0"/>
                          </a:solidFill>
                          <a:effectLst/>
                          <a:latin typeface="+mn-lt"/>
                          <a:ea typeface="+mn-ea"/>
                          <a:cs typeface="+mn-cs"/>
                        </a:rPr>
                        <a:t>问卷设计、撰写报告</a:t>
                      </a:r>
                    </a:p>
                  </a:txBody>
                  <a:tcPr marL="6350" marR="6350" marT="6350" marB="0" anchor="ctr"/>
                </a:tc>
                <a:tc hMerge="1">
                  <a:txBody>
                    <a:bodyPr/>
                    <a:lstStyle/>
                    <a:p>
                      <a:endParaRPr lang="zh-CN" altLang="en-US"/>
                    </a:p>
                  </a:txBody>
                  <a:tcPr/>
                </a:tc>
                <a:tc gridSpan="2">
                  <a:txBody>
                    <a:bodyPr/>
                    <a:lstStyle/>
                    <a:p>
                      <a:pPr algn="ctr" fontAlgn="ctr"/>
                      <a:r>
                        <a:rPr lang="zh-CN" altLang="en-US" sz="2400" b="1" u="none" strike="noStrike" kern="1200" dirty="0">
                          <a:solidFill>
                            <a:srgbClr val="0070C0"/>
                          </a:solidFill>
                          <a:effectLst/>
                          <a:latin typeface="+mn-lt"/>
                          <a:ea typeface="+mn-ea"/>
                          <a:cs typeface="+mn-cs"/>
                        </a:rPr>
                        <a:t>阅读、运动</a:t>
                      </a:r>
                    </a:p>
                  </a:txBody>
                  <a:tcPr marL="6350" marR="6350" marT="6350" marB="0" anchor="ctr"/>
                </a:tc>
                <a:tc hMerge="1">
                  <a:txBody>
                    <a:bodyPr/>
                    <a:lstStyle/>
                    <a:p>
                      <a:endParaRPr lang="zh-CN" altLang="en-US"/>
                    </a:p>
                  </a:txBody>
                  <a:tcPr/>
                </a:tc>
                <a:extLst>
                  <a:ext uri="{0D108BD9-81ED-4DB2-BD59-A6C34878D82A}">
                    <a16:rowId xmlns:a16="http://schemas.microsoft.com/office/drawing/2014/main" val="10002"/>
                  </a:ext>
                </a:extLst>
              </a:tr>
              <a:tr h="722380">
                <a:tc vMerge="1">
                  <a:txBody>
                    <a:bodyPr/>
                    <a:lstStyle/>
                    <a:p>
                      <a:endParaRPr lang="zh-CN" altLang="en-US"/>
                    </a:p>
                  </a:txBody>
                  <a:tcPr/>
                </a:tc>
                <a:tc>
                  <a:txBody>
                    <a:bodyPr/>
                    <a:lstStyle/>
                    <a:p>
                      <a:pPr algn="ctr" fontAlgn="ctr"/>
                      <a:r>
                        <a:rPr lang="zh-CN" altLang="en-US" sz="2400" b="1" u="none" strike="noStrike" kern="1200">
                          <a:solidFill>
                            <a:srgbClr val="0070C0"/>
                          </a:solidFill>
                          <a:effectLst/>
                          <a:latin typeface="+mn-lt"/>
                          <a:ea typeface="+mn-ea"/>
                          <a:cs typeface="+mn-cs"/>
                        </a:rPr>
                        <a:t>孙尔雅</a:t>
                      </a:r>
                    </a:p>
                  </a:txBody>
                  <a:tcPr marL="6350" marR="6350" marT="6350" marB="0" anchor="ctr"/>
                </a:tc>
                <a:tc>
                  <a:txBody>
                    <a:bodyPr/>
                    <a:lstStyle/>
                    <a:p>
                      <a:pPr algn="ctr" fontAlgn="ctr"/>
                      <a:r>
                        <a:rPr lang="zh-CN" altLang="en-US" sz="2400" b="1" u="none" strike="noStrike" kern="1200" dirty="0">
                          <a:solidFill>
                            <a:srgbClr val="0070C0"/>
                          </a:solidFill>
                          <a:effectLst/>
                          <a:latin typeface="+mn-lt"/>
                          <a:ea typeface="+mn-ea"/>
                          <a:cs typeface="+mn-cs"/>
                        </a:rPr>
                        <a:t>女</a:t>
                      </a:r>
                    </a:p>
                  </a:txBody>
                  <a:tcPr marL="6350" marR="6350" marT="6350" marB="0" anchor="ctr"/>
                </a:tc>
                <a:tc gridSpan="2">
                  <a:txBody>
                    <a:bodyPr/>
                    <a:lstStyle/>
                    <a:p>
                      <a:pPr algn="ctr" fontAlgn="ctr"/>
                      <a:r>
                        <a:rPr lang="zh-CN" altLang="en-US" sz="2400" b="1" u="none" strike="noStrike" kern="1200" dirty="0">
                          <a:solidFill>
                            <a:srgbClr val="0070C0"/>
                          </a:solidFill>
                          <a:effectLst/>
                          <a:latin typeface="+mn-lt"/>
                          <a:ea typeface="+mn-ea"/>
                          <a:cs typeface="+mn-cs"/>
                        </a:rPr>
                        <a:t>问卷调查</a:t>
                      </a:r>
                    </a:p>
                  </a:txBody>
                  <a:tcPr marL="6350" marR="6350" marT="6350" marB="0" anchor="ctr"/>
                </a:tc>
                <a:tc hMerge="1">
                  <a:txBody>
                    <a:bodyPr/>
                    <a:lstStyle/>
                    <a:p>
                      <a:endParaRPr lang="zh-CN" altLang="en-US"/>
                    </a:p>
                  </a:txBody>
                  <a:tcPr/>
                </a:tc>
                <a:tc gridSpan="2">
                  <a:txBody>
                    <a:bodyPr/>
                    <a:lstStyle/>
                    <a:p>
                      <a:pPr algn="ctr" fontAlgn="ctr"/>
                      <a:r>
                        <a:rPr lang="zh-CN" altLang="en-US" sz="2400" b="1" u="none" strike="noStrike" kern="1200" dirty="0">
                          <a:solidFill>
                            <a:srgbClr val="0070C0"/>
                          </a:solidFill>
                          <a:effectLst/>
                          <a:latin typeface="+mn-lt"/>
                          <a:ea typeface="+mn-ea"/>
                          <a:cs typeface="+mn-cs"/>
                        </a:rPr>
                        <a:t>音乐、英语</a:t>
                      </a:r>
                    </a:p>
                  </a:txBody>
                  <a:tcPr marL="6350" marR="6350" marT="6350" marB="0" anchor="ctr"/>
                </a:tc>
                <a:tc hMerge="1">
                  <a:txBody>
                    <a:bodyPr/>
                    <a:lstStyle/>
                    <a:p>
                      <a:endParaRPr lang="zh-CN" altLang="en-US"/>
                    </a:p>
                  </a:txBody>
                  <a:tcPr/>
                </a:tc>
                <a:extLst>
                  <a:ext uri="{0D108BD9-81ED-4DB2-BD59-A6C34878D82A}">
                    <a16:rowId xmlns:a16="http://schemas.microsoft.com/office/drawing/2014/main" val="10003"/>
                  </a:ext>
                </a:extLst>
              </a:tr>
              <a:tr h="722380">
                <a:tc vMerge="1">
                  <a:txBody>
                    <a:bodyPr/>
                    <a:lstStyle/>
                    <a:p>
                      <a:endParaRPr lang="zh-CN" altLang="en-US"/>
                    </a:p>
                  </a:txBody>
                  <a:tcPr/>
                </a:tc>
                <a:tc>
                  <a:txBody>
                    <a:bodyPr/>
                    <a:lstStyle/>
                    <a:p>
                      <a:pPr algn="ctr" fontAlgn="ctr"/>
                      <a:r>
                        <a:rPr lang="zh-CN" altLang="en-US" sz="2400" b="1" u="none" strike="noStrike" kern="1200">
                          <a:solidFill>
                            <a:srgbClr val="0070C0"/>
                          </a:solidFill>
                          <a:effectLst/>
                          <a:latin typeface="+mn-lt"/>
                          <a:ea typeface="+mn-ea"/>
                          <a:cs typeface="+mn-cs"/>
                        </a:rPr>
                        <a:t>李其佩</a:t>
                      </a:r>
                    </a:p>
                  </a:txBody>
                  <a:tcPr marL="6350" marR="6350" marT="6350" marB="0" anchor="ctr"/>
                </a:tc>
                <a:tc>
                  <a:txBody>
                    <a:bodyPr/>
                    <a:lstStyle/>
                    <a:p>
                      <a:pPr algn="ctr" fontAlgn="ctr"/>
                      <a:r>
                        <a:rPr lang="zh-CN" altLang="en-US" sz="2400" b="1" u="none" strike="noStrike" kern="1200">
                          <a:solidFill>
                            <a:srgbClr val="0070C0"/>
                          </a:solidFill>
                          <a:effectLst/>
                          <a:latin typeface="+mn-lt"/>
                          <a:ea typeface="+mn-ea"/>
                          <a:cs typeface="+mn-cs"/>
                        </a:rPr>
                        <a:t>男</a:t>
                      </a:r>
                    </a:p>
                  </a:txBody>
                  <a:tcPr marL="6350" marR="6350" marT="6350" marB="0" anchor="ctr"/>
                </a:tc>
                <a:tc gridSpan="2">
                  <a:txBody>
                    <a:bodyPr/>
                    <a:lstStyle/>
                    <a:p>
                      <a:pPr algn="ctr" fontAlgn="ctr"/>
                      <a:r>
                        <a:rPr lang="zh-CN" altLang="en-US" sz="2400" b="1" u="none" strike="noStrike" kern="1200" dirty="0">
                          <a:solidFill>
                            <a:srgbClr val="0070C0"/>
                          </a:solidFill>
                          <a:effectLst/>
                          <a:latin typeface="+mn-lt"/>
                          <a:ea typeface="+mn-ea"/>
                          <a:cs typeface="+mn-cs"/>
                        </a:rPr>
                        <a:t>收集资料</a:t>
                      </a:r>
                    </a:p>
                  </a:txBody>
                  <a:tcPr marL="6350" marR="6350" marT="6350" marB="0" anchor="ctr"/>
                </a:tc>
                <a:tc hMerge="1">
                  <a:txBody>
                    <a:bodyPr/>
                    <a:lstStyle/>
                    <a:p>
                      <a:endParaRPr lang="zh-CN" altLang="en-US"/>
                    </a:p>
                  </a:txBody>
                  <a:tcPr/>
                </a:tc>
                <a:tc gridSpan="2">
                  <a:txBody>
                    <a:bodyPr/>
                    <a:lstStyle/>
                    <a:p>
                      <a:pPr algn="ctr" fontAlgn="ctr"/>
                      <a:r>
                        <a:rPr lang="zh-CN" altLang="en-US" sz="2400" b="1" u="none" strike="noStrike" kern="1200" dirty="0">
                          <a:solidFill>
                            <a:srgbClr val="0070C0"/>
                          </a:solidFill>
                          <a:effectLst/>
                          <a:latin typeface="+mn-lt"/>
                          <a:ea typeface="+mn-ea"/>
                          <a:cs typeface="+mn-cs"/>
                        </a:rPr>
                        <a:t>计算机、运动</a:t>
                      </a:r>
                    </a:p>
                  </a:txBody>
                  <a:tcPr marL="6350" marR="6350" marT="6350" marB="0" anchor="ctr"/>
                </a:tc>
                <a:tc hMerge="1">
                  <a:txBody>
                    <a:bodyPr/>
                    <a:lstStyle/>
                    <a:p>
                      <a:endParaRPr lang="zh-CN" altLang="en-US"/>
                    </a:p>
                  </a:txBody>
                  <a:tcPr/>
                </a:tc>
                <a:extLst>
                  <a:ext uri="{0D108BD9-81ED-4DB2-BD59-A6C34878D82A}">
                    <a16:rowId xmlns:a16="http://schemas.microsoft.com/office/drawing/2014/main" val="10004"/>
                  </a:ext>
                </a:extLst>
              </a:tr>
              <a:tr h="722380">
                <a:tc vMerge="1">
                  <a:txBody>
                    <a:bodyPr/>
                    <a:lstStyle/>
                    <a:p>
                      <a:endParaRPr lang="zh-CN" altLang="en-US"/>
                    </a:p>
                  </a:txBody>
                  <a:tcPr/>
                </a:tc>
                <a:tc>
                  <a:txBody>
                    <a:bodyPr/>
                    <a:lstStyle/>
                    <a:p>
                      <a:pPr algn="ctr" fontAlgn="ctr"/>
                      <a:r>
                        <a:rPr lang="zh-CN" altLang="en-US" sz="2400" b="1" u="none" strike="noStrike" kern="1200">
                          <a:solidFill>
                            <a:srgbClr val="0070C0"/>
                          </a:solidFill>
                          <a:effectLst/>
                          <a:latin typeface="+mn-lt"/>
                          <a:ea typeface="+mn-ea"/>
                          <a:cs typeface="+mn-cs"/>
                        </a:rPr>
                        <a:t>姜名泽</a:t>
                      </a:r>
                    </a:p>
                  </a:txBody>
                  <a:tcPr marL="6350" marR="6350" marT="6350" marB="0" anchor="ctr"/>
                </a:tc>
                <a:tc>
                  <a:txBody>
                    <a:bodyPr/>
                    <a:lstStyle/>
                    <a:p>
                      <a:pPr algn="ctr" fontAlgn="ctr"/>
                      <a:r>
                        <a:rPr lang="zh-CN" altLang="en-US" sz="2400" b="1" u="none" strike="noStrike" kern="1200">
                          <a:solidFill>
                            <a:srgbClr val="0070C0"/>
                          </a:solidFill>
                          <a:effectLst/>
                          <a:latin typeface="+mn-lt"/>
                          <a:ea typeface="+mn-ea"/>
                          <a:cs typeface="+mn-cs"/>
                        </a:rPr>
                        <a:t>男</a:t>
                      </a:r>
                    </a:p>
                  </a:txBody>
                  <a:tcPr marL="6350" marR="6350" marT="6350" marB="0" anchor="ctr"/>
                </a:tc>
                <a:tc gridSpan="2">
                  <a:txBody>
                    <a:bodyPr/>
                    <a:lstStyle/>
                    <a:p>
                      <a:pPr algn="ctr" fontAlgn="ctr"/>
                      <a:r>
                        <a:rPr lang="zh-CN" altLang="en-US" sz="2400" b="1" u="none" strike="noStrike" kern="1200">
                          <a:solidFill>
                            <a:srgbClr val="0070C0"/>
                          </a:solidFill>
                          <a:effectLst/>
                          <a:latin typeface="+mn-lt"/>
                          <a:ea typeface="+mn-ea"/>
                          <a:cs typeface="+mn-cs"/>
                        </a:rPr>
                        <a:t>整理分析</a:t>
                      </a:r>
                    </a:p>
                  </a:txBody>
                  <a:tcPr marL="6350" marR="6350" marT="6350" marB="0" anchor="ctr"/>
                </a:tc>
                <a:tc hMerge="1">
                  <a:txBody>
                    <a:bodyPr/>
                    <a:lstStyle/>
                    <a:p>
                      <a:endParaRPr lang="zh-CN" altLang="en-US"/>
                    </a:p>
                  </a:txBody>
                  <a:tcPr/>
                </a:tc>
                <a:tc gridSpan="2">
                  <a:txBody>
                    <a:bodyPr/>
                    <a:lstStyle/>
                    <a:p>
                      <a:pPr algn="ctr" fontAlgn="ctr"/>
                      <a:r>
                        <a:rPr lang="zh-CN" altLang="en-US" sz="2400" b="1" u="none" strike="noStrike" kern="1200" dirty="0">
                          <a:solidFill>
                            <a:srgbClr val="0070C0"/>
                          </a:solidFill>
                          <a:effectLst/>
                          <a:latin typeface="+mn-lt"/>
                          <a:ea typeface="+mn-ea"/>
                          <a:cs typeface="+mn-cs"/>
                        </a:rPr>
                        <a:t>阅读、计算机</a:t>
                      </a:r>
                    </a:p>
                  </a:txBody>
                  <a:tcPr marL="6350" marR="6350" marT="6350" marB="0" anchor="ctr"/>
                </a:tc>
                <a:tc hMerge="1">
                  <a:txBody>
                    <a:bodyPr/>
                    <a:lstStyle/>
                    <a:p>
                      <a:endParaRPr lang="zh-CN" altLang="en-US"/>
                    </a:p>
                  </a:txBody>
                  <a:tcPr/>
                </a:tc>
                <a:extLst>
                  <a:ext uri="{0D108BD9-81ED-4DB2-BD59-A6C34878D82A}">
                    <a16:rowId xmlns:a16="http://schemas.microsoft.com/office/drawing/2014/main" val="10005"/>
                  </a:ext>
                </a:extLst>
              </a:tr>
            </a:tbl>
          </a:graphicData>
        </a:graphic>
      </p:graphicFrame>
      <p:sp>
        <p:nvSpPr>
          <p:cNvPr id="21" name="圆角矩形 20"/>
          <p:cNvSpPr/>
          <p:nvPr/>
        </p:nvSpPr>
        <p:spPr>
          <a:xfrm>
            <a:off x="611560" y="1171852"/>
            <a:ext cx="8280920" cy="528955"/>
          </a:xfrm>
          <a:prstGeom prst="roundRect">
            <a:avLst/>
          </a:prstGeom>
          <a:solidFill>
            <a:schemeClr val="accent6">
              <a:lumMod val="60000"/>
              <a:lumOff val="40000"/>
            </a:schemeClr>
          </a:solidFill>
        </p:spPr>
        <p:style>
          <a:lnRef idx="2">
            <a:schemeClr val="accent4">
              <a:shade val="50000"/>
            </a:schemeClr>
          </a:lnRef>
          <a:fillRef idx="1">
            <a:schemeClr val="accent4"/>
          </a:fillRef>
          <a:effectRef idx="0">
            <a:schemeClr val="accent4"/>
          </a:effectRef>
          <a:fontRef idx="minor">
            <a:schemeClr val="lt1"/>
          </a:fontRef>
        </p:style>
        <p:txBody>
          <a:bodyPr anchor="ctr"/>
          <a:lstStyle/>
          <a:p>
            <a:pPr lvl="0">
              <a:defRPr/>
            </a:pPr>
            <a:r>
              <a:rPr kumimoji="0" lang="zh-CN" altLang="en-US" sz="2400" b="1" i="0" u="none" strike="noStrike" kern="1200" cap="none" spc="0" normalizeH="0" baseline="0" noProof="0" dirty="0" smtClean="0">
                <a:ln>
                  <a:noFill/>
                </a:ln>
                <a:solidFill>
                  <a:schemeClr val="tx1"/>
                </a:solidFill>
                <a:effectLst/>
                <a:uLnTx/>
                <a:uFillTx/>
              </a:rPr>
              <a:t>指导老师：</a:t>
            </a:r>
            <a:r>
              <a:rPr kumimoji="0" lang="zh-CN" altLang="en-US" sz="3200" b="1" i="0" u="none" strike="noStrike" kern="1200" cap="none" spc="0" normalizeH="0" baseline="0" noProof="0" dirty="0" smtClean="0">
                <a:ln>
                  <a:noFill/>
                </a:ln>
                <a:solidFill>
                  <a:srgbClr val="0070C0"/>
                </a:solidFill>
                <a:effectLst/>
                <a:uLnTx/>
                <a:uFillTx/>
                <a:latin typeface="华文行楷" pitchFamily="2" charset="-122"/>
                <a:ea typeface="华文行楷" pitchFamily="2" charset="-122"/>
              </a:rPr>
              <a:t>张丹丹</a:t>
            </a:r>
            <a:endParaRPr kumimoji="0" lang="zh-CN" altLang="en-US" sz="3200" b="1" i="0" u="none" strike="noStrike" kern="1200" cap="none" spc="0" normalizeH="0" baseline="0" noProof="0" dirty="0">
              <a:ln>
                <a:noFill/>
              </a:ln>
              <a:solidFill>
                <a:srgbClr val="0070C0"/>
              </a:solidFill>
              <a:effectLst/>
              <a:uLnTx/>
              <a:uFillTx/>
              <a:latin typeface="华文行楷" pitchFamily="2" charset="-122"/>
              <a:ea typeface="华文行楷"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直接连接符 22"/>
          <p:cNvCxnSpPr/>
          <p:nvPr/>
        </p:nvCxnSpPr>
        <p:spPr>
          <a:xfrm>
            <a:off x="0" y="814388"/>
            <a:ext cx="9144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2" name="组合 46"/>
          <p:cNvGrpSpPr/>
          <p:nvPr/>
        </p:nvGrpSpPr>
        <p:grpSpPr>
          <a:xfrm>
            <a:off x="0" y="284163"/>
            <a:ext cx="5416867" cy="530225"/>
            <a:chOff x="0" y="284389"/>
            <a:chExt cx="1692275" cy="529772"/>
          </a:xfrm>
        </p:grpSpPr>
        <p:sp>
          <p:nvSpPr>
            <p:cNvPr id="8" name="矩形 7"/>
            <p:cNvSpPr/>
            <p:nvPr/>
          </p:nvSpPr>
          <p:spPr>
            <a:xfrm>
              <a:off x="0" y="284389"/>
              <a:ext cx="1511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400" b="1" dirty="0">
                  <a:solidFill>
                    <a:schemeClr val="bg1"/>
                  </a:solidFill>
                  <a:ea typeface="微软雅黑" panose="020B0503020204020204" charset="-122"/>
                  <a:sym typeface="Arial" panose="020B0604020202020204" pitchFamily="34" charset="0"/>
                </a:rPr>
                <a:t>中学生牙齿健康状况的调查与</a:t>
              </a:r>
              <a:r>
                <a:rPr lang="zh-CN" altLang="en-US" sz="2400" b="1" dirty="0" smtClean="0">
                  <a:solidFill>
                    <a:schemeClr val="bg1"/>
                  </a:solidFill>
                  <a:ea typeface="微软雅黑" panose="020B0503020204020204" charset="-122"/>
                  <a:sym typeface="Arial" panose="020B0604020202020204" pitchFamily="34" charset="0"/>
                </a:rPr>
                <a:t>研究</a:t>
              </a:r>
              <a:endParaRPr lang="zh-CN" altLang="en-US" sz="24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9" name="矩形 8"/>
            <p:cNvSpPr/>
            <p:nvPr/>
          </p:nvSpPr>
          <p:spPr>
            <a:xfrm>
              <a:off x="1577975" y="284389"/>
              <a:ext cx="114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charset="-122"/>
                <a:cs typeface="+mn-cs"/>
                <a:sym typeface="Arial" panose="020B0604020202020204" pitchFamily="34" charset="0"/>
              </a:endParaRPr>
            </a:p>
          </p:txBody>
        </p:sp>
      </p:grpSp>
      <p:grpSp>
        <p:nvGrpSpPr>
          <p:cNvPr id="15" name="Group 52"/>
          <p:cNvGrpSpPr/>
          <p:nvPr/>
        </p:nvGrpSpPr>
        <p:grpSpPr>
          <a:xfrm>
            <a:off x="35496" y="908720"/>
            <a:ext cx="2664296" cy="812800"/>
            <a:chOff x="425669" y="2203667"/>
            <a:chExt cx="3973509" cy="811886"/>
          </a:xfrm>
        </p:grpSpPr>
        <p:sp>
          <p:nvSpPr>
            <p:cNvPr id="16" name="Rounded Rectangle 56"/>
            <p:cNvSpPr/>
            <p:nvPr/>
          </p:nvSpPr>
          <p:spPr>
            <a:xfrm>
              <a:off x="425669" y="2203667"/>
              <a:ext cx="3725859" cy="762729"/>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8" name="Rounded Rectangle 57"/>
            <p:cNvSpPr/>
            <p:nvPr/>
          </p:nvSpPr>
          <p:spPr>
            <a:xfrm>
              <a:off x="425669" y="2252825"/>
              <a:ext cx="3725859" cy="762728"/>
            </a:xfrm>
            <a:prstGeom prst="roundRect">
              <a:avLst>
                <a:gd name="adj" fmla="val 1127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9" name="Isosceles Triangle 58"/>
            <p:cNvSpPr/>
            <p:nvPr/>
          </p:nvSpPr>
          <p:spPr>
            <a:xfrm rot="5400000">
              <a:off x="3985896" y="2453214"/>
              <a:ext cx="464614" cy="36195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grpSp>
      <p:sp>
        <p:nvSpPr>
          <p:cNvPr id="20" name="TextBox 61"/>
          <p:cNvSpPr txBox="1"/>
          <p:nvPr/>
        </p:nvSpPr>
        <p:spPr>
          <a:xfrm>
            <a:off x="970765" y="1076995"/>
            <a:ext cx="1513003" cy="427038"/>
          </a:xfrm>
          <a:prstGeom prst="rect">
            <a:avLst/>
          </a:prstGeom>
          <a:noFill/>
          <a:ln w="9525">
            <a:noFill/>
          </a:ln>
        </p:spPr>
        <p:txBody>
          <a:bodyPr wrap="square" lIns="0" tIns="0" rIns="0" bIns="0">
            <a:spAutoFit/>
          </a:bodyPr>
          <a:lstStyle/>
          <a:p>
            <a:pPr>
              <a:spcBef>
                <a:spcPct val="20000"/>
              </a:spcBef>
              <a:buFont typeface="Arial" panose="020B0604020202020204" pitchFamily="34" charset="0"/>
              <a:buNone/>
            </a:pPr>
            <a:r>
              <a:rPr lang="zh-CN" altLang="en-US" sz="2800" b="1" dirty="0" smtClean="0">
                <a:solidFill>
                  <a:srgbClr val="FFFF00"/>
                </a:solidFill>
                <a:latin typeface="黑体" panose="02010609060101010101" pitchFamily="49" charset="-122"/>
                <a:ea typeface="黑体" panose="02010609060101010101" pitchFamily="49" charset="-122"/>
                <a:sym typeface="+mn-ea"/>
              </a:rPr>
              <a:t>研究成果</a:t>
            </a:r>
            <a:endParaRPr lang="zh-CN" altLang="en-US" sz="2800" b="1" dirty="0">
              <a:solidFill>
                <a:srgbClr val="FFFF00"/>
              </a:solidFill>
              <a:latin typeface="黑体" panose="02010609060101010101" pitchFamily="49" charset="-122"/>
              <a:ea typeface="黑体" panose="02010609060101010101" pitchFamily="49" charset="-122"/>
              <a:sym typeface="+mn-ea"/>
            </a:endParaRPr>
          </a:p>
        </p:txBody>
      </p:sp>
      <p:sp>
        <p:nvSpPr>
          <p:cNvPr id="22" name="Freeform 76"/>
          <p:cNvSpPr>
            <a:spLocks noEditPoints="1"/>
          </p:cNvSpPr>
          <p:nvPr/>
        </p:nvSpPr>
        <p:spPr>
          <a:xfrm>
            <a:off x="318071" y="1027783"/>
            <a:ext cx="403225" cy="588962"/>
          </a:xfrm>
          <a:custGeom>
            <a:avLst/>
            <a:gdLst>
              <a:gd name="txL" fmla="*/ 0 w 70"/>
              <a:gd name="txT" fmla="*/ 0 h 102"/>
              <a:gd name="txR" fmla="*/ 70 w 70"/>
              <a:gd name="txB" fmla="*/ 102 h 102"/>
            </a:gdLst>
            <a:ahLst/>
            <a:cxnLst>
              <a:cxn ang="0">
                <a:pos x="2147483647" y="0"/>
              </a:cxn>
              <a:cxn ang="0">
                <a:pos x="0"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alpha val="100000"/>
            </a:schemeClr>
          </a:solidFill>
          <a:ln w="9525">
            <a:noFill/>
          </a:ln>
        </p:spPr>
        <p:txBody>
          <a:bodyPr/>
          <a:lstStyle/>
          <a:p>
            <a:endParaRPr lang="zh-CN" altLang="en-US"/>
          </a:p>
        </p:txBody>
      </p:sp>
      <p:graphicFrame>
        <p:nvGraphicFramePr>
          <p:cNvPr id="14" name="图表 13"/>
          <p:cNvGraphicFramePr>
            <a:graphicFrameLocks/>
          </p:cNvGraphicFramePr>
          <p:nvPr>
            <p:extLst>
              <p:ext uri="{D42A27DB-BD31-4B8C-83A1-F6EECF244321}">
                <p14:modId xmlns:p14="http://schemas.microsoft.com/office/powerpoint/2010/main" val="1282428574"/>
              </p:ext>
            </p:extLst>
          </p:nvPr>
        </p:nvGraphicFramePr>
        <p:xfrm>
          <a:off x="1115616" y="2060848"/>
          <a:ext cx="7200800" cy="424847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2633858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 presetClass="entr" presetSubtype="8" accel="50000" decel="5000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animEffect transition="in" filter="fade">
                                      <p:cBhvr>
                                        <p:cTn id="1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直接连接符 22"/>
          <p:cNvCxnSpPr/>
          <p:nvPr/>
        </p:nvCxnSpPr>
        <p:spPr>
          <a:xfrm>
            <a:off x="0" y="814388"/>
            <a:ext cx="9144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2" name="组合 46"/>
          <p:cNvGrpSpPr/>
          <p:nvPr/>
        </p:nvGrpSpPr>
        <p:grpSpPr>
          <a:xfrm>
            <a:off x="0" y="284163"/>
            <a:ext cx="5416867" cy="530225"/>
            <a:chOff x="0" y="284389"/>
            <a:chExt cx="1692275" cy="529772"/>
          </a:xfrm>
        </p:grpSpPr>
        <p:sp>
          <p:nvSpPr>
            <p:cNvPr id="8" name="矩形 7"/>
            <p:cNvSpPr/>
            <p:nvPr/>
          </p:nvSpPr>
          <p:spPr>
            <a:xfrm>
              <a:off x="0" y="284389"/>
              <a:ext cx="1511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400" b="1" dirty="0">
                  <a:solidFill>
                    <a:schemeClr val="bg1"/>
                  </a:solidFill>
                  <a:ea typeface="微软雅黑" panose="020B0503020204020204" charset="-122"/>
                  <a:sym typeface="Arial" panose="020B0604020202020204" pitchFamily="34" charset="0"/>
                </a:rPr>
                <a:t>中学生牙齿健康状况的调查与</a:t>
              </a:r>
              <a:r>
                <a:rPr lang="zh-CN" altLang="en-US" sz="2400" b="1" dirty="0" smtClean="0">
                  <a:solidFill>
                    <a:schemeClr val="bg1"/>
                  </a:solidFill>
                  <a:ea typeface="微软雅黑" panose="020B0503020204020204" charset="-122"/>
                  <a:sym typeface="Arial" panose="020B0604020202020204" pitchFamily="34" charset="0"/>
                </a:rPr>
                <a:t>研究</a:t>
              </a:r>
              <a:endParaRPr lang="zh-CN" altLang="en-US" sz="24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9" name="矩形 8"/>
            <p:cNvSpPr/>
            <p:nvPr/>
          </p:nvSpPr>
          <p:spPr>
            <a:xfrm>
              <a:off x="1577975" y="284389"/>
              <a:ext cx="114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charset="-122"/>
                <a:cs typeface="+mn-cs"/>
                <a:sym typeface="Arial" panose="020B0604020202020204" pitchFamily="34" charset="0"/>
              </a:endParaRPr>
            </a:p>
          </p:txBody>
        </p:sp>
      </p:grpSp>
      <p:grpSp>
        <p:nvGrpSpPr>
          <p:cNvPr id="15" name="Group 52"/>
          <p:cNvGrpSpPr/>
          <p:nvPr/>
        </p:nvGrpSpPr>
        <p:grpSpPr>
          <a:xfrm>
            <a:off x="35496" y="908720"/>
            <a:ext cx="2664296" cy="812800"/>
            <a:chOff x="425669" y="2203667"/>
            <a:chExt cx="3973509" cy="811886"/>
          </a:xfrm>
        </p:grpSpPr>
        <p:sp>
          <p:nvSpPr>
            <p:cNvPr id="16" name="Rounded Rectangle 56"/>
            <p:cNvSpPr/>
            <p:nvPr/>
          </p:nvSpPr>
          <p:spPr>
            <a:xfrm>
              <a:off x="425669" y="2203667"/>
              <a:ext cx="3725859" cy="762729"/>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8" name="Rounded Rectangle 57"/>
            <p:cNvSpPr/>
            <p:nvPr/>
          </p:nvSpPr>
          <p:spPr>
            <a:xfrm>
              <a:off x="425669" y="2252825"/>
              <a:ext cx="3725859" cy="762728"/>
            </a:xfrm>
            <a:prstGeom prst="roundRect">
              <a:avLst>
                <a:gd name="adj" fmla="val 1127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9" name="Isosceles Triangle 58"/>
            <p:cNvSpPr/>
            <p:nvPr/>
          </p:nvSpPr>
          <p:spPr>
            <a:xfrm rot="5400000">
              <a:off x="3985896" y="2453214"/>
              <a:ext cx="464614" cy="36195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grpSp>
      <p:sp>
        <p:nvSpPr>
          <p:cNvPr id="20" name="TextBox 61"/>
          <p:cNvSpPr txBox="1"/>
          <p:nvPr/>
        </p:nvSpPr>
        <p:spPr>
          <a:xfrm>
            <a:off x="970765" y="1076995"/>
            <a:ext cx="1513003" cy="427038"/>
          </a:xfrm>
          <a:prstGeom prst="rect">
            <a:avLst/>
          </a:prstGeom>
          <a:noFill/>
          <a:ln w="9525">
            <a:noFill/>
          </a:ln>
        </p:spPr>
        <p:txBody>
          <a:bodyPr wrap="square" lIns="0" tIns="0" rIns="0" bIns="0">
            <a:spAutoFit/>
          </a:bodyPr>
          <a:lstStyle/>
          <a:p>
            <a:pPr>
              <a:spcBef>
                <a:spcPct val="20000"/>
              </a:spcBef>
              <a:buFont typeface="Arial" panose="020B0604020202020204" pitchFamily="34" charset="0"/>
              <a:buNone/>
            </a:pPr>
            <a:r>
              <a:rPr lang="zh-CN" altLang="en-US" sz="2800" b="1" dirty="0" smtClean="0">
                <a:solidFill>
                  <a:srgbClr val="FFFF00"/>
                </a:solidFill>
                <a:latin typeface="黑体" panose="02010609060101010101" pitchFamily="49" charset="-122"/>
                <a:ea typeface="黑体" panose="02010609060101010101" pitchFamily="49" charset="-122"/>
                <a:sym typeface="+mn-ea"/>
              </a:rPr>
              <a:t>研究成果</a:t>
            </a:r>
            <a:endParaRPr lang="zh-CN" altLang="en-US" sz="2800" b="1" dirty="0">
              <a:solidFill>
                <a:srgbClr val="FFFF00"/>
              </a:solidFill>
              <a:latin typeface="黑体" panose="02010609060101010101" pitchFamily="49" charset="-122"/>
              <a:ea typeface="黑体" panose="02010609060101010101" pitchFamily="49" charset="-122"/>
              <a:sym typeface="+mn-ea"/>
            </a:endParaRPr>
          </a:p>
        </p:txBody>
      </p:sp>
      <p:sp>
        <p:nvSpPr>
          <p:cNvPr id="22" name="Freeform 76"/>
          <p:cNvSpPr>
            <a:spLocks noEditPoints="1"/>
          </p:cNvSpPr>
          <p:nvPr/>
        </p:nvSpPr>
        <p:spPr>
          <a:xfrm>
            <a:off x="318071" y="1027783"/>
            <a:ext cx="403225" cy="588962"/>
          </a:xfrm>
          <a:custGeom>
            <a:avLst/>
            <a:gdLst>
              <a:gd name="txL" fmla="*/ 0 w 70"/>
              <a:gd name="txT" fmla="*/ 0 h 102"/>
              <a:gd name="txR" fmla="*/ 70 w 70"/>
              <a:gd name="txB" fmla="*/ 102 h 102"/>
            </a:gdLst>
            <a:ahLst/>
            <a:cxnLst>
              <a:cxn ang="0">
                <a:pos x="2147483647" y="0"/>
              </a:cxn>
              <a:cxn ang="0">
                <a:pos x="0"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alpha val="100000"/>
            </a:schemeClr>
          </a:solidFill>
          <a:ln w="9525">
            <a:noFill/>
          </a:ln>
        </p:spPr>
        <p:txBody>
          <a:bodyPr/>
          <a:lstStyle/>
          <a:p>
            <a:endParaRPr lang="zh-CN" altLang="en-US"/>
          </a:p>
        </p:txBody>
      </p:sp>
      <p:graphicFrame>
        <p:nvGraphicFramePr>
          <p:cNvPr id="3" name="表格 2"/>
          <p:cNvGraphicFramePr>
            <a:graphicFrameLocks noGrp="1"/>
          </p:cNvGraphicFramePr>
          <p:nvPr>
            <p:extLst>
              <p:ext uri="{D42A27DB-BD31-4B8C-83A1-F6EECF244321}">
                <p14:modId xmlns:p14="http://schemas.microsoft.com/office/powerpoint/2010/main" val="153952334"/>
              </p:ext>
            </p:extLst>
          </p:nvPr>
        </p:nvGraphicFramePr>
        <p:xfrm>
          <a:off x="552620" y="2060848"/>
          <a:ext cx="8339861" cy="4392489"/>
        </p:xfrm>
        <a:graphic>
          <a:graphicData uri="http://schemas.openxmlformats.org/drawingml/2006/table">
            <a:tbl>
              <a:tblPr>
                <a:tableStyleId>{5C22544A-7EE6-4342-B048-85BDC9FD1C3A}</a:tableStyleId>
              </a:tblPr>
              <a:tblGrid>
                <a:gridCol w="3606109">
                  <a:extLst>
                    <a:ext uri="{9D8B030D-6E8A-4147-A177-3AD203B41FA5}">
                      <a16:colId xmlns:a16="http://schemas.microsoft.com/office/drawing/2014/main" val="20000"/>
                    </a:ext>
                  </a:extLst>
                </a:gridCol>
                <a:gridCol w="2478466">
                  <a:extLst>
                    <a:ext uri="{9D8B030D-6E8A-4147-A177-3AD203B41FA5}">
                      <a16:colId xmlns:a16="http://schemas.microsoft.com/office/drawing/2014/main" val="20001"/>
                    </a:ext>
                  </a:extLst>
                </a:gridCol>
                <a:gridCol w="1127643">
                  <a:extLst>
                    <a:ext uri="{9D8B030D-6E8A-4147-A177-3AD203B41FA5}">
                      <a16:colId xmlns:a16="http://schemas.microsoft.com/office/drawing/2014/main" val="20002"/>
                    </a:ext>
                  </a:extLst>
                </a:gridCol>
                <a:gridCol w="1127643">
                  <a:extLst>
                    <a:ext uri="{9D8B030D-6E8A-4147-A177-3AD203B41FA5}">
                      <a16:colId xmlns:a16="http://schemas.microsoft.com/office/drawing/2014/main" val="20003"/>
                    </a:ext>
                  </a:extLst>
                </a:gridCol>
              </a:tblGrid>
              <a:tr h="1253456">
                <a:tc>
                  <a:txBody>
                    <a:bodyPr/>
                    <a:lstStyle/>
                    <a:p>
                      <a:pPr algn="ctr" fontAlgn="ctr"/>
                      <a:r>
                        <a:rPr lang="zh-CN" altLang="en-US" sz="2400" u="none" strike="noStrike" dirty="0">
                          <a:effectLst/>
                        </a:rPr>
                        <a:t>题目</a:t>
                      </a:r>
                      <a:endParaRPr lang="zh-CN" altLang="en-US" sz="2400" b="0" i="0" u="none" strike="noStrike" dirty="0">
                        <a:solidFill>
                          <a:srgbClr val="000000"/>
                        </a:solidFill>
                        <a:effectLst/>
                        <a:latin typeface="宋体"/>
                      </a:endParaRPr>
                    </a:p>
                  </a:txBody>
                  <a:tcPr marL="6350" marR="6350" marT="6350" marB="0" anchor="ctr"/>
                </a:tc>
                <a:tc>
                  <a:txBody>
                    <a:bodyPr/>
                    <a:lstStyle/>
                    <a:p>
                      <a:pPr algn="ctr" fontAlgn="ctr"/>
                      <a:r>
                        <a:rPr lang="zh-CN" altLang="en-US" sz="2400" u="none" strike="noStrike">
                          <a:effectLst/>
                        </a:rPr>
                        <a:t>选项</a:t>
                      </a:r>
                      <a:endParaRPr lang="zh-CN" altLang="en-US" sz="2400" b="0" i="0" u="none" strike="noStrike">
                        <a:solidFill>
                          <a:srgbClr val="000000"/>
                        </a:solidFill>
                        <a:effectLst/>
                        <a:latin typeface="宋体"/>
                      </a:endParaRPr>
                    </a:p>
                  </a:txBody>
                  <a:tcPr marL="6350" marR="6350" marT="6350" marB="0" anchor="ctr"/>
                </a:tc>
                <a:tc>
                  <a:txBody>
                    <a:bodyPr/>
                    <a:lstStyle/>
                    <a:p>
                      <a:pPr algn="ctr" fontAlgn="ctr"/>
                      <a:r>
                        <a:rPr lang="zh-CN" altLang="en-US" sz="2400" u="none" strike="noStrike">
                          <a:effectLst/>
                        </a:rPr>
                        <a:t>小计</a:t>
                      </a:r>
                      <a:endParaRPr lang="zh-CN" altLang="en-US" sz="2400" b="0" i="0" u="none" strike="noStrike">
                        <a:solidFill>
                          <a:srgbClr val="000000"/>
                        </a:solidFill>
                        <a:effectLst/>
                        <a:latin typeface="宋体"/>
                      </a:endParaRPr>
                    </a:p>
                  </a:txBody>
                  <a:tcPr marL="6350" marR="6350" marT="6350" marB="0" anchor="ctr"/>
                </a:tc>
                <a:tc>
                  <a:txBody>
                    <a:bodyPr/>
                    <a:lstStyle/>
                    <a:p>
                      <a:pPr algn="ctr" fontAlgn="ctr"/>
                      <a:r>
                        <a:rPr lang="zh-CN" altLang="en-US" sz="2400" u="none" strike="noStrike">
                          <a:effectLst/>
                        </a:rPr>
                        <a:t>占比</a:t>
                      </a:r>
                      <a:r>
                        <a:rPr lang="en-US" altLang="zh-CN" sz="2400" u="none" strike="noStrike">
                          <a:effectLst/>
                        </a:rPr>
                        <a:t>%</a:t>
                      </a:r>
                      <a:endParaRPr lang="en-US" altLang="zh-CN" sz="2400" b="0" i="0" u="none" strike="noStrike">
                        <a:solidFill>
                          <a:srgbClr val="000000"/>
                        </a:solidFill>
                        <a:effectLst/>
                        <a:latin typeface="宋体"/>
                      </a:endParaRPr>
                    </a:p>
                  </a:txBody>
                  <a:tcPr marL="6350" marR="6350" marT="6350" marB="0" anchor="ctr"/>
                </a:tc>
                <a:extLst>
                  <a:ext uri="{0D108BD9-81ED-4DB2-BD59-A6C34878D82A}">
                    <a16:rowId xmlns:a16="http://schemas.microsoft.com/office/drawing/2014/main" val="10000"/>
                  </a:ext>
                </a:extLst>
              </a:tr>
              <a:tr h="632121">
                <a:tc rowSpan="3">
                  <a:txBody>
                    <a:bodyPr/>
                    <a:lstStyle/>
                    <a:p>
                      <a:pPr algn="l" fontAlgn="ctr"/>
                      <a:r>
                        <a:rPr lang="en-US" altLang="zh-CN" sz="2400" u="none" strike="noStrike" dirty="0">
                          <a:effectLst/>
                        </a:rPr>
                        <a:t>7.</a:t>
                      </a:r>
                      <a:r>
                        <a:rPr lang="zh-CN" altLang="en-US" sz="2400" u="none" strike="noStrike" dirty="0">
                          <a:effectLst/>
                        </a:rPr>
                        <a:t>你常规刷牙的</a:t>
                      </a:r>
                      <a:r>
                        <a:rPr lang="zh-CN" altLang="en-US" sz="2400" u="none" strike="noStrike" dirty="0" smtClean="0">
                          <a:effectLst/>
                        </a:rPr>
                        <a:t>主要</a:t>
                      </a:r>
                      <a:endParaRPr lang="en-US" altLang="zh-CN" sz="2400" u="none" strike="noStrike" dirty="0" smtClean="0">
                        <a:effectLst/>
                      </a:endParaRPr>
                    </a:p>
                    <a:p>
                      <a:pPr algn="l" fontAlgn="ctr"/>
                      <a:r>
                        <a:rPr lang="zh-CN" altLang="en-US" sz="2400" u="none" strike="noStrike" dirty="0" smtClean="0">
                          <a:effectLst/>
                        </a:rPr>
                        <a:t>方式</a:t>
                      </a:r>
                      <a:r>
                        <a:rPr lang="zh-CN" altLang="en-US" sz="2400" u="none" strike="noStrike" dirty="0">
                          <a:effectLst/>
                        </a:rPr>
                        <a:t>是？</a:t>
                      </a:r>
                      <a:endParaRPr lang="zh-CN" altLang="en-US" sz="2400" b="0" i="0" u="none" strike="noStrike" dirty="0">
                        <a:solidFill>
                          <a:srgbClr val="000000"/>
                        </a:solidFill>
                        <a:effectLst/>
                        <a:latin typeface="宋体"/>
                      </a:endParaRPr>
                    </a:p>
                  </a:txBody>
                  <a:tcPr marL="6350" marR="6350" marT="6350" marB="0" anchor="ctr"/>
                </a:tc>
                <a:tc>
                  <a:txBody>
                    <a:bodyPr/>
                    <a:lstStyle/>
                    <a:p>
                      <a:pPr algn="l" fontAlgn="ctr"/>
                      <a:r>
                        <a:rPr lang="zh-CN" altLang="en-US" sz="2400" u="none" strike="noStrike">
                          <a:effectLst/>
                        </a:rPr>
                        <a:t>巴氏刷牙法</a:t>
                      </a:r>
                      <a:endParaRPr lang="zh-CN" altLang="en-US" sz="2400" b="0" i="0" u="none" strike="noStrike">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13</a:t>
                      </a:r>
                      <a:endParaRPr lang="en-US" altLang="zh-CN" sz="2400" b="0" i="0" u="none" strike="noStrike">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19.12 </a:t>
                      </a:r>
                      <a:endParaRPr lang="en-US" altLang="zh-CN" sz="2400" b="0" i="0" u="none" strike="noStrike">
                        <a:solidFill>
                          <a:srgbClr val="000000"/>
                        </a:solidFill>
                        <a:effectLst/>
                        <a:latin typeface="宋体"/>
                      </a:endParaRPr>
                    </a:p>
                  </a:txBody>
                  <a:tcPr marL="6350" marR="6350" marT="6350" marB="0" anchor="ctr"/>
                </a:tc>
                <a:extLst>
                  <a:ext uri="{0D108BD9-81ED-4DB2-BD59-A6C34878D82A}">
                    <a16:rowId xmlns:a16="http://schemas.microsoft.com/office/drawing/2014/main" val="10001"/>
                  </a:ext>
                </a:extLst>
              </a:tr>
              <a:tr h="1253456">
                <a:tc vMerge="1">
                  <a:txBody>
                    <a:bodyPr/>
                    <a:lstStyle/>
                    <a:p>
                      <a:endParaRPr lang="zh-CN" altLang="en-US"/>
                    </a:p>
                  </a:txBody>
                  <a:tcPr/>
                </a:tc>
                <a:tc>
                  <a:txBody>
                    <a:bodyPr/>
                    <a:lstStyle/>
                    <a:p>
                      <a:pPr algn="l" fontAlgn="ctr"/>
                      <a:r>
                        <a:rPr lang="zh-CN" altLang="en-US" sz="2400" u="none" strike="noStrike" dirty="0">
                          <a:effectLst/>
                        </a:rPr>
                        <a:t>垂直或</a:t>
                      </a:r>
                      <a:r>
                        <a:rPr lang="zh-CN" altLang="en-US" sz="2400" u="none" strike="noStrike" dirty="0" smtClean="0">
                          <a:effectLst/>
                        </a:rPr>
                        <a:t>水平</a:t>
                      </a:r>
                      <a:endParaRPr lang="en-US" altLang="zh-CN" sz="2400" u="none" strike="noStrike" dirty="0" smtClean="0">
                        <a:effectLst/>
                      </a:endParaRPr>
                    </a:p>
                    <a:p>
                      <a:pPr algn="l" fontAlgn="ctr"/>
                      <a:r>
                        <a:rPr lang="zh-CN" altLang="en-US" sz="2400" u="none" strike="noStrike" dirty="0" smtClean="0">
                          <a:effectLst/>
                        </a:rPr>
                        <a:t>方向刷</a:t>
                      </a:r>
                      <a:endParaRPr lang="zh-CN" altLang="en-US" sz="2400" b="0" i="0" u="none" strike="noStrike" dirty="0">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41</a:t>
                      </a:r>
                      <a:endParaRPr lang="en-US" altLang="zh-CN" sz="2400" b="0" i="0" u="none" strike="noStrike">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60.29 </a:t>
                      </a:r>
                      <a:endParaRPr lang="en-US" altLang="zh-CN" sz="2400" b="0" i="0" u="none" strike="noStrike">
                        <a:solidFill>
                          <a:srgbClr val="000000"/>
                        </a:solidFill>
                        <a:effectLst/>
                        <a:latin typeface="宋体"/>
                      </a:endParaRPr>
                    </a:p>
                  </a:txBody>
                  <a:tcPr marL="6350" marR="6350" marT="6350" marB="0" anchor="ctr"/>
                </a:tc>
                <a:extLst>
                  <a:ext uri="{0D108BD9-81ED-4DB2-BD59-A6C34878D82A}">
                    <a16:rowId xmlns:a16="http://schemas.microsoft.com/office/drawing/2014/main" val="10002"/>
                  </a:ext>
                </a:extLst>
              </a:tr>
              <a:tr h="1253456">
                <a:tc vMerge="1">
                  <a:txBody>
                    <a:bodyPr/>
                    <a:lstStyle/>
                    <a:p>
                      <a:endParaRPr lang="zh-CN" altLang="en-US"/>
                    </a:p>
                  </a:txBody>
                  <a:tcPr/>
                </a:tc>
                <a:tc>
                  <a:txBody>
                    <a:bodyPr/>
                    <a:lstStyle/>
                    <a:p>
                      <a:pPr algn="l" fontAlgn="ctr"/>
                      <a:r>
                        <a:rPr lang="zh-CN" altLang="en-US" sz="2400" u="none" strike="noStrike" dirty="0">
                          <a:effectLst/>
                        </a:rPr>
                        <a:t>随意，没有固定方式</a:t>
                      </a:r>
                      <a:endParaRPr lang="zh-CN" altLang="en-US" sz="2400" b="0" i="0" u="none" strike="noStrike" dirty="0">
                        <a:solidFill>
                          <a:srgbClr val="000000"/>
                        </a:solidFill>
                        <a:effectLst/>
                        <a:latin typeface="宋体"/>
                      </a:endParaRPr>
                    </a:p>
                  </a:txBody>
                  <a:tcPr marL="6350" marR="6350" marT="6350" marB="0" anchor="ctr"/>
                </a:tc>
                <a:tc>
                  <a:txBody>
                    <a:bodyPr/>
                    <a:lstStyle/>
                    <a:p>
                      <a:pPr algn="r" fontAlgn="ctr"/>
                      <a:r>
                        <a:rPr lang="en-US" altLang="zh-CN" sz="2400" u="none" strike="noStrike" dirty="0">
                          <a:effectLst/>
                        </a:rPr>
                        <a:t>14</a:t>
                      </a:r>
                      <a:endParaRPr lang="en-US" altLang="zh-CN" sz="2400" b="0" i="0" u="none" strike="noStrike" dirty="0">
                        <a:solidFill>
                          <a:srgbClr val="000000"/>
                        </a:solidFill>
                        <a:effectLst/>
                        <a:latin typeface="宋体"/>
                      </a:endParaRPr>
                    </a:p>
                  </a:txBody>
                  <a:tcPr marL="6350" marR="6350" marT="6350" marB="0" anchor="ctr"/>
                </a:tc>
                <a:tc>
                  <a:txBody>
                    <a:bodyPr/>
                    <a:lstStyle/>
                    <a:p>
                      <a:pPr algn="r" fontAlgn="ctr"/>
                      <a:r>
                        <a:rPr lang="en-US" altLang="zh-CN" sz="2400" u="none" strike="noStrike" dirty="0">
                          <a:effectLst/>
                        </a:rPr>
                        <a:t>20.59 </a:t>
                      </a:r>
                      <a:endParaRPr lang="en-US" altLang="zh-CN" sz="2400" b="0" i="0" u="none" strike="noStrike" dirty="0">
                        <a:solidFill>
                          <a:srgbClr val="000000"/>
                        </a:solidFill>
                        <a:effectLst/>
                        <a:latin typeface="宋体"/>
                      </a:endParaRPr>
                    </a:p>
                  </a:txBody>
                  <a:tcPr marL="6350" marR="6350" marT="6350" marB="0" anchor="ct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35467177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 presetClass="entr" presetSubtype="8" accel="50000" decel="5000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animEffect transition="in" filter="fade">
                                      <p:cBhvr>
                                        <p:cTn id="1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直接连接符 22"/>
          <p:cNvCxnSpPr/>
          <p:nvPr/>
        </p:nvCxnSpPr>
        <p:spPr>
          <a:xfrm>
            <a:off x="0" y="814388"/>
            <a:ext cx="9144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2" name="组合 46"/>
          <p:cNvGrpSpPr/>
          <p:nvPr/>
        </p:nvGrpSpPr>
        <p:grpSpPr>
          <a:xfrm>
            <a:off x="0" y="284163"/>
            <a:ext cx="5416867" cy="530225"/>
            <a:chOff x="0" y="284389"/>
            <a:chExt cx="1692275" cy="529772"/>
          </a:xfrm>
        </p:grpSpPr>
        <p:sp>
          <p:nvSpPr>
            <p:cNvPr id="8" name="矩形 7"/>
            <p:cNvSpPr/>
            <p:nvPr/>
          </p:nvSpPr>
          <p:spPr>
            <a:xfrm>
              <a:off x="0" y="284389"/>
              <a:ext cx="1511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400" b="1" dirty="0">
                  <a:solidFill>
                    <a:schemeClr val="bg1"/>
                  </a:solidFill>
                  <a:ea typeface="微软雅黑" panose="020B0503020204020204" charset="-122"/>
                  <a:sym typeface="Arial" panose="020B0604020202020204" pitchFamily="34" charset="0"/>
                </a:rPr>
                <a:t>中学生牙齿健康状况的调查与</a:t>
              </a:r>
              <a:r>
                <a:rPr lang="zh-CN" altLang="en-US" sz="2400" b="1" dirty="0" smtClean="0">
                  <a:solidFill>
                    <a:schemeClr val="bg1"/>
                  </a:solidFill>
                  <a:ea typeface="微软雅黑" panose="020B0503020204020204" charset="-122"/>
                  <a:sym typeface="Arial" panose="020B0604020202020204" pitchFamily="34" charset="0"/>
                </a:rPr>
                <a:t>研究</a:t>
              </a:r>
              <a:endParaRPr lang="zh-CN" altLang="en-US" sz="24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9" name="矩形 8"/>
            <p:cNvSpPr/>
            <p:nvPr/>
          </p:nvSpPr>
          <p:spPr>
            <a:xfrm>
              <a:off x="1577975" y="284389"/>
              <a:ext cx="114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charset="-122"/>
                <a:cs typeface="+mn-cs"/>
                <a:sym typeface="Arial" panose="020B0604020202020204" pitchFamily="34" charset="0"/>
              </a:endParaRPr>
            </a:p>
          </p:txBody>
        </p:sp>
      </p:grpSp>
      <p:grpSp>
        <p:nvGrpSpPr>
          <p:cNvPr id="15" name="Group 52"/>
          <p:cNvGrpSpPr/>
          <p:nvPr/>
        </p:nvGrpSpPr>
        <p:grpSpPr>
          <a:xfrm>
            <a:off x="35496" y="908720"/>
            <a:ext cx="2664296" cy="812800"/>
            <a:chOff x="425669" y="2203667"/>
            <a:chExt cx="3973509" cy="811886"/>
          </a:xfrm>
        </p:grpSpPr>
        <p:sp>
          <p:nvSpPr>
            <p:cNvPr id="16" name="Rounded Rectangle 56"/>
            <p:cNvSpPr/>
            <p:nvPr/>
          </p:nvSpPr>
          <p:spPr>
            <a:xfrm>
              <a:off x="425669" y="2203667"/>
              <a:ext cx="3725859" cy="762729"/>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8" name="Rounded Rectangle 57"/>
            <p:cNvSpPr/>
            <p:nvPr/>
          </p:nvSpPr>
          <p:spPr>
            <a:xfrm>
              <a:off x="425669" y="2252825"/>
              <a:ext cx="3725859" cy="762728"/>
            </a:xfrm>
            <a:prstGeom prst="roundRect">
              <a:avLst>
                <a:gd name="adj" fmla="val 1127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9" name="Isosceles Triangle 58"/>
            <p:cNvSpPr/>
            <p:nvPr/>
          </p:nvSpPr>
          <p:spPr>
            <a:xfrm rot="5400000">
              <a:off x="3985896" y="2453214"/>
              <a:ext cx="464614" cy="36195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grpSp>
      <p:sp>
        <p:nvSpPr>
          <p:cNvPr id="20" name="TextBox 61"/>
          <p:cNvSpPr txBox="1"/>
          <p:nvPr/>
        </p:nvSpPr>
        <p:spPr>
          <a:xfrm>
            <a:off x="970765" y="1076995"/>
            <a:ext cx="1513003" cy="427038"/>
          </a:xfrm>
          <a:prstGeom prst="rect">
            <a:avLst/>
          </a:prstGeom>
          <a:noFill/>
          <a:ln w="9525">
            <a:noFill/>
          </a:ln>
        </p:spPr>
        <p:txBody>
          <a:bodyPr wrap="square" lIns="0" tIns="0" rIns="0" bIns="0">
            <a:spAutoFit/>
          </a:bodyPr>
          <a:lstStyle/>
          <a:p>
            <a:pPr>
              <a:spcBef>
                <a:spcPct val="20000"/>
              </a:spcBef>
              <a:buFont typeface="Arial" panose="020B0604020202020204" pitchFamily="34" charset="0"/>
              <a:buNone/>
            </a:pPr>
            <a:r>
              <a:rPr lang="zh-CN" altLang="en-US" sz="2800" b="1" dirty="0" smtClean="0">
                <a:solidFill>
                  <a:srgbClr val="FFFF00"/>
                </a:solidFill>
                <a:latin typeface="黑体" panose="02010609060101010101" pitchFamily="49" charset="-122"/>
                <a:ea typeface="黑体" panose="02010609060101010101" pitchFamily="49" charset="-122"/>
                <a:sym typeface="+mn-ea"/>
              </a:rPr>
              <a:t>研究成果</a:t>
            </a:r>
            <a:endParaRPr lang="zh-CN" altLang="en-US" sz="2800" b="1" dirty="0">
              <a:solidFill>
                <a:srgbClr val="FFFF00"/>
              </a:solidFill>
              <a:latin typeface="黑体" panose="02010609060101010101" pitchFamily="49" charset="-122"/>
              <a:ea typeface="黑体" panose="02010609060101010101" pitchFamily="49" charset="-122"/>
              <a:sym typeface="+mn-ea"/>
            </a:endParaRPr>
          </a:p>
        </p:txBody>
      </p:sp>
      <p:sp>
        <p:nvSpPr>
          <p:cNvPr id="22" name="Freeform 76"/>
          <p:cNvSpPr>
            <a:spLocks noEditPoints="1"/>
          </p:cNvSpPr>
          <p:nvPr/>
        </p:nvSpPr>
        <p:spPr>
          <a:xfrm>
            <a:off x="318071" y="1027783"/>
            <a:ext cx="403225" cy="588962"/>
          </a:xfrm>
          <a:custGeom>
            <a:avLst/>
            <a:gdLst>
              <a:gd name="txL" fmla="*/ 0 w 70"/>
              <a:gd name="txT" fmla="*/ 0 h 102"/>
              <a:gd name="txR" fmla="*/ 70 w 70"/>
              <a:gd name="txB" fmla="*/ 102 h 102"/>
            </a:gdLst>
            <a:ahLst/>
            <a:cxnLst>
              <a:cxn ang="0">
                <a:pos x="2147483647" y="0"/>
              </a:cxn>
              <a:cxn ang="0">
                <a:pos x="0"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alpha val="100000"/>
            </a:schemeClr>
          </a:solidFill>
          <a:ln w="9525">
            <a:noFill/>
          </a:ln>
        </p:spPr>
        <p:txBody>
          <a:bodyPr/>
          <a:lstStyle/>
          <a:p>
            <a:endParaRPr lang="zh-CN" altLang="en-US"/>
          </a:p>
        </p:txBody>
      </p:sp>
      <p:graphicFrame>
        <p:nvGraphicFramePr>
          <p:cNvPr id="13" name="图表 12"/>
          <p:cNvGraphicFramePr>
            <a:graphicFrameLocks/>
          </p:cNvGraphicFramePr>
          <p:nvPr>
            <p:extLst>
              <p:ext uri="{D42A27DB-BD31-4B8C-83A1-F6EECF244321}">
                <p14:modId xmlns:p14="http://schemas.microsoft.com/office/powerpoint/2010/main" val="952848690"/>
              </p:ext>
            </p:extLst>
          </p:nvPr>
        </p:nvGraphicFramePr>
        <p:xfrm>
          <a:off x="721296" y="1988840"/>
          <a:ext cx="7811144" cy="460851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45238484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 presetClass="entr" presetSubtype="8" accel="50000" decel="5000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animEffect transition="in" filter="fade">
                                      <p:cBhvr>
                                        <p:cTn id="1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直接连接符 22"/>
          <p:cNvCxnSpPr/>
          <p:nvPr/>
        </p:nvCxnSpPr>
        <p:spPr>
          <a:xfrm>
            <a:off x="0" y="814388"/>
            <a:ext cx="9144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2" name="组合 46"/>
          <p:cNvGrpSpPr/>
          <p:nvPr/>
        </p:nvGrpSpPr>
        <p:grpSpPr>
          <a:xfrm>
            <a:off x="0" y="284163"/>
            <a:ext cx="5416867" cy="530225"/>
            <a:chOff x="0" y="284389"/>
            <a:chExt cx="1692275" cy="529772"/>
          </a:xfrm>
        </p:grpSpPr>
        <p:sp>
          <p:nvSpPr>
            <p:cNvPr id="8" name="矩形 7"/>
            <p:cNvSpPr/>
            <p:nvPr/>
          </p:nvSpPr>
          <p:spPr>
            <a:xfrm>
              <a:off x="0" y="284389"/>
              <a:ext cx="1511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400" b="1" dirty="0">
                  <a:solidFill>
                    <a:schemeClr val="bg1"/>
                  </a:solidFill>
                  <a:ea typeface="微软雅黑" panose="020B0503020204020204" charset="-122"/>
                  <a:sym typeface="Arial" panose="020B0604020202020204" pitchFamily="34" charset="0"/>
                </a:rPr>
                <a:t>中学生牙齿健康状况的调查与</a:t>
              </a:r>
              <a:r>
                <a:rPr lang="zh-CN" altLang="en-US" sz="2400" b="1" dirty="0" smtClean="0">
                  <a:solidFill>
                    <a:schemeClr val="bg1"/>
                  </a:solidFill>
                  <a:ea typeface="微软雅黑" panose="020B0503020204020204" charset="-122"/>
                  <a:sym typeface="Arial" panose="020B0604020202020204" pitchFamily="34" charset="0"/>
                </a:rPr>
                <a:t>研究</a:t>
              </a:r>
              <a:endParaRPr lang="zh-CN" altLang="en-US" sz="24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9" name="矩形 8"/>
            <p:cNvSpPr/>
            <p:nvPr/>
          </p:nvSpPr>
          <p:spPr>
            <a:xfrm>
              <a:off x="1577975" y="284389"/>
              <a:ext cx="114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charset="-122"/>
                <a:cs typeface="+mn-cs"/>
                <a:sym typeface="Arial" panose="020B0604020202020204" pitchFamily="34" charset="0"/>
              </a:endParaRPr>
            </a:p>
          </p:txBody>
        </p:sp>
      </p:grpSp>
      <p:grpSp>
        <p:nvGrpSpPr>
          <p:cNvPr id="15" name="Group 52"/>
          <p:cNvGrpSpPr/>
          <p:nvPr/>
        </p:nvGrpSpPr>
        <p:grpSpPr>
          <a:xfrm>
            <a:off x="35496" y="908720"/>
            <a:ext cx="2664296" cy="812800"/>
            <a:chOff x="425669" y="2203667"/>
            <a:chExt cx="3973509" cy="811886"/>
          </a:xfrm>
        </p:grpSpPr>
        <p:sp>
          <p:nvSpPr>
            <p:cNvPr id="16" name="Rounded Rectangle 56"/>
            <p:cNvSpPr/>
            <p:nvPr/>
          </p:nvSpPr>
          <p:spPr>
            <a:xfrm>
              <a:off x="425669" y="2203667"/>
              <a:ext cx="3725859" cy="762729"/>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8" name="Rounded Rectangle 57"/>
            <p:cNvSpPr/>
            <p:nvPr/>
          </p:nvSpPr>
          <p:spPr>
            <a:xfrm>
              <a:off x="425669" y="2252825"/>
              <a:ext cx="3725859" cy="762728"/>
            </a:xfrm>
            <a:prstGeom prst="roundRect">
              <a:avLst>
                <a:gd name="adj" fmla="val 1127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9" name="Isosceles Triangle 58"/>
            <p:cNvSpPr/>
            <p:nvPr/>
          </p:nvSpPr>
          <p:spPr>
            <a:xfrm rot="5400000">
              <a:off x="3985896" y="2453214"/>
              <a:ext cx="464614" cy="36195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grpSp>
      <p:sp>
        <p:nvSpPr>
          <p:cNvPr id="20" name="TextBox 61"/>
          <p:cNvSpPr txBox="1"/>
          <p:nvPr/>
        </p:nvSpPr>
        <p:spPr>
          <a:xfrm>
            <a:off x="970765" y="1076995"/>
            <a:ext cx="1513003" cy="427038"/>
          </a:xfrm>
          <a:prstGeom prst="rect">
            <a:avLst/>
          </a:prstGeom>
          <a:noFill/>
          <a:ln w="9525">
            <a:noFill/>
          </a:ln>
        </p:spPr>
        <p:txBody>
          <a:bodyPr wrap="square" lIns="0" tIns="0" rIns="0" bIns="0">
            <a:spAutoFit/>
          </a:bodyPr>
          <a:lstStyle/>
          <a:p>
            <a:pPr>
              <a:spcBef>
                <a:spcPct val="20000"/>
              </a:spcBef>
              <a:buFont typeface="Arial" panose="020B0604020202020204" pitchFamily="34" charset="0"/>
              <a:buNone/>
            </a:pPr>
            <a:r>
              <a:rPr lang="zh-CN" altLang="en-US" sz="2800" b="1" dirty="0" smtClean="0">
                <a:solidFill>
                  <a:srgbClr val="FFFF00"/>
                </a:solidFill>
                <a:latin typeface="黑体" panose="02010609060101010101" pitchFamily="49" charset="-122"/>
                <a:ea typeface="黑体" panose="02010609060101010101" pitchFamily="49" charset="-122"/>
                <a:sym typeface="+mn-ea"/>
              </a:rPr>
              <a:t>研究成果</a:t>
            </a:r>
            <a:endParaRPr lang="zh-CN" altLang="en-US" sz="2800" b="1" dirty="0">
              <a:solidFill>
                <a:srgbClr val="FFFF00"/>
              </a:solidFill>
              <a:latin typeface="黑体" panose="02010609060101010101" pitchFamily="49" charset="-122"/>
              <a:ea typeface="黑体" panose="02010609060101010101" pitchFamily="49" charset="-122"/>
              <a:sym typeface="+mn-ea"/>
            </a:endParaRPr>
          </a:p>
        </p:txBody>
      </p:sp>
      <p:sp>
        <p:nvSpPr>
          <p:cNvPr id="22" name="Freeform 76"/>
          <p:cNvSpPr>
            <a:spLocks noEditPoints="1"/>
          </p:cNvSpPr>
          <p:nvPr/>
        </p:nvSpPr>
        <p:spPr>
          <a:xfrm>
            <a:off x="318071" y="1027783"/>
            <a:ext cx="403225" cy="588962"/>
          </a:xfrm>
          <a:custGeom>
            <a:avLst/>
            <a:gdLst>
              <a:gd name="txL" fmla="*/ 0 w 70"/>
              <a:gd name="txT" fmla="*/ 0 h 102"/>
              <a:gd name="txR" fmla="*/ 70 w 70"/>
              <a:gd name="txB" fmla="*/ 102 h 102"/>
            </a:gdLst>
            <a:ahLst/>
            <a:cxnLst>
              <a:cxn ang="0">
                <a:pos x="2147483647" y="0"/>
              </a:cxn>
              <a:cxn ang="0">
                <a:pos x="0"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alpha val="100000"/>
            </a:schemeClr>
          </a:solidFill>
          <a:ln w="9525">
            <a:noFill/>
          </a:ln>
        </p:spPr>
        <p:txBody>
          <a:bodyPr/>
          <a:lstStyle/>
          <a:p>
            <a:endParaRPr lang="zh-CN" altLang="en-US"/>
          </a:p>
        </p:txBody>
      </p:sp>
      <p:graphicFrame>
        <p:nvGraphicFramePr>
          <p:cNvPr id="4" name="表格 3"/>
          <p:cNvGraphicFramePr>
            <a:graphicFrameLocks noGrp="1"/>
          </p:cNvGraphicFramePr>
          <p:nvPr>
            <p:extLst>
              <p:ext uri="{D42A27DB-BD31-4B8C-83A1-F6EECF244321}">
                <p14:modId xmlns:p14="http://schemas.microsoft.com/office/powerpoint/2010/main" val="344850819"/>
              </p:ext>
            </p:extLst>
          </p:nvPr>
        </p:nvGraphicFramePr>
        <p:xfrm>
          <a:off x="350990" y="1988840"/>
          <a:ext cx="8397473" cy="4392489"/>
        </p:xfrm>
        <a:graphic>
          <a:graphicData uri="http://schemas.openxmlformats.org/drawingml/2006/table">
            <a:tbl>
              <a:tblPr>
                <a:tableStyleId>{5C22544A-7EE6-4342-B048-85BDC9FD1C3A}</a:tableStyleId>
              </a:tblPr>
              <a:tblGrid>
                <a:gridCol w="3631020">
                  <a:extLst>
                    <a:ext uri="{9D8B030D-6E8A-4147-A177-3AD203B41FA5}">
                      <a16:colId xmlns:a16="http://schemas.microsoft.com/office/drawing/2014/main" val="20000"/>
                    </a:ext>
                  </a:extLst>
                </a:gridCol>
                <a:gridCol w="2495587">
                  <a:extLst>
                    <a:ext uri="{9D8B030D-6E8A-4147-A177-3AD203B41FA5}">
                      <a16:colId xmlns:a16="http://schemas.microsoft.com/office/drawing/2014/main" val="20001"/>
                    </a:ext>
                  </a:extLst>
                </a:gridCol>
                <a:gridCol w="1135433">
                  <a:extLst>
                    <a:ext uri="{9D8B030D-6E8A-4147-A177-3AD203B41FA5}">
                      <a16:colId xmlns:a16="http://schemas.microsoft.com/office/drawing/2014/main" val="20002"/>
                    </a:ext>
                  </a:extLst>
                </a:gridCol>
                <a:gridCol w="1135433">
                  <a:extLst>
                    <a:ext uri="{9D8B030D-6E8A-4147-A177-3AD203B41FA5}">
                      <a16:colId xmlns:a16="http://schemas.microsoft.com/office/drawing/2014/main" val="20003"/>
                    </a:ext>
                  </a:extLst>
                </a:gridCol>
              </a:tblGrid>
              <a:tr h="1247329">
                <a:tc>
                  <a:txBody>
                    <a:bodyPr/>
                    <a:lstStyle/>
                    <a:p>
                      <a:pPr algn="ctr" fontAlgn="ctr"/>
                      <a:r>
                        <a:rPr lang="zh-CN" altLang="en-US" sz="2400" u="none" strike="noStrike" dirty="0">
                          <a:effectLst/>
                        </a:rPr>
                        <a:t>题目</a:t>
                      </a:r>
                      <a:endParaRPr lang="zh-CN" altLang="en-US" sz="2400" b="0" i="0" u="none" strike="noStrike" dirty="0">
                        <a:solidFill>
                          <a:srgbClr val="000000"/>
                        </a:solidFill>
                        <a:effectLst/>
                        <a:latin typeface="宋体"/>
                      </a:endParaRPr>
                    </a:p>
                  </a:txBody>
                  <a:tcPr marL="6350" marR="6350" marT="6350" marB="0" anchor="ctr"/>
                </a:tc>
                <a:tc>
                  <a:txBody>
                    <a:bodyPr/>
                    <a:lstStyle/>
                    <a:p>
                      <a:pPr algn="ctr" fontAlgn="ctr"/>
                      <a:r>
                        <a:rPr lang="zh-CN" altLang="en-US" sz="2400" u="none" strike="noStrike">
                          <a:effectLst/>
                        </a:rPr>
                        <a:t>选项</a:t>
                      </a:r>
                      <a:endParaRPr lang="zh-CN" altLang="en-US" sz="2400" b="0" i="0" u="none" strike="noStrike">
                        <a:solidFill>
                          <a:srgbClr val="000000"/>
                        </a:solidFill>
                        <a:effectLst/>
                        <a:latin typeface="宋体"/>
                      </a:endParaRPr>
                    </a:p>
                  </a:txBody>
                  <a:tcPr marL="6350" marR="6350" marT="6350" marB="0" anchor="ctr"/>
                </a:tc>
                <a:tc>
                  <a:txBody>
                    <a:bodyPr/>
                    <a:lstStyle/>
                    <a:p>
                      <a:pPr algn="ctr" fontAlgn="ctr"/>
                      <a:r>
                        <a:rPr lang="zh-CN" altLang="en-US" sz="2400" u="none" strike="noStrike">
                          <a:effectLst/>
                        </a:rPr>
                        <a:t>小计</a:t>
                      </a:r>
                      <a:endParaRPr lang="zh-CN" altLang="en-US" sz="2400" b="0" i="0" u="none" strike="noStrike">
                        <a:solidFill>
                          <a:srgbClr val="000000"/>
                        </a:solidFill>
                        <a:effectLst/>
                        <a:latin typeface="宋体"/>
                      </a:endParaRPr>
                    </a:p>
                  </a:txBody>
                  <a:tcPr marL="6350" marR="6350" marT="6350" marB="0" anchor="ctr"/>
                </a:tc>
                <a:tc>
                  <a:txBody>
                    <a:bodyPr/>
                    <a:lstStyle/>
                    <a:p>
                      <a:pPr algn="ctr" fontAlgn="ctr"/>
                      <a:r>
                        <a:rPr lang="zh-CN" altLang="en-US" sz="2400" u="none" strike="noStrike">
                          <a:effectLst/>
                        </a:rPr>
                        <a:t>占比</a:t>
                      </a:r>
                      <a:r>
                        <a:rPr lang="en-US" altLang="zh-CN" sz="2400" u="none" strike="noStrike">
                          <a:effectLst/>
                        </a:rPr>
                        <a:t>%</a:t>
                      </a:r>
                      <a:endParaRPr lang="en-US" altLang="zh-CN" sz="2400" b="0" i="0" u="none" strike="noStrike">
                        <a:solidFill>
                          <a:srgbClr val="000000"/>
                        </a:solidFill>
                        <a:effectLst/>
                        <a:latin typeface="宋体"/>
                      </a:endParaRPr>
                    </a:p>
                  </a:txBody>
                  <a:tcPr marL="6350" marR="6350" marT="6350" marB="0" anchor="ctr"/>
                </a:tc>
                <a:extLst>
                  <a:ext uri="{0D108BD9-81ED-4DB2-BD59-A6C34878D82A}">
                    <a16:rowId xmlns:a16="http://schemas.microsoft.com/office/drawing/2014/main" val="10000"/>
                  </a:ext>
                </a:extLst>
              </a:tr>
              <a:tr h="629032">
                <a:tc rowSpan="5">
                  <a:txBody>
                    <a:bodyPr/>
                    <a:lstStyle/>
                    <a:p>
                      <a:pPr algn="l" fontAlgn="ctr"/>
                      <a:r>
                        <a:rPr lang="en-US" altLang="zh-CN" sz="2400" u="none" strike="noStrike" dirty="0">
                          <a:effectLst/>
                        </a:rPr>
                        <a:t>8.</a:t>
                      </a:r>
                      <a:r>
                        <a:rPr lang="zh-CN" altLang="en-US" sz="2400" u="none" strike="noStrike" dirty="0">
                          <a:effectLst/>
                        </a:rPr>
                        <a:t>你大概多长时间会去医院检查牙齿？</a:t>
                      </a:r>
                      <a:endParaRPr lang="zh-CN" altLang="en-US" sz="2400" b="0" i="0" u="none" strike="noStrike" dirty="0">
                        <a:solidFill>
                          <a:srgbClr val="000000"/>
                        </a:solidFill>
                        <a:effectLst/>
                        <a:latin typeface="宋体"/>
                      </a:endParaRPr>
                    </a:p>
                  </a:txBody>
                  <a:tcPr marL="6350" marR="6350" marT="6350" marB="0" anchor="ctr"/>
                </a:tc>
                <a:tc>
                  <a:txBody>
                    <a:bodyPr/>
                    <a:lstStyle/>
                    <a:p>
                      <a:pPr algn="l" fontAlgn="ctr"/>
                      <a:r>
                        <a:rPr lang="zh-CN" altLang="en-US" sz="2400" u="none" strike="noStrike">
                          <a:effectLst/>
                        </a:rPr>
                        <a:t>三个月</a:t>
                      </a:r>
                      <a:endParaRPr lang="zh-CN" altLang="en-US" sz="2400" b="0" i="0" u="none" strike="noStrike">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5</a:t>
                      </a:r>
                      <a:endParaRPr lang="en-US" altLang="zh-CN" sz="2400" b="0" i="0" u="none" strike="noStrike">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7.35 </a:t>
                      </a:r>
                      <a:endParaRPr lang="en-US" altLang="zh-CN" sz="2400" b="0" i="0" u="none" strike="noStrike">
                        <a:solidFill>
                          <a:srgbClr val="000000"/>
                        </a:solidFill>
                        <a:effectLst/>
                        <a:latin typeface="宋体"/>
                      </a:endParaRPr>
                    </a:p>
                  </a:txBody>
                  <a:tcPr marL="6350" marR="6350" marT="6350" marB="0" anchor="ctr"/>
                </a:tc>
                <a:extLst>
                  <a:ext uri="{0D108BD9-81ED-4DB2-BD59-A6C34878D82A}">
                    <a16:rowId xmlns:a16="http://schemas.microsoft.com/office/drawing/2014/main" val="10001"/>
                  </a:ext>
                </a:extLst>
              </a:tr>
              <a:tr h="629032">
                <a:tc vMerge="1">
                  <a:txBody>
                    <a:bodyPr/>
                    <a:lstStyle/>
                    <a:p>
                      <a:endParaRPr lang="zh-CN" altLang="en-US"/>
                    </a:p>
                  </a:txBody>
                  <a:tcPr/>
                </a:tc>
                <a:tc>
                  <a:txBody>
                    <a:bodyPr/>
                    <a:lstStyle/>
                    <a:p>
                      <a:pPr algn="l" fontAlgn="ctr"/>
                      <a:r>
                        <a:rPr lang="zh-CN" altLang="en-US" sz="2400" u="none" strike="noStrike" dirty="0">
                          <a:effectLst/>
                        </a:rPr>
                        <a:t>六个月</a:t>
                      </a:r>
                      <a:endParaRPr lang="zh-CN" altLang="en-US" sz="2400" b="0" i="0" u="none" strike="noStrike" dirty="0">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7</a:t>
                      </a:r>
                      <a:endParaRPr lang="en-US" altLang="zh-CN" sz="2400" b="0" i="0" u="none" strike="noStrike">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10.29 </a:t>
                      </a:r>
                      <a:endParaRPr lang="en-US" altLang="zh-CN" sz="2400" b="0" i="0" u="none" strike="noStrike">
                        <a:solidFill>
                          <a:srgbClr val="000000"/>
                        </a:solidFill>
                        <a:effectLst/>
                        <a:latin typeface="宋体"/>
                      </a:endParaRPr>
                    </a:p>
                  </a:txBody>
                  <a:tcPr marL="6350" marR="6350" marT="6350" marB="0" anchor="ctr"/>
                </a:tc>
                <a:extLst>
                  <a:ext uri="{0D108BD9-81ED-4DB2-BD59-A6C34878D82A}">
                    <a16:rowId xmlns:a16="http://schemas.microsoft.com/office/drawing/2014/main" val="10002"/>
                  </a:ext>
                </a:extLst>
              </a:tr>
              <a:tr h="629032">
                <a:tc vMerge="1">
                  <a:txBody>
                    <a:bodyPr/>
                    <a:lstStyle/>
                    <a:p>
                      <a:endParaRPr lang="zh-CN" altLang="en-US"/>
                    </a:p>
                  </a:txBody>
                  <a:tcPr/>
                </a:tc>
                <a:tc>
                  <a:txBody>
                    <a:bodyPr/>
                    <a:lstStyle/>
                    <a:p>
                      <a:pPr algn="l" fontAlgn="ctr"/>
                      <a:r>
                        <a:rPr lang="zh-CN" altLang="en-US" sz="2400" u="none" strike="noStrike" dirty="0">
                          <a:effectLst/>
                        </a:rPr>
                        <a:t>一年</a:t>
                      </a:r>
                      <a:endParaRPr lang="zh-CN" altLang="en-US" sz="2400" b="0" i="0" u="none" strike="noStrike" dirty="0">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15</a:t>
                      </a:r>
                      <a:endParaRPr lang="en-US" altLang="zh-CN" sz="2400" b="0" i="0" u="none" strike="noStrike">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22.06 </a:t>
                      </a:r>
                      <a:endParaRPr lang="en-US" altLang="zh-CN" sz="2400" b="0" i="0" u="none" strike="noStrike">
                        <a:solidFill>
                          <a:srgbClr val="000000"/>
                        </a:solidFill>
                        <a:effectLst/>
                        <a:latin typeface="宋体"/>
                      </a:endParaRPr>
                    </a:p>
                  </a:txBody>
                  <a:tcPr marL="6350" marR="6350" marT="6350" marB="0" anchor="ctr"/>
                </a:tc>
                <a:extLst>
                  <a:ext uri="{0D108BD9-81ED-4DB2-BD59-A6C34878D82A}">
                    <a16:rowId xmlns:a16="http://schemas.microsoft.com/office/drawing/2014/main" val="10003"/>
                  </a:ext>
                </a:extLst>
              </a:tr>
              <a:tr h="629032">
                <a:tc vMerge="1">
                  <a:txBody>
                    <a:bodyPr/>
                    <a:lstStyle/>
                    <a:p>
                      <a:endParaRPr lang="zh-CN" altLang="en-US"/>
                    </a:p>
                  </a:txBody>
                  <a:tcPr/>
                </a:tc>
                <a:tc>
                  <a:txBody>
                    <a:bodyPr/>
                    <a:lstStyle/>
                    <a:p>
                      <a:pPr algn="l" fontAlgn="ctr"/>
                      <a:r>
                        <a:rPr lang="zh-CN" altLang="en-US" sz="2400" u="none" strike="noStrike">
                          <a:effectLst/>
                        </a:rPr>
                        <a:t>一年以上</a:t>
                      </a:r>
                      <a:endParaRPr lang="zh-CN" altLang="en-US" sz="2400" b="0" i="0" u="none" strike="noStrike">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13</a:t>
                      </a:r>
                      <a:endParaRPr lang="en-US" altLang="zh-CN" sz="2400" b="0" i="0" u="none" strike="noStrike">
                        <a:solidFill>
                          <a:srgbClr val="000000"/>
                        </a:solidFill>
                        <a:effectLst/>
                        <a:latin typeface="宋体"/>
                      </a:endParaRPr>
                    </a:p>
                  </a:txBody>
                  <a:tcPr marL="6350" marR="6350" marT="6350" marB="0" anchor="ctr"/>
                </a:tc>
                <a:tc>
                  <a:txBody>
                    <a:bodyPr/>
                    <a:lstStyle/>
                    <a:p>
                      <a:pPr algn="r" fontAlgn="ctr"/>
                      <a:r>
                        <a:rPr lang="en-US" altLang="zh-CN" sz="2400" u="none" strike="noStrike" dirty="0">
                          <a:effectLst/>
                        </a:rPr>
                        <a:t>19.12 </a:t>
                      </a:r>
                      <a:endParaRPr lang="en-US" altLang="zh-CN" sz="2400" b="0" i="0" u="none" strike="noStrike" dirty="0">
                        <a:solidFill>
                          <a:srgbClr val="000000"/>
                        </a:solidFill>
                        <a:effectLst/>
                        <a:latin typeface="宋体"/>
                      </a:endParaRPr>
                    </a:p>
                  </a:txBody>
                  <a:tcPr marL="6350" marR="6350" marT="6350" marB="0" anchor="ctr"/>
                </a:tc>
                <a:extLst>
                  <a:ext uri="{0D108BD9-81ED-4DB2-BD59-A6C34878D82A}">
                    <a16:rowId xmlns:a16="http://schemas.microsoft.com/office/drawing/2014/main" val="10004"/>
                  </a:ext>
                </a:extLst>
              </a:tr>
              <a:tr h="629032">
                <a:tc vMerge="1">
                  <a:txBody>
                    <a:bodyPr/>
                    <a:lstStyle/>
                    <a:p>
                      <a:endParaRPr lang="zh-CN" altLang="en-US"/>
                    </a:p>
                  </a:txBody>
                  <a:tcPr/>
                </a:tc>
                <a:tc>
                  <a:txBody>
                    <a:bodyPr/>
                    <a:lstStyle/>
                    <a:p>
                      <a:pPr algn="l" fontAlgn="ctr"/>
                      <a:r>
                        <a:rPr lang="zh-CN" altLang="en-US" sz="2400" u="none" strike="noStrike">
                          <a:effectLst/>
                        </a:rPr>
                        <a:t>从不</a:t>
                      </a:r>
                      <a:endParaRPr lang="zh-CN" altLang="en-US" sz="2400" b="0" i="0" u="none" strike="noStrike">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28</a:t>
                      </a:r>
                      <a:endParaRPr lang="en-US" altLang="zh-CN" sz="2400" b="0" i="0" u="none" strike="noStrike">
                        <a:solidFill>
                          <a:srgbClr val="000000"/>
                        </a:solidFill>
                        <a:effectLst/>
                        <a:latin typeface="宋体"/>
                      </a:endParaRPr>
                    </a:p>
                  </a:txBody>
                  <a:tcPr marL="6350" marR="6350" marT="6350" marB="0" anchor="ctr"/>
                </a:tc>
                <a:tc>
                  <a:txBody>
                    <a:bodyPr/>
                    <a:lstStyle/>
                    <a:p>
                      <a:pPr algn="r" fontAlgn="ctr"/>
                      <a:r>
                        <a:rPr lang="en-US" altLang="zh-CN" sz="2400" u="none" strike="noStrike" dirty="0">
                          <a:effectLst/>
                        </a:rPr>
                        <a:t>41.18 </a:t>
                      </a:r>
                      <a:endParaRPr lang="en-US" altLang="zh-CN" sz="2400" b="0" i="0" u="none" strike="noStrike" dirty="0">
                        <a:solidFill>
                          <a:srgbClr val="000000"/>
                        </a:solidFill>
                        <a:effectLst/>
                        <a:latin typeface="宋体"/>
                      </a:endParaRPr>
                    </a:p>
                  </a:txBody>
                  <a:tcPr marL="6350" marR="6350" marT="6350" marB="0" anchor="ct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00412130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 presetClass="entr" presetSubtype="8" accel="50000" decel="5000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animEffect transition="in" filter="fade">
                                      <p:cBhvr>
                                        <p:cTn id="1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直接连接符 22"/>
          <p:cNvCxnSpPr/>
          <p:nvPr/>
        </p:nvCxnSpPr>
        <p:spPr>
          <a:xfrm>
            <a:off x="0" y="814388"/>
            <a:ext cx="9144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2" name="组合 46"/>
          <p:cNvGrpSpPr/>
          <p:nvPr/>
        </p:nvGrpSpPr>
        <p:grpSpPr>
          <a:xfrm>
            <a:off x="0" y="284163"/>
            <a:ext cx="5416867" cy="530225"/>
            <a:chOff x="0" y="284389"/>
            <a:chExt cx="1692275" cy="529772"/>
          </a:xfrm>
        </p:grpSpPr>
        <p:sp>
          <p:nvSpPr>
            <p:cNvPr id="8" name="矩形 7"/>
            <p:cNvSpPr/>
            <p:nvPr/>
          </p:nvSpPr>
          <p:spPr>
            <a:xfrm>
              <a:off x="0" y="284389"/>
              <a:ext cx="1511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400" b="1" dirty="0">
                  <a:solidFill>
                    <a:schemeClr val="bg1"/>
                  </a:solidFill>
                  <a:ea typeface="微软雅黑" panose="020B0503020204020204" charset="-122"/>
                  <a:sym typeface="Arial" panose="020B0604020202020204" pitchFamily="34" charset="0"/>
                </a:rPr>
                <a:t>中学生牙齿健康状况的调查与</a:t>
              </a:r>
              <a:r>
                <a:rPr lang="zh-CN" altLang="en-US" sz="2400" b="1" dirty="0" smtClean="0">
                  <a:solidFill>
                    <a:schemeClr val="bg1"/>
                  </a:solidFill>
                  <a:ea typeface="微软雅黑" panose="020B0503020204020204" charset="-122"/>
                  <a:sym typeface="Arial" panose="020B0604020202020204" pitchFamily="34" charset="0"/>
                </a:rPr>
                <a:t>研究</a:t>
              </a:r>
              <a:endParaRPr lang="zh-CN" altLang="en-US" sz="24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9" name="矩形 8"/>
            <p:cNvSpPr/>
            <p:nvPr/>
          </p:nvSpPr>
          <p:spPr>
            <a:xfrm>
              <a:off x="1577975" y="284389"/>
              <a:ext cx="114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charset="-122"/>
                <a:cs typeface="+mn-cs"/>
                <a:sym typeface="Arial" panose="020B0604020202020204" pitchFamily="34" charset="0"/>
              </a:endParaRPr>
            </a:p>
          </p:txBody>
        </p:sp>
      </p:grpSp>
      <p:grpSp>
        <p:nvGrpSpPr>
          <p:cNvPr id="15" name="Group 52"/>
          <p:cNvGrpSpPr/>
          <p:nvPr/>
        </p:nvGrpSpPr>
        <p:grpSpPr>
          <a:xfrm>
            <a:off x="35496" y="908720"/>
            <a:ext cx="2664296" cy="812800"/>
            <a:chOff x="425669" y="2203667"/>
            <a:chExt cx="3973509" cy="811886"/>
          </a:xfrm>
        </p:grpSpPr>
        <p:sp>
          <p:nvSpPr>
            <p:cNvPr id="16" name="Rounded Rectangle 56"/>
            <p:cNvSpPr/>
            <p:nvPr/>
          </p:nvSpPr>
          <p:spPr>
            <a:xfrm>
              <a:off x="425669" y="2203667"/>
              <a:ext cx="3725859" cy="762729"/>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8" name="Rounded Rectangle 57"/>
            <p:cNvSpPr/>
            <p:nvPr/>
          </p:nvSpPr>
          <p:spPr>
            <a:xfrm>
              <a:off x="425669" y="2252825"/>
              <a:ext cx="3725859" cy="762728"/>
            </a:xfrm>
            <a:prstGeom prst="roundRect">
              <a:avLst>
                <a:gd name="adj" fmla="val 1127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9" name="Isosceles Triangle 58"/>
            <p:cNvSpPr/>
            <p:nvPr/>
          </p:nvSpPr>
          <p:spPr>
            <a:xfrm rot="5400000">
              <a:off x="3985896" y="2453214"/>
              <a:ext cx="464614" cy="36195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grpSp>
      <p:sp>
        <p:nvSpPr>
          <p:cNvPr id="20" name="TextBox 61"/>
          <p:cNvSpPr txBox="1"/>
          <p:nvPr/>
        </p:nvSpPr>
        <p:spPr>
          <a:xfrm>
            <a:off x="970765" y="1076995"/>
            <a:ext cx="1513003" cy="427038"/>
          </a:xfrm>
          <a:prstGeom prst="rect">
            <a:avLst/>
          </a:prstGeom>
          <a:noFill/>
          <a:ln w="9525">
            <a:noFill/>
          </a:ln>
        </p:spPr>
        <p:txBody>
          <a:bodyPr wrap="square" lIns="0" tIns="0" rIns="0" bIns="0">
            <a:spAutoFit/>
          </a:bodyPr>
          <a:lstStyle/>
          <a:p>
            <a:pPr>
              <a:spcBef>
                <a:spcPct val="20000"/>
              </a:spcBef>
              <a:buFont typeface="Arial" panose="020B0604020202020204" pitchFamily="34" charset="0"/>
              <a:buNone/>
            </a:pPr>
            <a:r>
              <a:rPr lang="zh-CN" altLang="en-US" sz="2800" b="1" dirty="0" smtClean="0">
                <a:solidFill>
                  <a:srgbClr val="FFFF00"/>
                </a:solidFill>
                <a:latin typeface="黑体" panose="02010609060101010101" pitchFamily="49" charset="-122"/>
                <a:ea typeface="黑体" panose="02010609060101010101" pitchFamily="49" charset="-122"/>
                <a:sym typeface="+mn-ea"/>
              </a:rPr>
              <a:t>研究成果</a:t>
            </a:r>
            <a:endParaRPr lang="zh-CN" altLang="en-US" sz="2800" b="1" dirty="0">
              <a:solidFill>
                <a:srgbClr val="FFFF00"/>
              </a:solidFill>
              <a:latin typeface="黑体" panose="02010609060101010101" pitchFamily="49" charset="-122"/>
              <a:ea typeface="黑体" panose="02010609060101010101" pitchFamily="49" charset="-122"/>
              <a:sym typeface="+mn-ea"/>
            </a:endParaRPr>
          </a:p>
        </p:txBody>
      </p:sp>
      <p:sp>
        <p:nvSpPr>
          <p:cNvPr id="22" name="Freeform 76"/>
          <p:cNvSpPr>
            <a:spLocks noEditPoints="1"/>
          </p:cNvSpPr>
          <p:nvPr/>
        </p:nvSpPr>
        <p:spPr>
          <a:xfrm>
            <a:off x="318071" y="1027783"/>
            <a:ext cx="403225" cy="588962"/>
          </a:xfrm>
          <a:custGeom>
            <a:avLst/>
            <a:gdLst>
              <a:gd name="txL" fmla="*/ 0 w 70"/>
              <a:gd name="txT" fmla="*/ 0 h 102"/>
              <a:gd name="txR" fmla="*/ 70 w 70"/>
              <a:gd name="txB" fmla="*/ 102 h 102"/>
            </a:gdLst>
            <a:ahLst/>
            <a:cxnLst>
              <a:cxn ang="0">
                <a:pos x="2147483647" y="0"/>
              </a:cxn>
              <a:cxn ang="0">
                <a:pos x="0"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alpha val="100000"/>
            </a:schemeClr>
          </a:solidFill>
          <a:ln w="9525">
            <a:noFill/>
          </a:ln>
        </p:spPr>
        <p:txBody>
          <a:bodyPr/>
          <a:lstStyle/>
          <a:p>
            <a:endParaRPr lang="zh-CN" altLang="en-US"/>
          </a:p>
        </p:txBody>
      </p:sp>
      <p:graphicFrame>
        <p:nvGraphicFramePr>
          <p:cNvPr id="14" name="图表 13"/>
          <p:cNvGraphicFramePr>
            <a:graphicFrameLocks/>
          </p:cNvGraphicFramePr>
          <p:nvPr>
            <p:extLst>
              <p:ext uri="{D42A27DB-BD31-4B8C-83A1-F6EECF244321}">
                <p14:modId xmlns:p14="http://schemas.microsoft.com/office/powerpoint/2010/main" val="1839703101"/>
              </p:ext>
            </p:extLst>
          </p:nvPr>
        </p:nvGraphicFramePr>
        <p:xfrm>
          <a:off x="945196" y="2060848"/>
          <a:ext cx="7515236" cy="439248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13286742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 presetClass="entr" presetSubtype="8" accel="50000" decel="5000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animEffect transition="in" filter="fade">
                                      <p:cBhvr>
                                        <p:cTn id="1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直接连接符 22"/>
          <p:cNvCxnSpPr/>
          <p:nvPr/>
        </p:nvCxnSpPr>
        <p:spPr>
          <a:xfrm>
            <a:off x="0" y="814388"/>
            <a:ext cx="9144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2" name="组合 46"/>
          <p:cNvGrpSpPr/>
          <p:nvPr/>
        </p:nvGrpSpPr>
        <p:grpSpPr>
          <a:xfrm>
            <a:off x="0" y="284163"/>
            <a:ext cx="5416867" cy="530225"/>
            <a:chOff x="0" y="284389"/>
            <a:chExt cx="1692275" cy="529772"/>
          </a:xfrm>
        </p:grpSpPr>
        <p:sp>
          <p:nvSpPr>
            <p:cNvPr id="8" name="矩形 7"/>
            <p:cNvSpPr/>
            <p:nvPr/>
          </p:nvSpPr>
          <p:spPr>
            <a:xfrm>
              <a:off x="0" y="284389"/>
              <a:ext cx="1511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400" b="1" dirty="0">
                  <a:solidFill>
                    <a:schemeClr val="bg1"/>
                  </a:solidFill>
                  <a:ea typeface="微软雅黑" panose="020B0503020204020204" charset="-122"/>
                  <a:sym typeface="Arial" panose="020B0604020202020204" pitchFamily="34" charset="0"/>
                </a:rPr>
                <a:t>中学生牙齿健康状况的调查与</a:t>
              </a:r>
              <a:r>
                <a:rPr lang="zh-CN" altLang="en-US" sz="2400" b="1" dirty="0" smtClean="0">
                  <a:solidFill>
                    <a:schemeClr val="bg1"/>
                  </a:solidFill>
                  <a:ea typeface="微软雅黑" panose="020B0503020204020204" charset="-122"/>
                  <a:sym typeface="Arial" panose="020B0604020202020204" pitchFamily="34" charset="0"/>
                </a:rPr>
                <a:t>研究</a:t>
              </a:r>
              <a:endParaRPr lang="zh-CN" altLang="en-US" sz="24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9" name="矩形 8"/>
            <p:cNvSpPr/>
            <p:nvPr/>
          </p:nvSpPr>
          <p:spPr>
            <a:xfrm>
              <a:off x="1577975" y="284389"/>
              <a:ext cx="114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charset="-122"/>
                <a:cs typeface="+mn-cs"/>
                <a:sym typeface="Arial" panose="020B0604020202020204" pitchFamily="34" charset="0"/>
              </a:endParaRPr>
            </a:p>
          </p:txBody>
        </p:sp>
      </p:grpSp>
      <p:grpSp>
        <p:nvGrpSpPr>
          <p:cNvPr id="15" name="Group 52"/>
          <p:cNvGrpSpPr/>
          <p:nvPr/>
        </p:nvGrpSpPr>
        <p:grpSpPr>
          <a:xfrm>
            <a:off x="35496" y="908720"/>
            <a:ext cx="2664296" cy="812800"/>
            <a:chOff x="425669" y="2203667"/>
            <a:chExt cx="3973509" cy="811886"/>
          </a:xfrm>
        </p:grpSpPr>
        <p:sp>
          <p:nvSpPr>
            <p:cNvPr id="16" name="Rounded Rectangle 56"/>
            <p:cNvSpPr/>
            <p:nvPr/>
          </p:nvSpPr>
          <p:spPr>
            <a:xfrm>
              <a:off x="425669" y="2203667"/>
              <a:ext cx="3725859" cy="762729"/>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8" name="Rounded Rectangle 57"/>
            <p:cNvSpPr/>
            <p:nvPr/>
          </p:nvSpPr>
          <p:spPr>
            <a:xfrm>
              <a:off x="425669" y="2252825"/>
              <a:ext cx="3725859" cy="762728"/>
            </a:xfrm>
            <a:prstGeom prst="roundRect">
              <a:avLst>
                <a:gd name="adj" fmla="val 1127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9" name="Isosceles Triangle 58"/>
            <p:cNvSpPr/>
            <p:nvPr/>
          </p:nvSpPr>
          <p:spPr>
            <a:xfrm rot="5400000">
              <a:off x="3985896" y="2453214"/>
              <a:ext cx="464614" cy="36195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grpSp>
      <p:sp>
        <p:nvSpPr>
          <p:cNvPr id="20" name="TextBox 61"/>
          <p:cNvSpPr txBox="1"/>
          <p:nvPr/>
        </p:nvSpPr>
        <p:spPr>
          <a:xfrm>
            <a:off x="970765" y="1076995"/>
            <a:ext cx="1513003" cy="427038"/>
          </a:xfrm>
          <a:prstGeom prst="rect">
            <a:avLst/>
          </a:prstGeom>
          <a:noFill/>
          <a:ln w="9525">
            <a:noFill/>
          </a:ln>
        </p:spPr>
        <p:txBody>
          <a:bodyPr wrap="square" lIns="0" tIns="0" rIns="0" bIns="0">
            <a:spAutoFit/>
          </a:bodyPr>
          <a:lstStyle/>
          <a:p>
            <a:pPr>
              <a:spcBef>
                <a:spcPct val="20000"/>
              </a:spcBef>
              <a:buFont typeface="Arial" panose="020B0604020202020204" pitchFamily="34" charset="0"/>
              <a:buNone/>
            </a:pPr>
            <a:r>
              <a:rPr lang="zh-CN" altLang="en-US" sz="2800" b="1" dirty="0" smtClean="0">
                <a:solidFill>
                  <a:srgbClr val="FFFF00"/>
                </a:solidFill>
                <a:latin typeface="黑体" panose="02010609060101010101" pitchFamily="49" charset="-122"/>
                <a:ea typeface="黑体" panose="02010609060101010101" pitchFamily="49" charset="-122"/>
                <a:sym typeface="+mn-ea"/>
              </a:rPr>
              <a:t>研究成果</a:t>
            </a:r>
            <a:endParaRPr lang="zh-CN" altLang="en-US" sz="2800" b="1" dirty="0">
              <a:solidFill>
                <a:srgbClr val="FFFF00"/>
              </a:solidFill>
              <a:latin typeface="黑体" panose="02010609060101010101" pitchFamily="49" charset="-122"/>
              <a:ea typeface="黑体" panose="02010609060101010101" pitchFamily="49" charset="-122"/>
              <a:sym typeface="+mn-ea"/>
            </a:endParaRPr>
          </a:p>
        </p:txBody>
      </p:sp>
      <p:sp>
        <p:nvSpPr>
          <p:cNvPr id="22" name="Freeform 76"/>
          <p:cNvSpPr>
            <a:spLocks noEditPoints="1"/>
          </p:cNvSpPr>
          <p:nvPr/>
        </p:nvSpPr>
        <p:spPr>
          <a:xfrm>
            <a:off x="318071" y="1027783"/>
            <a:ext cx="403225" cy="588962"/>
          </a:xfrm>
          <a:custGeom>
            <a:avLst/>
            <a:gdLst>
              <a:gd name="txL" fmla="*/ 0 w 70"/>
              <a:gd name="txT" fmla="*/ 0 h 102"/>
              <a:gd name="txR" fmla="*/ 70 w 70"/>
              <a:gd name="txB" fmla="*/ 102 h 102"/>
            </a:gdLst>
            <a:ahLst/>
            <a:cxnLst>
              <a:cxn ang="0">
                <a:pos x="2147483647" y="0"/>
              </a:cxn>
              <a:cxn ang="0">
                <a:pos x="0"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alpha val="100000"/>
            </a:schemeClr>
          </a:solidFill>
          <a:ln w="9525">
            <a:noFill/>
          </a:ln>
        </p:spPr>
        <p:txBody>
          <a:bodyPr/>
          <a:lstStyle/>
          <a:p>
            <a:endParaRPr lang="zh-CN" altLang="en-US"/>
          </a:p>
        </p:txBody>
      </p:sp>
      <p:graphicFrame>
        <p:nvGraphicFramePr>
          <p:cNvPr id="3" name="表格 2"/>
          <p:cNvGraphicFramePr>
            <a:graphicFrameLocks noGrp="1"/>
          </p:cNvGraphicFramePr>
          <p:nvPr>
            <p:extLst>
              <p:ext uri="{D42A27DB-BD31-4B8C-83A1-F6EECF244321}">
                <p14:modId xmlns:p14="http://schemas.microsoft.com/office/powerpoint/2010/main" val="1891089639"/>
              </p:ext>
            </p:extLst>
          </p:nvPr>
        </p:nvGraphicFramePr>
        <p:xfrm>
          <a:off x="519682" y="2132856"/>
          <a:ext cx="8084765" cy="4176464"/>
        </p:xfrm>
        <a:graphic>
          <a:graphicData uri="http://schemas.openxmlformats.org/drawingml/2006/table">
            <a:tbl>
              <a:tblPr>
                <a:tableStyleId>{5C22544A-7EE6-4342-B048-85BDC9FD1C3A}</a:tableStyleId>
              </a:tblPr>
              <a:tblGrid>
                <a:gridCol w="3495807">
                  <a:extLst>
                    <a:ext uri="{9D8B030D-6E8A-4147-A177-3AD203B41FA5}">
                      <a16:colId xmlns:a16="http://schemas.microsoft.com/office/drawing/2014/main" val="20000"/>
                    </a:ext>
                  </a:extLst>
                </a:gridCol>
                <a:gridCol w="2402656">
                  <a:extLst>
                    <a:ext uri="{9D8B030D-6E8A-4147-A177-3AD203B41FA5}">
                      <a16:colId xmlns:a16="http://schemas.microsoft.com/office/drawing/2014/main" val="20001"/>
                    </a:ext>
                  </a:extLst>
                </a:gridCol>
                <a:gridCol w="1093151">
                  <a:extLst>
                    <a:ext uri="{9D8B030D-6E8A-4147-A177-3AD203B41FA5}">
                      <a16:colId xmlns:a16="http://schemas.microsoft.com/office/drawing/2014/main" val="20002"/>
                    </a:ext>
                  </a:extLst>
                </a:gridCol>
                <a:gridCol w="1093151">
                  <a:extLst>
                    <a:ext uri="{9D8B030D-6E8A-4147-A177-3AD203B41FA5}">
                      <a16:colId xmlns:a16="http://schemas.microsoft.com/office/drawing/2014/main" val="20003"/>
                    </a:ext>
                  </a:extLst>
                </a:gridCol>
              </a:tblGrid>
              <a:tr h="1044116">
                <a:tc>
                  <a:txBody>
                    <a:bodyPr/>
                    <a:lstStyle/>
                    <a:p>
                      <a:pPr algn="ctr" fontAlgn="ctr"/>
                      <a:r>
                        <a:rPr lang="zh-CN" altLang="en-US" sz="2400" u="none" strike="noStrike" dirty="0">
                          <a:effectLst/>
                        </a:rPr>
                        <a:t>题目</a:t>
                      </a:r>
                      <a:endParaRPr lang="zh-CN" altLang="en-US" sz="2400" b="0" i="0" u="none" strike="noStrike" dirty="0">
                        <a:solidFill>
                          <a:srgbClr val="000000"/>
                        </a:solidFill>
                        <a:effectLst/>
                        <a:latin typeface="宋体"/>
                      </a:endParaRPr>
                    </a:p>
                  </a:txBody>
                  <a:tcPr marL="6350" marR="6350" marT="6350" marB="0" anchor="ctr"/>
                </a:tc>
                <a:tc>
                  <a:txBody>
                    <a:bodyPr/>
                    <a:lstStyle/>
                    <a:p>
                      <a:pPr algn="ctr" fontAlgn="ctr"/>
                      <a:r>
                        <a:rPr lang="zh-CN" altLang="en-US" sz="2400" u="none" strike="noStrike">
                          <a:effectLst/>
                        </a:rPr>
                        <a:t>选项</a:t>
                      </a:r>
                      <a:endParaRPr lang="zh-CN" altLang="en-US" sz="2400" b="0" i="0" u="none" strike="noStrike">
                        <a:solidFill>
                          <a:srgbClr val="000000"/>
                        </a:solidFill>
                        <a:effectLst/>
                        <a:latin typeface="宋体"/>
                      </a:endParaRPr>
                    </a:p>
                  </a:txBody>
                  <a:tcPr marL="6350" marR="6350" marT="6350" marB="0" anchor="ctr"/>
                </a:tc>
                <a:tc>
                  <a:txBody>
                    <a:bodyPr/>
                    <a:lstStyle/>
                    <a:p>
                      <a:pPr algn="ctr" fontAlgn="ctr"/>
                      <a:r>
                        <a:rPr lang="zh-CN" altLang="en-US" sz="2400" u="none" strike="noStrike">
                          <a:effectLst/>
                        </a:rPr>
                        <a:t>小计</a:t>
                      </a:r>
                      <a:endParaRPr lang="zh-CN" altLang="en-US" sz="2400" b="0" i="0" u="none" strike="noStrike">
                        <a:solidFill>
                          <a:srgbClr val="000000"/>
                        </a:solidFill>
                        <a:effectLst/>
                        <a:latin typeface="宋体"/>
                      </a:endParaRPr>
                    </a:p>
                  </a:txBody>
                  <a:tcPr marL="6350" marR="6350" marT="6350" marB="0" anchor="ctr"/>
                </a:tc>
                <a:tc>
                  <a:txBody>
                    <a:bodyPr/>
                    <a:lstStyle/>
                    <a:p>
                      <a:pPr algn="ctr" fontAlgn="ctr"/>
                      <a:r>
                        <a:rPr lang="zh-CN" altLang="en-US" sz="2400" u="none" strike="noStrike">
                          <a:effectLst/>
                        </a:rPr>
                        <a:t>占比</a:t>
                      </a:r>
                      <a:r>
                        <a:rPr lang="en-US" altLang="zh-CN" sz="2400" u="none" strike="noStrike">
                          <a:effectLst/>
                        </a:rPr>
                        <a:t>%</a:t>
                      </a:r>
                      <a:endParaRPr lang="en-US" altLang="zh-CN" sz="2400" b="0" i="0" u="none" strike="noStrike">
                        <a:solidFill>
                          <a:srgbClr val="000000"/>
                        </a:solidFill>
                        <a:effectLst/>
                        <a:latin typeface="宋体"/>
                      </a:endParaRPr>
                    </a:p>
                  </a:txBody>
                  <a:tcPr marL="6350" marR="6350" marT="6350" marB="0" anchor="ctr"/>
                </a:tc>
                <a:extLst>
                  <a:ext uri="{0D108BD9-81ED-4DB2-BD59-A6C34878D82A}">
                    <a16:rowId xmlns:a16="http://schemas.microsoft.com/office/drawing/2014/main" val="10000"/>
                  </a:ext>
                </a:extLst>
              </a:tr>
              <a:tr h="1044116">
                <a:tc rowSpan="3">
                  <a:txBody>
                    <a:bodyPr/>
                    <a:lstStyle/>
                    <a:p>
                      <a:pPr algn="l" fontAlgn="ctr"/>
                      <a:r>
                        <a:rPr lang="en-US" altLang="zh-CN" sz="2400" u="none" strike="noStrike" dirty="0">
                          <a:effectLst/>
                        </a:rPr>
                        <a:t>9.</a:t>
                      </a:r>
                      <a:r>
                        <a:rPr lang="zh-CN" altLang="en-US" sz="2400" u="none" strike="noStrike" dirty="0">
                          <a:effectLst/>
                        </a:rPr>
                        <a:t>你是否有规律的洗牙？</a:t>
                      </a:r>
                      <a:endParaRPr lang="zh-CN" altLang="en-US" sz="2400" b="0" i="0" u="none" strike="noStrike" dirty="0">
                        <a:solidFill>
                          <a:srgbClr val="000000"/>
                        </a:solidFill>
                        <a:effectLst/>
                        <a:latin typeface="宋体"/>
                      </a:endParaRPr>
                    </a:p>
                  </a:txBody>
                  <a:tcPr marL="6350" marR="6350" marT="6350" marB="0" anchor="ctr"/>
                </a:tc>
                <a:tc>
                  <a:txBody>
                    <a:bodyPr/>
                    <a:lstStyle/>
                    <a:p>
                      <a:pPr algn="l" fontAlgn="ctr"/>
                      <a:r>
                        <a:rPr lang="zh-CN" altLang="en-US" sz="2400" u="none" strike="noStrike">
                          <a:effectLst/>
                        </a:rPr>
                        <a:t>从来不洗，越洗越糟</a:t>
                      </a:r>
                      <a:endParaRPr lang="zh-CN" altLang="en-US" sz="2400" b="0" i="0" u="none" strike="noStrike">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39</a:t>
                      </a:r>
                      <a:endParaRPr lang="en-US" altLang="zh-CN" sz="2400" b="0" i="0" u="none" strike="noStrike">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57.35 </a:t>
                      </a:r>
                      <a:endParaRPr lang="en-US" altLang="zh-CN" sz="2400" b="0" i="0" u="none" strike="noStrike">
                        <a:solidFill>
                          <a:srgbClr val="000000"/>
                        </a:solidFill>
                        <a:effectLst/>
                        <a:latin typeface="宋体"/>
                      </a:endParaRPr>
                    </a:p>
                  </a:txBody>
                  <a:tcPr marL="6350" marR="6350" marT="6350" marB="0" anchor="ctr"/>
                </a:tc>
                <a:extLst>
                  <a:ext uri="{0D108BD9-81ED-4DB2-BD59-A6C34878D82A}">
                    <a16:rowId xmlns:a16="http://schemas.microsoft.com/office/drawing/2014/main" val="10001"/>
                  </a:ext>
                </a:extLst>
              </a:tr>
              <a:tr h="1044116">
                <a:tc vMerge="1">
                  <a:txBody>
                    <a:bodyPr/>
                    <a:lstStyle/>
                    <a:p>
                      <a:endParaRPr lang="zh-CN" altLang="en-US"/>
                    </a:p>
                  </a:txBody>
                  <a:tcPr/>
                </a:tc>
                <a:tc>
                  <a:txBody>
                    <a:bodyPr/>
                    <a:lstStyle/>
                    <a:p>
                      <a:pPr algn="l" fontAlgn="ctr"/>
                      <a:r>
                        <a:rPr lang="zh-CN" altLang="en-US" sz="2400" u="none" strike="noStrike" dirty="0">
                          <a:effectLst/>
                        </a:rPr>
                        <a:t>洗过，但不规律</a:t>
                      </a:r>
                      <a:endParaRPr lang="zh-CN" altLang="en-US" sz="2400" b="0" i="0" u="none" strike="noStrike" dirty="0">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21</a:t>
                      </a:r>
                      <a:endParaRPr lang="en-US" altLang="zh-CN" sz="2400" b="0" i="0" u="none" strike="noStrike">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30.88 </a:t>
                      </a:r>
                      <a:endParaRPr lang="en-US" altLang="zh-CN" sz="2400" b="0" i="0" u="none" strike="noStrike">
                        <a:solidFill>
                          <a:srgbClr val="000000"/>
                        </a:solidFill>
                        <a:effectLst/>
                        <a:latin typeface="宋体"/>
                      </a:endParaRPr>
                    </a:p>
                  </a:txBody>
                  <a:tcPr marL="6350" marR="6350" marT="6350" marB="0" anchor="ctr"/>
                </a:tc>
                <a:extLst>
                  <a:ext uri="{0D108BD9-81ED-4DB2-BD59-A6C34878D82A}">
                    <a16:rowId xmlns:a16="http://schemas.microsoft.com/office/drawing/2014/main" val="10002"/>
                  </a:ext>
                </a:extLst>
              </a:tr>
              <a:tr h="1044116">
                <a:tc vMerge="1">
                  <a:txBody>
                    <a:bodyPr/>
                    <a:lstStyle/>
                    <a:p>
                      <a:endParaRPr lang="zh-CN" altLang="en-US"/>
                    </a:p>
                  </a:txBody>
                  <a:tcPr/>
                </a:tc>
                <a:tc>
                  <a:txBody>
                    <a:bodyPr/>
                    <a:lstStyle/>
                    <a:p>
                      <a:pPr algn="l" fontAlgn="ctr"/>
                      <a:r>
                        <a:rPr lang="zh-CN" altLang="en-US" sz="2400" u="none" strike="noStrike" dirty="0">
                          <a:effectLst/>
                        </a:rPr>
                        <a:t>每年坚持洗牙</a:t>
                      </a:r>
                      <a:r>
                        <a:rPr lang="en-US" altLang="zh-CN" sz="2400" u="none" strike="noStrike" dirty="0">
                          <a:effectLst/>
                        </a:rPr>
                        <a:t>1-2</a:t>
                      </a:r>
                      <a:r>
                        <a:rPr lang="zh-CN" altLang="en-US" sz="2400" u="none" strike="noStrike" dirty="0">
                          <a:effectLst/>
                        </a:rPr>
                        <a:t>次</a:t>
                      </a:r>
                      <a:endParaRPr lang="zh-CN" altLang="en-US" sz="2400" b="0" i="0" u="none" strike="noStrike" dirty="0">
                        <a:solidFill>
                          <a:srgbClr val="000000"/>
                        </a:solidFill>
                        <a:effectLst/>
                        <a:latin typeface="宋体"/>
                      </a:endParaRPr>
                    </a:p>
                  </a:txBody>
                  <a:tcPr marL="6350" marR="6350" marT="6350" marB="0" anchor="ctr"/>
                </a:tc>
                <a:tc>
                  <a:txBody>
                    <a:bodyPr/>
                    <a:lstStyle/>
                    <a:p>
                      <a:pPr algn="r" fontAlgn="ctr"/>
                      <a:r>
                        <a:rPr lang="en-US" altLang="zh-CN" sz="2400" u="none" strike="noStrike" dirty="0">
                          <a:effectLst/>
                        </a:rPr>
                        <a:t>8</a:t>
                      </a:r>
                      <a:endParaRPr lang="en-US" altLang="zh-CN" sz="2400" b="0" i="0" u="none" strike="noStrike" dirty="0">
                        <a:solidFill>
                          <a:srgbClr val="000000"/>
                        </a:solidFill>
                        <a:effectLst/>
                        <a:latin typeface="宋体"/>
                      </a:endParaRPr>
                    </a:p>
                  </a:txBody>
                  <a:tcPr marL="6350" marR="6350" marT="6350" marB="0" anchor="ctr"/>
                </a:tc>
                <a:tc>
                  <a:txBody>
                    <a:bodyPr/>
                    <a:lstStyle/>
                    <a:p>
                      <a:pPr algn="r" fontAlgn="ctr"/>
                      <a:r>
                        <a:rPr lang="en-US" altLang="zh-CN" sz="2400" u="none" strike="noStrike" dirty="0">
                          <a:effectLst/>
                        </a:rPr>
                        <a:t>11.76 </a:t>
                      </a:r>
                      <a:endParaRPr lang="en-US" altLang="zh-CN" sz="2400" b="0" i="0" u="none" strike="noStrike" dirty="0">
                        <a:solidFill>
                          <a:srgbClr val="000000"/>
                        </a:solidFill>
                        <a:effectLst/>
                        <a:latin typeface="宋体"/>
                      </a:endParaRPr>
                    </a:p>
                  </a:txBody>
                  <a:tcPr marL="6350" marR="6350" marT="6350" marB="0" anchor="ct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53911914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 presetClass="entr" presetSubtype="8" accel="50000" decel="5000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animEffect transition="in" filter="fade">
                                      <p:cBhvr>
                                        <p:cTn id="1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直接连接符 22"/>
          <p:cNvCxnSpPr/>
          <p:nvPr/>
        </p:nvCxnSpPr>
        <p:spPr>
          <a:xfrm>
            <a:off x="0" y="814388"/>
            <a:ext cx="9144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2" name="组合 46"/>
          <p:cNvGrpSpPr/>
          <p:nvPr/>
        </p:nvGrpSpPr>
        <p:grpSpPr>
          <a:xfrm>
            <a:off x="0" y="284163"/>
            <a:ext cx="5416867" cy="530225"/>
            <a:chOff x="0" y="284389"/>
            <a:chExt cx="1692275" cy="529772"/>
          </a:xfrm>
        </p:grpSpPr>
        <p:sp>
          <p:nvSpPr>
            <p:cNvPr id="8" name="矩形 7"/>
            <p:cNvSpPr/>
            <p:nvPr/>
          </p:nvSpPr>
          <p:spPr>
            <a:xfrm>
              <a:off x="0" y="284389"/>
              <a:ext cx="1511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400" b="1" dirty="0">
                  <a:solidFill>
                    <a:schemeClr val="bg1"/>
                  </a:solidFill>
                  <a:ea typeface="微软雅黑" panose="020B0503020204020204" charset="-122"/>
                  <a:sym typeface="Arial" panose="020B0604020202020204" pitchFamily="34" charset="0"/>
                </a:rPr>
                <a:t>中学生牙齿健康状况的调查与</a:t>
              </a:r>
              <a:r>
                <a:rPr lang="zh-CN" altLang="en-US" sz="2400" b="1" dirty="0" smtClean="0">
                  <a:solidFill>
                    <a:schemeClr val="bg1"/>
                  </a:solidFill>
                  <a:ea typeface="微软雅黑" panose="020B0503020204020204" charset="-122"/>
                  <a:sym typeface="Arial" panose="020B0604020202020204" pitchFamily="34" charset="0"/>
                </a:rPr>
                <a:t>研究</a:t>
              </a:r>
              <a:endParaRPr lang="zh-CN" altLang="en-US" sz="24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9" name="矩形 8"/>
            <p:cNvSpPr/>
            <p:nvPr/>
          </p:nvSpPr>
          <p:spPr>
            <a:xfrm>
              <a:off x="1577975" y="284389"/>
              <a:ext cx="114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charset="-122"/>
                <a:cs typeface="+mn-cs"/>
                <a:sym typeface="Arial" panose="020B0604020202020204" pitchFamily="34" charset="0"/>
              </a:endParaRPr>
            </a:p>
          </p:txBody>
        </p:sp>
      </p:grpSp>
      <p:grpSp>
        <p:nvGrpSpPr>
          <p:cNvPr id="15" name="Group 52"/>
          <p:cNvGrpSpPr/>
          <p:nvPr/>
        </p:nvGrpSpPr>
        <p:grpSpPr>
          <a:xfrm>
            <a:off x="35496" y="908720"/>
            <a:ext cx="2664296" cy="812800"/>
            <a:chOff x="425669" y="2203667"/>
            <a:chExt cx="3973509" cy="811886"/>
          </a:xfrm>
        </p:grpSpPr>
        <p:sp>
          <p:nvSpPr>
            <p:cNvPr id="16" name="Rounded Rectangle 56"/>
            <p:cNvSpPr/>
            <p:nvPr/>
          </p:nvSpPr>
          <p:spPr>
            <a:xfrm>
              <a:off x="425669" y="2203667"/>
              <a:ext cx="3725859" cy="762729"/>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8" name="Rounded Rectangle 57"/>
            <p:cNvSpPr/>
            <p:nvPr/>
          </p:nvSpPr>
          <p:spPr>
            <a:xfrm>
              <a:off x="425669" y="2252825"/>
              <a:ext cx="3725859" cy="762728"/>
            </a:xfrm>
            <a:prstGeom prst="roundRect">
              <a:avLst>
                <a:gd name="adj" fmla="val 1127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9" name="Isosceles Triangle 58"/>
            <p:cNvSpPr/>
            <p:nvPr/>
          </p:nvSpPr>
          <p:spPr>
            <a:xfrm rot="5400000">
              <a:off x="3985896" y="2453214"/>
              <a:ext cx="464614" cy="36195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grpSp>
      <p:sp>
        <p:nvSpPr>
          <p:cNvPr id="20" name="TextBox 61"/>
          <p:cNvSpPr txBox="1"/>
          <p:nvPr/>
        </p:nvSpPr>
        <p:spPr>
          <a:xfrm>
            <a:off x="970765" y="1076995"/>
            <a:ext cx="1513003" cy="427038"/>
          </a:xfrm>
          <a:prstGeom prst="rect">
            <a:avLst/>
          </a:prstGeom>
          <a:noFill/>
          <a:ln w="9525">
            <a:noFill/>
          </a:ln>
        </p:spPr>
        <p:txBody>
          <a:bodyPr wrap="square" lIns="0" tIns="0" rIns="0" bIns="0">
            <a:spAutoFit/>
          </a:bodyPr>
          <a:lstStyle/>
          <a:p>
            <a:pPr>
              <a:spcBef>
                <a:spcPct val="20000"/>
              </a:spcBef>
              <a:buFont typeface="Arial" panose="020B0604020202020204" pitchFamily="34" charset="0"/>
              <a:buNone/>
            </a:pPr>
            <a:r>
              <a:rPr lang="zh-CN" altLang="en-US" sz="2800" b="1" dirty="0" smtClean="0">
                <a:solidFill>
                  <a:srgbClr val="FFFF00"/>
                </a:solidFill>
                <a:latin typeface="黑体" panose="02010609060101010101" pitchFamily="49" charset="-122"/>
                <a:ea typeface="黑体" panose="02010609060101010101" pitchFamily="49" charset="-122"/>
                <a:sym typeface="+mn-ea"/>
              </a:rPr>
              <a:t>研究成果</a:t>
            </a:r>
            <a:endParaRPr lang="zh-CN" altLang="en-US" sz="2800" b="1" dirty="0">
              <a:solidFill>
                <a:srgbClr val="FFFF00"/>
              </a:solidFill>
              <a:latin typeface="黑体" panose="02010609060101010101" pitchFamily="49" charset="-122"/>
              <a:ea typeface="黑体" panose="02010609060101010101" pitchFamily="49" charset="-122"/>
              <a:sym typeface="+mn-ea"/>
            </a:endParaRPr>
          </a:p>
        </p:txBody>
      </p:sp>
      <p:sp>
        <p:nvSpPr>
          <p:cNvPr id="22" name="Freeform 76"/>
          <p:cNvSpPr>
            <a:spLocks noEditPoints="1"/>
          </p:cNvSpPr>
          <p:nvPr/>
        </p:nvSpPr>
        <p:spPr>
          <a:xfrm>
            <a:off x="318071" y="1027783"/>
            <a:ext cx="403225" cy="588962"/>
          </a:xfrm>
          <a:custGeom>
            <a:avLst/>
            <a:gdLst>
              <a:gd name="txL" fmla="*/ 0 w 70"/>
              <a:gd name="txT" fmla="*/ 0 h 102"/>
              <a:gd name="txR" fmla="*/ 70 w 70"/>
              <a:gd name="txB" fmla="*/ 102 h 102"/>
            </a:gdLst>
            <a:ahLst/>
            <a:cxnLst>
              <a:cxn ang="0">
                <a:pos x="2147483647" y="0"/>
              </a:cxn>
              <a:cxn ang="0">
                <a:pos x="0"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alpha val="100000"/>
            </a:schemeClr>
          </a:solidFill>
          <a:ln w="9525">
            <a:noFill/>
          </a:ln>
        </p:spPr>
        <p:txBody>
          <a:bodyPr/>
          <a:lstStyle/>
          <a:p>
            <a:endParaRPr lang="zh-CN" altLang="en-US"/>
          </a:p>
        </p:txBody>
      </p:sp>
      <p:graphicFrame>
        <p:nvGraphicFramePr>
          <p:cNvPr id="4" name="表格 3"/>
          <p:cNvGraphicFramePr>
            <a:graphicFrameLocks noGrp="1"/>
          </p:cNvGraphicFramePr>
          <p:nvPr>
            <p:extLst>
              <p:ext uri="{D42A27DB-BD31-4B8C-83A1-F6EECF244321}">
                <p14:modId xmlns:p14="http://schemas.microsoft.com/office/powerpoint/2010/main" val="2842413446"/>
              </p:ext>
            </p:extLst>
          </p:nvPr>
        </p:nvGraphicFramePr>
        <p:xfrm>
          <a:off x="318071" y="2060848"/>
          <a:ext cx="8430392" cy="4320480"/>
        </p:xfrm>
        <a:graphic>
          <a:graphicData uri="http://schemas.openxmlformats.org/drawingml/2006/table">
            <a:tbl>
              <a:tblPr>
                <a:tableStyleId>{5C22544A-7EE6-4342-B048-85BDC9FD1C3A}</a:tableStyleId>
              </a:tblPr>
              <a:tblGrid>
                <a:gridCol w="3645254">
                  <a:extLst>
                    <a:ext uri="{9D8B030D-6E8A-4147-A177-3AD203B41FA5}">
                      <a16:colId xmlns:a16="http://schemas.microsoft.com/office/drawing/2014/main" val="20000"/>
                    </a:ext>
                  </a:extLst>
                </a:gridCol>
                <a:gridCol w="2505370">
                  <a:extLst>
                    <a:ext uri="{9D8B030D-6E8A-4147-A177-3AD203B41FA5}">
                      <a16:colId xmlns:a16="http://schemas.microsoft.com/office/drawing/2014/main" val="20001"/>
                    </a:ext>
                  </a:extLst>
                </a:gridCol>
                <a:gridCol w="1139884">
                  <a:extLst>
                    <a:ext uri="{9D8B030D-6E8A-4147-A177-3AD203B41FA5}">
                      <a16:colId xmlns:a16="http://schemas.microsoft.com/office/drawing/2014/main" val="20002"/>
                    </a:ext>
                  </a:extLst>
                </a:gridCol>
                <a:gridCol w="1139884">
                  <a:extLst>
                    <a:ext uri="{9D8B030D-6E8A-4147-A177-3AD203B41FA5}">
                      <a16:colId xmlns:a16="http://schemas.microsoft.com/office/drawing/2014/main" val="20003"/>
                    </a:ext>
                  </a:extLst>
                </a:gridCol>
              </a:tblGrid>
              <a:tr h="1080120">
                <a:tc>
                  <a:txBody>
                    <a:bodyPr/>
                    <a:lstStyle/>
                    <a:p>
                      <a:pPr algn="ctr" fontAlgn="ctr"/>
                      <a:r>
                        <a:rPr lang="zh-CN" altLang="en-US" sz="2400" u="none" strike="noStrike" dirty="0">
                          <a:effectLst/>
                        </a:rPr>
                        <a:t>题目</a:t>
                      </a:r>
                      <a:endParaRPr lang="zh-CN" altLang="en-US" sz="2400" b="0" i="0" u="none" strike="noStrike" dirty="0">
                        <a:solidFill>
                          <a:srgbClr val="000000"/>
                        </a:solidFill>
                        <a:effectLst/>
                        <a:latin typeface="宋体"/>
                      </a:endParaRPr>
                    </a:p>
                  </a:txBody>
                  <a:tcPr marL="6350" marR="6350" marT="6350" marB="0" anchor="ctr"/>
                </a:tc>
                <a:tc>
                  <a:txBody>
                    <a:bodyPr/>
                    <a:lstStyle/>
                    <a:p>
                      <a:pPr algn="ctr" fontAlgn="ctr"/>
                      <a:r>
                        <a:rPr lang="zh-CN" altLang="en-US" sz="2400" u="none" strike="noStrike">
                          <a:effectLst/>
                        </a:rPr>
                        <a:t>选项</a:t>
                      </a:r>
                      <a:endParaRPr lang="zh-CN" altLang="en-US" sz="2400" b="0" i="0" u="none" strike="noStrike">
                        <a:solidFill>
                          <a:srgbClr val="000000"/>
                        </a:solidFill>
                        <a:effectLst/>
                        <a:latin typeface="宋体"/>
                      </a:endParaRPr>
                    </a:p>
                  </a:txBody>
                  <a:tcPr marL="6350" marR="6350" marT="6350" marB="0" anchor="ctr"/>
                </a:tc>
                <a:tc>
                  <a:txBody>
                    <a:bodyPr/>
                    <a:lstStyle/>
                    <a:p>
                      <a:pPr algn="ctr" fontAlgn="ctr"/>
                      <a:r>
                        <a:rPr lang="zh-CN" altLang="en-US" sz="2400" u="none" strike="noStrike">
                          <a:effectLst/>
                        </a:rPr>
                        <a:t>小计</a:t>
                      </a:r>
                      <a:endParaRPr lang="zh-CN" altLang="en-US" sz="2400" b="0" i="0" u="none" strike="noStrike">
                        <a:solidFill>
                          <a:srgbClr val="000000"/>
                        </a:solidFill>
                        <a:effectLst/>
                        <a:latin typeface="宋体"/>
                      </a:endParaRPr>
                    </a:p>
                  </a:txBody>
                  <a:tcPr marL="6350" marR="6350" marT="6350" marB="0" anchor="ctr"/>
                </a:tc>
                <a:tc>
                  <a:txBody>
                    <a:bodyPr/>
                    <a:lstStyle/>
                    <a:p>
                      <a:pPr algn="ctr" fontAlgn="ctr"/>
                      <a:r>
                        <a:rPr lang="zh-CN" altLang="en-US" sz="2400" u="none" strike="noStrike">
                          <a:effectLst/>
                        </a:rPr>
                        <a:t>占比</a:t>
                      </a:r>
                      <a:r>
                        <a:rPr lang="en-US" altLang="zh-CN" sz="2400" u="none" strike="noStrike">
                          <a:effectLst/>
                        </a:rPr>
                        <a:t>%</a:t>
                      </a:r>
                      <a:endParaRPr lang="en-US" altLang="zh-CN" sz="2400" b="0" i="0" u="none" strike="noStrike">
                        <a:solidFill>
                          <a:srgbClr val="000000"/>
                        </a:solidFill>
                        <a:effectLst/>
                        <a:latin typeface="宋体"/>
                      </a:endParaRPr>
                    </a:p>
                  </a:txBody>
                  <a:tcPr marL="6350" marR="6350" marT="6350" marB="0" anchor="ctr"/>
                </a:tc>
                <a:extLst>
                  <a:ext uri="{0D108BD9-81ED-4DB2-BD59-A6C34878D82A}">
                    <a16:rowId xmlns:a16="http://schemas.microsoft.com/office/drawing/2014/main" val="10000"/>
                  </a:ext>
                </a:extLst>
              </a:tr>
              <a:tr h="544708">
                <a:tc rowSpan="3">
                  <a:txBody>
                    <a:bodyPr/>
                    <a:lstStyle/>
                    <a:p>
                      <a:pPr algn="l" fontAlgn="ctr"/>
                      <a:r>
                        <a:rPr lang="en-US" altLang="zh-CN" sz="2400" u="none" strike="noStrike" dirty="0">
                          <a:effectLst/>
                        </a:rPr>
                        <a:t>10.</a:t>
                      </a:r>
                      <a:r>
                        <a:rPr lang="zh-CN" altLang="en-US" sz="2400" u="none" strike="noStrike" dirty="0">
                          <a:effectLst/>
                        </a:rPr>
                        <a:t>当牙齿出现问题时，你是否会及时找牙医就诊？</a:t>
                      </a:r>
                      <a:endParaRPr lang="zh-CN" altLang="en-US" sz="2400" b="0" i="0" u="none" strike="noStrike" dirty="0">
                        <a:solidFill>
                          <a:srgbClr val="000000"/>
                        </a:solidFill>
                        <a:effectLst/>
                        <a:latin typeface="宋体"/>
                      </a:endParaRPr>
                    </a:p>
                  </a:txBody>
                  <a:tcPr marL="6350" marR="6350" marT="6350" marB="0" anchor="ctr"/>
                </a:tc>
                <a:tc>
                  <a:txBody>
                    <a:bodyPr/>
                    <a:lstStyle/>
                    <a:p>
                      <a:pPr algn="l" fontAlgn="ctr"/>
                      <a:r>
                        <a:rPr lang="zh-CN" altLang="en-US" sz="2400" u="none" strike="noStrike" dirty="0">
                          <a:effectLst/>
                        </a:rPr>
                        <a:t>马上就医</a:t>
                      </a:r>
                      <a:endParaRPr lang="zh-CN" altLang="en-US" sz="2400" b="0" i="0" u="none" strike="noStrike" dirty="0">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12</a:t>
                      </a:r>
                      <a:endParaRPr lang="en-US" altLang="zh-CN" sz="2400" b="0" i="0" u="none" strike="noStrike">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17.65 </a:t>
                      </a:r>
                      <a:endParaRPr lang="en-US" altLang="zh-CN" sz="2400" b="0" i="0" u="none" strike="noStrike">
                        <a:solidFill>
                          <a:srgbClr val="000000"/>
                        </a:solidFill>
                        <a:effectLst/>
                        <a:latin typeface="宋体"/>
                      </a:endParaRPr>
                    </a:p>
                  </a:txBody>
                  <a:tcPr marL="6350" marR="6350" marT="6350" marB="0" anchor="ctr"/>
                </a:tc>
                <a:extLst>
                  <a:ext uri="{0D108BD9-81ED-4DB2-BD59-A6C34878D82A}">
                    <a16:rowId xmlns:a16="http://schemas.microsoft.com/office/drawing/2014/main" val="10001"/>
                  </a:ext>
                </a:extLst>
              </a:tr>
              <a:tr h="1080120">
                <a:tc vMerge="1">
                  <a:txBody>
                    <a:bodyPr/>
                    <a:lstStyle/>
                    <a:p>
                      <a:endParaRPr lang="zh-CN" altLang="en-US"/>
                    </a:p>
                  </a:txBody>
                  <a:tcPr/>
                </a:tc>
                <a:tc>
                  <a:txBody>
                    <a:bodyPr/>
                    <a:lstStyle/>
                    <a:p>
                      <a:pPr algn="l" fontAlgn="ctr"/>
                      <a:r>
                        <a:rPr lang="zh-CN" altLang="en-US" sz="2400" u="none" strike="noStrike" dirty="0">
                          <a:effectLst/>
                        </a:rPr>
                        <a:t>拖着，能不去就不去</a:t>
                      </a:r>
                      <a:endParaRPr lang="zh-CN" altLang="en-US" sz="2400" b="0" i="0" u="none" strike="noStrike" dirty="0">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5</a:t>
                      </a:r>
                      <a:endParaRPr lang="en-US" altLang="zh-CN" sz="2400" b="0" i="0" u="none" strike="noStrike">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7.35 </a:t>
                      </a:r>
                      <a:endParaRPr lang="en-US" altLang="zh-CN" sz="2400" b="0" i="0" u="none" strike="noStrike">
                        <a:solidFill>
                          <a:srgbClr val="000000"/>
                        </a:solidFill>
                        <a:effectLst/>
                        <a:latin typeface="宋体"/>
                      </a:endParaRPr>
                    </a:p>
                  </a:txBody>
                  <a:tcPr marL="6350" marR="6350" marT="6350" marB="0" anchor="ctr"/>
                </a:tc>
                <a:extLst>
                  <a:ext uri="{0D108BD9-81ED-4DB2-BD59-A6C34878D82A}">
                    <a16:rowId xmlns:a16="http://schemas.microsoft.com/office/drawing/2014/main" val="10002"/>
                  </a:ext>
                </a:extLst>
              </a:tr>
              <a:tr h="1615532">
                <a:tc vMerge="1">
                  <a:txBody>
                    <a:bodyPr/>
                    <a:lstStyle/>
                    <a:p>
                      <a:endParaRPr lang="zh-CN" altLang="en-US"/>
                    </a:p>
                  </a:txBody>
                  <a:tcPr/>
                </a:tc>
                <a:tc>
                  <a:txBody>
                    <a:bodyPr/>
                    <a:lstStyle/>
                    <a:p>
                      <a:pPr algn="l" fontAlgn="ctr"/>
                      <a:r>
                        <a:rPr lang="zh-CN" altLang="en-US" sz="2400" u="none" strike="noStrike" dirty="0">
                          <a:effectLst/>
                        </a:rPr>
                        <a:t>自己买止痛药及消炎药服用</a:t>
                      </a:r>
                      <a:endParaRPr lang="zh-CN" altLang="en-US" sz="2400" b="0" i="0" u="none" strike="noStrike" dirty="0">
                        <a:solidFill>
                          <a:srgbClr val="000000"/>
                        </a:solidFill>
                        <a:effectLst/>
                        <a:latin typeface="宋体"/>
                      </a:endParaRPr>
                    </a:p>
                  </a:txBody>
                  <a:tcPr marL="6350" marR="6350" marT="6350" marB="0" anchor="ctr"/>
                </a:tc>
                <a:tc>
                  <a:txBody>
                    <a:bodyPr/>
                    <a:lstStyle/>
                    <a:p>
                      <a:pPr algn="r" fontAlgn="ctr"/>
                      <a:r>
                        <a:rPr lang="en-US" altLang="zh-CN" sz="2400" u="none" strike="noStrike" dirty="0">
                          <a:effectLst/>
                        </a:rPr>
                        <a:t>51</a:t>
                      </a:r>
                      <a:endParaRPr lang="en-US" altLang="zh-CN" sz="2400" b="0" i="0" u="none" strike="noStrike" dirty="0">
                        <a:solidFill>
                          <a:srgbClr val="000000"/>
                        </a:solidFill>
                        <a:effectLst/>
                        <a:latin typeface="宋体"/>
                      </a:endParaRPr>
                    </a:p>
                  </a:txBody>
                  <a:tcPr marL="6350" marR="6350" marT="6350" marB="0" anchor="ctr"/>
                </a:tc>
                <a:tc>
                  <a:txBody>
                    <a:bodyPr/>
                    <a:lstStyle/>
                    <a:p>
                      <a:pPr algn="r" fontAlgn="ctr"/>
                      <a:r>
                        <a:rPr lang="en-US" altLang="zh-CN" sz="2400" u="none" strike="noStrike" dirty="0">
                          <a:effectLst/>
                        </a:rPr>
                        <a:t>75.00 </a:t>
                      </a:r>
                      <a:endParaRPr lang="en-US" altLang="zh-CN" sz="2400" b="0" i="0" u="none" strike="noStrike" dirty="0">
                        <a:solidFill>
                          <a:srgbClr val="000000"/>
                        </a:solidFill>
                        <a:effectLst/>
                        <a:latin typeface="宋体"/>
                      </a:endParaRPr>
                    </a:p>
                  </a:txBody>
                  <a:tcPr marL="6350" marR="6350" marT="6350" marB="0" anchor="ct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89642698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 presetClass="entr" presetSubtype="8" accel="50000" decel="5000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animEffect transition="in" filter="fade">
                                      <p:cBhvr>
                                        <p:cTn id="1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直接连接符 22"/>
          <p:cNvCxnSpPr/>
          <p:nvPr/>
        </p:nvCxnSpPr>
        <p:spPr>
          <a:xfrm>
            <a:off x="0" y="814388"/>
            <a:ext cx="9144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2" name="组合 46"/>
          <p:cNvGrpSpPr/>
          <p:nvPr/>
        </p:nvGrpSpPr>
        <p:grpSpPr>
          <a:xfrm>
            <a:off x="0" y="284163"/>
            <a:ext cx="5416867" cy="530225"/>
            <a:chOff x="0" y="284389"/>
            <a:chExt cx="1692275" cy="529772"/>
          </a:xfrm>
        </p:grpSpPr>
        <p:sp>
          <p:nvSpPr>
            <p:cNvPr id="8" name="矩形 7"/>
            <p:cNvSpPr/>
            <p:nvPr/>
          </p:nvSpPr>
          <p:spPr>
            <a:xfrm>
              <a:off x="0" y="284389"/>
              <a:ext cx="1511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400" b="1" dirty="0">
                  <a:solidFill>
                    <a:schemeClr val="bg1"/>
                  </a:solidFill>
                  <a:ea typeface="微软雅黑" panose="020B0503020204020204" charset="-122"/>
                  <a:sym typeface="Arial" panose="020B0604020202020204" pitchFamily="34" charset="0"/>
                </a:rPr>
                <a:t>中学生牙齿健康状况的调查与</a:t>
              </a:r>
              <a:r>
                <a:rPr lang="zh-CN" altLang="en-US" sz="2400" b="1" dirty="0" smtClean="0">
                  <a:solidFill>
                    <a:schemeClr val="bg1"/>
                  </a:solidFill>
                  <a:ea typeface="微软雅黑" panose="020B0503020204020204" charset="-122"/>
                  <a:sym typeface="Arial" panose="020B0604020202020204" pitchFamily="34" charset="0"/>
                </a:rPr>
                <a:t>研究</a:t>
              </a:r>
              <a:endParaRPr lang="zh-CN" altLang="en-US" sz="24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9" name="矩形 8"/>
            <p:cNvSpPr/>
            <p:nvPr/>
          </p:nvSpPr>
          <p:spPr>
            <a:xfrm>
              <a:off x="1577975" y="284389"/>
              <a:ext cx="114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charset="-122"/>
                <a:cs typeface="+mn-cs"/>
                <a:sym typeface="Arial" panose="020B0604020202020204" pitchFamily="34" charset="0"/>
              </a:endParaRPr>
            </a:p>
          </p:txBody>
        </p:sp>
      </p:grpSp>
      <p:grpSp>
        <p:nvGrpSpPr>
          <p:cNvPr id="15" name="Group 52"/>
          <p:cNvGrpSpPr/>
          <p:nvPr/>
        </p:nvGrpSpPr>
        <p:grpSpPr>
          <a:xfrm>
            <a:off x="35496" y="908720"/>
            <a:ext cx="2664296" cy="812800"/>
            <a:chOff x="425669" y="2203667"/>
            <a:chExt cx="3973509" cy="811886"/>
          </a:xfrm>
        </p:grpSpPr>
        <p:sp>
          <p:nvSpPr>
            <p:cNvPr id="16" name="Rounded Rectangle 56"/>
            <p:cNvSpPr/>
            <p:nvPr/>
          </p:nvSpPr>
          <p:spPr>
            <a:xfrm>
              <a:off x="425669" y="2203667"/>
              <a:ext cx="3725859" cy="762729"/>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8" name="Rounded Rectangle 57"/>
            <p:cNvSpPr/>
            <p:nvPr/>
          </p:nvSpPr>
          <p:spPr>
            <a:xfrm>
              <a:off x="425669" y="2252825"/>
              <a:ext cx="3725859" cy="762728"/>
            </a:xfrm>
            <a:prstGeom prst="roundRect">
              <a:avLst>
                <a:gd name="adj" fmla="val 1127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9" name="Isosceles Triangle 58"/>
            <p:cNvSpPr/>
            <p:nvPr/>
          </p:nvSpPr>
          <p:spPr>
            <a:xfrm rot="5400000">
              <a:off x="3985896" y="2453214"/>
              <a:ext cx="464614" cy="36195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grpSp>
      <p:sp>
        <p:nvSpPr>
          <p:cNvPr id="20" name="TextBox 61"/>
          <p:cNvSpPr txBox="1"/>
          <p:nvPr/>
        </p:nvSpPr>
        <p:spPr>
          <a:xfrm>
            <a:off x="970765" y="1076995"/>
            <a:ext cx="1513003" cy="427038"/>
          </a:xfrm>
          <a:prstGeom prst="rect">
            <a:avLst/>
          </a:prstGeom>
          <a:noFill/>
          <a:ln w="9525">
            <a:noFill/>
          </a:ln>
        </p:spPr>
        <p:txBody>
          <a:bodyPr wrap="square" lIns="0" tIns="0" rIns="0" bIns="0">
            <a:spAutoFit/>
          </a:bodyPr>
          <a:lstStyle/>
          <a:p>
            <a:pPr>
              <a:spcBef>
                <a:spcPct val="20000"/>
              </a:spcBef>
              <a:buFont typeface="Arial" panose="020B0604020202020204" pitchFamily="34" charset="0"/>
              <a:buNone/>
            </a:pPr>
            <a:r>
              <a:rPr lang="zh-CN" altLang="en-US" sz="2800" b="1" dirty="0" smtClean="0">
                <a:solidFill>
                  <a:srgbClr val="FFFF00"/>
                </a:solidFill>
                <a:latin typeface="黑体" panose="02010609060101010101" pitchFamily="49" charset="-122"/>
                <a:ea typeface="黑体" panose="02010609060101010101" pitchFamily="49" charset="-122"/>
                <a:sym typeface="+mn-ea"/>
              </a:rPr>
              <a:t>研究成果</a:t>
            </a:r>
            <a:endParaRPr lang="zh-CN" altLang="en-US" sz="2800" b="1" dirty="0">
              <a:solidFill>
                <a:srgbClr val="FFFF00"/>
              </a:solidFill>
              <a:latin typeface="黑体" panose="02010609060101010101" pitchFamily="49" charset="-122"/>
              <a:ea typeface="黑体" panose="02010609060101010101" pitchFamily="49" charset="-122"/>
              <a:sym typeface="+mn-ea"/>
            </a:endParaRPr>
          </a:p>
        </p:txBody>
      </p:sp>
      <p:sp>
        <p:nvSpPr>
          <p:cNvPr id="22" name="Freeform 76"/>
          <p:cNvSpPr>
            <a:spLocks noEditPoints="1"/>
          </p:cNvSpPr>
          <p:nvPr/>
        </p:nvSpPr>
        <p:spPr>
          <a:xfrm>
            <a:off x="318071" y="1027783"/>
            <a:ext cx="403225" cy="588962"/>
          </a:xfrm>
          <a:custGeom>
            <a:avLst/>
            <a:gdLst>
              <a:gd name="txL" fmla="*/ 0 w 70"/>
              <a:gd name="txT" fmla="*/ 0 h 102"/>
              <a:gd name="txR" fmla="*/ 70 w 70"/>
              <a:gd name="txB" fmla="*/ 102 h 102"/>
            </a:gdLst>
            <a:ahLst/>
            <a:cxnLst>
              <a:cxn ang="0">
                <a:pos x="2147483647" y="0"/>
              </a:cxn>
              <a:cxn ang="0">
                <a:pos x="0"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alpha val="100000"/>
            </a:schemeClr>
          </a:solidFill>
          <a:ln w="9525">
            <a:noFill/>
          </a:ln>
        </p:spPr>
        <p:txBody>
          <a:bodyPr/>
          <a:lstStyle/>
          <a:p>
            <a:endParaRPr lang="zh-CN" altLang="en-US"/>
          </a:p>
        </p:txBody>
      </p:sp>
      <p:graphicFrame>
        <p:nvGraphicFramePr>
          <p:cNvPr id="13" name="图表 12"/>
          <p:cNvGraphicFramePr>
            <a:graphicFrameLocks/>
          </p:cNvGraphicFramePr>
          <p:nvPr>
            <p:extLst>
              <p:ext uri="{D42A27DB-BD31-4B8C-83A1-F6EECF244321}">
                <p14:modId xmlns:p14="http://schemas.microsoft.com/office/powerpoint/2010/main" val="1220077214"/>
              </p:ext>
            </p:extLst>
          </p:nvPr>
        </p:nvGraphicFramePr>
        <p:xfrm>
          <a:off x="970765" y="2060848"/>
          <a:ext cx="7239399" cy="417646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87678229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 presetClass="entr" presetSubtype="8" accel="50000" decel="5000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animEffect transition="in" filter="fade">
                                      <p:cBhvr>
                                        <p:cTn id="1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直接连接符 22"/>
          <p:cNvCxnSpPr/>
          <p:nvPr/>
        </p:nvCxnSpPr>
        <p:spPr>
          <a:xfrm>
            <a:off x="0" y="814388"/>
            <a:ext cx="9144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2" name="组合 46"/>
          <p:cNvGrpSpPr/>
          <p:nvPr/>
        </p:nvGrpSpPr>
        <p:grpSpPr>
          <a:xfrm>
            <a:off x="0" y="284163"/>
            <a:ext cx="5416867" cy="530225"/>
            <a:chOff x="0" y="284389"/>
            <a:chExt cx="1692275" cy="529772"/>
          </a:xfrm>
        </p:grpSpPr>
        <p:sp>
          <p:nvSpPr>
            <p:cNvPr id="8" name="矩形 7"/>
            <p:cNvSpPr/>
            <p:nvPr/>
          </p:nvSpPr>
          <p:spPr>
            <a:xfrm>
              <a:off x="0" y="284389"/>
              <a:ext cx="1511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400" b="1" dirty="0">
                  <a:solidFill>
                    <a:schemeClr val="bg1"/>
                  </a:solidFill>
                  <a:ea typeface="微软雅黑" panose="020B0503020204020204" charset="-122"/>
                  <a:sym typeface="Arial" panose="020B0604020202020204" pitchFamily="34" charset="0"/>
                </a:rPr>
                <a:t>中学生牙齿健康状况的调查与</a:t>
              </a:r>
              <a:r>
                <a:rPr lang="zh-CN" altLang="en-US" sz="2400" b="1" dirty="0" smtClean="0">
                  <a:solidFill>
                    <a:schemeClr val="bg1"/>
                  </a:solidFill>
                  <a:ea typeface="微软雅黑" panose="020B0503020204020204" charset="-122"/>
                  <a:sym typeface="Arial" panose="020B0604020202020204" pitchFamily="34" charset="0"/>
                </a:rPr>
                <a:t>研究</a:t>
              </a:r>
              <a:endParaRPr lang="zh-CN" altLang="en-US" sz="24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9" name="矩形 8"/>
            <p:cNvSpPr/>
            <p:nvPr/>
          </p:nvSpPr>
          <p:spPr>
            <a:xfrm>
              <a:off x="1577975" y="284389"/>
              <a:ext cx="114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charset="-122"/>
                <a:cs typeface="+mn-cs"/>
                <a:sym typeface="Arial" panose="020B0604020202020204" pitchFamily="34" charset="0"/>
              </a:endParaRPr>
            </a:p>
          </p:txBody>
        </p:sp>
      </p:grpSp>
      <p:grpSp>
        <p:nvGrpSpPr>
          <p:cNvPr id="15" name="Group 52"/>
          <p:cNvGrpSpPr/>
          <p:nvPr/>
        </p:nvGrpSpPr>
        <p:grpSpPr>
          <a:xfrm>
            <a:off x="35496" y="908720"/>
            <a:ext cx="2664296" cy="812800"/>
            <a:chOff x="425669" y="2203667"/>
            <a:chExt cx="3973509" cy="811886"/>
          </a:xfrm>
        </p:grpSpPr>
        <p:sp>
          <p:nvSpPr>
            <p:cNvPr id="16" name="Rounded Rectangle 56"/>
            <p:cNvSpPr/>
            <p:nvPr/>
          </p:nvSpPr>
          <p:spPr>
            <a:xfrm>
              <a:off x="425669" y="2203667"/>
              <a:ext cx="3725859" cy="762729"/>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8" name="Rounded Rectangle 57"/>
            <p:cNvSpPr/>
            <p:nvPr/>
          </p:nvSpPr>
          <p:spPr>
            <a:xfrm>
              <a:off x="425669" y="2252825"/>
              <a:ext cx="3725859" cy="762728"/>
            </a:xfrm>
            <a:prstGeom prst="roundRect">
              <a:avLst>
                <a:gd name="adj" fmla="val 1127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9" name="Isosceles Triangle 58"/>
            <p:cNvSpPr/>
            <p:nvPr/>
          </p:nvSpPr>
          <p:spPr>
            <a:xfrm rot="5400000">
              <a:off x="3985896" y="2453214"/>
              <a:ext cx="464614" cy="36195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grpSp>
      <p:sp>
        <p:nvSpPr>
          <p:cNvPr id="20" name="TextBox 61"/>
          <p:cNvSpPr txBox="1"/>
          <p:nvPr/>
        </p:nvSpPr>
        <p:spPr>
          <a:xfrm>
            <a:off x="970765" y="1076995"/>
            <a:ext cx="1513003" cy="427038"/>
          </a:xfrm>
          <a:prstGeom prst="rect">
            <a:avLst/>
          </a:prstGeom>
          <a:noFill/>
          <a:ln w="9525">
            <a:noFill/>
          </a:ln>
        </p:spPr>
        <p:txBody>
          <a:bodyPr wrap="square" lIns="0" tIns="0" rIns="0" bIns="0">
            <a:spAutoFit/>
          </a:bodyPr>
          <a:lstStyle/>
          <a:p>
            <a:pPr>
              <a:spcBef>
                <a:spcPct val="20000"/>
              </a:spcBef>
              <a:buFont typeface="Arial" panose="020B0604020202020204" pitchFamily="34" charset="0"/>
              <a:buNone/>
            </a:pPr>
            <a:r>
              <a:rPr lang="zh-CN" altLang="en-US" sz="2800" b="1" dirty="0" smtClean="0">
                <a:solidFill>
                  <a:srgbClr val="FFFF00"/>
                </a:solidFill>
                <a:latin typeface="黑体" panose="02010609060101010101" pitchFamily="49" charset="-122"/>
                <a:ea typeface="黑体" panose="02010609060101010101" pitchFamily="49" charset="-122"/>
                <a:sym typeface="+mn-ea"/>
              </a:rPr>
              <a:t>研究成果</a:t>
            </a:r>
            <a:endParaRPr lang="zh-CN" altLang="en-US" sz="2800" b="1" dirty="0">
              <a:solidFill>
                <a:srgbClr val="FFFF00"/>
              </a:solidFill>
              <a:latin typeface="黑体" panose="02010609060101010101" pitchFamily="49" charset="-122"/>
              <a:ea typeface="黑体" panose="02010609060101010101" pitchFamily="49" charset="-122"/>
              <a:sym typeface="+mn-ea"/>
            </a:endParaRPr>
          </a:p>
        </p:txBody>
      </p:sp>
      <p:sp>
        <p:nvSpPr>
          <p:cNvPr id="22" name="Freeform 76"/>
          <p:cNvSpPr>
            <a:spLocks noEditPoints="1"/>
          </p:cNvSpPr>
          <p:nvPr/>
        </p:nvSpPr>
        <p:spPr>
          <a:xfrm>
            <a:off x="318071" y="1027783"/>
            <a:ext cx="403225" cy="588962"/>
          </a:xfrm>
          <a:custGeom>
            <a:avLst/>
            <a:gdLst>
              <a:gd name="txL" fmla="*/ 0 w 70"/>
              <a:gd name="txT" fmla="*/ 0 h 102"/>
              <a:gd name="txR" fmla="*/ 70 w 70"/>
              <a:gd name="txB" fmla="*/ 102 h 102"/>
            </a:gdLst>
            <a:ahLst/>
            <a:cxnLst>
              <a:cxn ang="0">
                <a:pos x="2147483647" y="0"/>
              </a:cxn>
              <a:cxn ang="0">
                <a:pos x="0"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alpha val="100000"/>
            </a:schemeClr>
          </a:solidFill>
          <a:ln w="9525">
            <a:noFill/>
          </a:ln>
        </p:spPr>
        <p:txBody>
          <a:bodyPr/>
          <a:lstStyle/>
          <a:p>
            <a:endParaRPr lang="zh-CN" altLang="en-US"/>
          </a:p>
        </p:txBody>
      </p:sp>
      <p:graphicFrame>
        <p:nvGraphicFramePr>
          <p:cNvPr id="3" name="表格 2"/>
          <p:cNvGraphicFramePr>
            <a:graphicFrameLocks noGrp="1"/>
          </p:cNvGraphicFramePr>
          <p:nvPr>
            <p:extLst>
              <p:ext uri="{D42A27DB-BD31-4B8C-83A1-F6EECF244321}">
                <p14:modId xmlns:p14="http://schemas.microsoft.com/office/powerpoint/2010/main" val="152939762"/>
              </p:ext>
            </p:extLst>
          </p:nvPr>
        </p:nvGraphicFramePr>
        <p:xfrm>
          <a:off x="318071" y="1988840"/>
          <a:ext cx="8502400" cy="4608512"/>
        </p:xfrm>
        <a:graphic>
          <a:graphicData uri="http://schemas.openxmlformats.org/drawingml/2006/table">
            <a:tbl>
              <a:tblPr>
                <a:tableStyleId>{5C22544A-7EE6-4342-B048-85BDC9FD1C3A}</a:tableStyleId>
              </a:tblPr>
              <a:tblGrid>
                <a:gridCol w="3676390">
                  <a:extLst>
                    <a:ext uri="{9D8B030D-6E8A-4147-A177-3AD203B41FA5}">
                      <a16:colId xmlns:a16="http://schemas.microsoft.com/office/drawing/2014/main" val="20000"/>
                    </a:ext>
                  </a:extLst>
                </a:gridCol>
                <a:gridCol w="2526770">
                  <a:extLst>
                    <a:ext uri="{9D8B030D-6E8A-4147-A177-3AD203B41FA5}">
                      <a16:colId xmlns:a16="http://schemas.microsoft.com/office/drawing/2014/main" val="20001"/>
                    </a:ext>
                  </a:extLst>
                </a:gridCol>
                <a:gridCol w="1149620">
                  <a:extLst>
                    <a:ext uri="{9D8B030D-6E8A-4147-A177-3AD203B41FA5}">
                      <a16:colId xmlns:a16="http://schemas.microsoft.com/office/drawing/2014/main" val="20002"/>
                    </a:ext>
                  </a:extLst>
                </a:gridCol>
                <a:gridCol w="1149620">
                  <a:extLst>
                    <a:ext uri="{9D8B030D-6E8A-4147-A177-3AD203B41FA5}">
                      <a16:colId xmlns:a16="http://schemas.microsoft.com/office/drawing/2014/main" val="20003"/>
                    </a:ext>
                  </a:extLst>
                </a:gridCol>
              </a:tblGrid>
              <a:tr h="835949">
                <a:tc>
                  <a:txBody>
                    <a:bodyPr/>
                    <a:lstStyle/>
                    <a:p>
                      <a:pPr algn="ctr" fontAlgn="ctr"/>
                      <a:r>
                        <a:rPr lang="zh-CN" altLang="en-US" sz="2400" u="none" strike="noStrike" dirty="0">
                          <a:effectLst/>
                        </a:rPr>
                        <a:t>题目</a:t>
                      </a:r>
                      <a:endParaRPr lang="zh-CN" altLang="en-US" sz="2400" b="0" i="0" u="none" strike="noStrike" dirty="0">
                        <a:solidFill>
                          <a:srgbClr val="000000"/>
                        </a:solidFill>
                        <a:effectLst/>
                        <a:latin typeface="宋体"/>
                      </a:endParaRPr>
                    </a:p>
                  </a:txBody>
                  <a:tcPr marL="6350" marR="6350" marT="6350" marB="0" anchor="ctr"/>
                </a:tc>
                <a:tc>
                  <a:txBody>
                    <a:bodyPr/>
                    <a:lstStyle/>
                    <a:p>
                      <a:pPr algn="ctr" fontAlgn="ctr"/>
                      <a:r>
                        <a:rPr lang="zh-CN" altLang="en-US" sz="2400" u="none" strike="noStrike">
                          <a:effectLst/>
                        </a:rPr>
                        <a:t>选项</a:t>
                      </a:r>
                      <a:endParaRPr lang="zh-CN" altLang="en-US" sz="2400" b="0" i="0" u="none" strike="noStrike">
                        <a:solidFill>
                          <a:srgbClr val="000000"/>
                        </a:solidFill>
                        <a:effectLst/>
                        <a:latin typeface="宋体"/>
                      </a:endParaRPr>
                    </a:p>
                  </a:txBody>
                  <a:tcPr marL="6350" marR="6350" marT="6350" marB="0" anchor="ctr"/>
                </a:tc>
                <a:tc>
                  <a:txBody>
                    <a:bodyPr/>
                    <a:lstStyle/>
                    <a:p>
                      <a:pPr algn="ctr" fontAlgn="ctr"/>
                      <a:r>
                        <a:rPr lang="zh-CN" altLang="en-US" sz="2400" u="none" strike="noStrike">
                          <a:effectLst/>
                        </a:rPr>
                        <a:t>小计</a:t>
                      </a:r>
                      <a:endParaRPr lang="zh-CN" altLang="en-US" sz="2400" b="0" i="0" u="none" strike="noStrike">
                        <a:solidFill>
                          <a:srgbClr val="000000"/>
                        </a:solidFill>
                        <a:effectLst/>
                        <a:latin typeface="宋体"/>
                      </a:endParaRPr>
                    </a:p>
                  </a:txBody>
                  <a:tcPr marL="6350" marR="6350" marT="6350" marB="0" anchor="ctr"/>
                </a:tc>
                <a:tc>
                  <a:txBody>
                    <a:bodyPr/>
                    <a:lstStyle/>
                    <a:p>
                      <a:pPr algn="ctr" fontAlgn="ctr"/>
                      <a:r>
                        <a:rPr lang="zh-CN" altLang="en-US" sz="2400" u="none" strike="noStrike">
                          <a:effectLst/>
                        </a:rPr>
                        <a:t>占比</a:t>
                      </a:r>
                      <a:r>
                        <a:rPr lang="en-US" altLang="zh-CN" sz="2400" u="none" strike="noStrike">
                          <a:effectLst/>
                        </a:rPr>
                        <a:t>%</a:t>
                      </a:r>
                      <a:endParaRPr lang="en-US" altLang="zh-CN" sz="2400" b="0" i="0" u="none" strike="noStrike">
                        <a:solidFill>
                          <a:srgbClr val="000000"/>
                        </a:solidFill>
                        <a:effectLst/>
                        <a:latin typeface="宋体"/>
                      </a:endParaRPr>
                    </a:p>
                  </a:txBody>
                  <a:tcPr marL="6350" marR="6350" marT="6350" marB="0" anchor="ctr"/>
                </a:tc>
                <a:extLst>
                  <a:ext uri="{0D108BD9-81ED-4DB2-BD59-A6C34878D82A}">
                    <a16:rowId xmlns:a16="http://schemas.microsoft.com/office/drawing/2014/main" val="10000"/>
                  </a:ext>
                </a:extLst>
              </a:tr>
              <a:tr h="835949">
                <a:tc rowSpan="6">
                  <a:txBody>
                    <a:bodyPr/>
                    <a:lstStyle/>
                    <a:p>
                      <a:pPr algn="l" fontAlgn="ctr"/>
                      <a:r>
                        <a:rPr lang="en-US" altLang="zh-CN" sz="2400" u="none" strike="noStrike" dirty="0">
                          <a:effectLst/>
                        </a:rPr>
                        <a:t>11.</a:t>
                      </a:r>
                      <a:r>
                        <a:rPr lang="zh-CN" altLang="en-US" sz="2400" u="none" strike="noStrike" dirty="0">
                          <a:effectLst/>
                        </a:rPr>
                        <a:t>你的牙齿是否有以下问题？（多选）</a:t>
                      </a:r>
                      <a:endParaRPr lang="zh-CN" altLang="en-US" sz="2400" b="0" i="0" u="none" strike="noStrike" dirty="0">
                        <a:solidFill>
                          <a:srgbClr val="000000"/>
                        </a:solidFill>
                        <a:effectLst/>
                        <a:latin typeface="宋体"/>
                      </a:endParaRPr>
                    </a:p>
                  </a:txBody>
                  <a:tcPr marL="6350" marR="6350" marT="6350" marB="0" anchor="ctr"/>
                </a:tc>
                <a:tc>
                  <a:txBody>
                    <a:bodyPr/>
                    <a:lstStyle/>
                    <a:p>
                      <a:pPr algn="l" fontAlgn="ctr"/>
                      <a:r>
                        <a:rPr lang="zh-CN" altLang="en-US" sz="2400" u="none" strike="noStrike">
                          <a:effectLst/>
                        </a:rPr>
                        <a:t>经常性牙龈出血</a:t>
                      </a:r>
                      <a:endParaRPr lang="zh-CN" altLang="en-US" sz="2400" b="0" i="0" u="none" strike="noStrike">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11</a:t>
                      </a:r>
                      <a:endParaRPr lang="en-US" altLang="zh-CN" sz="2400" b="0" i="0" u="none" strike="noStrike">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16.18 </a:t>
                      </a:r>
                      <a:endParaRPr lang="en-US" altLang="zh-CN" sz="2400" b="0" i="0" u="none" strike="noStrike">
                        <a:solidFill>
                          <a:srgbClr val="000000"/>
                        </a:solidFill>
                        <a:effectLst/>
                        <a:latin typeface="宋体"/>
                      </a:endParaRPr>
                    </a:p>
                  </a:txBody>
                  <a:tcPr marL="6350" marR="6350" marT="6350" marB="0" anchor="ctr"/>
                </a:tc>
                <a:extLst>
                  <a:ext uri="{0D108BD9-81ED-4DB2-BD59-A6C34878D82A}">
                    <a16:rowId xmlns:a16="http://schemas.microsoft.com/office/drawing/2014/main" val="10001"/>
                  </a:ext>
                </a:extLst>
              </a:tr>
              <a:tr h="835949">
                <a:tc vMerge="1">
                  <a:txBody>
                    <a:bodyPr/>
                    <a:lstStyle/>
                    <a:p>
                      <a:endParaRPr lang="zh-CN" altLang="en-US"/>
                    </a:p>
                  </a:txBody>
                  <a:tcPr/>
                </a:tc>
                <a:tc>
                  <a:txBody>
                    <a:bodyPr/>
                    <a:lstStyle/>
                    <a:p>
                      <a:pPr algn="l" fontAlgn="ctr"/>
                      <a:r>
                        <a:rPr lang="zh-CN" altLang="en-US" sz="2400" u="none" strike="noStrike">
                          <a:effectLst/>
                        </a:rPr>
                        <a:t>牙齿发黄或发黑</a:t>
                      </a:r>
                      <a:endParaRPr lang="zh-CN" altLang="en-US" sz="2400" b="0" i="0" u="none" strike="noStrike">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47</a:t>
                      </a:r>
                      <a:endParaRPr lang="en-US" altLang="zh-CN" sz="2400" b="0" i="0" u="none" strike="noStrike">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69.12 </a:t>
                      </a:r>
                      <a:endParaRPr lang="en-US" altLang="zh-CN" sz="2400" b="0" i="0" u="none" strike="noStrike">
                        <a:solidFill>
                          <a:srgbClr val="000000"/>
                        </a:solidFill>
                        <a:effectLst/>
                        <a:latin typeface="宋体"/>
                      </a:endParaRPr>
                    </a:p>
                  </a:txBody>
                  <a:tcPr marL="6350" marR="6350" marT="6350" marB="0" anchor="ctr"/>
                </a:tc>
                <a:extLst>
                  <a:ext uri="{0D108BD9-81ED-4DB2-BD59-A6C34878D82A}">
                    <a16:rowId xmlns:a16="http://schemas.microsoft.com/office/drawing/2014/main" val="10002"/>
                  </a:ext>
                </a:extLst>
              </a:tr>
              <a:tr h="421572">
                <a:tc vMerge="1">
                  <a:txBody>
                    <a:bodyPr/>
                    <a:lstStyle/>
                    <a:p>
                      <a:endParaRPr lang="zh-CN" altLang="en-US"/>
                    </a:p>
                  </a:txBody>
                  <a:tcPr/>
                </a:tc>
                <a:tc>
                  <a:txBody>
                    <a:bodyPr/>
                    <a:lstStyle/>
                    <a:p>
                      <a:pPr algn="l" fontAlgn="ctr"/>
                      <a:r>
                        <a:rPr lang="zh-CN" altLang="en-US" sz="2400" u="none" strike="noStrike" dirty="0">
                          <a:effectLst/>
                        </a:rPr>
                        <a:t>口腔异味</a:t>
                      </a:r>
                      <a:endParaRPr lang="zh-CN" altLang="en-US" sz="2400" b="0" i="0" u="none" strike="noStrike" dirty="0">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41</a:t>
                      </a:r>
                      <a:endParaRPr lang="en-US" altLang="zh-CN" sz="2400" b="0" i="0" u="none" strike="noStrike">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60.29 </a:t>
                      </a:r>
                      <a:endParaRPr lang="en-US" altLang="zh-CN" sz="2400" b="0" i="0" u="none" strike="noStrike">
                        <a:solidFill>
                          <a:srgbClr val="000000"/>
                        </a:solidFill>
                        <a:effectLst/>
                        <a:latin typeface="宋体"/>
                      </a:endParaRPr>
                    </a:p>
                  </a:txBody>
                  <a:tcPr marL="6350" marR="6350" marT="6350" marB="0" anchor="ctr"/>
                </a:tc>
                <a:extLst>
                  <a:ext uri="{0D108BD9-81ED-4DB2-BD59-A6C34878D82A}">
                    <a16:rowId xmlns:a16="http://schemas.microsoft.com/office/drawing/2014/main" val="10003"/>
                  </a:ext>
                </a:extLst>
              </a:tr>
              <a:tr h="421572">
                <a:tc vMerge="1">
                  <a:txBody>
                    <a:bodyPr/>
                    <a:lstStyle/>
                    <a:p>
                      <a:endParaRPr lang="zh-CN" altLang="en-US"/>
                    </a:p>
                  </a:txBody>
                  <a:tcPr/>
                </a:tc>
                <a:tc>
                  <a:txBody>
                    <a:bodyPr/>
                    <a:lstStyle/>
                    <a:p>
                      <a:pPr algn="l" fontAlgn="ctr"/>
                      <a:r>
                        <a:rPr lang="zh-CN" altLang="en-US" sz="2400" u="none" strike="noStrike" dirty="0">
                          <a:effectLst/>
                        </a:rPr>
                        <a:t>牙齿松动</a:t>
                      </a:r>
                      <a:endParaRPr lang="zh-CN" altLang="en-US" sz="2400" b="0" i="0" u="none" strike="noStrike" dirty="0">
                        <a:solidFill>
                          <a:srgbClr val="000000"/>
                        </a:solidFill>
                        <a:effectLst/>
                        <a:latin typeface="宋体"/>
                      </a:endParaRPr>
                    </a:p>
                  </a:txBody>
                  <a:tcPr marL="6350" marR="6350" marT="6350" marB="0" anchor="ctr"/>
                </a:tc>
                <a:tc>
                  <a:txBody>
                    <a:bodyPr/>
                    <a:lstStyle/>
                    <a:p>
                      <a:pPr algn="r" fontAlgn="ctr"/>
                      <a:r>
                        <a:rPr lang="en-US" altLang="zh-CN" sz="2400" u="none" strike="noStrike" dirty="0">
                          <a:effectLst/>
                        </a:rPr>
                        <a:t>13</a:t>
                      </a:r>
                      <a:endParaRPr lang="en-US" altLang="zh-CN" sz="2400" b="0" i="0" u="none" strike="noStrike" dirty="0">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19.12 </a:t>
                      </a:r>
                      <a:endParaRPr lang="en-US" altLang="zh-CN" sz="2400" b="0" i="0" u="none" strike="noStrike">
                        <a:solidFill>
                          <a:srgbClr val="000000"/>
                        </a:solidFill>
                        <a:effectLst/>
                        <a:latin typeface="宋体"/>
                      </a:endParaRPr>
                    </a:p>
                  </a:txBody>
                  <a:tcPr marL="6350" marR="6350" marT="6350" marB="0" anchor="ctr"/>
                </a:tc>
                <a:extLst>
                  <a:ext uri="{0D108BD9-81ED-4DB2-BD59-A6C34878D82A}">
                    <a16:rowId xmlns:a16="http://schemas.microsoft.com/office/drawing/2014/main" val="10004"/>
                  </a:ext>
                </a:extLst>
              </a:tr>
              <a:tr h="421572">
                <a:tc vMerge="1">
                  <a:txBody>
                    <a:bodyPr/>
                    <a:lstStyle/>
                    <a:p>
                      <a:endParaRPr lang="zh-CN" altLang="en-US"/>
                    </a:p>
                  </a:txBody>
                  <a:tcPr/>
                </a:tc>
                <a:tc>
                  <a:txBody>
                    <a:bodyPr/>
                    <a:lstStyle/>
                    <a:p>
                      <a:pPr algn="l" fontAlgn="ctr"/>
                      <a:r>
                        <a:rPr lang="zh-CN" altLang="en-US" sz="2400" u="none" strike="noStrike">
                          <a:effectLst/>
                        </a:rPr>
                        <a:t>蛀牙</a:t>
                      </a:r>
                      <a:endParaRPr lang="zh-CN" altLang="en-US" sz="2400" b="0" i="0" u="none" strike="noStrike">
                        <a:solidFill>
                          <a:srgbClr val="000000"/>
                        </a:solidFill>
                        <a:effectLst/>
                        <a:latin typeface="宋体"/>
                      </a:endParaRPr>
                    </a:p>
                  </a:txBody>
                  <a:tcPr marL="6350" marR="6350" marT="6350" marB="0" anchor="ctr"/>
                </a:tc>
                <a:tc>
                  <a:txBody>
                    <a:bodyPr/>
                    <a:lstStyle/>
                    <a:p>
                      <a:pPr algn="r" fontAlgn="ctr"/>
                      <a:r>
                        <a:rPr lang="en-US" altLang="zh-CN" sz="2400" u="none" strike="noStrike" dirty="0">
                          <a:effectLst/>
                        </a:rPr>
                        <a:t>42</a:t>
                      </a:r>
                      <a:endParaRPr lang="en-US" altLang="zh-CN" sz="2400" b="0" i="0" u="none" strike="noStrike" dirty="0">
                        <a:solidFill>
                          <a:srgbClr val="000000"/>
                        </a:solidFill>
                        <a:effectLst/>
                        <a:latin typeface="宋体"/>
                      </a:endParaRPr>
                    </a:p>
                  </a:txBody>
                  <a:tcPr marL="6350" marR="6350" marT="6350" marB="0" anchor="ctr"/>
                </a:tc>
                <a:tc>
                  <a:txBody>
                    <a:bodyPr/>
                    <a:lstStyle/>
                    <a:p>
                      <a:pPr algn="r" fontAlgn="ctr"/>
                      <a:r>
                        <a:rPr lang="en-US" altLang="zh-CN" sz="2400" u="none" strike="noStrike" dirty="0">
                          <a:effectLst/>
                        </a:rPr>
                        <a:t>61.76 </a:t>
                      </a:r>
                      <a:endParaRPr lang="en-US" altLang="zh-CN" sz="2400" b="0" i="0" u="none" strike="noStrike" dirty="0">
                        <a:solidFill>
                          <a:srgbClr val="000000"/>
                        </a:solidFill>
                        <a:effectLst/>
                        <a:latin typeface="宋体"/>
                      </a:endParaRPr>
                    </a:p>
                  </a:txBody>
                  <a:tcPr marL="6350" marR="6350" marT="6350" marB="0" anchor="ctr"/>
                </a:tc>
                <a:extLst>
                  <a:ext uri="{0D108BD9-81ED-4DB2-BD59-A6C34878D82A}">
                    <a16:rowId xmlns:a16="http://schemas.microsoft.com/office/drawing/2014/main" val="10005"/>
                  </a:ext>
                </a:extLst>
              </a:tr>
              <a:tr h="835949">
                <a:tc vMerge="1">
                  <a:txBody>
                    <a:bodyPr/>
                    <a:lstStyle/>
                    <a:p>
                      <a:endParaRPr lang="zh-CN" altLang="en-US"/>
                    </a:p>
                  </a:txBody>
                  <a:tcPr/>
                </a:tc>
                <a:tc>
                  <a:txBody>
                    <a:bodyPr/>
                    <a:lstStyle/>
                    <a:p>
                      <a:pPr algn="l" fontAlgn="ctr"/>
                      <a:r>
                        <a:rPr lang="zh-CN" altLang="en-US" sz="2400" u="none" strike="noStrike">
                          <a:effectLst/>
                        </a:rPr>
                        <a:t>遇酸冷食物敏感</a:t>
                      </a:r>
                      <a:endParaRPr lang="zh-CN" altLang="en-US" sz="2400" b="0" i="0" u="none" strike="noStrike">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53</a:t>
                      </a:r>
                      <a:endParaRPr lang="en-US" altLang="zh-CN" sz="2400" b="0" i="0" u="none" strike="noStrike">
                        <a:solidFill>
                          <a:srgbClr val="000000"/>
                        </a:solidFill>
                        <a:effectLst/>
                        <a:latin typeface="宋体"/>
                      </a:endParaRPr>
                    </a:p>
                  </a:txBody>
                  <a:tcPr marL="6350" marR="6350" marT="6350" marB="0" anchor="ctr"/>
                </a:tc>
                <a:tc>
                  <a:txBody>
                    <a:bodyPr/>
                    <a:lstStyle/>
                    <a:p>
                      <a:pPr algn="r" fontAlgn="ctr"/>
                      <a:r>
                        <a:rPr lang="en-US" altLang="zh-CN" sz="2400" u="none" strike="noStrike" dirty="0">
                          <a:effectLst/>
                        </a:rPr>
                        <a:t>77.94 </a:t>
                      </a:r>
                      <a:endParaRPr lang="en-US" altLang="zh-CN" sz="2400" b="0" i="0" u="none" strike="noStrike" dirty="0">
                        <a:solidFill>
                          <a:srgbClr val="000000"/>
                        </a:solidFill>
                        <a:effectLst/>
                        <a:latin typeface="宋体"/>
                      </a:endParaRPr>
                    </a:p>
                  </a:txBody>
                  <a:tcPr marL="6350" marR="6350" marT="6350" marB="0" anchor="ct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96481109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 presetClass="entr" presetSubtype="8" accel="50000" decel="5000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animEffect transition="in" filter="fade">
                                      <p:cBhvr>
                                        <p:cTn id="1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直接连接符 22"/>
          <p:cNvCxnSpPr/>
          <p:nvPr/>
        </p:nvCxnSpPr>
        <p:spPr>
          <a:xfrm>
            <a:off x="0" y="814388"/>
            <a:ext cx="9144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2" name="组合 46"/>
          <p:cNvGrpSpPr/>
          <p:nvPr/>
        </p:nvGrpSpPr>
        <p:grpSpPr>
          <a:xfrm>
            <a:off x="0" y="284163"/>
            <a:ext cx="5416867" cy="530225"/>
            <a:chOff x="0" y="284389"/>
            <a:chExt cx="1692275" cy="529772"/>
          </a:xfrm>
        </p:grpSpPr>
        <p:sp>
          <p:nvSpPr>
            <p:cNvPr id="8" name="矩形 7"/>
            <p:cNvSpPr/>
            <p:nvPr/>
          </p:nvSpPr>
          <p:spPr>
            <a:xfrm>
              <a:off x="0" y="284389"/>
              <a:ext cx="1511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400" b="1" dirty="0">
                  <a:solidFill>
                    <a:schemeClr val="bg1"/>
                  </a:solidFill>
                  <a:ea typeface="微软雅黑" panose="020B0503020204020204" charset="-122"/>
                  <a:sym typeface="Arial" panose="020B0604020202020204" pitchFamily="34" charset="0"/>
                </a:rPr>
                <a:t>中学生牙齿健康状况的调查与</a:t>
              </a:r>
              <a:r>
                <a:rPr lang="zh-CN" altLang="en-US" sz="2400" b="1" dirty="0" smtClean="0">
                  <a:solidFill>
                    <a:schemeClr val="bg1"/>
                  </a:solidFill>
                  <a:ea typeface="微软雅黑" panose="020B0503020204020204" charset="-122"/>
                  <a:sym typeface="Arial" panose="020B0604020202020204" pitchFamily="34" charset="0"/>
                </a:rPr>
                <a:t>研究</a:t>
              </a:r>
              <a:endParaRPr lang="zh-CN" altLang="en-US" sz="24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9" name="矩形 8"/>
            <p:cNvSpPr/>
            <p:nvPr/>
          </p:nvSpPr>
          <p:spPr>
            <a:xfrm>
              <a:off x="1577975" y="284389"/>
              <a:ext cx="114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charset="-122"/>
                <a:cs typeface="+mn-cs"/>
                <a:sym typeface="Arial" panose="020B0604020202020204" pitchFamily="34" charset="0"/>
              </a:endParaRPr>
            </a:p>
          </p:txBody>
        </p:sp>
      </p:grpSp>
      <p:grpSp>
        <p:nvGrpSpPr>
          <p:cNvPr id="15" name="Group 52"/>
          <p:cNvGrpSpPr/>
          <p:nvPr/>
        </p:nvGrpSpPr>
        <p:grpSpPr>
          <a:xfrm>
            <a:off x="35496" y="908720"/>
            <a:ext cx="2664296" cy="812800"/>
            <a:chOff x="425669" y="2203667"/>
            <a:chExt cx="3973509" cy="811886"/>
          </a:xfrm>
        </p:grpSpPr>
        <p:sp>
          <p:nvSpPr>
            <p:cNvPr id="16" name="Rounded Rectangle 56"/>
            <p:cNvSpPr/>
            <p:nvPr/>
          </p:nvSpPr>
          <p:spPr>
            <a:xfrm>
              <a:off x="425669" y="2203667"/>
              <a:ext cx="3725859" cy="762729"/>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8" name="Rounded Rectangle 57"/>
            <p:cNvSpPr/>
            <p:nvPr/>
          </p:nvSpPr>
          <p:spPr>
            <a:xfrm>
              <a:off x="425669" y="2252825"/>
              <a:ext cx="3725859" cy="762728"/>
            </a:xfrm>
            <a:prstGeom prst="roundRect">
              <a:avLst>
                <a:gd name="adj" fmla="val 1127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9" name="Isosceles Triangle 58"/>
            <p:cNvSpPr/>
            <p:nvPr/>
          </p:nvSpPr>
          <p:spPr>
            <a:xfrm rot="5400000">
              <a:off x="3985896" y="2453214"/>
              <a:ext cx="464614" cy="36195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grpSp>
      <p:sp>
        <p:nvSpPr>
          <p:cNvPr id="20" name="TextBox 61"/>
          <p:cNvSpPr txBox="1"/>
          <p:nvPr/>
        </p:nvSpPr>
        <p:spPr>
          <a:xfrm>
            <a:off x="970765" y="1076995"/>
            <a:ext cx="1513003" cy="427038"/>
          </a:xfrm>
          <a:prstGeom prst="rect">
            <a:avLst/>
          </a:prstGeom>
          <a:noFill/>
          <a:ln w="9525">
            <a:noFill/>
          </a:ln>
        </p:spPr>
        <p:txBody>
          <a:bodyPr wrap="square" lIns="0" tIns="0" rIns="0" bIns="0">
            <a:spAutoFit/>
          </a:bodyPr>
          <a:lstStyle/>
          <a:p>
            <a:pPr>
              <a:spcBef>
                <a:spcPct val="20000"/>
              </a:spcBef>
              <a:buFont typeface="Arial" panose="020B0604020202020204" pitchFamily="34" charset="0"/>
              <a:buNone/>
            </a:pPr>
            <a:r>
              <a:rPr lang="zh-CN" altLang="en-US" sz="2800" b="1" dirty="0" smtClean="0">
                <a:solidFill>
                  <a:srgbClr val="FFFF00"/>
                </a:solidFill>
                <a:latin typeface="黑体" panose="02010609060101010101" pitchFamily="49" charset="-122"/>
                <a:ea typeface="黑体" panose="02010609060101010101" pitchFamily="49" charset="-122"/>
                <a:sym typeface="+mn-ea"/>
              </a:rPr>
              <a:t>研究成果</a:t>
            </a:r>
            <a:endParaRPr lang="zh-CN" altLang="en-US" sz="2800" b="1" dirty="0">
              <a:solidFill>
                <a:srgbClr val="FFFF00"/>
              </a:solidFill>
              <a:latin typeface="黑体" panose="02010609060101010101" pitchFamily="49" charset="-122"/>
              <a:ea typeface="黑体" panose="02010609060101010101" pitchFamily="49" charset="-122"/>
              <a:sym typeface="+mn-ea"/>
            </a:endParaRPr>
          </a:p>
        </p:txBody>
      </p:sp>
      <p:sp>
        <p:nvSpPr>
          <p:cNvPr id="22" name="Freeform 76"/>
          <p:cNvSpPr>
            <a:spLocks noEditPoints="1"/>
          </p:cNvSpPr>
          <p:nvPr/>
        </p:nvSpPr>
        <p:spPr>
          <a:xfrm>
            <a:off x="318071" y="1027783"/>
            <a:ext cx="403225" cy="588962"/>
          </a:xfrm>
          <a:custGeom>
            <a:avLst/>
            <a:gdLst>
              <a:gd name="txL" fmla="*/ 0 w 70"/>
              <a:gd name="txT" fmla="*/ 0 h 102"/>
              <a:gd name="txR" fmla="*/ 70 w 70"/>
              <a:gd name="txB" fmla="*/ 102 h 102"/>
            </a:gdLst>
            <a:ahLst/>
            <a:cxnLst>
              <a:cxn ang="0">
                <a:pos x="2147483647" y="0"/>
              </a:cxn>
              <a:cxn ang="0">
                <a:pos x="0"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alpha val="100000"/>
            </a:schemeClr>
          </a:solidFill>
          <a:ln w="9525">
            <a:noFill/>
          </a:ln>
        </p:spPr>
        <p:txBody>
          <a:bodyPr/>
          <a:lstStyle/>
          <a:p>
            <a:endParaRPr lang="zh-CN" altLang="en-US"/>
          </a:p>
        </p:txBody>
      </p:sp>
      <p:graphicFrame>
        <p:nvGraphicFramePr>
          <p:cNvPr id="14" name="图表 13"/>
          <p:cNvGraphicFramePr>
            <a:graphicFrameLocks/>
          </p:cNvGraphicFramePr>
          <p:nvPr>
            <p:extLst>
              <p:ext uri="{D42A27DB-BD31-4B8C-83A1-F6EECF244321}">
                <p14:modId xmlns:p14="http://schemas.microsoft.com/office/powerpoint/2010/main" val="3427867419"/>
              </p:ext>
            </p:extLst>
          </p:nvPr>
        </p:nvGraphicFramePr>
        <p:xfrm>
          <a:off x="713529" y="2060848"/>
          <a:ext cx="7962927" cy="439248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99636808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 presetClass="entr" presetSubtype="8" accel="50000" decel="5000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animEffect transition="in" filter="fade">
                                      <p:cBhvr>
                                        <p:cTn id="1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直接连接符 22"/>
          <p:cNvCxnSpPr/>
          <p:nvPr/>
        </p:nvCxnSpPr>
        <p:spPr>
          <a:xfrm>
            <a:off x="0" y="814388"/>
            <a:ext cx="9144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2" name="组合 46"/>
          <p:cNvGrpSpPr/>
          <p:nvPr/>
        </p:nvGrpSpPr>
        <p:grpSpPr>
          <a:xfrm>
            <a:off x="0" y="284163"/>
            <a:ext cx="5416867" cy="530225"/>
            <a:chOff x="0" y="284389"/>
            <a:chExt cx="1692275" cy="529772"/>
          </a:xfrm>
        </p:grpSpPr>
        <p:sp>
          <p:nvSpPr>
            <p:cNvPr id="8" name="矩形 7"/>
            <p:cNvSpPr/>
            <p:nvPr/>
          </p:nvSpPr>
          <p:spPr>
            <a:xfrm>
              <a:off x="0" y="284389"/>
              <a:ext cx="1511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400" b="1" dirty="0">
                  <a:solidFill>
                    <a:schemeClr val="bg1"/>
                  </a:solidFill>
                  <a:ea typeface="微软雅黑" panose="020B0503020204020204" charset="-122"/>
                  <a:sym typeface="Arial" panose="020B0604020202020204" pitchFamily="34" charset="0"/>
                </a:rPr>
                <a:t>中学生牙齿健康状况的调查与</a:t>
              </a:r>
              <a:r>
                <a:rPr lang="zh-CN" altLang="en-US" sz="2400" b="1" dirty="0" smtClean="0">
                  <a:solidFill>
                    <a:schemeClr val="bg1"/>
                  </a:solidFill>
                  <a:ea typeface="微软雅黑" panose="020B0503020204020204" charset="-122"/>
                  <a:sym typeface="Arial" panose="020B0604020202020204" pitchFamily="34" charset="0"/>
                </a:rPr>
                <a:t>研究</a:t>
              </a:r>
              <a:endParaRPr lang="zh-CN" altLang="en-US" sz="24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9" name="矩形 8"/>
            <p:cNvSpPr/>
            <p:nvPr/>
          </p:nvSpPr>
          <p:spPr>
            <a:xfrm>
              <a:off x="1577975" y="284389"/>
              <a:ext cx="114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charset="-122"/>
                <a:cs typeface="+mn-cs"/>
                <a:sym typeface="Arial" panose="020B0604020202020204" pitchFamily="34" charset="0"/>
              </a:endParaRPr>
            </a:p>
          </p:txBody>
        </p:sp>
      </p:grpSp>
      <p:sp>
        <p:nvSpPr>
          <p:cNvPr id="12" name="Down Arrow Callout 34"/>
          <p:cNvSpPr/>
          <p:nvPr/>
        </p:nvSpPr>
        <p:spPr>
          <a:xfrm>
            <a:off x="3491880" y="1124744"/>
            <a:ext cx="1827213" cy="1656183"/>
          </a:xfrm>
          <a:prstGeom prst="downArrowCallout">
            <a:avLst>
              <a:gd name="adj1" fmla="val 25000"/>
              <a:gd name="adj2" fmla="val 6698"/>
              <a:gd name="adj3" fmla="val 4369"/>
              <a:gd name="adj4" fmla="val 95631"/>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91413" tIns="45707" rIns="91413" bIns="45707"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3" name="TextBox 12"/>
          <p:cNvSpPr txBox="1"/>
          <p:nvPr/>
        </p:nvSpPr>
        <p:spPr>
          <a:xfrm>
            <a:off x="3517281" y="1988840"/>
            <a:ext cx="1801812" cy="461639"/>
          </a:xfrm>
          <a:prstGeom prst="rect">
            <a:avLst/>
          </a:prstGeom>
          <a:noFill/>
          <a:ln w="9525">
            <a:noFill/>
          </a:ln>
        </p:spPr>
        <p:txBody>
          <a:bodyPr lIns="91413" tIns="45707" rIns="91413" bIns="45707">
            <a:spAutoFit/>
          </a:bodyPr>
          <a:lstStyle/>
          <a:p>
            <a:pPr algn="ctr">
              <a:spcBef>
                <a:spcPct val="20000"/>
              </a:spcBef>
              <a:buFont typeface="Arial" panose="020B0604020202020204" pitchFamily="34" charset="0"/>
              <a:buNone/>
            </a:pPr>
            <a:r>
              <a:rPr lang="zh-CN" altLang="en-US" sz="2400" b="1" dirty="0" smtClean="0">
                <a:solidFill>
                  <a:srgbClr val="FFFF00"/>
                </a:solidFill>
                <a:latin typeface="黑体" panose="02010609060101010101" pitchFamily="49" charset="-122"/>
                <a:ea typeface="黑体" panose="02010609060101010101" pitchFamily="49" charset="-122"/>
                <a:sym typeface="+mn-ea"/>
              </a:rPr>
              <a:t>课题背景</a:t>
            </a:r>
            <a:endParaRPr lang="zh-CN" altLang="en-US" sz="2400" b="1" dirty="0">
              <a:solidFill>
                <a:srgbClr val="FFFF00"/>
              </a:solidFill>
              <a:latin typeface="黑体" panose="02010609060101010101" pitchFamily="49" charset="-122"/>
              <a:ea typeface="黑体" panose="02010609060101010101" pitchFamily="49" charset="-122"/>
              <a:sym typeface="+mn-ea"/>
            </a:endParaRPr>
          </a:p>
        </p:txBody>
      </p:sp>
      <p:sp>
        <p:nvSpPr>
          <p:cNvPr id="14" name="Flowchart: Off-page Connector 36"/>
          <p:cNvSpPr/>
          <p:nvPr/>
        </p:nvSpPr>
        <p:spPr>
          <a:xfrm>
            <a:off x="4026868" y="1196752"/>
            <a:ext cx="782638" cy="763588"/>
          </a:xfrm>
          <a:prstGeom prst="flowChartOffpageConnector">
            <a:avLst/>
          </a:prstGeom>
          <a:solidFill>
            <a:schemeClr val="accent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13" tIns="45707" rIns="91413" bIns="45707"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3200" b="0" i="0" u="none" strike="noStrike" kern="1200" cap="none" spc="0" normalizeH="0" baseline="0" noProof="0" dirty="0">
              <a:ln>
                <a:noFill/>
              </a:ln>
              <a:solidFill>
                <a:srgbClr val="4F81BD"/>
              </a:solidFill>
              <a:effectLst/>
              <a:uLnTx/>
              <a:uFillTx/>
              <a:latin typeface="FontAwesome" pitchFamily="2" charset="0"/>
              <a:ea typeface="+mn-ea"/>
              <a:cs typeface="+mn-cs"/>
            </a:endParaRPr>
          </a:p>
        </p:txBody>
      </p:sp>
      <p:sp>
        <p:nvSpPr>
          <p:cNvPr id="27" name="Freeform 132"/>
          <p:cNvSpPr>
            <a:spLocks noChangeAspect="1" noEditPoints="1"/>
          </p:cNvSpPr>
          <p:nvPr/>
        </p:nvSpPr>
        <p:spPr>
          <a:xfrm>
            <a:off x="4220543" y="1376140"/>
            <a:ext cx="387350" cy="369887"/>
          </a:xfrm>
          <a:custGeom>
            <a:avLst/>
            <a:gdLst>
              <a:gd name="txL" fmla="*/ 0 w 64"/>
              <a:gd name="txT" fmla="*/ 0 h 61"/>
              <a:gd name="txR" fmla="*/ 64 w 64"/>
              <a:gd name="txB" fmla="*/ 61 h 61"/>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Lst>
            <a:rect l="txL" t="txT" r="txR" b="txB"/>
            <a:pathLst>
              <a:path w="64" h="61">
                <a:moveTo>
                  <a:pt x="62" y="31"/>
                </a:moveTo>
                <a:cubicBezTo>
                  <a:pt x="62" y="31"/>
                  <a:pt x="62" y="31"/>
                  <a:pt x="62" y="31"/>
                </a:cubicBezTo>
                <a:cubicBezTo>
                  <a:pt x="59" y="29"/>
                  <a:pt x="57" y="27"/>
                  <a:pt x="54" y="27"/>
                </a:cubicBezTo>
                <a:cubicBezTo>
                  <a:pt x="51" y="27"/>
                  <a:pt x="47" y="30"/>
                  <a:pt x="45" y="33"/>
                </a:cubicBezTo>
                <a:cubicBezTo>
                  <a:pt x="45" y="33"/>
                  <a:pt x="45" y="34"/>
                  <a:pt x="44" y="35"/>
                </a:cubicBezTo>
                <a:cubicBezTo>
                  <a:pt x="44" y="35"/>
                  <a:pt x="44" y="35"/>
                  <a:pt x="43" y="35"/>
                </a:cubicBezTo>
                <a:cubicBezTo>
                  <a:pt x="43" y="35"/>
                  <a:pt x="42" y="35"/>
                  <a:pt x="42" y="35"/>
                </a:cubicBezTo>
                <a:cubicBezTo>
                  <a:pt x="42" y="34"/>
                  <a:pt x="41" y="33"/>
                  <a:pt x="41" y="33"/>
                </a:cubicBezTo>
                <a:cubicBezTo>
                  <a:pt x="39" y="30"/>
                  <a:pt x="36" y="27"/>
                  <a:pt x="32" y="27"/>
                </a:cubicBezTo>
                <a:cubicBezTo>
                  <a:pt x="28" y="27"/>
                  <a:pt x="25" y="30"/>
                  <a:pt x="23" y="33"/>
                </a:cubicBezTo>
                <a:cubicBezTo>
                  <a:pt x="23" y="33"/>
                  <a:pt x="22" y="34"/>
                  <a:pt x="22" y="35"/>
                </a:cubicBezTo>
                <a:cubicBezTo>
                  <a:pt x="22" y="35"/>
                  <a:pt x="22" y="35"/>
                  <a:pt x="21" y="35"/>
                </a:cubicBezTo>
                <a:cubicBezTo>
                  <a:pt x="20" y="35"/>
                  <a:pt x="20" y="35"/>
                  <a:pt x="20" y="35"/>
                </a:cubicBezTo>
                <a:cubicBezTo>
                  <a:pt x="19" y="34"/>
                  <a:pt x="19" y="33"/>
                  <a:pt x="19" y="33"/>
                </a:cubicBezTo>
                <a:cubicBezTo>
                  <a:pt x="17" y="30"/>
                  <a:pt x="14" y="27"/>
                  <a:pt x="10" y="27"/>
                </a:cubicBezTo>
                <a:cubicBezTo>
                  <a:pt x="7" y="27"/>
                  <a:pt x="5" y="29"/>
                  <a:pt x="3" y="31"/>
                </a:cubicBezTo>
                <a:cubicBezTo>
                  <a:pt x="2" y="31"/>
                  <a:pt x="2" y="31"/>
                  <a:pt x="2" y="31"/>
                </a:cubicBezTo>
                <a:cubicBezTo>
                  <a:pt x="1" y="31"/>
                  <a:pt x="0" y="31"/>
                  <a:pt x="0" y="30"/>
                </a:cubicBezTo>
                <a:cubicBezTo>
                  <a:pt x="0" y="30"/>
                  <a:pt x="0" y="30"/>
                  <a:pt x="0" y="30"/>
                </a:cubicBezTo>
                <a:cubicBezTo>
                  <a:pt x="4" y="16"/>
                  <a:pt x="18" y="7"/>
                  <a:pt x="32" y="7"/>
                </a:cubicBezTo>
                <a:cubicBezTo>
                  <a:pt x="46" y="7"/>
                  <a:pt x="60" y="16"/>
                  <a:pt x="64" y="30"/>
                </a:cubicBezTo>
                <a:cubicBezTo>
                  <a:pt x="64" y="30"/>
                  <a:pt x="64" y="30"/>
                  <a:pt x="64" y="30"/>
                </a:cubicBezTo>
                <a:cubicBezTo>
                  <a:pt x="64" y="31"/>
                  <a:pt x="63" y="31"/>
                  <a:pt x="62" y="31"/>
                </a:cubicBezTo>
                <a:close/>
                <a:moveTo>
                  <a:pt x="34" y="51"/>
                </a:moveTo>
                <a:cubicBezTo>
                  <a:pt x="34" y="56"/>
                  <a:pt x="30" y="61"/>
                  <a:pt x="25" y="61"/>
                </a:cubicBezTo>
                <a:cubicBezTo>
                  <a:pt x="19" y="61"/>
                  <a:pt x="15" y="56"/>
                  <a:pt x="15" y="51"/>
                </a:cubicBezTo>
                <a:cubicBezTo>
                  <a:pt x="15" y="50"/>
                  <a:pt x="16" y="49"/>
                  <a:pt x="17" y="49"/>
                </a:cubicBezTo>
                <a:cubicBezTo>
                  <a:pt x="19" y="49"/>
                  <a:pt x="20" y="50"/>
                  <a:pt x="20" y="51"/>
                </a:cubicBezTo>
                <a:cubicBezTo>
                  <a:pt x="20" y="54"/>
                  <a:pt x="22" y="56"/>
                  <a:pt x="25" y="56"/>
                </a:cubicBezTo>
                <a:cubicBezTo>
                  <a:pt x="27" y="56"/>
                  <a:pt x="30" y="54"/>
                  <a:pt x="30" y="51"/>
                </a:cubicBezTo>
                <a:cubicBezTo>
                  <a:pt x="30" y="29"/>
                  <a:pt x="30" y="29"/>
                  <a:pt x="30" y="29"/>
                </a:cubicBezTo>
                <a:cubicBezTo>
                  <a:pt x="30" y="29"/>
                  <a:pt x="31" y="29"/>
                  <a:pt x="32" y="29"/>
                </a:cubicBezTo>
                <a:cubicBezTo>
                  <a:pt x="33" y="29"/>
                  <a:pt x="34" y="29"/>
                  <a:pt x="34" y="29"/>
                </a:cubicBezTo>
                <a:lnTo>
                  <a:pt x="34" y="51"/>
                </a:lnTo>
                <a:close/>
                <a:moveTo>
                  <a:pt x="34" y="6"/>
                </a:moveTo>
                <a:cubicBezTo>
                  <a:pt x="34" y="6"/>
                  <a:pt x="33" y="6"/>
                  <a:pt x="32" y="6"/>
                </a:cubicBezTo>
                <a:cubicBezTo>
                  <a:pt x="31" y="6"/>
                  <a:pt x="30" y="6"/>
                  <a:pt x="30" y="6"/>
                </a:cubicBezTo>
                <a:cubicBezTo>
                  <a:pt x="30" y="3"/>
                  <a:pt x="30" y="3"/>
                  <a:pt x="30" y="3"/>
                </a:cubicBezTo>
                <a:cubicBezTo>
                  <a:pt x="30" y="1"/>
                  <a:pt x="31" y="0"/>
                  <a:pt x="32" y="0"/>
                </a:cubicBezTo>
                <a:cubicBezTo>
                  <a:pt x="33" y="0"/>
                  <a:pt x="34" y="1"/>
                  <a:pt x="34" y="3"/>
                </a:cubicBezTo>
                <a:lnTo>
                  <a:pt x="34" y="6"/>
                </a:lnTo>
                <a:close/>
              </a:path>
            </a:pathLst>
          </a:custGeom>
          <a:solidFill>
            <a:schemeClr val="bg1">
              <a:alpha val="100000"/>
            </a:schemeClr>
          </a:solidFill>
          <a:ln w="9525">
            <a:noFill/>
          </a:ln>
        </p:spPr>
        <p:txBody>
          <a:bodyPr/>
          <a:lstStyle/>
          <a:p>
            <a:endParaRPr lang="zh-CN" altLang="en-US"/>
          </a:p>
        </p:txBody>
      </p:sp>
      <p:sp>
        <p:nvSpPr>
          <p:cNvPr id="30" name="矩形 29"/>
          <p:cNvSpPr/>
          <p:nvPr/>
        </p:nvSpPr>
        <p:spPr>
          <a:xfrm>
            <a:off x="611560" y="2780928"/>
            <a:ext cx="7992888" cy="3312368"/>
          </a:xfrm>
          <a:prstGeom prst="rect">
            <a:avLst/>
          </a:prstGeom>
          <a:noFill/>
          <a:ln w="12700" cap="flat" cmpd="sng" algn="ctr">
            <a:solidFill>
              <a:srgbClr val="C00000"/>
            </a:solidFill>
            <a:prstDash val="solid"/>
            <a:miter lim="800000"/>
          </a:ln>
          <a:effectLst/>
        </p:spPr>
        <p:txBody>
          <a:bodyPr lIns="91413" tIns="45707" rIns="91413" bIns="45707" anchor="ctr"/>
          <a:lstStyle/>
          <a:p>
            <a:pPr lvl="0" eaLnBrk="1" fontAlgn="auto" hangingPunct="1">
              <a:lnSpc>
                <a:spcPct val="150000"/>
              </a:lnSpc>
              <a:spcBef>
                <a:spcPts val="0"/>
              </a:spcBef>
              <a:spcAft>
                <a:spcPts val="0"/>
              </a:spcAft>
              <a:defRPr/>
            </a:pPr>
            <a:r>
              <a:rPr lang="zh-CN" altLang="en-US" sz="2400" kern="0" dirty="0" smtClean="0">
                <a:solidFill>
                  <a:srgbClr val="874600"/>
                </a:solidFill>
                <a:latin typeface="黑体" panose="02010609060101010101" pitchFamily="49" charset="-122"/>
                <a:ea typeface="黑体" panose="02010609060101010101" pitchFamily="49" charset="-122"/>
              </a:rPr>
              <a:t>    随着</a:t>
            </a:r>
            <a:r>
              <a:rPr lang="zh-CN" altLang="en-US" sz="2400" kern="0" dirty="0">
                <a:solidFill>
                  <a:srgbClr val="874600"/>
                </a:solidFill>
                <a:latin typeface="黑体" panose="02010609060101010101" pitchFamily="49" charset="-122"/>
                <a:ea typeface="黑体" panose="02010609060101010101" pitchFamily="49" charset="-122"/>
              </a:rPr>
              <a:t>社会的不断发展</a:t>
            </a:r>
            <a:r>
              <a:rPr lang="en-US" altLang="zh-CN" sz="2400" kern="0" dirty="0">
                <a:solidFill>
                  <a:srgbClr val="874600"/>
                </a:solidFill>
                <a:latin typeface="黑体" panose="02010609060101010101" pitchFamily="49" charset="-122"/>
                <a:ea typeface="黑体" panose="02010609060101010101" pitchFamily="49" charset="-122"/>
              </a:rPr>
              <a:t>,</a:t>
            </a:r>
            <a:r>
              <a:rPr lang="zh-CN" altLang="en-US" sz="2400" kern="0" dirty="0">
                <a:solidFill>
                  <a:srgbClr val="874600"/>
                </a:solidFill>
                <a:latin typeface="黑体" panose="02010609060101010101" pitchFamily="49" charset="-122"/>
                <a:ea typeface="黑体" panose="02010609060101010101" pitchFamily="49" charset="-122"/>
              </a:rPr>
              <a:t>人们的生活水平得到了显著提高。当今人们不仅关注生活质量，更为关注自身的健康</a:t>
            </a:r>
            <a:r>
              <a:rPr lang="en-US" altLang="zh-CN" sz="2400" kern="0" dirty="0">
                <a:solidFill>
                  <a:srgbClr val="874600"/>
                </a:solidFill>
                <a:latin typeface="黑体" panose="02010609060101010101" pitchFamily="49" charset="-122"/>
                <a:ea typeface="黑体" panose="02010609060101010101" pitchFamily="49" charset="-122"/>
              </a:rPr>
              <a:t>,</a:t>
            </a:r>
            <a:r>
              <a:rPr lang="zh-CN" altLang="en-US" sz="2400" kern="0" dirty="0">
                <a:solidFill>
                  <a:srgbClr val="874600"/>
                </a:solidFill>
                <a:latin typeface="黑体" panose="02010609060101010101" pitchFamily="49" charset="-122"/>
                <a:ea typeface="黑体" panose="02010609060101010101" pitchFamily="49" charset="-122"/>
              </a:rPr>
              <a:t>而牙齿作为人体重要的组成部分</a:t>
            </a:r>
            <a:r>
              <a:rPr lang="en-US" altLang="zh-CN" sz="2400" kern="0" dirty="0">
                <a:solidFill>
                  <a:srgbClr val="874600"/>
                </a:solidFill>
                <a:latin typeface="黑体" panose="02010609060101010101" pitchFamily="49" charset="-122"/>
                <a:ea typeface="黑体" panose="02010609060101010101" pitchFamily="49" charset="-122"/>
              </a:rPr>
              <a:t>,</a:t>
            </a:r>
            <a:r>
              <a:rPr lang="zh-CN" altLang="en-US" sz="2400" kern="0" dirty="0">
                <a:solidFill>
                  <a:srgbClr val="874600"/>
                </a:solidFill>
                <a:latin typeface="黑体" panose="02010609060101010101" pitchFamily="49" charset="-122"/>
                <a:ea typeface="黑体" panose="02010609060101010101" pitchFamily="49" charset="-122"/>
              </a:rPr>
              <a:t>其健康状况受到了社会大众的广泛关注。本文通过对中学生牙齿现状调查与研究进行分析</a:t>
            </a:r>
            <a:r>
              <a:rPr lang="en-US" altLang="zh-CN" sz="2400" kern="0" dirty="0">
                <a:solidFill>
                  <a:srgbClr val="874600"/>
                </a:solidFill>
                <a:latin typeface="黑体" panose="02010609060101010101" pitchFamily="49" charset="-122"/>
                <a:ea typeface="黑体" panose="02010609060101010101" pitchFamily="49" charset="-122"/>
              </a:rPr>
              <a:t>,</a:t>
            </a:r>
            <a:r>
              <a:rPr lang="zh-CN" altLang="en-US" sz="2400" kern="0" dirty="0">
                <a:solidFill>
                  <a:srgbClr val="874600"/>
                </a:solidFill>
                <a:latin typeface="黑体" panose="02010609060101010101" pitchFamily="49" charset="-122"/>
                <a:ea typeface="黑体" panose="02010609060101010101" pitchFamily="49" charset="-122"/>
              </a:rPr>
              <a:t>以期为提高当今中学生牙齿健康状况提供有针对性的参考依据。</a:t>
            </a:r>
            <a:endParaRPr kumimoji="0" lang="zh-CN" altLang="en-US" sz="2400" b="0" i="0" u="none" strike="noStrike" kern="0" cap="none" spc="0" normalizeH="0" baseline="0" noProof="0" dirty="0">
              <a:ln>
                <a:noFill/>
              </a:ln>
              <a:solidFill>
                <a:srgbClr val="874600"/>
              </a:solidFill>
              <a:effectLst/>
              <a:uLnTx/>
              <a:uFillTx/>
              <a:latin typeface="黑体" panose="02010609060101010101" pitchFamily="49" charset="-122"/>
              <a:ea typeface="黑体" panose="02010609060101010101" pitchFamily="49" charset="-122"/>
              <a:cs typeface="+mn-cs"/>
            </a:endParaRPr>
          </a:p>
        </p:txBody>
      </p:sp>
    </p:spTree>
    <p:extLst>
      <p:ext uri="{BB962C8B-B14F-4D97-AF65-F5344CB8AC3E}">
        <p14:creationId xmlns:p14="http://schemas.microsoft.com/office/powerpoint/2010/main" val="180853093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 presetClass="entr" presetSubtype="4" accel="50000" decel="5000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ppt_x"/>
                                          </p:val>
                                        </p:tav>
                                        <p:tav tm="100000">
                                          <p:val>
                                            <p:strVal val="#ppt_x"/>
                                          </p:val>
                                        </p:tav>
                                      </p:tavLst>
                                    </p:anim>
                                    <p:anim calcmode="lin" valueType="num">
                                      <p:cBhvr additive="base">
                                        <p:cTn id="12" dur="100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1" accel="50000" decel="5000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0-#ppt_h/2"/>
                                          </p:val>
                                        </p:tav>
                                        <p:tav tm="100000">
                                          <p:val>
                                            <p:strVal val="#ppt_y"/>
                                          </p:val>
                                        </p:tav>
                                      </p:tavLst>
                                    </p:anim>
                                  </p:childTnLst>
                                </p:cTn>
                              </p:par>
                              <p:par>
                                <p:cTn id="17" presetID="2" presetClass="entr" presetSubtype="4" accel="50000" decel="5000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53" presetClass="entr" presetSubtype="16" fill="hold" nodeType="after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p:cTn id="24" dur="500" fill="hold"/>
                                        <p:tgtEl>
                                          <p:spTgt spid="27"/>
                                        </p:tgtEl>
                                        <p:attrNameLst>
                                          <p:attrName>ppt_w</p:attrName>
                                        </p:attrNameLst>
                                      </p:cBhvr>
                                      <p:tavLst>
                                        <p:tav tm="0">
                                          <p:val>
                                            <p:fltVal val="0"/>
                                          </p:val>
                                        </p:tav>
                                        <p:tav tm="100000">
                                          <p:val>
                                            <p:strVal val="#ppt_w"/>
                                          </p:val>
                                        </p:tav>
                                      </p:tavLst>
                                    </p:anim>
                                    <p:anim calcmode="lin" valueType="num">
                                      <p:cBhvr>
                                        <p:cTn id="25" dur="500" fill="hold"/>
                                        <p:tgtEl>
                                          <p:spTgt spid="27"/>
                                        </p:tgtEl>
                                        <p:attrNameLst>
                                          <p:attrName>ppt_h</p:attrName>
                                        </p:attrNameLst>
                                      </p:cBhvr>
                                      <p:tavLst>
                                        <p:tav tm="0">
                                          <p:val>
                                            <p:fltVal val="0"/>
                                          </p:val>
                                        </p:tav>
                                        <p:tav tm="100000">
                                          <p:val>
                                            <p:strVal val="#ppt_h"/>
                                          </p:val>
                                        </p:tav>
                                      </p:tavLst>
                                    </p:anim>
                                    <p:animEffect transition="in" filter="fade">
                                      <p:cBhvr>
                                        <p:cTn id="2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3" grpId="0"/>
      <p:bldP spid="14" grpId="0" bldLvl="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直接连接符 22"/>
          <p:cNvCxnSpPr/>
          <p:nvPr/>
        </p:nvCxnSpPr>
        <p:spPr>
          <a:xfrm>
            <a:off x="0" y="814388"/>
            <a:ext cx="9144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2" name="组合 46"/>
          <p:cNvGrpSpPr/>
          <p:nvPr/>
        </p:nvGrpSpPr>
        <p:grpSpPr>
          <a:xfrm>
            <a:off x="0" y="284163"/>
            <a:ext cx="5416867" cy="530225"/>
            <a:chOff x="0" y="284389"/>
            <a:chExt cx="1692275" cy="529772"/>
          </a:xfrm>
        </p:grpSpPr>
        <p:sp>
          <p:nvSpPr>
            <p:cNvPr id="8" name="矩形 7"/>
            <p:cNvSpPr/>
            <p:nvPr/>
          </p:nvSpPr>
          <p:spPr>
            <a:xfrm>
              <a:off x="0" y="284389"/>
              <a:ext cx="1511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400" b="1" dirty="0">
                  <a:solidFill>
                    <a:schemeClr val="bg1"/>
                  </a:solidFill>
                  <a:ea typeface="微软雅黑" panose="020B0503020204020204" charset="-122"/>
                  <a:sym typeface="Arial" panose="020B0604020202020204" pitchFamily="34" charset="0"/>
                </a:rPr>
                <a:t>中学生牙齿健康状况的调查与</a:t>
              </a:r>
              <a:r>
                <a:rPr lang="zh-CN" altLang="en-US" sz="2400" b="1" dirty="0" smtClean="0">
                  <a:solidFill>
                    <a:schemeClr val="bg1"/>
                  </a:solidFill>
                  <a:ea typeface="微软雅黑" panose="020B0503020204020204" charset="-122"/>
                  <a:sym typeface="Arial" panose="020B0604020202020204" pitchFamily="34" charset="0"/>
                </a:rPr>
                <a:t>研究</a:t>
              </a:r>
              <a:endParaRPr lang="zh-CN" altLang="en-US" sz="24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9" name="矩形 8"/>
            <p:cNvSpPr/>
            <p:nvPr/>
          </p:nvSpPr>
          <p:spPr>
            <a:xfrm>
              <a:off x="1577975" y="284389"/>
              <a:ext cx="114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charset="-122"/>
                <a:cs typeface="+mn-cs"/>
                <a:sym typeface="Arial" panose="020B0604020202020204" pitchFamily="34" charset="0"/>
              </a:endParaRPr>
            </a:p>
          </p:txBody>
        </p:sp>
      </p:grpSp>
      <p:grpSp>
        <p:nvGrpSpPr>
          <p:cNvPr id="15" name="Group 52"/>
          <p:cNvGrpSpPr/>
          <p:nvPr/>
        </p:nvGrpSpPr>
        <p:grpSpPr>
          <a:xfrm>
            <a:off x="35496" y="908720"/>
            <a:ext cx="2664296" cy="812800"/>
            <a:chOff x="425669" y="2203667"/>
            <a:chExt cx="3973509" cy="811886"/>
          </a:xfrm>
        </p:grpSpPr>
        <p:sp>
          <p:nvSpPr>
            <p:cNvPr id="16" name="Rounded Rectangle 56"/>
            <p:cNvSpPr/>
            <p:nvPr/>
          </p:nvSpPr>
          <p:spPr>
            <a:xfrm>
              <a:off x="425669" y="2203667"/>
              <a:ext cx="3725859" cy="762729"/>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8" name="Rounded Rectangle 57"/>
            <p:cNvSpPr/>
            <p:nvPr/>
          </p:nvSpPr>
          <p:spPr>
            <a:xfrm>
              <a:off x="425669" y="2252825"/>
              <a:ext cx="3725859" cy="762728"/>
            </a:xfrm>
            <a:prstGeom prst="roundRect">
              <a:avLst>
                <a:gd name="adj" fmla="val 1127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9" name="Isosceles Triangle 58"/>
            <p:cNvSpPr/>
            <p:nvPr/>
          </p:nvSpPr>
          <p:spPr>
            <a:xfrm rot="5400000">
              <a:off x="3985896" y="2453214"/>
              <a:ext cx="464614" cy="36195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grpSp>
      <p:sp>
        <p:nvSpPr>
          <p:cNvPr id="20" name="TextBox 61"/>
          <p:cNvSpPr txBox="1"/>
          <p:nvPr/>
        </p:nvSpPr>
        <p:spPr>
          <a:xfrm>
            <a:off x="970765" y="1076995"/>
            <a:ext cx="1513003" cy="427038"/>
          </a:xfrm>
          <a:prstGeom prst="rect">
            <a:avLst/>
          </a:prstGeom>
          <a:noFill/>
          <a:ln w="9525">
            <a:noFill/>
          </a:ln>
        </p:spPr>
        <p:txBody>
          <a:bodyPr wrap="square" lIns="0" tIns="0" rIns="0" bIns="0">
            <a:spAutoFit/>
          </a:bodyPr>
          <a:lstStyle/>
          <a:p>
            <a:pPr>
              <a:spcBef>
                <a:spcPct val="20000"/>
              </a:spcBef>
              <a:buFont typeface="Arial" panose="020B0604020202020204" pitchFamily="34" charset="0"/>
              <a:buNone/>
            </a:pPr>
            <a:r>
              <a:rPr lang="zh-CN" altLang="en-US" sz="2800" b="1" dirty="0" smtClean="0">
                <a:solidFill>
                  <a:srgbClr val="FFFF00"/>
                </a:solidFill>
                <a:latin typeface="黑体" panose="02010609060101010101" pitchFamily="49" charset="-122"/>
                <a:ea typeface="黑体" panose="02010609060101010101" pitchFamily="49" charset="-122"/>
                <a:sym typeface="+mn-ea"/>
              </a:rPr>
              <a:t>研究成果</a:t>
            </a:r>
            <a:endParaRPr lang="zh-CN" altLang="en-US" sz="2800" b="1" dirty="0">
              <a:solidFill>
                <a:srgbClr val="FFFF00"/>
              </a:solidFill>
              <a:latin typeface="黑体" panose="02010609060101010101" pitchFamily="49" charset="-122"/>
              <a:ea typeface="黑体" panose="02010609060101010101" pitchFamily="49" charset="-122"/>
              <a:sym typeface="+mn-ea"/>
            </a:endParaRPr>
          </a:p>
        </p:txBody>
      </p:sp>
      <p:sp>
        <p:nvSpPr>
          <p:cNvPr id="22" name="Freeform 76"/>
          <p:cNvSpPr>
            <a:spLocks noEditPoints="1"/>
          </p:cNvSpPr>
          <p:nvPr/>
        </p:nvSpPr>
        <p:spPr>
          <a:xfrm>
            <a:off x="318071" y="1027783"/>
            <a:ext cx="403225" cy="588962"/>
          </a:xfrm>
          <a:custGeom>
            <a:avLst/>
            <a:gdLst>
              <a:gd name="txL" fmla="*/ 0 w 70"/>
              <a:gd name="txT" fmla="*/ 0 h 102"/>
              <a:gd name="txR" fmla="*/ 70 w 70"/>
              <a:gd name="txB" fmla="*/ 102 h 102"/>
            </a:gdLst>
            <a:ahLst/>
            <a:cxnLst>
              <a:cxn ang="0">
                <a:pos x="2147483647" y="0"/>
              </a:cxn>
              <a:cxn ang="0">
                <a:pos x="0"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alpha val="100000"/>
            </a:schemeClr>
          </a:solidFill>
          <a:ln w="9525">
            <a:noFill/>
          </a:ln>
        </p:spPr>
        <p:txBody>
          <a:bodyPr/>
          <a:lstStyle/>
          <a:p>
            <a:endParaRPr lang="zh-CN" altLang="en-US"/>
          </a:p>
        </p:txBody>
      </p:sp>
      <p:graphicFrame>
        <p:nvGraphicFramePr>
          <p:cNvPr id="3" name="表格 2"/>
          <p:cNvGraphicFramePr>
            <a:graphicFrameLocks noGrp="1"/>
          </p:cNvGraphicFramePr>
          <p:nvPr>
            <p:extLst>
              <p:ext uri="{D42A27DB-BD31-4B8C-83A1-F6EECF244321}">
                <p14:modId xmlns:p14="http://schemas.microsoft.com/office/powerpoint/2010/main" val="616008148"/>
              </p:ext>
            </p:extLst>
          </p:nvPr>
        </p:nvGraphicFramePr>
        <p:xfrm>
          <a:off x="298526" y="1988840"/>
          <a:ext cx="8593953" cy="4248472"/>
        </p:xfrm>
        <a:graphic>
          <a:graphicData uri="http://schemas.openxmlformats.org/drawingml/2006/table">
            <a:tbl>
              <a:tblPr>
                <a:tableStyleId>{5C22544A-7EE6-4342-B048-85BDC9FD1C3A}</a:tableStyleId>
              </a:tblPr>
              <a:tblGrid>
                <a:gridCol w="3715977">
                  <a:extLst>
                    <a:ext uri="{9D8B030D-6E8A-4147-A177-3AD203B41FA5}">
                      <a16:colId xmlns:a16="http://schemas.microsoft.com/office/drawing/2014/main" val="20000"/>
                    </a:ext>
                  </a:extLst>
                </a:gridCol>
                <a:gridCol w="2553978">
                  <a:extLst>
                    <a:ext uri="{9D8B030D-6E8A-4147-A177-3AD203B41FA5}">
                      <a16:colId xmlns:a16="http://schemas.microsoft.com/office/drawing/2014/main" val="20001"/>
                    </a:ext>
                  </a:extLst>
                </a:gridCol>
                <a:gridCol w="1161999">
                  <a:extLst>
                    <a:ext uri="{9D8B030D-6E8A-4147-A177-3AD203B41FA5}">
                      <a16:colId xmlns:a16="http://schemas.microsoft.com/office/drawing/2014/main" val="20002"/>
                    </a:ext>
                  </a:extLst>
                </a:gridCol>
                <a:gridCol w="1161999">
                  <a:extLst>
                    <a:ext uri="{9D8B030D-6E8A-4147-A177-3AD203B41FA5}">
                      <a16:colId xmlns:a16="http://schemas.microsoft.com/office/drawing/2014/main" val="20003"/>
                    </a:ext>
                  </a:extLst>
                </a:gridCol>
              </a:tblGrid>
              <a:tr h="1062118">
                <a:tc>
                  <a:txBody>
                    <a:bodyPr/>
                    <a:lstStyle/>
                    <a:p>
                      <a:pPr algn="ctr" fontAlgn="ctr"/>
                      <a:r>
                        <a:rPr lang="zh-CN" altLang="en-US" sz="2400" u="none" strike="noStrike" dirty="0">
                          <a:effectLst/>
                        </a:rPr>
                        <a:t>题目</a:t>
                      </a:r>
                      <a:endParaRPr lang="zh-CN" altLang="en-US" sz="2400" b="0" i="0" u="none" strike="noStrike" dirty="0">
                        <a:solidFill>
                          <a:srgbClr val="000000"/>
                        </a:solidFill>
                        <a:effectLst/>
                        <a:latin typeface="宋体"/>
                      </a:endParaRPr>
                    </a:p>
                  </a:txBody>
                  <a:tcPr marL="6350" marR="6350" marT="6350" marB="0" anchor="ctr"/>
                </a:tc>
                <a:tc>
                  <a:txBody>
                    <a:bodyPr/>
                    <a:lstStyle/>
                    <a:p>
                      <a:pPr algn="ctr" fontAlgn="ctr"/>
                      <a:r>
                        <a:rPr lang="zh-CN" altLang="en-US" sz="2400" u="none" strike="noStrike">
                          <a:effectLst/>
                        </a:rPr>
                        <a:t>选项</a:t>
                      </a:r>
                      <a:endParaRPr lang="zh-CN" altLang="en-US" sz="2400" b="0" i="0" u="none" strike="noStrike">
                        <a:solidFill>
                          <a:srgbClr val="000000"/>
                        </a:solidFill>
                        <a:effectLst/>
                        <a:latin typeface="宋体"/>
                      </a:endParaRPr>
                    </a:p>
                  </a:txBody>
                  <a:tcPr marL="6350" marR="6350" marT="6350" marB="0" anchor="ctr"/>
                </a:tc>
                <a:tc>
                  <a:txBody>
                    <a:bodyPr/>
                    <a:lstStyle/>
                    <a:p>
                      <a:pPr algn="ctr" fontAlgn="ctr"/>
                      <a:r>
                        <a:rPr lang="zh-CN" altLang="en-US" sz="2400" u="none" strike="noStrike">
                          <a:effectLst/>
                        </a:rPr>
                        <a:t>小计</a:t>
                      </a:r>
                      <a:endParaRPr lang="zh-CN" altLang="en-US" sz="2400" b="0" i="0" u="none" strike="noStrike">
                        <a:solidFill>
                          <a:srgbClr val="000000"/>
                        </a:solidFill>
                        <a:effectLst/>
                        <a:latin typeface="宋体"/>
                      </a:endParaRPr>
                    </a:p>
                  </a:txBody>
                  <a:tcPr marL="6350" marR="6350" marT="6350" marB="0" anchor="ctr"/>
                </a:tc>
                <a:tc>
                  <a:txBody>
                    <a:bodyPr/>
                    <a:lstStyle/>
                    <a:p>
                      <a:pPr algn="ctr" fontAlgn="ctr"/>
                      <a:r>
                        <a:rPr lang="zh-CN" altLang="en-US" sz="2400" u="none" strike="noStrike">
                          <a:effectLst/>
                        </a:rPr>
                        <a:t>占比</a:t>
                      </a:r>
                      <a:r>
                        <a:rPr lang="en-US" altLang="zh-CN" sz="2400" u="none" strike="noStrike">
                          <a:effectLst/>
                        </a:rPr>
                        <a:t>%</a:t>
                      </a:r>
                      <a:endParaRPr lang="en-US" altLang="zh-CN" sz="2400" b="0" i="0" u="none" strike="noStrike">
                        <a:solidFill>
                          <a:srgbClr val="000000"/>
                        </a:solidFill>
                        <a:effectLst/>
                        <a:latin typeface="宋体"/>
                      </a:endParaRPr>
                    </a:p>
                  </a:txBody>
                  <a:tcPr marL="6350" marR="6350" marT="6350" marB="0" anchor="ctr"/>
                </a:tc>
                <a:extLst>
                  <a:ext uri="{0D108BD9-81ED-4DB2-BD59-A6C34878D82A}">
                    <a16:rowId xmlns:a16="http://schemas.microsoft.com/office/drawing/2014/main" val="10000"/>
                  </a:ext>
                </a:extLst>
              </a:tr>
              <a:tr h="1062118">
                <a:tc rowSpan="3">
                  <a:txBody>
                    <a:bodyPr/>
                    <a:lstStyle/>
                    <a:p>
                      <a:pPr algn="l" fontAlgn="ctr"/>
                      <a:r>
                        <a:rPr lang="en-US" altLang="zh-CN" sz="2400" u="none" strike="noStrike" dirty="0">
                          <a:effectLst/>
                        </a:rPr>
                        <a:t>12.</a:t>
                      </a:r>
                      <a:r>
                        <a:rPr lang="zh-CN" altLang="en-US" sz="2400" u="none" strike="noStrike" dirty="0">
                          <a:effectLst/>
                        </a:rPr>
                        <a:t>有没有下列危害牙齿健康的饮食习惯？（多选）</a:t>
                      </a:r>
                      <a:endParaRPr lang="zh-CN" altLang="en-US" sz="2400" b="0" i="0" u="none" strike="noStrike" dirty="0">
                        <a:solidFill>
                          <a:srgbClr val="000000"/>
                        </a:solidFill>
                        <a:effectLst/>
                        <a:latin typeface="宋体"/>
                      </a:endParaRPr>
                    </a:p>
                  </a:txBody>
                  <a:tcPr marL="6350" marR="6350" marT="6350" marB="0" anchor="ctr"/>
                </a:tc>
                <a:tc>
                  <a:txBody>
                    <a:bodyPr/>
                    <a:lstStyle/>
                    <a:p>
                      <a:pPr algn="l" fontAlgn="ctr"/>
                      <a:r>
                        <a:rPr lang="zh-CN" altLang="en-US" sz="2400" u="none" strike="noStrike">
                          <a:effectLst/>
                        </a:rPr>
                        <a:t>爱吃零食</a:t>
                      </a:r>
                      <a:endParaRPr lang="zh-CN" altLang="en-US" sz="2400" b="0" i="0" u="none" strike="noStrike">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58</a:t>
                      </a:r>
                      <a:endParaRPr lang="en-US" altLang="zh-CN" sz="2400" b="0" i="0" u="none" strike="noStrike">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85.29 </a:t>
                      </a:r>
                      <a:endParaRPr lang="en-US" altLang="zh-CN" sz="2400" b="0" i="0" u="none" strike="noStrike">
                        <a:solidFill>
                          <a:srgbClr val="000000"/>
                        </a:solidFill>
                        <a:effectLst/>
                        <a:latin typeface="宋体"/>
                      </a:endParaRPr>
                    </a:p>
                  </a:txBody>
                  <a:tcPr marL="6350" marR="6350" marT="6350" marB="0" anchor="ctr"/>
                </a:tc>
                <a:extLst>
                  <a:ext uri="{0D108BD9-81ED-4DB2-BD59-A6C34878D82A}">
                    <a16:rowId xmlns:a16="http://schemas.microsoft.com/office/drawing/2014/main" val="10001"/>
                  </a:ext>
                </a:extLst>
              </a:tr>
              <a:tr h="1062118">
                <a:tc vMerge="1">
                  <a:txBody>
                    <a:bodyPr/>
                    <a:lstStyle/>
                    <a:p>
                      <a:endParaRPr lang="zh-CN" altLang="en-US"/>
                    </a:p>
                  </a:txBody>
                  <a:tcPr/>
                </a:tc>
                <a:tc>
                  <a:txBody>
                    <a:bodyPr/>
                    <a:lstStyle/>
                    <a:p>
                      <a:pPr algn="l" fontAlgn="ctr"/>
                      <a:r>
                        <a:rPr lang="zh-CN" altLang="en-US" sz="2400" u="none" strike="noStrike" dirty="0">
                          <a:effectLst/>
                        </a:rPr>
                        <a:t>不吃蔬菜及水果</a:t>
                      </a:r>
                      <a:endParaRPr lang="zh-CN" altLang="en-US" sz="2400" b="0" i="0" u="none" strike="noStrike" dirty="0">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38</a:t>
                      </a:r>
                      <a:endParaRPr lang="en-US" altLang="zh-CN" sz="2400" b="0" i="0" u="none" strike="noStrike">
                        <a:solidFill>
                          <a:srgbClr val="000000"/>
                        </a:solidFill>
                        <a:effectLst/>
                        <a:latin typeface="宋体"/>
                      </a:endParaRPr>
                    </a:p>
                  </a:txBody>
                  <a:tcPr marL="6350" marR="6350" marT="6350" marB="0" anchor="ctr"/>
                </a:tc>
                <a:tc>
                  <a:txBody>
                    <a:bodyPr/>
                    <a:lstStyle/>
                    <a:p>
                      <a:pPr algn="r" fontAlgn="ctr"/>
                      <a:r>
                        <a:rPr lang="en-US" altLang="zh-CN" sz="2400" u="none" strike="noStrike">
                          <a:effectLst/>
                        </a:rPr>
                        <a:t>55.88 </a:t>
                      </a:r>
                      <a:endParaRPr lang="en-US" altLang="zh-CN" sz="2400" b="0" i="0" u="none" strike="noStrike">
                        <a:solidFill>
                          <a:srgbClr val="000000"/>
                        </a:solidFill>
                        <a:effectLst/>
                        <a:latin typeface="宋体"/>
                      </a:endParaRPr>
                    </a:p>
                  </a:txBody>
                  <a:tcPr marL="6350" marR="6350" marT="6350" marB="0" anchor="ctr"/>
                </a:tc>
                <a:extLst>
                  <a:ext uri="{0D108BD9-81ED-4DB2-BD59-A6C34878D82A}">
                    <a16:rowId xmlns:a16="http://schemas.microsoft.com/office/drawing/2014/main" val="10002"/>
                  </a:ext>
                </a:extLst>
              </a:tr>
              <a:tr h="1062118">
                <a:tc vMerge="1">
                  <a:txBody>
                    <a:bodyPr/>
                    <a:lstStyle/>
                    <a:p>
                      <a:endParaRPr lang="zh-CN" altLang="en-US"/>
                    </a:p>
                  </a:txBody>
                  <a:tcPr/>
                </a:tc>
                <a:tc>
                  <a:txBody>
                    <a:bodyPr/>
                    <a:lstStyle/>
                    <a:p>
                      <a:pPr algn="l" fontAlgn="ctr"/>
                      <a:r>
                        <a:rPr lang="zh-CN" altLang="en-US" sz="2400" u="none" strike="noStrike" dirty="0">
                          <a:effectLst/>
                        </a:rPr>
                        <a:t>爱吃糖及喝甜饮料</a:t>
                      </a:r>
                      <a:endParaRPr lang="zh-CN" altLang="en-US" sz="2400" b="0" i="0" u="none" strike="noStrike" dirty="0">
                        <a:solidFill>
                          <a:srgbClr val="000000"/>
                        </a:solidFill>
                        <a:effectLst/>
                        <a:latin typeface="宋体"/>
                      </a:endParaRPr>
                    </a:p>
                  </a:txBody>
                  <a:tcPr marL="6350" marR="6350" marT="6350" marB="0" anchor="ctr"/>
                </a:tc>
                <a:tc>
                  <a:txBody>
                    <a:bodyPr/>
                    <a:lstStyle/>
                    <a:p>
                      <a:pPr algn="r" fontAlgn="ctr"/>
                      <a:r>
                        <a:rPr lang="en-US" altLang="zh-CN" sz="2400" u="none" strike="noStrike" dirty="0">
                          <a:effectLst/>
                        </a:rPr>
                        <a:t>64</a:t>
                      </a:r>
                      <a:endParaRPr lang="en-US" altLang="zh-CN" sz="2400" b="0" i="0" u="none" strike="noStrike" dirty="0">
                        <a:solidFill>
                          <a:srgbClr val="000000"/>
                        </a:solidFill>
                        <a:effectLst/>
                        <a:latin typeface="宋体"/>
                      </a:endParaRPr>
                    </a:p>
                  </a:txBody>
                  <a:tcPr marL="6350" marR="6350" marT="6350" marB="0" anchor="ctr"/>
                </a:tc>
                <a:tc>
                  <a:txBody>
                    <a:bodyPr/>
                    <a:lstStyle/>
                    <a:p>
                      <a:pPr algn="r" fontAlgn="ctr"/>
                      <a:r>
                        <a:rPr lang="en-US" altLang="zh-CN" sz="2400" u="none" strike="noStrike" dirty="0">
                          <a:effectLst/>
                        </a:rPr>
                        <a:t>94.12 </a:t>
                      </a:r>
                      <a:endParaRPr lang="en-US" altLang="zh-CN" sz="2400" b="0" i="0" u="none" strike="noStrike" dirty="0">
                        <a:solidFill>
                          <a:srgbClr val="000000"/>
                        </a:solidFill>
                        <a:effectLst/>
                        <a:latin typeface="宋体"/>
                      </a:endParaRPr>
                    </a:p>
                  </a:txBody>
                  <a:tcPr marL="6350" marR="6350" marT="6350" marB="0" anchor="ct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96481109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 presetClass="entr" presetSubtype="8" accel="50000" decel="5000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animEffect transition="in" filter="fade">
                                      <p:cBhvr>
                                        <p:cTn id="1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直接连接符 22"/>
          <p:cNvCxnSpPr/>
          <p:nvPr/>
        </p:nvCxnSpPr>
        <p:spPr>
          <a:xfrm>
            <a:off x="0" y="814388"/>
            <a:ext cx="9144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2" name="组合 46"/>
          <p:cNvGrpSpPr/>
          <p:nvPr/>
        </p:nvGrpSpPr>
        <p:grpSpPr>
          <a:xfrm>
            <a:off x="0" y="284163"/>
            <a:ext cx="5416867" cy="530225"/>
            <a:chOff x="0" y="284389"/>
            <a:chExt cx="1692275" cy="529772"/>
          </a:xfrm>
        </p:grpSpPr>
        <p:sp>
          <p:nvSpPr>
            <p:cNvPr id="8" name="矩形 7"/>
            <p:cNvSpPr/>
            <p:nvPr/>
          </p:nvSpPr>
          <p:spPr>
            <a:xfrm>
              <a:off x="0" y="284389"/>
              <a:ext cx="1511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400" b="1" dirty="0">
                  <a:solidFill>
                    <a:schemeClr val="bg1"/>
                  </a:solidFill>
                  <a:ea typeface="微软雅黑" panose="020B0503020204020204" charset="-122"/>
                  <a:sym typeface="Arial" panose="020B0604020202020204" pitchFamily="34" charset="0"/>
                </a:rPr>
                <a:t>中学生牙齿健康状况的调查与</a:t>
              </a:r>
              <a:r>
                <a:rPr lang="zh-CN" altLang="en-US" sz="2400" b="1" dirty="0" smtClean="0">
                  <a:solidFill>
                    <a:schemeClr val="bg1"/>
                  </a:solidFill>
                  <a:ea typeface="微软雅黑" panose="020B0503020204020204" charset="-122"/>
                  <a:sym typeface="Arial" panose="020B0604020202020204" pitchFamily="34" charset="0"/>
                </a:rPr>
                <a:t>研究</a:t>
              </a:r>
              <a:endParaRPr lang="zh-CN" altLang="en-US" sz="24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9" name="矩形 8"/>
            <p:cNvSpPr/>
            <p:nvPr/>
          </p:nvSpPr>
          <p:spPr>
            <a:xfrm>
              <a:off x="1577975" y="284389"/>
              <a:ext cx="114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charset="-122"/>
                <a:cs typeface="+mn-cs"/>
                <a:sym typeface="Arial" panose="020B0604020202020204" pitchFamily="34" charset="0"/>
              </a:endParaRPr>
            </a:p>
          </p:txBody>
        </p:sp>
      </p:grpSp>
      <p:grpSp>
        <p:nvGrpSpPr>
          <p:cNvPr id="15" name="Group 52"/>
          <p:cNvGrpSpPr/>
          <p:nvPr/>
        </p:nvGrpSpPr>
        <p:grpSpPr>
          <a:xfrm>
            <a:off x="35496" y="908720"/>
            <a:ext cx="2664296" cy="812800"/>
            <a:chOff x="425669" y="2203667"/>
            <a:chExt cx="3973509" cy="811886"/>
          </a:xfrm>
        </p:grpSpPr>
        <p:sp>
          <p:nvSpPr>
            <p:cNvPr id="16" name="Rounded Rectangle 56"/>
            <p:cNvSpPr/>
            <p:nvPr/>
          </p:nvSpPr>
          <p:spPr>
            <a:xfrm>
              <a:off x="425669" y="2203667"/>
              <a:ext cx="3725859" cy="762729"/>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8" name="Rounded Rectangle 57"/>
            <p:cNvSpPr/>
            <p:nvPr/>
          </p:nvSpPr>
          <p:spPr>
            <a:xfrm>
              <a:off x="425669" y="2252825"/>
              <a:ext cx="3725859" cy="762728"/>
            </a:xfrm>
            <a:prstGeom prst="roundRect">
              <a:avLst>
                <a:gd name="adj" fmla="val 1127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9" name="Isosceles Triangle 58"/>
            <p:cNvSpPr/>
            <p:nvPr/>
          </p:nvSpPr>
          <p:spPr>
            <a:xfrm rot="5400000">
              <a:off x="3985896" y="2453214"/>
              <a:ext cx="464614" cy="36195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grpSp>
      <p:sp>
        <p:nvSpPr>
          <p:cNvPr id="20" name="TextBox 61"/>
          <p:cNvSpPr txBox="1"/>
          <p:nvPr/>
        </p:nvSpPr>
        <p:spPr>
          <a:xfrm>
            <a:off x="970765" y="1076995"/>
            <a:ext cx="1513003" cy="427038"/>
          </a:xfrm>
          <a:prstGeom prst="rect">
            <a:avLst/>
          </a:prstGeom>
          <a:noFill/>
          <a:ln w="9525">
            <a:noFill/>
          </a:ln>
        </p:spPr>
        <p:txBody>
          <a:bodyPr wrap="square" lIns="0" tIns="0" rIns="0" bIns="0">
            <a:spAutoFit/>
          </a:bodyPr>
          <a:lstStyle/>
          <a:p>
            <a:pPr>
              <a:spcBef>
                <a:spcPct val="20000"/>
              </a:spcBef>
              <a:buFont typeface="Arial" panose="020B0604020202020204" pitchFamily="34" charset="0"/>
              <a:buNone/>
            </a:pPr>
            <a:r>
              <a:rPr lang="zh-CN" altLang="en-US" sz="2800" b="1" dirty="0" smtClean="0">
                <a:solidFill>
                  <a:srgbClr val="FFFF00"/>
                </a:solidFill>
                <a:latin typeface="黑体" panose="02010609060101010101" pitchFamily="49" charset="-122"/>
                <a:ea typeface="黑体" panose="02010609060101010101" pitchFamily="49" charset="-122"/>
                <a:sym typeface="+mn-ea"/>
              </a:rPr>
              <a:t>研究成果</a:t>
            </a:r>
            <a:endParaRPr lang="zh-CN" altLang="en-US" sz="2800" b="1" dirty="0">
              <a:solidFill>
                <a:srgbClr val="FFFF00"/>
              </a:solidFill>
              <a:latin typeface="黑体" panose="02010609060101010101" pitchFamily="49" charset="-122"/>
              <a:ea typeface="黑体" panose="02010609060101010101" pitchFamily="49" charset="-122"/>
              <a:sym typeface="+mn-ea"/>
            </a:endParaRPr>
          </a:p>
        </p:txBody>
      </p:sp>
      <p:sp>
        <p:nvSpPr>
          <p:cNvPr id="22" name="Freeform 76"/>
          <p:cNvSpPr>
            <a:spLocks noEditPoints="1"/>
          </p:cNvSpPr>
          <p:nvPr/>
        </p:nvSpPr>
        <p:spPr>
          <a:xfrm>
            <a:off x="318071" y="1027783"/>
            <a:ext cx="403225" cy="588962"/>
          </a:xfrm>
          <a:custGeom>
            <a:avLst/>
            <a:gdLst>
              <a:gd name="txL" fmla="*/ 0 w 70"/>
              <a:gd name="txT" fmla="*/ 0 h 102"/>
              <a:gd name="txR" fmla="*/ 70 w 70"/>
              <a:gd name="txB" fmla="*/ 102 h 102"/>
            </a:gdLst>
            <a:ahLst/>
            <a:cxnLst>
              <a:cxn ang="0">
                <a:pos x="2147483647" y="0"/>
              </a:cxn>
              <a:cxn ang="0">
                <a:pos x="0"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alpha val="100000"/>
            </a:schemeClr>
          </a:solidFill>
          <a:ln w="9525">
            <a:noFill/>
          </a:ln>
        </p:spPr>
        <p:txBody>
          <a:bodyPr/>
          <a:lstStyle/>
          <a:p>
            <a:endParaRPr lang="zh-CN" altLang="en-US"/>
          </a:p>
        </p:txBody>
      </p:sp>
      <p:graphicFrame>
        <p:nvGraphicFramePr>
          <p:cNvPr id="14" name="图表 13"/>
          <p:cNvGraphicFramePr>
            <a:graphicFrameLocks/>
          </p:cNvGraphicFramePr>
          <p:nvPr>
            <p:extLst>
              <p:ext uri="{D42A27DB-BD31-4B8C-83A1-F6EECF244321}">
                <p14:modId xmlns:p14="http://schemas.microsoft.com/office/powerpoint/2010/main" val="1594829132"/>
              </p:ext>
            </p:extLst>
          </p:nvPr>
        </p:nvGraphicFramePr>
        <p:xfrm>
          <a:off x="702241" y="2060848"/>
          <a:ext cx="7902207" cy="439248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99636808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 presetClass="entr" presetSubtype="8" accel="50000" decel="5000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animEffect transition="in" filter="fade">
                                      <p:cBhvr>
                                        <p:cTn id="1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直接连接符 22"/>
          <p:cNvCxnSpPr/>
          <p:nvPr/>
        </p:nvCxnSpPr>
        <p:spPr>
          <a:xfrm>
            <a:off x="0" y="814388"/>
            <a:ext cx="9144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2" name="组合 46"/>
          <p:cNvGrpSpPr/>
          <p:nvPr/>
        </p:nvGrpSpPr>
        <p:grpSpPr>
          <a:xfrm>
            <a:off x="0" y="284163"/>
            <a:ext cx="5416867" cy="530225"/>
            <a:chOff x="0" y="284389"/>
            <a:chExt cx="1692275" cy="529772"/>
          </a:xfrm>
        </p:grpSpPr>
        <p:sp>
          <p:nvSpPr>
            <p:cNvPr id="8" name="矩形 7"/>
            <p:cNvSpPr/>
            <p:nvPr/>
          </p:nvSpPr>
          <p:spPr>
            <a:xfrm>
              <a:off x="0" y="284389"/>
              <a:ext cx="1511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400" b="1" dirty="0">
                  <a:solidFill>
                    <a:schemeClr val="bg1"/>
                  </a:solidFill>
                  <a:ea typeface="微软雅黑" panose="020B0503020204020204" charset="-122"/>
                  <a:sym typeface="Arial" panose="020B0604020202020204" pitchFamily="34" charset="0"/>
                </a:rPr>
                <a:t>中学生牙齿健康状况的调查与</a:t>
              </a:r>
              <a:r>
                <a:rPr lang="zh-CN" altLang="en-US" sz="2400" b="1" dirty="0" smtClean="0">
                  <a:solidFill>
                    <a:schemeClr val="bg1"/>
                  </a:solidFill>
                  <a:ea typeface="微软雅黑" panose="020B0503020204020204" charset="-122"/>
                  <a:sym typeface="Arial" panose="020B0604020202020204" pitchFamily="34" charset="0"/>
                </a:rPr>
                <a:t>研究</a:t>
              </a:r>
              <a:endParaRPr lang="zh-CN" altLang="en-US" sz="24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9" name="矩形 8"/>
            <p:cNvSpPr/>
            <p:nvPr/>
          </p:nvSpPr>
          <p:spPr>
            <a:xfrm>
              <a:off x="1577975" y="284389"/>
              <a:ext cx="114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charset="-122"/>
                <a:cs typeface="+mn-cs"/>
                <a:sym typeface="Arial" panose="020B0604020202020204" pitchFamily="34" charset="0"/>
              </a:endParaRPr>
            </a:p>
          </p:txBody>
        </p:sp>
      </p:grpSp>
      <p:grpSp>
        <p:nvGrpSpPr>
          <p:cNvPr id="15" name="Group 52"/>
          <p:cNvGrpSpPr/>
          <p:nvPr/>
        </p:nvGrpSpPr>
        <p:grpSpPr>
          <a:xfrm>
            <a:off x="35496" y="1824112"/>
            <a:ext cx="2664296" cy="812800"/>
            <a:chOff x="425669" y="2203667"/>
            <a:chExt cx="3973509" cy="811886"/>
          </a:xfrm>
        </p:grpSpPr>
        <p:sp>
          <p:nvSpPr>
            <p:cNvPr id="16" name="Rounded Rectangle 56"/>
            <p:cNvSpPr/>
            <p:nvPr/>
          </p:nvSpPr>
          <p:spPr>
            <a:xfrm>
              <a:off x="425669" y="2203667"/>
              <a:ext cx="3725859" cy="762729"/>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8" name="Rounded Rectangle 57"/>
            <p:cNvSpPr/>
            <p:nvPr/>
          </p:nvSpPr>
          <p:spPr>
            <a:xfrm>
              <a:off x="425669" y="2252825"/>
              <a:ext cx="3725859" cy="762728"/>
            </a:xfrm>
            <a:prstGeom prst="roundRect">
              <a:avLst>
                <a:gd name="adj" fmla="val 1127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9" name="Isosceles Triangle 58"/>
            <p:cNvSpPr/>
            <p:nvPr/>
          </p:nvSpPr>
          <p:spPr>
            <a:xfrm rot="5400000">
              <a:off x="3985896" y="2453214"/>
              <a:ext cx="464614" cy="36195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grpSp>
      <p:sp>
        <p:nvSpPr>
          <p:cNvPr id="20" name="TextBox 61"/>
          <p:cNvSpPr txBox="1"/>
          <p:nvPr/>
        </p:nvSpPr>
        <p:spPr>
          <a:xfrm>
            <a:off x="970765" y="1992387"/>
            <a:ext cx="1513003" cy="427038"/>
          </a:xfrm>
          <a:prstGeom prst="rect">
            <a:avLst/>
          </a:prstGeom>
          <a:noFill/>
          <a:ln w="9525">
            <a:noFill/>
          </a:ln>
        </p:spPr>
        <p:txBody>
          <a:bodyPr wrap="square" lIns="0" tIns="0" rIns="0" bIns="0">
            <a:spAutoFit/>
          </a:bodyPr>
          <a:lstStyle/>
          <a:p>
            <a:pPr>
              <a:spcBef>
                <a:spcPct val="20000"/>
              </a:spcBef>
              <a:buFont typeface="Arial" panose="020B0604020202020204" pitchFamily="34" charset="0"/>
              <a:buNone/>
            </a:pPr>
            <a:r>
              <a:rPr lang="zh-CN" altLang="en-US" sz="2800" b="1" dirty="0" smtClean="0">
                <a:solidFill>
                  <a:srgbClr val="FFFF00"/>
                </a:solidFill>
                <a:latin typeface="黑体" panose="02010609060101010101" pitchFamily="49" charset="-122"/>
                <a:ea typeface="黑体" panose="02010609060101010101" pitchFamily="49" charset="-122"/>
                <a:sym typeface="+mn-ea"/>
              </a:rPr>
              <a:t>研究成果</a:t>
            </a:r>
            <a:endParaRPr lang="zh-CN" altLang="en-US" sz="2800" b="1" dirty="0">
              <a:solidFill>
                <a:srgbClr val="FFFF00"/>
              </a:solidFill>
              <a:latin typeface="黑体" panose="02010609060101010101" pitchFamily="49" charset="-122"/>
              <a:ea typeface="黑体" panose="02010609060101010101" pitchFamily="49" charset="-122"/>
              <a:sym typeface="+mn-ea"/>
            </a:endParaRPr>
          </a:p>
        </p:txBody>
      </p:sp>
      <p:sp>
        <p:nvSpPr>
          <p:cNvPr id="22" name="Freeform 76"/>
          <p:cNvSpPr>
            <a:spLocks noEditPoints="1"/>
          </p:cNvSpPr>
          <p:nvPr/>
        </p:nvSpPr>
        <p:spPr>
          <a:xfrm>
            <a:off x="318071" y="1943175"/>
            <a:ext cx="403225" cy="588962"/>
          </a:xfrm>
          <a:custGeom>
            <a:avLst/>
            <a:gdLst>
              <a:gd name="txL" fmla="*/ 0 w 70"/>
              <a:gd name="txT" fmla="*/ 0 h 102"/>
              <a:gd name="txR" fmla="*/ 70 w 70"/>
              <a:gd name="txB" fmla="*/ 102 h 102"/>
            </a:gdLst>
            <a:ahLst/>
            <a:cxnLst>
              <a:cxn ang="0">
                <a:pos x="2147483647" y="0"/>
              </a:cxn>
              <a:cxn ang="0">
                <a:pos x="0"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alpha val="100000"/>
            </a:schemeClr>
          </a:solidFill>
          <a:ln w="9525">
            <a:noFill/>
          </a:ln>
        </p:spPr>
        <p:txBody>
          <a:bodyPr/>
          <a:lstStyle/>
          <a:p>
            <a:endParaRPr lang="zh-CN" altLang="en-US"/>
          </a:p>
        </p:txBody>
      </p:sp>
      <p:sp>
        <p:nvSpPr>
          <p:cNvPr id="13" name="Rounded Rectangle 77"/>
          <p:cNvSpPr/>
          <p:nvPr/>
        </p:nvSpPr>
        <p:spPr>
          <a:xfrm flipH="1">
            <a:off x="2699790" y="1700808"/>
            <a:ext cx="6264693" cy="2664296"/>
          </a:xfrm>
          <a:prstGeom prst="roundRect">
            <a:avLst>
              <a:gd name="adj" fmla="val 2499"/>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3" tIns="45707" rIns="91413" bIns="45707"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7" name="TextBox 16"/>
          <p:cNvSpPr txBox="1"/>
          <p:nvPr/>
        </p:nvSpPr>
        <p:spPr>
          <a:xfrm>
            <a:off x="2843808" y="2060848"/>
            <a:ext cx="6048670" cy="1920526"/>
          </a:xfrm>
          <a:prstGeom prst="rect">
            <a:avLst/>
          </a:prstGeom>
          <a:noFill/>
          <a:ln w="9525">
            <a:noFill/>
          </a:ln>
        </p:spPr>
        <p:txBody>
          <a:bodyPr wrap="square" lIns="0" tIns="0" rIns="0" bIns="0">
            <a:spAutoFit/>
          </a:bodyPr>
          <a:lstStyle/>
          <a:p>
            <a:pPr>
              <a:spcBef>
                <a:spcPct val="20000"/>
              </a:spcBef>
            </a:pPr>
            <a:r>
              <a:rPr lang="zh-CN" altLang="en-US" sz="2400" dirty="0" smtClean="0">
                <a:solidFill>
                  <a:srgbClr val="874600"/>
                </a:solidFill>
                <a:latin typeface="黑体" panose="02010609060101010101" pitchFamily="49" charset="-122"/>
                <a:ea typeface="黑体" panose="02010609060101010101" pitchFamily="49" charset="-122"/>
                <a:sym typeface="+mn-ea"/>
              </a:rPr>
              <a:t>    我们</a:t>
            </a:r>
            <a:r>
              <a:rPr lang="zh-CN" altLang="en-US" sz="2400" dirty="0">
                <a:solidFill>
                  <a:srgbClr val="874600"/>
                </a:solidFill>
                <a:latin typeface="黑体" panose="02010609060101010101" pitchFamily="49" charset="-122"/>
                <a:ea typeface="黑体" panose="02010609060101010101" pitchFamily="49" charset="-122"/>
                <a:sym typeface="+mn-ea"/>
              </a:rPr>
              <a:t>在对上述内容进行分析后，归纳出中学生牙齿健康现状，找出其中存在的主要问题并提出改进的建议</a:t>
            </a:r>
            <a:r>
              <a:rPr lang="zh-CN" altLang="en-US" sz="2400" dirty="0" smtClean="0">
                <a:solidFill>
                  <a:srgbClr val="874600"/>
                </a:solidFill>
                <a:latin typeface="黑体" panose="02010609060101010101" pitchFamily="49" charset="-122"/>
                <a:ea typeface="黑体" panose="02010609060101010101" pitchFamily="49" charset="-122"/>
                <a:sym typeface="+mn-ea"/>
              </a:rPr>
              <a:t>。</a:t>
            </a:r>
          </a:p>
          <a:p>
            <a:pPr>
              <a:spcBef>
                <a:spcPct val="20000"/>
              </a:spcBef>
            </a:pPr>
            <a:r>
              <a:rPr lang="zh-CN" altLang="en-US" sz="2400" dirty="0" smtClean="0">
                <a:solidFill>
                  <a:srgbClr val="874600"/>
                </a:solidFill>
                <a:latin typeface="黑体" panose="02010609060101010101" pitchFamily="49" charset="-122"/>
                <a:ea typeface="黑体" panose="02010609060101010101" pitchFamily="49" charset="-122"/>
                <a:sym typeface="+mn-ea"/>
              </a:rPr>
              <a:t>    </a:t>
            </a:r>
            <a:r>
              <a:rPr lang="zh-CN" altLang="en-US" sz="2400" dirty="0" smtClean="0">
                <a:solidFill>
                  <a:srgbClr val="FF0000"/>
                </a:solidFill>
                <a:latin typeface="黑体" panose="02010609060101010101" pitchFamily="49" charset="-122"/>
                <a:ea typeface="黑体" panose="02010609060101010101" pitchFamily="49" charset="-122"/>
                <a:sym typeface="+mn-ea"/>
              </a:rPr>
              <a:t>中学生牙齿健康现状及存在的主要问题有以下几个方面：</a:t>
            </a:r>
            <a:endParaRPr lang="zh-CN" altLang="en-US" sz="2400" dirty="0">
              <a:solidFill>
                <a:srgbClr val="FF0000"/>
              </a:solidFill>
              <a:latin typeface="黑体" panose="02010609060101010101" pitchFamily="49" charset="-122"/>
              <a:ea typeface="黑体" panose="02010609060101010101" pitchFamily="49" charset="-122"/>
              <a:sym typeface="+mn-ea"/>
            </a:endParaRPr>
          </a:p>
        </p:txBody>
      </p:sp>
    </p:spTree>
    <p:extLst>
      <p:ext uri="{BB962C8B-B14F-4D97-AF65-F5344CB8AC3E}">
        <p14:creationId xmlns:p14="http://schemas.microsoft.com/office/powerpoint/2010/main" val="17456292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 presetClass="entr" presetSubtype="8" accel="50000" decel="5000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animEffect transition="in" filter="fade">
                                      <p:cBhvr>
                                        <p:cTn id="18" dur="500"/>
                                        <p:tgtEl>
                                          <p:spTgt spid="22"/>
                                        </p:tgtEl>
                                      </p:cBhvr>
                                    </p:animEffect>
                                  </p:childTnLst>
                                </p:cTn>
                              </p:par>
                              <p:par>
                                <p:cTn id="19" presetID="2" presetClass="entr" presetSubtype="4" accel="50000" decel="5000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fill="hold"/>
                                        <p:tgtEl>
                                          <p:spTgt spid="13"/>
                                        </p:tgtEl>
                                        <p:attrNameLst>
                                          <p:attrName>ppt_x</p:attrName>
                                        </p:attrNameLst>
                                      </p:cBhvr>
                                      <p:tavLst>
                                        <p:tav tm="0">
                                          <p:val>
                                            <p:strVal val="#ppt_x"/>
                                          </p:val>
                                        </p:tav>
                                        <p:tav tm="100000">
                                          <p:val>
                                            <p:strVal val="#ppt_x"/>
                                          </p:val>
                                        </p:tav>
                                      </p:tavLst>
                                    </p:anim>
                                    <p:anim calcmode="lin" valueType="num">
                                      <p:cBhvr additive="base">
                                        <p:cTn id="22" dur="500" fill="hold"/>
                                        <p:tgtEl>
                                          <p:spTgt spid="13"/>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2" presetClass="entr" presetSubtype="2" accel="50000" decel="50000"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500" fill="hold"/>
                                        <p:tgtEl>
                                          <p:spTgt spid="17"/>
                                        </p:tgtEl>
                                        <p:attrNameLst>
                                          <p:attrName>ppt_x</p:attrName>
                                        </p:attrNameLst>
                                      </p:cBhvr>
                                      <p:tavLst>
                                        <p:tav tm="0">
                                          <p:val>
                                            <p:strVal val="1+#ppt_w/2"/>
                                          </p:val>
                                        </p:tav>
                                        <p:tav tm="100000">
                                          <p:val>
                                            <p:strVal val="#ppt_x"/>
                                          </p:val>
                                        </p:tav>
                                      </p:tavLst>
                                    </p:anim>
                                    <p:anim calcmode="lin" valueType="num">
                                      <p:cBhvr additive="base">
                                        <p:cTn id="27"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P spid="1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直接连接符 22"/>
          <p:cNvCxnSpPr/>
          <p:nvPr/>
        </p:nvCxnSpPr>
        <p:spPr>
          <a:xfrm>
            <a:off x="0" y="814388"/>
            <a:ext cx="9144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2" name="组合 46"/>
          <p:cNvGrpSpPr/>
          <p:nvPr/>
        </p:nvGrpSpPr>
        <p:grpSpPr>
          <a:xfrm>
            <a:off x="0" y="284163"/>
            <a:ext cx="5416867" cy="530225"/>
            <a:chOff x="0" y="284389"/>
            <a:chExt cx="1692275" cy="529772"/>
          </a:xfrm>
        </p:grpSpPr>
        <p:sp>
          <p:nvSpPr>
            <p:cNvPr id="8" name="矩形 7"/>
            <p:cNvSpPr/>
            <p:nvPr/>
          </p:nvSpPr>
          <p:spPr>
            <a:xfrm>
              <a:off x="0" y="284389"/>
              <a:ext cx="1511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400" b="1" dirty="0">
                  <a:solidFill>
                    <a:schemeClr val="bg1"/>
                  </a:solidFill>
                  <a:ea typeface="微软雅黑" panose="020B0503020204020204" charset="-122"/>
                  <a:sym typeface="Arial" panose="020B0604020202020204" pitchFamily="34" charset="0"/>
                </a:rPr>
                <a:t>中学生牙齿健康状况的调查与</a:t>
              </a:r>
              <a:r>
                <a:rPr lang="zh-CN" altLang="en-US" sz="2400" b="1" dirty="0" smtClean="0">
                  <a:solidFill>
                    <a:schemeClr val="bg1"/>
                  </a:solidFill>
                  <a:ea typeface="微软雅黑" panose="020B0503020204020204" charset="-122"/>
                  <a:sym typeface="Arial" panose="020B0604020202020204" pitchFamily="34" charset="0"/>
                </a:rPr>
                <a:t>研究</a:t>
              </a:r>
              <a:endParaRPr lang="zh-CN" altLang="en-US" sz="24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9" name="矩形 8"/>
            <p:cNvSpPr/>
            <p:nvPr/>
          </p:nvSpPr>
          <p:spPr>
            <a:xfrm>
              <a:off x="1577975" y="284389"/>
              <a:ext cx="114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charset="-122"/>
                <a:cs typeface="+mn-cs"/>
                <a:sym typeface="Arial" panose="020B0604020202020204" pitchFamily="34" charset="0"/>
              </a:endParaRPr>
            </a:p>
          </p:txBody>
        </p:sp>
      </p:grpSp>
      <p:grpSp>
        <p:nvGrpSpPr>
          <p:cNvPr id="15" name="Group 52"/>
          <p:cNvGrpSpPr/>
          <p:nvPr/>
        </p:nvGrpSpPr>
        <p:grpSpPr>
          <a:xfrm>
            <a:off x="35496" y="1052736"/>
            <a:ext cx="2664296" cy="812800"/>
            <a:chOff x="425669" y="2203667"/>
            <a:chExt cx="3973509" cy="811886"/>
          </a:xfrm>
        </p:grpSpPr>
        <p:sp>
          <p:nvSpPr>
            <p:cNvPr id="16" name="Rounded Rectangle 56"/>
            <p:cNvSpPr/>
            <p:nvPr/>
          </p:nvSpPr>
          <p:spPr>
            <a:xfrm>
              <a:off x="425669" y="2203667"/>
              <a:ext cx="3725859" cy="762729"/>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8" name="Rounded Rectangle 57"/>
            <p:cNvSpPr/>
            <p:nvPr/>
          </p:nvSpPr>
          <p:spPr>
            <a:xfrm>
              <a:off x="425669" y="2252825"/>
              <a:ext cx="3725859" cy="762728"/>
            </a:xfrm>
            <a:prstGeom prst="roundRect">
              <a:avLst>
                <a:gd name="adj" fmla="val 1127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9" name="Isosceles Triangle 58"/>
            <p:cNvSpPr/>
            <p:nvPr/>
          </p:nvSpPr>
          <p:spPr>
            <a:xfrm rot="5400000">
              <a:off x="3985896" y="2453214"/>
              <a:ext cx="464614" cy="36195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grpSp>
      <p:sp>
        <p:nvSpPr>
          <p:cNvPr id="20" name="TextBox 61"/>
          <p:cNvSpPr txBox="1"/>
          <p:nvPr/>
        </p:nvSpPr>
        <p:spPr>
          <a:xfrm>
            <a:off x="970765" y="1221011"/>
            <a:ext cx="1513003" cy="427038"/>
          </a:xfrm>
          <a:prstGeom prst="rect">
            <a:avLst/>
          </a:prstGeom>
          <a:noFill/>
          <a:ln w="9525">
            <a:noFill/>
          </a:ln>
        </p:spPr>
        <p:txBody>
          <a:bodyPr wrap="square" lIns="0" tIns="0" rIns="0" bIns="0">
            <a:spAutoFit/>
          </a:bodyPr>
          <a:lstStyle/>
          <a:p>
            <a:pPr>
              <a:spcBef>
                <a:spcPct val="20000"/>
              </a:spcBef>
              <a:buFont typeface="Arial" panose="020B0604020202020204" pitchFamily="34" charset="0"/>
              <a:buNone/>
            </a:pPr>
            <a:r>
              <a:rPr lang="zh-CN" altLang="en-US" sz="2800" b="1" dirty="0" smtClean="0">
                <a:solidFill>
                  <a:srgbClr val="FFFF00"/>
                </a:solidFill>
                <a:latin typeface="黑体" panose="02010609060101010101" pitchFamily="49" charset="-122"/>
                <a:ea typeface="黑体" panose="02010609060101010101" pitchFamily="49" charset="-122"/>
                <a:sym typeface="+mn-ea"/>
              </a:rPr>
              <a:t>研究成果</a:t>
            </a:r>
            <a:endParaRPr lang="zh-CN" altLang="en-US" sz="2800" b="1" dirty="0">
              <a:solidFill>
                <a:srgbClr val="FFFF00"/>
              </a:solidFill>
              <a:latin typeface="黑体" panose="02010609060101010101" pitchFamily="49" charset="-122"/>
              <a:ea typeface="黑体" panose="02010609060101010101" pitchFamily="49" charset="-122"/>
              <a:sym typeface="+mn-ea"/>
            </a:endParaRPr>
          </a:p>
        </p:txBody>
      </p:sp>
      <p:sp>
        <p:nvSpPr>
          <p:cNvPr id="22" name="Freeform 76"/>
          <p:cNvSpPr>
            <a:spLocks noEditPoints="1"/>
          </p:cNvSpPr>
          <p:nvPr/>
        </p:nvSpPr>
        <p:spPr>
          <a:xfrm>
            <a:off x="318071" y="1171799"/>
            <a:ext cx="403225" cy="588962"/>
          </a:xfrm>
          <a:custGeom>
            <a:avLst/>
            <a:gdLst>
              <a:gd name="txL" fmla="*/ 0 w 70"/>
              <a:gd name="txT" fmla="*/ 0 h 102"/>
              <a:gd name="txR" fmla="*/ 70 w 70"/>
              <a:gd name="txB" fmla="*/ 102 h 102"/>
            </a:gdLst>
            <a:ahLst/>
            <a:cxnLst>
              <a:cxn ang="0">
                <a:pos x="2147483647" y="0"/>
              </a:cxn>
              <a:cxn ang="0">
                <a:pos x="0"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alpha val="100000"/>
            </a:schemeClr>
          </a:solidFill>
          <a:ln w="9525">
            <a:noFill/>
          </a:ln>
        </p:spPr>
        <p:txBody>
          <a:bodyPr/>
          <a:lstStyle/>
          <a:p>
            <a:endParaRPr lang="zh-CN" altLang="en-US"/>
          </a:p>
        </p:txBody>
      </p:sp>
      <p:grpSp>
        <p:nvGrpSpPr>
          <p:cNvPr id="14" name="组合 2"/>
          <p:cNvGrpSpPr/>
          <p:nvPr/>
        </p:nvGrpSpPr>
        <p:grpSpPr>
          <a:xfrm>
            <a:off x="757238" y="2384425"/>
            <a:ext cx="7702332" cy="1626334"/>
            <a:chOff x="757238" y="2331037"/>
            <a:chExt cx="7703961" cy="1626334"/>
          </a:xfrm>
        </p:grpSpPr>
        <p:grpSp>
          <p:nvGrpSpPr>
            <p:cNvPr id="21" name="Group 2"/>
            <p:cNvGrpSpPr/>
            <p:nvPr/>
          </p:nvGrpSpPr>
          <p:grpSpPr>
            <a:xfrm>
              <a:off x="757238" y="3297625"/>
              <a:ext cx="762000" cy="659746"/>
              <a:chOff x="1110" y="4616"/>
              <a:chExt cx="1549" cy="1340"/>
            </a:xfrm>
          </p:grpSpPr>
          <p:sp>
            <p:nvSpPr>
              <p:cNvPr id="27" name="AutoShape 3"/>
              <p:cNvSpPr>
                <a:spLocks noChangeArrowheads="1"/>
              </p:cNvSpPr>
              <p:nvPr/>
            </p:nvSpPr>
            <p:spPr bwMode="gray">
              <a:xfrm>
                <a:off x="1123" y="4628"/>
                <a:ext cx="1536" cy="1328"/>
              </a:xfrm>
              <a:prstGeom prst="hexagon">
                <a:avLst>
                  <a:gd name="adj" fmla="val 28916"/>
                  <a:gd name="vf" fmla="val 115470"/>
                </a:avLst>
              </a:prstGeom>
              <a:solidFill>
                <a:srgbClr val="808080"/>
              </a:solidFill>
              <a:ln>
                <a:noFill/>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cs typeface="+mn-cs"/>
                </a:endParaRPr>
              </a:p>
            </p:txBody>
          </p:sp>
          <p:sp>
            <p:nvSpPr>
              <p:cNvPr id="28" name="AutoShape 4"/>
              <p:cNvSpPr>
                <a:spLocks noChangeArrowheads="1"/>
              </p:cNvSpPr>
              <p:nvPr/>
            </p:nvSpPr>
            <p:spPr bwMode="gray">
              <a:xfrm>
                <a:off x="1110" y="461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cs typeface="+mn-cs"/>
                </a:endParaRPr>
              </a:p>
            </p:txBody>
          </p:sp>
          <p:sp>
            <p:nvSpPr>
              <p:cNvPr id="29" name="AutoShape 5"/>
              <p:cNvSpPr>
                <a:spLocks noChangeArrowheads="1"/>
              </p:cNvSpPr>
              <p:nvPr/>
            </p:nvSpPr>
            <p:spPr bwMode="gray">
              <a:xfrm>
                <a:off x="1200" y="4628"/>
                <a:ext cx="1349" cy="1167"/>
              </a:xfrm>
              <a:prstGeom prst="hexagon">
                <a:avLst>
                  <a:gd name="adj" fmla="val 28896"/>
                  <a:gd name="vf" fmla="val 115470"/>
                </a:avLst>
              </a:prstGeom>
              <a:gradFill rotWithShape="1">
                <a:gsLst>
                  <a:gs pos="0">
                    <a:srgbClr val="9999FF">
                      <a:gamma/>
                      <a:shade val="46275"/>
                      <a:invGamma/>
                    </a:srgbClr>
                  </a:gs>
                  <a:gs pos="100000">
                    <a:srgbClr val="9999FF"/>
                  </a:gs>
                </a:gsLst>
                <a:lin ang="2700000" scaled="1"/>
              </a:gradFill>
              <a:ln w="9525">
                <a:solidFill>
                  <a:srgbClr val="000000"/>
                </a:solidFill>
                <a:miter lim="800000"/>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cs typeface="+mn-cs"/>
                </a:endParaRPr>
              </a:p>
            </p:txBody>
          </p:sp>
        </p:grpSp>
        <p:sp>
          <p:nvSpPr>
            <p:cNvPr id="24" name="Line 10"/>
            <p:cNvSpPr>
              <a:spLocks noChangeShapeType="1"/>
            </p:cNvSpPr>
            <p:nvPr/>
          </p:nvSpPr>
          <p:spPr bwMode="auto">
            <a:xfrm>
              <a:off x="1487716" y="3870722"/>
              <a:ext cx="6902321" cy="0"/>
            </a:xfrm>
            <a:prstGeom prst="line">
              <a:avLst/>
            </a:prstGeom>
            <a:noFill/>
            <a:ln w="25400">
              <a:solidFill>
                <a:srgbClr val="003366"/>
              </a:solidFill>
              <a:prstDash val="sysDot"/>
              <a:round/>
              <a:tailEnd type="oval" w="med" len="me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cs typeface="+mn-cs"/>
              </a:endParaRPr>
            </a:p>
          </p:txBody>
        </p:sp>
        <p:sp>
          <p:nvSpPr>
            <p:cNvPr id="25" name="Text Box 12"/>
            <p:cNvSpPr txBox="1"/>
            <p:nvPr/>
          </p:nvSpPr>
          <p:spPr>
            <a:xfrm>
              <a:off x="954130" y="3362452"/>
              <a:ext cx="354087" cy="457200"/>
            </a:xfrm>
            <a:prstGeom prst="rect">
              <a:avLst/>
            </a:prstGeom>
            <a:noFill/>
            <a:ln w="9525">
              <a:noFill/>
            </a:ln>
          </p:spPr>
          <p:txBody>
            <a:bodyPr wrap="none">
              <a:spAutoFit/>
            </a:bodyPr>
            <a:lstStyle/>
            <a:p>
              <a:pPr algn="ctr"/>
              <a:r>
                <a:rPr lang="en-US" altLang="zh-CN" sz="2400" b="1" dirty="0">
                  <a:solidFill>
                    <a:srgbClr val="FFFFFF"/>
                  </a:solidFill>
                  <a:latin typeface="Arial" panose="020B0604020202020204" pitchFamily="34" charset="0"/>
                </a:rPr>
                <a:t>1</a:t>
              </a:r>
            </a:p>
          </p:txBody>
        </p:sp>
        <p:sp>
          <p:nvSpPr>
            <p:cNvPr id="26" name="Text Box 14"/>
            <p:cNvSpPr txBox="1">
              <a:spLocks noChangeArrowheads="1"/>
            </p:cNvSpPr>
            <p:nvPr/>
          </p:nvSpPr>
          <p:spPr bwMode="auto">
            <a:xfrm>
              <a:off x="1621021" y="2331037"/>
              <a:ext cx="6840178" cy="1569660"/>
            </a:xfrm>
            <a:prstGeom prst="rect">
              <a:avLst/>
            </a:prstGeom>
            <a:noFill/>
            <a:ln>
              <a:noFill/>
            </a:ln>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fontAlgn="auto">
                <a:spcBef>
                  <a:spcPts val="0"/>
                </a:spcBef>
                <a:spcAft>
                  <a:spcPts val="0"/>
                </a:spcAft>
                <a:defRPr/>
              </a:pPr>
              <a:r>
                <a:rPr lang="zh-CN" altLang="en-US" sz="2400" b="1" kern="0" dirty="0" smtClean="0">
                  <a:solidFill>
                    <a:srgbClr val="FF0000"/>
                  </a:solidFill>
                  <a:latin typeface="黑体" panose="02010609060101010101" pitchFamily="49" charset="-122"/>
                  <a:ea typeface="黑体" panose="02010609060101010101" pitchFamily="49" charset="-122"/>
                </a:rPr>
                <a:t>对</a:t>
              </a:r>
              <a:r>
                <a:rPr lang="zh-CN" altLang="en-US" sz="2400" b="1" kern="0" dirty="0">
                  <a:solidFill>
                    <a:srgbClr val="FF0000"/>
                  </a:solidFill>
                  <a:latin typeface="黑体" panose="02010609060101010101" pitchFamily="49" charset="-122"/>
                  <a:ea typeface="黑体" panose="02010609060101010101" pitchFamily="49" charset="-122"/>
                </a:rPr>
                <a:t>牙齿健康重要性的认识还不能达到</a:t>
              </a:r>
              <a:r>
                <a:rPr lang="en-US" altLang="zh-CN" sz="2400" b="1" kern="0" dirty="0">
                  <a:solidFill>
                    <a:srgbClr val="FF0000"/>
                  </a:solidFill>
                  <a:latin typeface="黑体" panose="02010609060101010101" pitchFamily="49" charset="-122"/>
                  <a:ea typeface="黑体" panose="02010609060101010101" pitchFamily="49" charset="-122"/>
                </a:rPr>
                <a:t>100%</a:t>
              </a:r>
              <a:r>
                <a:rPr lang="zh-CN" altLang="en-US" sz="2400" b="1" kern="0" dirty="0" smtClean="0">
                  <a:solidFill>
                    <a:srgbClr val="FF0000"/>
                  </a:solidFill>
                  <a:latin typeface="黑体" panose="02010609060101010101" pitchFamily="49" charset="-122"/>
                  <a:ea typeface="黑体" panose="02010609060101010101" pitchFamily="49" charset="-122"/>
                </a:rPr>
                <a:t>。</a:t>
              </a:r>
              <a:endParaRPr lang="en-US" altLang="zh-CN" sz="2400" b="1" kern="0" dirty="0" smtClean="0">
                <a:solidFill>
                  <a:srgbClr val="FF0000"/>
                </a:solidFill>
                <a:latin typeface="黑体" panose="02010609060101010101" pitchFamily="49" charset="-122"/>
                <a:ea typeface="黑体" panose="02010609060101010101" pitchFamily="49" charset="-122"/>
              </a:endParaRPr>
            </a:p>
            <a:p>
              <a:pPr fontAlgn="auto">
                <a:spcBef>
                  <a:spcPts val="0"/>
                </a:spcBef>
                <a:spcAft>
                  <a:spcPts val="0"/>
                </a:spcAft>
                <a:defRPr/>
              </a:pPr>
              <a:r>
                <a:rPr lang="zh-CN" altLang="en-US" sz="2400" b="1" kern="0" dirty="0" smtClean="0">
                  <a:solidFill>
                    <a:srgbClr val="003366"/>
                  </a:solidFill>
                  <a:latin typeface="黑体" panose="02010609060101010101" pitchFamily="49" charset="-122"/>
                  <a:ea typeface="黑体" panose="02010609060101010101" pitchFamily="49" charset="-122"/>
                </a:rPr>
                <a:t>仍</a:t>
              </a:r>
              <a:r>
                <a:rPr lang="zh-CN" altLang="en-US" sz="2400" b="1" kern="0" dirty="0">
                  <a:solidFill>
                    <a:srgbClr val="003366"/>
                  </a:solidFill>
                  <a:latin typeface="黑体" panose="02010609060101010101" pitchFamily="49" charset="-122"/>
                  <a:ea typeface="黑体" panose="02010609060101010101" pitchFamily="49" charset="-122"/>
                </a:rPr>
                <a:t>有</a:t>
              </a:r>
              <a:r>
                <a:rPr lang="en-US" altLang="zh-CN" sz="2400" b="1" kern="0" dirty="0">
                  <a:solidFill>
                    <a:srgbClr val="003366"/>
                  </a:solidFill>
                  <a:latin typeface="黑体" panose="02010609060101010101" pitchFamily="49" charset="-122"/>
                  <a:ea typeface="黑体" panose="02010609060101010101" pitchFamily="49" charset="-122"/>
                </a:rPr>
                <a:t>4%</a:t>
              </a:r>
              <a:r>
                <a:rPr lang="zh-CN" altLang="en-US" sz="2400" b="1" kern="0" dirty="0">
                  <a:solidFill>
                    <a:srgbClr val="003366"/>
                  </a:solidFill>
                  <a:latin typeface="黑体" panose="02010609060101010101" pitchFamily="49" charset="-122"/>
                  <a:ea typeface="黑体" panose="02010609060101010101" pitchFamily="49" charset="-122"/>
                </a:rPr>
                <a:t>的同学认为牙齿的健康和美观对生活、</a:t>
              </a:r>
              <a:endParaRPr lang="en-US" altLang="zh-CN" sz="2400" b="1" kern="0" dirty="0">
                <a:solidFill>
                  <a:srgbClr val="003366"/>
                </a:solidFill>
                <a:latin typeface="黑体" panose="02010609060101010101" pitchFamily="49" charset="-122"/>
                <a:ea typeface="黑体" panose="02010609060101010101" pitchFamily="49" charset="-122"/>
              </a:endParaRPr>
            </a:p>
            <a:p>
              <a:pPr fontAlgn="auto">
                <a:spcBef>
                  <a:spcPts val="0"/>
                </a:spcBef>
                <a:spcAft>
                  <a:spcPts val="0"/>
                </a:spcAft>
                <a:defRPr/>
              </a:pPr>
              <a:r>
                <a:rPr lang="zh-CN" altLang="en-US" sz="2400" b="1" kern="0" dirty="0">
                  <a:solidFill>
                    <a:srgbClr val="003366"/>
                  </a:solidFill>
                  <a:latin typeface="黑体" panose="02010609060101010101" pitchFamily="49" charset="-122"/>
                  <a:ea typeface="黑体" panose="02010609060101010101" pitchFamily="49" charset="-122"/>
                </a:rPr>
                <a:t>工作没有影响；只有</a:t>
              </a:r>
              <a:r>
                <a:rPr lang="en-US" altLang="zh-CN" sz="2400" b="1" kern="0" dirty="0">
                  <a:solidFill>
                    <a:srgbClr val="003366"/>
                  </a:solidFill>
                  <a:latin typeface="黑体" panose="02010609060101010101" pitchFamily="49" charset="-122"/>
                  <a:ea typeface="黑体" panose="02010609060101010101" pitchFamily="49" charset="-122"/>
                </a:rPr>
                <a:t>70%</a:t>
              </a:r>
              <a:r>
                <a:rPr lang="zh-CN" altLang="en-US" sz="2400" b="1" kern="0" dirty="0">
                  <a:solidFill>
                    <a:srgbClr val="003366"/>
                  </a:solidFill>
                  <a:latin typeface="黑体" panose="02010609060101010101" pitchFamily="49" charset="-122"/>
                  <a:ea typeface="黑体" panose="02010609060101010101" pitchFamily="49" charset="-122"/>
                </a:rPr>
                <a:t>的同学认为牙齿疾病影响</a:t>
              </a:r>
              <a:endParaRPr lang="en-US" altLang="zh-CN" sz="2400" b="1" kern="0" dirty="0">
                <a:solidFill>
                  <a:srgbClr val="003366"/>
                </a:solidFill>
                <a:latin typeface="黑体" panose="02010609060101010101" pitchFamily="49" charset="-122"/>
                <a:ea typeface="黑体" panose="02010609060101010101" pitchFamily="49" charset="-122"/>
              </a:endParaRPr>
            </a:p>
            <a:p>
              <a:pPr fontAlgn="auto">
                <a:spcBef>
                  <a:spcPts val="0"/>
                </a:spcBef>
                <a:spcAft>
                  <a:spcPts val="0"/>
                </a:spcAft>
                <a:defRPr/>
              </a:pPr>
              <a:r>
                <a:rPr lang="zh-CN" altLang="en-US" sz="2400" b="1" kern="0" dirty="0">
                  <a:solidFill>
                    <a:srgbClr val="003366"/>
                  </a:solidFill>
                  <a:latin typeface="黑体" panose="02010609060101010101" pitchFamily="49" charset="-122"/>
                  <a:ea typeface="黑体" panose="02010609060101010101" pitchFamily="49" charset="-122"/>
                </a:rPr>
                <a:t>工作及生活。</a:t>
              </a:r>
              <a:endParaRPr lang="en-US" altLang="zh-CN" sz="2400" b="1" kern="0" dirty="0">
                <a:solidFill>
                  <a:srgbClr val="003366"/>
                </a:solidFill>
                <a:latin typeface="黑体" panose="02010609060101010101" pitchFamily="49" charset="-122"/>
                <a:ea typeface="黑体" panose="02010609060101010101" pitchFamily="49" charset="-122"/>
              </a:endParaRPr>
            </a:p>
          </p:txBody>
        </p:sp>
      </p:grpSp>
      <p:grpSp>
        <p:nvGrpSpPr>
          <p:cNvPr id="54" name="组合 53"/>
          <p:cNvGrpSpPr/>
          <p:nvPr/>
        </p:nvGrpSpPr>
        <p:grpSpPr>
          <a:xfrm>
            <a:off x="830585" y="4365102"/>
            <a:ext cx="7989887" cy="1656232"/>
            <a:chOff x="757238" y="3268667"/>
            <a:chExt cx="7991845" cy="1660194"/>
          </a:xfrm>
        </p:grpSpPr>
        <p:grpSp>
          <p:nvGrpSpPr>
            <p:cNvPr id="55" name="Group 6"/>
            <p:cNvGrpSpPr/>
            <p:nvPr/>
          </p:nvGrpSpPr>
          <p:grpSpPr>
            <a:xfrm>
              <a:off x="757238" y="4207079"/>
              <a:ext cx="762000" cy="721782"/>
              <a:chOff x="3174" y="4562"/>
              <a:chExt cx="1549" cy="1466"/>
            </a:xfrm>
          </p:grpSpPr>
          <p:sp>
            <p:nvSpPr>
              <p:cNvPr id="59" name="AutoShape 7"/>
              <p:cNvSpPr>
                <a:spLocks noChangeArrowheads="1"/>
              </p:cNvSpPr>
              <p:nvPr/>
            </p:nvSpPr>
            <p:spPr bwMode="gray">
              <a:xfrm>
                <a:off x="3187" y="4700"/>
                <a:ext cx="1536" cy="1328"/>
              </a:xfrm>
              <a:prstGeom prst="hexagon">
                <a:avLst>
                  <a:gd name="adj" fmla="val 28916"/>
                  <a:gd name="vf" fmla="val 115470"/>
                </a:avLst>
              </a:prstGeom>
              <a:solidFill>
                <a:srgbClr val="808080"/>
              </a:solidFill>
              <a:ln>
                <a:noFill/>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cs typeface="+mn-cs"/>
                </a:endParaRPr>
              </a:p>
            </p:txBody>
          </p:sp>
          <p:sp>
            <p:nvSpPr>
              <p:cNvPr id="60" name="AutoShape 8"/>
              <p:cNvSpPr>
                <a:spLocks noChangeArrowheads="1"/>
              </p:cNvSpPr>
              <p:nvPr/>
            </p:nvSpPr>
            <p:spPr bwMode="gray">
              <a:xfrm>
                <a:off x="3174" y="4562"/>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cs typeface="+mn-cs"/>
                </a:endParaRPr>
              </a:p>
            </p:txBody>
          </p:sp>
          <p:sp>
            <p:nvSpPr>
              <p:cNvPr id="61" name="AutoShape 9"/>
              <p:cNvSpPr>
                <a:spLocks noChangeArrowheads="1"/>
              </p:cNvSpPr>
              <p:nvPr/>
            </p:nvSpPr>
            <p:spPr bwMode="gray">
              <a:xfrm>
                <a:off x="3264" y="4708"/>
                <a:ext cx="1349" cy="1167"/>
              </a:xfrm>
              <a:prstGeom prst="hexagon">
                <a:avLst>
                  <a:gd name="adj" fmla="val 28896"/>
                  <a:gd name="vf" fmla="val 115470"/>
                </a:avLst>
              </a:prstGeom>
              <a:gradFill rotWithShape="1">
                <a:gsLst>
                  <a:gs pos="0">
                    <a:srgbClr val="4EA7EA">
                      <a:gamma/>
                      <a:shade val="46275"/>
                      <a:invGamma/>
                    </a:srgbClr>
                  </a:gs>
                  <a:gs pos="100000">
                    <a:srgbClr val="4EA7EA"/>
                  </a:gs>
                </a:gsLst>
                <a:lin ang="2700000" scaled="1"/>
              </a:gradFill>
              <a:ln w="9525">
                <a:solidFill>
                  <a:srgbClr val="000000"/>
                </a:solidFill>
                <a:miter lim="800000"/>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cs typeface="+mn-cs"/>
                </a:endParaRPr>
              </a:p>
            </p:txBody>
          </p:sp>
        </p:grpSp>
        <p:sp>
          <p:nvSpPr>
            <p:cNvPr id="56" name="Line 13"/>
            <p:cNvSpPr>
              <a:spLocks noChangeShapeType="1"/>
            </p:cNvSpPr>
            <p:nvPr/>
          </p:nvSpPr>
          <p:spPr bwMode="auto">
            <a:xfrm>
              <a:off x="1486402" y="4842081"/>
              <a:ext cx="6902553" cy="0"/>
            </a:xfrm>
            <a:prstGeom prst="line">
              <a:avLst/>
            </a:prstGeom>
            <a:noFill/>
            <a:ln w="25400">
              <a:solidFill>
                <a:srgbClr val="003366"/>
              </a:solidFill>
              <a:prstDash val="sysDot"/>
              <a:round/>
              <a:tailEnd type="oval" w="med" len="me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cs typeface="+mn-cs"/>
              </a:endParaRPr>
            </a:p>
          </p:txBody>
        </p:sp>
        <p:sp>
          <p:nvSpPr>
            <p:cNvPr id="57" name="Text Box 15"/>
            <p:cNvSpPr txBox="1"/>
            <p:nvPr/>
          </p:nvSpPr>
          <p:spPr>
            <a:xfrm>
              <a:off x="954136" y="4398361"/>
              <a:ext cx="354099" cy="458294"/>
            </a:xfrm>
            <a:prstGeom prst="rect">
              <a:avLst/>
            </a:prstGeom>
            <a:noFill/>
            <a:ln w="9525">
              <a:noFill/>
            </a:ln>
          </p:spPr>
          <p:txBody>
            <a:bodyPr wrap="none">
              <a:spAutoFit/>
            </a:bodyPr>
            <a:lstStyle/>
            <a:p>
              <a:pPr algn="ctr"/>
              <a:r>
                <a:rPr lang="en-US" altLang="zh-CN" sz="2400" b="1" dirty="0">
                  <a:solidFill>
                    <a:srgbClr val="FFFFFF"/>
                  </a:solidFill>
                  <a:latin typeface="Arial" panose="020B0604020202020204" pitchFamily="34" charset="0"/>
                </a:rPr>
                <a:t>2</a:t>
              </a:r>
            </a:p>
          </p:txBody>
        </p:sp>
        <p:sp>
          <p:nvSpPr>
            <p:cNvPr id="58" name="Text Box 14"/>
            <p:cNvSpPr txBox="1">
              <a:spLocks noChangeArrowheads="1"/>
            </p:cNvSpPr>
            <p:nvPr/>
          </p:nvSpPr>
          <p:spPr bwMode="auto">
            <a:xfrm>
              <a:off x="1621050" y="3268667"/>
              <a:ext cx="7128033" cy="1573414"/>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fontAlgn="auto">
                <a:spcBef>
                  <a:spcPts val="0"/>
                </a:spcBef>
                <a:spcAft>
                  <a:spcPts val="0"/>
                </a:spcAft>
                <a:defRPr/>
              </a:pPr>
              <a:r>
                <a:rPr lang="zh-CN" altLang="en-US" sz="2400" b="1" kern="0" dirty="0" smtClean="0">
                  <a:solidFill>
                    <a:srgbClr val="FF0000"/>
                  </a:solidFill>
                  <a:latin typeface="黑体" panose="02010609060101010101" pitchFamily="49" charset="-122"/>
                  <a:ea typeface="黑体" panose="02010609060101010101" pitchFamily="49" charset="-122"/>
                </a:rPr>
                <a:t>中学生</a:t>
              </a:r>
              <a:r>
                <a:rPr lang="zh-CN" altLang="en-US" sz="2400" b="1" kern="0" dirty="0">
                  <a:solidFill>
                    <a:srgbClr val="FF0000"/>
                  </a:solidFill>
                  <a:latin typeface="黑体" panose="02010609060101010101" pitchFamily="49" charset="-122"/>
                  <a:ea typeface="黑体" panose="02010609060101010101" pitchFamily="49" charset="-122"/>
                </a:rPr>
                <a:t>普遍有牙齿疾病问题</a:t>
              </a:r>
              <a:r>
                <a:rPr lang="zh-CN" altLang="en-US" sz="2400" b="1" kern="0" dirty="0" smtClean="0">
                  <a:solidFill>
                    <a:srgbClr val="FF0000"/>
                  </a:solidFill>
                  <a:latin typeface="黑体" panose="02010609060101010101" pitchFamily="49" charset="-122"/>
                  <a:ea typeface="黑体" panose="02010609060101010101" pitchFamily="49" charset="-122"/>
                </a:rPr>
                <a:t>。</a:t>
              </a:r>
              <a:endParaRPr lang="en-US" altLang="zh-CN" sz="2400" b="1" kern="0" dirty="0" smtClean="0">
                <a:solidFill>
                  <a:srgbClr val="FF0000"/>
                </a:solidFill>
                <a:latin typeface="黑体" panose="02010609060101010101" pitchFamily="49" charset="-122"/>
                <a:ea typeface="黑体" panose="02010609060101010101" pitchFamily="49" charset="-122"/>
              </a:endParaRPr>
            </a:p>
            <a:p>
              <a:pPr lvl="0" fontAlgn="auto">
                <a:spcBef>
                  <a:spcPts val="0"/>
                </a:spcBef>
                <a:spcAft>
                  <a:spcPts val="0"/>
                </a:spcAft>
                <a:defRPr/>
              </a:pPr>
              <a:r>
                <a:rPr lang="zh-CN" altLang="en-US" sz="2400" b="1" kern="0" dirty="0" smtClean="0">
                  <a:solidFill>
                    <a:srgbClr val="003366"/>
                  </a:solidFill>
                  <a:latin typeface="黑体" panose="02010609060101010101" pitchFamily="49" charset="-122"/>
                  <a:ea typeface="黑体" panose="02010609060101010101" pitchFamily="49" charset="-122"/>
                </a:rPr>
                <a:t>调查</a:t>
              </a:r>
              <a:r>
                <a:rPr lang="zh-CN" altLang="en-US" sz="2400" b="1" kern="0" dirty="0">
                  <a:solidFill>
                    <a:srgbClr val="003366"/>
                  </a:solidFill>
                  <a:latin typeface="黑体" panose="02010609060101010101" pitchFamily="49" charset="-122"/>
                  <a:ea typeface="黑体" panose="02010609060101010101" pitchFamily="49" charset="-122"/>
                </a:rPr>
                <a:t>中，有</a:t>
              </a:r>
              <a:r>
                <a:rPr lang="en-US" altLang="zh-CN" sz="2400" b="1" kern="0" dirty="0">
                  <a:solidFill>
                    <a:srgbClr val="003366"/>
                  </a:solidFill>
                  <a:latin typeface="黑体" panose="02010609060101010101" pitchFamily="49" charset="-122"/>
                  <a:ea typeface="黑体" panose="02010609060101010101" pitchFamily="49" charset="-122"/>
                </a:rPr>
                <a:t>78%</a:t>
              </a:r>
              <a:r>
                <a:rPr lang="zh-CN" altLang="en-US" sz="2400" b="1" kern="0" dirty="0">
                  <a:solidFill>
                    <a:srgbClr val="003366"/>
                  </a:solidFill>
                  <a:latin typeface="黑体" panose="02010609060101010101" pitchFamily="49" charset="-122"/>
                  <a:ea typeface="黑体" panose="02010609060101010101" pitchFamily="49" charset="-122"/>
                </a:rPr>
                <a:t>的同学牙齿遇酸冷食物敏感、</a:t>
              </a:r>
              <a:r>
                <a:rPr lang="en-US" altLang="zh-CN" sz="2400" b="1" kern="0" dirty="0">
                  <a:solidFill>
                    <a:srgbClr val="003366"/>
                  </a:solidFill>
                  <a:latin typeface="黑体" panose="02010609060101010101" pitchFamily="49" charset="-122"/>
                  <a:ea typeface="黑体" panose="02010609060101010101" pitchFamily="49" charset="-122"/>
                </a:rPr>
                <a:t>70%</a:t>
              </a:r>
              <a:r>
                <a:rPr lang="zh-CN" altLang="en-US" sz="2400" b="1" kern="0" dirty="0">
                  <a:solidFill>
                    <a:srgbClr val="003366"/>
                  </a:solidFill>
                  <a:latin typeface="黑体" panose="02010609060101010101" pitchFamily="49" charset="-122"/>
                  <a:ea typeface="黑体" panose="02010609060101010101" pitchFamily="49" charset="-122"/>
                </a:rPr>
                <a:t>的同学牙齿发黄或发黑、</a:t>
              </a:r>
              <a:r>
                <a:rPr lang="en-US" altLang="zh-CN" sz="2400" b="1" kern="0" dirty="0">
                  <a:solidFill>
                    <a:srgbClr val="003366"/>
                  </a:solidFill>
                  <a:latin typeface="黑体" panose="02010609060101010101" pitchFamily="49" charset="-122"/>
                  <a:ea typeface="黑体" panose="02010609060101010101" pitchFamily="49" charset="-122"/>
                </a:rPr>
                <a:t>62%</a:t>
              </a:r>
              <a:r>
                <a:rPr lang="zh-CN" altLang="en-US" sz="2400" b="1" kern="0" dirty="0">
                  <a:solidFill>
                    <a:srgbClr val="003366"/>
                  </a:solidFill>
                  <a:latin typeface="黑体" panose="02010609060101010101" pitchFamily="49" charset="-122"/>
                  <a:ea typeface="黑体" panose="02010609060101010101" pitchFamily="49" charset="-122"/>
                </a:rPr>
                <a:t>的同学有蛀牙、</a:t>
              </a:r>
              <a:r>
                <a:rPr lang="en-US" altLang="zh-CN" sz="2400" b="1" kern="0" dirty="0">
                  <a:solidFill>
                    <a:srgbClr val="003366"/>
                  </a:solidFill>
                  <a:latin typeface="黑体" panose="02010609060101010101" pitchFamily="49" charset="-122"/>
                  <a:ea typeface="黑体" panose="02010609060101010101" pitchFamily="49" charset="-122"/>
                </a:rPr>
                <a:t>60%</a:t>
              </a:r>
              <a:r>
                <a:rPr lang="zh-CN" altLang="en-US" sz="2400" b="1" kern="0" dirty="0">
                  <a:solidFill>
                    <a:srgbClr val="003366"/>
                  </a:solidFill>
                  <a:latin typeface="黑体" panose="02010609060101010101" pitchFamily="49" charset="-122"/>
                  <a:ea typeface="黑体" panose="02010609060101010101" pitchFamily="49" charset="-122"/>
                </a:rPr>
                <a:t>的同学有口腔异味</a:t>
              </a:r>
              <a:r>
                <a:rPr lang="zh-CN" altLang="en-US" sz="2400" b="1" kern="0" dirty="0" smtClean="0">
                  <a:solidFill>
                    <a:srgbClr val="003366"/>
                  </a:solidFill>
                  <a:latin typeface="黑体" panose="02010609060101010101" pitchFamily="49" charset="-122"/>
                  <a:ea typeface="黑体" panose="02010609060101010101" pitchFamily="49" charset="-122"/>
                </a:rPr>
                <a:t>。</a:t>
              </a:r>
              <a:endParaRPr kumimoji="0" lang="en-US" altLang="zh-CN" sz="2400" b="1" i="0" u="none" strike="noStrike" kern="0" cap="none" spc="0" normalizeH="0" baseline="0" noProof="0" dirty="0">
                <a:ln>
                  <a:noFill/>
                </a:ln>
                <a:solidFill>
                  <a:srgbClr val="003366"/>
                </a:solidFill>
                <a:effectLst/>
                <a:uLnTx/>
                <a:uFillTx/>
                <a:latin typeface="黑体" panose="02010609060101010101" pitchFamily="49" charset="-122"/>
                <a:ea typeface="黑体" panose="02010609060101010101" pitchFamily="49" charset="-122"/>
                <a:cs typeface="+mn-cs"/>
              </a:endParaRPr>
            </a:p>
          </p:txBody>
        </p:sp>
      </p:grpSp>
      <p:sp>
        <p:nvSpPr>
          <p:cNvPr id="63" name="TextBox 62"/>
          <p:cNvSpPr txBox="1"/>
          <p:nvPr/>
        </p:nvSpPr>
        <p:spPr>
          <a:xfrm>
            <a:off x="2706343" y="1057118"/>
            <a:ext cx="6048670" cy="738664"/>
          </a:xfrm>
          <a:prstGeom prst="rect">
            <a:avLst/>
          </a:prstGeom>
          <a:noFill/>
          <a:ln w="9525">
            <a:noFill/>
          </a:ln>
        </p:spPr>
        <p:txBody>
          <a:bodyPr wrap="square" lIns="0" tIns="0" rIns="0" bIns="0">
            <a:spAutoFit/>
          </a:bodyPr>
          <a:lstStyle/>
          <a:p>
            <a:pPr>
              <a:spcBef>
                <a:spcPct val="20000"/>
              </a:spcBef>
            </a:pPr>
            <a:r>
              <a:rPr lang="zh-CN" altLang="en-US" sz="2400" dirty="0" smtClean="0">
                <a:solidFill>
                  <a:srgbClr val="FF0000"/>
                </a:solidFill>
                <a:latin typeface="黑体" panose="02010609060101010101" pitchFamily="49" charset="-122"/>
                <a:ea typeface="黑体" panose="02010609060101010101" pitchFamily="49" charset="-122"/>
                <a:sym typeface="+mn-ea"/>
              </a:rPr>
              <a:t>中学生牙齿健康现状及存在的主要问题有以下几个方面：</a:t>
            </a:r>
            <a:endParaRPr lang="zh-CN" altLang="en-US" sz="2400" dirty="0">
              <a:solidFill>
                <a:srgbClr val="FF0000"/>
              </a:solidFill>
              <a:latin typeface="黑体" panose="02010609060101010101" pitchFamily="49" charset="-122"/>
              <a:ea typeface="黑体" panose="02010609060101010101" pitchFamily="49" charset="-122"/>
              <a:sym typeface="+mn-ea"/>
            </a:endParaRPr>
          </a:p>
        </p:txBody>
      </p:sp>
    </p:spTree>
    <p:extLst>
      <p:ext uri="{BB962C8B-B14F-4D97-AF65-F5344CB8AC3E}">
        <p14:creationId xmlns:p14="http://schemas.microsoft.com/office/powerpoint/2010/main" val="206559708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 presetClass="entr" presetSubtype="8" accel="50000" decel="5000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animEffect transition="in" filter="fade">
                                      <p:cBhvr>
                                        <p:cTn id="18" dur="500"/>
                                        <p:tgtEl>
                                          <p:spTgt spid="22"/>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fill="hold"/>
                                        <p:tgtEl>
                                          <p:spTgt spid="14"/>
                                        </p:tgtEl>
                                        <p:attrNameLst>
                                          <p:attrName>ppt_x</p:attrName>
                                        </p:attrNameLst>
                                      </p:cBhvr>
                                      <p:tavLst>
                                        <p:tav tm="0">
                                          <p:val>
                                            <p:strVal val="#ppt_x"/>
                                          </p:val>
                                        </p:tav>
                                        <p:tav tm="100000">
                                          <p:val>
                                            <p:strVal val="#ppt_x"/>
                                          </p:val>
                                        </p:tav>
                                      </p:tavLst>
                                    </p:anim>
                                    <p:anim calcmode="lin" valueType="num">
                                      <p:cBhvr additive="base">
                                        <p:cTn id="24" dur="500" fill="hold"/>
                                        <p:tgtEl>
                                          <p:spTgt spid="14"/>
                                        </p:tgtEl>
                                        <p:attrNameLst>
                                          <p:attrName>ppt_y</p:attrName>
                                        </p:attrNameLst>
                                      </p:cBhvr>
                                      <p:tavLst>
                                        <p:tav tm="0">
                                          <p:val>
                                            <p:strVal val="1+#ppt_h/2"/>
                                          </p:val>
                                        </p:tav>
                                        <p:tav tm="100000">
                                          <p:val>
                                            <p:strVal val="#ppt_y"/>
                                          </p:val>
                                        </p:tav>
                                      </p:tavLst>
                                    </p:anim>
                                  </p:childTnLst>
                                </p:cTn>
                              </p:par>
                            </p:childTnLst>
                          </p:cTn>
                        </p:par>
                        <p:par>
                          <p:cTn id="25" fill="hold">
                            <p:stCondLst>
                              <p:cond delay="500"/>
                            </p:stCondLst>
                            <p:childTnLst>
                              <p:par>
                                <p:cTn id="26" presetID="2" presetClass="entr" presetSubtype="4" fill="hold" nodeType="afterEffect">
                                  <p:stCondLst>
                                    <p:cond delay="50"/>
                                  </p:stCondLst>
                                  <p:childTnLst>
                                    <p:set>
                                      <p:cBhvr>
                                        <p:cTn id="27" dur="1" fill="hold">
                                          <p:stCondLst>
                                            <p:cond delay="0"/>
                                          </p:stCondLst>
                                        </p:cTn>
                                        <p:tgtEl>
                                          <p:spTgt spid="54"/>
                                        </p:tgtEl>
                                        <p:attrNameLst>
                                          <p:attrName>style.visibility</p:attrName>
                                        </p:attrNameLst>
                                      </p:cBhvr>
                                      <p:to>
                                        <p:strVal val="visible"/>
                                      </p:to>
                                    </p:set>
                                    <p:anim calcmode="lin" valueType="num">
                                      <p:cBhvr additive="base">
                                        <p:cTn id="28" dur="500" fill="hold"/>
                                        <p:tgtEl>
                                          <p:spTgt spid="54"/>
                                        </p:tgtEl>
                                        <p:attrNameLst>
                                          <p:attrName>ppt_x</p:attrName>
                                        </p:attrNameLst>
                                      </p:cBhvr>
                                      <p:tavLst>
                                        <p:tav tm="0">
                                          <p:val>
                                            <p:strVal val="#ppt_x"/>
                                          </p:val>
                                        </p:tav>
                                        <p:tav tm="100000">
                                          <p:val>
                                            <p:strVal val="#ppt_x"/>
                                          </p:val>
                                        </p:tav>
                                      </p:tavLst>
                                    </p:anim>
                                    <p:anim calcmode="lin" valueType="num">
                                      <p:cBhvr additive="base">
                                        <p:cTn id="29" dur="500" fill="hold"/>
                                        <p:tgtEl>
                                          <p:spTgt spid="54"/>
                                        </p:tgtEl>
                                        <p:attrNameLst>
                                          <p:attrName>ppt_y</p:attrName>
                                        </p:attrNameLst>
                                      </p:cBhvr>
                                      <p:tavLst>
                                        <p:tav tm="0">
                                          <p:val>
                                            <p:strVal val="1+#ppt_h/2"/>
                                          </p:val>
                                        </p:tav>
                                        <p:tav tm="100000">
                                          <p:val>
                                            <p:strVal val="#ppt_y"/>
                                          </p:val>
                                        </p:tav>
                                      </p:tavLst>
                                    </p:anim>
                                  </p:childTnLst>
                                </p:cTn>
                              </p:par>
                            </p:childTnLst>
                          </p:cTn>
                        </p:par>
                        <p:par>
                          <p:cTn id="30" fill="hold">
                            <p:stCondLst>
                              <p:cond delay="1050"/>
                            </p:stCondLst>
                            <p:childTnLst>
                              <p:par>
                                <p:cTn id="31" presetID="2" presetClass="entr" presetSubtype="2" accel="50000" decel="50000" fill="hold" grpId="0" nodeType="afterEffect">
                                  <p:stCondLst>
                                    <p:cond delay="0"/>
                                  </p:stCondLst>
                                  <p:childTnLst>
                                    <p:set>
                                      <p:cBhvr>
                                        <p:cTn id="32" dur="1" fill="hold">
                                          <p:stCondLst>
                                            <p:cond delay="0"/>
                                          </p:stCondLst>
                                        </p:cTn>
                                        <p:tgtEl>
                                          <p:spTgt spid="63"/>
                                        </p:tgtEl>
                                        <p:attrNameLst>
                                          <p:attrName>style.visibility</p:attrName>
                                        </p:attrNameLst>
                                      </p:cBhvr>
                                      <p:to>
                                        <p:strVal val="visible"/>
                                      </p:to>
                                    </p:set>
                                    <p:anim calcmode="lin" valueType="num">
                                      <p:cBhvr additive="base">
                                        <p:cTn id="33" dur="500" fill="hold"/>
                                        <p:tgtEl>
                                          <p:spTgt spid="63"/>
                                        </p:tgtEl>
                                        <p:attrNameLst>
                                          <p:attrName>ppt_x</p:attrName>
                                        </p:attrNameLst>
                                      </p:cBhvr>
                                      <p:tavLst>
                                        <p:tav tm="0">
                                          <p:val>
                                            <p:strVal val="1+#ppt_w/2"/>
                                          </p:val>
                                        </p:tav>
                                        <p:tav tm="100000">
                                          <p:val>
                                            <p:strVal val="#ppt_x"/>
                                          </p:val>
                                        </p:tav>
                                      </p:tavLst>
                                    </p:anim>
                                    <p:anim calcmode="lin" valueType="num">
                                      <p:cBhvr additive="base">
                                        <p:cTn id="34" dur="500" fill="hold"/>
                                        <p:tgtEl>
                                          <p:spTgt spid="6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直接连接符 22"/>
          <p:cNvCxnSpPr/>
          <p:nvPr/>
        </p:nvCxnSpPr>
        <p:spPr>
          <a:xfrm>
            <a:off x="0" y="814388"/>
            <a:ext cx="9144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2" name="组合 46"/>
          <p:cNvGrpSpPr/>
          <p:nvPr/>
        </p:nvGrpSpPr>
        <p:grpSpPr>
          <a:xfrm>
            <a:off x="0" y="284163"/>
            <a:ext cx="5416867" cy="530225"/>
            <a:chOff x="0" y="284389"/>
            <a:chExt cx="1692275" cy="529772"/>
          </a:xfrm>
        </p:grpSpPr>
        <p:sp>
          <p:nvSpPr>
            <p:cNvPr id="8" name="矩形 7"/>
            <p:cNvSpPr/>
            <p:nvPr/>
          </p:nvSpPr>
          <p:spPr>
            <a:xfrm>
              <a:off x="0" y="284389"/>
              <a:ext cx="1511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400" b="1" dirty="0">
                  <a:solidFill>
                    <a:schemeClr val="bg1"/>
                  </a:solidFill>
                  <a:ea typeface="微软雅黑" panose="020B0503020204020204" charset="-122"/>
                  <a:sym typeface="Arial" panose="020B0604020202020204" pitchFamily="34" charset="0"/>
                </a:rPr>
                <a:t>中学生牙齿健康状况的调查与</a:t>
              </a:r>
              <a:r>
                <a:rPr lang="zh-CN" altLang="en-US" sz="2400" b="1" dirty="0" smtClean="0">
                  <a:solidFill>
                    <a:schemeClr val="bg1"/>
                  </a:solidFill>
                  <a:ea typeface="微软雅黑" panose="020B0503020204020204" charset="-122"/>
                  <a:sym typeface="Arial" panose="020B0604020202020204" pitchFamily="34" charset="0"/>
                </a:rPr>
                <a:t>研究</a:t>
              </a:r>
              <a:endParaRPr lang="zh-CN" altLang="en-US" sz="24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9" name="矩形 8"/>
            <p:cNvSpPr/>
            <p:nvPr/>
          </p:nvSpPr>
          <p:spPr>
            <a:xfrm>
              <a:off x="1577975" y="284389"/>
              <a:ext cx="114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charset="-122"/>
                <a:cs typeface="+mn-cs"/>
                <a:sym typeface="Arial" panose="020B0604020202020204" pitchFamily="34" charset="0"/>
              </a:endParaRPr>
            </a:p>
          </p:txBody>
        </p:sp>
      </p:grpSp>
      <p:grpSp>
        <p:nvGrpSpPr>
          <p:cNvPr id="15" name="Group 52"/>
          <p:cNvGrpSpPr/>
          <p:nvPr/>
        </p:nvGrpSpPr>
        <p:grpSpPr>
          <a:xfrm>
            <a:off x="35496" y="1052736"/>
            <a:ext cx="2664296" cy="812800"/>
            <a:chOff x="425669" y="2203667"/>
            <a:chExt cx="3973509" cy="811886"/>
          </a:xfrm>
        </p:grpSpPr>
        <p:sp>
          <p:nvSpPr>
            <p:cNvPr id="16" name="Rounded Rectangle 56"/>
            <p:cNvSpPr/>
            <p:nvPr/>
          </p:nvSpPr>
          <p:spPr>
            <a:xfrm>
              <a:off x="425669" y="2203667"/>
              <a:ext cx="3725859" cy="762729"/>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8" name="Rounded Rectangle 57"/>
            <p:cNvSpPr/>
            <p:nvPr/>
          </p:nvSpPr>
          <p:spPr>
            <a:xfrm>
              <a:off x="425669" y="2252825"/>
              <a:ext cx="3725859" cy="762728"/>
            </a:xfrm>
            <a:prstGeom prst="roundRect">
              <a:avLst>
                <a:gd name="adj" fmla="val 1127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9" name="Isosceles Triangle 58"/>
            <p:cNvSpPr/>
            <p:nvPr/>
          </p:nvSpPr>
          <p:spPr>
            <a:xfrm rot="5400000">
              <a:off x="3985896" y="2453214"/>
              <a:ext cx="464614" cy="36195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grpSp>
      <p:sp>
        <p:nvSpPr>
          <p:cNvPr id="20" name="TextBox 61"/>
          <p:cNvSpPr txBox="1"/>
          <p:nvPr/>
        </p:nvSpPr>
        <p:spPr>
          <a:xfrm>
            <a:off x="970765" y="1221011"/>
            <a:ext cx="1513003" cy="427038"/>
          </a:xfrm>
          <a:prstGeom prst="rect">
            <a:avLst/>
          </a:prstGeom>
          <a:noFill/>
          <a:ln w="9525">
            <a:noFill/>
          </a:ln>
        </p:spPr>
        <p:txBody>
          <a:bodyPr wrap="square" lIns="0" tIns="0" rIns="0" bIns="0">
            <a:spAutoFit/>
          </a:bodyPr>
          <a:lstStyle/>
          <a:p>
            <a:pPr>
              <a:spcBef>
                <a:spcPct val="20000"/>
              </a:spcBef>
              <a:buFont typeface="Arial" panose="020B0604020202020204" pitchFamily="34" charset="0"/>
              <a:buNone/>
            </a:pPr>
            <a:r>
              <a:rPr lang="zh-CN" altLang="en-US" sz="2800" b="1" dirty="0" smtClean="0">
                <a:solidFill>
                  <a:srgbClr val="FFFF00"/>
                </a:solidFill>
                <a:latin typeface="黑体" panose="02010609060101010101" pitchFamily="49" charset="-122"/>
                <a:ea typeface="黑体" panose="02010609060101010101" pitchFamily="49" charset="-122"/>
                <a:sym typeface="+mn-ea"/>
              </a:rPr>
              <a:t>研究成果</a:t>
            </a:r>
            <a:endParaRPr lang="zh-CN" altLang="en-US" sz="2800" b="1" dirty="0">
              <a:solidFill>
                <a:srgbClr val="FFFF00"/>
              </a:solidFill>
              <a:latin typeface="黑体" panose="02010609060101010101" pitchFamily="49" charset="-122"/>
              <a:ea typeface="黑体" panose="02010609060101010101" pitchFamily="49" charset="-122"/>
              <a:sym typeface="+mn-ea"/>
            </a:endParaRPr>
          </a:p>
        </p:txBody>
      </p:sp>
      <p:sp>
        <p:nvSpPr>
          <p:cNvPr id="22" name="Freeform 76"/>
          <p:cNvSpPr>
            <a:spLocks noEditPoints="1"/>
          </p:cNvSpPr>
          <p:nvPr/>
        </p:nvSpPr>
        <p:spPr>
          <a:xfrm>
            <a:off x="318071" y="1171799"/>
            <a:ext cx="403225" cy="588962"/>
          </a:xfrm>
          <a:custGeom>
            <a:avLst/>
            <a:gdLst>
              <a:gd name="txL" fmla="*/ 0 w 70"/>
              <a:gd name="txT" fmla="*/ 0 h 102"/>
              <a:gd name="txR" fmla="*/ 70 w 70"/>
              <a:gd name="txB" fmla="*/ 102 h 102"/>
            </a:gdLst>
            <a:ahLst/>
            <a:cxnLst>
              <a:cxn ang="0">
                <a:pos x="2147483647" y="0"/>
              </a:cxn>
              <a:cxn ang="0">
                <a:pos x="0"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alpha val="100000"/>
            </a:schemeClr>
          </a:solidFill>
          <a:ln w="9525">
            <a:noFill/>
          </a:ln>
        </p:spPr>
        <p:txBody>
          <a:bodyPr/>
          <a:lstStyle/>
          <a:p>
            <a:endParaRPr lang="zh-CN" altLang="en-US"/>
          </a:p>
        </p:txBody>
      </p:sp>
      <p:grpSp>
        <p:nvGrpSpPr>
          <p:cNvPr id="30" name="组合 4"/>
          <p:cNvGrpSpPr/>
          <p:nvPr/>
        </p:nvGrpSpPr>
        <p:grpSpPr>
          <a:xfrm>
            <a:off x="877962" y="2866009"/>
            <a:ext cx="7582470" cy="2440783"/>
            <a:chOff x="757238" y="4160956"/>
            <a:chExt cx="7584073" cy="2440783"/>
          </a:xfrm>
        </p:grpSpPr>
        <p:grpSp>
          <p:nvGrpSpPr>
            <p:cNvPr id="31" name="Group 16"/>
            <p:cNvGrpSpPr/>
            <p:nvPr/>
          </p:nvGrpSpPr>
          <p:grpSpPr>
            <a:xfrm>
              <a:off x="757238" y="5876018"/>
              <a:ext cx="762000" cy="725721"/>
              <a:chOff x="1110" y="6162"/>
              <a:chExt cx="1549" cy="1474"/>
            </a:xfrm>
          </p:grpSpPr>
          <p:sp>
            <p:nvSpPr>
              <p:cNvPr id="35" name="AutoShape 17"/>
              <p:cNvSpPr>
                <a:spLocks noChangeArrowheads="1"/>
              </p:cNvSpPr>
              <p:nvPr/>
            </p:nvSpPr>
            <p:spPr bwMode="gray">
              <a:xfrm>
                <a:off x="1123" y="6308"/>
                <a:ext cx="1536" cy="1328"/>
              </a:xfrm>
              <a:prstGeom prst="hexagon">
                <a:avLst>
                  <a:gd name="adj" fmla="val 28916"/>
                  <a:gd name="vf" fmla="val 115470"/>
                </a:avLst>
              </a:prstGeom>
              <a:solidFill>
                <a:srgbClr val="808080"/>
              </a:solidFill>
              <a:ln>
                <a:noFill/>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cs typeface="+mn-cs"/>
                </a:endParaRPr>
              </a:p>
            </p:txBody>
          </p:sp>
          <p:sp>
            <p:nvSpPr>
              <p:cNvPr id="36" name="AutoShape 18"/>
              <p:cNvSpPr>
                <a:spLocks noChangeArrowheads="1"/>
              </p:cNvSpPr>
              <p:nvPr/>
            </p:nvSpPr>
            <p:spPr bwMode="gray">
              <a:xfrm>
                <a:off x="1110" y="6162"/>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cs typeface="+mn-cs"/>
                </a:endParaRPr>
              </a:p>
            </p:txBody>
          </p:sp>
          <p:sp>
            <p:nvSpPr>
              <p:cNvPr id="37" name="AutoShape 19"/>
              <p:cNvSpPr>
                <a:spLocks noChangeArrowheads="1"/>
              </p:cNvSpPr>
              <p:nvPr/>
            </p:nvSpPr>
            <p:spPr bwMode="gray">
              <a:xfrm>
                <a:off x="1200" y="6308"/>
                <a:ext cx="1349" cy="1167"/>
              </a:xfrm>
              <a:prstGeom prst="hexagon">
                <a:avLst>
                  <a:gd name="adj" fmla="val 28896"/>
                  <a:gd name="vf" fmla="val 115470"/>
                </a:avLst>
              </a:prstGeom>
              <a:gradFill rotWithShape="1">
                <a:gsLst>
                  <a:gs pos="0">
                    <a:srgbClr val="9999FF">
                      <a:gamma/>
                      <a:shade val="46275"/>
                      <a:invGamma/>
                    </a:srgbClr>
                  </a:gs>
                  <a:gs pos="100000">
                    <a:srgbClr val="9999FF"/>
                  </a:gs>
                </a:gsLst>
                <a:lin ang="2700000" scaled="1"/>
              </a:gradFill>
              <a:ln w="9525">
                <a:solidFill>
                  <a:srgbClr val="000000"/>
                </a:solidFill>
                <a:miter lim="800000"/>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cs typeface="+mn-cs"/>
                </a:endParaRPr>
              </a:p>
            </p:txBody>
          </p:sp>
        </p:grpSp>
        <p:sp>
          <p:nvSpPr>
            <p:cNvPr id="32" name="Line 24"/>
            <p:cNvSpPr>
              <a:spLocks noChangeShapeType="1"/>
            </p:cNvSpPr>
            <p:nvPr/>
          </p:nvSpPr>
          <p:spPr bwMode="auto">
            <a:xfrm>
              <a:off x="1438990" y="6519385"/>
              <a:ext cx="6902321" cy="4762"/>
            </a:xfrm>
            <a:prstGeom prst="line">
              <a:avLst/>
            </a:prstGeom>
            <a:noFill/>
            <a:ln w="25400">
              <a:solidFill>
                <a:srgbClr val="003366"/>
              </a:solidFill>
              <a:prstDash val="sysDot"/>
              <a:round/>
              <a:tailEnd type="oval" w="med" len="me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cs typeface="+mn-cs"/>
              </a:endParaRPr>
            </a:p>
          </p:txBody>
        </p:sp>
        <p:sp>
          <p:nvSpPr>
            <p:cNvPr id="33" name="Text Box 26"/>
            <p:cNvSpPr txBox="1"/>
            <p:nvPr/>
          </p:nvSpPr>
          <p:spPr>
            <a:xfrm>
              <a:off x="954130" y="6066771"/>
              <a:ext cx="354087" cy="457200"/>
            </a:xfrm>
            <a:prstGeom prst="rect">
              <a:avLst/>
            </a:prstGeom>
            <a:noFill/>
            <a:ln w="9525">
              <a:noFill/>
            </a:ln>
          </p:spPr>
          <p:txBody>
            <a:bodyPr wrap="none">
              <a:spAutoFit/>
            </a:bodyPr>
            <a:lstStyle/>
            <a:p>
              <a:pPr algn="ctr"/>
              <a:r>
                <a:rPr lang="en-US" altLang="zh-CN" sz="2400" b="1" dirty="0">
                  <a:solidFill>
                    <a:srgbClr val="FFFFFF"/>
                  </a:solidFill>
                  <a:latin typeface="Arial" panose="020B0604020202020204" pitchFamily="34" charset="0"/>
                </a:rPr>
                <a:t>3</a:t>
              </a:r>
            </a:p>
          </p:txBody>
        </p:sp>
        <p:sp>
          <p:nvSpPr>
            <p:cNvPr id="34" name="Text Box 14"/>
            <p:cNvSpPr txBox="1">
              <a:spLocks noChangeArrowheads="1"/>
            </p:cNvSpPr>
            <p:nvPr/>
          </p:nvSpPr>
          <p:spPr bwMode="auto">
            <a:xfrm>
              <a:off x="1605142" y="4160956"/>
              <a:ext cx="6530733" cy="2308324"/>
            </a:xfrm>
            <a:prstGeom prst="rect">
              <a:avLst/>
            </a:prstGeom>
            <a:noFill/>
            <a:ln>
              <a:noFill/>
            </a:ln>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fontAlgn="auto">
                <a:spcBef>
                  <a:spcPts val="0"/>
                </a:spcBef>
                <a:spcAft>
                  <a:spcPts val="0"/>
                </a:spcAft>
                <a:defRPr/>
              </a:pPr>
              <a:r>
                <a:rPr lang="zh-CN" altLang="en-US" sz="2400" b="1" kern="0" dirty="0">
                  <a:solidFill>
                    <a:srgbClr val="FF0000"/>
                  </a:solidFill>
                  <a:latin typeface="黑体" panose="02010609060101010101" pitchFamily="49" charset="-122"/>
                  <a:ea typeface="黑体" panose="02010609060101010101" pitchFamily="49" charset="-122"/>
                </a:rPr>
                <a:t>中学生对牙齿护理重视不够</a:t>
              </a:r>
              <a:r>
                <a:rPr lang="zh-CN" altLang="en-US" sz="2400" b="1" kern="0" dirty="0" smtClean="0">
                  <a:solidFill>
                    <a:srgbClr val="FF0000"/>
                  </a:solidFill>
                  <a:latin typeface="黑体" panose="02010609060101010101" pitchFamily="49" charset="-122"/>
                  <a:ea typeface="黑体" panose="02010609060101010101" pitchFamily="49" charset="-122"/>
                </a:rPr>
                <a:t>。</a:t>
              </a:r>
              <a:endParaRPr lang="en-US" altLang="zh-CN" sz="2400" b="1" kern="0" dirty="0" smtClean="0">
                <a:solidFill>
                  <a:srgbClr val="FF0000"/>
                </a:solidFill>
                <a:latin typeface="黑体" panose="02010609060101010101" pitchFamily="49" charset="-122"/>
                <a:ea typeface="黑体" panose="02010609060101010101" pitchFamily="49" charset="-122"/>
              </a:endParaRPr>
            </a:p>
            <a:p>
              <a:pPr lvl="0" fontAlgn="auto">
                <a:spcBef>
                  <a:spcPts val="0"/>
                </a:spcBef>
                <a:spcAft>
                  <a:spcPts val="0"/>
                </a:spcAft>
                <a:defRPr/>
              </a:pPr>
              <a:r>
                <a:rPr lang="zh-CN" altLang="en-US" sz="2400" b="1" kern="0" dirty="0" smtClean="0">
                  <a:solidFill>
                    <a:srgbClr val="003366"/>
                  </a:solidFill>
                  <a:latin typeface="黑体" panose="02010609060101010101" pitchFamily="49" charset="-122"/>
                  <a:ea typeface="黑体" panose="02010609060101010101" pitchFamily="49" charset="-122"/>
                </a:rPr>
                <a:t>一</a:t>
              </a:r>
              <a:r>
                <a:rPr lang="zh-CN" altLang="en-US" sz="2400" b="1" kern="0" dirty="0">
                  <a:solidFill>
                    <a:srgbClr val="003366"/>
                  </a:solidFill>
                  <a:latin typeface="黑体" panose="02010609060101010101" pitchFamily="49" charset="-122"/>
                  <a:ea typeface="黑体" panose="02010609060101010101" pitchFamily="49" charset="-122"/>
                </a:rPr>
                <a:t>是刷牙时间不达标，仅有</a:t>
              </a:r>
              <a:r>
                <a:rPr lang="en-US" altLang="zh-CN" sz="2400" b="1" kern="0" dirty="0">
                  <a:solidFill>
                    <a:srgbClr val="003366"/>
                  </a:solidFill>
                  <a:latin typeface="黑体" panose="02010609060101010101" pitchFamily="49" charset="-122"/>
                  <a:ea typeface="黑体" panose="02010609060101010101" pitchFamily="49" charset="-122"/>
                </a:rPr>
                <a:t>22%</a:t>
              </a:r>
              <a:r>
                <a:rPr lang="zh-CN" altLang="en-US" sz="2400" b="1" kern="0" dirty="0">
                  <a:solidFill>
                    <a:srgbClr val="003366"/>
                  </a:solidFill>
                  <a:latin typeface="黑体" panose="02010609060101010101" pitchFamily="49" charset="-122"/>
                  <a:ea typeface="黑体" panose="02010609060101010101" pitchFamily="49" charset="-122"/>
                </a:rPr>
                <a:t>的同学每次</a:t>
              </a:r>
              <a:r>
                <a:rPr lang="zh-CN" altLang="en-US" sz="2400" b="1" kern="0" dirty="0" smtClean="0">
                  <a:solidFill>
                    <a:srgbClr val="003366"/>
                  </a:solidFill>
                  <a:latin typeface="黑体" panose="02010609060101010101" pitchFamily="49" charset="-122"/>
                  <a:ea typeface="黑体" panose="02010609060101010101" pitchFamily="49" charset="-122"/>
                </a:rPr>
                <a:t>刷牙</a:t>
              </a:r>
              <a:endParaRPr lang="en-US" altLang="zh-CN" sz="2400" b="1" kern="0" dirty="0" smtClean="0">
                <a:solidFill>
                  <a:srgbClr val="003366"/>
                </a:solidFill>
                <a:latin typeface="黑体" panose="02010609060101010101" pitchFamily="49" charset="-122"/>
                <a:ea typeface="黑体" panose="02010609060101010101" pitchFamily="49" charset="-122"/>
              </a:endParaRPr>
            </a:p>
            <a:p>
              <a:pPr lvl="0" fontAlgn="auto">
                <a:spcBef>
                  <a:spcPts val="0"/>
                </a:spcBef>
                <a:spcAft>
                  <a:spcPts val="0"/>
                </a:spcAft>
                <a:defRPr/>
              </a:pPr>
              <a:r>
                <a:rPr lang="zh-CN" altLang="en-US" sz="2400" b="1" kern="0" dirty="0" smtClean="0">
                  <a:solidFill>
                    <a:srgbClr val="003366"/>
                  </a:solidFill>
                  <a:latin typeface="黑体" panose="02010609060101010101" pitchFamily="49" charset="-122"/>
                  <a:ea typeface="黑体" panose="02010609060101010101" pitchFamily="49" charset="-122"/>
                </a:rPr>
                <a:t>时间</a:t>
              </a:r>
              <a:r>
                <a:rPr lang="zh-CN" altLang="en-US" sz="2400" b="1" kern="0" dirty="0">
                  <a:solidFill>
                    <a:srgbClr val="003366"/>
                  </a:solidFill>
                  <a:latin typeface="黑体" panose="02010609060101010101" pitchFamily="49" charset="-122"/>
                  <a:ea typeface="黑体" panose="02010609060101010101" pitchFamily="49" charset="-122"/>
                </a:rPr>
                <a:t>达到</a:t>
              </a:r>
              <a:r>
                <a:rPr lang="en-US" altLang="zh-CN" sz="2400" b="1" kern="0" dirty="0">
                  <a:solidFill>
                    <a:srgbClr val="003366"/>
                  </a:solidFill>
                  <a:latin typeface="黑体" panose="02010609060101010101" pitchFamily="49" charset="-122"/>
                  <a:ea typeface="黑体" panose="02010609060101010101" pitchFamily="49" charset="-122"/>
                </a:rPr>
                <a:t>3</a:t>
              </a:r>
              <a:r>
                <a:rPr lang="zh-CN" altLang="en-US" sz="2400" b="1" kern="0" dirty="0">
                  <a:solidFill>
                    <a:srgbClr val="003366"/>
                  </a:solidFill>
                  <a:latin typeface="黑体" panose="02010609060101010101" pitchFamily="49" charset="-122"/>
                  <a:ea typeface="黑体" panose="02010609060101010101" pitchFamily="49" charset="-122"/>
                </a:rPr>
                <a:t>分钟；二是刷牙方法不标准，仅</a:t>
              </a:r>
              <a:r>
                <a:rPr lang="zh-CN" altLang="en-US" sz="2400" b="1" kern="0" dirty="0" smtClean="0">
                  <a:solidFill>
                    <a:srgbClr val="003366"/>
                  </a:solidFill>
                  <a:latin typeface="黑体" panose="02010609060101010101" pitchFamily="49" charset="-122"/>
                  <a:ea typeface="黑体" panose="02010609060101010101" pitchFamily="49" charset="-122"/>
                </a:rPr>
                <a:t>有</a:t>
              </a:r>
              <a:endParaRPr lang="en-US" altLang="zh-CN" sz="2400" b="1" kern="0" dirty="0" smtClean="0">
                <a:solidFill>
                  <a:srgbClr val="003366"/>
                </a:solidFill>
                <a:latin typeface="黑体" panose="02010609060101010101" pitchFamily="49" charset="-122"/>
                <a:ea typeface="黑体" panose="02010609060101010101" pitchFamily="49" charset="-122"/>
              </a:endParaRPr>
            </a:p>
            <a:p>
              <a:pPr lvl="0" fontAlgn="auto">
                <a:spcBef>
                  <a:spcPts val="0"/>
                </a:spcBef>
                <a:spcAft>
                  <a:spcPts val="0"/>
                </a:spcAft>
                <a:defRPr/>
              </a:pPr>
              <a:r>
                <a:rPr lang="en-US" altLang="zh-CN" sz="2400" b="1" kern="0" dirty="0" smtClean="0">
                  <a:solidFill>
                    <a:srgbClr val="003366"/>
                  </a:solidFill>
                  <a:latin typeface="黑体" panose="02010609060101010101" pitchFamily="49" charset="-122"/>
                  <a:ea typeface="黑体" panose="02010609060101010101" pitchFamily="49" charset="-122"/>
                </a:rPr>
                <a:t>19</a:t>
              </a:r>
              <a:r>
                <a:rPr lang="en-US" altLang="zh-CN" sz="2400" b="1" kern="0" dirty="0">
                  <a:solidFill>
                    <a:srgbClr val="003366"/>
                  </a:solidFill>
                  <a:latin typeface="黑体" panose="02010609060101010101" pitchFamily="49" charset="-122"/>
                  <a:ea typeface="黑体" panose="02010609060101010101" pitchFamily="49" charset="-122"/>
                </a:rPr>
                <a:t>%</a:t>
              </a:r>
              <a:r>
                <a:rPr lang="zh-CN" altLang="en-US" sz="2400" b="1" kern="0" dirty="0">
                  <a:solidFill>
                    <a:srgbClr val="003366"/>
                  </a:solidFill>
                  <a:latin typeface="黑体" panose="02010609060101010101" pitchFamily="49" charset="-122"/>
                  <a:ea typeface="黑体" panose="02010609060101010101" pitchFamily="49" charset="-122"/>
                </a:rPr>
                <a:t>的同学采用巴氏刷牙法；三是牙刷更换</a:t>
              </a:r>
              <a:r>
                <a:rPr lang="zh-CN" altLang="en-US" sz="2400" b="1" kern="0" dirty="0" smtClean="0">
                  <a:solidFill>
                    <a:srgbClr val="003366"/>
                  </a:solidFill>
                  <a:latin typeface="黑体" panose="02010609060101010101" pitchFamily="49" charset="-122"/>
                  <a:ea typeface="黑体" panose="02010609060101010101" pitchFamily="49" charset="-122"/>
                </a:rPr>
                <a:t>不</a:t>
              </a:r>
              <a:endParaRPr lang="en-US" altLang="zh-CN" sz="2400" b="1" kern="0" dirty="0" smtClean="0">
                <a:solidFill>
                  <a:srgbClr val="003366"/>
                </a:solidFill>
                <a:latin typeface="黑体" panose="02010609060101010101" pitchFamily="49" charset="-122"/>
                <a:ea typeface="黑体" panose="02010609060101010101" pitchFamily="49" charset="-122"/>
              </a:endParaRPr>
            </a:p>
            <a:p>
              <a:pPr lvl="0" fontAlgn="auto">
                <a:spcBef>
                  <a:spcPts val="0"/>
                </a:spcBef>
                <a:spcAft>
                  <a:spcPts val="0"/>
                </a:spcAft>
                <a:defRPr/>
              </a:pPr>
              <a:r>
                <a:rPr lang="zh-CN" altLang="en-US" sz="2400" b="1" kern="0" dirty="0" smtClean="0">
                  <a:solidFill>
                    <a:srgbClr val="003366"/>
                  </a:solidFill>
                  <a:latin typeface="黑体" panose="02010609060101010101" pitchFamily="49" charset="-122"/>
                  <a:ea typeface="黑体" panose="02010609060101010101" pitchFamily="49" charset="-122"/>
                </a:rPr>
                <a:t>及时</a:t>
              </a:r>
              <a:r>
                <a:rPr lang="zh-CN" altLang="en-US" sz="2400" b="1" kern="0" dirty="0">
                  <a:solidFill>
                    <a:srgbClr val="003366"/>
                  </a:solidFill>
                  <a:latin typeface="黑体" panose="02010609060101010101" pitchFamily="49" charset="-122"/>
                  <a:ea typeface="黑体" panose="02010609060101010101" pitchFamily="49" charset="-122"/>
                </a:rPr>
                <a:t>，牙刷使用超过半年的达</a:t>
              </a:r>
              <a:r>
                <a:rPr lang="en-US" altLang="zh-CN" sz="2400" b="1" kern="0" dirty="0">
                  <a:solidFill>
                    <a:srgbClr val="003366"/>
                  </a:solidFill>
                  <a:latin typeface="黑体" panose="02010609060101010101" pitchFamily="49" charset="-122"/>
                  <a:ea typeface="黑体" panose="02010609060101010101" pitchFamily="49" charset="-122"/>
                </a:rPr>
                <a:t>40%</a:t>
              </a:r>
              <a:r>
                <a:rPr lang="zh-CN" altLang="en-US" sz="2400" b="1" kern="0" dirty="0">
                  <a:solidFill>
                    <a:srgbClr val="003366"/>
                  </a:solidFill>
                  <a:latin typeface="黑体" panose="02010609060101010101" pitchFamily="49" charset="-122"/>
                  <a:ea typeface="黑体" panose="02010609060101010101" pitchFamily="49" charset="-122"/>
                </a:rPr>
                <a:t>，甚至有</a:t>
              </a:r>
              <a:r>
                <a:rPr lang="en-US" altLang="zh-CN" sz="2400" b="1" kern="0" dirty="0">
                  <a:solidFill>
                    <a:srgbClr val="003366"/>
                  </a:solidFill>
                  <a:latin typeface="黑体" panose="02010609060101010101" pitchFamily="49" charset="-122"/>
                  <a:ea typeface="黑体" panose="02010609060101010101" pitchFamily="49" charset="-122"/>
                </a:rPr>
                <a:t>15</a:t>
              </a:r>
              <a:r>
                <a:rPr lang="en-US" altLang="zh-CN" sz="2400" b="1" kern="0" dirty="0" smtClean="0">
                  <a:solidFill>
                    <a:srgbClr val="003366"/>
                  </a:solidFill>
                  <a:latin typeface="黑体" panose="02010609060101010101" pitchFamily="49" charset="-122"/>
                  <a:ea typeface="黑体" panose="02010609060101010101" pitchFamily="49" charset="-122"/>
                </a:rPr>
                <a:t>%</a:t>
              </a:r>
            </a:p>
            <a:p>
              <a:pPr lvl="0" fontAlgn="auto">
                <a:spcBef>
                  <a:spcPts val="0"/>
                </a:spcBef>
                <a:spcAft>
                  <a:spcPts val="0"/>
                </a:spcAft>
                <a:defRPr/>
              </a:pPr>
              <a:r>
                <a:rPr lang="zh-CN" altLang="en-US" sz="2400" b="1" kern="0" dirty="0" smtClean="0">
                  <a:solidFill>
                    <a:srgbClr val="003366"/>
                  </a:solidFill>
                  <a:latin typeface="黑体" panose="02010609060101010101" pitchFamily="49" charset="-122"/>
                  <a:ea typeface="黑体" panose="02010609060101010101" pitchFamily="49" charset="-122"/>
                </a:rPr>
                <a:t>的</a:t>
              </a:r>
              <a:r>
                <a:rPr lang="zh-CN" altLang="en-US" sz="2400" b="1" kern="0" dirty="0">
                  <a:solidFill>
                    <a:srgbClr val="003366"/>
                  </a:solidFill>
                  <a:latin typeface="黑体" panose="02010609060101010101" pitchFamily="49" charset="-122"/>
                  <a:ea typeface="黑体" panose="02010609060101010101" pitchFamily="49" charset="-122"/>
                </a:rPr>
                <a:t>同学要等到牙刷坏了再换。</a:t>
              </a:r>
              <a:endParaRPr kumimoji="0" lang="en-US" altLang="zh-CN" sz="2400" b="1" i="0" u="none" strike="noStrike" kern="0" cap="none" spc="0" normalizeH="0" baseline="0" noProof="0" dirty="0">
                <a:ln>
                  <a:noFill/>
                </a:ln>
                <a:solidFill>
                  <a:srgbClr val="003366"/>
                </a:solidFill>
                <a:effectLst/>
                <a:uLnTx/>
                <a:uFillTx/>
                <a:latin typeface="黑体" panose="02010609060101010101" pitchFamily="49" charset="-122"/>
                <a:ea typeface="黑体" panose="02010609060101010101" pitchFamily="49" charset="-122"/>
                <a:cs typeface="+mn-cs"/>
              </a:endParaRPr>
            </a:p>
          </p:txBody>
        </p:sp>
      </p:grpSp>
      <p:sp>
        <p:nvSpPr>
          <p:cNvPr id="63" name="TextBox 62"/>
          <p:cNvSpPr txBox="1"/>
          <p:nvPr/>
        </p:nvSpPr>
        <p:spPr>
          <a:xfrm>
            <a:off x="2706343" y="1057118"/>
            <a:ext cx="6048670" cy="738664"/>
          </a:xfrm>
          <a:prstGeom prst="rect">
            <a:avLst/>
          </a:prstGeom>
          <a:noFill/>
          <a:ln w="9525">
            <a:noFill/>
          </a:ln>
        </p:spPr>
        <p:txBody>
          <a:bodyPr wrap="square" lIns="0" tIns="0" rIns="0" bIns="0">
            <a:spAutoFit/>
          </a:bodyPr>
          <a:lstStyle/>
          <a:p>
            <a:pPr>
              <a:spcBef>
                <a:spcPct val="20000"/>
              </a:spcBef>
            </a:pPr>
            <a:r>
              <a:rPr lang="zh-CN" altLang="en-US" sz="2400" dirty="0" smtClean="0">
                <a:solidFill>
                  <a:srgbClr val="FF0000"/>
                </a:solidFill>
                <a:latin typeface="黑体" panose="02010609060101010101" pitchFamily="49" charset="-122"/>
                <a:ea typeface="黑体" panose="02010609060101010101" pitchFamily="49" charset="-122"/>
                <a:sym typeface="+mn-ea"/>
              </a:rPr>
              <a:t>中学生牙齿健康现状及存在的主要问题有以下几个方面：</a:t>
            </a:r>
            <a:endParaRPr lang="zh-CN" altLang="en-US" sz="2400" dirty="0">
              <a:solidFill>
                <a:srgbClr val="FF0000"/>
              </a:solidFill>
              <a:latin typeface="黑体" panose="02010609060101010101" pitchFamily="49" charset="-122"/>
              <a:ea typeface="黑体" panose="02010609060101010101" pitchFamily="49" charset="-122"/>
              <a:sym typeface="+mn-ea"/>
            </a:endParaRPr>
          </a:p>
        </p:txBody>
      </p:sp>
    </p:spTree>
    <p:extLst>
      <p:ext uri="{BB962C8B-B14F-4D97-AF65-F5344CB8AC3E}">
        <p14:creationId xmlns:p14="http://schemas.microsoft.com/office/powerpoint/2010/main" val="286811337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 presetClass="entr" presetSubtype="8" accel="50000" decel="5000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animEffect transition="in" filter="fade">
                                      <p:cBhvr>
                                        <p:cTn id="18" dur="500"/>
                                        <p:tgtEl>
                                          <p:spTgt spid="22"/>
                                        </p:tgtEl>
                                      </p:cBhvr>
                                    </p:animEffect>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additive="base">
                                        <p:cTn id="22" dur="500" fill="hold"/>
                                        <p:tgtEl>
                                          <p:spTgt spid="30"/>
                                        </p:tgtEl>
                                        <p:attrNameLst>
                                          <p:attrName>ppt_x</p:attrName>
                                        </p:attrNameLst>
                                      </p:cBhvr>
                                      <p:tavLst>
                                        <p:tav tm="0">
                                          <p:val>
                                            <p:strVal val="#ppt_x"/>
                                          </p:val>
                                        </p:tav>
                                        <p:tav tm="100000">
                                          <p:val>
                                            <p:strVal val="#ppt_x"/>
                                          </p:val>
                                        </p:tav>
                                      </p:tavLst>
                                    </p:anim>
                                    <p:anim calcmode="lin" valueType="num">
                                      <p:cBhvr additive="base">
                                        <p:cTn id="23" dur="500" fill="hold"/>
                                        <p:tgtEl>
                                          <p:spTgt spid="30"/>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2" accel="50000" decel="50000" fill="hold" grpId="0" nodeType="afterEffect">
                                  <p:stCondLst>
                                    <p:cond delay="0"/>
                                  </p:stCondLst>
                                  <p:childTnLst>
                                    <p:set>
                                      <p:cBhvr>
                                        <p:cTn id="26" dur="1" fill="hold">
                                          <p:stCondLst>
                                            <p:cond delay="0"/>
                                          </p:stCondLst>
                                        </p:cTn>
                                        <p:tgtEl>
                                          <p:spTgt spid="63"/>
                                        </p:tgtEl>
                                        <p:attrNameLst>
                                          <p:attrName>style.visibility</p:attrName>
                                        </p:attrNameLst>
                                      </p:cBhvr>
                                      <p:to>
                                        <p:strVal val="visible"/>
                                      </p:to>
                                    </p:set>
                                    <p:anim calcmode="lin" valueType="num">
                                      <p:cBhvr additive="base">
                                        <p:cTn id="27" dur="500" fill="hold"/>
                                        <p:tgtEl>
                                          <p:spTgt spid="63"/>
                                        </p:tgtEl>
                                        <p:attrNameLst>
                                          <p:attrName>ppt_x</p:attrName>
                                        </p:attrNameLst>
                                      </p:cBhvr>
                                      <p:tavLst>
                                        <p:tav tm="0">
                                          <p:val>
                                            <p:strVal val="1+#ppt_w/2"/>
                                          </p:val>
                                        </p:tav>
                                        <p:tav tm="100000">
                                          <p:val>
                                            <p:strVal val="#ppt_x"/>
                                          </p:val>
                                        </p:tav>
                                      </p:tavLst>
                                    </p:anim>
                                    <p:anim calcmode="lin" valueType="num">
                                      <p:cBhvr additive="base">
                                        <p:cTn id="28" dur="500" fill="hold"/>
                                        <p:tgtEl>
                                          <p:spTgt spid="6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直接连接符 22"/>
          <p:cNvCxnSpPr/>
          <p:nvPr/>
        </p:nvCxnSpPr>
        <p:spPr>
          <a:xfrm>
            <a:off x="0" y="814388"/>
            <a:ext cx="9144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2" name="组合 46"/>
          <p:cNvGrpSpPr/>
          <p:nvPr/>
        </p:nvGrpSpPr>
        <p:grpSpPr>
          <a:xfrm>
            <a:off x="0" y="284163"/>
            <a:ext cx="5416867" cy="530225"/>
            <a:chOff x="0" y="284389"/>
            <a:chExt cx="1692275" cy="529772"/>
          </a:xfrm>
        </p:grpSpPr>
        <p:sp>
          <p:nvSpPr>
            <p:cNvPr id="8" name="矩形 7"/>
            <p:cNvSpPr/>
            <p:nvPr/>
          </p:nvSpPr>
          <p:spPr>
            <a:xfrm>
              <a:off x="0" y="284389"/>
              <a:ext cx="1511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400" b="1" dirty="0">
                  <a:solidFill>
                    <a:schemeClr val="bg1"/>
                  </a:solidFill>
                  <a:ea typeface="微软雅黑" panose="020B0503020204020204" charset="-122"/>
                  <a:sym typeface="Arial" panose="020B0604020202020204" pitchFamily="34" charset="0"/>
                </a:rPr>
                <a:t>中学生牙齿健康状况的调查与</a:t>
              </a:r>
              <a:r>
                <a:rPr lang="zh-CN" altLang="en-US" sz="2400" b="1" dirty="0" smtClean="0">
                  <a:solidFill>
                    <a:schemeClr val="bg1"/>
                  </a:solidFill>
                  <a:ea typeface="微软雅黑" panose="020B0503020204020204" charset="-122"/>
                  <a:sym typeface="Arial" panose="020B0604020202020204" pitchFamily="34" charset="0"/>
                </a:rPr>
                <a:t>研究</a:t>
              </a:r>
              <a:endParaRPr lang="zh-CN" altLang="en-US" sz="24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9" name="矩形 8"/>
            <p:cNvSpPr/>
            <p:nvPr/>
          </p:nvSpPr>
          <p:spPr>
            <a:xfrm>
              <a:off x="1577975" y="284389"/>
              <a:ext cx="114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charset="-122"/>
                <a:cs typeface="+mn-cs"/>
                <a:sym typeface="Arial" panose="020B0604020202020204" pitchFamily="34" charset="0"/>
              </a:endParaRPr>
            </a:p>
          </p:txBody>
        </p:sp>
      </p:grpSp>
      <p:grpSp>
        <p:nvGrpSpPr>
          <p:cNvPr id="15" name="Group 52"/>
          <p:cNvGrpSpPr/>
          <p:nvPr/>
        </p:nvGrpSpPr>
        <p:grpSpPr>
          <a:xfrm>
            <a:off x="35496" y="1052736"/>
            <a:ext cx="2664296" cy="812800"/>
            <a:chOff x="425669" y="2203667"/>
            <a:chExt cx="3973509" cy="811886"/>
          </a:xfrm>
        </p:grpSpPr>
        <p:sp>
          <p:nvSpPr>
            <p:cNvPr id="16" name="Rounded Rectangle 56"/>
            <p:cNvSpPr/>
            <p:nvPr/>
          </p:nvSpPr>
          <p:spPr>
            <a:xfrm>
              <a:off x="425669" y="2203667"/>
              <a:ext cx="3725859" cy="762729"/>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8" name="Rounded Rectangle 57"/>
            <p:cNvSpPr/>
            <p:nvPr/>
          </p:nvSpPr>
          <p:spPr>
            <a:xfrm>
              <a:off x="425669" y="2252825"/>
              <a:ext cx="3725859" cy="762728"/>
            </a:xfrm>
            <a:prstGeom prst="roundRect">
              <a:avLst>
                <a:gd name="adj" fmla="val 1127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9" name="Isosceles Triangle 58"/>
            <p:cNvSpPr/>
            <p:nvPr/>
          </p:nvSpPr>
          <p:spPr>
            <a:xfrm rot="5400000">
              <a:off x="3985896" y="2453214"/>
              <a:ext cx="464614" cy="36195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grpSp>
      <p:sp>
        <p:nvSpPr>
          <p:cNvPr id="20" name="TextBox 61"/>
          <p:cNvSpPr txBox="1"/>
          <p:nvPr/>
        </p:nvSpPr>
        <p:spPr>
          <a:xfrm>
            <a:off x="970765" y="1221011"/>
            <a:ext cx="1513003" cy="427038"/>
          </a:xfrm>
          <a:prstGeom prst="rect">
            <a:avLst/>
          </a:prstGeom>
          <a:noFill/>
          <a:ln w="9525">
            <a:noFill/>
          </a:ln>
        </p:spPr>
        <p:txBody>
          <a:bodyPr wrap="square" lIns="0" tIns="0" rIns="0" bIns="0">
            <a:spAutoFit/>
          </a:bodyPr>
          <a:lstStyle/>
          <a:p>
            <a:pPr>
              <a:spcBef>
                <a:spcPct val="20000"/>
              </a:spcBef>
              <a:buFont typeface="Arial" panose="020B0604020202020204" pitchFamily="34" charset="0"/>
              <a:buNone/>
            </a:pPr>
            <a:r>
              <a:rPr lang="zh-CN" altLang="en-US" sz="2800" b="1" dirty="0" smtClean="0">
                <a:solidFill>
                  <a:srgbClr val="FFFF00"/>
                </a:solidFill>
                <a:latin typeface="黑体" panose="02010609060101010101" pitchFamily="49" charset="-122"/>
                <a:ea typeface="黑体" panose="02010609060101010101" pitchFamily="49" charset="-122"/>
                <a:sym typeface="+mn-ea"/>
              </a:rPr>
              <a:t>研究成果</a:t>
            </a:r>
            <a:endParaRPr lang="zh-CN" altLang="en-US" sz="2800" b="1" dirty="0">
              <a:solidFill>
                <a:srgbClr val="FFFF00"/>
              </a:solidFill>
              <a:latin typeface="黑体" panose="02010609060101010101" pitchFamily="49" charset="-122"/>
              <a:ea typeface="黑体" panose="02010609060101010101" pitchFamily="49" charset="-122"/>
              <a:sym typeface="+mn-ea"/>
            </a:endParaRPr>
          </a:p>
        </p:txBody>
      </p:sp>
      <p:sp>
        <p:nvSpPr>
          <p:cNvPr id="22" name="Freeform 76"/>
          <p:cNvSpPr>
            <a:spLocks noEditPoints="1"/>
          </p:cNvSpPr>
          <p:nvPr/>
        </p:nvSpPr>
        <p:spPr>
          <a:xfrm>
            <a:off x="318071" y="1171799"/>
            <a:ext cx="403225" cy="588962"/>
          </a:xfrm>
          <a:custGeom>
            <a:avLst/>
            <a:gdLst>
              <a:gd name="txL" fmla="*/ 0 w 70"/>
              <a:gd name="txT" fmla="*/ 0 h 102"/>
              <a:gd name="txR" fmla="*/ 70 w 70"/>
              <a:gd name="txB" fmla="*/ 102 h 102"/>
            </a:gdLst>
            <a:ahLst/>
            <a:cxnLst>
              <a:cxn ang="0">
                <a:pos x="2147483647" y="0"/>
              </a:cxn>
              <a:cxn ang="0">
                <a:pos x="0"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alpha val="100000"/>
            </a:schemeClr>
          </a:solidFill>
          <a:ln w="9525">
            <a:noFill/>
          </a:ln>
        </p:spPr>
        <p:txBody>
          <a:bodyPr/>
          <a:lstStyle/>
          <a:p>
            <a:endParaRPr lang="zh-CN" altLang="en-US"/>
          </a:p>
        </p:txBody>
      </p:sp>
      <p:grpSp>
        <p:nvGrpSpPr>
          <p:cNvPr id="38" name="组合 5"/>
          <p:cNvGrpSpPr/>
          <p:nvPr/>
        </p:nvGrpSpPr>
        <p:grpSpPr>
          <a:xfrm>
            <a:off x="706143" y="2344812"/>
            <a:ext cx="7510462" cy="2380503"/>
            <a:chOff x="756529" y="5013904"/>
            <a:chExt cx="7512051" cy="2380503"/>
          </a:xfrm>
        </p:grpSpPr>
        <p:grpSp>
          <p:nvGrpSpPr>
            <p:cNvPr id="39" name="Group 6"/>
            <p:cNvGrpSpPr/>
            <p:nvPr/>
          </p:nvGrpSpPr>
          <p:grpSpPr>
            <a:xfrm>
              <a:off x="756529" y="6740569"/>
              <a:ext cx="762000" cy="653838"/>
              <a:chOff x="3174" y="6163"/>
              <a:chExt cx="1549" cy="1328"/>
            </a:xfrm>
          </p:grpSpPr>
          <p:sp>
            <p:nvSpPr>
              <p:cNvPr id="43" name="AutoShape 7"/>
              <p:cNvSpPr>
                <a:spLocks noChangeArrowheads="1"/>
              </p:cNvSpPr>
              <p:nvPr/>
            </p:nvSpPr>
            <p:spPr bwMode="gray">
              <a:xfrm>
                <a:off x="3187" y="6163"/>
                <a:ext cx="1536" cy="1328"/>
              </a:xfrm>
              <a:prstGeom prst="hexagon">
                <a:avLst>
                  <a:gd name="adj" fmla="val 28916"/>
                  <a:gd name="vf" fmla="val 115470"/>
                </a:avLst>
              </a:prstGeom>
              <a:solidFill>
                <a:srgbClr val="808080"/>
              </a:solidFill>
              <a:ln>
                <a:noFill/>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cs typeface="+mn-cs"/>
                </a:endParaRPr>
              </a:p>
            </p:txBody>
          </p:sp>
          <p:sp>
            <p:nvSpPr>
              <p:cNvPr id="44" name="AutoShape 8"/>
              <p:cNvSpPr>
                <a:spLocks noChangeArrowheads="1"/>
              </p:cNvSpPr>
              <p:nvPr/>
            </p:nvSpPr>
            <p:spPr bwMode="gray">
              <a:xfrm>
                <a:off x="3174" y="6163"/>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cs typeface="+mn-cs"/>
                </a:endParaRPr>
              </a:p>
            </p:txBody>
          </p:sp>
          <p:sp>
            <p:nvSpPr>
              <p:cNvPr id="45" name="AutoShape 9"/>
              <p:cNvSpPr>
                <a:spLocks noChangeArrowheads="1"/>
              </p:cNvSpPr>
              <p:nvPr/>
            </p:nvSpPr>
            <p:spPr bwMode="gray">
              <a:xfrm>
                <a:off x="3264" y="6177"/>
                <a:ext cx="1349" cy="1167"/>
              </a:xfrm>
              <a:prstGeom prst="hexagon">
                <a:avLst>
                  <a:gd name="adj" fmla="val 28896"/>
                  <a:gd name="vf" fmla="val 115470"/>
                </a:avLst>
              </a:prstGeom>
              <a:gradFill rotWithShape="1">
                <a:gsLst>
                  <a:gs pos="0">
                    <a:srgbClr val="4EA7EA">
                      <a:gamma/>
                      <a:shade val="46275"/>
                      <a:invGamma/>
                    </a:srgbClr>
                  </a:gs>
                  <a:gs pos="100000">
                    <a:srgbClr val="4EA7EA"/>
                  </a:gs>
                </a:gsLst>
                <a:lin ang="2700000" scaled="1"/>
              </a:gradFill>
              <a:ln w="9525">
                <a:solidFill>
                  <a:srgbClr val="000000"/>
                </a:solidFill>
                <a:miter lim="800000"/>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cs typeface="+mn-cs"/>
                </a:endParaRPr>
              </a:p>
            </p:txBody>
          </p:sp>
        </p:grpSp>
        <p:sp>
          <p:nvSpPr>
            <p:cNvPr id="40" name="Line 13"/>
            <p:cNvSpPr>
              <a:spLocks noChangeShapeType="1"/>
            </p:cNvSpPr>
            <p:nvPr/>
          </p:nvSpPr>
          <p:spPr bwMode="auto">
            <a:xfrm>
              <a:off x="1366258" y="7316860"/>
              <a:ext cx="6902322" cy="0"/>
            </a:xfrm>
            <a:prstGeom prst="line">
              <a:avLst/>
            </a:prstGeom>
            <a:noFill/>
            <a:ln w="25400">
              <a:solidFill>
                <a:srgbClr val="003366"/>
              </a:solidFill>
              <a:prstDash val="sysDot"/>
              <a:round/>
              <a:tailEnd type="oval" w="med" len="me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cs typeface="+mn-cs"/>
              </a:endParaRPr>
            </a:p>
          </p:txBody>
        </p:sp>
        <p:sp>
          <p:nvSpPr>
            <p:cNvPr id="41" name="Text Box 15"/>
            <p:cNvSpPr txBox="1"/>
            <p:nvPr/>
          </p:nvSpPr>
          <p:spPr>
            <a:xfrm>
              <a:off x="953421" y="6805685"/>
              <a:ext cx="354087" cy="457200"/>
            </a:xfrm>
            <a:prstGeom prst="rect">
              <a:avLst/>
            </a:prstGeom>
            <a:noFill/>
            <a:ln w="9525">
              <a:noFill/>
            </a:ln>
          </p:spPr>
          <p:txBody>
            <a:bodyPr wrap="none">
              <a:spAutoFit/>
            </a:bodyPr>
            <a:lstStyle/>
            <a:p>
              <a:pPr algn="ctr"/>
              <a:r>
                <a:rPr lang="en-US" altLang="zh-CN" sz="2400" b="1" dirty="0">
                  <a:solidFill>
                    <a:srgbClr val="FFFFFF"/>
                  </a:solidFill>
                  <a:latin typeface="Arial" panose="020B0604020202020204" pitchFamily="34" charset="0"/>
                </a:rPr>
                <a:t>4</a:t>
              </a:r>
            </a:p>
          </p:txBody>
        </p:sp>
        <p:sp>
          <p:nvSpPr>
            <p:cNvPr id="42" name="Text Box 14"/>
            <p:cNvSpPr txBox="1">
              <a:spLocks noChangeArrowheads="1"/>
            </p:cNvSpPr>
            <p:nvPr/>
          </p:nvSpPr>
          <p:spPr bwMode="auto">
            <a:xfrm>
              <a:off x="1620312" y="5013904"/>
              <a:ext cx="6648268" cy="2308324"/>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fontAlgn="auto">
                <a:spcBef>
                  <a:spcPts val="0"/>
                </a:spcBef>
                <a:spcAft>
                  <a:spcPts val="0"/>
                </a:spcAft>
                <a:defRPr/>
              </a:pPr>
              <a:r>
                <a:rPr lang="zh-CN" altLang="en-US" sz="2400" b="1" kern="0" dirty="0">
                  <a:solidFill>
                    <a:srgbClr val="FF0000"/>
                  </a:solidFill>
                  <a:latin typeface="黑体" panose="02010609060101010101" pitchFamily="49" charset="-122"/>
                  <a:ea typeface="黑体" panose="02010609060101010101" pitchFamily="49" charset="-122"/>
                </a:rPr>
                <a:t>中学生发现牙齿健康问题就医不及时</a:t>
              </a:r>
              <a:r>
                <a:rPr lang="zh-CN" altLang="en-US" sz="2400" b="1" kern="0" dirty="0" smtClean="0">
                  <a:solidFill>
                    <a:srgbClr val="FF0000"/>
                  </a:solidFill>
                  <a:latin typeface="黑体" panose="02010609060101010101" pitchFamily="49" charset="-122"/>
                  <a:ea typeface="黑体" panose="02010609060101010101" pitchFamily="49" charset="-122"/>
                </a:rPr>
                <a:t>。</a:t>
              </a:r>
              <a:endParaRPr lang="en-US" altLang="zh-CN" sz="2400" b="1" kern="0" dirty="0" smtClean="0">
                <a:solidFill>
                  <a:srgbClr val="FF0000"/>
                </a:solidFill>
                <a:latin typeface="黑体" panose="02010609060101010101" pitchFamily="49" charset="-122"/>
                <a:ea typeface="黑体" panose="02010609060101010101" pitchFamily="49" charset="-122"/>
              </a:endParaRPr>
            </a:p>
            <a:p>
              <a:pPr lvl="0" fontAlgn="auto">
                <a:spcBef>
                  <a:spcPts val="0"/>
                </a:spcBef>
                <a:spcAft>
                  <a:spcPts val="0"/>
                </a:spcAft>
                <a:defRPr/>
              </a:pPr>
              <a:r>
                <a:rPr lang="zh-CN" altLang="en-US" sz="2400" b="1" kern="0" dirty="0" smtClean="0">
                  <a:solidFill>
                    <a:srgbClr val="003366"/>
                  </a:solidFill>
                  <a:latin typeface="黑体" panose="02010609060101010101" pitchFamily="49" charset="-122"/>
                  <a:ea typeface="黑体" panose="02010609060101010101" pitchFamily="49" charset="-122"/>
                </a:rPr>
                <a:t>调查</a:t>
              </a:r>
              <a:r>
                <a:rPr lang="zh-CN" altLang="en-US" sz="2400" b="1" kern="0" dirty="0">
                  <a:solidFill>
                    <a:srgbClr val="003366"/>
                  </a:solidFill>
                  <a:latin typeface="黑体" panose="02010609060101010101" pitchFamily="49" charset="-122"/>
                  <a:ea typeface="黑体" panose="02010609060101010101" pitchFamily="49" charset="-122"/>
                </a:rPr>
                <a:t>情况看，</a:t>
              </a:r>
              <a:r>
                <a:rPr lang="en-US" altLang="zh-CN" sz="2400" b="1" kern="0" dirty="0">
                  <a:solidFill>
                    <a:srgbClr val="003366"/>
                  </a:solidFill>
                  <a:latin typeface="黑体" panose="02010609060101010101" pitchFamily="49" charset="-122"/>
                  <a:ea typeface="黑体" panose="02010609060101010101" pitchFamily="49" charset="-122"/>
                </a:rPr>
                <a:t>78%</a:t>
              </a:r>
              <a:r>
                <a:rPr lang="zh-CN" altLang="en-US" sz="2400" b="1" kern="0" dirty="0">
                  <a:solidFill>
                    <a:srgbClr val="003366"/>
                  </a:solidFill>
                  <a:latin typeface="黑体" panose="02010609060101010101" pitchFamily="49" charset="-122"/>
                  <a:ea typeface="黑体" panose="02010609060101010101" pitchFamily="49" charset="-122"/>
                </a:rPr>
                <a:t>的同学一旦出现牙齿问题，仅仅自己服用止痛药、消炎药来治疗，或者带病拖着，能不去就不去就医，仅有</a:t>
              </a:r>
              <a:r>
                <a:rPr lang="en-US" altLang="zh-CN" sz="2400" b="1" kern="0" dirty="0">
                  <a:solidFill>
                    <a:srgbClr val="003366"/>
                  </a:solidFill>
                  <a:latin typeface="黑体" panose="02010609060101010101" pitchFamily="49" charset="-122"/>
                  <a:ea typeface="黑体" panose="02010609060101010101" pitchFamily="49" charset="-122"/>
                </a:rPr>
                <a:t>18%</a:t>
              </a:r>
              <a:r>
                <a:rPr lang="zh-CN" altLang="en-US" sz="2400" b="1" kern="0" dirty="0">
                  <a:solidFill>
                    <a:srgbClr val="003366"/>
                  </a:solidFill>
                  <a:latin typeface="黑体" panose="02010609060101010101" pitchFamily="49" charset="-122"/>
                  <a:ea typeface="黑体" panose="02010609060101010101" pitchFamily="49" charset="-122"/>
                </a:rPr>
                <a:t>的同学选择立即就医。</a:t>
              </a:r>
              <a:r>
                <a:rPr lang="en-US" altLang="zh-CN" sz="2400" b="1" kern="0" dirty="0">
                  <a:solidFill>
                    <a:srgbClr val="003366"/>
                  </a:solidFill>
                  <a:latin typeface="黑体" panose="02010609060101010101" pitchFamily="49" charset="-122"/>
                  <a:ea typeface="黑体" panose="02010609060101010101" pitchFamily="49" charset="-122"/>
                </a:rPr>
                <a:t>41%</a:t>
              </a:r>
              <a:r>
                <a:rPr lang="zh-CN" altLang="en-US" sz="2400" b="1" kern="0" dirty="0">
                  <a:solidFill>
                    <a:srgbClr val="003366"/>
                  </a:solidFill>
                  <a:latin typeface="黑体" panose="02010609060101010101" pitchFamily="49" charset="-122"/>
                  <a:ea typeface="黑体" panose="02010609060101010101" pitchFamily="49" charset="-122"/>
                </a:rPr>
                <a:t>的同学从未看过牙医，</a:t>
              </a:r>
              <a:r>
                <a:rPr lang="en-US" altLang="zh-CN" sz="2400" b="1" kern="0" dirty="0">
                  <a:solidFill>
                    <a:srgbClr val="003366"/>
                  </a:solidFill>
                  <a:latin typeface="黑体" panose="02010609060101010101" pitchFamily="49" charset="-122"/>
                  <a:ea typeface="黑体" panose="02010609060101010101" pitchFamily="49" charset="-122"/>
                </a:rPr>
                <a:t>57%</a:t>
              </a:r>
              <a:r>
                <a:rPr lang="zh-CN" altLang="en-US" sz="2400" b="1" kern="0" dirty="0">
                  <a:solidFill>
                    <a:srgbClr val="003366"/>
                  </a:solidFill>
                  <a:latin typeface="黑体" panose="02010609060101010101" pitchFamily="49" charset="-122"/>
                  <a:ea typeface="黑体" panose="02010609060101010101" pitchFamily="49" charset="-122"/>
                </a:rPr>
                <a:t>的同学从未洗过牙。</a:t>
              </a:r>
              <a:endParaRPr kumimoji="0" lang="en-US" altLang="zh-CN" sz="2400" b="1" i="0" u="none" strike="noStrike" kern="0" cap="none" spc="0" normalizeH="0" baseline="0" noProof="0" dirty="0">
                <a:ln>
                  <a:noFill/>
                </a:ln>
                <a:solidFill>
                  <a:srgbClr val="003366"/>
                </a:solidFill>
                <a:effectLst/>
                <a:uLnTx/>
                <a:uFillTx/>
                <a:latin typeface="黑体" panose="02010609060101010101" pitchFamily="49" charset="-122"/>
                <a:ea typeface="黑体" panose="02010609060101010101" pitchFamily="49" charset="-122"/>
                <a:cs typeface="+mn-cs"/>
              </a:endParaRPr>
            </a:p>
          </p:txBody>
        </p:sp>
      </p:grpSp>
      <p:grpSp>
        <p:nvGrpSpPr>
          <p:cNvPr id="46" name="组合 7"/>
          <p:cNvGrpSpPr/>
          <p:nvPr/>
        </p:nvGrpSpPr>
        <p:grpSpPr>
          <a:xfrm>
            <a:off x="706143" y="5253007"/>
            <a:ext cx="7510462" cy="1344339"/>
            <a:chOff x="756529" y="5198788"/>
            <a:chExt cx="7512050" cy="1344338"/>
          </a:xfrm>
        </p:grpSpPr>
        <p:grpSp>
          <p:nvGrpSpPr>
            <p:cNvPr id="47" name="Group 16"/>
            <p:cNvGrpSpPr/>
            <p:nvPr/>
          </p:nvGrpSpPr>
          <p:grpSpPr>
            <a:xfrm>
              <a:off x="756529" y="5877964"/>
              <a:ext cx="762000" cy="665162"/>
              <a:chOff x="1110" y="2656"/>
              <a:chExt cx="1549" cy="1351"/>
            </a:xfrm>
          </p:grpSpPr>
          <p:sp>
            <p:nvSpPr>
              <p:cNvPr id="51" name="AutoShape 17"/>
              <p:cNvSpPr>
                <a:spLocks noChangeArrowheads="1"/>
              </p:cNvSpPr>
              <p:nvPr/>
            </p:nvSpPr>
            <p:spPr bwMode="gray">
              <a:xfrm>
                <a:off x="1123" y="2679"/>
                <a:ext cx="1536" cy="1328"/>
              </a:xfrm>
              <a:prstGeom prst="hexagon">
                <a:avLst>
                  <a:gd name="adj" fmla="val 28916"/>
                  <a:gd name="vf" fmla="val 115470"/>
                </a:avLst>
              </a:prstGeom>
              <a:solidFill>
                <a:srgbClr val="808080"/>
              </a:solidFill>
              <a:ln>
                <a:noFill/>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cs typeface="+mn-cs"/>
                </a:endParaRPr>
              </a:p>
            </p:txBody>
          </p:sp>
          <p:sp>
            <p:nvSpPr>
              <p:cNvPr id="52" name="AutoShape 18"/>
              <p:cNvSpPr>
                <a:spLocks noChangeArrowheads="1"/>
              </p:cNvSpPr>
              <p:nvPr/>
            </p:nvSpPr>
            <p:spPr bwMode="gray">
              <a:xfrm>
                <a:off x="1110" y="2656"/>
                <a:ext cx="1536" cy="1328"/>
              </a:xfrm>
              <a:prstGeom prst="hexagon">
                <a:avLst>
                  <a:gd name="adj" fmla="val 28916"/>
                  <a:gd name="vf" fmla="val 115470"/>
                </a:avLst>
              </a:prstGeom>
              <a:gradFill rotWithShape="1">
                <a:gsLst>
                  <a:gs pos="0">
                    <a:srgbClr val="E6E6E6"/>
                  </a:gs>
                  <a:gs pos="7500">
                    <a:srgbClr val="7D8496"/>
                  </a:gs>
                  <a:gs pos="26500">
                    <a:srgbClr val="E6E6E6"/>
                  </a:gs>
                  <a:gs pos="34000">
                    <a:srgbClr val="7D8496"/>
                  </a:gs>
                  <a:gs pos="46500">
                    <a:srgbClr val="E6E6E6"/>
                  </a:gs>
                  <a:gs pos="50000">
                    <a:srgbClr val="FFFFFF"/>
                  </a:gs>
                  <a:gs pos="53500">
                    <a:srgbClr val="E6E6E6"/>
                  </a:gs>
                  <a:gs pos="66000">
                    <a:srgbClr val="7D8496"/>
                  </a:gs>
                  <a:gs pos="73500">
                    <a:srgbClr val="E6E6E6"/>
                  </a:gs>
                  <a:gs pos="92500">
                    <a:srgbClr val="7D8496"/>
                  </a:gs>
                  <a:gs pos="100000">
                    <a:srgbClr val="E6E6E6"/>
                  </a:gs>
                </a:gsLst>
                <a:lin ang="2700000" scaled="1"/>
              </a:gradFill>
              <a:ln w="9525">
                <a:solidFill>
                  <a:srgbClr val="C0C0C0"/>
                </a:solidFill>
                <a:miter lim="800000"/>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cs typeface="+mn-cs"/>
                </a:endParaRPr>
              </a:p>
            </p:txBody>
          </p:sp>
          <p:sp>
            <p:nvSpPr>
              <p:cNvPr id="53" name="AutoShape 19"/>
              <p:cNvSpPr>
                <a:spLocks noChangeArrowheads="1"/>
              </p:cNvSpPr>
              <p:nvPr/>
            </p:nvSpPr>
            <p:spPr bwMode="gray">
              <a:xfrm>
                <a:off x="1200" y="2737"/>
                <a:ext cx="1349" cy="1167"/>
              </a:xfrm>
              <a:prstGeom prst="hexagon">
                <a:avLst>
                  <a:gd name="adj" fmla="val 28896"/>
                  <a:gd name="vf" fmla="val 115470"/>
                </a:avLst>
              </a:prstGeom>
              <a:gradFill rotWithShape="1">
                <a:gsLst>
                  <a:gs pos="0">
                    <a:srgbClr val="9999FF">
                      <a:gamma/>
                      <a:shade val="46275"/>
                      <a:invGamma/>
                    </a:srgbClr>
                  </a:gs>
                  <a:gs pos="100000">
                    <a:srgbClr val="9999FF"/>
                  </a:gs>
                </a:gsLst>
                <a:lin ang="2700000" scaled="1"/>
              </a:gradFill>
              <a:ln w="9525">
                <a:solidFill>
                  <a:srgbClr val="000000"/>
                </a:solidFill>
                <a:miter lim="800000"/>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cs typeface="+mn-cs"/>
                </a:endParaRPr>
              </a:p>
            </p:txBody>
          </p:sp>
        </p:grpSp>
        <p:sp>
          <p:nvSpPr>
            <p:cNvPr id="48" name="Line 24"/>
            <p:cNvSpPr>
              <a:spLocks noChangeShapeType="1"/>
            </p:cNvSpPr>
            <p:nvPr/>
          </p:nvSpPr>
          <p:spPr bwMode="auto">
            <a:xfrm>
              <a:off x="1366258" y="6487563"/>
              <a:ext cx="6902321" cy="4763"/>
            </a:xfrm>
            <a:prstGeom prst="line">
              <a:avLst/>
            </a:prstGeom>
            <a:noFill/>
            <a:ln w="25400">
              <a:solidFill>
                <a:srgbClr val="003366"/>
              </a:solidFill>
              <a:prstDash val="sysDot"/>
              <a:round/>
              <a:tailEnd type="oval" w="med" len="me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cs typeface="+mn-cs"/>
              </a:endParaRPr>
            </a:p>
          </p:txBody>
        </p:sp>
        <p:sp>
          <p:nvSpPr>
            <p:cNvPr id="49" name="Text Box 26"/>
            <p:cNvSpPr txBox="1"/>
            <p:nvPr/>
          </p:nvSpPr>
          <p:spPr>
            <a:xfrm>
              <a:off x="953421" y="5976389"/>
              <a:ext cx="354087" cy="457200"/>
            </a:xfrm>
            <a:prstGeom prst="rect">
              <a:avLst/>
            </a:prstGeom>
            <a:noFill/>
            <a:ln w="9525">
              <a:noFill/>
            </a:ln>
          </p:spPr>
          <p:txBody>
            <a:bodyPr wrap="none">
              <a:spAutoFit/>
            </a:bodyPr>
            <a:lstStyle/>
            <a:p>
              <a:pPr algn="ctr"/>
              <a:r>
                <a:rPr lang="en-US" altLang="zh-CN" sz="2400" b="1" dirty="0">
                  <a:solidFill>
                    <a:srgbClr val="FFFFFF"/>
                  </a:solidFill>
                  <a:latin typeface="Arial" panose="020B0604020202020204" pitchFamily="34" charset="0"/>
                </a:rPr>
                <a:t>5</a:t>
              </a:r>
            </a:p>
          </p:txBody>
        </p:sp>
        <p:sp>
          <p:nvSpPr>
            <p:cNvPr id="50" name="Text Box 14"/>
            <p:cNvSpPr txBox="1">
              <a:spLocks noChangeArrowheads="1"/>
            </p:cNvSpPr>
            <p:nvPr/>
          </p:nvSpPr>
          <p:spPr bwMode="auto">
            <a:xfrm>
              <a:off x="1670251" y="5198788"/>
              <a:ext cx="6373604" cy="1200328"/>
            </a:xfrm>
            <a:prstGeom prst="rect">
              <a:avLst/>
            </a:prstGeom>
            <a:noFill/>
            <a:ln>
              <a:noFill/>
            </a:ln>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fontAlgn="auto">
                <a:spcBef>
                  <a:spcPts val="0"/>
                </a:spcBef>
                <a:spcAft>
                  <a:spcPts val="0"/>
                </a:spcAft>
                <a:defRPr/>
              </a:pPr>
              <a:r>
                <a:rPr lang="zh-CN" altLang="en-US" sz="2400" b="1" kern="0" dirty="0">
                  <a:solidFill>
                    <a:srgbClr val="FF0000"/>
                  </a:solidFill>
                  <a:latin typeface="黑体" panose="02010609060101010101" pitchFamily="49" charset="-122"/>
                  <a:ea typeface="黑体" panose="02010609060101010101" pitchFamily="49" charset="-122"/>
                </a:rPr>
                <a:t>不良饮食习惯严重影响中学生牙齿健康</a:t>
              </a:r>
              <a:r>
                <a:rPr lang="zh-CN" altLang="en-US" sz="2400" b="1" kern="0" dirty="0" smtClean="0">
                  <a:solidFill>
                    <a:srgbClr val="FF0000"/>
                  </a:solidFill>
                  <a:latin typeface="黑体" panose="02010609060101010101" pitchFamily="49" charset="-122"/>
                  <a:ea typeface="黑体" panose="02010609060101010101" pitchFamily="49" charset="-122"/>
                </a:rPr>
                <a:t>。</a:t>
              </a:r>
              <a:endParaRPr lang="en-US" altLang="zh-CN" sz="2400" b="1" kern="0" dirty="0" smtClean="0">
                <a:solidFill>
                  <a:srgbClr val="FF0000"/>
                </a:solidFill>
                <a:latin typeface="黑体" panose="02010609060101010101" pitchFamily="49" charset="-122"/>
                <a:ea typeface="黑体" panose="02010609060101010101" pitchFamily="49" charset="-122"/>
              </a:endParaRPr>
            </a:p>
            <a:p>
              <a:pPr lvl="0" fontAlgn="auto">
                <a:spcBef>
                  <a:spcPts val="0"/>
                </a:spcBef>
                <a:spcAft>
                  <a:spcPts val="0"/>
                </a:spcAft>
                <a:defRPr/>
              </a:pPr>
              <a:r>
                <a:rPr lang="zh-CN" altLang="en-US" sz="2400" b="1" kern="0" dirty="0" smtClean="0">
                  <a:solidFill>
                    <a:srgbClr val="003366"/>
                  </a:solidFill>
                  <a:latin typeface="黑体" panose="02010609060101010101" pitchFamily="49" charset="-122"/>
                  <a:ea typeface="黑体" panose="02010609060101010101" pitchFamily="49" charset="-122"/>
                </a:rPr>
                <a:t>中学生</a:t>
              </a:r>
              <a:r>
                <a:rPr lang="zh-CN" altLang="en-US" sz="2400" b="1" kern="0" dirty="0">
                  <a:solidFill>
                    <a:srgbClr val="003366"/>
                  </a:solidFill>
                  <a:latin typeface="黑体" panose="02010609060101010101" pitchFamily="49" charset="-122"/>
                  <a:ea typeface="黑体" panose="02010609060101010101" pitchFamily="49" charset="-122"/>
                </a:rPr>
                <a:t>普遍有爱吃零食的习惯，其中爱吃糖</a:t>
              </a:r>
              <a:r>
                <a:rPr lang="zh-CN" altLang="en-US" sz="2400" b="1" kern="0" dirty="0" smtClean="0">
                  <a:solidFill>
                    <a:srgbClr val="003366"/>
                  </a:solidFill>
                  <a:latin typeface="黑体" panose="02010609060101010101" pitchFamily="49" charset="-122"/>
                  <a:ea typeface="黑体" panose="02010609060101010101" pitchFamily="49" charset="-122"/>
                </a:rPr>
                <a:t>及</a:t>
              </a:r>
              <a:endParaRPr lang="en-US" altLang="zh-CN" sz="2400" b="1" kern="0" dirty="0" smtClean="0">
                <a:solidFill>
                  <a:srgbClr val="003366"/>
                </a:solidFill>
                <a:latin typeface="黑体" panose="02010609060101010101" pitchFamily="49" charset="-122"/>
                <a:ea typeface="黑体" panose="02010609060101010101" pitchFamily="49" charset="-122"/>
              </a:endParaRPr>
            </a:p>
            <a:p>
              <a:pPr lvl="0" fontAlgn="auto">
                <a:spcBef>
                  <a:spcPts val="0"/>
                </a:spcBef>
                <a:spcAft>
                  <a:spcPts val="0"/>
                </a:spcAft>
                <a:defRPr/>
              </a:pPr>
              <a:r>
                <a:rPr lang="zh-CN" altLang="en-US" sz="2400" b="1" kern="0" dirty="0" smtClean="0">
                  <a:solidFill>
                    <a:srgbClr val="003366"/>
                  </a:solidFill>
                  <a:latin typeface="黑体" panose="02010609060101010101" pitchFamily="49" charset="-122"/>
                  <a:ea typeface="黑体" panose="02010609060101010101" pitchFamily="49" charset="-122"/>
                </a:rPr>
                <a:t>喝</a:t>
              </a:r>
              <a:r>
                <a:rPr lang="zh-CN" altLang="en-US" sz="2400" b="1" kern="0" dirty="0">
                  <a:solidFill>
                    <a:srgbClr val="003366"/>
                  </a:solidFill>
                  <a:latin typeface="黑体" panose="02010609060101010101" pitchFamily="49" charset="-122"/>
                  <a:ea typeface="黑体" panose="02010609060101010101" pitchFamily="49" charset="-122"/>
                </a:rPr>
                <a:t>甜饮料居首，高达</a:t>
              </a:r>
              <a:r>
                <a:rPr lang="en-US" altLang="zh-CN" sz="2400" b="1" kern="0" dirty="0">
                  <a:solidFill>
                    <a:srgbClr val="003366"/>
                  </a:solidFill>
                  <a:latin typeface="黑体" panose="02010609060101010101" pitchFamily="49" charset="-122"/>
                  <a:ea typeface="黑体" panose="02010609060101010101" pitchFamily="49" charset="-122"/>
                </a:rPr>
                <a:t>94%</a:t>
              </a:r>
              <a:r>
                <a:rPr lang="zh-CN" altLang="en-US" sz="2400" b="1" kern="0" dirty="0">
                  <a:solidFill>
                    <a:srgbClr val="003366"/>
                  </a:solidFill>
                  <a:latin typeface="黑体" panose="02010609060101010101" pitchFamily="49" charset="-122"/>
                  <a:ea typeface="黑体" panose="02010609060101010101" pitchFamily="49" charset="-122"/>
                </a:rPr>
                <a:t>。</a:t>
              </a:r>
              <a:endParaRPr kumimoji="0" lang="en-US" altLang="zh-CN" sz="2400" b="1" i="0" u="none" strike="noStrike" kern="0" cap="none" spc="0" normalizeH="0" baseline="0" noProof="0" dirty="0">
                <a:ln>
                  <a:noFill/>
                </a:ln>
                <a:solidFill>
                  <a:srgbClr val="003366"/>
                </a:solidFill>
                <a:effectLst/>
                <a:uLnTx/>
                <a:uFillTx/>
                <a:latin typeface="黑体" panose="02010609060101010101" pitchFamily="49" charset="-122"/>
                <a:ea typeface="黑体" panose="02010609060101010101" pitchFamily="49" charset="-122"/>
                <a:cs typeface="+mn-cs"/>
              </a:endParaRPr>
            </a:p>
          </p:txBody>
        </p:sp>
      </p:grpSp>
      <p:sp>
        <p:nvSpPr>
          <p:cNvPr id="63" name="TextBox 62"/>
          <p:cNvSpPr txBox="1"/>
          <p:nvPr/>
        </p:nvSpPr>
        <p:spPr>
          <a:xfrm>
            <a:off x="2706343" y="1057118"/>
            <a:ext cx="6048670" cy="738664"/>
          </a:xfrm>
          <a:prstGeom prst="rect">
            <a:avLst/>
          </a:prstGeom>
          <a:noFill/>
          <a:ln w="9525">
            <a:noFill/>
          </a:ln>
        </p:spPr>
        <p:txBody>
          <a:bodyPr wrap="square" lIns="0" tIns="0" rIns="0" bIns="0">
            <a:spAutoFit/>
          </a:bodyPr>
          <a:lstStyle/>
          <a:p>
            <a:pPr>
              <a:spcBef>
                <a:spcPct val="20000"/>
              </a:spcBef>
            </a:pPr>
            <a:r>
              <a:rPr lang="zh-CN" altLang="en-US" sz="2400" dirty="0" smtClean="0">
                <a:solidFill>
                  <a:srgbClr val="FF0000"/>
                </a:solidFill>
                <a:latin typeface="黑体" panose="02010609060101010101" pitchFamily="49" charset="-122"/>
                <a:ea typeface="黑体" panose="02010609060101010101" pitchFamily="49" charset="-122"/>
                <a:sym typeface="+mn-ea"/>
              </a:rPr>
              <a:t>中学生牙齿健康现状及存在的主要问题有以下几个方面：</a:t>
            </a:r>
            <a:endParaRPr lang="zh-CN" altLang="en-US" sz="2400" dirty="0">
              <a:solidFill>
                <a:srgbClr val="FF0000"/>
              </a:solidFill>
              <a:latin typeface="黑体" panose="02010609060101010101" pitchFamily="49" charset="-122"/>
              <a:ea typeface="黑体" panose="02010609060101010101" pitchFamily="49" charset="-122"/>
              <a:sym typeface="+mn-ea"/>
            </a:endParaRPr>
          </a:p>
        </p:txBody>
      </p:sp>
    </p:spTree>
    <p:extLst>
      <p:ext uri="{BB962C8B-B14F-4D97-AF65-F5344CB8AC3E}">
        <p14:creationId xmlns:p14="http://schemas.microsoft.com/office/powerpoint/2010/main" val="261768212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 presetClass="entr" presetSubtype="8" accel="50000" decel="5000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animEffect transition="in" filter="fade">
                                      <p:cBhvr>
                                        <p:cTn id="18" dur="500"/>
                                        <p:tgtEl>
                                          <p:spTgt spid="22"/>
                                        </p:tgtEl>
                                      </p:cBhvr>
                                    </p:animEffect>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additive="base">
                                        <p:cTn id="22" dur="500" fill="hold"/>
                                        <p:tgtEl>
                                          <p:spTgt spid="38"/>
                                        </p:tgtEl>
                                        <p:attrNameLst>
                                          <p:attrName>ppt_x</p:attrName>
                                        </p:attrNameLst>
                                      </p:cBhvr>
                                      <p:tavLst>
                                        <p:tav tm="0">
                                          <p:val>
                                            <p:strVal val="#ppt_x"/>
                                          </p:val>
                                        </p:tav>
                                        <p:tav tm="100000">
                                          <p:val>
                                            <p:strVal val="#ppt_x"/>
                                          </p:val>
                                        </p:tav>
                                      </p:tavLst>
                                    </p:anim>
                                    <p:anim calcmode="lin" valueType="num">
                                      <p:cBhvr additive="base">
                                        <p:cTn id="23" dur="500" fill="hold"/>
                                        <p:tgtEl>
                                          <p:spTgt spid="38"/>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46"/>
                                        </p:tgtEl>
                                        <p:attrNameLst>
                                          <p:attrName>style.visibility</p:attrName>
                                        </p:attrNameLst>
                                      </p:cBhvr>
                                      <p:to>
                                        <p:strVal val="visible"/>
                                      </p:to>
                                    </p:set>
                                    <p:anim calcmode="lin" valueType="num">
                                      <p:cBhvr additive="base">
                                        <p:cTn id="27" dur="500" fill="hold"/>
                                        <p:tgtEl>
                                          <p:spTgt spid="46"/>
                                        </p:tgtEl>
                                        <p:attrNameLst>
                                          <p:attrName>ppt_x</p:attrName>
                                        </p:attrNameLst>
                                      </p:cBhvr>
                                      <p:tavLst>
                                        <p:tav tm="0">
                                          <p:val>
                                            <p:strVal val="#ppt_x"/>
                                          </p:val>
                                        </p:tav>
                                        <p:tav tm="100000">
                                          <p:val>
                                            <p:strVal val="#ppt_x"/>
                                          </p:val>
                                        </p:tav>
                                      </p:tavLst>
                                    </p:anim>
                                    <p:anim calcmode="lin" valueType="num">
                                      <p:cBhvr additive="base">
                                        <p:cTn id="28" dur="500" fill="hold"/>
                                        <p:tgtEl>
                                          <p:spTgt spid="46"/>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2" accel="50000" decel="50000" fill="hold" grpId="0" nodeType="afterEffect">
                                  <p:stCondLst>
                                    <p:cond delay="0"/>
                                  </p:stCondLst>
                                  <p:childTnLst>
                                    <p:set>
                                      <p:cBhvr>
                                        <p:cTn id="31" dur="1" fill="hold">
                                          <p:stCondLst>
                                            <p:cond delay="0"/>
                                          </p:stCondLst>
                                        </p:cTn>
                                        <p:tgtEl>
                                          <p:spTgt spid="63"/>
                                        </p:tgtEl>
                                        <p:attrNameLst>
                                          <p:attrName>style.visibility</p:attrName>
                                        </p:attrNameLst>
                                      </p:cBhvr>
                                      <p:to>
                                        <p:strVal val="visible"/>
                                      </p:to>
                                    </p:set>
                                    <p:anim calcmode="lin" valueType="num">
                                      <p:cBhvr additive="base">
                                        <p:cTn id="32" dur="500" fill="hold"/>
                                        <p:tgtEl>
                                          <p:spTgt spid="63"/>
                                        </p:tgtEl>
                                        <p:attrNameLst>
                                          <p:attrName>ppt_x</p:attrName>
                                        </p:attrNameLst>
                                      </p:cBhvr>
                                      <p:tavLst>
                                        <p:tav tm="0">
                                          <p:val>
                                            <p:strVal val="1+#ppt_w/2"/>
                                          </p:val>
                                        </p:tav>
                                        <p:tav tm="100000">
                                          <p:val>
                                            <p:strVal val="#ppt_x"/>
                                          </p:val>
                                        </p:tav>
                                      </p:tavLst>
                                    </p:anim>
                                    <p:anim calcmode="lin" valueType="num">
                                      <p:cBhvr additive="base">
                                        <p:cTn id="33" dur="500" fill="hold"/>
                                        <p:tgtEl>
                                          <p:spTgt spid="6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直接连接符 22"/>
          <p:cNvCxnSpPr/>
          <p:nvPr/>
        </p:nvCxnSpPr>
        <p:spPr>
          <a:xfrm>
            <a:off x="0" y="814388"/>
            <a:ext cx="9144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2" name="组合 46"/>
          <p:cNvGrpSpPr/>
          <p:nvPr/>
        </p:nvGrpSpPr>
        <p:grpSpPr>
          <a:xfrm>
            <a:off x="0" y="284163"/>
            <a:ext cx="5416867" cy="530225"/>
            <a:chOff x="0" y="284389"/>
            <a:chExt cx="1692275" cy="529772"/>
          </a:xfrm>
        </p:grpSpPr>
        <p:sp>
          <p:nvSpPr>
            <p:cNvPr id="8" name="矩形 7"/>
            <p:cNvSpPr/>
            <p:nvPr/>
          </p:nvSpPr>
          <p:spPr>
            <a:xfrm>
              <a:off x="0" y="284389"/>
              <a:ext cx="1511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400" b="1" dirty="0">
                  <a:solidFill>
                    <a:schemeClr val="bg1"/>
                  </a:solidFill>
                  <a:ea typeface="微软雅黑" panose="020B0503020204020204" charset="-122"/>
                  <a:sym typeface="Arial" panose="020B0604020202020204" pitchFamily="34" charset="0"/>
                </a:rPr>
                <a:t>中学生牙齿健康状况的调查与</a:t>
              </a:r>
              <a:r>
                <a:rPr lang="zh-CN" altLang="en-US" sz="2400" b="1" dirty="0" smtClean="0">
                  <a:solidFill>
                    <a:schemeClr val="bg1"/>
                  </a:solidFill>
                  <a:ea typeface="微软雅黑" panose="020B0503020204020204" charset="-122"/>
                  <a:sym typeface="Arial" panose="020B0604020202020204" pitchFamily="34" charset="0"/>
                </a:rPr>
                <a:t>研究</a:t>
              </a:r>
              <a:endParaRPr lang="zh-CN" altLang="en-US" sz="24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9" name="矩形 8"/>
            <p:cNvSpPr/>
            <p:nvPr/>
          </p:nvSpPr>
          <p:spPr>
            <a:xfrm>
              <a:off x="1577975" y="284389"/>
              <a:ext cx="114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charset="-122"/>
                <a:cs typeface="+mn-cs"/>
                <a:sym typeface="Arial" panose="020B0604020202020204" pitchFamily="34" charset="0"/>
              </a:endParaRPr>
            </a:p>
          </p:txBody>
        </p:sp>
      </p:grpSp>
      <p:grpSp>
        <p:nvGrpSpPr>
          <p:cNvPr id="15" name="Group 52"/>
          <p:cNvGrpSpPr/>
          <p:nvPr/>
        </p:nvGrpSpPr>
        <p:grpSpPr>
          <a:xfrm>
            <a:off x="35496" y="1052736"/>
            <a:ext cx="2664296" cy="812800"/>
            <a:chOff x="425669" y="2203667"/>
            <a:chExt cx="3973509" cy="811886"/>
          </a:xfrm>
        </p:grpSpPr>
        <p:sp>
          <p:nvSpPr>
            <p:cNvPr id="16" name="Rounded Rectangle 56"/>
            <p:cNvSpPr/>
            <p:nvPr/>
          </p:nvSpPr>
          <p:spPr>
            <a:xfrm>
              <a:off x="425669" y="2203667"/>
              <a:ext cx="3725859" cy="762729"/>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8" name="Rounded Rectangle 57"/>
            <p:cNvSpPr/>
            <p:nvPr/>
          </p:nvSpPr>
          <p:spPr>
            <a:xfrm>
              <a:off x="425669" y="2252825"/>
              <a:ext cx="3725859" cy="762728"/>
            </a:xfrm>
            <a:prstGeom prst="roundRect">
              <a:avLst>
                <a:gd name="adj" fmla="val 1127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9" name="Isosceles Triangle 58"/>
            <p:cNvSpPr/>
            <p:nvPr/>
          </p:nvSpPr>
          <p:spPr>
            <a:xfrm rot="5400000">
              <a:off x="3985896" y="2453214"/>
              <a:ext cx="464614" cy="36195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grpSp>
      <p:sp>
        <p:nvSpPr>
          <p:cNvPr id="20" name="TextBox 61"/>
          <p:cNvSpPr txBox="1"/>
          <p:nvPr/>
        </p:nvSpPr>
        <p:spPr>
          <a:xfrm>
            <a:off x="970765" y="1221011"/>
            <a:ext cx="1513003" cy="427038"/>
          </a:xfrm>
          <a:prstGeom prst="rect">
            <a:avLst/>
          </a:prstGeom>
          <a:noFill/>
          <a:ln w="9525">
            <a:noFill/>
          </a:ln>
        </p:spPr>
        <p:txBody>
          <a:bodyPr wrap="square" lIns="0" tIns="0" rIns="0" bIns="0">
            <a:spAutoFit/>
          </a:bodyPr>
          <a:lstStyle/>
          <a:p>
            <a:pPr>
              <a:spcBef>
                <a:spcPct val="20000"/>
              </a:spcBef>
              <a:buFont typeface="Arial" panose="020B0604020202020204" pitchFamily="34" charset="0"/>
              <a:buNone/>
            </a:pPr>
            <a:r>
              <a:rPr lang="zh-CN" altLang="en-US" sz="2800" b="1" dirty="0" smtClean="0">
                <a:solidFill>
                  <a:srgbClr val="FFFF00"/>
                </a:solidFill>
                <a:latin typeface="黑体" panose="02010609060101010101" pitchFamily="49" charset="-122"/>
                <a:ea typeface="黑体" panose="02010609060101010101" pitchFamily="49" charset="-122"/>
                <a:sym typeface="+mn-ea"/>
              </a:rPr>
              <a:t>研究成果</a:t>
            </a:r>
            <a:endParaRPr lang="zh-CN" altLang="en-US" sz="2800" b="1" dirty="0">
              <a:solidFill>
                <a:srgbClr val="FFFF00"/>
              </a:solidFill>
              <a:latin typeface="黑体" panose="02010609060101010101" pitchFamily="49" charset="-122"/>
              <a:ea typeface="黑体" panose="02010609060101010101" pitchFamily="49" charset="-122"/>
              <a:sym typeface="+mn-ea"/>
            </a:endParaRPr>
          </a:p>
        </p:txBody>
      </p:sp>
      <p:sp>
        <p:nvSpPr>
          <p:cNvPr id="22" name="Freeform 76"/>
          <p:cNvSpPr>
            <a:spLocks noEditPoints="1"/>
          </p:cNvSpPr>
          <p:nvPr/>
        </p:nvSpPr>
        <p:spPr>
          <a:xfrm>
            <a:off x="318071" y="1171799"/>
            <a:ext cx="403225" cy="588962"/>
          </a:xfrm>
          <a:custGeom>
            <a:avLst/>
            <a:gdLst>
              <a:gd name="txL" fmla="*/ 0 w 70"/>
              <a:gd name="txT" fmla="*/ 0 h 102"/>
              <a:gd name="txR" fmla="*/ 70 w 70"/>
              <a:gd name="txB" fmla="*/ 102 h 102"/>
            </a:gdLst>
            <a:ahLst/>
            <a:cxnLst>
              <a:cxn ang="0">
                <a:pos x="2147483647" y="0"/>
              </a:cxn>
              <a:cxn ang="0">
                <a:pos x="0"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alpha val="100000"/>
            </a:schemeClr>
          </a:solidFill>
          <a:ln w="9525">
            <a:noFill/>
          </a:ln>
        </p:spPr>
        <p:txBody>
          <a:bodyPr/>
          <a:lstStyle/>
          <a:p>
            <a:endParaRPr lang="zh-CN" altLang="en-US"/>
          </a:p>
        </p:txBody>
      </p:sp>
      <p:sp>
        <p:nvSpPr>
          <p:cNvPr id="63" name="TextBox 62"/>
          <p:cNvSpPr txBox="1"/>
          <p:nvPr/>
        </p:nvSpPr>
        <p:spPr>
          <a:xfrm>
            <a:off x="2706343" y="1057118"/>
            <a:ext cx="6048670" cy="738664"/>
          </a:xfrm>
          <a:prstGeom prst="rect">
            <a:avLst/>
          </a:prstGeom>
          <a:noFill/>
          <a:ln w="9525">
            <a:noFill/>
          </a:ln>
        </p:spPr>
        <p:txBody>
          <a:bodyPr wrap="square" lIns="0" tIns="0" rIns="0" bIns="0">
            <a:spAutoFit/>
          </a:bodyPr>
          <a:lstStyle/>
          <a:p>
            <a:pPr>
              <a:spcBef>
                <a:spcPct val="20000"/>
              </a:spcBef>
            </a:pPr>
            <a:r>
              <a:rPr lang="zh-CN" altLang="en-US" sz="2400" b="1" dirty="0">
                <a:solidFill>
                  <a:srgbClr val="3D733D"/>
                </a:solidFill>
                <a:latin typeface="黑体" panose="02010609060101010101" pitchFamily="49" charset="-122"/>
                <a:ea typeface="黑体" panose="02010609060101010101" pitchFamily="49" charset="-122"/>
                <a:sym typeface="+mn-ea"/>
              </a:rPr>
              <a:t>对于上述现象，我们对中学生牙齿健康问题有以下几点建议</a:t>
            </a:r>
            <a:r>
              <a:rPr lang="zh-CN" altLang="en-US" sz="2400" b="1" dirty="0" smtClean="0">
                <a:solidFill>
                  <a:srgbClr val="3D733D"/>
                </a:solidFill>
                <a:latin typeface="黑体" panose="02010609060101010101" pitchFamily="49" charset="-122"/>
                <a:ea typeface="黑体" panose="02010609060101010101" pitchFamily="49" charset="-122"/>
                <a:sym typeface="+mn-ea"/>
              </a:rPr>
              <a:t>：</a:t>
            </a:r>
            <a:endParaRPr lang="zh-CN" altLang="en-US" sz="2400" b="1" dirty="0">
              <a:solidFill>
                <a:srgbClr val="3D733D"/>
              </a:solidFill>
              <a:latin typeface="黑体" panose="02010609060101010101" pitchFamily="49" charset="-122"/>
              <a:ea typeface="黑体" panose="02010609060101010101" pitchFamily="49" charset="-122"/>
              <a:sym typeface="+mn-ea"/>
            </a:endParaRPr>
          </a:p>
        </p:txBody>
      </p:sp>
      <p:sp>
        <p:nvSpPr>
          <p:cNvPr id="30" name="Freeform 76"/>
          <p:cNvSpPr/>
          <p:nvPr/>
        </p:nvSpPr>
        <p:spPr>
          <a:xfrm>
            <a:off x="4641850" y="3236193"/>
            <a:ext cx="1708150" cy="1704975"/>
          </a:xfrm>
          <a:custGeom>
            <a:avLst/>
            <a:gdLst>
              <a:gd name="txL" fmla="*/ 0 w 819"/>
              <a:gd name="txT" fmla="*/ 0 h 819"/>
              <a:gd name="txR" fmla="*/ 819 w 819"/>
              <a:gd name="txB" fmla="*/ 819 h 819"/>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 ang="0">
                <a:pos x="2147483647" y="2147483647"/>
              </a:cxn>
              <a:cxn ang="0">
                <a:pos x="2147483647" y="2147483647"/>
              </a:cxn>
              <a:cxn ang="0">
                <a:pos x="2147483647" y="2147483647"/>
              </a:cxn>
              <a:cxn ang="0">
                <a:pos x="2147483647" y="2147483647"/>
              </a:cxn>
              <a:cxn ang="0">
                <a:pos x="2147483647" y="0"/>
              </a:cxn>
              <a:cxn ang="0">
                <a:pos x="0" y="0"/>
              </a:cxn>
              <a:cxn ang="0">
                <a:pos x="0"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2147483647" y="2147483647"/>
              </a:cxn>
            </a:cxnLst>
            <a:rect l="txL" t="txT" r="txR" b="txB"/>
            <a:pathLst>
              <a:path w="819" h="819">
                <a:moveTo>
                  <a:pt x="183" y="603"/>
                </a:moveTo>
                <a:cubicBezTo>
                  <a:pt x="249" y="603"/>
                  <a:pt x="265" y="619"/>
                  <a:pt x="256" y="638"/>
                </a:cubicBezTo>
                <a:cubicBezTo>
                  <a:pt x="239" y="675"/>
                  <a:pt x="210" y="680"/>
                  <a:pt x="218" y="731"/>
                </a:cubicBezTo>
                <a:cubicBezTo>
                  <a:pt x="231" y="819"/>
                  <a:pt x="372" y="819"/>
                  <a:pt x="386" y="731"/>
                </a:cubicBezTo>
                <a:cubicBezTo>
                  <a:pt x="394" y="680"/>
                  <a:pt x="364" y="675"/>
                  <a:pt x="347" y="638"/>
                </a:cubicBezTo>
                <a:cubicBezTo>
                  <a:pt x="339" y="619"/>
                  <a:pt x="354" y="603"/>
                  <a:pt x="420" y="603"/>
                </a:cubicBezTo>
                <a:cubicBezTo>
                  <a:pt x="603" y="603"/>
                  <a:pt x="603" y="603"/>
                  <a:pt x="603" y="603"/>
                </a:cubicBezTo>
                <a:cubicBezTo>
                  <a:pt x="603" y="420"/>
                  <a:pt x="603" y="420"/>
                  <a:pt x="603" y="420"/>
                </a:cubicBezTo>
                <a:cubicBezTo>
                  <a:pt x="603" y="354"/>
                  <a:pt x="619" y="338"/>
                  <a:pt x="639" y="347"/>
                </a:cubicBezTo>
                <a:cubicBezTo>
                  <a:pt x="675" y="364"/>
                  <a:pt x="680" y="393"/>
                  <a:pt x="731" y="385"/>
                </a:cubicBezTo>
                <a:cubicBezTo>
                  <a:pt x="819" y="372"/>
                  <a:pt x="819" y="231"/>
                  <a:pt x="731" y="217"/>
                </a:cubicBezTo>
                <a:cubicBezTo>
                  <a:pt x="680" y="209"/>
                  <a:pt x="675" y="239"/>
                  <a:pt x="639" y="256"/>
                </a:cubicBezTo>
                <a:cubicBezTo>
                  <a:pt x="619" y="264"/>
                  <a:pt x="603" y="249"/>
                  <a:pt x="603" y="183"/>
                </a:cubicBezTo>
                <a:cubicBezTo>
                  <a:pt x="603" y="0"/>
                  <a:pt x="603" y="0"/>
                  <a:pt x="603" y="0"/>
                </a:cubicBezTo>
                <a:cubicBezTo>
                  <a:pt x="420" y="0"/>
                  <a:pt x="420" y="0"/>
                  <a:pt x="420" y="0"/>
                </a:cubicBezTo>
                <a:cubicBezTo>
                  <a:pt x="354" y="0"/>
                  <a:pt x="339" y="16"/>
                  <a:pt x="347" y="35"/>
                </a:cubicBezTo>
                <a:cubicBezTo>
                  <a:pt x="364" y="72"/>
                  <a:pt x="394" y="76"/>
                  <a:pt x="386" y="128"/>
                </a:cubicBezTo>
                <a:cubicBezTo>
                  <a:pt x="372" y="216"/>
                  <a:pt x="231" y="216"/>
                  <a:pt x="218" y="128"/>
                </a:cubicBezTo>
                <a:cubicBezTo>
                  <a:pt x="210" y="76"/>
                  <a:pt x="239" y="72"/>
                  <a:pt x="256" y="35"/>
                </a:cubicBezTo>
                <a:cubicBezTo>
                  <a:pt x="265" y="16"/>
                  <a:pt x="249" y="0"/>
                  <a:pt x="183" y="0"/>
                </a:cubicBezTo>
                <a:cubicBezTo>
                  <a:pt x="0" y="0"/>
                  <a:pt x="0" y="0"/>
                  <a:pt x="0" y="0"/>
                </a:cubicBezTo>
                <a:cubicBezTo>
                  <a:pt x="0" y="183"/>
                  <a:pt x="0" y="183"/>
                  <a:pt x="0" y="183"/>
                </a:cubicBezTo>
                <a:cubicBezTo>
                  <a:pt x="0" y="249"/>
                  <a:pt x="16" y="264"/>
                  <a:pt x="35" y="256"/>
                </a:cubicBezTo>
                <a:cubicBezTo>
                  <a:pt x="72" y="239"/>
                  <a:pt x="77" y="209"/>
                  <a:pt x="128" y="217"/>
                </a:cubicBezTo>
                <a:cubicBezTo>
                  <a:pt x="216" y="231"/>
                  <a:pt x="216" y="372"/>
                  <a:pt x="128" y="385"/>
                </a:cubicBezTo>
                <a:cubicBezTo>
                  <a:pt x="77" y="393"/>
                  <a:pt x="72" y="364"/>
                  <a:pt x="35" y="347"/>
                </a:cubicBezTo>
                <a:cubicBezTo>
                  <a:pt x="16" y="338"/>
                  <a:pt x="0" y="354"/>
                  <a:pt x="0" y="420"/>
                </a:cubicBezTo>
                <a:cubicBezTo>
                  <a:pt x="0" y="603"/>
                  <a:pt x="0" y="603"/>
                  <a:pt x="0" y="603"/>
                </a:cubicBezTo>
                <a:lnTo>
                  <a:pt x="183" y="603"/>
                </a:lnTo>
                <a:close/>
              </a:path>
            </a:pathLst>
          </a:custGeom>
          <a:solidFill>
            <a:schemeClr val="accent2">
              <a:alpha val="100000"/>
            </a:schemeClr>
          </a:solidFill>
          <a:ln w="19050" cap="flat" cmpd="sng">
            <a:solidFill>
              <a:schemeClr val="bg1">
                <a:alpha val="100000"/>
              </a:schemeClr>
            </a:solidFill>
            <a:prstDash val="solid"/>
            <a:round/>
            <a:headEnd type="none" w="med" len="med"/>
            <a:tailEnd type="none" w="med" len="med"/>
          </a:ln>
        </p:spPr>
        <p:txBody>
          <a:bodyPr/>
          <a:lstStyle/>
          <a:p>
            <a:endParaRPr lang="zh-CN" altLang="en-US"/>
          </a:p>
        </p:txBody>
      </p:sp>
      <p:sp>
        <p:nvSpPr>
          <p:cNvPr id="31" name="Freeform 77"/>
          <p:cNvSpPr/>
          <p:nvPr/>
        </p:nvSpPr>
        <p:spPr>
          <a:xfrm>
            <a:off x="3386138" y="2785343"/>
            <a:ext cx="1706562" cy="1704975"/>
          </a:xfrm>
          <a:custGeom>
            <a:avLst/>
            <a:gdLst>
              <a:gd name="txL" fmla="*/ 0 w 819"/>
              <a:gd name="txT" fmla="*/ 0 h 819"/>
              <a:gd name="txR" fmla="*/ 819 w 819"/>
              <a:gd name="txB" fmla="*/ 819 h 819"/>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2147483647" y="2147483647"/>
              </a:cxn>
            </a:cxnLst>
            <a:rect l="txL" t="txT" r="txR" b="txB"/>
            <a:pathLst>
              <a:path w="819" h="819">
                <a:moveTo>
                  <a:pt x="183" y="216"/>
                </a:moveTo>
                <a:cubicBezTo>
                  <a:pt x="249" y="216"/>
                  <a:pt x="264" y="200"/>
                  <a:pt x="256" y="180"/>
                </a:cubicBezTo>
                <a:cubicBezTo>
                  <a:pt x="239" y="144"/>
                  <a:pt x="209" y="139"/>
                  <a:pt x="217" y="88"/>
                </a:cubicBezTo>
                <a:cubicBezTo>
                  <a:pt x="231" y="0"/>
                  <a:pt x="372" y="0"/>
                  <a:pt x="385" y="88"/>
                </a:cubicBezTo>
                <a:cubicBezTo>
                  <a:pt x="393" y="139"/>
                  <a:pt x="364" y="144"/>
                  <a:pt x="347" y="180"/>
                </a:cubicBezTo>
                <a:cubicBezTo>
                  <a:pt x="338" y="200"/>
                  <a:pt x="354" y="216"/>
                  <a:pt x="420" y="216"/>
                </a:cubicBezTo>
                <a:cubicBezTo>
                  <a:pt x="603" y="216"/>
                  <a:pt x="603" y="216"/>
                  <a:pt x="603" y="216"/>
                </a:cubicBezTo>
                <a:cubicBezTo>
                  <a:pt x="603" y="399"/>
                  <a:pt x="603" y="399"/>
                  <a:pt x="603" y="399"/>
                </a:cubicBezTo>
                <a:cubicBezTo>
                  <a:pt x="603" y="465"/>
                  <a:pt x="619" y="480"/>
                  <a:pt x="638" y="472"/>
                </a:cubicBezTo>
                <a:cubicBezTo>
                  <a:pt x="675" y="455"/>
                  <a:pt x="680" y="425"/>
                  <a:pt x="731" y="433"/>
                </a:cubicBezTo>
                <a:cubicBezTo>
                  <a:pt x="819" y="447"/>
                  <a:pt x="819" y="588"/>
                  <a:pt x="731" y="601"/>
                </a:cubicBezTo>
                <a:cubicBezTo>
                  <a:pt x="680" y="609"/>
                  <a:pt x="675" y="580"/>
                  <a:pt x="638" y="563"/>
                </a:cubicBezTo>
                <a:cubicBezTo>
                  <a:pt x="619" y="554"/>
                  <a:pt x="603" y="570"/>
                  <a:pt x="603" y="636"/>
                </a:cubicBezTo>
                <a:cubicBezTo>
                  <a:pt x="603" y="819"/>
                  <a:pt x="603" y="819"/>
                  <a:pt x="603" y="819"/>
                </a:cubicBezTo>
                <a:cubicBezTo>
                  <a:pt x="420" y="819"/>
                  <a:pt x="420" y="819"/>
                  <a:pt x="420" y="819"/>
                </a:cubicBezTo>
                <a:cubicBezTo>
                  <a:pt x="354" y="819"/>
                  <a:pt x="338" y="803"/>
                  <a:pt x="347" y="784"/>
                </a:cubicBezTo>
                <a:cubicBezTo>
                  <a:pt x="364" y="747"/>
                  <a:pt x="393" y="742"/>
                  <a:pt x="385" y="691"/>
                </a:cubicBezTo>
                <a:cubicBezTo>
                  <a:pt x="372" y="603"/>
                  <a:pt x="231" y="603"/>
                  <a:pt x="217" y="691"/>
                </a:cubicBezTo>
                <a:cubicBezTo>
                  <a:pt x="209" y="742"/>
                  <a:pt x="239" y="747"/>
                  <a:pt x="256" y="784"/>
                </a:cubicBezTo>
                <a:cubicBezTo>
                  <a:pt x="264" y="803"/>
                  <a:pt x="249" y="819"/>
                  <a:pt x="183" y="819"/>
                </a:cubicBezTo>
                <a:cubicBezTo>
                  <a:pt x="0" y="819"/>
                  <a:pt x="0" y="819"/>
                  <a:pt x="0" y="819"/>
                </a:cubicBezTo>
                <a:cubicBezTo>
                  <a:pt x="0" y="636"/>
                  <a:pt x="0" y="636"/>
                  <a:pt x="0" y="636"/>
                </a:cubicBezTo>
                <a:cubicBezTo>
                  <a:pt x="0" y="570"/>
                  <a:pt x="16" y="554"/>
                  <a:pt x="35" y="563"/>
                </a:cubicBezTo>
                <a:cubicBezTo>
                  <a:pt x="72" y="580"/>
                  <a:pt x="76" y="609"/>
                  <a:pt x="128" y="601"/>
                </a:cubicBezTo>
                <a:cubicBezTo>
                  <a:pt x="216" y="588"/>
                  <a:pt x="216" y="447"/>
                  <a:pt x="128" y="433"/>
                </a:cubicBezTo>
                <a:cubicBezTo>
                  <a:pt x="76" y="425"/>
                  <a:pt x="72" y="455"/>
                  <a:pt x="35" y="472"/>
                </a:cubicBezTo>
                <a:cubicBezTo>
                  <a:pt x="16" y="480"/>
                  <a:pt x="0" y="465"/>
                  <a:pt x="0" y="399"/>
                </a:cubicBezTo>
                <a:cubicBezTo>
                  <a:pt x="0" y="216"/>
                  <a:pt x="0" y="216"/>
                  <a:pt x="0" y="216"/>
                </a:cubicBezTo>
                <a:lnTo>
                  <a:pt x="183" y="216"/>
                </a:lnTo>
                <a:close/>
              </a:path>
            </a:pathLst>
          </a:custGeom>
          <a:solidFill>
            <a:schemeClr val="accent1">
              <a:alpha val="100000"/>
            </a:schemeClr>
          </a:solidFill>
          <a:ln w="19050" cap="flat" cmpd="sng">
            <a:solidFill>
              <a:schemeClr val="bg1">
                <a:alpha val="100000"/>
              </a:schemeClr>
            </a:solidFill>
            <a:prstDash val="solid"/>
            <a:round/>
            <a:headEnd type="none" w="med" len="med"/>
            <a:tailEnd type="none" w="med" len="med"/>
          </a:ln>
        </p:spPr>
        <p:txBody>
          <a:bodyPr/>
          <a:lstStyle/>
          <a:p>
            <a:endParaRPr lang="zh-CN" altLang="en-US"/>
          </a:p>
        </p:txBody>
      </p:sp>
      <p:sp>
        <p:nvSpPr>
          <p:cNvPr id="33" name="文本框 3"/>
          <p:cNvSpPr txBox="1"/>
          <p:nvPr/>
        </p:nvSpPr>
        <p:spPr>
          <a:xfrm>
            <a:off x="634380" y="2276872"/>
            <a:ext cx="2785492" cy="3785625"/>
          </a:xfrm>
          <a:prstGeom prst="rect">
            <a:avLst/>
          </a:prstGeom>
          <a:noFill/>
          <a:ln w="9525">
            <a:noFill/>
          </a:ln>
        </p:spPr>
        <p:txBody>
          <a:bodyPr wrap="square" lIns="91413" tIns="45707" rIns="91413" bIns="45707">
            <a:spAutoFit/>
          </a:bodyPr>
          <a:lstStyle/>
          <a:p>
            <a:r>
              <a:rPr lang="en-US" altLang="zh-CN" sz="2400" b="1" dirty="0">
                <a:solidFill>
                  <a:srgbClr val="00B050"/>
                </a:solidFill>
                <a:latin typeface="黑体" panose="02010609060101010101" pitchFamily="49" charset="-122"/>
                <a:ea typeface="黑体" panose="02010609060101010101" pitchFamily="49" charset="-122"/>
                <a:sym typeface="+mn-ea"/>
              </a:rPr>
              <a:t> </a:t>
            </a:r>
            <a:r>
              <a:rPr lang="en-US" altLang="zh-CN" sz="2400" b="1" dirty="0" smtClean="0">
                <a:solidFill>
                  <a:srgbClr val="00B050"/>
                </a:solidFill>
                <a:latin typeface="黑体" panose="02010609060101010101" pitchFamily="49" charset="-122"/>
                <a:ea typeface="黑体" panose="02010609060101010101" pitchFamily="49" charset="-122"/>
                <a:sym typeface="+mn-ea"/>
              </a:rPr>
              <a:t>   </a:t>
            </a:r>
            <a:r>
              <a:rPr lang="zh-CN" altLang="en-US" sz="2400" b="1" dirty="0" smtClean="0">
                <a:solidFill>
                  <a:srgbClr val="00B050"/>
                </a:solidFill>
                <a:latin typeface="黑体" panose="02010609060101010101" pitchFamily="49" charset="-122"/>
                <a:ea typeface="黑体" panose="02010609060101010101" pitchFamily="49" charset="-122"/>
                <a:sym typeface="+mn-ea"/>
              </a:rPr>
              <a:t>良好</a:t>
            </a:r>
            <a:r>
              <a:rPr lang="zh-CN" altLang="en-US" sz="2400" b="1" dirty="0">
                <a:solidFill>
                  <a:srgbClr val="00B050"/>
                </a:solidFill>
                <a:latin typeface="黑体" panose="02010609060101010101" pitchFamily="49" charset="-122"/>
                <a:ea typeface="黑体" panose="02010609060101010101" pitchFamily="49" charset="-122"/>
                <a:sym typeface="+mn-ea"/>
              </a:rPr>
              <a:t>的牙齿日常护理习惯至关重要</a:t>
            </a:r>
            <a:r>
              <a:rPr lang="zh-CN" altLang="en-US" sz="2400" b="1" dirty="0" smtClean="0">
                <a:solidFill>
                  <a:srgbClr val="00B050"/>
                </a:solidFill>
                <a:latin typeface="黑体" panose="02010609060101010101" pitchFamily="49" charset="-122"/>
                <a:ea typeface="黑体" panose="02010609060101010101" pitchFamily="49" charset="-122"/>
                <a:sym typeface="+mn-ea"/>
              </a:rPr>
              <a:t>。</a:t>
            </a:r>
            <a:r>
              <a:rPr lang="zh-CN" altLang="en-US" sz="2400" dirty="0">
                <a:solidFill>
                  <a:srgbClr val="874600"/>
                </a:solidFill>
                <a:latin typeface="黑体" panose="02010609060101010101" pitchFamily="49" charset="-122"/>
                <a:ea typeface="黑体" panose="02010609060101010101" pitchFamily="49" charset="-122"/>
                <a:sym typeface="+mn-ea"/>
              </a:rPr>
              <a:t>保持口腔的健康离不开良好的生活习惯，中学生要养成早晚刷牙和饭后漱口的良好习惯，牙刷要定期更换，建议采用国际通用的巴氏刷牙法。</a:t>
            </a:r>
            <a:endParaRPr lang="en-US" altLang="zh-CN" sz="2400" dirty="0">
              <a:solidFill>
                <a:srgbClr val="874600"/>
              </a:solidFill>
              <a:latin typeface="黑体" panose="02010609060101010101" pitchFamily="49" charset="-122"/>
              <a:ea typeface="黑体" panose="02010609060101010101" pitchFamily="49" charset="-122"/>
              <a:sym typeface="+mn-ea"/>
            </a:endParaRPr>
          </a:p>
        </p:txBody>
      </p:sp>
      <p:sp>
        <p:nvSpPr>
          <p:cNvPr id="34" name="文本框 4"/>
          <p:cNvSpPr txBox="1"/>
          <p:nvPr/>
        </p:nvSpPr>
        <p:spPr>
          <a:xfrm>
            <a:off x="6300192" y="2132856"/>
            <a:ext cx="2448272" cy="4154957"/>
          </a:xfrm>
          <a:prstGeom prst="rect">
            <a:avLst/>
          </a:prstGeom>
          <a:noFill/>
          <a:ln w="9525">
            <a:noFill/>
          </a:ln>
        </p:spPr>
        <p:txBody>
          <a:bodyPr wrap="square" lIns="91413" tIns="45707" rIns="91413" bIns="45707">
            <a:spAutoFit/>
          </a:bodyPr>
          <a:lstStyle/>
          <a:p>
            <a:r>
              <a:rPr lang="zh-CN" altLang="en-US" sz="2400" b="1" dirty="0" smtClean="0">
                <a:solidFill>
                  <a:srgbClr val="00B050"/>
                </a:solidFill>
                <a:latin typeface="黑体" panose="02010609060101010101" pitchFamily="49" charset="-122"/>
                <a:ea typeface="黑体" panose="02010609060101010101" pitchFamily="49" charset="-122"/>
                <a:sym typeface="+mn-ea"/>
              </a:rPr>
              <a:t>    健康</a:t>
            </a:r>
            <a:r>
              <a:rPr lang="zh-CN" altLang="en-US" sz="2400" b="1" dirty="0">
                <a:solidFill>
                  <a:srgbClr val="00B050"/>
                </a:solidFill>
                <a:latin typeface="黑体" panose="02010609060101010101" pitchFamily="49" charset="-122"/>
                <a:ea typeface="黑体" panose="02010609060101010101" pitchFamily="49" charset="-122"/>
                <a:sym typeface="+mn-ea"/>
              </a:rPr>
              <a:t>的饮食习惯有利于保护牙齿。</a:t>
            </a:r>
            <a:r>
              <a:rPr lang="zh-CN" altLang="en-US" sz="2400" dirty="0">
                <a:solidFill>
                  <a:srgbClr val="874600"/>
                </a:solidFill>
                <a:latin typeface="黑体" panose="02010609060101010101" pitchFamily="49" charset="-122"/>
                <a:ea typeface="黑体" panose="02010609060101010101" pitchFamily="49" charset="-122"/>
                <a:sym typeface="+mn-ea"/>
              </a:rPr>
              <a:t>健康的饮食习惯对中学生保持牙齿健康尤为重要。应该合理调整饮食结构，应少食或不食过硬、过冷、过热、过酸或过甜的食物。</a:t>
            </a:r>
            <a:endParaRPr lang="en-US" altLang="zh-CN" sz="2400" dirty="0">
              <a:solidFill>
                <a:srgbClr val="874600"/>
              </a:solidFill>
              <a:latin typeface="黑体" panose="02010609060101010101" pitchFamily="49" charset="-122"/>
              <a:ea typeface="黑体" panose="02010609060101010101" pitchFamily="49" charset="-122"/>
              <a:sym typeface="+mn-ea"/>
            </a:endParaRPr>
          </a:p>
        </p:txBody>
      </p:sp>
      <p:sp>
        <p:nvSpPr>
          <p:cNvPr id="37" name="Text Placeholder 3"/>
          <p:cNvSpPr txBox="1"/>
          <p:nvPr/>
        </p:nvSpPr>
        <p:spPr>
          <a:xfrm>
            <a:off x="3868738" y="3664818"/>
            <a:ext cx="339725" cy="365125"/>
          </a:xfrm>
          <a:prstGeom prst="rect">
            <a:avLst/>
          </a:prstGeom>
          <a:noFill/>
          <a:ln w="9525">
            <a:noFill/>
          </a:ln>
        </p:spPr>
        <p:txBody>
          <a:bodyPr wrap="none" lIns="0" tIns="0" rIns="0" bIns="0" anchor="b">
            <a:spAutoFit/>
          </a:bodyPr>
          <a:lstStyle/>
          <a:p>
            <a:pPr algn="ctr" eaLnBrk="1" hangingPunct="1">
              <a:spcBef>
                <a:spcPct val="20000"/>
              </a:spcBef>
            </a:pPr>
            <a:r>
              <a:rPr lang="en-US" altLang="zh-CN" sz="2400" b="1" dirty="0">
                <a:solidFill>
                  <a:srgbClr val="FFFFFF"/>
                </a:solidFill>
                <a:latin typeface="Arial" panose="020B0604020202020204" pitchFamily="34" charset="0"/>
              </a:rPr>
              <a:t>01</a:t>
            </a:r>
            <a:endParaRPr lang="en-US" altLang="zh-CN" sz="2400" b="1" dirty="0">
              <a:solidFill>
                <a:srgbClr val="FFFFFF"/>
              </a:solidFill>
              <a:latin typeface="Calibri" panose="020F0502020204030204" pitchFamily="34" charset="0"/>
            </a:endParaRPr>
          </a:p>
        </p:txBody>
      </p:sp>
      <p:sp>
        <p:nvSpPr>
          <p:cNvPr id="56" name="Text Placeholder 3"/>
          <p:cNvSpPr txBox="1"/>
          <p:nvPr/>
        </p:nvSpPr>
        <p:spPr>
          <a:xfrm>
            <a:off x="5118100" y="3726730"/>
            <a:ext cx="339725" cy="365125"/>
          </a:xfrm>
          <a:prstGeom prst="rect">
            <a:avLst/>
          </a:prstGeom>
          <a:noFill/>
          <a:ln w="9525">
            <a:noFill/>
          </a:ln>
        </p:spPr>
        <p:txBody>
          <a:bodyPr wrap="none" lIns="0" tIns="0" rIns="0" bIns="0" anchor="b">
            <a:spAutoFit/>
          </a:bodyPr>
          <a:lstStyle/>
          <a:p>
            <a:pPr algn="ctr" eaLnBrk="1" hangingPunct="1">
              <a:spcBef>
                <a:spcPct val="20000"/>
              </a:spcBef>
            </a:pPr>
            <a:r>
              <a:rPr lang="en-US" altLang="zh-CN" sz="2400" b="1" dirty="0">
                <a:solidFill>
                  <a:srgbClr val="FFFFFF"/>
                </a:solidFill>
                <a:latin typeface="Arial" panose="020B0604020202020204" pitchFamily="34" charset="0"/>
              </a:rPr>
              <a:t>02</a:t>
            </a:r>
            <a:endParaRPr lang="en-US" altLang="zh-CN" sz="2400" b="1" dirty="0">
              <a:solidFill>
                <a:srgbClr val="FFFFFF"/>
              </a:solidFill>
              <a:latin typeface="Calibri" panose="020F0502020204030204" pitchFamily="34" charset="0"/>
            </a:endParaRPr>
          </a:p>
        </p:txBody>
      </p:sp>
    </p:spTree>
    <p:extLst>
      <p:ext uri="{BB962C8B-B14F-4D97-AF65-F5344CB8AC3E}">
        <p14:creationId xmlns:p14="http://schemas.microsoft.com/office/powerpoint/2010/main" val="50824006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 presetClass="entr" presetSubtype="8" accel="50000" decel="5000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animEffect transition="in" filter="fade">
                                      <p:cBhvr>
                                        <p:cTn id="18" dur="500"/>
                                        <p:tgtEl>
                                          <p:spTgt spid="22"/>
                                        </p:tgtEl>
                                      </p:cBhvr>
                                    </p:animEffect>
                                  </p:childTnLst>
                                </p:cTn>
                              </p:par>
                            </p:childTnLst>
                          </p:cTn>
                        </p:par>
                        <p:par>
                          <p:cTn id="19" fill="hold">
                            <p:stCondLst>
                              <p:cond delay="1500"/>
                            </p:stCondLst>
                            <p:childTnLst>
                              <p:par>
                                <p:cTn id="20" presetID="2" presetClass="entr" presetSubtype="2" accel="50000" decel="50000" fill="hold" grpId="0" nodeType="afterEffect">
                                  <p:stCondLst>
                                    <p:cond delay="0"/>
                                  </p:stCondLst>
                                  <p:childTnLst>
                                    <p:set>
                                      <p:cBhvr>
                                        <p:cTn id="21" dur="1" fill="hold">
                                          <p:stCondLst>
                                            <p:cond delay="0"/>
                                          </p:stCondLst>
                                        </p:cTn>
                                        <p:tgtEl>
                                          <p:spTgt spid="63"/>
                                        </p:tgtEl>
                                        <p:attrNameLst>
                                          <p:attrName>style.visibility</p:attrName>
                                        </p:attrNameLst>
                                      </p:cBhvr>
                                      <p:to>
                                        <p:strVal val="visible"/>
                                      </p:to>
                                    </p:set>
                                    <p:anim calcmode="lin" valueType="num">
                                      <p:cBhvr additive="base">
                                        <p:cTn id="22" dur="500" fill="hold"/>
                                        <p:tgtEl>
                                          <p:spTgt spid="63"/>
                                        </p:tgtEl>
                                        <p:attrNameLst>
                                          <p:attrName>ppt_x</p:attrName>
                                        </p:attrNameLst>
                                      </p:cBhvr>
                                      <p:tavLst>
                                        <p:tav tm="0">
                                          <p:val>
                                            <p:strVal val="1+#ppt_w/2"/>
                                          </p:val>
                                        </p:tav>
                                        <p:tav tm="100000">
                                          <p:val>
                                            <p:strVal val="#ppt_x"/>
                                          </p:val>
                                        </p:tav>
                                      </p:tavLst>
                                    </p:anim>
                                    <p:anim calcmode="lin" valueType="num">
                                      <p:cBhvr additive="base">
                                        <p:cTn id="23" dur="500" fill="hold"/>
                                        <p:tgtEl>
                                          <p:spTgt spid="63"/>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3" presetClass="entr" presetSubtype="528" fill="hold" nodeType="after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p:cTn id="27" dur="500" fill="hold"/>
                                        <p:tgtEl>
                                          <p:spTgt spid="31"/>
                                        </p:tgtEl>
                                        <p:attrNameLst>
                                          <p:attrName>ppt_w</p:attrName>
                                        </p:attrNameLst>
                                      </p:cBhvr>
                                      <p:tavLst>
                                        <p:tav tm="0">
                                          <p:val>
                                            <p:fltVal val="0"/>
                                          </p:val>
                                        </p:tav>
                                        <p:tav tm="100000">
                                          <p:val>
                                            <p:strVal val="#ppt_w"/>
                                          </p:val>
                                        </p:tav>
                                      </p:tavLst>
                                    </p:anim>
                                    <p:anim calcmode="lin" valueType="num">
                                      <p:cBhvr>
                                        <p:cTn id="28" dur="500" fill="hold"/>
                                        <p:tgtEl>
                                          <p:spTgt spid="31"/>
                                        </p:tgtEl>
                                        <p:attrNameLst>
                                          <p:attrName>ppt_h</p:attrName>
                                        </p:attrNameLst>
                                      </p:cBhvr>
                                      <p:tavLst>
                                        <p:tav tm="0">
                                          <p:val>
                                            <p:fltVal val="0"/>
                                          </p:val>
                                        </p:tav>
                                        <p:tav tm="100000">
                                          <p:val>
                                            <p:strVal val="#ppt_h"/>
                                          </p:val>
                                        </p:tav>
                                      </p:tavLst>
                                    </p:anim>
                                    <p:anim calcmode="lin" valueType="num">
                                      <p:cBhvr>
                                        <p:cTn id="29" dur="500" fill="hold"/>
                                        <p:tgtEl>
                                          <p:spTgt spid="31"/>
                                        </p:tgtEl>
                                        <p:attrNameLst>
                                          <p:attrName>ppt_x</p:attrName>
                                        </p:attrNameLst>
                                      </p:cBhvr>
                                      <p:tavLst>
                                        <p:tav tm="0">
                                          <p:val>
                                            <p:fltVal val="0.5"/>
                                          </p:val>
                                        </p:tav>
                                        <p:tav tm="100000">
                                          <p:val>
                                            <p:strVal val="#ppt_x"/>
                                          </p:val>
                                        </p:tav>
                                      </p:tavLst>
                                    </p:anim>
                                    <p:anim calcmode="lin" valueType="num">
                                      <p:cBhvr>
                                        <p:cTn id="30" dur="500" fill="hold"/>
                                        <p:tgtEl>
                                          <p:spTgt spid="31"/>
                                        </p:tgtEl>
                                        <p:attrNameLst>
                                          <p:attrName>ppt_y</p:attrName>
                                        </p:attrNameLst>
                                      </p:cBhvr>
                                      <p:tavLst>
                                        <p:tav tm="0">
                                          <p:val>
                                            <p:fltVal val="0.5"/>
                                          </p:val>
                                        </p:tav>
                                        <p:tav tm="100000">
                                          <p:val>
                                            <p:strVal val="#ppt_y"/>
                                          </p:val>
                                        </p:tav>
                                      </p:tavLst>
                                    </p:anim>
                                  </p:childTnLst>
                                </p:cTn>
                              </p:par>
                            </p:childTnLst>
                          </p:cTn>
                        </p:par>
                        <p:par>
                          <p:cTn id="31" fill="hold">
                            <p:stCondLst>
                              <p:cond delay="2500"/>
                            </p:stCondLst>
                            <p:childTnLst>
                              <p:par>
                                <p:cTn id="32" presetID="23" presetClass="entr" presetSubtype="528" fill="hold" nodeType="afterEffect">
                                  <p:stCondLst>
                                    <p:cond delay="0"/>
                                  </p:stCondLst>
                                  <p:childTnLst>
                                    <p:set>
                                      <p:cBhvr>
                                        <p:cTn id="33" dur="1" fill="hold">
                                          <p:stCondLst>
                                            <p:cond delay="0"/>
                                          </p:stCondLst>
                                        </p:cTn>
                                        <p:tgtEl>
                                          <p:spTgt spid="30"/>
                                        </p:tgtEl>
                                        <p:attrNameLst>
                                          <p:attrName>style.visibility</p:attrName>
                                        </p:attrNameLst>
                                      </p:cBhvr>
                                      <p:to>
                                        <p:strVal val="visible"/>
                                      </p:to>
                                    </p:set>
                                    <p:anim calcmode="lin" valueType="num">
                                      <p:cBhvr>
                                        <p:cTn id="34" dur="500" fill="hold"/>
                                        <p:tgtEl>
                                          <p:spTgt spid="30"/>
                                        </p:tgtEl>
                                        <p:attrNameLst>
                                          <p:attrName>ppt_w</p:attrName>
                                        </p:attrNameLst>
                                      </p:cBhvr>
                                      <p:tavLst>
                                        <p:tav tm="0">
                                          <p:val>
                                            <p:fltVal val="0"/>
                                          </p:val>
                                        </p:tav>
                                        <p:tav tm="100000">
                                          <p:val>
                                            <p:strVal val="#ppt_w"/>
                                          </p:val>
                                        </p:tav>
                                      </p:tavLst>
                                    </p:anim>
                                    <p:anim calcmode="lin" valueType="num">
                                      <p:cBhvr>
                                        <p:cTn id="35" dur="500" fill="hold"/>
                                        <p:tgtEl>
                                          <p:spTgt spid="30"/>
                                        </p:tgtEl>
                                        <p:attrNameLst>
                                          <p:attrName>ppt_h</p:attrName>
                                        </p:attrNameLst>
                                      </p:cBhvr>
                                      <p:tavLst>
                                        <p:tav tm="0">
                                          <p:val>
                                            <p:fltVal val="0"/>
                                          </p:val>
                                        </p:tav>
                                        <p:tav tm="100000">
                                          <p:val>
                                            <p:strVal val="#ppt_h"/>
                                          </p:val>
                                        </p:tav>
                                      </p:tavLst>
                                    </p:anim>
                                    <p:anim calcmode="lin" valueType="num">
                                      <p:cBhvr>
                                        <p:cTn id="36" dur="500" fill="hold"/>
                                        <p:tgtEl>
                                          <p:spTgt spid="30"/>
                                        </p:tgtEl>
                                        <p:attrNameLst>
                                          <p:attrName>ppt_x</p:attrName>
                                        </p:attrNameLst>
                                      </p:cBhvr>
                                      <p:tavLst>
                                        <p:tav tm="0">
                                          <p:val>
                                            <p:fltVal val="0.5"/>
                                          </p:val>
                                        </p:tav>
                                        <p:tav tm="100000">
                                          <p:val>
                                            <p:strVal val="#ppt_x"/>
                                          </p:val>
                                        </p:tav>
                                      </p:tavLst>
                                    </p:anim>
                                    <p:anim calcmode="lin" valueType="num">
                                      <p:cBhvr>
                                        <p:cTn id="37" dur="500" fill="hold"/>
                                        <p:tgtEl>
                                          <p:spTgt spid="30"/>
                                        </p:tgtEl>
                                        <p:attrNameLst>
                                          <p:attrName>ppt_y</p:attrName>
                                        </p:attrNameLst>
                                      </p:cBhvr>
                                      <p:tavLst>
                                        <p:tav tm="0">
                                          <p:val>
                                            <p:fltVal val="0.5"/>
                                          </p:val>
                                        </p:tav>
                                        <p:tav tm="100000">
                                          <p:val>
                                            <p:strVal val="#ppt_y"/>
                                          </p:val>
                                        </p:tav>
                                      </p:tavLst>
                                    </p:anim>
                                  </p:childTnLst>
                                </p:cTn>
                              </p:par>
                            </p:childTnLst>
                          </p:cTn>
                        </p:par>
                        <p:par>
                          <p:cTn id="38" fill="hold">
                            <p:stCondLst>
                              <p:cond delay="3000"/>
                            </p:stCondLst>
                            <p:childTnLst>
                              <p:par>
                                <p:cTn id="39" presetID="53" presetClass="entr" presetSubtype="16" fill="hold" grpId="0" nodeType="afterEffect">
                                  <p:stCondLst>
                                    <p:cond delay="0"/>
                                  </p:stCondLst>
                                  <p:childTnLst>
                                    <p:set>
                                      <p:cBhvr>
                                        <p:cTn id="40" dur="1" fill="hold">
                                          <p:stCondLst>
                                            <p:cond delay="0"/>
                                          </p:stCondLst>
                                        </p:cTn>
                                        <p:tgtEl>
                                          <p:spTgt spid="37"/>
                                        </p:tgtEl>
                                        <p:attrNameLst>
                                          <p:attrName>style.visibility</p:attrName>
                                        </p:attrNameLst>
                                      </p:cBhvr>
                                      <p:to>
                                        <p:strVal val="visible"/>
                                      </p:to>
                                    </p:set>
                                    <p:anim calcmode="lin" valueType="num">
                                      <p:cBhvr>
                                        <p:cTn id="41" dur="500" fill="hold"/>
                                        <p:tgtEl>
                                          <p:spTgt spid="37"/>
                                        </p:tgtEl>
                                        <p:attrNameLst>
                                          <p:attrName>ppt_w</p:attrName>
                                        </p:attrNameLst>
                                      </p:cBhvr>
                                      <p:tavLst>
                                        <p:tav tm="0">
                                          <p:val>
                                            <p:fltVal val="0"/>
                                          </p:val>
                                        </p:tav>
                                        <p:tav tm="100000">
                                          <p:val>
                                            <p:strVal val="#ppt_w"/>
                                          </p:val>
                                        </p:tav>
                                      </p:tavLst>
                                    </p:anim>
                                    <p:anim calcmode="lin" valueType="num">
                                      <p:cBhvr>
                                        <p:cTn id="42" dur="500" fill="hold"/>
                                        <p:tgtEl>
                                          <p:spTgt spid="37"/>
                                        </p:tgtEl>
                                        <p:attrNameLst>
                                          <p:attrName>ppt_h</p:attrName>
                                        </p:attrNameLst>
                                      </p:cBhvr>
                                      <p:tavLst>
                                        <p:tav tm="0">
                                          <p:val>
                                            <p:fltVal val="0"/>
                                          </p:val>
                                        </p:tav>
                                        <p:tav tm="100000">
                                          <p:val>
                                            <p:strVal val="#ppt_h"/>
                                          </p:val>
                                        </p:tav>
                                      </p:tavLst>
                                    </p:anim>
                                    <p:animEffect transition="in" filter="fade">
                                      <p:cBhvr>
                                        <p:cTn id="43" dur="500"/>
                                        <p:tgtEl>
                                          <p:spTgt spid="37"/>
                                        </p:tgtEl>
                                      </p:cBhvr>
                                    </p:animEffect>
                                  </p:childTnLst>
                                </p:cTn>
                              </p:par>
                            </p:childTnLst>
                          </p:cTn>
                        </p:par>
                        <p:par>
                          <p:cTn id="44" fill="hold">
                            <p:stCondLst>
                              <p:cond delay="3500"/>
                            </p:stCondLst>
                            <p:childTnLst>
                              <p:par>
                                <p:cTn id="45" presetID="53" presetClass="entr" presetSubtype="16" fill="hold" grpId="0" nodeType="afterEffect">
                                  <p:stCondLst>
                                    <p:cond delay="0"/>
                                  </p:stCondLst>
                                  <p:childTnLst>
                                    <p:set>
                                      <p:cBhvr>
                                        <p:cTn id="46" dur="1" fill="hold">
                                          <p:stCondLst>
                                            <p:cond delay="0"/>
                                          </p:stCondLst>
                                        </p:cTn>
                                        <p:tgtEl>
                                          <p:spTgt spid="56"/>
                                        </p:tgtEl>
                                        <p:attrNameLst>
                                          <p:attrName>style.visibility</p:attrName>
                                        </p:attrNameLst>
                                      </p:cBhvr>
                                      <p:to>
                                        <p:strVal val="visible"/>
                                      </p:to>
                                    </p:set>
                                    <p:anim calcmode="lin" valueType="num">
                                      <p:cBhvr>
                                        <p:cTn id="47" dur="500" fill="hold"/>
                                        <p:tgtEl>
                                          <p:spTgt spid="56"/>
                                        </p:tgtEl>
                                        <p:attrNameLst>
                                          <p:attrName>ppt_w</p:attrName>
                                        </p:attrNameLst>
                                      </p:cBhvr>
                                      <p:tavLst>
                                        <p:tav tm="0">
                                          <p:val>
                                            <p:fltVal val="0"/>
                                          </p:val>
                                        </p:tav>
                                        <p:tav tm="100000">
                                          <p:val>
                                            <p:strVal val="#ppt_w"/>
                                          </p:val>
                                        </p:tav>
                                      </p:tavLst>
                                    </p:anim>
                                    <p:anim calcmode="lin" valueType="num">
                                      <p:cBhvr>
                                        <p:cTn id="48" dur="500" fill="hold"/>
                                        <p:tgtEl>
                                          <p:spTgt spid="56"/>
                                        </p:tgtEl>
                                        <p:attrNameLst>
                                          <p:attrName>ppt_h</p:attrName>
                                        </p:attrNameLst>
                                      </p:cBhvr>
                                      <p:tavLst>
                                        <p:tav tm="0">
                                          <p:val>
                                            <p:fltVal val="0"/>
                                          </p:val>
                                        </p:tav>
                                        <p:tav tm="100000">
                                          <p:val>
                                            <p:strVal val="#ppt_h"/>
                                          </p:val>
                                        </p:tav>
                                      </p:tavLst>
                                    </p:anim>
                                    <p:animEffect transition="in" filter="fade">
                                      <p:cBhvr>
                                        <p:cTn id="49"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37" grpId="0"/>
      <p:bldP spid="56"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直接连接符 22"/>
          <p:cNvCxnSpPr/>
          <p:nvPr/>
        </p:nvCxnSpPr>
        <p:spPr>
          <a:xfrm>
            <a:off x="0" y="814388"/>
            <a:ext cx="9144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2" name="组合 46"/>
          <p:cNvGrpSpPr/>
          <p:nvPr/>
        </p:nvGrpSpPr>
        <p:grpSpPr>
          <a:xfrm>
            <a:off x="0" y="284163"/>
            <a:ext cx="5416867" cy="530225"/>
            <a:chOff x="0" y="284389"/>
            <a:chExt cx="1692275" cy="529772"/>
          </a:xfrm>
        </p:grpSpPr>
        <p:sp>
          <p:nvSpPr>
            <p:cNvPr id="8" name="矩形 7"/>
            <p:cNvSpPr/>
            <p:nvPr/>
          </p:nvSpPr>
          <p:spPr>
            <a:xfrm>
              <a:off x="0" y="284389"/>
              <a:ext cx="1511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400" b="1" dirty="0">
                  <a:solidFill>
                    <a:schemeClr val="bg1"/>
                  </a:solidFill>
                  <a:ea typeface="微软雅黑" panose="020B0503020204020204" charset="-122"/>
                  <a:sym typeface="Arial" panose="020B0604020202020204" pitchFamily="34" charset="0"/>
                </a:rPr>
                <a:t>中学生牙齿健康状况的调查与</a:t>
              </a:r>
              <a:r>
                <a:rPr lang="zh-CN" altLang="en-US" sz="2400" b="1" dirty="0" smtClean="0">
                  <a:solidFill>
                    <a:schemeClr val="bg1"/>
                  </a:solidFill>
                  <a:ea typeface="微软雅黑" panose="020B0503020204020204" charset="-122"/>
                  <a:sym typeface="Arial" panose="020B0604020202020204" pitchFamily="34" charset="0"/>
                </a:rPr>
                <a:t>研究</a:t>
              </a:r>
              <a:endParaRPr lang="zh-CN" altLang="en-US" sz="24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9" name="矩形 8"/>
            <p:cNvSpPr/>
            <p:nvPr/>
          </p:nvSpPr>
          <p:spPr>
            <a:xfrm>
              <a:off x="1577975" y="284389"/>
              <a:ext cx="114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charset="-122"/>
                <a:cs typeface="+mn-cs"/>
                <a:sym typeface="Arial" panose="020B0604020202020204" pitchFamily="34" charset="0"/>
              </a:endParaRPr>
            </a:p>
          </p:txBody>
        </p:sp>
      </p:grpSp>
      <p:grpSp>
        <p:nvGrpSpPr>
          <p:cNvPr id="15" name="Group 52"/>
          <p:cNvGrpSpPr/>
          <p:nvPr/>
        </p:nvGrpSpPr>
        <p:grpSpPr>
          <a:xfrm>
            <a:off x="35496" y="1052736"/>
            <a:ext cx="2664296" cy="812800"/>
            <a:chOff x="425669" y="2203667"/>
            <a:chExt cx="3973509" cy="811886"/>
          </a:xfrm>
        </p:grpSpPr>
        <p:sp>
          <p:nvSpPr>
            <p:cNvPr id="16" name="Rounded Rectangle 56"/>
            <p:cNvSpPr/>
            <p:nvPr/>
          </p:nvSpPr>
          <p:spPr>
            <a:xfrm>
              <a:off x="425669" y="2203667"/>
              <a:ext cx="3725859" cy="762729"/>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8" name="Rounded Rectangle 57"/>
            <p:cNvSpPr/>
            <p:nvPr/>
          </p:nvSpPr>
          <p:spPr>
            <a:xfrm>
              <a:off x="425669" y="2252825"/>
              <a:ext cx="3725859" cy="762728"/>
            </a:xfrm>
            <a:prstGeom prst="roundRect">
              <a:avLst>
                <a:gd name="adj" fmla="val 1127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9" name="Isosceles Triangle 58"/>
            <p:cNvSpPr/>
            <p:nvPr/>
          </p:nvSpPr>
          <p:spPr>
            <a:xfrm rot="5400000">
              <a:off x="3985896" y="2453214"/>
              <a:ext cx="464614" cy="36195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grpSp>
      <p:sp>
        <p:nvSpPr>
          <p:cNvPr id="20" name="TextBox 61"/>
          <p:cNvSpPr txBox="1"/>
          <p:nvPr/>
        </p:nvSpPr>
        <p:spPr>
          <a:xfrm>
            <a:off x="970765" y="1221011"/>
            <a:ext cx="1513003" cy="427038"/>
          </a:xfrm>
          <a:prstGeom prst="rect">
            <a:avLst/>
          </a:prstGeom>
          <a:noFill/>
          <a:ln w="9525">
            <a:noFill/>
          </a:ln>
        </p:spPr>
        <p:txBody>
          <a:bodyPr wrap="square" lIns="0" tIns="0" rIns="0" bIns="0">
            <a:spAutoFit/>
          </a:bodyPr>
          <a:lstStyle/>
          <a:p>
            <a:pPr>
              <a:spcBef>
                <a:spcPct val="20000"/>
              </a:spcBef>
              <a:buFont typeface="Arial" panose="020B0604020202020204" pitchFamily="34" charset="0"/>
              <a:buNone/>
            </a:pPr>
            <a:r>
              <a:rPr lang="zh-CN" altLang="en-US" sz="2800" b="1" dirty="0" smtClean="0">
                <a:solidFill>
                  <a:srgbClr val="FFFF00"/>
                </a:solidFill>
                <a:latin typeface="黑体" panose="02010609060101010101" pitchFamily="49" charset="-122"/>
                <a:ea typeface="黑体" panose="02010609060101010101" pitchFamily="49" charset="-122"/>
                <a:sym typeface="+mn-ea"/>
              </a:rPr>
              <a:t>研究成果</a:t>
            </a:r>
            <a:endParaRPr lang="zh-CN" altLang="en-US" sz="2800" b="1" dirty="0">
              <a:solidFill>
                <a:srgbClr val="FFFF00"/>
              </a:solidFill>
              <a:latin typeface="黑体" panose="02010609060101010101" pitchFamily="49" charset="-122"/>
              <a:ea typeface="黑体" panose="02010609060101010101" pitchFamily="49" charset="-122"/>
              <a:sym typeface="+mn-ea"/>
            </a:endParaRPr>
          </a:p>
        </p:txBody>
      </p:sp>
      <p:sp>
        <p:nvSpPr>
          <p:cNvPr id="22" name="Freeform 76"/>
          <p:cNvSpPr>
            <a:spLocks noEditPoints="1"/>
          </p:cNvSpPr>
          <p:nvPr/>
        </p:nvSpPr>
        <p:spPr>
          <a:xfrm>
            <a:off x="318071" y="1171799"/>
            <a:ext cx="403225" cy="588962"/>
          </a:xfrm>
          <a:custGeom>
            <a:avLst/>
            <a:gdLst>
              <a:gd name="txL" fmla="*/ 0 w 70"/>
              <a:gd name="txT" fmla="*/ 0 h 102"/>
              <a:gd name="txR" fmla="*/ 70 w 70"/>
              <a:gd name="txB" fmla="*/ 102 h 102"/>
            </a:gdLst>
            <a:ahLst/>
            <a:cxnLst>
              <a:cxn ang="0">
                <a:pos x="2147483647" y="0"/>
              </a:cxn>
              <a:cxn ang="0">
                <a:pos x="0"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alpha val="100000"/>
            </a:schemeClr>
          </a:solidFill>
          <a:ln w="9525">
            <a:noFill/>
          </a:ln>
        </p:spPr>
        <p:txBody>
          <a:bodyPr/>
          <a:lstStyle/>
          <a:p>
            <a:endParaRPr lang="zh-CN" altLang="en-US"/>
          </a:p>
        </p:txBody>
      </p:sp>
      <p:sp>
        <p:nvSpPr>
          <p:cNvPr id="63" name="TextBox 62"/>
          <p:cNvSpPr txBox="1"/>
          <p:nvPr/>
        </p:nvSpPr>
        <p:spPr>
          <a:xfrm>
            <a:off x="2706343" y="1057118"/>
            <a:ext cx="6048670" cy="738664"/>
          </a:xfrm>
          <a:prstGeom prst="rect">
            <a:avLst/>
          </a:prstGeom>
          <a:noFill/>
          <a:ln w="9525">
            <a:noFill/>
          </a:ln>
        </p:spPr>
        <p:txBody>
          <a:bodyPr wrap="square" lIns="0" tIns="0" rIns="0" bIns="0">
            <a:spAutoFit/>
          </a:bodyPr>
          <a:lstStyle/>
          <a:p>
            <a:pPr>
              <a:spcBef>
                <a:spcPct val="20000"/>
              </a:spcBef>
            </a:pPr>
            <a:r>
              <a:rPr lang="zh-CN" altLang="en-US" sz="2400" b="1" dirty="0">
                <a:solidFill>
                  <a:srgbClr val="3D733D"/>
                </a:solidFill>
                <a:latin typeface="黑体" panose="02010609060101010101" pitchFamily="49" charset="-122"/>
                <a:ea typeface="黑体" panose="02010609060101010101" pitchFamily="49" charset="-122"/>
                <a:sym typeface="+mn-ea"/>
              </a:rPr>
              <a:t>对于上述现象，我们对中学生牙齿健康问题有以下几点建议</a:t>
            </a:r>
            <a:r>
              <a:rPr lang="zh-CN" altLang="en-US" sz="2400" b="1" dirty="0" smtClean="0">
                <a:solidFill>
                  <a:srgbClr val="3D733D"/>
                </a:solidFill>
                <a:latin typeface="黑体" panose="02010609060101010101" pitchFamily="49" charset="-122"/>
                <a:ea typeface="黑体" panose="02010609060101010101" pitchFamily="49" charset="-122"/>
                <a:sym typeface="+mn-ea"/>
              </a:rPr>
              <a:t>：</a:t>
            </a:r>
            <a:endParaRPr lang="zh-CN" altLang="en-US" sz="2400" b="1" dirty="0">
              <a:solidFill>
                <a:srgbClr val="3D733D"/>
              </a:solidFill>
              <a:latin typeface="黑体" panose="02010609060101010101" pitchFamily="49" charset="-122"/>
              <a:ea typeface="黑体" panose="02010609060101010101" pitchFamily="49" charset="-122"/>
              <a:sym typeface="+mn-ea"/>
            </a:endParaRPr>
          </a:p>
        </p:txBody>
      </p:sp>
      <p:sp>
        <p:nvSpPr>
          <p:cNvPr id="29" name="Freeform 78"/>
          <p:cNvSpPr/>
          <p:nvPr/>
        </p:nvSpPr>
        <p:spPr bwMode="auto">
          <a:xfrm>
            <a:off x="3419872" y="2927771"/>
            <a:ext cx="1706563" cy="1706563"/>
          </a:xfrm>
          <a:custGeom>
            <a:avLst/>
            <a:gdLst/>
            <a:ahLst/>
            <a:cxnLst>
              <a:cxn ang="0">
                <a:pos x="399" y="216"/>
              </a:cxn>
              <a:cxn ang="0">
                <a:pos x="472" y="181"/>
              </a:cxn>
              <a:cxn ang="0">
                <a:pos x="433" y="88"/>
              </a:cxn>
              <a:cxn ang="0">
                <a:pos x="601" y="88"/>
              </a:cxn>
              <a:cxn ang="0">
                <a:pos x="563" y="181"/>
              </a:cxn>
              <a:cxn ang="0">
                <a:pos x="636" y="216"/>
              </a:cxn>
              <a:cxn ang="0">
                <a:pos x="819" y="216"/>
              </a:cxn>
              <a:cxn ang="0">
                <a:pos x="819" y="399"/>
              </a:cxn>
              <a:cxn ang="0">
                <a:pos x="784" y="472"/>
              </a:cxn>
              <a:cxn ang="0">
                <a:pos x="691" y="434"/>
              </a:cxn>
              <a:cxn ang="0">
                <a:pos x="691" y="602"/>
              </a:cxn>
              <a:cxn ang="0">
                <a:pos x="784" y="563"/>
              </a:cxn>
              <a:cxn ang="0">
                <a:pos x="819" y="636"/>
              </a:cxn>
              <a:cxn ang="0">
                <a:pos x="819" y="819"/>
              </a:cxn>
              <a:cxn ang="0">
                <a:pos x="636" y="819"/>
              </a:cxn>
              <a:cxn ang="0">
                <a:pos x="563" y="784"/>
              </a:cxn>
              <a:cxn ang="0">
                <a:pos x="601" y="691"/>
              </a:cxn>
              <a:cxn ang="0">
                <a:pos x="433" y="691"/>
              </a:cxn>
              <a:cxn ang="0">
                <a:pos x="472" y="784"/>
              </a:cxn>
              <a:cxn ang="0">
                <a:pos x="399" y="819"/>
              </a:cxn>
              <a:cxn ang="0">
                <a:pos x="216" y="819"/>
              </a:cxn>
              <a:cxn ang="0">
                <a:pos x="216" y="636"/>
              </a:cxn>
              <a:cxn ang="0">
                <a:pos x="180" y="563"/>
              </a:cxn>
              <a:cxn ang="0">
                <a:pos x="88" y="602"/>
              </a:cxn>
              <a:cxn ang="0">
                <a:pos x="88" y="434"/>
              </a:cxn>
              <a:cxn ang="0">
                <a:pos x="180" y="472"/>
              </a:cxn>
              <a:cxn ang="0">
                <a:pos x="216" y="399"/>
              </a:cxn>
              <a:cxn ang="0">
                <a:pos x="216" y="216"/>
              </a:cxn>
              <a:cxn ang="0">
                <a:pos x="399" y="216"/>
              </a:cxn>
            </a:cxnLst>
            <a:rect l="0" t="0" r="r" b="b"/>
            <a:pathLst>
              <a:path w="819" h="819">
                <a:moveTo>
                  <a:pt x="399" y="216"/>
                </a:moveTo>
                <a:cubicBezTo>
                  <a:pt x="465" y="216"/>
                  <a:pt x="480" y="200"/>
                  <a:pt x="472" y="181"/>
                </a:cubicBezTo>
                <a:cubicBezTo>
                  <a:pt x="455" y="144"/>
                  <a:pt x="425" y="139"/>
                  <a:pt x="433" y="88"/>
                </a:cubicBezTo>
                <a:cubicBezTo>
                  <a:pt x="447" y="0"/>
                  <a:pt x="588" y="0"/>
                  <a:pt x="601" y="88"/>
                </a:cubicBezTo>
                <a:cubicBezTo>
                  <a:pt x="609" y="139"/>
                  <a:pt x="580" y="144"/>
                  <a:pt x="563" y="181"/>
                </a:cubicBezTo>
                <a:cubicBezTo>
                  <a:pt x="554" y="200"/>
                  <a:pt x="570" y="216"/>
                  <a:pt x="636" y="216"/>
                </a:cubicBezTo>
                <a:cubicBezTo>
                  <a:pt x="819" y="216"/>
                  <a:pt x="819" y="216"/>
                  <a:pt x="819" y="216"/>
                </a:cubicBezTo>
                <a:cubicBezTo>
                  <a:pt x="819" y="399"/>
                  <a:pt x="819" y="399"/>
                  <a:pt x="819" y="399"/>
                </a:cubicBezTo>
                <a:cubicBezTo>
                  <a:pt x="819" y="465"/>
                  <a:pt x="803" y="481"/>
                  <a:pt x="784" y="472"/>
                </a:cubicBezTo>
                <a:cubicBezTo>
                  <a:pt x="747" y="455"/>
                  <a:pt x="742" y="426"/>
                  <a:pt x="691" y="434"/>
                </a:cubicBezTo>
                <a:cubicBezTo>
                  <a:pt x="603" y="447"/>
                  <a:pt x="603" y="588"/>
                  <a:pt x="691" y="602"/>
                </a:cubicBezTo>
                <a:cubicBezTo>
                  <a:pt x="742" y="610"/>
                  <a:pt x="747" y="580"/>
                  <a:pt x="784" y="563"/>
                </a:cubicBezTo>
                <a:cubicBezTo>
                  <a:pt x="803" y="555"/>
                  <a:pt x="819" y="570"/>
                  <a:pt x="819" y="636"/>
                </a:cubicBezTo>
                <a:cubicBezTo>
                  <a:pt x="819" y="819"/>
                  <a:pt x="819" y="819"/>
                  <a:pt x="819" y="819"/>
                </a:cubicBezTo>
                <a:cubicBezTo>
                  <a:pt x="636" y="819"/>
                  <a:pt x="636" y="819"/>
                  <a:pt x="636" y="819"/>
                </a:cubicBezTo>
                <a:cubicBezTo>
                  <a:pt x="570" y="819"/>
                  <a:pt x="554" y="803"/>
                  <a:pt x="563" y="784"/>
                </a:cubicBezTo>
                <a:cubicBezTo>
                  <a:pt x="580" y="747"/>
                  <a:pt x="609" y="743"/>
                  <a:pt x="601" y="691"/>
                </a:cubicBezTo>
                <a:cubicBezTo>
                  <a:pt x="588" y="603"/>
                  <a:pt x="447" y="603"/>
                  <a:pt x="433" y="691"/>
                </a:cubicBezTo>
                <a:cubicBezTo>
                  <a:pt x="425" y="743"/>
                  <a:pt x="455" y="747"/>
                  <a:pt x="472" y="784"/>
                </a:cubicBezTo>
                <a:cubicBezTo>
                  <a:pt x="480" y="803"/>
                  <a:pt x="465" y="819"/>
                  <a:pt x="399" y="819"/>
                </a:cubicBezTo>
                <a:cubicBezTo>
                  <a:pt x="216" y="819"/>
                  <a:pt x="216" y="819"/>
                  <a:pt x="216" y="819"/>
                </a:cubicBezTo>
                <a:cubicBezTo>
                  <a:pt x="216" y="636"/>
                  <a:pt x="216" y="636"/>
                  <a:pt x="216" y="636"/>
                </a:cubicBezTo>
                <a:cubicBezTo>
                  <a:pt x="216" y="570"/>
                  <a:pt x="200" y="555"/>
                  <a:pt x="180" y="563"/>
                </a:cubicBezTo>
                <a:cubicBezTo>
                  <a:pt x="144" y="580"/>
                  <a:pt x="139" y="610"/>
                  <a:pt x="88" y="602"/>
                </a:cubicBezTo>
                <a:cubicBezTo>
                  <a:pt x="0" y="588"/>
                  <a:pt x="0" y="447"/>
                  <a:pt x="88" y="434"/>
                </a:cubicBezTo>
                <a:cubicBezTo>
                  <a:pt x="139" y="426"/>
                  <a:pt x="144" y="455"/>
                  <a:pt x="180" y="472"/>
                </a:cubicBezTo>
                <a:cubicBezTo>
                  <a:pt x="200" y="481"/>
                  <a:pt x="216" y="465"/>
                  <a:pt x="216" y="399"/>
                </a:cubicBezTo>
                <a:cubicBezTo>
                  <a:pt x="216" y="216"/>
                  <a:pt x="216" y="216"/>
                  <a:pt x="216" y="216"/>
                </a:cubicBezTo>
                <a:lnTo>
                  <a:pt x="399" y="216"/>
                </a:lnTo>
                <a:close/>
              </a:path>
            </a:pathLst>
          </a:custGeom>
          <a:solidFill>
            <a:schemeClr val="accent3"/>
          </a:solidFill>
          <a:ln w="19050">
            <a:solidFill>
              <a:schemeClr val="bg1"/>
            </a:solidFill>
            <a:round/>
          </a:ln>
        </p:spPr>
        <p:txBody>
          <a:bodyPr lIns="91413" tIns="45707" rIns="91413" bIns="45707"/>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2" name="Freeform 79"/>
          <p:cNvSpPr/>
          <p:nvPr/>
        </p:nvSpPr>
        <p:spPr bwMode="auto">
          <a:xfrm>
            <a:off x="4677172" y="3377034"/>
            <a:ext cx="1706563" cy="1708150"/>
          </a:xfrm>
          <a:custGeom>
            <a:avLst/>
            <a:gdLst/>
            <a:ahLst/>
            <a:cxnLst>
              <a:cxn ang="0">
                <a:pos x="216" y="420"/>
              </a:cxn>
              <a:cxn ang="0">
                <a:pos x="181" y="347"/>
              </a:cxn>
              <a:cxn ang="0">
                <a:pos x="88" y="386"/>
              </a:cxn>
              <a:cxn ang="0">
                <a:pos x="88" y="218"/>
              </a:cxn>
              <a:cxn ang="0">
                <a:pos x="181" y="256"/>
              </a:cxn>
              <a:cxn ang="0">
                <a:pos x="216" y="183"/>
              </a:cxn>
              <a:cxn ang="0">
                <a:pos x="216" y="0"/>
              </a:cxn>
              <a:cxn ang="0">
                <a:pos x="399" y="0"/>
              </a:cxn>
              <a:cxn ang="0">
                <a:pos x="472" y="35"/>
              </a:cxn>
              <a:cxn ang="0">
                <a:pos x="434" y="128"/>
              </a:cxn>
              <a:cxn ang="0">
                <a:pos x="602" y="128"/>
              </a:cxn>
              <a:cxn ang="0">
                <a:pos x="563" y="35"/>
              </a:cxn>
              <a:cxn ang="0">
                <a:pos x="636" y="0"/>
              </a:cxn>
              <a:cxn ang="0">
                <a:pos x="819" y="0"/>
              </a:cxn>
              <a:cxn ang="0">
                <a:pos x="819" y="183"/>
              </a:cxn>
              <a:cxn ang="0">
                <a:pos x="784" y="256"/>
              </a:cxn>
              <a:cxn ang="0">
                <a:pos x="691" y="218"/>
              </a:cxn>
              <a:cxn ang="0">
                <a:pos x="691" y="386"/>
              </a:cxn>
              <a:cxn ang="0">
                <a:pos x="784" y="347"/>
              </a:cxn>
              <a:cxn ang="0">
                <a:pos x="819" y="420"/>
              </a:cxn>
              <a:cxn ang="0">
                <a:pos x="819" y="603"/>
              </a:cxn>
              <a:cxn ang="0">
                <a:pos x="636" y="603"/>
              </a:cxn>
              <a:cxn ang="0">
                <a:pos x="563" y="639"/>
              </a:cxn>
              <a:cxn ang="0">
                <a:pos x="602" y="731"/>
              </a:cxn>
              <a:cxn ang="0">
                <a:pos x="434" y="731"/>
              </a:cxn>
              <a:cxn ang="0">
                <a:pos x="472" y="639"/>
              </a:cxn>
              <a:cxn ang="0">
                <a:pos x="399" y="603"/>
              </a:cxn>
              <a:cxn ang="0">
                <a:pos x="216" y="603"/>
              </a:cxn>
              <a:cxn ang="0">
                <a:pos x="216" y="420"/>
              </a:cxn>
            </a:cxnLst>
            <a:rect l="0" t="0" r="r" b="b"/>
            <a:pathLst>
              <a:path w="819" h="819">
                <a:moveTo>
                  <a:pt x="216" y="420"/>
                </a:moveTo>
                <a:cubicBezTo>
                  <a:pt x="216" y="354"/>
                  <a:pt x="200" y="339"/>
                  <a:pt x="181" y="347"/>
                </a:cubicBezTo>
                <a:cubicBezTo>
                  <a:pt x="144" y="364"/>
                  <a:pt x="139" y="394"/>
                  <a:pt x="88" y="386"/>
                </a:cubicBezTo>
                <a:cubicBezTo>
                  <a:pt x="0" y="372"/>
                  <a:pt x="0" y="231"/>
                  <a:pt x="88" y="218"/>
                </a:cubicBezTo>
                <a:cubicBezTo>
                  <a:pt x="139" y="210"/>
                  <a:pt x="144" y="239"/>
                  <a:pt x="181" y="256"/>
                </a:cubicBezTo>
                <a:cubicBezTo>
                  <a:pt x="200" y="265"/>
                  <a:pt x="216" y="249"/>
                  <a:pt x="216" y="183"/>
                </a:cubicBezTo>
                <a:cubicBezTo>
                  <a:pt x="216" y="0"/>
                  <a:pt x="216" y="0"/>
                  <a:pt x="216" y="0"/>
                </a:cubicBezTo>
                <a:cubicBezTo>
                  <a:pt x="399" y="0"/>
                  <a:pt x="399" y="0"/>
                  <a:pt x="399" y="0"/>
                </a:cubicBezTo>
                <a:cubicBezTo>
                  <a:pt x="465" y="0"/>
                  <a:pt x="481" y="16"/>
                  <a:pt x="472" y="35"/>
                </a:cubicBezTo>
                <a:cubicBezTo>
                  <a:pt x="455" y="72"/>
                  <a:pt x="426" y="77"/>
                  <a:pt x="434" y="128"/>
                </a:cubicBezTo>
                <a:cubicBezTo>
                  <a:pt x="447" y="216"/>
                  <a:pt x="588" y="216"/>
                  <a:pt x="602" y="128"/>
                </a:cubicBezTo>
                <a:cubicBezTo>
                  <a:pt x="610" y="77"/>
                  <a:pt x="580" y="72"/>
                  <a:pt x="563" y="35"/>
                </a:cubicBezTo>
                <a:cubicBezTo>
                  <a:pt x="555" y="16"/>
                  <a:pt x="570" y="0"/>
                  <a:pt x="636" y="0"/>
                </a:cubicBezTo>
                <a:cubicBezTo>
                  <a:pt x="819" y="0"/>
                  <a:pt x="819" y="0"/>
                  <a:pt x="819" y="0"/>
                </a:cubicBezTo>
                <a:cubicBezTo>
                  <a:pt x="819" y="183"/>
                  <a:pt x="819" y="183"/>
                  <a:pt x="819" y="183"/>
                </a:cubicBezTo>
                <a:cubicBezTo>
                  <a:pt x="819" y="249"/>
                  <a:pt x="803" y="265"/>
                  <a:pt x="784" y="256"/>
                </a:cubicBezTo>
                <a:cubicBezTo>
                  <a:pt x="747" y="239"/>
                  <a:pt x="743" y="210"/>
                  <a:pt x="691" y="218"/>
                </a:cubicBezTo>
                <a:cubicBezTo>
                  <a:pt x="603" y="231"/>
                  <a:pt x="603" y="372"/>
                  <a:pt x="691" y="386"/>
                </a:cubicBezTo>
                <a:cubicBezTo>
                  <a:pt x="743" y="394"/>
                  <a:pt x="747" y="364"/>
                  <a:pt x="784" y="347"/>
                </a:cubicBezTo>
                <a:cubicBezTo>
                  <a:pt x="803" y="339"/>
                  <a:pt x="819" y="354"/>
                  <a:pt x="819" y="420"/>
                </a:cubicBezTo>
                <a:cubicBezTo>
                  <a:pt x="819" y="603"/>
                  <a:pt x="819" y="603"/>
                  <a:pt x="819" y="603"/>
                </a:cubicBezTo>
                <a:cubicBezTo>
                  <a:pt x="636" y="603"/>
                  <a:pt x="636" y="603"/>
                  <a:pt x="636" y="603"/>
                </a:cubicBezTo>
                <a:cubicBezTo>
                  <a:pt x="570" y="603"/>
                  <a:pt x="555" y="619"/>
                  <a:pt x="563" y="639"/>
                </a:cubicBezTo>
                <a:cubicBezTo>
                  <a:pt x="580" y="675"/>
                  <a:pt x="610" y="680"/>
                  <a:pt x="602" y="731"/>
                </a:cubicBezTo>
                <a:cubicBezTo>
                  <a:pt x="588" y="819"/>
                  <a:pt x="447" y="819"/>
                  <a:pt x="434" y="731"/>
                </a:cubicBezTo>
                <a:cubicBezTo>
                  <a:pt x="426" y="680"/>
                  <a:pt x="455" y="675"/>
                  <a:pt x="472" y="639"/>
                </a:cubicBezTo>
                <a:cubicBezTo>
                  <a:pt x="481" y="619"/>
                  <a:pt x="465" y="603"/>
                  <a:pt x="399" y="603"/>
                </a:cubicBezTo>
                <a:cubicBezTo>
                  <a:pt x="216" y="603"/>
                  <a:pt x="216" y="603"/>
                  <a:pt x="216" y="603"/>
                </a:cubicBezTo>
                <a:lnTo>
                  <a:pt x="216" y="420"/>
                </a:lnTo>
                <a:close/>
              </a:path>
            </a:pathLst>
          </a:custGeom>
          <a:solidFill>
            <a:schemeClr val="accent6"/>
          </a:solidFill>
          <a:ln w="19050">
            <a:solidFill>
              <a:schemeClr val="bg1"/>
            </a:solidFill>
            <a:round/>
          </a:ln>
        </p:spPr>
        <p:txBody>
          <a:bodyPr lIns="91413" tIns="45707" rIns="91413" bIns="45707"/>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5" name="文本框 5"/>
          <p:cNvSpPr txBox="1"/>
          <p:nvPr/>
        </p:nvSpPr>
        <p:spPr>
          <a:xfrm>
            <a:off x="318071" y="2154363"/>
            <a:ext cx="3245817" cy="4154957"/>
          </a:xfrm>
          <a:prstGeom prst="rect">
            <a:avLst/>
          </a:prstGeom>
          <a:noFill/>
          <a:ln w="9525">
            <a:noFill/>
          </a:ln>
        </p:spPr>
        <p:txBody>
          <a:bodyPr wrap="square" lIns="91413" tIns="45707" rIns="91413" bIns="45707">
            <a:spAutoFit/>
          </a:bodyPr>
          <a:lstStyle/>
          <a:p>
            <a:r>
              <a:rPr lang="zh-CN" altLang="en-US" sz="2400" b="1" dirty="0" smtClean="0">
                <a:solidFill>
                  <a:srgbClr val="00B050"/>
                </a:solidFill>
                <a:latin typeface="黑体" panose="02010609060101010101" pitchFamily="49" charset="-122"/>
                <a:ea typeface="黑体" panose="02010609060101010101" pitchFamily="49" charset="-122"/>
                <a:sym typeface="+mn-ea"/>
              </a:rPr>
              <a:t>    牙齿</a:t>
            </a:r>
            <a:r>
              <a:rPr lang="zh-CN" altLang="en-US" sz="2400" b="1" dirty="0">
                <a:solidFill>
                  <a:srgbClr val="00B050"/>
                </a:solidFill>
                <a:latin typeface="黑体" panose="02010609060101010101" pitchFamily="49" charset="-122"/>
                <a:ea typeface="黑体" panose="02010609060101010101" pitchFamily="49" charset="-122"/>
                <a:sym typeface="+mn-ea"/>
              </a:rPr>
              <a:t>出现疾病应当及时就医。</a:t>
            </a:r>
            <a:r>
              <a:rPr lang="zh-CN" altLang="en-US" sz="2400" dirty="0">
                <a:solidFill>
                  <a:srgbClr val="874600"/>
                </a:solidFill>
                <a:latin typeface="黑体" panose="02010609060101010101" pitchFamily="49" charset="-122"/>
                <a:ea typeface="黑体" panose="02010609060101010101" pitchFamily="49" charset="-122"/>
                <a:sym typeface="+mn-ea"/>
              </a:rPr>
              <a:t>健康的牙齿是幸福的一项重要指标，中学生应该树立正确的牙齿保护意识，要充分认识常见口腔疾病预防紧迫性、牙齿健康定期检查与早防早治的必要性、牙齿卫生保健的重要性，遇到牙齿问题及时就医。</a:t>
            </a:r>
            <a:endParaRPr lang="en-US" altLang="zh-CN" sz="2400" dirty="0">
              <a:solidFill>
                <a:srgbClr val="874600"/>
              </a:solidFill>
              <a:latin typeface="黑体" panose="02010609060101010101" pitchFamily="49" charset="-122"/>
              <a:ea typeface="黑体" panose="02010609060101010101" pitchFamily="49" charset="-122"/>
              <a:sym typeface="+mn-ea"/>
            </a:endParaRPr>
          </a:p>
        </p:txBody>
      </p:sp>
      <p:sp>
        <p:nvSpPr>
          <p:cNvPr id="54" name="Text Placeholder 3"/>
          <p:cNvSpPr txBox="1"/>
          <p:nvPr/>
        </p:nvSpPr>
        <p:spPr>
          <a:xfrm>
            <a:off x="4343797" y="3759621"/>
            <a:ext cx="339725" cy="365125"/>
          </a:xfrm>
          <a:prstGeom prst="rect">
            <a:avLst/>
          </a:prstGeom>
          <a:noFill/>
          <a:ln w="9525">
            <a:noFill/>
          </a:ln>
        </p:spPr>
        <p:txBody>
          <a:bodyPr wrap="none" lIns="0" tIns="0" rIns="0" bIns="0" anchor="b">
            <a:spAutoFit/>
          </a:bodyPr>
          <a:lstStyle/>
          <a:p>
            <a:pPr algn="ctr" eaLnBrk="1" hangingPunct="1">
              <a:spcBef>
                <a:spcPct val="20000"/>
              </a:spcBef>
            </a:pPr>
            <a:r>
              <a:rPr lang="en-US" altLang="zh-CN" sz="2400" b="1" dirty="0">
                <a:solidFill>
                  <a:srgbClr val="FFFFFF"/>
                </a:solidFill>
                <a:latin typeface="Arial" panose="020B0604020202020204" pitchFamily="34" charset="0"/>
              </a:rPr>
              <a:t>03</a:t>
            </a:r>
            <a:endParaRPr lang="en-US" altLang="zh-CN" sz="2400" b="1" dirty="0">
              <a:solidFill>
                <a:srgbClr val="FFFFFF"/>
              </a:solidFill>
              <a:latin typeface="Calibri" panose="020F0502020204030204" pitchFamily="34" charset="0"/>
            </a:endParaRPr>
          </a:p>
        </p:txBody>
      </p:sp>
      <p:sp>
        <p:nvSpPr>
          <p:cNvPr id="55" name="Text Placeholder 3"/>
          <p:cNvSpPr txBox="1"/>
          <p:nvPr/>
        </p:nvSpPr>
        <p:spPr>
          <a:xfrm>
            <a:off x="5551884" y="3851696"/>
            <a:ext cx="339725" cy="365125"/>
          </a:xfrm>
          <a:prstGeom prst="rect">
            <a:avLst/>
          </a:prstGeom>
          <a:noFill/>
          <a:ln w="9525">
            <a:noFill/>
          </a:ln>
        </p:spPr>
        <p:txBody>
          <a:bodyPr wrap="none" lIns="0" tIns="0" rIns="0" bIns="0" anchor="b">
            <a:spAutoFit/>
          </a:bodyPr>
          <a:lstStyle/>
          <a:p>
            <a:pPr algn="ctr" eaLnBrk="1" hangingPunct="1">
              <a:spcBef>
                <a:spcPct val="20000"/>
              </a:spcBef>
            </a:pPr>
            <a:r>
              <a:rPr lang="en-US" altLang="zh-CN" sz="2400" b="1" dirty="0">
                <a:solidFill>
                  <a:srgbClr val="FFFFFF"/>
                </a:solidFill>
                <a:latin typeface="Arial" panose="020B0604020202020204" pitchFamily="34" charset="0"/>
              </a:rPr>
              <a:t>04</a:t>
            </a:r>
            <a:endParaRPr lang="en-US" altLang="zh-CN" sz="2400" b="1" dirty="0">
              <a:solidFill>
                <a:srgbClr val="FFFFFF"/>
              </a:solidFill>
              <a:latin typeface="Calibri" panose="020F0502020204030204" pitchFamily="34" charset="0"/>
            </a:endParaRPr>
          </a:p>
        </p:txBody>
      </p:sp>
      <p:sp>
        <p:nvSpPr>
          <p:cNvPr id="21" name="文本框 5"/>
          <p:cNvSpPr txBox="1"/>
          <p:nvPr/>
        </p:nvSpPr>
        <p:spPr>
          <a:xfrm>
            <a:off x="6383735" y="2708360"/>
            <a:ext cx="2562249" cy="3046962"/>
          </a:xfrm>
          <a:prstGeom prst="rect">
            <a:avLst/>
          </a:prstGeom>
          <a:noFill/>
          <a:ln w="9525">
            <a:noFill/>
          </a:ln>
        </p:spPr>
        <p:txBody>
          <a:bodyPr wrap="square" lIns="91413" tIns="45707" rIns="91413" bIns="45707">
            <a:spAutoFit/>
          </a:bodyPr>
          <a:lstStyle/>
          <a:p>
            <a:r>
              <a:rPr lang="zh-CN" altLang="en-US" sz="2400" b="1" dirty="0" smtClean="0">
                <a:solidFill>
                  <a:srgbClr val="00B050"/>
                </a:solidFill>
                <a:latin typeface="黑体" panose="02010609060101010101" pitchFamily="49" charset="-122"/>
                <a:ea typeface="黑体" panose="02010609060101010101" pitchFamily="49" charset="-122"/>
                <a:sym typeface="+mn-ea"/>
              </a:rPr>
              <a:t>    全社会</a:t>
            </a:r>
            <a:r>
              <a:rPr lang="zh-CN" altLang="en-US" sz="2400" b="1" dirty="0">
                <a:solidFill>
                  <a:srgbClr val="00B050"/>
                </a:solidFill>
                <a:latin typeface="黑体" panose="02010609060101010101" pitchFamily="49" charset="-122"/>
                <a:ea typeface="黑体" panose="02010609060101010101" pitchFamily="49" charset="-122"/>
                <a:sym typeface="+mn-ea"/>
              </a:rPr>
              <a:t>要广泛关注中学生牙齿健康问题。</a:t>
            </a:r>
            <a:r>
              <a:rPr lang="zh-CN" altLang="en-US" sz="2400" dirty="0">
                <a:solidFill>
                  <a:srgbClr val="874600"/>
                </a:solidFill>
                <a:latin typeface="黑体" panose="02010609060101010101" pitchFamily="49" charset="-122"/>
                <a:ea typeface="黑体" panose="02010609060101010101" pitchFamily="49" charset="-122"/>
                <a:sym typeface="+mn-ea"/>
              </a:rPr>
              <a:t>要加强口腔卫生及牙齿健康的宣传教育，形成关爱口腔问题的良好氛围</a:t>
            </a:r>
            <a:r>
              <a:rPr lang="zh-CN" altLang="en-US" sz="2400" dirty="0" smtClean="0">
                <a:solidFill>
                  <a:srgbClr val="874600"/>
                </a:solidFill>
                <a:latin typeface="黑体" panose="02010609060101010101" pitchFamily="49" charset="-122"/>
                <a:ea typeface="黑体" panose="02010609060101010101" pitchFamily="49" charset="-122"/>
                <a:sym typeface="+mn-ea"/>
              </a:rPr>
              <a:t>。</a:t>
            </a:r>
            <a:endParaRPr lang="en-US" altLang="zh-CN" sz="2400" dirty="0">
              <a:solidFill>
                <a:srgbClr val="874600"/>
              </a:solidFill>
              <a:latin typeface="黑体" panose="02010609060101010101" pitchFamily="49" charset="-122"/>
              <a:ea typeface="黑体" panose="02010609060101010101" pitchFamily="49" charset="-122"/>
              <a:sym typeface="+mn-ea"/>
            </a:endParaRPr>
          </a:p>
        </p:txBody>
      </p:sp>
    </p:spTree>
    <p:extLst>
      <p:ext uri="{BB962C8B-B14F-4D97-AF65-F5344CB8AC3E}">
        <p14:creationId xmlns:p14="http://schemas.microsoft.com/office/powerpoint/2010/main" val="62322353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 presetClass="entr" presetSubtype="8" accel="50000" decel="5000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animEffect transition="in" filter="fade">
                                      <p:cBhvr>
                                        <p:cTn id="18" dur="500"/>
                                        <p:tgtEl>
                                          <p:spTgt spid="22"/>
                                        </p:tgtEl>
                                      </p:cBhvr>
                                    </p:animEffect>
                                  </p:childTnLst>
                                </p:cTn>
                              </p:par>
                            </p:childTnLst>
                          </p:cTn>
                        </p:par>
                        <p:par>
                          <p:cTn id="19" fill="hold">
                            <p:stCondLst>
                              <p:cond delay="1500"/>
                            </p:stCondLst>
                            <p:childTnLst>
                              <p:par>
                                <p:cTn id="20" presetID="2" presetClass="entr" presetSubtype="2" accel="50000" decel="50000" fill="hold" grpId="0" nodeType="afterEffect">
                                  <p:stCondLst>
                                    <p:cond delay="0"/>
                                  </p:stCondLst>
                                  <p:childTnLst>
                                    <p:set>
                                      <p:cBhvr>
                                        <p:cTn id="21" dur="1" fill="hold">
                                          <p:stCondLst>
                                            <p:cond delay="0"/>
                                          </p:stCondLst>
                                        </p:cTn>
                                        <p:tgtEl>
                                          <p:spTgt spid="63"/>
                                        </p:tgtEl>
                                        <p:attrNameLst>
                                          <p:attrName>style.visibility</p:attrName>
                                        </p:attrNameLst>
                                      </p:cBhvr>
                                      <p:to>
                                        <p:strVal val="visible"/>
                                      </p:to>
                                    </p:set>
                                    <p:anim calcmode="lin" valueType="num">
                                      <p:cBhvr additive="base">
                                        <p:cTn id="22" dur="500" fill="hold"/>
                                        <p:tgtEl>
                                          <p:spTgt spid="63"/>
                                        </p:tgtEl>
                                        <p:attrNameLst>
                                          <p:attrName>ppt_x</p:attrName>
                                        </p:attrNameLst>
                                      </p:cBhvr>
                                      <p:tavLst>
                                        <p:tav tm="0">
                                          <p:val>
                                            <p:strVal val="1+#ppt_w/2"/>
                                          </p:val>
                                        </p:tav>
                                        <p:tav tm="100000">
                                          <p:val>
                                            <p:strVal val="#ppt_x"/>
                                          </p:val>
                                        </p:tav>
                                      </p:tavLst>
                                    </p:anim>
                                    <p:anim calcmode="lin" valueType="num">
                                      <p:cBhvr additive="base">
                                        <p:cTn id="23" dur="500" fill="hold"/>
                                        <p:tgtEl>
                                          <p:spTgt spid="63"/>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3" presetClass="entr" presetSubtype="528" fill="hold"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p:cTn id="27" dur="500" fill="hold"/>
                                        <p:tgtEl>
                                          <p:spTgt spid="29"/>
                                        </p:tgtEl>
                                        <p:attrNameLst>
                                          <p:attrName>ppt_w</p:attrName>
                                        </p:attrNameLst>
                                      </p:cBhvr>
                                      <p:tavLst>
                                        <p:tav tm="0">
                                          <p:val>
                                            <p:fltVal val="0"/>
                                          </p:val>
                                        </p:tav>
                                        <p:tav tm="100000">
                                          <p:val>
                                            <p:strVal val="#ppt_w"/>
                                          </p:val>
                                        </p:tav>
                                      </p:tavLst>
                                    </p:anim>
                                    <p:anim calcmode="lin" valueType="num">
                                      <p:cBhvr>
                                        <p:cTn id="28" dur="500" fill="hold"/>
                                        <p:tgtEl>
                                          <p:spTgt spid="29"/>
                                        </p:tgtEl>
                                        <p:attrNameLst>
                                          <p:attrName>ppt_h</p:attrName>
                                        </p:attrNameLst>
                                      </p:cBhvr>
                                      <p:tavLst>
                                        <p:tav tm="0">
                                          <p:val>
                                            <p:fltVal val="0"/>
                                          </p:val>
                                        </p:tav>
                                        <p:tav tm="100000">
                                          <p:val>
                                            <p:strVal val="#ppt_h"/>
                                          </p:val>
                                        </p:tav>
                                      </p:tavLst>
                                    </p:anim>
                                    <p:anim calcmode="lin" valueType="num">
                                      <p:cBhvr>
                                        <p:cTn id="29" dur="500" fill="hold"/>
                                        <p:tgtEl>
                                          <p:spTgt spid="29"/>
                                        </p:tgtEl>
                                        <p:attrNameLst>
                                          <p:attrName>ppt_x</p:attrName>
                                        </p:attrNameLst>
                                      </p:cBhvr>
                                      <p:tavLst>
                                        <p:tav tm="0">
                                          <p:val>
                                            <p:fltVal val="0.5"/>
                                          </p:val>
                                        </p:tav>
                                        <p:tav tm="100000">
                                          <p:val>
                                            <p:strVal val="#ppt_x"/>
                                          </p:val>
                                        </p:tav>
                                      </p:tavLst>
                                    </p:anim>
                                    <p:anim calcmode="lin" valueType="num">
                                      <p:cBhvr>
                                        <p:cTn id="30" dur="500" fill="hold"/>
                                        <p:tgtEl>
                                          <p:spTgt spid="29"/>
                                        </p:tgtEl>
                                        <p:attrNameLst>
                                          <p:attrName>ppt_y</p:attrName>
                                        </p:attrNameLst>
                                      </p:cBhvr>
                                      <p:tavLst>
                                        <p:tav tm="0">
                                          <p:val>
                                            <p:fltVal val="0.5"/>
                                          </p:val>
                                        </p:tav>
                                        <p:tav tm="100000">
                                          <p:val>
                                            <p:strVal val="#ppt_y"/>
                                          </p:val>
                                        </p:tav>
                                      </p:tavLst>
                                    </p:anim>
                                  </p:childTnLst>
                                </p:cTn>
                              </p:par>
                            </p:childTnLst>
                          </p:cTn>
                        </p:par>
                        <p:par>
                          <p:cTn id="31" fill="hold">
                            <p:stCondLst>
                              <p:cond delay="2500"/>
                            </p:stCondLst>
                            <p:childTnLst>
                              <p:par>
                                <p:cTn id="32" presetID="23" presetClass="entr" presetSubtype="32" fill="hold" nodeType="afterEffect">
                                  <p:stCondLst>
                                    <p:cond delay="0"/>
                                  </p:stCondLst>
                                  <p:childTnLst>
                                    <p:set>
                                      <p:cBhvr>
                                        <p:cTn id="33" dur="1" fill="hold">
                                          <p:stCondLst>
                                            <p:cond delay="0"/>
                                          </p:stCondLst>
                                        </p:cTn>
                                        <p:tgtEl>
                                          <p:spTgt spid="32"/>
                                        </p:tgtEl>
                                        <p:attrNameLst>
                                          <p:attrName>style.visibility</p:attrName>
                                        </p:attrNameLst>
                                      </p:cBhvr>
                                      <p:to>
                                        <p:strVal val="visible"/>
                                      </p:to>
                                    </p:set>
                                    <p:anim calcmode="lin" valueType="num">
                                      <p:cBhvr>
                                        <p:cTn id="34" dur="500" fill="hold"/>
                                        <p:tgtEl>
                                          <p:spTgt spid="32"/>
                                        </p:tgtEl>
                                        <p:attrNameLst>
                                          <p:attrName>ppt_w</p:attrName>
                                        </p:attrNameLst>
                                      </p:cBhvr>
                                      <p:tavLst>
                                        <p:tav tm="0">
                                          <p:val>
                                            <p:strVal val="4*#ppt_w"/>
                                          </p:val>
                                        </p:tav>
                                        <p:tav tm="100000">
                                          <p:val>
                                            <p:strVal val="#ppt_w"/>
                                          </p:val>
                                        </p:tav>
                                      </p:tavLst>
                                    </p:anim>
                                    <p:anim calcmode="lin" valueType="num">
                                      <p:cBhvr>
                                        <p:cTn id="35" dur="500" fill="hold"/>
                                        <p:tgtEl>
                                          <p:spTgt spid="32"/>
                                        </p:tgtEl>
                                        <p:attrNameLst>
                                          <p:attrName>ppt_h</p:attrName>
                                        </p:attrNameLst>
                                      </p:cBhvr>
                                      <p:tavLst>
                                        <p:tav tm="0">
                                          <p:val>
                                            <p:strVal val="4*#ppt_h"/>
                                          </p:val>
                                        </p:tav>
                                        <p:tav tm="100000">
                                          <p:val>
                                            <p:strVal val="#ppt_h"/>
                                          </p:val>
                                        </p:tav>
                                      </p:tavLst>
                                    </p:anim>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54"/>
                                        </p:tgtEl>
                                        <p:attrNameLst>
                                          <p:attrName>style.visibility</p:attrName>
                                        </p:attrNameLst>
                                      </p:cBhvr>
                                      <p:to>
                                        <p:strVal val="visible"/>
                                      </p:to>
                                    </p:set>
                                    <p:anim calcmode="lin" valueType="num">
                                      <p:cBhvr>
                                        <p:cTn id="39" dur="500" fill="hold"/>
                                        <p:tgtEl>
                                          <p:spTgt spid="54"/>
                                        </p:tgtEl>
                                        <p:attrNameLst>
                                          <p:attrName>ppt_w</p:attrName>
                                        </p:attrNameLst>
                                      </p:cBhvr>
                                      <p:tavLst>
                                        <p:tav tm="0">
                                          <p:val>
                                            <p:fltVal val="0"/>
                                          </p:val>
                                        </p:tav>
                                        <p:tav tm="100000">
                                          <p:val>
                                            <p:strVal val="#ppt_w"/>
                                          </p:val>
                                        </p:tav>
                                      </p:tavLst>
                                    </p:anim>
                                    <p:anim calcmode="lin" valueType="num">
                                      <p:cBhvr>
                                        <p:cTn id="40" dur="500" fill="hold"/>
                                        <p:tgtEl>
                                          <p:spTgt spid="54"/>
                                        </p:tgtEl>
                                        <p:attrNameLst>
                                          <p:attrName>ppt_h</p:attrName>
                                        </p:attrNameLst>
                                      </p:cBhvr>
                                      <p:tavLst>
                                        <p:tav tm="0">
                                          <p:val>
                                            <p:fltVal val="0"/>
                                          </p:val>
                                        </p:tav>
                                        <p:tav tm="100000">
                                          <p:val>
                                            <p:strVal val="#ppt_h"/>
                                          </p:val>
                                        </p:tav>
                                      </p:tavLst>
                                    </p:anim>
                                    <p:animEffect transition="in" filter="fade">
                                      <p:cBhvr>
                                        <p:cTn id="41" dur="500"/>
                                        <p:tgtEl>
                                          <p:spTgt spid="54"/>
                                        </p:tgtEl>
                                      </p:cBhvr>
                                    </p:animEffect>
                                  </p:childTnLst>
                                </p:cTn>
                              </p:par>
                            </p:childTnLst>
                          </p:cTn>
                        </p:par>
                        <p:par>
                          <p:cTn id="42" fill="hold">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55"/>
                                        </p:tgtEl>
                                        <p:attrNameLst>
                                          <p:attrName>style.visibility</p:attrName>
                                        </p:attrNameLst>
                                      </p:cBhvr>
                                      <p:to>
                                        <p:strVal val="visible"/>
                                      </p:to>
                                    </p:set>
                                    <p:anim calcmode="lin" valueType="num">
                                      <p:cBhvr>
                                        <p:cTn id="45" dur="500" fill="hold"/>
                                        <p:tgtEl>
                                          <p:spTgt spid="55"/>
                                        </p:tgtEl>
                                        <p:attrNameLst>
                                          <p:attrName>ppt_w</p:attrName>
                                        </p:attrNameLst>
                                      </p:cBhvr>
                                      <p:tavLst>
                                        <p:tav tm="0">
                                          <p:val>
                                            <p:fltVal val="0"/>
                                          </p:val>
                                        </p:tav>
                                        <p:tav tm="100000">
                                          <p:val>
                                            <p:strVal val="#ppt_w"/>
                                          </p:val>
                                        </p:tav>
                                      </p:tavLst>
                                    </p:anim>
                                    <p:anim calcmode="lin" valueType="num">
                                      <p:cBhvr>
                                        <p:cTn id="46" dur="500" fill="hold"/>
                                        <p:tgtEl>
                                          <p:spTgt spid="55"/>
                                        </p:tgtEl>
                                        <p:attrNameLst>
                                          <p:attrName>ppt_h</p:attrName>
                                        </p:attrNameLst>
                                      </p:cBhvr>
                                      <p:tavLst>
                                        <p:tav tm="0">
                                          <p:val>
                                            <p:fltVal val="0"/>
                                          </p:val>
                                        </p:tav>
                                        <p:tav tm="100000">
                                          <p:val>
                                            <p:strVal val="#ppt_h"/>
                                          </p:val>
                                        </p:tav>
                                      </p:tavLst>
                                    </p:anim>
                                    <p:animEffect transition="in" filter="fade">
                                      <p:cBhvr>
                                        <p:cTn id="47"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54" grpId="0"/>
      <p:bldP spid="5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直接连接符 22"/>
          <p:cNvCxnSpPr/>
          <p:nvPr/>
        </p:nvCxnSpPr>
        <p:spPr>
          <a:xfrm>
            <a:off x="0" y="814388"/>
            <a:ext cx="9144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2" name="组合 46"/>
          <p:cNvGrpSpPr/>
          <p:nvPr/>
        </p:nvGrpSpPr>
        <p:grpSpPr>
          <a:xfrm>
            <a:off x="0" y="284163"/>
            <a:ext cx="5416867" cy="530225"/>
            <a:chOff x="0" y="284389"/>
            <a:chExt cx="1692275" cy="529772"/>
          </a:xfrm>
        </p:grpSpPr>
        <p:sp>
          <p:nvSpPr>
            <p:cNvPr id="8" name="矩形 7"/>
            <p:cNvSpPr/>
            <p:nvPr/>
          </p:nvSpPr>
          <p:spPr>
            <a:xfrm>
              <a:off x="0" y="284389"/>
              <a:ext cx="1511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400" b="1" dirty="0">
                  <a:solidFill>
                    <a:schemeClr val="bg1"/>
                  </a:solidFill>
                  <a:ea typeface="微软雅黑" panose="020B0503020204020204" charset="-122"/>
                  <a:sym typeface="Arial" panose="020B0604020202020204" pitchFamily="34" charset="0"/>
                </a:rPr>
                <a:t>中学生牙齿健康状况的调查与</a:t>
              </a:r>
              <a:r>
                <a:rPr lang="zh-CN" altLang="en-US" sz="2400" b="1" dirty="0" smtClean="0">
                  <a:solidFill>
                    <a:schemeClr val="bg1"/>
                  </a:solidFill>
                  <a:ea typeface="微软雅黑" panose="020B0503020204020204" charset="-122"/>
                  <a:sym typeface="Arial" panose="020B0604020202020204" pitchFamily="34" charset="0"/>
                </a:rPr>
                <a:t>研究</a:t>
              </a:r>
              <a:endParaRPr lang="zh-CN" altLang="en-US" sz="24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9" name="矩形 8"/>
            <p:cNvSpPr/>
            <p:nvPr/>
          </p:nvSpPr>
          <p:spPr>
            <a:xfrm>
              <a:off x="1577975" y="284389"/>
              <a:ext cx="114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charset="-122"/>
                <a:cs typeface="+mn-cs"/>
                <a:sym typeface="Arial" panose="020B0604020202020204" pitchFamily="34" charset="0"/>
              </a:endParaRPr>
            </a:p>
          </p:txBody>
        </p:sp>
      </p:grpSp>
      <p:grpSp>
        <p:nvGrpSpPr>
          <p:cNvPr id="15" name="Group 52"/>
          <p:cNvGrpSpPr/>
          <p:nvPr/>
        </p:nvGrpSpPr>
        <p:grpSpPr>
          <a:xfrm>
            <a:off x="1835696" y="1036284"/>
            <a:ext cx="3398237" cy="664523"/>
            <a:chOff x="425669" y="2203667"/>
            <a:chExt cx="3725859" cy="811886"/>
          </a:xfrm>
        </p:grpSpPr>
        <p:sp>
          <p:nvSpPr>
            <p:cNvPr id="16" name="Rounded Rectangle 56"/>
            <p:cNvSpPr/>
            <p:nvPr/>
          </p:nvSpPr>
          <p:spPr>
            <a:xfrm>
              <a:off x="425669" y="2203667"/>
              <a:ext cx="3725859" cy="762729"/>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8" name="Rounded Rectangle 57"/>
            <p:cNvSpPr/>
            <p:nvPr/>
          </p:nvSpPr>
          <p:spPr>
            <a:xfrm>
              <a:off x="425669" y="2252825"/>
              <a:ext cx="3725859" cy="762728"/>
            </a:xfrm>
            <a:prstGeom prst="roundRect">
              <a:avLst>
                <a:gd name="adj" fmla="val 1127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grpSp>
      <p:sp>
        <p:nvSpPr>
          <p:cNvPr id="20" name="TextBox 61"/>
          <p:cNvSpPr txBox="1"/>
          <p:nvPr/>
        </p:nvSpPr>
        <p:spPr>
          <a:xfrm>
            <a:off x="1932271" y="1124744"/>
            <a:ext cx="3791857" cy="369332"/>
          </a:xfrm>
          <a:prstGeom prst="rect">
            <a:avLst/>
          </a:prstGeom>
          <a:noFill/>
          <a:ln w="9525">
            <a:noFill/>
          </a:ln>
        </p:spPr>
        <p:txBody>
          <a:bodyPr wrap="square" lIns="0" tIns="0" rIns="0" bIns="0">
            <a:spAutoFit/>
          </a:bodyPr>
          <a:lstStyle/>
          <a:p>
            <a:pPr>
              <a:spcBef>
                <a:spcPct val="20000"/>
              </a:spcBef>
            </a:pPr>
            <a:r>
              <a:rPr lang="zh-CN" altLang="en-US" sz="2400" b="1" dirty="0">
                <a:solidFill>
                  <a:srgbClr val="FFFF00"/>
                </a:solidFill>
                <a:latin typeface="黑体" panose="02010609060101010101" pitchFamily="49" charset="-122"/>
                <a:ea typeface="黑体" panose="02010609060101010101" pitchFamily="49" charset="-122"/>
                <a:sym typeface="+mn-ea"/>
              </a:rPr>
              <a:t>对课题的评价与</a:t>
            </a:r>
            <a:r>
              <a:rPr lang="zh-CN" altLang="en-US" sz="2400" b="1" dirty="0" smtClean="0">
                <a:solidFill>
                  <a:srgbClr val="FFFF00"/>
                </a:solidFill>
                <a:latin typeface="黑体" panose="02010609060101010101" pitchFamily="49" charset="-122"/>
                <a:ea typeface="黑体" panose="02010609060101010101" pitchFamily="49" charset="-122"/>
                <a:sym typeface="+mn-ea"/>
              </a:rPr>
              <a:t>鉴定</a:t>
            </a:r>
            <a:endParaRPr lang="zh-CN" altLang="en-US" sz="2400" b="1" dirty="0">
              <a:solidFill>
                <a:srgbClr val="FFFF00"/>
              </a:solidFill>
              <a:latin typeface="黑体" panose="02010609060101010101" pitchFamily="49" charset="-122"/>
              <a:ea typeface="黑体" panose="02010609060101010101" pitchFamily="49" charset="-122"/>
              <a:sym typeface="+mn-ea"/>
            </a:endParaRPr>
          </a:p>
        </p:txBody>
      </p:sp>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0787" y="1373843"/>
            <a:ext cx="1154562" cy="1156872"/>
          </a:xfrm>
          <a:prstGeom prst="rect">
            <a:avLst/>
          </a:prstGeom>
          <a:ln>
            <a:noFill/>
          </a:ln>
        </p:spPr>
      </p:pic>
      <p:sp>
        <p:nvSpPr>
          <p:cNvPr id="24" name="Freeform 237"/>
          <p:cNvSpPr>
            <a:spLocks noEditPoints="1"/>
          </p:cNvSpPr>
          <p:nvPr/>
        </p:nvSpPr>
        <p:spPr bwMode="auto">
          <a:xfrm>
            <a:off x="25176" y="1057118"/>
            <a:ext cx="1586638" cy="1873129"/>
          </a:xfrm>
          <a:custGeom>
            <a:avLst/>
            <a:gdLst/>
            <a:ahLst/>
            <a:cxnLst>
              <a:cxn ang="0">
                <a:pos x="175" y="0"/>
              </a:cxn>
              <a:cxn ang="0">
                <a:pos x="167" y="0"/>
              </a:cxn>
              <a:cxn ang="0">
                <a:pos x="6" y="165"/>
              </a:cxn>
              <a:cxn ang="0">
                <a:pos x="67" y="318"/>
              </a:cxn>
              <a:cxn ang="0">
                <a:pos x="90" y="396"/>
              </a:cxn>
              <a:cxn ang="0">
                <a:pos x="90" y="396"/>
              </a:cxn>
              <a:cxn ang="0">
                <a:pos x="99" y="401"/>
              </a:cxn>
              <a:cxn ang="0">
                <a:pos x="242" y="401"/>
              </a:cxn>
              <a:cxn ang="0">
                <a:pos x="251" y="396"/>
              </a:cxn>
              <a:cxn ang="0">
                <a:pos x="251" y="396"/>
              </a:cxn>
              <a:cxn ang="0">
                <a:pos x="274" y="318"/>
              </a:cxn>
              <a:cxn ang="0">
                <a:pos x="336" y="165"/>
              </a:cxn>
              <a:cxn ang="0">
                <a:pos x="175" y="0"/>
              </a:cxn>
              <a:cxn ang="0">
                <a:pos x="295" y="166"/>
              </a:cxn>
              <a:cxn ang="0">
                <a:pos x="249" y="282"/>
              </a:cxn>
              <a:cxn ang="0">
                <a:pos x="231" y="352"/>
              </a:cxn>
              <a:cxn ang="0">
                <a:pos x="231" y="352"/>
              </a:cxn>
              <a:cxn ang="0">
                <a:pos x="224" y="356"/>
              </a:cxn>
              <a:cxn ang="0">
                <a:pos x="117" y="356"/>
              </a:cxn>
              <a:cxn ang="0">
                <a:pos x="110" y="352"/>
              </a:cxn>
              <a:cxn ang="0">
                <a:pos x="110" y="352"/>
              </a:cxn>
              <a:cxn ang="0">
                <a:pos x="93" y="282"/>
              </a:cxn>
              <a:cxn ang="0">
                <a:pos x="47" y="166"/>
              </a:cxn>
              <a:cxn ang="0">
                <a:pos x="168" y="43"/>
              </a:cxn>
              <a:cxn ang="0">
                <a:pos x="174" y="43"/>
              </a:cxn>
              <a:cxn ang="0">
                <a:pos x="295" y="166"/>
              </a:cxn>
            </a:cxnLst>
            <a:rect l="0" t="0" r="r" b="b"/>
            <a:pathLst>
              <a:path w="341" h="401">
                <a:moveTo>
                  <a:pt x="175" y="0"/>
                </a:moveTo>
                <a:cubicBezTo>
                  <a:pt x="167" y="0"/>
                  <a:pt x="167" y="0"/>
                  <a:pt x="167" y="0"/>
                </a:cubicBezTo>
                <a:cubicBezTo>
                  <a:pt x="61" y="7"/>
                  <a:pt x="0" y="83"/>
                  <a:pt x="6" y="165"/>
                </a:cubicBezTo>
                <a:cubicBezTo>
                  <a:pt x="12" y="254"/>
                  <a:pt x="61" y="264"/>
                  <a:pt x="67" y="318"/>
                </a:cubicBezTo>
                <a:cubicBezTo>
                  <a:pt x="73" y="372"/>
                  <a:pt x="90" y="396"/>
                  <a:pt x="90" y="396"/>
                </a:cubicBezTo>
                <a:cubicBezTo>
                  <a:pt x="90" y="396"/>
                  <a:pt x="90" y="396"/>
                  <a:pt x="90" y="396"/>
                </a:cubicBezTo>
                <a:cubicBezTo>
                  <a:pt x="92" y="399"/>
                  <a:pt x="96" y="401"/>
                  <a:pt x="99" y="401"/>
                </a:cubicBezTo>
                <a:cubicBezTo>
                  <a:pt x="242" y="401"/>
                  <a:pt x="242" y="401"/>
                  <a:pt x="242" y="401"/>
                </a:cubicBezTo>
                <a:cubicBezTo>
                  <a:pt x="245" y="401"/>
                  <a:pt x="249" y="399"/>
                  <a:pt x="251" y="396"/>
                </a:cubicBezTo>
                <a:cubicBezTo>
                  <a:pt x="251" y="396"/>
                  <a:pt x="251" y="396"/>
                  <a:pt x="251" y="396"/>
                </a:cubicBezTo>
                <a:cubicBezTo>
                  <a:pt x="251" y="396"/>
                  <a:pt x="268" y="372"/>
                  <a:pt x="274" y="318"/>
                </a:cubicBezTo>
                <a:cubicBezTo>
                  <a:pt x="280" y="264"/>
                  <a:pt x="330" y="254"/>
                  <a:pt x="336" y="165"/>
                </a:cubicBezTo>
                <a:cubicBezTo>
                  <a:pt x="341" y="83"/>
                  <a:pt x="280" y="7"/>
                  <a:pt x="175" y="0"/>
                </a:cubicBezTo>
                <a:close/>
                <a:moveTo>
                  <a:pt x="295" y="166"/>
                </a:moveTo>
                <a:cubicBezTo>
                  <a:pt x="290" y="234"/>
                  <a:pt x="253" y="241"/>
                  <a:pt x="249" y="282"/>
                </a:cubicBezTo>
                <a:cubicBezTo>
                  <a:pt x="244" y="322"/>
                  <a:pt x="231" y="352"/>
                  <a:pt x="231" y="352"/>
                </a:cubicBezTo>
                <a:cubicBezTo>
                  <a:pt x="231" y="352"/>
                  <a:pt x="231" y="352"/>
                  <a:pt x="231" y="352"/>
                </a:cubicBezTo>
                <a:cubicBezTo>
                  <a:pt x="229" y="354"/>
                  <a:pt x="227" y="356"/>
                  <a:pt x="224" y="356"/>
                </a:cubicBezTo>
                <a:cubicBezTo>
                  <a:pt x="117" y="356"/>
                  <a:pt x="117" y="356"/>
                  <a:pt x="117" y="356"/>
                </a:cubicBezTo>
                <a:cubicBezTo>
                  <a:pt x="114" y="356"/>
                  <a:pt x="112" y="354"/>
                  <a:pt x="110" y="352"/>
                </a:cubicBezTo>
                <a:cubicBezTo>
                  <a:pt x="110" y="352"/>
                  <a:pt x="110" y="352"/>
                  <a:pt x="110" y="352"/>
                </a:cubicBezTo>
                <a:cubicBezTo>
                  <a:pt x="110" y="352"/>
                  <a:pt x="98" y="322"/>
                  <a:pt x="93" y="282"/>
                </a:cubicBezTo>
                <a:cubicBezTo>
                  <a:pt x="89" y="241"/>
                  <a:pt x="51" y="234"/>
                  <a:pt x="47" y="166"/>
                </a:cubicBezTo>
                <a:cubicBezTo>
                  <a:pt x="43" y="105"/>
                  <a:pt x="89" y="48"/>
                  <a:pt x="168" y="43"/>
                </a:cubicBezTo>
                <a:cubicBezTo>
                  <a:pt x="174" y="43"/>
                  <a:pt x="174" y="43"/>
                  <a:pt x="174" y="43"/>
                </a:cubicBezTo>
                <a:cubicBezTo>
                  <a:pt x="253" y="48"/>
                  <a:pt x="299" y="105"/>
                  <a:pt x="295" y="166"/>
                </a:cubicBezTo>
                <a:close/>
              </a:path>
            </a:pathLst>
          </a:custGeom>
          <a:solidFill>
            <a:schemeClr val="bg1">
              <a:lumMod val="75000"/>
            </a:schemeClr>
          </a:solidFill>
          <a:ln w="9525">
            <a:noFill/>
            <a:round/>
          </a:ln>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1" i="0" u="none" strike="noStrike" kern="1200" cap="none" spc="0" normalizeH="0" baseline="0" noProof="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sp>
        <p:nvSpPr>
          <p:cNvPr id="33" name="Freeform 123"/>
          <p:cNvSpPr/>
          <p:nvPr/>
        </p:nvSpPr>
        <p:spPr bwMode="auto">
          <a:xfrm>
            <a:off x="438207" y="3126886"/>
            <a:ext cx="760579" cy="98321"/>
          </a:xfrm>
          <a:custGeom>
            <a:avLst/>
            <a:gdLst/>
            <a:ahLst/>
            <a:cxnLst>
              <a:cxn ang="0">
                <a:pos x="163" y="11"/>
              </a:cxn>
              <a:cxn ang="0">
                <a:pos x="153" y="21"/>
              </a:cxn>
              <a:cxn ang="0">
                <a:pos x="10" y="21"/>
              </a:cxn>
              <a:cxn ang="0">
                <a:pos x="0" y="11"/>
              </a:cxn>
              <a:cxn ang="0">
                <a:pos x="10" y="0"/>
              </a:cxn>
              <a:cxn ang="0">
                <a:pos x="153" y="0"/>
              </a:cxn>
              <a:cxn ang="0">
                <a:pos x="163" y="11"/>
              </a:cxn>
            </a:cxnLst>
            <a:rect l="0" t="0" r="r" b="b"/>
            <a:pathLst>
              <a:path w="163" h="21">
                <a:moveTo>
                  <a:pt x="163" y="11"/>
                </a:moveTo>
                <a:cubicBezTo>
                  <a:pt x="163" y="16"/>
                  <a:pt x="158" y="21"/>
                  <a:pt x="153" y="21"/>
                </a:cubicBezTo>
                <a:cubicBezTo>
                  <a:pt x="10" y="21"/>
                  <a:pt x="10" y="21"/>
                  <a:pt x="10" y="21"/>
                </a:cubicBezTo>
                <a:cubicBezTo>
                  <a:pt x="5" y="21"/>
                  <a:pt x="0" y="16"/>
                  <a:pt x="0" y="11"/>
                </a:cubicBezTo>
                <a:cubicBezTo>
                  <a:pt x="0" y="5"/>
                  <a:pt x="5" y="0"/>
                  <a:pt x="10" y="0"/>
                </a:cubicBezTo>
                <a:cubicBezTo>
                  <a:pt x="153" y="0"/>
                  <a:pt x="153" y="0"/>
                  <a:pt x="153" y="0"/>
                </a:cubicBezTo>
                <a:cubicBezTo>
                  <a:pt x="158" y="0"/>
                  <a:pt x="163" y="5"/>
                  <a:pt x="163" y="11"/>
                </a:cubicBezTo>
                <a:close/>
              </a:path>
            </a:pathLst>
          </a:custGeom>
          <a:solidFill>
            <a:schemeClr val="bg1">
              <a:lumMod val="75000"/>
            </a:schemeClr>
          </a:solidFill>
          <a:ln w="9525">
            <a:noFill/>
            <a:round/>
          </a:ln>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1" i="0" u="none" strike="noStrike" kern="1200" cap="none" spc="0" normalizeH="0" baseline="0" noProof="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sp>
        <p:nvSpPr>
          <p:cNvPr id="34" name="Freeform 124"/>
          <p:cNvSpPr/>
          <p:nvPr/>
        </p:nvSpPr>
        <p:spPr bwMode="auto">
          <a:xfrm>
            <a:off x="438207" y="2990750"/>
            <a:ext cx="760579" cy="98321"/>
          </a:xfrm>
          <a:custGeom>
            <a:avLst/>
            <a:gdLst/>
            <a:ahLst/>
            <a:cxnLst>
              <a:cxn ang="0">
                <a:pos x="163" y="11"/>
              </a:cxn>
              <a:cxn ang="0">
                <a:pos x="153" y="21"/>
              </a:cxn>
              <a:cxn ang="0">
                <a:pos x="10" y="21"/>
              </a:cxn>
              <a:cxn ang="0">
                <a:pos x="0" y="11"/>
              </a:cxn>
              <a:cxn ang="0">
                <a:pos x="10" y="0"/>
              </a:cxn>
              <a:cxn ang="0">
                <a:pos x="153" y="0"/>
              </a:cxn>
              <a:cxn ang="0">
                <a:pos x="163" y="11"/>
              </a:cxn>
            </a:cxnLst>
            <a:rect l="0" t="0" r="r" b="b"/>
            <a:pathLst>
              <a:path w="163" h="21">
                <a:moveTo>
                  <a:pt x="163" y="11"/>
                </a:moveTo>
                <a:cubicBezTo>
                  <a:pt x="163" y="16"/>
                  <a:pt x="158" y="21"/>
                  <a:pt x="153" y="21"/>
                </a:cubicBezTo>
                <a:cubicBezTo>
                  <a:pt x="10" y="21"/>
                  <a:pt x="10" y="21"/>
                  <a:pt x="10" y="21"/>
                </a:cubicBezTo>
                <a:cubicBezTo>
                  <a:pt x="5" y="21"/>
                  <a:pt x="0" y="16"/>
                  <a:pt x="0" y="11"/>
                </a:cubicBezTo>
                <a:cubicBezTo>
                  <a:pt x="0" y="5"/>
                  <a:pt x="5" y="0"/>
                  <a:pt x="10" y="0"/>
                </a:cubicBezTo>
                <a:cubicBezTo>
                  <a:pt x="153" y="0"/>
                  <a:pt x="153" y="0"/>
                  <a:pt x="153" y="0"/>
                </a:cubicBezTo>
                <a:cubicBezTo>
                  <a:pt x="158" y="0"/>
                  <a:pt x="163" y="5"/>
                  <a:pt x="163" y="11"/>
                </a:cubicBezTo>
                <a:close/>
              </a:path>
            </a:pathLst>
          </a:custGeom>
          <a:solidFill>
            <a:schemeClr val="bg1">
              <a:lumMod val="75000"/>
            </a:schemeClr>
          </a:solidFill>
          <a:ln w="9525">
            <a:noFill/>
            <a:round/>
          </a:ln>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1" i="0" u="none" strike="noStrike" kern="1200" cap="none" spc="0" normalizeH="0" baseline="0" noProof="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sp>
        <p:nvSpPr>
          <p:cNvPr id="36" name="Freeform 125"/>
          <p:cNvSpPr/>
          <p:nvPr/>
        </p:nvSpPr>
        <p:spPr bwMode="auto">
          <a:xfrm>
            <a:off x="503687" y="3265544"/>
            <a:ext cx="601916" cy="151262"/>
          </a:xfrm>
          <a:custGeom>
            <a:avLst/>
            <a:gdLst/>
            <a:ahLst/>
            <a:cxnLst>
              <a:cxn ang="0">
                <a:pos x="0" y="0"/>
              </a:cxn>
              <a:cxn ang="0">
                <a:pos x="129" y="0"/>
              </a:cxn>
              <a:cxn ang="0">
                <a:pos x="63" y="30"/>
              </a:cxn>
              <a:cxn ang="0">
                <a:pos x="0" y="0"/>
              </a:cxn>
            </a:cxnLst>
            <a:rect l="0" t="0" r="r" b="b"/>
            <a:pathLst>
              <a:path w="129" h="32">
                <a:moveTo>
                  <a:pt x="0" y="0"/>
                </a:moveTo>
                <a:cubicBezTo>
                  <a:pt x="129" y="0"/>
                  <a:pt x="129" y="0"/>
                  <a:pt x="129" y="0"/>
                </a:cubicBezTo>
                <a:cubicBezTo>
                  <a:pt x="129" y="0"/>
                  <a:pt x="120" y="32"/>
                  <a:pt x="63" y="30"/>
                </a:cubicBezTo>
                <a:cubicBezTo>
                  <a:pt x="17" y="29"/>
                  <a:pt x="0" y="0"/>
                  <a:pt x="0" y="0"/>
                </a:cubicBezTo>
                <a:close/>
              </a:path>
            </a:pathLst>
          </a:custGeom>
          <a:solidFill>
            <a:schemeClr val="bg1">
              <a:lumMod val="75000"/>
            </a:schemeClr>
          </a:solidFill>
          <a:ln w="9525">
            <a:noFill/>
            <a:round/>
          </a:ln>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1" i="0" u="none" strike="noStrike" kern="1200" cap="none" spc="0" normalizeH="0" baseline="0" noProof="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5" name="表格 4"/>
          <p:cNvGraphicFramePr>
            <a:graphicFrameLocks noGrp="1"/>
          </p:cNvGraphicFramePr>
          <p:nvPr>
            <p:extLst>
              <p:ext uri="{D42A27DB-BD31-4B8C-83A1-F6EECF244321}">
                <p14:modId xmlns:p14="http://schemas.microsoft.com/office/powerpoint/2010/main" val="3361749330"/>
              </p:ext>
            </p:extLst>
          </p:nvPr>
        </p:nvGraphicFramePr>
        <p:xfrm>
          <a:off x="1492250" y="2204863"/>
          <a:ext cx="7400231" cy="4138307"/>
        </p:xfrm>
        <a:graphic>
          <a:graphicData uri="http://schemas.openxmlformats.org/drawingml/2006/table">
            <a:tbl>
              <a:tblPr>
                <a:tableStyleId>{5C22544A-7EE6-4342-B048-85BDC9FD1C3A}</a:tableStyleId>
              </a:tblPr>
              <a:tblGrid>
                <a:gridCol w="1363201">
                  <a:extLst>
                    <a:ext uri="{9D8B030D-6E8A-4147-A177-3AD203B41FA5}">
                      <a16:colId xmlns:a16="http://schemas.microsoft.com/office/drawing/2014/main" val="20000"/>
                    </a:ext>
                  </a:extLst>
                </a:gridCol>
                <a:gridCol w="4570731">
                  <a:extLst>
                    <a:ext uri="{9D8B030D-6E8A-4147-A177-3AD203B41FA5}">
                      <a16:colId xmlns:a16="http://schemas.microsoft.com/office/drawing/2014/main" val="20001"/>
                    </a:ext>
                  </a:extLst>
                </a:gridCol>
                <a:gridCol w="1466299">
                  <a:extLst>
                    <a:ext uri="{9D8B030D-6E8A-4147-A177-3AD203B41FA5}">
                      <a16:colId xmlns:a16="http://schemas.microsoft.com/office/drawing/2014/main" val="20002"/>
                    </a:ext>
                  </a:extLst>
                </a:gridCol>
              </a:tblGrid>
              <a:tr h="338260">
                <a:tc>
                  <a:txBody>
                    <a:bodyPr/>
                    <a:lstStyle/>
                    <a:p>
                      <a:pPr algn="ctr" fontAlgn="ctr"/>
                      <a:r>
                        <a:rPr lang="zh-CN" altLang="en-US" sz="2400" b="1" u="none" strike="noStrike" dirty="0">
                          <a:effectLst/>
                        </a:rPr>
                        <a:t>类别</a:t>
                      </a:r>
                      <a:endParaRPr lang="zh-CN" altLang="en-US" sz="2400" b="1" i="0" u="none" strike="noStrike" dirty="0">
                        <a:solidFill>
                          <a:srgbClr val="000000"/>
                        </a:solidFill>
                        <a:effectLst/>
                        <a:latin typeface="宋体"/>
                      </a:endParaRPr>
                    </a:p>
                  </a:txBody>
                  <a:tcPr marL="6350" marR="6350" marT="6350" marB="0" anchor="ctr"/>
                </a:tc>
                <a:tc>
                  <a:txBody>
                    <a:bodyPr/>
                    <a:lstStyle/>
                    <a:p>
                      <a:pPr algn="ctr" fontAlgn="ctr"/>
                      <a:r>
                        <a:rPr lang="zh-CN" altLang="en-US" sz="2400" b="1" u="none" strike="noStrike" dirty="0">
                          <a:effectLst/>
                        </a:rPr>
                        <a:t>评语</a:t>
                      </a:r>
                      <a:endParaRPr lang="zh-CN" altLang="en-US" sz="2400" b="1" i="0" u="none" strike="noStrike" dirty="0">
                        <a:solidFill>
                          <a:srgbClr val="000000"/>
                        </a:solidFill>
                        <a:effectLst/>
                        <a:latin typeface="宋体"/>
                      </a:endParaRPr>
                    </a:p>
                  </a:txBody>
                  <a:tcPr marL="6350" marR="6350" marT="6350" marB="0" anchor="ctr"/>
                </a:tc>
                <a:tc>
                  <a:txBody>
                    <a:bodyPr/>
                    <a:lstStyle/>
                    <a:p>
                      <a:pPr algn="ctr" fontAlgn="ctr"/>
                      <a:r>
                        <a:rPr lang="zh-CN" altLang="en-US" sz="2400" b="1" u="none" strike="noStrike" dirty="0">
                          <a:effectLst/>
                        </a:rPr>
                        <a:t>评定等级</a:t>
                      </a:r>
                      <a:endParaRPr lang="zh-CN" altLang="en-US" sz="2400" b="1" i="0" u="none" strike="noStrike" dirty="0">
                        <a:solidFill>
                          <a:srgbClr val="000000"/>
                        </a:solidFill>
                        <a:effectLst/>
                        <a:latin typeface="宋体"/>
                      </a:endParaRPr>
                    </a:p>
                  </a:txBody>
                  <a:tcPr marL="6350" marR="6350" marT="6350" marB="0" anchor="ctr"/>
                </a:tc>
                <a:extLst>
                  <a:ext uri="{0D108BD9-81ED-4DB2-BD59-A6C34878D82A}">
                    <a16:rowId xmlns:a16="http://schemas.microsoft.com/office/drawing/2014/main" val="10000"/>
                  </a:ext>
                </a:extLst>
              </a:tr>
              <a:tr h="3766197">
                <a:tc>
                  <a:txBody>
                    <a:bodyPr/>
                    <a:lstStyle/>
                    <a:p>
                      <a:pPr algn="ctr" fontAlgn="ctr"/>
                      <a:r>
                        <a:rPr lang="zh-CN" altLang="en-US" sz="2400" b="0" i="0" u="none" kern="1200" baseline="0" dirty="0" smtClean="0">
                          <a:solidFill>
                            <a:srgbClr val="874600"/>
                          </a:solidFill>
                          <a:latin typeface="黑体" panose="02010609060101010101" pitchFamily="49" charset="-122"/>
                          <a:ea typeface="黑体" panose="02010609060101010101" pitchFamily="49" charset="-122"/>
                          <a:cs typeface="+mn-cs"/>
                        </a:rPr>
                        <a:t>课题组</a:t>
                      </a:r>
                      <a:endParaRPr lang="en-US" altLang="zh-CN" sz="2400" b="0" i="0" u="none" kern="1200" baseline="0" dirty="0" smtClean="0">
                        <a:solidFill>
                          <a:srgbClr val="874600"/>
                        </a:solidFill>
                        <a:latin typeface="黑体" panose="02010609060101010101" pitchFamily="49" charset="-122"/>
                        <a:ea typeface="黑体" panose="02010609060101010101" pitchFamily="49" charset="-122"/>
                        <a:cs typeface="+mn-cs"/>
                      </a:endParaRPr>
                    </a:p>
                    <a:p>
                      <a:pPr algn="ctr" fontAlgn="ctr"/>
                      <a:r>
                        <a:rPr lang="zh-CN" altLang="en-US" sz="2400" b="0" i="0" u="none" kern="1200" baseline="0" dirty="0" smtClean="0">
                          <a:solidFill>
                            <a:srgbClr val="874600"/>
                          </a:solidFill>
                          <a:latin typeface="黑体" panose="02010609060101010101" pitchFamily="49" charset="-122"/>
                          <a:ea typeface="黑体" panose="02010609060101010101" pitchFamily="49" charset="-122"/>
                          <a:cs typeface="+mn-cs"/>
                        </a:rPr>
                        <a:t>自我</a:t>
                      </a:r>
                      <a:r>
                        <a:rPr lang="zh-CN" altLang="en-US" sz="2400" b="0" i="0" u="none" kern="1200" baseline="0" dirty="0">
                          <a:solidFill>
                            <a:srgbClr val="874600"/>
                          </a:solidFill>
                          <a:latin typeface="黑体" panose="02010609060101010101" pitchFamily="49" charset="-122"/>
                          <a:ea typeface="黑体" panose="02010609060101010101" pitchFamily="49" charset="-122"/>
                          <a:cs typeface="+mn-cs"/>
                        </a:rPr>
                        <a:t>评价</a:t>
                      </a:r>
                    </a:p>
                  </a:txBody>
                  <a:tcPr marL="6350" marR="6350" marT="6350" marB="0" anchor="ctr"/>
                </a:tc>
                <a:tc>
                  <a:txBody>
                    <a:bodyPr/>
                    <a:lstStyle/>
                    <a:p>
                      <a:pPr algn="l" fontAlgn="ctr"/>
                      <a:r>
                        <a:rPr lang="zh-CN" altLang="en-US" sz="2400" u="none" strike="noStrike" baseline="0" dirty="0">
                          <a:effectLst/>
                        </a:rPr>
                        <a:t> </a:t>
                      </a:r>
                      <a:r>
                        <a:rPr lang="zh-CN" altLang="en-US" sz="2400" u="none" strike="noStrike" baseline="0" dirty="0" smtClean="0">
                          <a:effectLst/>
                        </a:rPr>
                        <a:t>       </a:t>
                      </a:r>
                      <a:r>
                        <a:rPr lang="zh-CN" altLang="en-US" sz="2000" u="none" strike="noStrike" dirty="0" smtClean="0">
                          <a:effectLst/>
                        </a:rPr>
                        <a:t>通过</a:t>
                      </a:r>
                      <a:r>
                        <a:rPr lang="zh-CN" altLang="en-US" sz="2000" u="none" strike="noStrike" dirty="0">
                          <a:effectLst/>
                        </a:rPr>
                        <a:t>课题组成员的共同努力，我们出色地完成了中学生牙齿健康现状的调查研究，撰写了</a:t>
                      </a:r>
                      <a:r>
                        <a:rPr lang="en-US" altLang="zh-CN" sz="2000" u="none" strike="noStrike" dirty="0">
                          <a:effectLst/>
                        </a:rPr>
                        <a:t>《</a:t>
                      </a:r>
                      <a:r>
                        <a:rPr lang="zh-CN" altLang="en-US" sz="2000" u="none" strike="noStrike" dirty="0">
                          <a:effectLst/>
                        </a:rPr>
                        <a:t>中学生牙齿健康状况的调查与研究</a:t>
                      </a:r>
                      <a:r>
                        <a:rPr lang="en-US" altLang="zh-CN" sz="2000" u="none" strike="noStrike" dirty="0">
                          <a:effectLst/>
                        </a:rPr>
                        <a:t>》</a:t>
                      </a:r>
                      <a:r>
                        <a:rPr lang="zh-CN" altLang="en-US" sz="2000" u="none" strike="noStrike" dirty="0">
                          <a:effectLst/>
                        </a:rPr>
                        <a:t>报告，在此过程中，我们不仅调查研究了中学生牙齿健康存在的主要问题、影响因素、对策建议，而且学会了研究性课题的开题、问卷调查、资料收集、研究分析、形成报告的方法，更是体会到协作配合的乐趣，收益颇多、受益匪浅。</a:t>
                      </a:r>
                      <a:endParaRPr lang="zh-CN" altLang="en-US" sz="2000" b="0" i="0" u="none" strike="noStrike" dirty="0">
                        <a:solidFill>
                          <a:srgbClr val="000000"/>
                        </a:solidFill>
                        <a:effectLst/>
                        <a:latin typeface="宋体"/>
                      </a:endParaRPr>
                    </a:p>
                  </a:txBody>
                  <a:tcPr marL="6350" marR="6350" marT="6350" marB="0" anchor="ctr"/>
                </a:tc>
                <a:tc>
                  <a:txBody>
                    <a:bodyPr/>
                    <a:lstStyle/>
                    <a:p>
                      <a:pPr algn="ctr" fontAlgn="ctr"/>
                      <a:r>
                        <a:rPr lang="zh-CN" altLang="en-US" sz="2400" b="0" i="0" u="none" kern="1200" baseline="0" dirty="0">
                          <a:solidFill>
                            <a:srgbClr val="FF0000"/>
                          </a:solidFill>
                          <a:latin typeface="黑体" panose="02010609060101010101" pitchFamily="49" charset="-122"/>
                          <a:ea typeface="黑体" panose="02010609060101010101" pitchFamily="49" charset="-122"/>
                          <a:cs typeface="+mn-cs"/>
                        </a:rPr>
                        <a:t>优秀</a:t>
                      </a:r>
                    </a:p>
                  </a:txBody>
                  <a:tcPr marL="6350" marR="6350" marT="6350" marB="0" anchor="ct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95133739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 presetClass="entr" presetSubtype="8" accel="50000" decel="5000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直接连接符 22"/>
          <p:cNvCxnSpPr/>
          <p:nvPr/>
        </p:nvCxnSpPr>
        <p:spPr>
          <a:xfrm>
            <a:off x="0" y="814388"/>
            <a:ext cx="9144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2" name="组合 46"/>
          <p:cNvGrpSpPr/>
          <p:nvPr/>
        </p:nvGrpSpPr>
        <p:grpSpPr>
          <a:xfrm>
            <a:off x="0" y="284163"/>
            <a:ext cx="5416867" cy="530225"/>
            <a:chOff x="0" y="284389"/>
            <a:chExt cx="1692275" cy="529772"/>
          </a:xfrm>
        </p:grpSpPr>
        <p:sp>
          <p:nvSpPr>
            <p:cNvPr id="8" name="矩形 7"/>
            <p:cNvSpPr/>
            <p:nvPr/>
          </p:nvSpPr>
          <p:spPr>
            <a:xfrm>
              <a:off x="0" y="284389"/>
              <a:ext cx="1511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400" b="1" dirty="0">
                  <a:solidFill>
                    <a:schemeClr val="bg1"/>
                  </a:solidFill>
                  <a:ea typeface="微软雅黑" panose="020B0503020204020204" charset="-122"/>
                  <a:sym typeface="Arial" panose="020B0604020202020204" pitchFamily="34" charset="0"/>
                </a:rPr>
                <a:t>中学生牙齿健康状况的调查与</a:t>
              </a:r>
              <a:r>
                <a:rPr lang="zh-CN" altLang="en-US" sz="2400" b="1" dirty="0" smtClean="0">
                  <a:solidFill>
                    <a:schemeClr val="bg1"/>
                  </a:solidFill>
                  <a:ea typeface="微软雅黑" panose="020B0503020204020204" charset="-122"/>
                  <a:sym typeface="Arial" panose="020B0604020202020204" pitchFamily="34" charset="0"/>
                </a:rPr>
                <a:t>研究</a:t>
              </a:r>
              <a:endParaRPr lang="zh-CN" altLang="en-US" sz="24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9" name="矩形 8"/>
            <p:cNvSpPr/>
            <p:nvPr/>
          </p:nvSpPr>
          <p:spPr>
            <a:xfrm>
              <a:off x="1577975" y="284389"/>
              <a:ext cx="114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charset="-122"/>
                <a:cs typeface="+mn-cs"/>
                <a:sym typeface="Arial" panose="020B0604020202020204" pitchFamily="34" charset="0"/>
              </a:endParaRPr>
            </a:p>
          </p:txBody>
        </p:sp>
      </p:grpSp>
      <p:grpSp>
        <p:nvGrpSpPr>
          <p:cNvPr id="15" name="Group 52"/>
          <p:cNvGrpSpPr/>
          <p:nvPr/>
        </p:nvGrpSpPr>
        <p:grpSpPr>
          <a:xfrm>
            <a:off x="1835696" y="1036284"/>
            <a:ext cx="3398237" cy="664523"/>
            <a:chOff x="425669" y="2203667"/>
            <a:chExt cx="3725859" cy="811886"/>
          </a:xfrm>
        </p:grpSpPr>
        <p:sp>
          <p:nvSpPr>
            <p:cNvPr id="16" name="Rounded Rectangle 56"/>
            <p:cNvSpPr/>
            <p:nvPr/>
          </p:nvSpPr>
          <p:spPr>
            <a:xfrm>
              <a:off x="425669" y="2203667"/>
              <a:ext cx="3725859" cy="762729"/>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8" name="Rounded Rectangle 57"/>
            <p:cNvSpPr/>
            <p:nvPr/>
          </p:nvSpPr>
          <p:spPr>
            <a:xfrm>
              <a:off x="425669" y="2252825"/>
              <a:ext cx="3725859" cy="762728"/>
            </a:xfrm>
            <a:prstGeom prst="roundRect">
              <a:avLst>
                <a:gd name="adj" fmla="val 1127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grpSp>
      <p:sp>
        <p:nvSpPr>
          <p:cNvPr id="20" name="TextBox 61"/>
          <p:cNvSpPr txBox="1"/>
          <p:nvPr/>
        </p:nvSpPr>
        <p:spPr>
          <a:xfrm>
            <a:off x="1932271" y="1124744"/>
            <a:ext cx="3791857" cy="369332"/>
          </a:xfrm>
          <a:prstGeom prst="rect">
            <a:avLst/>
          </a:prstGeom>
          <a:noFill/>
          <a:ln w="9525">
            <a:noFill/>
          </a:ln>
        </p:spPr>
        <p:txBody>
          <a:bodyPr wrap="square" lIns="0" tIns="0" rIns="0" bIns="0">
            <a:spAutoFit/>
          </a:bodyPr>
          <a:lstStyle/>
          <a:p>
            <a:pPr>
              <a:spcBef>
                <a:spcPct val="20000"/>
              </a:spcBef>
            </a:pPr>
            <a:r>
              <a:rPr lang="zh-CN" altLang="en-US" sz="2400" b="1" dirty="0">
                <a:solidFill>
                  <a:srgbClr val="FFFF00"/>
                </a:solidFill>
                <a:latin typeface="黑体" panose="02010609060101010101" pitchFamily="49" charset="-122"/>
                <a:ea typeface="黑体" panose="02010609060101010101" pitchFamily="49" charset="-122"/>
                <a:sym typeface="+mn-ea"/>
              </a:rPr>
              <a:t>对课题的评价与</a:t>
            </a:r>
            <a:r>
              <a:rPr lang="zh-CN" altLang="en-US" sz="2400" b="1" dirty="0" smtClean="0">
                <a:solidFill>
                  <a:srgbClr val="FFFF00"/>
                </a:solidFill>
                <a:latin typeface="黑体" panose="02010609060101010101" pitchFamily="49" charset="-122"/>
                <a:ea typeface="黑体" panose="02010609060101010101" pitchFamily="49" charset="-122"/>
                <a:sym typeface="+mn-ea"/>
              </a:rPr>
              <a:t>鉴定</a:t>
            </a:r>
            <a:endParaRPr lang="zh-CN" altLang="en-US" sz="2400" b="1" dirty="0">
              <a:solidFill>
                <a:srgbClr val="FFFF00"/>
              </a:solidFill>
              <a:latin typeface="黑体" panose="02010609060101010101" pitchFamily="49" charset="-122"/>
              <a:ea typeface="黑体" panose="02010609060101010101" pitchFamily="49" charset="-122"/>
              <a:sym typeface="+mn-ea"/>
            </a:endParaRPr>
          </a:p>
        </p:txBody>
      </p:sp>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0787" y="1373843"/>
            <a:ext cx="1154562" cy="1156872"/>
          </a:xfrm>
          <a:prstGeom prst="rect">
            <a:avLst/>
          </a:prstGeom>
          <a:ln>
            <a:noFill/>
          </a:ln>
        </p:spPr>
      </p:pic>
      <p:sp>
        <p:nvSpPr>
          <p:cNvPr id="24" name="Freeform 237"/>
          <p:cNvSpPr>
            <a:spLocks noEditPoints="1"/>
          </p:cNvSpPr>
          <p:nvPr/>
        </p:nvSpPr>
        <p:spPr bwMode="auto">
          <a:xfrm>
            <a:off x="25176" y="1057118"/>
            <a:ext cx="1586638" cy="1873129"/>
          </a:xfrm>
          <a:custGeom>
            <a:avLst/>
            <a:gdLst/>
            <a:ahLst/>
            <a:cxnLst>
              <a:cxn ang="0">
                <a:pos x="175" y="0"/>
              </a:cxn>
              <a:cxn ang="0">
                <a:pos x="167" y="0"/>
              </a:cxn>
              <a:cxn ang="0">
                <a:pos x="6" y="165"/>
              </a:cxn>
              <a:cxn ang="0">
                <a:pos x="67" y="318"/>
              </a:cxn>
              <a:cxn ang="0">
                <a:pos x="90" y="396"/>
              </a:cxn>
              <a:cxn ang="0">
                <a:pos x="90" y="396"/>
              </a:cxn>
              <a:cxn ang="0">
                <a:pos x="99" y="401"/>
              </a:cxn>
              <a:cxn ang="0">
                <a:pos x="242" y="401"/>
              </a:cxn>
              <a:cxn ang="0">
                <a:pos x="251" y="396"/>
              </a:cxn>
              <a:cxn ang="0">
                <a:pos x="251" y="396"/>
              </a:cxn>
              <a:cxn ang="0">
                <a:pos x="274" y="318"/>
              </a:cxn>
              <a:cxn ang="0">
                <a:pos x="336" y="165"/>
              </a:cxn>
              <a:cxn ang="0">
                <a:pos x="175" y="0"/>
              </a:cxn>
              <a:cxn ang="0">
                <a:pos x="295" y="166"/>
              </a:cxn>
              <a:cxn ang="0">
                <a:pos x="249" y="282"/>
              </a:cxn>
              <a:cxn ang="0">
                <a:pos x="231" y="352"/>
              </a:cxn>
              <a:cxn ang="0">
                <a:pos x="231" y="352"/>
              </a:cxn>
              <a:cxn ang="0">
                <a:pos x="224" y="356"/>
              </a:cxn>
              <a:cxn ang="0">
                <a:pos x="117" y="356"/>
              </a:cxn>
              <a:cxn ang="0">
                <a:pos x="110" y="352"/>
              </a:cxn>
              <a:cxn ang="0">
                <a:pos x="110" y="352"/>
              </a:cxn>
              <a:cxn ang="0">
                <a:pos x="93" y="282"/>
              </a:cxn>
              <a:cxn ang="0">
                <a:pos x="47" y="166"/>
              </a:cxn>
              <a:cxn ang="0">
                <a:pos x="168" y="43"/>
              </a:cxn>
              <a:cxn ang="0">
                <a:pos x="174" y="43"/>
              </a:cxn>
              <a:cxn ang="0">
                <a:pos x="295" y="166"/>
              </a:cxn>
            </a:cxnLst>
            <a:rect l="0" t="0" r="r" b="b"/>
            <a:pathLst>
              <a:path w="341" h="401">
                <a:moveTo>
                  <a:pt x="175" y="0"/>
                </a:moveTo>
                <a:cubicBezTo>
                  <a:pt x="167" y="0"/>
                  <a:pt x="167" y="0"/>
                  <a:pt x="167" y="0"/>
                </a:cubicBezTo>
                <a:cubicBezTo>
                  <a:pt x="61" y="7"/>
                  <a:pt x="0" y="83"/>
                  <a:pt x="6" y="165"/>
                </a:cubicBezTo>
                <a:cubicBezTo>
                  <a:pt x="12" y="254"/>
                  <a:pt x="61" y="264"/>
                  <a:pt x="67" y="318"/>
                </a:cubicBezTo>
                <a:cubicBezTo>
                  <a:pt x="73" y="372"/>
                  <a:pt x="90" y="396"/>
                  <a:pt x="90" y="396"/>
                </a:cubicBezTo>
                <a:cubicBezTo>
                  <a:pt x="90" y="396"/>
                  <a:pt x="90" y="396"/>
                  <a:pt x="90" y="396"/>
                </a:cubicBezTo>
                <a:cubicBezTo>
                  <a:pt x="92" y="399"/>
                  <a:pt x="96" y="401"/>
                  <a:pt x="99" y="401"/>
                </a:cubicBezTo>
                <a:cubicBezTo>
                  <a:pt x="242" y="401"/>
                  <a:pt x="242" y="401"/>
                  <a:pt x="242" y="401"/>
                </a:cubicBezTo>
                <a:cubicBezTo>
                  <a:pt x="245" y="401"/>
                  <a:pt x="249" y="399"/>
                  <a:pt x="251" y="396"/>
                </a:cubicBezTo>
                <a:cubicBezTo>
                  <a:pt x="251" y="396"/>
                  <a:pt x="251" y="396"/>
                  <a:pt x="251" y="396"/>
                </a:cubicBezTo>
                <a:cubicBezTo>
                  <a:pt x="251" y="396"/>
                  <a:pt x="268" y="372"/>
                  <a:pt x="274" y="318"/>
                </a:cubicBezTo>
                <a:cubicBezTo>
                  <a:pt x="280" y="264"/>
                  <a:pt x="330" y="254"/>
                  <a:pt x="336" y="165"/>
                </a:cubicBezTo>
                <a:cubicBezTo>
                  <a:pt x="341" y="83"/>
                  <a:pt x="280" y="7"/>
                  <a:pt x="175" y="0"/>
                </a:cubicBezTo>
                <a:close/>
                <a:moveTo>
                  <a:pt x="295" y="166"/>
                </a:moveTo>
                <a:cubicBezTo>
                  <a:pt x="290" y="234"/>
                  <a:pt x="253" y="241"/>
                  <a:pt x="249" y="282"/>
                </a:cubicBezTo>
                <a:cubicBezTo>
                  <a:pt x="244" y="322"/>
                  <a:pt x="231" y="352"/>
                  <a:pt x="231" y="352"/>
                </a:cubicBezTo>
                <a:cubicBezTo>
                  <a:pt x="231" y="352"/>
                  <a:pt x="231" y="352"/>
                  <a:pt x="231" y="352"/>
                </a:cubicBezTo>
                <a:cubicBezTo>
                  <a:pt x="229" y="354"/>
                  <a:pt x="227" y="356"/>
                  <a:pt x="224" y="356"/>
                </a:cubicBezTo>
                <a:cubicBezTo>
                  <a:pt x="117" y="356"/>
                  <a:pt x="117" y="356"/>
                  <a:pt x="117" y="356"/>
                </a:cubicBezTo>
                <a:cubicBezTo>
                  <a:pt x="114" y="356"/>
                  <a:pt x="112" y="354"/>
                  <a:pt x="110" y="352"/>
                </a:cubicBezTo>
                <a:cubicBezTo>
                  <a:pt x="110" y="352"/>
                  <a:pt x="110" y="352"/>
                  <a:pt x="110" y="352"/>
                </a:cubicBezTo>
                <a:cubicBezTo>
                  <a:pt x="110" y="352"/>
                  <a:pt x="98" y="322"/>
                  <a:pt x="93" y="282"/>
                </a:cubicBezTo>
                <a:cubicBezTo>
                  <a:pt x="89" y="241"/>
                  <a:pt x="51" y="234"/>
                  <a:pt x="47" y="166"/>
                </a:cubicBezTo>
                <a:cubicBezTo>
                  <a:pt x="43" y="105"/>
                  <a:pt x="89" y="48"/>
                  <a:pt x="168" y="43"/>
                </a:cubicBezTo>
                <a:cubicBezTo>
                  <a:pt x="174" y="43"/>
                  <a:pt x="174" y="43"/>
                  <a:pt x="174" y="43"/>
                </a:cubicBezTo>
                <a:cubicBezTo>
                  <a:pt x="253" y="48"/>
                  <a:pt x="299" y="105"/>
                  <a:pt x="295" y="166"/>
                </a:cubicBezTo>
                <a:close/>
              </a:path>
            </a:pathLst>
          </a:custGeom>
          <a:solidFill>
            <a:schemeClr val="bg1">
              <a:lumMod val="75000"/>
            </a:schemeClr>
          </a:solidFill>
          <a:ln w="9525">
            <a:noFill/>
            <a:round/>
          </a:ln>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1" i="0" u="none" strike="noStrike" kern="1200" cap="none" spc="0" normalizeH="0" baseline="0" noProof="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sp>
        <p:nvSpPr>
          <p:cNvPr id="33" name="Freeform 123"/>
          <p:cNvSpPr/>
          <p:nvPr/>
        </p:nvSpPr>
        <p:spPr bwMode="auto">
          <a:xfrm>
            <a:off x="438207" y="3126886"/>
            <a:ext cx="760579" cy="98321"/>
          </a:xfrm>
          <a:custGeom>
            <a:avLst/>
            <a:gdLst/>
            <a:ahLst/>
            <a:cxnLst>
              <a:cxn ang="0">
                <a:pos x="163" y="11"/>
              </a:cxn>
              <a:cxn ang="0">
                <a:pos x="153" y="21"/>
              </a:cxn>
              <a:cxn ang="0">
                <a:pos x="10" y="21"/>
              </a:cxn>
              <a:cxn ang="0">
                <a:pos x="0" y="11"/>
              </a:cxn>
              <a:cxn ang="0">
                <a:pos x="10" y="0"/>
              </a:cxn>
              <a:cxn ang="0">
                <a:pos x="153" y="0"/>
              </a:cxn>
              <a:cxn ang="0">
                <a:pos x="163" y="11"/>
              </a:cxn>
            </a:cxnLst>
            <a:rect l="0" t="0" r="r" b="b"/>
            <a:pathLst>
              <a:path w="163" h="21">
                <a:moveTo>
                  <a:pt x="163" y="11"/>
                </a:moveTo>
                <a:cubicBezTo>
                  <a:pt x="163" y="16"/>
                  <a:pt x="158" y="21"/>
                  <a:pt x="153" y="21"/>
                </a:cubicBezTo>
                <a:cubicBezTo>
                  <a:pt x="10" y="21"/>
                  <a:pt x="10" y="21"/>
                  <a:pt x="10" y="21"/>
                </a:cubicBezTo>
                <a:cubicBezTo>
                  <a:pt x="5" y="21"/>
                  <a:pt x="0" y="16"/>
                  <a:pt x="0" y="11"/>
                </a:cubicBezTo>
                <a:cubicBezTo>
                  <a:pt x="0" y="5"/>
                  <a:pt x="5" y="0"/>
                  <a:pt x="10" y="0"/>
                </a:cubicBezTo>
                <a:cubicBezTo>
                  <a:pt x="153" y="0"/>
                  <a:pt x="153" y="0"/>
                  <a:pt x="153" y="0"/>
                </a:cubicBezTo>
                <a:cubicBezTo>
                  <a:pt x="158" y="0"/>
                  <a:pt x="163" y="5"/>
                  <a:pt x="163" y="11"/>
                </a:cubicBezTo>
                <a:close/>
              </a:path>
            </a:pathLst>
          </a:custGeom>
          <a:solidFill>
            <a:schemeClr val="bg1">
              <a:lumMod val="75000"/>
            </a:schemeClr>
          </a:solidFill>
          <a:ln w="9525">
            <a:noFill/>
            <a:round/>
          </a:ln>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1" i="0" u="none" strike="noStrike" kern="1200" cap="none" spc="0" normalizeH="0" baseline="0" noProof="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sp>
        <p:nvSpPr>
          <p:cNvPr id="34" name="Freeform 124"/>
          <p:cNvSpPr/>
          <p:nvPr/>
        </p:nvSpPr>
        <p:spPr bwMode="auto">
          <a:xfrm>
            <a:off x="438207" y="2990750"/>
            <a:ext cx="760579" cy="98321"/>
          </a:xfrm>
          <a:custGeom>
            <a:avLst/>
            <a:gdLst/>
            <a:ahLst/>
            <a:cxnLst>
              <a:cxn ang="0">
                <a:pos x="163" y="11"/>
              </a:cxn>
              <a:cxn ang="0">
                <a:pos x="153" y="21"/>
              </a:cxn>
              <a:cxn ang="0">
                <a:pos x="10" y="21"/>
              </a:cxn>
              <a:cxn ang="0">
                <a:pos x="0" y="11"/>
              </a:cxn>
              <a:cxn ang="0">
                <a:pos x="10" y="0"/>
              </a:cxn>
              <a:cxn ang="0">
                <a:pos x="153" y="0"/>
              </a:cxn>
              <a:cxn ang="0">
                <a:pos x="163" y="11"/>
              </a:cxn>
            </a:cxnLst>
            <a:rect l="0" t="0" r="r" b="b"/>
            <a:pathLst>
              <a:path w="163" h="21">
                <a:moveTo>
                  <a:pt x="163" y="11"/>
                </a:moveTo>
                <a:cubicBezTo>
                  <a:pt x="163" y="16"/>
                  <a:pt x="158" y="21"/>
                  <a:pt x="153" y="21"/>
                </a:cubicBezTo>
                <a:cubicBezTo>
                  <a:pt x="10" y="21"/>
                  <a:pt x="10" y="21"/>
                  <a:pt x="10" y="21"/>
                </a:cubicBezTo>
                <a:cubicBezTo>
                  <a:pt x="5" y="21"/>
                  <a:pt x="0" y="16"/>
                  <a:pt x="0" y="11"/>
                </a:cubicBezTo>
                <a:cubicBezTo>
                  <a:pt x="0" y="5"/>
                  <a:pt x="5" y="0"/>
                  <a:pt x="10" y="0"/>
                </a:cubicBezTo>
                <a:cubicBezTo>
                  <a:pt x="153" y="0"/>
                  <a:pt x="153" y="0"/>
                  <a:pt x="153" y="0"/>
                </a:cubicBezTo>
                <a:cubicBezTo>
                  <a:pt x="158" y="0"/>
                  <a:pt x="163" y="5"/>
                  <a:pt x="163" y="11"/>
                </a:cubicBezTo>
                <a:close/>
              </a:path>
            </a:pathLst>
          </a:custGeom>
          <a:solidFill>
            <a:schemeClr val="bg1">
              <a:lumMod val="75000"/>
            </a:schemeClr>
          </a:solidFill>
          <a:ln w="9525">
            <a:noFill/>
            <a:round/>
          </a:ln>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1" i="0" u="none" strike="noStrike" kern="1200" cap="none" spc="0" normalizeH="0" baseline="0" noProof="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sp>
        <p:nvSpPr>
          <p:cNvPr id="36" name="Freeform 125"/>
          <p:cNvSpPr/>
          <p:nvPr/>
        </p:nvSpPr>
        <p:spPr bwMode="auto">
          <a:xfrm>
            <a:off x="503687" y="3265544"/>
            <a:ext cx="601916" cy="151262"/>
          </a:xfrm>
          <a:custGeom>
            <a:avLst/>
            <a:gdLst/>
            <a:ahLst/>
            <a:cxnLst>
              <a:cxn ang="0">
                <a:pos x="0" y="0"/>
              </a:cxn>
              <a:cxn ang="0">
                <a:pos x="129" y="0"/>
              </a:cxn>
              <a:cxn ang="0">
                <a:pos x="63" y="30"/>
              </a:cxn>
              <a:cxn ang="0">
                <a:pos x="0" y="0"/>
              </a:cxn>
            </a:cxnLst>
            <a:rect l="0" t="0" r="r" b="b"/>
            <a:pathLst>
              <a:path w="129" h="32">
                <a:moveTo>
                  <a:pt x="0" y="0"/>
                </a:moveTo>
                <a:cubicBezTo>
                  <a:pt x="129" y="0"/>
                  <a:pt x="129" y="0"/>
                  <a:pt x="129" y="0"/>
                </a:cubicBezTo>
                <a:cubicBezTo>
                  <a:pt x="129" y="0"/>
                  <a:pt x="120" y="32"/>
                  <a:pt x="63" y="30"/>
                </a:cubicBezTo>
                <a:cubicBezTo>
                  <a:pt x="17" y="29"/>
                  <a:pt x="0" y="0"/>
                  <a:pt x="0" y="0"/>
                </a:cubicBezTo>
                <a:close/>
              </a:path>
            </a:pathLst>
          </a:custGeom>
          <a:solidFill>
            <a:schemeClr val="bg1">
              <a:lumMod val="75000"/>
            </a:schemeClr>
          </a:solidFill>
          <a:ln w="9525">
            <a:noFill/>
            <a:round/>
          </a:ln>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1" i="0" u="none" strike="noStrike" kern="1200" cap="none" spc="0" normalizeH="0" baseline="0" noProof="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1099680662"/>
              </p:ext>
            </p:extLst>
          </p:nvPr>
        </p:nvGraphicFramePr>
        <p:xfrm>
          <a:off x="1611814" y="2060848"/>
          <a:ext cx="7280667" cy="4176464"/>
        </p:xfrm>
        <a:graphic>
          <a:graphicData uri="http://schemas.openxmlformats.org/drawingml/2006/table">
            <a:tbl>
              <a:tblPr>
                <a:tableStyleId>{5C22544A-7EE6-4342-B048-85BDC9FD1C3A}</a:tableStyleId>
              </a:tblPr>
              <a:tblGrid>
                <a:gridCol w="1341176">
                  <a:extLst>
                    <a:ext uri="{9D8B030D-6E8A-4147-A177-3AD203B41FA5}">
                      <a16:colId xmlns:a16="http://schemas.microsoft.com/office/drawing/2014/main" val="20000"/>
                    </a:ext>
                  </a:extLst>
                </a:gridCol>
                <a:gridCol w="4496882">
                  <a:extLst>
                    <a:ext uri="{9D8B030D-6E8A-4147-A177-3AD203B41FA5}">
                      <a16:colId xmlns:a16="http://schemas.microsoft.com/office/drawing/2014/main" val="20001"/>
                    </a:ext>
                  </a:extLst>
                </a:gridCol>
                <a:gridCol w="1442609">
                  <a:extLst>
                    <a:ext uri="{9D8B030D-6E8A-4147-A177-3AD203B41FA5}">
                      <a16:colId xmlns:a16="http://schemas.microsoft.com/office/drawing/2014/main" val="20002"/>
                    </a:ext>
                  </a:extLst>
                </a:gridCol>
              </a:tblGrid>
              <a:tr h="729432">
                <a:tc>
                  <a:txBody>
                    <a:bodyPr/>
                    <a:lstStyle/>
                    <a:p>
                      <a:pPr algn="ctr" fontAlgn="ctr"/>
                      <a:r>
                        <a:rPr lang="zh-CN" altLang="en-US" sz="2400" b="1" u="none" strike="noStrike" dirty="0">
                          <a:effectLst/>
                        </a:rPr>
                        <a:t>类别</a:t>
                      </a:r>
                      <a:endParaRPr lang="zh-CN" altLang="en-US" sz="2400" b="1" i="0" u="none" strike="noStrike" dirty="0">
                        <a:solidFill>
                          <a:srgbClr val="000000"/>
                        </a:solidFill>
                        <a:effectLst/>
                        <a:latin typeface="宋体"/>
                      </a:endParaRPr>
                    </a:p>
                  </a:txBody>
                  <a:tcPr marL="6350" marR="6350" marT="6350" marB="0" anchor="ctr"/>
                </a:tc>
                <a:tc>
                  <a:txBody>
                    <a:bodyPr/>
                    <a:lstStyle/>
                    <a:p>
                      <a:pPr algn="ctr" fontAlgn="ctr"/>
                      <a:r>
                        <a:rPr lang="zh-CN" altLang="en-US" sz="2400" b="1" u="none" strike="noStrike" dirty="0">
                          <a:effectLst/>
                        </a:rPr>
                        <a:t>评语</a:t>
                      </a:r>
                      <a:endParaRPr lang="zh-CN" altLang="en-US" sz="2400" b="1" i="0" u="none" strike="noStrike" dirty="0">
                        <a:solidFill>
                          <a:srgbClr val="000000"/>
                        </a:solidFill>
                        <a:effectLst/>
                        <a:latin typeface="宋体"/>
                      </a:endParaRPr>
                    </a:p>
                  </a:txBody>
                  <a:tcPr marL="6350" marR="6350" marT="6350" marB="0" anchor="ctr"/>
                </a:tc>
                <a:tc>
                  <a:txBody>
                    <a:bodyPr/>
                    <a:lstStyle/>
                    <a:p>
                      <a:pPr algn="ctr" fontAlgn="ctr"/>
                      <a:r>
                        <a:rPr lang="zh-CN" altLang="en-US" sz="2400" b="1" u="none" strike="noStrike" dirty="0">
                          <a:effectLst/>
                        </a:rPr>
                        <a:t>评定等级</a:t>
                      </a:r>
                      <a:endParaRPr lang="zh-CN" altLang="en-US" sz="2400" b="1" i="0" u="none" strike="noStrike" dirty="0">
                        <a:solidFill>
                          <a:srgbClr val="000000"/>
                        </a:solidFill>
                        <a:effectLst/>
                        <a:latin typeface="宋体"/>
                      </a:endParaRPr>
                    </a:p>
                  </a:txBody>
                  <a:tcPr marL="6350" marR="6350" marT="6350" marB="0" anchor="ctr"/>
                </a:tc>
                <a:extLst>
                  <a:ext uri="{0D108BD9-81ED-4DB2-BD59-A6C34878D82A}">
                    <a16:rowId xmlns:a16="http://schemas.microsoft.com/office/drawing/2014/main" val="10000"/>
                  </a:ext>
                </a:extLst>
              </a:tr>
              <a:tr h="3447032">
                <a:tc>
                  <a:txBody>
                    <a:bodyPr/>
                    <a:lstStyle/>
                    <a:p>
                      <a:pPr algn="ctr" fontAlgn="ctr"/>
                      <a:r>
                        <a:rPr lang="zh-CN" altLang="en-US" sz="2400" b="0" i="0" u="none" kern="1200" baseline="0" dirty="0">
                          <a:solidFill>
                            <a:srgbClr val="874600"/>
                          </a:solidFill>
                          <a:latin typeface="黑体" panose="02010609060101010101" pitchFamily="49" charset="-122"/>
                          <a:ea typeface="黑体" panose="02010609060101010101" pitchFamily="49" charset="-122"/>
                          <a:cs typeface="+mn-cs"/>
                        </a:rPr>
                        <a:t>指导教师评价</a:t>
                      </a:r>
                    </a:p>
                  </a:txBody>
                  <a:tcPr marL="6350" marR="6350" marT="6350" marB="0" anchor="ctr"/>
                </a:tc>
                <a:tc>
                  <a:txBody>
                    <a:bodyPr/>
                    <a:lstStyle/>
                    <a:p>
                      <a:pPr algn="l" fontAlgn="ctr"/>
                      <a:r>
                        <a:rPr lang="zh-CN" altLang="en-US" sz="2400" u="none" strike="noStrike" baseline="0" dirty="0">
                          <a:effectLst/>
                        </a:rPr>
                        <a:t> </a:t>
                      </a:r>
                      <a:r>
                        <a:rPr lang="zh-CN" altLang="en-US" sz="2400" u="none" strike="noStrike" baseline="0" dirty="0" smtClean="0">
                          <a:effectLst/>
                        </a:rPr>
                        <a:t>       </a:t>
                      </a:r>
                      <a:r>
                        <a:rPr lang="zh-CN" altLang="en-US" sz="2400" u="none" strike="noStrike" dirty="0" smtClean="0">
                          <a:effectLst/>
                        </a:rPr>
                        <a:t>进行</a:t>
                      </a:r>
                      <a:r>
                        <a:rPr lang="zh-CN" altLang="en-US" sz="2400" u="none" strike="noStrike" dirty="0">
                          <a:effectLst/>
                        </a:rPr>
                        <a:t>研究性学习能够激发同学们关注社会热点、敏感话题的兴趣，塑造同学的团队精神和协作能力，通过小组成员确立课题、问卷设计、收集资料、讨论分析、撰写论文这个过程，锻炼了同学的组织协调能力和写作水平。</a:t>
                      </a:r>
                      <a:endParaRPr lang="zh-CN" altLang="en-US" sz="2400" b="0" i="0" u="none" strike="noStrike" dirty="0">
                        <a:solidFill>
                          <a:srgbClr val="000000"/>
                        </a:solidFill>
                        <a:effectLst/>
                        <a:latin typeface="宋体"/>
                      </a:endParaRPr>
                    </a:p>
                  </a:txBody>
                  <a:tcPr marL="6350" marR="6350" marT="6350" marB="0" anchor="ctr"/>
                </a:tc>
                <a:tc>
                  <a:txBody>
                    <a:bodyPr/>
                    <a:lstStyle/>
                    <a:p>
                      <a:pPr algn="ctr" fontAlgn="ctr"/>
                      <a:r>
                        <a:rPr lang="zh-CN" altLang="en-US" sz="2400" b="0" i="0" u="none" kern="1200" baseline="0" dirty="0">
                          <a:solidFill>
                            <a:srgbClr val="FF0000"/>
                          </a:solidFill>
                          <a:latin typeface="黑体" panose="02010609060101010101" pitchFamily="49" charset="-122"/>
                          <a:ea typeface="黑体" panose="02010609060101010101" pitchFamily="49" charset="-122"/>
                          <a:cs typeface="+mn-cs"/>
                        </a:rPr>
                        <a:t>优秀</a:t>
                      </a:r>
                    </a:p>
                  </a:txBody>
                  <a:tcPr marL="6350" marR="6350" marT="6350" marB="0" anchor="ct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95001423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 presetClass="entr" presetSubtype="8" accel="50000" decel="5000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直接连接符 22"/>
          <p:cNvCxnSpPr/>
          <p:nvPr/>
        </p:nvCxnSpPr>
        <p:spPr>
          <a:xfrm>
            <a:off x="0" y="814388"/>
            <a:ext cx="9144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2" name="组合 46"/>
          <p:cNvGrpSpPr/>
          <p:nvPr/>
        </p:nvGrpSpPr>
        <p:grpSpPr>
          <a:xfrm>
            <a:off x="0" y="284163"/>
            <a:ext cx="5416867" cy="530225"/>
            <a:chOff x="0" y="284389"/>
            <a:chExt cx="1692275" cy="529772"/>
          </a:xfrm>
        </p:grpSpPr>
        <p:sp>
          <p:nvSpPr>
            <p:cNvPr id="8" name="矩形 7"/>
            <p:cNvSpPr/>
            <p:nvPr/>
          </p:nvSpPr>
          <p:spPr>
            <a:xfrm>
              <a:off x="0" y="284389"/>
              <a:ext cx="1511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400" b="1" dirty="0">
                  <a:solidFill>
                    <a:schemeClr val="bg1"/>
                  </a:solidFill>
                  <a:ea typeface="微软雅黑" panose="020B0503020204020204" charset="-122"/>
                  <a:sym typeface="Arial" panose="020B0604020202020204" pitchFamily="34" charset="0"/>
                </a:rPr>
                <a:t>中学生牙齿健康状况的调查与</a:t>
              </a:r>
              <a:r>
                <a:rPr lang="zh-CN" altLang="en-US" sz="2400" b="1" dirty="0" smtClean="0">
                  <a:solidFill>
                    <a:schemeClr val="bg1"/>
                  </a:solidFill>
                  <a:ea typeface="微软雅黑" panose="020B0503020204020204" charset="-122"/>
                  <a:sym typeface="Arial" panose="020B0604020202020204" pitchFamily="34" charset="0"/>
                </a:rPr>
                <a:t>研究</a:t>
              </a:r>
              <a:endParaRPr lang="zh-CN" altLang="en-US" sz="24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9" name="矩形 8"/>
            <p:cNvSpPr/>
            <p:nvPr/>
          </p:nvSpPr>
          <p:spPr>
            <a:xfrm>
              <a:off x="1577975" y="284389"/>
              <a:ext cx="114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charset="-122"/>
                <a:cs typeface="+mn-cs"/>
                <a:sym typeface="Arial" panose="020B0604020202020204" pitchFamily="34" charset="0"/>
              </a:endParaRPr>
            </a:p>
          </p:txBody>
        </p:sp>
      </p:grpSp>
      <p:sp>
        <p:nvSpPr>
          <p:cNvPr id="30" name="矩形 29"/>
          <p:cNvSpPr/>
          <p:nvPr/>
        </p:nvSpPr>
        <p:spPr>
          <a:xfrm>
            <a:off x="611560" y="2780928"/>
            <a:ext cx="7992888" cy="3816424"/>
          </a:xfrm>
          <a:prstGeom prst="rect">
            <a:avLst/>
          </a:prstGeom>
          <a:noFill/>
          <a:ln w="12700" cap="flat" cmpd="sng" algn="ctr">
            <a:solidFill>
              <a:srgbClr val="C00000"/>
            </a:solidFill>
            <a:prstDash val="solid"/>
            <a:miter lim="800000"/>
          </a:ln>
          <a:effectLst/>
        </p:spPr>
        <p:txBody>
          <a:bodyPr lIns="91413" tIns="45707" rIns="91413" bIns="45707" anchor="ctr"/>
          <a:lstStyle/>
          <a:p>
            <a:pPr lvl="0" eaLnBrk="1" fontAlgn="auto" hangingPunct="1">
              <a:lnSpc>
                <a:spcPct val="150000"/>
              </a:lnSpc>
              <a:spcBef>
                <a:spcPts val="0"/>
              </a:spcBef>
              <a:spcAft>
                <a:spcPts val="0"/>
              </a:spcAft>
              <a:defRPr/>
            </a:pPr>
            <a:r>
              <a:rPr lang="zh-CN" altLang="en-US" sz="2400" kern="0" dirty="0" smtClean="0">
                <a:solidFill>
                  <a:srgbClr val="874600"/>
                </a:solidFill>
                <a:latin typeface="黑体" panose="02010609060101010101" pitchFamily="49" charset="-122"/>
                <a:ea typeface="黑体" panose="02010609060101010101" pitchFamily="49" charset="-122"/>
              </a:rPr>
              <a:t>    </a:t>
            </a:r>
            <a:r>
              <a:rPr lang="en-US" altLang="zh-CN" sz="2400" kern="0" dirty="0">
                <a:solidFill>
                  <a:srgbClr val="874600"/>
                </a:solidFill>
                <a:latin typeface="黑体" panose="02010609060101010101" pitchFamily="49" charset="-122"/>
                <a:ea typeface="黑体" panose="02010609060101010101" pitchFamily="49" charset="-122"/>
              </a:rPr>
              <a:t>1.</a:t>
            </a:r>
            <a:r>
              <a:rPr lang="zh-CN" altLang="en-US" sz="2400" kern="0" dirty="0">
                <a:solidFill>
                  <a:srgbClr val="874600"/>
                </a:solidFill>
                <a:latin typeface="黑体" panose="02010609060101010101" pitchFamily="49" charset="-122"/>
                <a:ea typeface="黑体" panose="02010609060101010101" pitchFamily="49" charset="-122"/>
              </a:rPr>
              <a:t>通过问卷，调查了解中学生牙齿健康现状、牙齿护理一般性措施以及出现牙齿问题采取的措施情况。</a:t>
            </a:r>
          </a:p>
          <a:p>
            <a:pPr lvl="0" eaLnBrk="1" fontAlgn="auto" hangingPunct="1">
              <a:lnSpc>
                <a:spcPct val="150000"/>
              </a:lnSpc>
              <a:spcBef>
                <a:spcPts val="0"/>
              </a:spcBef>
              <a:spcAft>
                <a:spcPts val="0"/>
              </a:spcAft>
              <a:defRPr/>
            </a:pPr>
            <a:r>
              <a:rPr lang="zh-CN" altLang="en-US" sz="2400" kern="0" dirty="0">
                <a:solidFill>
                  <a:srgbClr val="874600"/>
                </a:solidFill>
                <a:latin typeface="黑体" panose="02010609060101010101" pitchFamily="49" charset="-122"/>
                <a:ea typeface="黑体" panose="02010609060101010101" pitchFamily="49" charset="-122"/>
              </a:rPr>
              <a:t>    </a:t>
            </a:r>
            <a:r>
              <a:rPr lang="en-US" altLang="zh-CN" sz="2400" kern="0" dirty="0">
                <a:solidFill>
                  <a:srgbClr val="874600"/>
                </a:solidFill>
                <a:latin typeface="黑体" panose="02010609060101010101" pitchFamily="49" charset="-122"/>
                <a:ea typeface="黑体" panose="02010609060101010101" pitchFamily="49" charset="-122"/>
              </a:rPr>
              <a:t>2.</a:t>
            </a:r>
            <a:r>
              <a:rPr lang="zh-CN" altLang="en-US" sz="2400" kern="0" dirty="0">
                <a:solidFill>
                  <a:srgbClr val="874600"/>
                </a:solidFill>
                <a:latin typeface="黑体" panose="02010609060101010101" pitchFamily="49" charset="-122"/>
                <a:ea typeface="黑体" panose="02010609060101010101" pitchFamily="49" charset="-122"/>
              </a:rPr>
              <a:t>研究分析个人生活习惯对牙齿健康的影响、牙齿疾病对中学生生活学习的影响，提出提高中学生牙齿健康水平的对策建议等。</a:t>
            </a:r>
          </a:p>
          <a:p>
            <a:pPr lvl="0" eaLnBrk="1" fontAlgn="auto" hangingPunct="1">
              <a:lnSpc>
                <a:spcPct val="150000"/>
              </a:lnSpc>
              <a:spcBef>
                <a:spcPts val="0"/>
              </a:spcBef>
              <a:spcAft>
                <a:spcPts val="0"/>
              </a:spcAft>
              <a:defRPr/>
            </a:pPr>
            <a:r>
              <a:rPr lang="zh-CN" altLang="en-US" sz="2400" kern="0" dirty="0">
                <a:solidFill>
                  <a:srgbClr val="874600"/>
                </a:solidFill>
                <a:latin typeface="黑体" panose="02010609060101010101" pitchFamily="49" charset="-122"/>
                <a:ea typeface="黑体" panose="02010609060101010101" pitchFamily="49" charset="-122"/>
              </a:rPr>
              <a:t>    </a:t>
            </a:r>
            <a:r>
              <a:rPr lang="en-US" altLang="zh-CN" sz="2400" kern="0" dirty="0">
                <a:solidFill>
                  <a:srgbClr val="874600"/>
                </a:solidFill>
                <a:latin typeface="黑体" panose="02010609060101010101" pitchFamily="49" charset="-122"/>
                <a:ea typeface="黑体" panose="02010609060101010101" pitchFamily="49" charset="-122"/>
              </a:rPr>
              <a:t>3.</a:t>
            </a:r>
            <a:r>
              <a:rPr lang="zh-CN" altLang="en-US" sz="2400" kern="0" dirty="0">
                <a:solidFill>
                  <a:srgbClr val="874600"/>
                </a:solidFill>
                <a:latin typeface="黑体" panose="02010609060101010101" pitchFamily="49" charset="-122"/>
                <a:ea typeface="黑体" panose="02010609060101010101" pitchFamily="49" charset="-122"/>
              </a:rPr>
              <a:t>通过研究性学习，培养团队精神和创新意识。</a:t>
            </a:r>
          </a:p>
          <a:p>
            <a:pPr lvl="0" eaLnBrk="1" fontAlgn="auto" hangingPunct="1">
              <a:lnSpc>
                <a:spcPct val="150000"/>
              </a:lnSpc>
              <a:spcBef>
                <a:spcPts val="0"/>
              </a:spcBef>
              <a:spcAft>
                <a:spcPts val="0"/>
              </a:spcAft>
              <a:defRPr/>
            </a:pPr>
            <a:r>
              <a:rPr lang="zh-CN" altLang="en-US" sz="2400" kern="0" dirty="0">
                <a:solidFill>
                  <a:srgbClr val="874600"/>
                </a:solidFill>
                <a:latin typeface="黑体" panose="02010609060101010101" pitchFamily="49" charset="-122"/>
                <a:ea typeface="黑体" panose="02010609060101010101" pitchFamily="49" charset="-122"/>
              </a:rPr>
              <a:t>    </a:t>
            </a:r>
            <a:r>
              <a:rPr lang="en-US" altLang="zh-CN" sz="2400" kern="0" dirty="0">
                <a:solidFill>
                  <a:srgbClr val="874600"/>
                </a:solidFill>
                <a:latin typeface="黑体" panose="02010609060101010101" pitchFamily="49" charset="-122"/>
                <a:ea typeface="黑体" panose="02010609060101010101" pitchFamily="49" charset="-122"/>
              </a:rPr>
              <a:t>4.</a:t>
            </a:r>
            <a:r>
              <a:rPr lang="zh-CN" altLang="en-US" sz="2400" kern="0" dirty="0">
                <a:solidFill>
                  <a:srgbClr val="874600"/>
                </a:solidFill>
                <a:latin typeface="黑体" panose="02010609060101010101" pitchFamily="49" charset="-122"/>
                <a:ea typeface="黑体" panose="02010609060101010101" pitchFamily="49" charset="-122"/>
              </a:rPr>
              <a:t>学习掌握问卷调查的方法和论文撰写的模式</a:t>
            </a:r>
            <a:r>
              <a:rPr lang="zh-CN" altLang="en-US" sz="2400" kern="0" dirty="0" smtClean="0">
                <a:solidFill>
                  <a:srgbClr val="874600"/>
                </a:solidFill>
                <a:latin typeface="黑体" panose="02010609060101010101" pitchFamily="49" charset="-122"/>
                <a:ea typeface="黑体" panose="02010609060101010101" pitchFamily="49" charset="-122"/>
              </a:rPr>
              <a:t>。</a:t>
            </a:r>
            <a:endParaRPr kumimoji="0" lang="zh-CN" altLang="en-US" sz="2400" b="0" i="0" u="none" strike="noStrike" kern="0" cap="none" spc="0" normalizeH="0" baseline="0" noProof="0" dirty="0">
              <a:ln>
                <a:noFill/>
              </a:ln>
              <a:solidFill>
                <a:srgbClr val="874600"/>
              </a:solidFill>
              <a:effectLst/>
              <a:uLnTx/>
              <a:uFillTx/>
              <a:latin typeface="黑体" panose="02010609060101010101" pitchFamily="49" charset="-122"/>
              <a:ea typeface="黑体" panose="02010609060101010101" pitchFamily="49" charset="-122"/>
              <a:cs typeface="+mn-cs"/>
            </a:endParaRPr>
          </a:p>
        </p:txBody>
      </p:sp>
      <p:sp>
        <p:nvSpPr>
          <p:cNvPr id="11" name="Down Arrow Callout 28"/>
          <p:cNvSpPr/>
          <p:nvPr/>
        </p:nvSpPr>
        <p:spPr>
          <a:xfrm>
            <a:off x="3509888" y="1146782"/>
            <a:ext cx="1854200" cy="1612106"/>
          </a:xfrm>
          <a:prstGeom prst="downArrowCallout">
            <a:avLst>
              <a:gd name="adj1" fmla="val 25000"/>
              <a:gd name="adj2" fmla="val 6698"/>
              <a:gd name="adj3" fmla="val 4369"/>
              <a:gd name="adj4" fmla="val 97489"/>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91413" tIns="45707" rIns="91413" bIns="45707"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5" name="Flowchart: Off-page Connector 38"/>
          <p:cNvSpPr/>
          <p:nvPr/>
        </p:nvSpPr>
        <p:spPr>
          <a:xfrm>
            <a:off x="4044876" y="1247289"/>
            <a:ext cx="784225" cy="763588"/>
          </a:xfrm>
          <a:prstGeom prst="flowChartOffpageConnector">
            <a:avLst/>
          </a:prstGeom>
          <a:solidFill>
            <a:schemeClr val="accent3">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13" tIns="45707" rIns="91413" bIns="45707"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3200" b="0" i="0" u="none" strike="noStrike" kern="1200" cap="none" spc="0" normalizeH="0" baseline="0" noProof="0" dirty="0">
              <a:ln>
                <a:noFill/>
              </a:ln>
              <a:solidFill>
                <a:srgbClr val="9BBB59"/>
              </a:solidFill>
              <a:effectLst/>
              <a:uLnTx/>
              <a:uFillTx/>
              <a:latin typeface="FontAwesome" pitchFamily="2" charset="0"/>
              <a:ea typeface="+mn-ea"/>
              <a:cs typeface="+mn-cs"/>
            </a:endParaRPr>
          </a:p>
        </p:txBody>
      </p:sp>
      <p:sp>
        <p:nvSpPr>
          <p:cNvPr id="16" name="Freeform 52"/>
          <p:cNvSpPr>
            <a:spLocks noEditPoints="1"/>
          </p:cNvSpPr>
          <p:nvPr/>
        </p:nvSpPr>
        <p:spPr>
          <a:xfrm>
            <a:off x="4273476" y="1428264"/>
            <a:ext cx="327025" cy="355600"/>
          </a:xfrm>
          <a:custGeom>
            <a:avLst/>
            <a:gdLst>
              <a:gd name="txL" fmla="*/ 0 w 59"/>
              <a:gd name="txT" fmla="*/ 0 h 64"/>
              <a:gd name="txR" fmla="*/ 59 w 59"/>
              <a:gd name="txB" fmla="*/ 64 h 64"/>
            </a:gdLst>
            <a:ahLst/>
            <a:cxnLst>
              <a:cxn ang="0">
                <a:pos x="2147483647" y="2147483647"/>
              </a:cxn>
              <a:cxn ang="0">
                <a:pos x="2147483647" y="2147483647"/>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59" h="64">
                <a:moveTo>
                  <a:pt x="55" y="55"/>
                </a:moveTo>
                <a:cubicBezTo>
                  <a:pt x="39" y="55"/>
                  <a:pt x="39" y="55"/>
                  <a:pt x="39" y="55"/>
                </a:cubicBezTo>
                <a:cubicBezTo>
                  <a:pt x="39" y="60"/>
                  <a:pt x="35" y="64"/>
                  <a:pt x="30" y="64"/>
                </a:cubicBezTo>
                <a:cubicBezTo>
                  <a:pt x="25" y="64"/>
                  <a:pt x="21" y="60"/>
                  <a:pt x="21" y="55"/>
                </a:cubicBezTo>
                <a:cubicBezTo>
                  <a:pt x="5" y="55"/>
                  <a:pt x="5" y="55"/>
                  <a:pt x="5" y="55"/>
                </a:cubicBezTo>
                <a:cubicBezTo>
                  <a:pt x="2" y="55"/>
                  <a:pt x="0" y="53"/>
                  <a:pt x="0" y="50"/>
                </a:cubicBezTo>
                <a:cubicBezTo>
                  <a:pt x="5" y="46"/>
                  <a:pt x="11" y="38"/>
                  <a:pt x="11" y="20"/>
                </a:cubicBezTo>
                <a:cubicBezTo>
                  <a:pt x="11" y="13"/>
                  <a:pt x="17" y="6"/>
                  <a:pt x="27" y="5"/>
                </a:cubicBezTo>
                <a:cubicBezTo>
                  <a:pt x="26" y="4"/>
                  <a:pt x="26" y="4"/>
                  <a:pt x="26" y="3"/>
                </a:cubicBezTo>
                <a:cubicBezTo>
                  <a:pt x="26" y="1"/>
                  <a:pt x="28" y="0"/>
                  <a:pt x="30" y="0"/>
                </a:cubicBezTo>
                <a:cubicBezTo>
                  <a:pt x="32" y="0"/>
                  <a:pt x="33" y="1"/>
                  <a:pt x="33" y="3"/>
                </a:cubicBezTo>
                <a:cubicBezTo>
                  <a:pt x="33" y="4"/>
                  <a:pt x="33" y="4"/>
                  <a:pt x="33" y="5"/>
                </a:cubicBezTo>
                <a:cubicBezTo>
                  <a:pt x="42" y="6"/>
                  <a:pt x="48" y="13"/>
                  <a:pt x="48" y="20"/>
                </a:cubicBezTo>
                <a:cubicBezTo>
                  <a:pt x="48" y="38"/>
                  <a:pt x="54" y="46"/>
                  <a:pt x="59" y="50"/>
                </a:cubicBezTo>
                <a:cubicBezTo>
                  <a:pt x="59" y="53"/>
                  <a:pt x="57" y="55"/>
                  <a:pt x="55" y="55"/>
                </a:cubicBezTo>
                <a:close/>
                <a:moveTo>
                  <a:pt x="30" y="60"/>
                </a:moveTo>
                <a:cubicBezTo>
                  <a:pt x="27" y="60"/>
                  <a:pt x="25" y="57"/>
                  <a:pt x="25" y="55"/>
                </a:cubicBezTo>
                <a:cubicBezTo>
                  <a:pt x="25" y="54"/>
                  <a:pt x="24" y="54"/>
                  <a:pt x="24" y="54"/>
                </a:cubicBezTo>
                <a:cubicBezTo>
                  <a:pt x="24" y="54"/>
                  <a:pt x="23" y="54"/>
                  <a:pt x="23" y="55"/>
                </a:cubicBezTo>
                <a:cubicBezTo>
                  <a:pt x="23" y="58"/>
                  <a:pt x="26" y="61"/>
                  <a:pt x="30" y="61"/>
                </a:cubicBezTo>
                <a:cubicBezTo>
                  <a:pt x="30" y="61"/>
                  <a:pt x="30" y="61"/>
                  <a:pt x="30" y="60"/>
                </a:cubicBezTo>
                <a:cubicBezTo>
                  <a:pt x="30" y="60"/>
                  <a:pt x="30" y="60"/>
                  <a:pt x="30" y="60"/>
                </a:cubicBezTo>
                <a:close/>
              </a:path>
            </a:pathLst>
          </a:custGeom>
          <a:solidFill>
            <a:schemeClr val="bg1">
              <a:alpha val="100000"/>
            </a:schemeClr>
          </a:solidFill>
          <a:ln w="9525">
            <a:noFill/>
          </a:ln>
        </p:spPr>
        <p:txBody>
          <a:bodyPr/>
          <a:lstStyle/>
          <a:p>
            <a:endParaRPr lang="zh-CN" altLang="en-US"/>
          </a:p>
        </p:txBody>
      </p:sp>
      <p:sp>
        <p:nvSpPr>
          <p:cNvPr id="20" name="TextBox 19"/>
          <p:cNvSpPr txBox="1"/>
          <p:nvPr/>
        </p:nvSpPr>
        <p:spPr>
          <a:xfrm>
            <a:off x="3509888" y="2132856"/>
            <a:ext cx="1801812" cy="461639"/>
          </a:xfrm>
          <a:prstGeom prst="rect">
            <a:avLst/>
          </a:prstGeom>
          <a:noFill/>
          <a:ln w="9525">
            <a:noFill/>
          </a:ln>
        </p:spPr>
        <p:txBody>
          <a:bodyPr lIns="91413" tIns="45707" rIns="91413" bIns="45707">
            <a:spAutoFit/>
          </a:bodyPr>
          <a:lstStyle/>
          <a:p>
            <a:pPr algn="ctr">
              <a:spcBef>
                <a:spcPct val="20000"/>
              </a:spcBef>
              <a:buFont typeface="Arial" panose="020B0604020202020204" pitchFamily="34" charset="0"/>
              <a:buNone/>
            </a:pPr>
            <a:r>
              <a:rPr lang="zh-CN" altLang="en-US" sz="2400" b="1" dirty="0" smtClean="0">
                <a:solidFill>
                  <a:srgbClr val="FFFF00"/>
                </a:solidFill>
                <a:latin typeface="黑体" panose="02010609060101010101" pitchFamily="49" charset="-122"/>
                <a:ea typeface="黑体" panose="02010609060101010101" pitchFamily="49" charset="-122"/>
                <a:sym typeface="+mn-ea"/>
              </a:rPr>
              <a:t>研究目的</a:t>
            </a:r>
            <a:endParaRPr lang="zh-CN" altLang="en-US" sz="2400" b="1" dirty="0">
              <a:solidFill>
                <a:srgbClr val="FFFF00"/>
              </a:solidFill>
              <a:latin typeface="黑体" panose="02010609060101010101" pitchFamily="49" charset="-122"/>
              <a:ea typeface="黑体" panose="02010609060101010101" pitchFamily="49" charset="-122"/>
              <a:sym typeface="+mn-ea"/>
            </a:endParaRPr>
          </a:p>
        </p:txBody>
      </p:sp>
    </p:spTree>
    <p:extLst>
      <p:ext uri="{BB962C8B-B14F-4D97-AF65-F5344CB8AC3E}">
        <p14:creationId xmlns:p14="http://schemas.microsoft.com/office/powerpoint/2010/main" val="372363739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 presetClass="entr" presetSubtype="4" accel="50000" decel="5000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1" accel="50000" decel="5000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ppt_x"/>
                                          </p:val>
                                        </p:tav>
                                        <p:tav tm="100000">
                                          <p:val>
                                            <p:strVal val="#ppt_x"/>
                                          </p:val>
                                        </p:tav>
                                      </p:tavLst>
                                    </p:anim>
                                    <p:anim calcmode="lin" valueType="num">
                                      <p:cBhvr additive="base">
                                        <p:cTn id="16" dur="1000" fill="hold"/>
                                        <p:tgtEl>
                                          <p:spTgt spid="15"/>
                                        </p:tgtEl>
                                        <p:attrNameLst>
                                          <p:attrName>ppt_y</p:attrName>
                                        </p:attrNameLst>
                                      </p:cBhvr>
                                      <p:tavLst>
                                        <p:tav tm="0">
                                          <p:val>
                                            <p:strVal val="0-#ppt_h/2"/>
                                          </p:val>
                                        </p:tav>
                                        <p:tav tm="100000">
                                          <p:val>
                                            <p:strVal val="#ppt_y"/>
                                          </p:val>
                                        </p:tav>
                                      </p:tavLst>
                                    </p:anim>
                                  </p:childTnLst>
                                </p:cTn>
                              </p:par>
                            </p:childTnLst>
                          </p:cTn>
                        </p:par>
                        <p:par>
                          <p:cTn id="17" fill="hold">
                            <p:stCondLst>
                              <p:cond delay="1500"/>
                            </p:stCondLst>
                            <p:childTnLst>
                              <p:par>
                                <p:cTn id="18" presetID="53" presetClass="entr" presetSubtype="16"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p:cTn id="20" dur="500" fill="hold"/>
                                        <p:tgtEl>
                                          <p:spTgt spid="16"/>
                                        </p:tgtEl>
                                        <p:attrNameLst>
                                          <p:attrName>ppt_w</p:attrName>
                                        </p:attrNameLst>
                                      </p:cBhvr>
                                      <p:tavLst>
                                        <p:tav tm="0">
                                          <p:val>
                                            <p:fltVal val="0"/>
                                          </p:val>
                                        </p:tav>
                                        <p:tav tm="100000">
                                          <p:val>
                                            <p:strVal val="#ppt_w"/>
                                          </p:val>
                                        </p:tav>
                                      </p:tavLst>
                                    </p:anim>
                                    <p:anim calcmode="lin" valueType="num">
                                      <p:cBhvr>
                                        <p:cTn id="21" dur="500" fill="hold"/>
                                        <p:tgtEl>
                                          <p:spTgt spid="16"/>
                                        </p:tgtEl>
                                        <p:attrNameLst>
                                          <p:attrName>ppt_h</p:attrName>
                                        </p:attrNameLst>
                                      </p:cBhvr>
                                      <p:tavLst>
                                        <p:tav tm="0">
                                          <p:val>
                                            <p:fltVal val="0"/>
                                          </p:val>
                                        </p:tav>
                                        <p:tav tm="100000">
                                          <p:val>
                                            <p:strVal val="#ppt_h"/>
                                          </p:val>
                                        </p:tav>
                                      </p:tavLst>
                                    </p:anim>
                                    <p:animEffect transition="in" filter="fade">
                                      <p:cBhvr>
                                        <p:cTn id="22" dur="500"/>
                                        <p:tgtEl>
                                          <p:spTgt spid="16"/>
                                        </p:tgtEl>
                                      </p:cBhvr>
                                    </p:animEffect>
                                  </p:childTnLst>
                                </p:cTn>
                              </p:par>
                              <p:par>
                                <p:cTn id="23" presetID="2" presetClass="entr" presetSubtype="4" accel="50000" decel="50000"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5" grpId="0" bldLvl="0" animBg="1"/>
      <p:bldP spid="20"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直接连接符 22"/>
          <p:cNvCxnSpPr/>
          <p:nvPr/>
        </p:nvCxnSpPr>
        <p:spPr>
          <a:xfrm>
            <a:off x="0" y="814388"/>
            <a:ext cx="9144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2" name="组合 46"/>
          <p:cNvGrpSpPr/>
          <p:nvPr/>
        </p:nvGrpSpPr>
        <p:grpSpPr>
          <a:xfrm>
            <a:off x="0" y="284163"/>
            <a:ext cx="5416867" cy="530225"/>
            <a:chOff x="0" y="284389"/>
            <a:chExt cx="1692275" cy="529772"/>
          </a:xfrm>
        </p:grpSpPr>
        <p:sp>
          <p:nvSpPr>
            <p:cNvPr id="8" name="矩形 7"/>
            <p:cNvSpPr/>
            <p:nvPr/>
          </p:nvSpPr>
          <p:spPr>
            <a:xfrm>
              <a:off x="0" y="284389"/>
              <a:ext cx="1511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400" b="1" dirty="0">
                  <a:solidFill>
                    <a:schemeClr val="bg1"/>
                  </a:solidFill>
                  <a:ea typeface="微软雅黑" panose="020B0503020204020204" charset="-122"/>
                  <a:sym typeface="Arial" panose="020B0604020202020204" pitchFamily="34" charset="0"/>
                </a:rPr>
                <a:t>中学生牙齿健康状况的调查与</a:t>
              </a:r>
              <a:r>
                <a:rPr lang="zh-CN" altLang="en-US" sz="2400" b="1" dirty="0" smtClean="0">
                  <a:solidFill>
                    <a:schemeClr val="bg1"/>
                  </a:solidFill>
                  <a:ea typeface="微软雅黑" panose="020B0503020204020204" charset="-122"/>
                  <a:sym typeface="Arial" panose="020B0604020202020204" pitchFamily="34" charset="0"/>
                </a:rPr>
                <a:t>研究</a:t>
              </a:r>
              <a:endParaRPr lang="zh-CN" altLang="en-US" sz="24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9" name="矩形 8"/>
            <p:cNvSpPr/>
            <p:nvPr/>
          </p:nvSpPr>
          <p:spPr>
            <a:xfrm>
              <a:off x="1577975" y="284389"/>
              <a:ext cx="114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charset="-122"/>
                <a:cs typeface="+mn-cs"/>
                <a:sym typeface="Arial" panose="020B0604020202020204" pitchFamily="34" charset="0"/>
              </a:endParaRPr>
            </a:p>
          </p:txBody>
        </p:sp>
      </p:grpSp>
      <p:grpSp>
        <p:nvGrpSpPr>
          <p:cNvPr id="15" name="Group 52"/>
          <p:cNvGrpSpPr/>
          <p:nvPr/>
        </p:nvGrpSpPr>
        <p:grpSpPr>
          <a:xfrm>
            <a:off x="1835696" y="1036284"/>
            <a:ext cx="3398237" cy="664523"/>
            <a:chOff x="425669" y="2203667"/>
            <a:chExt cx="3725859" cy="811886"/>
          </a:xfrm>
        </p:grpSpPr>
        <p:sp>
          <p:nvSpPr>
            <p:cNvPr id="16" name="Rounded Rectangle 56"/>
            <p:cNvSpPr/>
            <p:nvPr/>
          </p:nvSpPr>
          <p:spPr>
            <a:xfrm>
              <a:off x="425669" y="2203667"/>
              <a:ext cx="3725859" cy="762729"/>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8" name="Rounded Rectangle 57"/>
            <p:cNvSpPr/>
            <p:nvPr/>
          </p:nvSpPr>
          <p:spPr>
            <a:xfrm>
              <a:off x="425669" y="2252825"/>
              <a:ext cx="3725859" cy="762728"/>
            </a:xfrm>
            <a:prstGeom prst="roundRect">
              <a:avLst>
                <a:gd name="adj" fmla="val 1127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grpSp>
      <p:sp>
        <p:nvSpPr>
          <p:cNvPr id="20" name="TextBox 61"/>
          <p:cNvSpPr txBox="1"/>
          <p:nvPr/>
        </p:nvSpPr>
        <p:spPr>
          <a:xfrm>
            <a:off x="1932271" y="1124744"/>
            <a:ext cx="3791857" cy="369332"/>
          </a:xfrm>
          <a:prstGeom prst="rect">
            <a:avLst/>
          </a:prstGeom>
          <a:noFill/>
          <a:ln w="9525">
            <a:noFill/>
          </a:ln>
        </p:spPr>
        <p:txBody>
          <a:bodyPr wrap="square" lIns="0" tIns="0" rIns="0" bIns="0">
            <a:spAutoFit/>
          </a:bodyPr>
          <a:lstStyle/>
          <a:p>
            <a:pPr>
              <a:spcBef>
                <a:spcPct val="20000"/>
              </a:spcBef>
            </a:pPr>
            <a:r>
              <a:rPr lang="zh-CN" altLang="en-US" sz="2400" b="1" dirty="0">
                <a:solidFill>
                  <a:srgbClr val="FFFF00"/>
                </a:solidFill>
                <a:latin typeface="黑体" panose="02010609060101010101" pitchFamily="49" charset="-122"/>
                <a:ea typeface="黑体" panose="02010609060101010101" pitchFamily="49" charset="-122"/>
                <a:sym typeface="+mn-ea"/>
              </a:rPr>
              <a:t>对课题的评价与</a:t>
            </a:r>
            <a:r>
              <a:rPr lang="zh-CN" altLang="en-US" sz="2400" b="1" dirty="0" smtClean="0">
                <a:solidFill>
                  <a:srgbClr val="FFFF00"/>
                </a:solidFill>
                <a:latin typeface="黑体" panose="02010609060101010101" pitchFamily="49" charset="-122"/>
                <a:ea typeface="黑体" panose="02010609060101010101" pitchFamily="49" charset="-122"/>
                <a:sym typeface="+mn-ea"/>
              </a:rPr>
              <a:t>鉴定</a:t>
            </a:r>
            <a:endParaRPr lang="zh-CN" altLang="en-US" sz="2400" b="1" dirty="0">
              <a:solidFill>
                <a:srgbClr val="FFFF00"/>
              </a:solidFill>
              <a:latin typeface="黑体" panose="02010609060101010101" pitchFamily="49" charset="-122"/>
              <a:ea typeface="黑体" panose="02010609060101010101" pitchFamily="49" charset="-122"/>
              <a:sym typeface="+mn-ea"/>
            </a:endParaRPr>
          </a:p>
        </p:txBody>
      </p:sp>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0787" y="1373843"/>
            <a:ext cx="1154562" cy="1156872"/>
          </a:xfrm>
          <a:prstGeom prst="rect">
            <a:avLst/>
          </a:prstGeom>
          <a:ln>
            <a:noFill/>
          </a:ln>
        </p:spPr>
      </p:pic>
      <p:sp>
        <p:nvSpPr>
          <p:cNvPr id="24" name="Freeform 237"/>
          <p:cNvSpPr>
            <a:spLocks noEditPoints="1"/>
          </p:cNvSpPr>
          <p:nvPr/>
        </p:nvSpPr>
        <p:spPr bwMode="auto">
          <a:xfrm>
            <a:off x="25176" y="1057118"/>
            <a:ext cx="1586638" cy="1873129"/>
          </a:xfrm>
          <a:custGeom>
            <a:avLst/>
            <a:gdLst/>
            <a:ahLst/>
            <a:cxnLst>
              <a:cxn ang="0">
                <a:pos x="175" y="0"/>
              </a:cxn>
              <a:cxn ang="0">
                <a:pos x="167" y="0"/>
              </a:cxn>
              <a:cxn ang="0">
                <a:pos x="6" y="165"/>
              </a:cxn>
              <a:cxn ang="0">
                <a:pos x="67" y="318"/>
              </a:cxn>
              <a:cxn ang="0">
                <a:pos x="90" y="396"/>
              </a:cxn>
              <a:cxn ang="0">
                <a:pos x="90" y="396"/>
              </a:cxn>
              <a:cxn ang="0">
                <a:pos x="99" y="401"/>
              </a:cxn>
              <a:cxn ang="0">
                <a:pos x="242" y="401"/>
              </a:cxn>
              <a:cxn ang="0">
                <a:pos x="251" y="396"/>
              </a:cxn>
              <a:cxn ang="0">
                <a:pos x="251" y="396"/>
              </a:cxn>
              <a:cxn ang="0">
                <a:pos x="274" y="318"/>
              </a:cxn>
              <a:cxn ang="0">
                <a:pos x="336" y="165"/>
              </a:cxn>
              <a:cxn ang="0">
                <a:pos x="175" y="0"/>
              </a:cxn>
              <a:cxn ang="0">
                <a:pos x="295" y="166"/>
              </a:cxn>
              <a:cxn ang="0">
                <a:pos x="249" y="282"/>
              </a:cxn>
              <a:cxn ang="0">
                <a:pos x="231" y="352"/>
              </a:cxn>
              <a:cxn ang="0">
                <a:pos x="231" y="352"/>
              </a:cxn>
              <a:cxn ang="0">
                <a:pos x="224" y="356"/>
              </a:cxn>
              <a:cxn ang="0">
                <a:pos x="117" y="356"/>
              </a:cxn>
              <a:cxn ang="0">
                <a:pos x="110" y="352"/>
              </a:cxn>
              <a:cxn ang="0">
                <a:pos x="110" y="352"/>
              </a:cxn>
              <a:cxn ang="0">
                <a:pos x="93" y="282"/>
              </a:cxn>
              <a:cxn ang="0">
                <a:pos x="47" y="166"/>
              </a:cxn>
              <a:cxn ang="0">
                <a:pos x="168" y="43"/>
              </a:cxn>
              <a:cxn ang="0">
                <a:pos x="174" y="43"/>
              </a:cxn>
              <a:cxn ang="0">
                <a:pos x="295" y="166"/>
              </a:cxn>
            </a:cxnLst>
            <a:rect l="0" t="0" r="r" b="b"/>
            <a:pathLst>
              <a:path w="341" h="401">
                <a:moveTo>
                  <a:pt x="175" y="0"/>
                </a:moveTo>
                <a:cubicBezTo>
                  <a:pt x="167" y="0"/>
                  <a:pt x="167" y="0"/>
                  <a:pt x="167" y="0"/>
                </a:cubicBezTo>
                <a:cubicBezTo>
                  <a:pt x="61" y="7"/>
                  <a:pt x="0" y="83"/>
                  <a:pt x="6" y="165"/>
                </a:cubicBezTo>
                <a:cubicBezTo>
                  <a:pt x="12" y="254"/>
                  <a:pt x="61" y="264"/>
                  <a:pt x="67" y="318"/>
                </a:cubicBezTo>
                <a:cubicBezTo>
                  <a:pt x="73" y="372"/>
                  <a:pt x="90" y="396"/>
                  <a:pt x="90" y="396"/>
                </a:cubicBezTo>
                <a:cubicBezTo>
                  <a:pt x="90" y="396"/>
                  <a:pt x="90" y="396"/>
                  <a:pt x="90" y="396"/>
                </a:cubicBezTo>
                <a:cubicBezTo>
                  <a:pt x="92" y="399"/>
                  <a:pt x="96" y="401"/>
                  <a:pt x="99" y="401"/>
                </a:cubicBezTo>
                <a:cubicBezTo>
                  <a:pt x="242" y="401"/>
                  <a:pt x="242" y="401"/>
                  <a:pt x="242" y="401"/>
                </a:cubicBezTo>
                <a:cubicBezTo>
                  <a:pt x="245" y="401"/>
                  <a:pt x="249" y="399"/>
                  <a:pt x="251" y="396"/>
                </a:cubicBezTo>
                <a:cubicBezTo>
                  <a:pt x="251" y="396"/>
                  <a:pt x="251" y="396"/>
                  <a:pt x="251" y="396"/>
                </a:cubicBezTo>
                <a:cubicBezTo>
                  <a:pt x="251" y="396"/>
                  <a:pt x="268" y="372"/>
                  <a:pt x="274" y="318"/>
                </a:cubicBezTo>
                <a:cubicBezTo>
                  <a:pt x="280" y="264"/>
                  <a:pt x="330" y="254"/>
                  <a:pt x="336" y="165"/>
                </a:cubicBezTo>
                <a:cubicBezTo>
                  <a:pt x="341" y="83"/>
                  <a:pt x="280" y="7"/>
                  <a:pt x="175" y="0"/>
                </a:cubicBezTo>
                <a:close/>
                <a:moveTo>
                  <a:pt x="295" y="166"/>
                </a:moveTo>
                <a:cubicBezTo>
                  <a:pt x="290" y="234"/>
                  <a:pt x="253" y="241"/>
                  <a:pt x="249" y="282"/>
                </a:cubicBezTo>
                <a:cubicBezTo>
                  <a:pt x="244" y="322"/>
                  <a:pt x="231" y="352"/>
                  <a:pt x="231" y="352"/>
                </a:cubicBezTo>
                <a:cubicBezTo>
                  <a:pt x="231" y="352"/>
                  <a:pt x="231" y="352"/>
                  <a:pt x="231" y="352"/>
                </a:cubicBezTo>
                <a:cubicBezTo>
                  <a:pt x="229" y="354"/>
                  <a:pt x="227" y="356"/>
                  <a:pt x="224" y="356"/>
                </a:cubicBezTo>
                <a:cubicBezTo>
                  <a:pt x="117" y="356"/>
                  <a:pt x="117" y="356"/>
                  <a:pt x="117" y="356"/>
                </a:cubicBezTo>
                <a:cubicBezTo>
                  <a:pt x="114" y="356"/>
                  <a:pt x="112" y="354"/>
                  <a:pt x="110" y="352"/>
                </a:cubicBezTo>
                <a:cubicBezTo>
                  <a:pt x="110" y="352"/>
                  <a:pt x="110" y="352"/>
                  <a:pt x="110" y="352"/>
                </a:cubicBezTo>
                <a:cubicBezTo>
                  <a:pt x="110" y="352"/>
                  <a:pt x="98" y="322"/>
                  <a:pt x="93" y="282"/>
                </a:cubicBezTo>
                <a:cubicBezTo>
                  <a:pt x="89" y="241"/>
                  <a:pt x="51" y="234"/>
                  <a:pt x="47" y="166"/>
                </a:cubicBezTo>
                <a:cubicBezTo>
                  <a:pt x="43" y="105"/>
                  <a:pt x="89" y="48"/>
                  <a:pt x="168" y="43"/>
                </a:cubicBezTo>
                <a:cubicBezTo>
                  <a:pt x="174" y="43"/>
                  <a:pt x="174" y="43"/>
                  <a:pt x="174" y="43"/>
                </a:cubicBezTo>
                <a:cubicBezTo>
                  <a:pt x="253" y="48"/>
                  <a:pt x="299" y="105"/>
                  <a:pt x="295" y="166"/>
                </a:cubicBezTo>
                <a:close/>
              </a:path>
            </a:pathLst>
          </a:custGeom>
          <a:solidFill>
            <a:schemeClr val="bg1">
              <a:lumMod val="75000"/>
            </a:schemeClr>
          </a:solidFill>
          <a:ln w="9525">
            <a:noFill/>
            <a:round/>
          </a:ln>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1" i="0" u="none" strike="noStrike" kern="1200" cap="none" spc="0" normalizeH="0" baseline="0" noProof="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sp>
        <p:nvSpPr>
          <p:cNvPr id="33" name="Freeform 123"/>
          <p:cNvSpPr/>
          <p:nvPr/>
        </p:nvSpPr>
        <p:spPr bwMode="auto">
          <a:xfrm>
            <a:off x="438207" y="3126886"/>
            <a:ext cx="760579" cy="98321"/>
          </a:xfrm>
          <a:custGeom>
            <a:avLst/>
            <a:gdLst/>
            <a:ahLst/>
            <a:cxnLst>
              <a:cxn ang="0">
                <a:pos x="163" y="11"/>
              </a:cxn>
              <a:cxn ang="0">
                <a:pos x="153" y="21"/>
              </a:cxn>
              <a:cxn ang="0">
                <a:pos x="10" y="21"/>
              </a:cxn>
              <a:cxn ang="0">
                <a:pos x="0" y="11"/>
              </a:cxn>
              <a:cxn ang="0">
                <a:pos x="10" y="0"/>
              </a:cxn>
              <a:cxn ang="0">
                <a:pos x="153" y="0"/>
              </a:cxn>
              <a:cxn ang="0">
                <a:pos x="163" y="11"/>
              </a:cxn>
            </a:cxnLst>
            <a:rect l="0" t="0" r="r" b="b"/>
            <a:pathLst>
              <a:path w="163" h="21">
                <a:moveTo>
                  <a:pt x="163" y="11"/>
                </a:moveTo>
                <a:cubicBezTo>
                  <a:pt x="163" y="16"/>
                  <a:pt x="158" y="21"/>
                  <a:pt x="153" y="21"/>
                </a:cubicBezTo>
                <a:cubicBezTo>
                  <a:pt x="10" y="21"/>
                  <a:pt x="10" y="21"/>
                  <a:pt x="10" y="21"/>
                </a:cubicBezTo>
                <a:cubicBezTo>
                  <a:pt x="5" y="21"/>
                  <a:pt x="0" y="16"/>
                  <a:pt x="0" y="11"/>
                </a:cubicBezTo>
                <a:cubicBezTo>
                  <a:pt x="0" y="5"/>
                  <a:pt x="5" y="0"/>
                  <a:pt x="10" y="0"/>
                </a:cubicBezTo>
                <a:cubicBezTo>
                  <a:pt x="153" y="0"/>
                  <a:pt x="153" y="0"/>
                  <a:pt x="153" y="0"/>
                </a:cubicBezTo>
                <a:cubicBezTo>
                  <a:pt x="158" y="0"/>
                  <a:pt x="163" y="5"/>
                  <a:pt x="163" y="11"/>
                </a:cubicBezTo>
                <a:close/>
              </a:path>
            </a:pathLst>
          </a:custGeom>
          <a:solidFill>
            <a:schemeClr val="bg1">
              <a:lumMod val="75000"/>
            </a:schemeClr>
          </a:solidFill>
          <a:ln w="9525">
            <a:noFill/>
            <a:round/>
          </a:ln>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1" i="0" u="none" strike="noStrike" kern="1200" cap="none" spc="0" normalizeH="0" baseline="0" noProof="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sp>
        <p:nvSpPr>
          <p:cNvPr id="34" name="Freeform 124"/>
          <p:cNvSpPr/>
          <p:nvPr/>
        </p:nvSpPr>
        <p:spPr bwMode="auto">
          <a:xfrm>
            <a:off x="438207" y="2990750"/>
            <a:ext cx="760579" cy="98321"/>
          </a:xfrm>
          <a:custGeom>
            <a:avLst/>
            <a:gdLst/>
            <a:ahLst/>
            <a:cxnLst>
              <a:cxn ang="0">
                <a:pos x="163" y="11"/>
              </a:cxn>
              <a:cxn ang="0">
                <a:pos x="153" y="21"/>
              </a:cxn>
              <a:cxn ang="0">
                <a:pos x="10" y="21"/>
              </a:cxn>
              <a:cxn ang="0">
                <a:pos x="0" y="11"/>
              </a:cxn>
              <a:cxn ang="0">
                <a:pos x="10" y="0"/>
              </a:cxn>
              <a:cxn ang="0">
                <a:pos x="153" y="0"/>
              </a:cxn>
              <a:cxn ang="0">
                <a:pos x="163" y="11"/>
              </a:cxn>
            </a:cxnLst>
            <a:rect l="0" t="0" r="r" b="b"/>
            <a:pathLst>
              <a:path w="163" h="21">
                <a:moveTo>
                  <a:pt x="163" y="11"/>
                </a:moveTo>
                <a:cubicBezTo>
                  <a:pt x="163" y="16"/>
                  <a:pt x="158" y="21"/>
                  <a:pt x="153" y="21"/>
                </a:cubicBezTo>
                <a:cubicBezTo>
                  <a:pt x="10" y="21"/>
                  <a:pt x="10" y="21"/>
                  <a:pt x="10" y="21"/>
                </a:cubicBezTo>
                <a:cubicBezTo>
                  <a:pt x="5" y="21"/>
                  <a:pt x="0" y="16"/>
                  <a:pt x="0" y="11"/>
                </a:cubicBezTo>
                <a:cubicBezTo>
                  <a:pt x="0" y="5"/>
                  <a:pt x="5" y="0"/>
                  <a:pt x="10" y="0"/>
                </a:cubicBezTo>
                <a:cubicBezTo>
                  <a:pt x="153" y="0"/>
                  <a:pt x="153" y="0"/>
                  <a:pt x="153" y="0"/>
                </a:cubicBezTo>
                <a:cubicBezTo>
                  <a:pt x="158" y="0"/>
                  <a:pt x="163" y="5"/>
                  <a:pt x="163" y="11"/>
                </a:cubicBezTo>
                <a:close/>
              </a:path>
            </a:pathLst>
          </a:custGeom>
          <a:solidFill>
            <a:schemeClr val="bg1">
              <a:lumMod val="75000"/>
            </a:schemeClr>
          </a:solidFill>
          <a:ln w="9525">
            <a:noFill/>
            <a:round/>
          </a:ln>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1" i="0" u="none" strike="noStrike" kern="1200" cap="none" spc="0" normalizeH="0" baseline="0" noProof="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sp>
        <p:nvSpPr>
          <p:cNvPr id="36" name="Freeform 125"/>
          <p:cNvSpPr/>
          <p:nvPr/>
        </p:nvSpPr>
        <p:spPr bwMode="auto">
          <a:xfrm>
            <a:off x="503687" y="3265544"/>
            <a:ext cx="601916" cy="151262"/>
          </a:xfrm>
          <a:custGeom>
            <a:avLst/>
            <a:gdLst/>
            <a:ahLst/>
            <a:cxnLst>
              <a:cxn ang="0">
                <a:pos x="0" y="0"/>
              </a:cxn>
              <a:cxn ang="0">
                <a:pos x="129" y="0"/>
              </a:cxn>
              <a:cxn ang="0">
                <a:pos x="63" y="30"/>
              </a:cxn>
              <a:cxn ang="0">
                <a:pos x="0" y="0"/>
              </a:cxn>
            </a:cxnLst>
            <a:rect l="0" t="0" r="r" b="b"/>
            <a:pathLst>
              <a:path w="129" h="32">
                <a:moveTo>
                  <a:pt x="0" y="0"/>
                </a:moveTo>
                <a:cubicBezTo>
                  <a:pt x="129" y="0"/>
                  <a:pt x="129" y="0"/>
                  <a:pt x="129" y="0"/>
                </a:cubicBezTo>
                <a:cubicBezTo>
                  <a:pt x="129" y="0"/>
                  <a:pt x="120" y="32"/>
                  <a:pt x="63" y="30"/>
                </a:cubicBezTo>
                <a:cubicBezTo>
                  <a:pt x="17" y="29"/>
                  <a:pt x="0" y="0"/>
                  <a:pt x="0" y="0"/>
                </a:cubicBezTo>
                <a:close/>
              </a:path>
            </a:pathLst>
          </a:custGeom>
          <a:solidFill>
            <a:schemeClr val="bg1">
              <a:lumMod val="75000"/>
            </a:schemeClr>
          </a:solidFill>
          <a:ln w="9525">
            <a:noFill/>
            <a:round/>
          </a:ln>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1" i="0" u="none" strike="noStrike" kern="1200" cap="none" spc="0" normalizeH="0" baseline="0" noProof="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120908887"/>
              </p:ext>
            </p:extLst>
          </p:nvPr>
        </p:nvGraphicFramePr>
        <p:xfrm>
          <a:off x="1475656" y="2708920"/>
          <a:ext cx="7280667" cy="2304256"/>
        </p:xfrm>
        <a:graphic>
          <a:graphicData uri="http://schemas.openxmlformats.org/drawingml/2006/table">
            <a:tbl>
              <a:tblPr>
                <a:tableStyleId>{5C22544A-7EE6-4342-B048-85BDC9FD1C3A}</a:tableStyleId>
              </a:tblPr>
              <a:tblGrid>
                <a:gridCol w="1341176">
                  <a:extLst>
                    <a:ext uri="{9D8B030D-6E8A-4147-A177-3AD203B41FA5}">
                      <a16:colId xmlns:a16="http://schemas.microsoft.com/office/drawing/2014/main" val="20000"/>
                    </a:ext>
                  </a:extLst>
                </a:gridCol>
                <a:gridCol w="4496882">
                  <a:extLst>
                    <a:ext uri="{9D8B030D-6E8A-4147-A177-3AD203B41FA5}">
                      <a16:colId xmlns:a16="http://schemas.microsoft.com/office/drawing/2014/main" val="20001"/>
                    </a:ext>
                  </a:extLst>
                </a:gridCol>
                <a:gridCol w="1442609">
                  <a:extLst>
                    <a:ext uri="{9D8B030D-6E8A-4147-A177-3AD203B41FA5}">
                      <a16:colId xmlns:a16="http://schemas.microsoft.com/office/drawing/2014/main" val="20002"/>
                    </a:ext>
                  </a:extLst>
                </a:gridCol>
              </a:tblGrid>
              <a:tr h="402446">
                <a:tc>
                  <a:txBody>
                    <a:bodyPr/>
                    <a:lstStyle/>
                    <a:p>
                      <a:pPr algn="ctr" fontAlgn="ctr"/>
                      <a:r>
                        <a:rPr lang="zh-CN" altLang="en-US" sz="2400" b="1" u="none" strike="noStrike" dirty="0">
                          <a:effectLst/>
                        </a:rPr>
                        <a:t>类别</a:t>
                      </a:r>
                      <a:endParaRPr lang="zh-CN" altLang="en-US" sz="2400" b="1" i="0" u="none" strike="noStrike" dirty="0">
                        <a:solidFill>
                          <a:srgbClr val="000000"/>
                        </a:solidFill>
                        <a:effectLst/>
                        <a:latin typeface="宋体"/>
                      </a:endParaRPr>
                    </a:p>
                  </a:txBody>
                  <a:tcPr marL="6350" marR="6350" marT="6350" marB="0" anchor="ctr"/>
                </a:tc>
                <a:tc>
                  <a:txBody>
                    <a:bodyPr/>
                    <a:lstStyle/>
                    <a:p>
                      <a:pPr algn="ctr" fontAlgn="ctr"/>
                      <a:r>
                        <a:rPr lang="zh-CN" altLang="en-US" sz="2400" b="1" u="none" strike="noStrike" dirty="0">
                          <a:effectLst/>
                        </a:rPr>
                        <a:t>评语</a:t>
                      </a:r>
                      <a:endParaRPr lang="zh-CN" altLang="en-US" sz="2400" b="1" i="0" u="none" strike="noStrike" dirty="0">
                        <a:solidFill>
                          <a:srgbClr val="000000"/>
                        </a:solidFill>
                        <a:effectLst/>
                        <a:latin typeface="宋体"/>
                      </a:endParaRPr>
                    </a:p>
                  </a:txBody>
                  <a:tcPr marL="6350" marR="6350" marT="6350" marB="0" anchor="ctr"/>
                </a:tc>
                <a:tc>
                  <a:txBody>
                    <a:bodyPr/>
                    <a:lstStyle/>
                    <a:p>
                      <a:pPr algn="ctr" fontAlgn="ctr"/>
                      <a:r>
                        <a:rPr lang="zh-CN" altLang="en-US" sz="2400" b="1" u="none" strike="noStrike" dirty="0">
                          <a:effectLst/>
                        </a:rPr>
                        <a:t>评定等级</a:t>
                      </a:r>
                      <a:endParaRPr lang="zh-CN" altLang="en-US" sz="2400" b="1" i="0" u="none" strike="noStrike" dirty="0">
                        <a:solidFill>
                          <a:srgbClr val="000000"/>
                        </a:solidFill>
                        <a:effectLst/>
                        <a:latin typeface="宋体"/>
                      </a:endParaRPr>
                    </a:p>
                  </a:txBody>
                  <a:tcPr marL="6350" marR="6350" marT="6350" marB="0" anchor="ctr"/>
                </a:tc>
                <a:extLst>
                  <a:ext uri="{0D108BD9-81ED-4DB2-BD59-A6C34878D82A}">
                    <a16:rowId xmlns:a16="http://schemas.microsoft.com/office/drawing/2014/main" val="10000"/>
                  </a:ext>
                </a:extLst>
              </a:tr>
              <a:tr h="1901810">
                <a:tc>
                  <a:txBody>
                    <a:bodyPr/>
                    <a:lstStyle/>
                    <a:p>
                      <a:pPr algn="ctr" fontAlgn="ctr"/>
                      <a:r>
                        <a:rPr lang="zh-CN" altLang="en-US" sz="2400" b="0" i="0" u="none" kern="1200" baseline="0" dirty="0" smtClean="0">
                          <a:solidFill>
                            <a:srgbClr val="874600"/>
                          </a:solidFill>
                          <a:latin typeface="黑体" panose="02010609060101010101" pitchFamily="49" charset="-122"/>
                          <a:ea typeface="黑体" panose="02010609060101010101" pitchFamily="49" charset="-122"/>
                          <a:cs typeface="+mn-cs"/>
                        </a:rPr>
                        <a:t>鉴定结论</a:t>
                      </a:r>
                      <a:endParaRPr lang="zh-CN" altLang="en-US" sz="2400" b="0" i="0" u="none" kern="1200" baseline="0" dirty="0">
                        <a:solidFill>
                          <a:srgbClr val="874600"/>
                        </a:solidFill>
                        <a:latin typeface="黑体" panose="02010609060101010101" pitchFamily="49" charset="-122"/>
                        <a:ea typeface="黑体" panose="02010609060101010101" pitchFamily="49" charset="-122"/>
                        <a:cs typeface="+mn-cs"/>
                      </a:endParaRPr>
                    </a:p>
                  </a:txBody>
                  <a:tcPr marL="6350" marR="6350" marT="6350" marB="0" anchor="ctr"/>
                </a:tc>
                <a:tc>
                  <a:txBody>
                    <a:bodyPr/>
                    <a:lstStyle/>
                    <a:p>
                      <a:pPr algn="l" fontAlgn="ctr"/>
                      <a:r>
                        <a:rPr lang="zh-CN" altLang="en-US" sz="2400" u="none" strike="noStrike" dirty="0" smtClean="0">
                          <a:effectLst/>
                        </a:rPr>
                        <a:t>        原则通过此研究性学习成果，建议条件允许的情况下进一步深入调查。</a:t>
                      </a:r>
                      <a:endParaRPr lang="zh-CN" altLang="en-US" sz="2400" b="0" i="0" u="none" strike="noStrike" dirty="0">
                        <a:solidFill>
                          <a:srgbClr val="000000"/>
                        </a:solidFill>
                        <a:effectLst/>
                        <a:latin typeface="宋体"/>
                      </a:endParaRPr>
                    </a:p>
                  </a:txBody>
                  <a:tcPr marL="6350" marR="6350" marT="6350" marB="0" anchor="ctr"/>
                </a:tc>
                <a:tc>
                  <a:txBody>
                    <a:bodyPr/>
                    <a:lstStyle/>
                    <a:p>
                      <a:pPr algn="ctr" fontAlgn="ctr"/>
                      <a:r>
                        <a:rPr lang="zh-CN" altLang="en-US" sz="2400" b="0" i="0" u="none" kern="1200" baseline="0" dirty="0">
                          <a:solidFill>
                            <a:srgbClr val="FF0000"/>
                          </a:solidFill>
                          <a:latin typeface="黑体" panose="02010609060101010101" pitchFamily="49" charset="-122"/>
                          <a:ea typeface="黑体" panose="02010609060101010101" pitchFamily="49" charset="-122"/>
                          <a:cs typeface="+mn-cs"/>
                        </a:rPr>
                        <a:t>优秀</a:t>
                      </a:r>
                    </a:p>
                  </a:txBody>
                  <a:tcPr marL="6350" marR="6350" marT="6350" marB="0" anchor="ct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74122536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 presetClass="entr" presetSubtype="8" accel="50000" decel="5000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直接连接符 22"/>
          <p:cNvCxnSpPr/>
          <p:nvPr/>
        </p:nvCxnSpPr>
        <p:spPr>
          <a:xfrm>
            <a:off x="0" y="814388"/>
            <a:ext cx="9144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2" name="组合 46"/>
          <p:cNvGrpSpPr/>
          <p:nvPr/>
        </p:nvGrpSpPr>
        <p:grpSpPr>
          <a:xfrm>
            <a:off x="0" y="284163"/>
            <a:ext cx="5416867" cy="530225"/>
            <a:chOff x="0" y="284389"/>
            <a:chExt cx="1692275" cy="529772"/>
          </a:xfrm>
        </p:grpSpPr>
        <p:sp>
          <p:nvSpPr>
            <p:cNvPr id="8" name="矩形 7"/>
            <p:cNvSpPr/>
            <p:nvPr/>
          </p:nvSpPr>
          <p:spPr>
            <a:xfrm>
              <a:off x="0" y="284389"/>
              <a:ext cx="1511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400" b="1" dirty="0">
                  <a:solidFill>
                    <a:schemeClr val="bg1"/>
                  </a:solidFill>
                  <a:ea typeface="微软雅黑" panose="020B0503020204020204" charset="-122"/>
                  <a:sym typeface="Arial" panose="020B0604020202020204" pitchFamily="34" charset="0"/>
                </a:rPr>
                <a:t>中学生牙齿健康状况的调查与</a:t>
              </a:r>
              <a:r>
                <a:rPr lang="zh-CN" altLang="en-US" sz="2400" b="1" dirty="0" smtClean="0">
                  <a:solidFill>
                    <a:schemeClr val="bg1"/>
                  </a:solidFill>
                  <a:ea typeface="微软雅黑" panose="020B0503020204020204" charset="-122"/>
                  <a:sym typeface="Arial" panose="020B0604020202020204" pitchFamily="34" charset="0"/>
                </a:rPr>
                <a:t>研究</a:t>
              </a:r>
              <a:endParaRPr lang="zh-CN" altLang="en-US" sz="24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9" name="矩形 8"/>
            <p:cNvSpPr/>
            <p:nvPr/>
          </p:nvSpPr>
          <p:spPr>
            <a:xfrm>
              <a:off x="1577975" y="284389"/>
              <a:ext cx="114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charset="-122"/>
                <a:cs typeface="+mn-cs"/>
                <a:sym typeface="Arial" panose="020B0604020202020204" pitchFamily="34" charset="0"/>
              </a:endParaRPr>
            </a:p>
          </p:txBody>
        </p:sp>
      </p:grpSp>
      <p:grpSp>
        <p:nvGrpSpPr>
          <p:cNvPr id="15" name="Group 52"/>
          <p:cNvGrpSpPr/>
          <p:nvPr/>
        </p:nvGrpSpPr>
        <p:grpSpPr>
          <a:xfrm>
            <a:off x="1835696" y="1076520"/>
            <a:ext cx="4032448" cy="624288"/>
            <a:chOff x="425669" y="2203667"/>
            <a:chExt cx="3725859" cy="811886"/>
          </a:xfrm>
        </p:grpSpPr>
        <p:sp>
          <p:nvSpPr>
            <p:cNvPr id="16" name="Rounded Rectangle 56"/>
            <p:cNvSpPr/>
            <p:nvPr/>
          </p:nvSpPr>
          <p:spPr>
            <a:xfrm>
              <a:off x="425669" y="2203667"/>
              <a:ext cx="3725859" cy="762729"/>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8" name="Rounded Rectangle 57"/>
            <p:cNvSpPr/>
            <p:nvPr/>
          </p:nvSpPr>
          <p:spPr>
            <a:xfrm>
              <a:off x="425669" y="2252825"/>
              <a:ext cx="3725859" cy="762728"/>
            </a:xfrm>
            <a:prstGeom prst="roundRect">
              <a:avLst>
                <a:gd name="adj" fmla="val 1127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grpSp>
      <p:sp>
        <p:nvSpPr>
          <p:cNvPr id="20" name="TextBox 61"/>
          <p:cNvSpPr txBox="1"/>
          <p:nvPr/>
        </p:nvSpPr>
        <p:spPr>
          <a:xfrm>
            <a:off x="1932271" y="1124744"/>
            <a:ext cx="3791857" cy="369332"/>
          </a:xfrm>
          <a:prstGeom prst="rect">
            <a:avLst/>
          </a:prstGeom>
          <a:noFill/>
          <a:ln w="9525">
            <a:noFill/>
          </a:ln>
        </p:spPr>
        <p:txBody>
          <a:bodyPr wrap="square" lIns="0" tIns="0" rIns="0" bIns="0">
            <a:spAutoFit/>
          </a:bodyPr>
          <a:lstStyle/>
          <a:p>
            <a:pPr>
              <a:spcBef>
                <a:spcPct val="20000"/>
              </a:spcBef>
            </a:pPr>
            <a:r>
              <a:rPr lang="zh-CN" altLang="en-US" sz="2400" b="1" dirty="0">
                <a:solidFill>
                  <a:srgbClr val="FFFF00"/>
                </a:solidFill>
                <a:latin typeface="黑体" panose="02010609060101010101" pitchFamily="49" charset="-122"/>
                <a:ea typeface="黑体" panose="02010609060101010101" pitchFamily="49" charset="-122"/>
                <a:sym typeface="+mn-ea"/>
              </a:rPr>
              <a:t>对课题组成员的评价与</a:t>
            </a:r>
            <a:r>
              <a:rPr lang="zh-CN" altLang="en-US" sz="2400" b="1" dirty="0" smtClean="0">
                <a:solidFill>
                  <a:srgbClr val="FFFF00"/>
                </a:solidFill>
                <a:latin typeface="黑体" panose="02010609060101010101" pitchFamily="49" charset="-122"/>
                <a:ea typeface="黑体" panose="02010609060101010101" pitchFamily="49" charset="-122"/>
                <a:sym typeface="+mn-ea"/>
              </a:rPr>
              <a:t>鉴定</a:t>
            </a:r>
            <a:endParaRPr lang="zh-CN" altLang="en-US" sz="2400" b="1" dirty="0">
              <a:solidFill>
                <a:srgbClr val="FFFF00"/>
              </a:solidFill>
              <a:latin typeface="黑体" panose="02010609060101010101" pitchFamily="49" charset="-122"/>
              <a:ea typeface="黑体" panose="02010609060101010101" pitchFamily="49" charset="-122"/>
              <a:sym typeface="+mn-ea"/>
            </a:endParaRPr>
          </a:p>
        </p:txBody>
      </p:sp>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0787" y="1373843"/>
            <a:ext cx="1154562" cy="1156872"/>
          </a:xfrm>
          <a:prstGeom prst="rect">
            <a:avLst/>
          </a:prstGeom>
          <a:ln>
            <a:noFill/>
          </a:ln>
        </p:spPr>
      </p:pic>
      <p:sp>
        <p:nvSpPr>
          <p:cNvPr id="24" name="Freeform 237"/>
          <p:cNvSpPr>
            <a:spLocks noEditPoints="1"/>
          </p:cNvSpPr>
          <p:nvPr/>
        </p:nvSpPr>
        <p:spPr bwMode="auto">
          <a:xfrm>
            <a:off x="25176" y="1057118"/>
            <a:ext cx="1586638" cy="1873129"/>
          </a:xfrm>
          <a:custGeom>
            <a:avLst/>
            <a:gdLst/>
            <a:ahLst/>
            <a:cxnLst>
              <a:cxn ang="0">
                <a:pos x="175" y="0"/>
              </a:cxn>
              <a:cxn ang="0">
                <a:pos x="167" y="0"/>
              </a:cxn>
              <a:cxn ang="0">
                <a:pos x="6" y="165"/>
              </a:cxn>
              <a:cxn ang="0">
                <a:pos x="67" y="318"/>
              </a:cxn>
              <a:cxn ang="0">
                <a:pos x="90" y="396"/>
              </a:cxn>
              <a:cxn ang="0">
                <a:pos x="90" y="396"/>
              </a:cxn>
              <a:cxn ang="0">
                <a:pos x="99" y="401"/>
              </a:cxn>
              <a:cxn ang="0">
                <a:pos x="242" y="401"/>
              </a:cxn>
              <a:cxn ang="0">
                <a:pos x="251" y="396"/>
              </a:cxn>
              <a:cxn ang="0">
                <a:pos x="251" y="396"/>
              </a:cxn>
              <a:cxn ang="0">
                <a:pos x="274" y="318"/>
              </a:cxn>
              <a:cxn ang="0">
                <a:pos x="336" y="165"/>
              </a:cxn>
              <a:cxn ang="0">
                <a:pos x="175" y="0"/>
              </a:cxn>
              <a:cxn ang="0">
                <a:pos x="295" y="166"/>
              </a:cxn>
              <a:cxn ang="0">
                <a:pos x="249" y="282"/>
              </a:cxn>
              <a:cxn ang="0">
                <a:pos x="231" y="352"/>
              </a:cxn>
              <a:cxn ang="0">
                <a:pos x="231" y="352"/>
              </a:cxn>
              <a:cxn ang="0">
                <a:pos x="224" y="356"/>
              </a:cxn>
              <a:cxn ang="0">
                <a:pos x="117" y="356"/>
              </a:cxn>
              <a:cxn ang="0">
                <a:pos x="110" y="352"/>
              </a:cxn>
              <a:cxn ang="0">
                <a:pos x="110" y="352"/>
              </a:cxn>
              <a:cxn ang="0">
                <a:pos x="93" y="282"/>
              </a:cxn>
              <a:cxn ang="0">
                <a:pos x="47" y="166"/>
              </a:cxn>
              <a:cxn ang="0">
                <a:pos x="168" y="43"/>
              </a:cxn>
              <a:cxn ang="0">
                <a:pos x="174" y="43"/>
              </a:cxn>
              <a:cxn ang="0">
                <a:pos x="295" y="166"/>
              </a:cxn>
            </a:cxnLst>
            <a:rect l="0" t="0" r="r" b="b"/>
            <a:pathLst>
              <a:path w="341" h="401">
                <a:moveTo>
                  <a:pt x="175" y="0"/>
                </a:moveTo>
                <a:cubicBezTo>
                  <a:pt x="167" y="0"/>
                  <a:pt x="167" y="0"/>
                  <a:pt x="167" y="0"/>
                </a:cubicBezTo>
                <a:cubicBezTo>
                  <a:pt x="61" y="7"/>
                  <a:pt x="0" y="83"/>
                  <a:pt x="6" y="165"/>
                </a:cubicBezTo>
                <a:cubicBezTo>
                  <a:pt x="12" y="254"/>
                  <a:pt x="61" y="264"/>
                  <a:pt x="67" y="318"/>
                </a:cubicBezTo>
                <a:cubicBezTo>
                  <a:pt x="73" y="372"/>
                  <a:pt x="90" y="396"/>
                  <a:pt x="90" y="396"/>
                </a:cubicBezTo>
                <a:cubicBezTo>
                  <a:pt x="90" y="396"/>
                  <a:pt x="90" y="396"/>
                  <a:pt x="90" y="396"/>
                </a:cubicBezTo>
                <a:cubicBezTo>
                  <a:pt x="92" y="399"/>
                  <a:pt x="96" y="401"/>
                  <a:pt x="99" y="401"/>
                </a:cubicBezTo>
                <a:cubicBezTo>
                  <a:pt x="242" y="401"/>
                  <a:pt x="242" y="401"/>
                  <a:pt x="242" y="401"/>
                </a:cubicBezTo>
                <a:cubicBezTo>
                  <a:pt x="245" y="401"/>
                  <a:pt x="249" y="399"/>
                  <a:pt x="251" y="396"/>
                </a:cubicBezTo>
                <a:cubicBezTo>
                  <a:pt x="251" y="396"/>
                  <a:pt x="251" y="396"/>
                  <a:pt x="251" y="396"/>
                </a:cubicBezTo>
                <a:cubicBezTo>
                  <a:pt x="251" y="396"/>
                  <a:pt x="268" y="372"/>
                  <a:pt x="274" y="318"/>
                </a:cubicBezTo>
                <a:cubicBezTo>
                  <a:pt x="280" y="264"/>
                  <a:pt x="330" y="254"/>
                  <a:pt x="336" y="165"/>
                </a:cubicBezTo>
                <a:cubicBezTo>
                  <a:pt x="341" y="83"/>
                  <a:pt x="280" y="7"/>
                  <a:pt x="175" y="0"/>
                </a:cubicBezTo>
                <a:close/>
                <a:moveTo>
                  <a:pt x="295" y="166"/>
                </a:moveTo>
                <a:cubicBezTo>
                  <a:pt x="290" y="234"/>
                  <a:pt x="253" y="241"/>
                  <a:pt x="249" y="282"/>
                </a:cubicBezTo>
                <a:cubicBezTo>
                  <a:pt x="244" y="322"/>
                  <a:pt x="231" y="352"/>
                  <a:pt x="231" y="352"/>
                </a:cubicBezTo>
                <a:cubicBezTo>
                  <a:pt x="231" y="352"/>
                  <a:pt x="231" y="352"/>
                  <a:pt x="231" y="352"/>
                </a:cubicBezTo>
                <a:cubicBezTo>
                  <a:pt x="229" y="354"/>
                  <a:pt x="227" y="356"/>
                  <a:pt x="224" y="356"/>
                </a:cubicBezTo>
                <a:cubicBezTo>
                  <a:pt x="117" y="356"/>
                  <a:pt x="117" y="356"/>
                  <a:pt x="117" y="356"/>
                </a:cubicBezTo>
                <a:cubicBezTo>
                  <a:pt x="114" y="356"/>
                  <a:pt x="112" y="354"/>
                  <a:pt x="110" y="352"/>
                </a:cubicBezTo>
                <a:cubicBezTo>
                  <a:pt x="110" y="352"/>
                  <a:pt x="110" y="352"/>
                  <a:pt x="110" y="352"/>
                </a:cubicBezTo>
                <a:cubicBezTo>
                  <a:pt x="110" y="352"/>
                  <a:pt x="98" y="322"/>
                  <a:pt x="93" y="282"/>
                </a:cubicBezTo>
                <a:cubicBezTo>
                  <a:pt x="89" y="241"/>
                  <a:pt x="51" y="234"/>
                  <a:pt x="47" y="166"/>
                </a:cubicBezTo>
                <a:cubicBezTo>
                  <a:pt x="43" y="105"/>
                  <a:pt x="89" y="48"/>
                  <a:pt x="168" y="43"/>
                </a:cubicBezTo>
                <a:cubicBezTo>
                  <a:pt x="174" y="43"/>
                  <a:pt x="174" y="43"/>
                  <a:pt x="174" y="43"/>
                </a:cubicBezTo>
                <a:cubicBezTo>
                  <a:pt x="253" y="48"/>
                  <a:pt x="299" y="105"/>
                  <a:pt x="295" y="166"/>
                </a:cubicBezTo>
                <a:close/>
              </a:path>
            </a:pathLst>
          </a:custGeom>
          <a:solidFill>
            <a:schemeClr val="bg1">
              <a:lumMod val="75000"/>
            </a:schemeClr>
          </a:solidFill>
          <a:ln w="9525">
            <a:noFill/>
            <a:round/>
          </a:ln>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1" i="0" u="none" strike="noStrike" kern="1200" cap="none" spc="0" normalizeH="0" baseline="0" noProof="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sp>
        <p:nvSpPr>
          <p:cNvPr id="33" name="Freeform 123"/>
          <p:cNvSpPr/>
          <p:nvPr/>
        </p:nvSpPr>
        <p:spPr bwMode="auto">
          <a:xfrm>
            <a:off x="438207" y="3126886"/>
            <a:ext cx="760579" cy="98321"/>
          </a:xfrm>
          <a:custGeom>
            <a:avLst/>
            <a:gdLst/>
            <a:ahLst/>
            <a:cxnLst>
              <a:cxn ang="0">
                <a:pos x="163" y="11"/>
              </a:cxn>
              <a:cxn ang="0">
                <a:pos x="153" y="21"/>
              </a:cxn>
              <a:cxn ang="0">
                <a:pos x="10" y="21"/>
              </a:cxn>
              <a:cxn ang="0">
                <a:pos x="0" y="11"/>
              </a:cxn>
              <a:cxn ang="0">
                <a:pos x="10" y="0"/>
              </a:cxn>
              <a:cxn ang="0">
                <a:pos x="153" y="0"/>
              </a:cxn>
              <a:cxn ang="0">
                <a:pos x="163" y="11"/>
              </a:cxn>
            </a:cxnLst>
            <a:rect l="0" t="0" r="r" b="b"/>
            <a:pathLst>
              <a:path w="163" h="21">
                <a:moveTo>
                  <a:pt x="163" y="11"/>
                </a:moveTo>
                <a:cubicBezTo>
                  <a:pt x="163" y="16"/>
                  <a:pt x="158" y="21"/>
                  <a:pt x="153" y="21"/>
                </a:cubicBezTo>
                <a:cubicBezTo>
                  <a:pt x="10" y="21"/>
                  <a:pt x="10" y="21"/>
                  <a:pt x="10" y="21"/>
                </a:cubicBezTo>
                <a:cubicBezTo>
                  <a:pt x="5" y="21"/>
                  <a:pt x="0" y="16"/>
                  <a:pt x="0" y="11"/>
                </a:cubicBezTo>
                <a:cubicBezTo>
                  <a:pt x="0" y="5"/>
                  <a:pt x="5" y="0"/>
                  <a:pt x="10" y="0"/>
                </a:cubicBezTo>
                <a:cubicBezTo>
                  <a:pt x="153" y="0"/>
                  <a:pt x="153" y="0"/>
                  <a:pt x="153" y="0"/>
                </a:cubicBezTo>
                <a:cubicBezTo>
                  <a:pt x="158" y="0"/>
                  <a:pt x="163" y="5"/>
                  <a:pt x="163" y="11"/>
                </a:cubicBezTo>
                <a:close/>
              </a:path>
            </a:pathLst>
          </a:custGeom>
          <a:solidFill>
            <a:schemeClr val="bg1">
              <a:lumMod val="75000"/>
            </a:schemeClr>
          </a:solidFill>
          <a:ln w="9525">
            <a:noFill/>
            <a:round/>
          </a:ln>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1" i="0" u="none" strike="noStrike" kern="1200" cap="none" spc="0" normalizeH="0" baseline="0" noProof="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sp>
        <p:nvSpPr>
          <p:cNvPr id="34" name="Freeform 124"/>
          <p:cNvSpPr/>
          <p:nvPr/>
        </p:nvSpPr>
        <p:spPr bwMode="auto">
          <a:xfrm>
            <a:off x="438207" y="2990750"/>
            <a:ext cx="760579" cy="98321"/>
          </a:xfrm>
          <a:custGeom>
            <a:avLst/>
            <a:gdLst/>
            <a:ahLst/>
            <a:cxnLst>
              <a:cxn ang="0">
                <a:pos x="163" y="11"/>
              </a:cxn>
              <a:cxn ang="0">
                <a:pos x="153" y="21"/>
              </a:cxn>
              <a:cxn ang="0">
                <a:pos x="10" y="21"/>
              </a:cxn>
              <a:cxn ang="0">
                <a:pos x="0" y="11"/>
              </a:cxn>
              <a:cxn ang="0">
                <a:pos x="10" y="0"/>
              </a:cxn>
              <a:cxn ang="0">
                <a:pos x="153" y="0"/>
              </a:cxn>
              <a:cxn ang="0">
                <a:pos x="163" y="11"/>
              </a:cxn>
            </a:cxnLst>
            <a:rect l="0" t="0" r="r" b="b"/>
            <a:pathLst>
              <a:path w="163" h="21">
                <a:moveTo>
                  <a:pt x="163" y="11"/>
                </a:moveTo>
                <a:cubicBezTo>
                  <a:pt x="163" y="16"/>
                  <a:pt x="158" y="21"/>
                  <a:pt x="153" y="21"/>
                </a:cubicBezTo>
                <a:cubicBezTo>
                  <a:pt x="10" y="21"/>
                  <a:pt x="10" y="21"/>
                  <a:pt x="10" y="21"/>
                </a:cubicBezTo>
                <a:cubicBezTo>
                  <a:pt x="5" y="21"/>
                  <a:pt x="0" y="16"/>
                  <a:pt x="0" y="11"/>
                </a:cubicBezTo>
                <a:cubicBezTo>
                  <a:pt x="0" y="5"/>
                  <a:pt x="5" y="0"/>
                  <a:pt x="10" y="0"/>
                </a:cubicBezTo>
                <a:cubicBezTo>
                  <a:pt x="153" y="0"/>
                  <a:pt x="153" y="0"/>
                  <a:pt x="153" y="0"/>
                </a:cubicBezTo>
                <a:cubicBezTo>
                  <a:pt x="158" y="0"/>
                  <a:pt x="163" y="5"/>
                  <a:pt x="163" y="11"/>
                </a:cubicBezTo>
                <a:close/>
              </a:path>
            </a:pathLst>
          </a:custGeom>
          <a:solidFill>
            <a:schemeClr val="bg1">
              <a:lumMod val="75000"/>
            </a:schemeClr>
          </a:solidFill>
          <a:ln w="9525">
            <a:noFill/>
            <a:round/>
          </a:ln>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1" i="0" u="none" strike="noStrike" kern="1200" cap="none" spc="0" normalizeH="0" baseline="0" noProof="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sp>
        <p:nvSpPr>
          <p:cNvPr id="36" name="Freeform 125"/>
          <p:cNvSpPr/>
          <p:nvPr/>
        </p:nvSpPr>
        <p:spPr bwMode="auto">
          <a:xfrm>
            <a:off x="503687" y="3265544"/>
            <a:ext cx="601916" cy="151262"/>
          </a:xfrm>
          <a:custGeom>
            <a:avLst/>
            <a:gdLst/>
            <a:ahLst/>
            <a:cxnLst>
              <a:cxn ang="0">
                <a:pos x="0" y="0"/>
              </a:cxn>
              <a:cxn ang="0">
                <a:pos x="129" y="0"/>
              </a:cxn>
              <a:cxn ang="0">
                <a:pos x="63" y="30"/>
              </a:cxn>
              <a:cxn ang="0">
                <a:pos x="0" y="0"/>
              </a:cxn>
            </a:cxnLst>
            <a:rect l="0" t="0" r="r" b="b"/>
            <a:pathLst>
              <a:path w="129" h="32">
                <a:moveTo>
                  <a:pt x="0" y="0"/>
                </a:moveTo>
                <a:cubicBezTo>
                  <a:pt x="129" y="0"/>
                  <a:pt x="129" y="0"/>
                  <a:pt x="129" y="0"/>
                </a:cubicBezTo>
                <a:cubicBezTo>
                  <a:pt x="129" y="0"/>
                  <a:pt x="120" y="32"/>
                  <a:pt x="63" y="30"/>
                </a:cubicBezTo>
                <a:cubicBezTo>
                  <a:pt x="17" y="29"/>
                  <a:pt x="0" y="0"/>
                  <a:pt x="0" y="0"/>
                </a:cubicBezTo>
                <a:close/>
              </a:path>
            </a:pathLst>
          </a:custGeom>
          <a:solidFill>
            <a:schemeClr val="bg1">
              <a:lumMod val="75000"/>
            </a:schemeClr>
          </a:solidFill>
          <a:ln w="9525">
            <a:noFill/>
            <a:round/>
          </a:ln>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1" i="0" u="none" strike="noStrike" kern="1200" cap="none" spc="0" normalizeH="0" baseline="0" noProof="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5" name="表格 4"/>
          <p:cNvGraphicFramePr>
            <a:graphicFrameLocks noGrp="1"/>
          </p:cNvGraphicFramePr>
          <p:nvPr>
            <p:extLst>
              <p:ext uri="{D42A27DB-BD31-4B8C-83A1-F6EECF244321}">
                <p14:modId xmlns:p14="http://schemas.microsoft.com/office/powerpoint/2010/main" val="1843550906"/>
              </p:ext>
            </p:extLst>
          </p:nvPr>
        </p:nvGraphicFramePr>
        <p:xfrm>
          <a:off x="1569822" y="1993682"/>
          <a:ext cx="7328222" cy="4105338"/>
        </p:xfrm>
        <a:graphic>
          <a:graphicData uri="http://schemas.openxmlformats.org/drawingml/2006/table">
            <a:tbl>
              <a:tblPr>
                <a:tableStyleId>{5C22544A-7EE6-4342-B048-85BDC9FD1C3A}</a:tableStyleId>
              </a:tblPr>
              <a:tblGrid>
                <a:gridCol w="1201978">
                  <a:extLst>
                    <a:ext uri="{9D8B030D-6E8A-4147-A177-3AD203B41FA5}">
                      <a16:colId xmlns:a16="http://schemas.microsoft.com/office/drawing/2014/main" val="20000"/>
                    </a:ext>
                  </a:extLst>
                </a:gridCol>
                <a:gridCol w="3384376">
                  <a:extLst>
                    <a:ext uri="{9D8B030D-6E8A-4147-A177-3AD203B41FA5}">
                      <a16:colId xmlns:a16="http://schemas.microsoft.com/office/drawing/2014/main" val="20001"/>
                    </a:ext>
                  </a:extLst>
                </a:gridCol>
                <a:gridCol w="1512168">
                  <a:extLst>
                    <a:ext uri="{9D8B030D-6E8A-4147-A177-3AD203B41FA5}">
                      <a16:colId xmlns:a16="http://schemas.microsoft.com/office/drawing/2014/main" val="20002"/>
                    </a:ext>
                  </a:extLst>
                </a:gridCol>
                <a:gridCol w="1229700">
                  <a:extLst>
                    <a:ext uri="{9D8B030D-6E8A-4147-A177-3AD203B41FA5}">
                      <a16:colId xmlns:a16="http://schemas.microsoft.com/office/drawing/2014/main" val="20003"/>
                    </a:ext>
                  </a:extLst>
                </a:gridCol>
              </a:tblGrid>
              <a:tr h="807148">
                <a:tc>
                  <a:txBody>
                    <a:bodyPr/>
                    <a:lstStyle/>
                    <a:p>
                      <a:pPr algn="ctr" fontAlgn="ctr"/>
                      <a:r>
                        <a:rPr lang="zh-CN" altLang="en-US" sz="2400" b="1" u="none" strike="noStrike" dirty="0">
                          <a:solidFill>
                            <a:schemeClr val="tx1"/>
                          </a:solidFill>
                          <a:effectLst/>
                        </a:rPr>
                        <a:t>姓名</a:t>
                      </a:r>
                      <a:endParaRPr lang="zh-CN" altLang="en-US" sz="2400" b="1" i="0" u="none" strike="noStrike" dirty="0">
                        <a:solidFill>
                          <a:schemeClr val="tx1"/>
                        </a:solidFill>
                        <a:effectLst/>
                        <a:latin typeface="宋体"/>
                      </a:endParaRPr>
                    </a:p>
                  </a:txBody>
                  <a:tcPr marL="6350" marR="6350" marT="6350" marB="0" anchor="ctr"/>
                </a:tc>
                <a:tc>
                  <a:txBody>
                    <a:bodyPr/>
                    <a:lstStyle/>
                    <a:p>
                      <a:pPr algn="ctr" fontAlgn="ctr"/>
                      <a:r>
                        <a:rPr lang="zh-CN" altLang="en-US" sz="2400" b="1" u="none" strike="noStrike" dirty="0">
                          <a:solidFill>
                            <a:schemeClr val="tx1"/>
                          </a:solidFill>
                          <a:effectLst/>
                        </a:rPr>
                        <a:t>自我评价</a:t>
                      </a:r>
                      <a:endParaRPr lang="zh-CN" altLang="en-US" sz="2400" b="1" i="0" u="none" strike="noStrike" dirty="0">
                        <a:solidFill>
                          <a:schemeClr val="tx1"/>
                        </a:solidFill>
                        <a:effectLst/>
                        <a:latin typeface="宋体"/>
                      </a:endParaRPr>
                    </a:p>
                  </a:txBody>
                  <a:tcPr marL="6350" marR="6350" marT="6350" marB="0" anchor="ctr"/>
                </a:tc>
                <a:tc>
                  <a:txBody>
                    <a:bodyPr/>
                    <a:lstStyle/>
                    <a:p>
                      <a:pPr algn="ctr" fontAlgn="ctr"/>
                      <a:r>
                        <a:rPr lang="zh-CN" altLang="en-US" sz="2400" b="1" u="none" strike="noStrike" dirty="0">
                          <a:solidFill>
                            <a:schemeClr val="tx1"/>
                          </a:solidFill>
                          <a:effectLst/>
                        </a:rPr>
                        <a:t>指导老师评价</a:t>
                      </a:r>
                      <a:endParaRPr lang="zh-CN" altLang="en-US" sz="2400" b="1" i="0" u="none" strike="noStrike" dirty="0">
                        <a:solidFill>
                          <a:schemeClr val="tx1"/>
                        </a:solidFill>
                        <a:effectLst/>
                        <a:latin typeface="宋体"/>
                      </a:endParaRPr>
                    </a:p>
                  </a:txBody>
                  <a:tcPr marL="6350" marR="6350" marT="6350" marB="0" anchor="ctr"/>
                </a:tc>
                <a:tc>
                  <a:txBody>
                    <a:bodyPr/>
                    <a:lstStyle/>
                    <a:p>
                      <a:pPr algn="ctr" fontAlgn="ctr"/>
                      <a:r>
                        <a:rPr lang="zh-CN" altLang="en-US" sz="2400" b="1" u="none" strike="noStrike" dirty="0" smtClean="0">
                          <a:solidFill>
                            <a:schemeClr val="tx1"/>
                          </a:solidFill>
                          <a:effectLst/>
                        </a:rPr>
                        <a:t>指导</a:t>
                      </a:r>
                      <a:endParaRPr lang="en-US" altLang="zh-CN" sz="2400" b="1" u="none" strike="noStrike" dirty="0" smtClean="0">
                        <a:solidFill>
                          <a:schemeClr val="tx1"/>
                        </a:solidFill>
                        <a:effectLst/>
                      </a:endParaRPr>
                    </a:p>
                    <a:p>
                      <a:pPr algn="ctr" fontAlgn="ctr"/>
                      <a:r>
                        <a:rPr lang="zh-CN" altLang="en-US" sz="2400" b="1" u="none" strike="noStrike" dirty="0" smtClean="0">
                          <a:solidFill>
                            <a:schemeClr val="tx1"/>
                          </a:solidFill>
                          <a:effectLst/>
                        </a:rPr>
                        <a:t>老师</a:t>
                      </a:r>
                      <a:endParaRPr lang="zh-CN" altLang="en-US" sz="2400" b="1" i="0" u="none" strike="noStrike" dirty="0">
                        <a:solidFill>
                          <a:schemeClr val="tx1"/>
                        </a:solidFill>
                        <a:effectLst/>
                        <a:latin typeface="宋体"/>
                      </a:endParaRPr>
                    </a:p>
                  </a:txBody>
                  <a:tcPr marL="6350" marR="6350" marT="6350" marB="0" anchor="ctr"/>
                </a:tc>
                <a:extLst>
                  <a:ext uri="{0D108BD9-81ED-4DB2-BD59-A6C34878D82A}">
                    <a16:rowId xmlns:a16="http://schemas.microsoft.com/office/drawing/2014/main" val="10000"/>
                  </a:ext>
                </a:extLst>
              </a:tr>
              <a:tr h="2649881">
                <a:tc>
                  <a:txBody>
                    <a:bodyPr/>
                    <a:lstStyle/>
                    <a:p>
                      <a:pPr algn="ctr" fontAlgn="ctr"/>
                      <a:r>
                        <a:rPr lang="zh-CN" altLang="en-US" sz="2400" b="0" i="0" u="none" kern="1200" baseline="0" dirty="0">
                          <a:solidFill>
                            <a:srgbClr val="874600"/>
                          </a:solidFill>
                          <a:latin typeface="黑体" panose="02010609060101010101" pitchFamily="49" charset="-122"/>
                          <a:ea typeface="黑体" panose="02010609060101010101" pitchFamily="49" charset="-122"/>
                          <a:cs typeface="+mn-cs"/>
                        </a:rPr>
                        <a:t>朱海搏</a:t>
                      </a:r>
                    </a:p>
                  </a:txBody>
                  <a:tcPr marL="6350" marR="6350" marT="6350" marB="0" anchor="ctr"/>
                </a:tc>
                <a:tc>
                  <a:txBody>
                    <a:bodyPr/>
                    <a:lstStyle/>
                    <a:p>
                      <a:pPr algn="l" fontAlgn="ctr"/>
                      <a:r>
                        <a:rPr lang="zh-CN" altLang="en-US" sz="2400" b="0" i="0" u="none" kern="1200" baseline="0" dirty="0">
                          <a:solidFill>
                            <a:srgbClr val="874600"/>
                          </a:solidFill>
                          <a:latin typeface="黑体" panose="02010609060101010101" pitchFamily="49" charset="-122"/>
                          <a:ea typeface="黑体" panose="02010609060101010101" pitchFamily="49" charset="-122"/>
                          <a:cs typeface="+mn-cs"/>
                        </a:rPr>
                        <a:t>    </a:t>
                      </a:r>
                      <a:r>
                        <a:rPr lang="zh-CN" altLang="en-US" sz="2400" u="none" strike="noStrike" kern="1200" dirty="0">
                          <a:solidFill>
                            <a:schemeClr val="dk1"/>
                          </a:solidFill>
                          <a:effectLst/>
                          <a:latin typeface="+mn-lt"/>
                          <a:ea typeface="+mn-ea"/>
                          <a:cs typeface="+mn-cs"/>
                        </a:rPr>
                        <a:t>作为课题负责人，我能够统筹规划课题的研究过程，有针对性地设计调查问卷，客观分析，提出可行性的意见建议。通过这次研究性学习活动，我提高了自己的组织协调能力，提升了撰写研究性论文的水平。</a:t>
                      </a:r>
                    </a:p>
                  </a:txBody>
                  <a:tcPr marL="6350" marR="6350" marT="6350" marB="0" anchor="ctr"/>
                </a:tc>
                <a:tc>
                  <a:txBody>
                    <a:bodyPr/>
                    <a:lstStyle/>
                    <a:p>
                      <a:pPr algn="ctr" fontAlgn="ctr"/>
                      <a:r>
                        <a:rPr lang="zh-CN" altLang="en-US" sz="2400" b="0" i="0" u="none" kern="1200" baseline="0" dirty="0">
                          <a:solidFill>
                            <a:srgbClr val="FF0000"/>
                          </a:solidFill>
                          <a:latin typeface="黑体" panose="02010609060101010101" pitchFamily="49" charset="-122"/>
                          <a:ea typeface="黑体" panose="02010609060101010101" pitchFamily="49" charset="-122"/>
                          <a:cs typeface="+mn-cs"/>
                        </a:rPr>
                        <a:t>优秀</a:t>
                      </a:r>
                    </a:p>
                  </a:txBody>
                  <a:tcPr marL="6350" marR="6350" marT="6350" marB="0" anchor="ctr"/>
                </a:tc>
                <a:tc>
                  <a:txBody>
                    <a:bodyPr/>
                    <a:lstStyle/>
                    <a:p>
                      <a:pPr algn="ctr" fontAlgn="ctr"/>
                      <a:r>
                        <a:rPr lang="zh-CN" altLang="en-US" sz="2400" b="0" i="0" u="none" kern="1200" baseline="0" dirty="0">
                          <a:solidFill>
                            <a:srgbClr val="874600"/>
                          </a:solidFill>
                          <a:latin typeface="黑体" panose="02010609060101010101" pitchFamily="49" charset="-122"/>
                          <a:ea typeface="黑体" panose="02010609060101010101" pitchFamily="49" charset="-122"/>
                          <a:cs typeface="+mn-cs"/>
                        </a:rPr>
                        <a:t>张丹丹</a:t>
                      </a:r>
                    </a:p>
                  </a:txBody>
                  <a:tcPr marL="6350" marR="6350" marT="6350" marB="0" anchor="ct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76338668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 presetClass="entr" presetSubtype="8" accel="50000" decel="5000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直接连接符 22"/>
          <p:cNvCxnSpPr/>
          <p:nvPr/>
        </p:nvCxnSpPr>
        <p:spPr>
          <a:xfrm>
            <a:off x="0" y="814388"/>
            <a:ext cx="9144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2" name="组合 46"/>
          <p:cNvGrpSpPr/>
          <p:nvPr/>
        </p:nvGrpSpPr>
        <p:grpSpPr>
          <a:xfrm>
            <a:off x="0" y="284163"/>
            <a:ext cx="5416867" cy="530225"/>
            <a:chOff x="0" y="284389"/>
            <a:chExt cx="1692275" cy="529772"/>
          </a:xfrm>
        </p:grpSpPr>
        <p:sp>
          <p:nvSpPr>
            <p:cNvPr id="8" name="矩形 7"/>
            <p:cNvSpPr/>
            <p:nvPr/>
          </p:nvSpPr>
          <p:spPr>
            <a:xfrm>
              <a:off x="0" y="284389"/>
              <a:ext cx="1511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400" b="1" dirty="0">
                  <a:solidFill>
                    <a:schemeClr val="bg1"/>
                  </a:solidFill>
                  <a:ea typeface="微软雅黑" panose="020B0503020204020204" charset="-122"/>
                  <a:sym typeface="Arial" panose="020B0604020202020204" pitchFamily="34" charset="0"/>
                </a:rPr>
                <a:t>中学生牙齿健康状况的调查与</a:t>
              </a:r>
              <a:r>
                <a:rPr lang="zh-CN" altLang="en-US" sz="2400" b="1" dirty="0" smtClean="0">
                  <a:solidFill>
                    <a:schemeClr val="bg1"/>
                  </a:solidFill>
                  <a:ea typeface="微软雅黑" panose="020B0503020204020204" charset="-122"/>
                  <a:sym typeface="Arial" panose="020B0604020202020204" pitchFamily="34" charset="0"/>
                </a:rPr>
                <a:t>研究</a:t>
              </a:r>
              <a:endParaRPr lang="zh-CN" altLang="en-US" sz="24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9" name="矩形 8"/>
            <p:cNvSpPr/>
            <p:nvPr/>
          </p:nvSpPr>
          <p:spPr>
            <a:xfrm>
              <a:off x="1577975" y="284389"/>
              <a:ext cx="114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charset="-122"/>
                <a:cs typeface="+mn-cs"/>
                <a:sym typeface="Arial" panose="020B0604020202020204" pitchFamily="34" charset="0"/>
              </a:endParaRPr>
            </a:p>
          </p:txBody>
        </p:sp>
      </p:grpSp>
      <p:grpSp>
        <p:nvGrpSpPr>
          <p:cNvPr id="15" name="Group 52"/>
          <p:cNvGrpSpPr/>
          <p:nvPr/>
        </p:nvGrpSpPr>
        <p:grpSpPr>
          <a:xfrm>
            <a:off x="1835696" y="1076520"/>
            <a:ext cx="4176464" cy="586489"/>
            <a:chOff x="425669" y="2203667"/>
            <a:chExt cx="3725859" cy="811886"/>
          </a:xfrm>
        </p:grpSpPr>
        <p:sp>
          <p:nvSpPr>
            <p:cNvPr id="16" name="Rounded Rectangle 56"/>
            <p:cNvSpPr/>
            <p:nvPr/>
          </p:nvSpPr>
          <p:spPr>
            <a:xfrm>
              <a:off x="425669" y="2203667"/>
              <a:ext cx="3725859" cy="762729"/>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8" name="Rounded Rectangle 57"/>
            <p:cNvSpPr/>
            <p:nvPr/>
          </p:nvSpPr>
          <p:spPr>
            <a:xfrm>
              <a:off x="425669" y="2252825"/>
              <a:ext cx="3725859" cy="762728"/>
            </a:xfrm>
            <a:prstGeom prst="roundRect">
              <a:avLst>
                <a:gd name="adj" fmla="val 1127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grpSp>
      <p:sp>
        <p:nvSpPr>
          <p:cNvPr id="20" name="TextBox 61"/>
          <p:cNvSpPr txBox="1"/>
          <p:nvPr/>
        </p:nvSpPr>
        <p:spPr>
          <a:xfrm>
            <a:off x="1932271" y="1124744"/>
            <a:ext cx="3791857" cy="369332"/>
          </a:xfrm>
          <a:prstGeom prst="rect">
            <a:avLst/>
          </a:prstGeom>
          <a:noFill/>
          <a:ln w="9525">
            <a:noFill/>
          </a:ln>
        </p:spPr>
        <p:txBody>
          <a:bodyPr wrap="square" lIns="0" tIns="0" rIns="0" bIns="0">
            <a:spAutoFit/>
          </a:bodyPr>
          <a:lstStyle/>
          <a:p>
            <a:pPr>
              <a:spcBef>
                <a:spcPct val="20000"/>
              </a:spcBef>
            </a:pPr>
            <a:r>
              <a:rPr lang="zh-CN" altLang="en-US" sz="2400" b="1" dirty="0">
                <a:solidFill>
                  <a:srgbClr val="FFFF00"/>
                </a:solidFill>
                <a:latin typeface="黑体" panose="02010609060101010101" pitchFamily="49" charset="-122"/>
                <a:ea typeface="黑体" panose="02010609060101010101" pitchFamily="49" charset="-122"/>
                <a:sym typeface="+mn-ea"/>
              </a:rPr>
              <a:t>对课题组成员的评价与</a:t>
            </a:r>
            <a:r>
              <a:rPr lang="zh-CN" altLang="en-US" sz="2400" b="1" dirty="0" smtClean="0">
                <a:solidFill>
                  <a:srgbClr val="FFFF00"/>
                </a:solidFill>
                <a:latin typeface="黑体" panose="02010609060101010101" pitchFamily="49" charset="-122"/>
                <a:ea typeface="黑体" panose="02010609060101010101" pitchFamily="49" charset="-122"/>
                <a:sym typeface="+mn-ea"/>
              </a:rPr>
              <a:t>鉴定</a:t>
            </a:r>
            <a:endParaRPr lang="zh-CN" altLang="en-US" sz="2400" b="1" dirty="0">
              <a:solidFill>
                <a:srgbClr val="FFFF00"/>
              </a:solidFill>
              <a:latin typeface="黑体" panose="02010609060101010101" pitchFamily="49" charset="-122"/>
              <a:ea typeface="黑体" panose="02010609060101010101" pitchFamily="49" charset="-122"/>
              <a:sym typeface="+mn-ea"/>
            </a:endParaRPr>
          </a:p>
        </p:txBody>
      </p:sp>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0787" y="1373843"/>
            <a:ext cx="1154562" cy="1156872"/>
          </a:xfrm>
          <a:prstGeom prst="rect">
            <a:avLst/>
          </a:prstGeom>
          <a:ln>
            <a:noFill/>
          </a:ln>
        </p:spPr>
      </p:pic>
      <p:sp>
        <p:nvSpPr>
          <p:cNvPr id="24" name="Freeform 237"/>
          <p:cNvSpPr>
            <a:spLocks noEditPoints="1"/>
          </p:cNvSpPr>
          <p:nvPr/>
        </p:nvSpPr>
        <p:spPr bwMode="auto">
          <a:xfrm>
            <a:off x="25176" y="1057118"/>
            <a:ext cx="1586638" cy="1873129"/>
          </a:xfrm>
          <a:custGeom>
            <a:avLst/>
            <a:gdLst/>
            <a:ahLst/>
            <a:cxnLst>
              <a:cxn ang="0">
                <a:pos x="175" y="0"/>
              </a:cxn>
              <a:cxn ang="0">
                <a:pos x="167" y="0"/>
              </a:cxn>
              <a:cxn ang="0">
                <a:pos x="6" y="165"/>
              </a:cxn>
              <a:cxn ang="0">
                <a:pos x="67" y="318"/>
              </a:cxn>
              <a:cxn ang="0">
                <a:pos x="90" y="396"/>
              </a:cxn>
              <a:cxn ang="0">
                <a:pos x="90" y="396"/>
              </a:cxn>
              <a:cxn ang="0">
                <a:pos x="99" y="401"/>
              </a:cxn>
              <a:cxn ang="0">
                <a:pos x="242" y="401"/>
              </a:cxn>
              <a:cxn ang="0">
                <a:pos x="251" y="396"/>
              </a:cxn>
              <a:cxn ang="0">
                <a:pos x="251" y="396"/>
              </a:cxn>
              <a:cxn ang="0">
                <a:pos x="274" y="318"/>
              </a:cxn>
              <a:cxn ang="0">
                <a:pos x="336" y="165"/>
              </a:cxn>
              <a:cxn ang="0">
                <a:pos x="175" y="0"/>
              </a:cxn>
              <a:cxn ang="0">
                <a:pos x="295" y="166"/>
              </a:cxn>
              <a:cxn ang="0">
                <a:pos x="249" y="282"/>
              </a:cxn>
              <a:cxn ang="0">
                <a:pos x="231" y="352"/>
              </a:cxn>
              <a:cxn ang="0">
                <a:pos x="231" y="352"/>
              </a:cxn>
              <a:cxn ang="0">
                <a:pos x="224" y="356"/>
              </a:cxn>
              <a:cxn ang="0">
                <a:pos x="117" y="356"/>
              </a:cxn>
              <a:cxn ang="0">
                <a:pos x="110" y="352"/>
              </a:cxn>
              <a:cxn ang="0">
                <a:pos x="110" y="352"/>
              </a:cxn>
              <a:cxn ang="0">
                <a:pos x="93" y="282"/>
              </a:cxn>
              <a:cxn ang="0">
                <a:pos x="47" y="166"/>
              </a:cxn>
              <a:cxn ang="0">
                <a:pos x="168" y="43"/>
              </a:cxn>
              <a:cxn ang="0">
                <a:pos x="174" y="43"/>
              </a:cxn>
              <a:cxn ang="0">
                <a:pos x="295" y="166"/>
              </a:cxn>
            </a:cxnLst>
            <a:rect l="0" t="0" r="r" b="b"/>
            <a:pathLst>
              <a:path w="341" h="401">
                <a:moveTo>
                  <a:pt x="175" y="0"/>
                </a:moveTo>
                <a:cubicBezTo>
                  <a:pt x="167" y="0"/>
                  <a:pt x="167" y="0"/>
                  <a:pt x="167" y="0"/>
                </a:cubicBezTo>
                <a:cubicBezTo>
                  <a:pt x="61" y="7"/>
                  <a:pt x="0" y="83"/>
                  <a:pt x="6" y="165"/>
                </a:cubicBezTo>
                <a:cubicBezTo>
                  <a:pt x="12" y="254"/>
                  <a:pt x="61" y="264"/>
                  <a:pt x="67" y="318"/>
                </a:cubicBezTo>
                <a:cubicBezTo>
                  <a:pt x="73" y="372"/>
                  <a:pt x="90" y="396"/>
                  <a:pt x="90" y="396"/>
                </a:cubicBezTo>
                <a:cubicBezTo>
                  <a:pt x="90" y="396"/>
                  <a:pt x="90" y="396"/>
                  <a:pt x="90" y="396"/>
                </a:cubicBezTo>
                <a:cubicBezTo>
                  <a:pt x="92" y="399"/>
                  <a:pt x="96" y="401"/>
                  <a:pt x="99" y="401"/>
                </a:cubicBezTo>
                <a:cubicBezTo>
                  <a:pt x="242" y="401"/>
                  <a:pt x="242" y="401"/>
                  <a:pt x="242" y="401"/>
                </a:cubicBezTo>
                <a:cubicBezTo>
                  <a:pt x="245" y="401"/>
                  <a:pt x="249" y="399"/>
                  <a:pt x="251" y="396"/>
                </a:cubicBezTo>
                <a:cubicBezTo>
                  <a:pt x="251" y="396"/>
                  <a:pt x="251" y="396"/>
                  <a:pt x="251" y="396"/>
                </a:cubicBezTo>
                <a:cubicBezTo>
                  <a:pt x="251" y="396"/>
                  <a:pt x="268" y="372"/>
                  <a:pt x="274" y="318"/>
                </a:cubicBezTo>
                <a:cubicBezTo>
                  <a:pt x="280" y="264"/>
                  <a:pt x="330" y="254"/>
                  <a:pt x="336" y="165"/>
                </a:cubicBezTo>
                <a:cubicBezTo>
                  <a:pt x="341" y="83"/>
                  <a:pt x="280" y="7"/>
                  <a:pt x="175" y="0"/>
                </a:cubicBezTo>
                <a:close/>
                <a:moveTo>
                  <a:pt x="295" y="166"/>
                </a:moveTo>
                <a:cubicBezTo>
                  <a:pt x="290" y="234"/>
                  <a:pt x="253" y="241"/>
                  <a:pt x="249" y="282"/>
                </a:cubicBezTo>
                <a:cubicBezTo>
                  <a:pt x="244" y="322"/>
                  <a:pt x="231" y="352"/>
                  <a:pt x="231" y="352"/>
                </a:cubicBezTo>
                <a:cubicBezTo>
                  <a:pt x="231" y="352"/>
                  <a:pt x="231" y="352"/>
                  <a:pt x="231" y="352"/>
                </a:cubicBezTo>
                <a:cubicBezTo>
                  <a:pt x="229" y="354"/>
                  <a:pt x="227" y="356"/>
                  <a:pt x="224" y="356"/>
                </a:cubicBezTo>
                <a:cubicBezTo>
                  <a:pt x="117" y="356"/>
                  <a:pt x="117" y="356"/>
                  <a:pt x="117" y="356"/>
                </a:cubicBezTo>
                <a:cubicBezTo>
                  <a:pt x="114" y="356"/>
                  <a:pt x="112" y="354"/>
                  <a:pt x="110" y="352"/>
                </a:cubicBezTo>
                <a:cubicBezTo>
                  <a:pt x="110" y="352"/>
                  <a:pt x="110" y="352"/>
                  <a:pt x="110" y="352"/>
                </a:cubicBezTo>
                <a:cubicBezTo>
                  <a:pt x="110" y="352"/>
                  <a:pt x="98" y="322"/>
                  <a:pt x="93" y="282"/>
                </a:cubicBezTo>
                <a:cubicBezTo>
                  <a:pt x="89" y="241"/>
                  <a:pt x="51" y="234"/>
                  <a:pt x="47" y="166"/>
                </a:cubicBezTo>
                <a:cubicBezTo>
                  <a:pt x="43" y="105"/>
                  <a:pt x="89" y="48"/>
                  <a:pt x="168" y="43"/>
                </a:cubicBezTo>
                <a:cubicBezTo>
                  <a:pt x="174" y="43"/>
                  <a:pt x="174" y="43"/>
                  <a:pt x="174" y="43"/>
                </a:cubicBezTo>
                <a:cubicBezTo>
                  <a:pt x="253" y="48"/>
                  <a:pt x="299" y="105"/>
                  <a:pt x="295" y="166"/>
                </a:cubicBezTo>
                <a:close/>
              </a:path>
            </a:pathLst>
          </a:custGeom>
          <a:solidFill>
            <a:schemeClr val="bg1">
              <a:lumMod val="75000"/>
            </a:schemeClr>
          </a:solidFill>
          <a:ln w="9525">
            <a:noFill/>
            <a:round/>
          </a:ln>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1" i="0" u="none" strike="noStrike" kern="1200" cap="none" spc="0" normalizeH="0" baseline="0" noProof="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sp>
        <p:nvSpPr>
          <p:cNvPr id="33" name="Freeform 123"/>
          <p:cNvSpPr/>
          <p:nvPr/>
        </p:nvSpPr>
        <p:spPr bwMode="auto">
          <a:xfrm>
            <a:off x="438207" y="3126886"/>
            <a:ext cx="760579" cy="98321"/>
          </a:xfrm>
          <a:custGeom>
            <a:avLst/>
            <a:gdLst/>
            <a:ahLst/>
            <a:cxnLst>
              <a:cxn ang="0">
                <a:pos x="163" y="11"/>
              </a:cxn>
              <a:cxn ang="0">
                <a:pos x="153" y="21"/>
              </a:cxn>
              <a:cxn ang="0">
                <a:pos x="10" y="21"/>
              </a:cxn>
              <a:cxn ang="0">
                <a:pos x="0" y="11"/>
              </a:cxn>
              <a:cxn ang="0">
                <a:pos x="10" y="0"/>
              </a:cxn>
              <a:cxn ang="0">
                <a:pos x="153" y="0"/>
              </a:cxn>
              <a:cxn ang="0">
                <a:pos x="163" y="11"/>
              </a:cxn>
            </a:cxnLst>
            <a:rect l="0" t="0" r="r" b="b"/>
            <a:pathLst>
              <a:path w="163" h="21">
                <a:moveTo>
                  <a:pt x="163" y="11"/>
                </a:moveTo>
                <a:cubicBezTo>
                  <a:pt x="163" y="16"/>
                  <a:pt x="158" y="21"/>
                  <a:pt x="153" y="21"/>
                </a:cubicBezTo>
                <a:cubicBezTo>
                  <a:pt x="10" y="21"/>
                  <a:pt x="10" y="21"/>
                  <a:pt x="10" y="21"/>
                </a:cubicBezTo>
                <a:cubicBezTo>
                  <a:pt x="5" y="21"/>
                  <a:pt x="0" y="16"/>
                  <a:pt x="0" y="11"/>
                </a:cubicBezTo>
                <a:cubicBezTo>
                  <a:pt x="0" y="5"/>
                  <a:pt x="5" y="0"/>
                  <a:pt x="10" y="0"/>
                </a:cubicBezTo>
                <a:cubicBezTo>
                  <a:pt x="153" y="0"/>
                  <a:pt x="153" y="0"/>
                  <a:pt x="153" y="0"/>
                </a:cubicBezTo>
                <a:cubicBezTo>
                  <a:pt x="158" y="0"/>
                  <a:pt x="163" y="5"/>
                  <a:pt x="163" y="11"/>
                </a:cubicBezTo>
                <a:close/>
              </a:path>
            </a:pathLst>
          </a:custGeom>
          <a:solidFill>
            <a:schemeClr val="bg1">
              <a:lumMod val="75000"/>
            </a:schemeClr>
          </a:solidFill>
          <a:ln w="9525">
            <a:noFill/>
            <a:round/>
          </a:ln>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1" i="0" u="none" strike="noStrike" kern="1200" cap="none" spc="0" normalizeH="0" baseline="0" noProof="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sp>
        <p:nvSpPr>
          <p:cNvPr id="34" name="Freeform 124"/>
          <p:cNvSpPr/>
          <p:nvPr/>
        </p:nvSpPr>
        <p:spPr bwMode="auto">
          <a:xfrm>
            <a:off x="438207" y="2990750"/>
            <a:ext cx="760579" cy="98321"/>
          </a:xfrm>
          <a:custGeom>
            <a:avLst/>
            <a:gdLst/>
            <a:ahLst/>
            <a:cxnLst>
              <a:cxn ang="0">
                <a:pos x="163" y="11"/>
              </a:cxn>
              <a:cxn ang="0">
                <a:pos x="153" y="21"/>
              </a:cxn>
              <a:cxn ang="0">
                <a:pos x="10" y="21"/>
              </a:cxn>
              <a:cxn ang="0">
                <a:pos x="0" y="11"/>
              </a:cxn>
              <a:cxn ang="0">
                <a:pos x="10" y="0"/>
              </a:cxn>
              <a:cxn ang="0">
                <a:pos x="153" y="0"/>
              </a:cxn>
              <a:cxn ang="0">
                <a:pos x="163" y="11"/>
              </a:cxn>
            </a:cxnLst>
            <a:rect l="0" t="0" r="r" b="b"/>
            <a:pathLst>
              <a:path w="163" h="21">
                <a:moveTo>
                  <a:pt x="163" y="11"/>
                </a:moveTo>
                <a:cubicBezTo>
                  <a:pt x="163" y="16"/>
                  <a:pt x="158" y="21"/>
                  <a:pt x="153" y="21"/>
                </a:cubicBezTo>
                <a:cubicBezTo>
                  <a:pt x="10" y="21"/>
                  <a:pt x="10" y="21"/>
                  <a:pt x="10" y="21"/>
                </a:cubicBezTo>
                <a:cubicBezTo>
                  <a:pt x="5" y="21"/>
                  <a:pt x="0" y="16"/>
                  <a:pt x="0" y="11"/>
                </a:cubicBezTo>
                <a:cubicBezTo>
                  <a:pt x="0" y="5"/>
                  <a:pt x="5" y="0"/>
                  <a:pt x="10" y="0"/>
                </a:cubicBezTo>
                <a:cubicBezTo>
                  <a:pt x="153" y="0"/>
                  <a:pt x="153" y="0"/>
                  <a:pt x="153" y="0"/>
                </a:cubicBezTo>
                <a:cubicBezTo>
                  <a:pt x="158" y="0"/>
                  <a:pt x="163" y="5"/>
                  <a:pt x="163" y="11"/>
                </a:cubicBezTo>
                <a:close/>
              </a:path>
            </a:pathLst>
          </a:custGeom>
          <a:solidFill>
            <a:schemeClr val="bg1">
              <a:lumMod val="75000"/>
            </a:schemeClr>
          </a:solidFill>
          <a:ln w="9525">
            <a:noFill/>
            <a:round/>
          </a:ln>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1" i="0" u="none" strike="noStrike" kern="1200" cap="none" spc="0" normalizeH="0" baseline="0" noProof="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sp>
        <p:nvSpPr>
          <p:cNvPr id="36" name="Freeform 125"/>
          <p:cNvSpPr/>
          <p:nvPr/>
        </p:nvSpPr>
        <p:spPr bwMode="auto">
          <a:xfrm>
            <a:off x="503687" y="3265544"/>
            <a:ext cx="601916" cy="151262"/>
          </a:xfrm>
          <a:custGeom>
            <a:avLst/>
            <a:gdLst/>
            <a:ahLst/>
            <a:cxnLst>
              <a:cxn ang="0">
                <a:pos x="0" y="0"/>
              </a:cxn>
              <a:cxn ang="0">
                <a:pos x="129" y="0"/>
              </a:cxn>
              <a:cxn ang="0">
                <a:pos x="63" y="30"/>
              </a:cxn>
              <a:cxn ang="0">
                <a:pos x="0" y="0"/>
              </a:cxn>
            </a:cxnLst>
            <a:rect l="0" t="0" r="r" b="b"/>
            <a:pathLst>
              <a:path w="129" h="32">
                <a:moveTo>
                  <a:pt x="0" y="0"/>
                </a:moveTo>
                <a:cubicBezTo>
                  <a:pt x="129" y="0"/>
                  <a:pt x="129" y="0"/>
                  <a:pt x="129" y="0"/>
                </a:cubicBezTo>
                <a:cubicBezTo>
                  <a:pt x="129" y="0"/>
                  <a:pt x="120" y="32"/>
                  <a:pt x="63" y="30"/>
                </a:cubicBezTo>
                <a:cubicBezTo>
                  <a:pt x="17" y="29"/>
                  <a:pt x="0" y="0"/>
                  <a:pt x="0" y="0"/>
                </a:cubicBezTo>
                <a:close/>
              </a:path>
            </a:pathLst>
          </a:custGeom>
          <a:solidFill>
            <a:schemeClr val="bg1">
              <a:lumMod val="75000"/>
            </a:schemeClr>
          </a:solidFill>
          <a:ln w="9525">
            <a:noFill/>
            <a:round/>
          </a:ln>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1" i="0" u="none" strike="noStrike" kern="1200" cap="none" spc="0" normalizeH="0" baseline="0" noProof="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2696838592"/>
              </p:ext>
            </p:extLst>
          </p:nvPr>
        </p:nvGraphicFramePr>
        <p:xfrm>
          <a:off x="1691680" y="1772816"/>
          <a:ext cx="7272808" cy="4947602"/>
        </p:xfrm>
        <a:graphic>
          <a:graphicData uri="http://schemas.openxmlformats.org/drawingml/2006/table">
            <a:tbl>
              <a:tblPr>
                <a:tableStyleId>{5C22544A-7EE6-4342-B048-85BDC9FD1C3A}</a:tableStyleId>
              </a:tblPr>
              <a:tblGrid>
                <a:gridCol w="1339728">
                  <a:extLst>
                    <a:ext uri="{9D8B030D-6E8A-4147-A177-3AD203B41FA5}">
                      <a16:colId xmlns:a16="http://schemas.microsoft.com/office/drawing/2014/main" val="20000"/>
                    </a:ext>
                  </a:extLst>
                </a:gridCol>
                <a:gridCol w="2837071">
                  <a:extLst>
                    <a:ext uri="{9D8B030D-6E8A-4147-A177-3AD203B41FA5}">
                      <a16:colId xmlns:a16="http://schemas.microsoft.com/office/drawing/2014/main" val="20001"/>
                    </a:ext>
                  </a:extLst>
                </a:gridCol>
                <a:gridCol w="1654958">
                  <a:extLst>
                    <a:ext uri="{9D8B030D-6E8A-4147-A177-3AD203B41FA5}">
                      <a16:colId xmlns:a16="http://schemas.microsoft.com/office/drawing/2014/main" val="20002"/>
                    </a:ext>
                  </a:extLst>
                </a:gridCol>
                <a:gridCol w="1441051">
                  <a:extLst>
                    <a:ext uri="{9D8B030D-6E8A-4147-A177-3AD203B41FA5}">
                      <a16:colId xmlns:a16="http://schemas.microsoft.com/office/drawing/2014/main" val="20003"/>
                    </a:ext>
                  </a:extLst>
                </a:gridCol>
              </a:tblGrid>
              <a:tr h="445471">
                <a:tc>
                  <a:txBody>
                    <a:bodyPr/>
                    <a:lstStyle/>
                    <a:p>
                      <a:pPr marL="0" algn="ctr" defTabSz="913765" rtl="0" eaLnBrk="1" fontAlgn="ctr" latinLnBrk="0" hangingPunct="1"/>
                      <a:r>
                        <a:rPr lang="zh-CN" altLang="en-US" sz="2000" b="1" u="none" strike="noStrike" kern="1200" dirty="0">
                          <a:solidFill>
                            <a:schemeClr val="tx1"/>
                          </a:solidFill>
                          <a:effectLst/>
                          <a:latin typeface="+mn-lt"/>
                          <a:ea typeface="+mn-ea"/>
                          <a:cs typeface="+mn-cs"/>
                        </a:rPr>
                        <a:t>姓名</a:t>
                      </a:r>
                    </a:p>
                  </a:txBody>
                  <a:tcPr marL="6350" marR="6350" marT="6350" marB="0" anchor="ctr"/>
                </a:tc>
                <a:tc>
                  <a:txBody>
                    <a:bodyPr/>
                    <a:lstStyle/>
                    <a:p>
                      <a:pPr marL="0" algn="ctr" defTabSz="913765" rtl="0" eaLnBrk="1" fontAlgn="ctr" latinLnBrk="0" hangingPunct="1"/>
                      <a:r>
                        <a:rPr lang="zh-CN" altLang="en-US" sz="2000" b="1" u="none" strike="noStrike" kern="1200" dirty="0">
                          <a:solidFill>
                            <a:schemeClr val="tx1"/>
                          </a:solidFill>
                          <a:effectLst/>
                          <a:latin typeface="+mn-lt"/>
                          <a:ea typeface="+mn-ea"/>
                          <a:cs typeface="+mn-cs"/>
                        </a:rPr>
                        <a:t>自我评价</a:t>
                      </a:r>
                    </a:p>
                  </a:txBody>
                  <a:tcPr marL="6350" marR="6350" marT="6350" marB="0" anchor="ctr"/>
                </a:tc>
                <a:tc>
                  <a:txBody>
                    <a:bodyPr/>
                    <a:lstStyle/>
                    <a:p>
                      <a:pPr marL="0" algn="ctr" defTabSz="913765" rtl="0" eaLnBrk="1" fontAlgn="ctr" latinLnBrk="0" hangingPunct="1"/>
                      <a:r>
                        <a:rPr lang="zh-CN" altLang="en-US" sz="2000" b="1" u="none" strike="noStrike" kern="1200" dirty="0">
                          <a:solidFill>
                            <a:schemeClr val="tx1"/>
                          </a:solidFill>
                          <a:effectLst/>
                          <a:latin typeface="+mn-lt"/>
                          <a:ea typeface="+mn-ea"/>
                          <a:cs typeface="+mn-cs"/>
                        </a:rPr>
                        <a:t>指导老师评价</a:t>
                      </a:r>
                    </a:p>
                  </a:txBody>
                  <a:tcPr marL="6350" marR="6350" marT="6350" marB="0" anchor="ctr"/>
                </a:tc>
                <a:tc>
                  <a:txBody>
                    <a:bodyPr/>
                    <a:lstStyle/>
                    <a:p>
                      <a:pPr marL="0" algn="ctr" defTabSz="913765" rtl="0" eaLnBrk="1" fontAlgn="ctr" latinLnBrk="0" hangingPunct="1"/>
                      <a:r>
                        <a:rPr lang="zh-CN" altLang="en-US" sz="2000" b="1" u="none" strike="noStrike" kern="1200" dirty="0">
                          <a:solidFill>
                            <a:schemeClr val="tx1"/>
                          </a:solidFill>
                          <a:effectLst/>
                          <a:latin typeface="+mn-lt"/>
                          <a:ea typeface="+mn-ea"/>
                          <a:cs typeface="+mn-cs"/>
                        </a:rPr>
                        <a:t>指导老师</a:t>
                      </a:r>
                    </a:p>
                  </a:txBody>
                  <a:tcPr marL="6350" marR="6350" marT="6350" marB="0" anchor="ctr"/>
                </a:tc>
                <a:extLst>
                  <a:ext uri="{0D108BD9-81ED-4DB2-BD59-A6C34878D82A}">
                    <a16:rowId xmlns:a16="http://schemas.microsoft.com/office/drawing/2014/main" val="10000"/>
                  </a:ext>
                </a:extLst>
              </a:tr>
              <a:tr h="1378439">
                <a:tc>
                  <a:txBody>
                    <a:bodyPr/>
                    <a:lstStyle/>
                    <a:p>
                      <a:pPr algn="ctr" fontAlgn="ctr"/>
                      <a:r>
                        <a:rPr lang="zh-CN" altLang="en-US" sz="2400" b="0" i="0" u="none" kern="1200" baseline="0" dirty="0">
                          <a:solidFill>
                            <a:srgbClr val="874600"/>
                          </a:solidFill>
                          <a:latin typeface="黑体" panose="02010609060101010101" pitchFamily="49" charset="-122"/>
                          <a:ea typeface="黑体" panose="02010609060101010101" pitchFamily="49" charset="-122"/>
                          <a:cs typeface="+mn-cs"/>
                        </a:rPr>
                        <a:t>孙尔雅</a:t>
                      </a:r>
                    </a:p>
                  </a:txBody>
                  <a:tcPr marL="6350" marR="6350" marT="6350" marB="0" anchor="ctr"/>
                </a:tc>
                <a:tc>
                  <a:txBody>
                    <a:bodyPr/>
                    <a:lstStyle/>
                    <a:p>
                      <a:pPr algn="l" fontAlgn="ctr"/>
                      <a:r>
                        <a:rPr lang="zh-CN" altLang="en-US" sz="1600" u="none" strike="noStrike" dirty="0">
                          <a:effectLst/>
                        </a:rPr>
                        <a:t>    我能够按照课题组任务分工认真开展问卷调查工作，对问卷调查结果及时进行分析梳理，为后续报告撰写打下基础，通过这次活动进一步提高了自己的团队精神。</a:t>
                      </a:r>
                      <a:endParaRPr lang="zh-CN" altLang="en-US" sz="1600" b="0" i="0" u="none" strike="noStrike" dirty="0">
                        <a:solidFill>
                          <a:srgbClr val="000000"/>
                        </a:solidFill>
                        <a:effectLst/>
                        <a:latin typeface="宋体"/>
                      </a:endParaRPr>
                    </a:p>
                  </a:txBody>
                  <a:tcPr marL="6350" marR="6350" marT="6350" marB="0" anchor="ctr"/>
                </a:tc>
                <a:tc>
                  <a:txBody>
                    <a:bodyPr/>
                    <a:lstStyle/>
                    <a:p>
                      <a:pPr marL="0" algn="ctr" defTabSz="913765" rtl="0" eaLnBrk="1" fontAlgn="ctr" latinLnBrk="0" hangingPunct="1"/>
                      <a:r>
                        <a:rPr lang="zh-CN" altLang="en-US" sz="2400" b="0" i="0" u="none" kern="1200" baseline="0" dirty="0">
                          <a:solidFill>
                            <a:srgbClr val="FF0000"/>
                          </a:solidFill>
                          <a:latin typeface="黑体" panose="02010609060101010101" pitchFamily="49" charset="-122"/>
                          <a:ea typeface="黑体" panose="02010609060101010101" pitchFamily="49" charset="-122"/>
                          <a:cs typeface="+mn-cs"/>
                        </a:rPr>
                        <a:t>优秀</a:t>
                      </a:r>
                    </a:p>
                  </a:txBody>
                  <a:tcPr marL="6350" marR="6350" marT="6350" marB="0" anchor="ctr"/>
                </a:tc>
                <a:tc>
                  <a:txBody>
                    <a:bodyPr/>
                    <a:lstStyle/>
                    <a:p>
                      <a:pPr marL="0" algn="ctr" defTabSz="913765" rtl="0" eaLnBrk="1" fontAlgn="ctr" latinLnBrk="0" hangingPunct="1"/>
                      <a:r>
                        <a:rPr lang="zh-CN" altLang="en-US" sz="2400" b="0" i="0" u="none" kern="1200" baseline="0" dirty="0">
                          <a:solidFill>
                            <a:srgbClr val="874600"/>
                          </a:solidFill>
                          <a:latin typeface="黑体" panose="02010609060101010101" pitchFamily="49" charset="-122"/>
                          <a:ea typeface="黑体" panose="02010609060101010101" pitchFamily="49" charset="-122"/>
                          <a:cs typeface="+mn-cs"/>
                        </a:rPr>
                        <a:t>张丹丹</a:t>
                      </a:r>
                    </a:p>
                  </a:txBody>
                  <a:tcPr marL="6350" marR="6350" marT="6350" marB="0" anchor="ctr"/>
                </a:tc>
                <a:extLst>
                  <a:ext uri="{0D108BD9-81ED-4DB2-BD59-A6C34878D82A}">
                    <a16:rowId xmlns:a16="http://schemas.microsoft.com/office/drawing/2014/main" val="10001"/>
                  </a:ext>
                </a:extLst>
              </a:tr>
              <a:tr h="1563351">
                <a:tc>
                  <a:txBody>
                    <a:bodyPr/>
                    <a:lstStyle/>
                    <a:p>
                      <a:pPr algn="ctr" fontAlgn="ctr"/>
                      <a:r>
                        <a:rPr lang="zh-CN" altLang="en-US" sz="2400" b="0" i="0" u="none" kern="1200" baseline="0" dirty="0">
                          <a:solidFill>
                            <a:srgbClr val="874600"/>
                          </a:solidFill>
                          <a:latin typeface="黑体" panose="02010609060101010101" pitchFamily="49" charset="-122"/>
                          <a:ea typeface="黑体" panose="02010609060101010101" pitchFamily="49" charset="-122"/>
                          <a:cs typeface="+mn-cs"/>
                        </a:rPr>
                        <a:t>李其佩</a:t>
                      </a:r>
                    </a:p>
                  </a:txBody>
                  <a:tcPr marL="6350" marR="6350" marT="6350" marB="0" anchor="ctr"/>
                </a:tc>
                <a:tc>
                  <a:txBody>
                    <a:bodyPr/>
                    <a:lstStyle/>
                    <a:p>
                      <a:pPr algn="l" fontAlgn="ctr"/>
                      <a:r>
                        <a:rPr lang="zh-CN" altLang="en-US" sz="1600" u="none" strike="noStrike" dirty="0">
                          <a:effectLst/>
                        </a:rPr>
                        <a:t>    我能够积极主动完成任务分工，采取电脑检索以及在图书馆查阅的方式，收集整理的大量的文献资料。通过这次研究性学习活动，我进一步增强了发现问题、解决问题的本领。</a:t>
                      </a:r>
                      <a:endParaRPr lang="zh-CN" altLang="en-US" sz="1600" b="0" i="0" u="none" strike="noStrike" dirty="0">
                        <a:solidFill>
                          <a:srgbClr val="000000"/>
                        </a:solidFill>
                        <a:effectLst/>
                        <a:latin typeface="宋体"/>
                      </a:endParaRPr>
                    </a:p>
                  </a:txBody>
                  <a:tcPr marL="6350" marR="6350" marT="6350" marB="0" anchor="ctr"/>
                </a:tc>
                <a:tc>
                  <a:txBody>
                    <a:bodyPr/>
                    <a:lstStyle/>
                    <a:p>
                      <a:pPr marL="0" algn="ctr" defTabSz="913765" rtl="0" eaLnBrk="1" fontAlgn="ctr" latinLnBrk="0" hangingPunct="1"/>
                      <a:r>
                        <a:rPr lang="zh-CN" altLang="en-US" sz="2400" b="0" i="0" u="none" kern="1200" baseline="0" dirty="0">
                          <a:solidFill>
                            <a:srgbClr val="FF0000"/>
                          </a:solidFill>
                          <a:latin typeface="黑体" panose="02010609060101010101" pitchFamily="49" charset="-122"/>
                          <a:ea typeface="黑体" panose="02010609060101010101" pitchFamily="49" charset="-122"/>
                          <a:cs typeface="+mn-cs"/>
                        </a:rPr>
                        <a:t>优秀</a:t>
                      </a:r>
                    </a:p>
                  </a:txBody>
                  <a:tcPr marL="6350" marR="6350" marT="6350" marB="0" anchor="ctr"/>
                </a:tc>
                <a:tc>
                  <a:txBody>
                    <a:bodyPr/>
                    <a:lstStyle/>
                    <a:p>
                      <a:pPr marL="0" algn="ctr" defTabSz="913765" rtl="0" eaLnBrk="1" fontAlgn="ctr" latinLnBrk="0" hangingPunct="1"/>
                      <a:r>
                        <a:rPr lang="zh-CN" altLang="en-US" sz="2400" b="0" i="0" u="none" kern="1200" baseline="0" dirty="0">
                          <a:solidFill>
                            <a:srgbClr val="874600"/>
                          </a:solidFill>
                          <a:latin typeface="黑体" panose="02010609060101010101" pitchFamily="49" charset="-122"/>
                          <a:ea typeface="黑体" panose="02010609060101010101" pitchFamily="49" charset="-122"/>
                          <a:cs typeface="+mn-cs"/>
                        </a:rPr>
                        <a:t>张丹丹</a:t>
                      </a:r>
                    </a:p>
                  </a:txBody>
                  <a:tcPr marL="6350" marR="6350" marT="6350" marB="0" anchor="ctr"/>
                </a:tc>
                <a:extLst>
                  <a:ext uri="{0D108BD9-81ED-4DB2-BD59-A6C34878D82A}">
                    <a16:rowId xmlns:a16="http://schemas.microsoft.com/office/drawing/2014/main" val="10002"/>
                  </a:ext>
                </a:extLst>
              </a:tr>
              <a:tr h="1437275">
                <a:tc>
                  <a:txBody>
                    <a:bodyPr/>
                    <a:lstStyle/>
                    <a:p>
                      <a:pPr algn="ctr" fontAlgn="ctr"/>
                      <a:r>
                        <a:rPr lang="zh-CN" altLang="en-US" sz="2400" b="0" i="0" u="none" kern="1200" baseline="0" dirty="0">
                          <a:solidFill>
                            <a:srgbClr val="874600"/>
                          </a:solidFill>
                          <a:latin typeface="黑体" panose="02010609060101010101" pitchFamily="49" charset="-122"/>
                          <a:ea typeface="黑体" panose="02010609060101010101" pitchFamily="49" charset="-122"/>
                          <a:cs typeface="+mn-cs"/>
                        </a:rPr>
                        <a:t>姜名泽</a:t>
                      </a:r>
                    </a:p>
                  </a:txBody>
                  <a:tcPr marL="6350" marR="6350" marT="6350" marB="0" anchor="ctr"/>
                </a:tc>
                <a:tc>
                  <a:txBody>
                    <a:bodyPr/>
                    <a:lstStyle/>
                    <a:p>
                      <a:pPr algn="l" fontAlgn="ctr"/>
                      <a:r>
                        <a:rPr lang="zh-CN" altLang="en-US" sz="1600" u="none" strike="noStrike" dirty="0">
                          <a:effectLst/>
                        </a:rPr>
                        <a:t>    我能够积极主动完成课题组分配的任务，对问卷调查结果深入分析，对收集的文献资料及时研究。通过这次研究性学习活动，我进一步提高了团队协作能力。</a:t>
                      </a:r>
                      <a:endParaRPr lang="zh-CN" altLang="en-US" sz="1600" b="0" i="0" u="none" strike="noStrike" dirty="0">
                        <a:solidFill>
                          <a:srgbClr val="000000"/>
                        </a:solidFill>
                        <a:effectLst/>
                        <a:latin typeface="宋体"/>
                      </a:endParaRPr>
                    </a:p>
                  </a:txBody>
                  <a:tcPr marL="6350" marR="6350" marT="6350" marB="0" anchor="ctr"/>
                </a:tc>
                <a:tc>
                  <a:txBody>
                    <a:bodyPr/>
                    <a:lstStyle/>
                    <a:p>
                      <a:pPr marL="0" algn="ctr" defTabSz="913765" rtl="0" eaLnBrk="1" fontAlgn="ctr" latinLnBrk="0" hangingPunct="1"/>
                      <a:r>
                        <a:rPr lang="zh-CN" altLang="en-US" sz="2400" b="0" i="0" u="none" kern="1200" baseline="0" dirty="0">
                          <a:solidFill>
                            <a:srgbClr val="FF0000"/>
                          </a:solidFill>
                          <a:latin typeface="黑体" panose="02010609060101010101" pitchFamily="49" charset="-122"/>
                          <a:ea typeface="黑体" panose="02010609060101010101" pitchFamily="49" charset="-122"/>
                          <a:cs typeface="+mn-cs"/>
                        </a:rPr>
                        <a:t>优秀</a:t>
                      </a:r>
                    </a:p>
                  </a:txBody>
                  <a:tcPr marL="6350" marR="6350" marT="6350" marB="0" anchor="ctr"/>
                </a:tc>
                <a:tc>
                  <a:txBody>
                    <a:bodyPr/>
                    <a:lstStyle/>
                    <a:p>
                      <a:pPr marL="0" algn="ctr" defTabSz="913765" rtl="0" eaLnBrk="1" fontAlgn="ctr" latinLnBrk="0" hangingPunct="1"/>
                      <a:r>
                        <a:rPr lang="zh-CN" altLang="en-US" sz="2400" b="0" i="0" u="none" kern="1200" baseline="0" dirty="0">
                          <a:solidFill>
                            <a:srgbClr val="874600"/>
                          </a:solidFill>
                          <a:latin typeface="黑体" panose="02010609060101010101" pitchFamily="49" charset="-122"/>
                          <a:ea typeface="黑体" panose="02010609060101010101" pitchFamily="49" charset="-122"/>
                          <a:cs typeface="+mn-cs"/>
                        </a:rPr>
                        <a:t>张丹丹</a:t>
                      </a:r>
                    </a:p>
                  </a:txBody>
                  <a:tcPr marL="6350" marR="6350" marT="6350" marB="0" anchor="ct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20134462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 presetClass="entr" presetSubtype="8" accel="50000" decel="5000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ext Box 2"/>
          <p:cNvSpPr txBox="1">
            <a:spLocks noChangeArrowheads="1"/>
          </p:cNvSpPr>
          <p:nvPr/>
        </p:nvSpPr>
        <p:spPr bwMode="auto">
          <a:xfrm>
            <a:off x="2523687" y="2360067"/>
            <a:ext cx="4496607" cy="1428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3528" tIns="36767" rIns="73528" bIns="36767">
            <a:spAutoFit/>
          </a:bodyPr>
          <a:lstStyle>
            <a:lvl1pPr defTabSz="735013">
              <a:defRPr sz="5500">
                <a:solidFill>
                  <a:schemeClr val="tx1"/>
                </a:solidFill>
                <a:latin typeface="Arial" pitchFamily="34" charset="0"/>
                <a:ea typeface="宋体" pitchFamily="2" charset="-122"/>
              </a:defRPr>
            </a:lvl1pPr>
            <a:lvl2pPr marL="742950" indent="-285750" defTabSz="735013">
              <a:defRPr sz="5500">
                <a:solidFill>
                  <a:schemeClr val="tx1"/>
                </a:solidFill>
                <a:latin typeface="Arial" pitchFamily="34" charset="0"/>
                <a:ea typeface="宋体" pitchFamily="2" charset="-122"/>
              </a:defRPr>
            </a:lvl2pPr>
            <a:lvl3pPr marL="1143000" indent="-228600" defTabSz="735013">
              <a:defRPr sz="5500">
                <a:solidFill>
                  <a:schemeClr val="tx1"/>
                </a:solidFill>
                <a:latin typeface="Arial" pitchFamily="34" charset="0"/>
                <a:ea typeface="宋体" pitchFamily="2" charset="-122"/>
              </a:defRPr>
            </a:lvl3pPr>
            <a:lvl4pPr marL="1600200" indent="-228600" defTabSz="735013">
              <a:defRPr sz="5500">
                <a:solidFill>
                  <a:schemeClr val="tx1"/>
                </a:solidFill>
                <a:latin typeface="Arial" pitchFamily="34" charset="0"/>
                <a:ea typeface="宋体" pitchFamily="2" charset="-122"/>
              </a:defRPr>
            </a:lvl4pPr>
            <a:lvl5pPr marL="2057400" indent="-228600" defTabSz="735013">
              <a:defRPr sz="5500">
                <a:solidFill>
                  <a:schemeClr val="tx1"/>
                </a:solidFill>
                <a:latin typeface="Arial" pitchFamily="34" charset="0"/>
                <a:ea typeface="宋体" pitchFamily="2" charset="-122"/>
              </a:defRPr>
            </a:lvl5pPr>
            <a:lvl6pPr marL="2514600" indent="-228600" defTabSz="735013" eaLnBrk="0" fontAlgn="base" hangingPunct="0">
              <a:spcBef>
                <a:spcPct val="0"/>
              </a:spcBef>
              <a:spcAft>
                <a:spcPct val="0"/>
              </a:spcAft>
              <a:defRPr sz="5500">
                <a:solidFill>
                  <a:schemeClr val="tx1"/>
                </a:solidFill>
                <a:latin typeface="Arial" pitchFamily="34" charset="0"/>
                <a:ea typeface="宋体" pitchFamily="2" charset="-122"/>
              </a:defRPr>
            </a:lvl6pPr>
            <a:lvl7pPr marL="2971800" indent="-228600" defTabSz="735013" eaLnBrk="0" fontAlgn="base" hangingPunct="0">
              <a:spcBef>
                <a:spcPct val="0"/>
              </a:spcBef>
              <a:spcAft>
                <a:spcPct val="0"/>
              </a:spcAft>
              <a:defRPr sz="5500">
                <a:solidFill>
                  <a:schemeClr val="tx1"/>
                </a:solidFill>
                <a:latin typeface="Arial" pitchFamily="34" charset="0"/>
                <a:ea typeface="宋体" pitchFamily="2" charset="-122"/>
              </a:defRPr>
            </a:lvl7pPr>
            <a:lvl8pPr marL="3429000" indent="-228600" defTabSz="735013" eaLnBrk="0" fontAlgn="base" hangingPunct="0">
              <a:spcBef>
                <a:spcPct val="0"/>
              </a:spcBef>
              <a:spcAft>
                <a:spcPct val="0"/>
              </a:spcAft>
              <a:defRPr sz="5500">
                <a:solidFill>
                  <a:schemeClr val="tx1"/>
                </a:solidFill>
                <a:latin typeface="Arial" pitchFamily="34" charset="0"/>
                <a:ea typeface="宋体" pitchFamily="2" charset="-122"/>
              </a:defRPr>
            </a:lvl8pPr>
            <a:lvl9pPr marL="3886200" indent="-228600" defTabSz="735013" eaLnBrk="0" fontAlgn="base" hangingPunct="0">
              <a:spcBef>
                <a:spcPct val="0"/>
              </a:spcBef>
              <a:spcAft>
                <a:spcPct val="0"/>
              </a:spcAft>
              <a:defRPr sz="5500">
                <a:solidFill>
                  <a:schemeClr val="tx1"/>
                </a:solidFill>
                <a:latin typeface="Arial" pitchFamily="34" charset="0"/>
                <a:ea typeface="宋体" pitchFamily="2" charset="-122"/>
              </a:defRPr>
            </a:lvl9pPr>
          </a:lstStyle>
          <a:p>
            <a:pPr algn="ctr" eaLnBrk="1" hangingPunct="1">
              <a:spcBef>
                <a:spcPct val="50000"/>
              </a:spcBef>
            </a:pPr>
            <a:r>
              <a:rPr lang="zh-CN" altLang="en-US" sz="8800" b="1">
                <a:solidFill>
                  <a:srgbClr val="00B050"/>
                </a:solidFill>
                <a:latin typeface="Times New Roman" pitchFamily="18" charset="0"/>
              </a:rPr>
              <a:t>谢  谢 </a:t>
            </a:r>
            <a:r>
              <a:rPr lang="en-US" altLang="zh-CN" sz="8800" b="1">
                <a:solidFill>
                  <a:srgbClr val="00B050"/>
                </a:solidFill>
                <a:latin typeface="Times New Roman" pitchFamily="18" charset="0"/>
              </a:rPr>
              <a:t>!</a:t>
            </a:r>
            <a:endParaRPr lang="en-US" altLang="zh-CN" sz="8800">
              <a:solidFill>
                <a:srgbClr val="00B050"/>
              </a:solidFill>
              <a:latin typeface="Times New Roman" pitchFamily="18" charset="0"/>
            </a:endParaRPr>
          </a:p>
        </p:txBody>
      </p:sp>
    </p:spTree>
    <p:extLst>
      <p:ext uri="{BB962C8B-B14F-4D97-AF65-F5344CB8AC3E}">
        <p14:creationId xmlns:p14="http://schemas.microsoft.com/office/powerpoint/2010/main" val="3082684064"/>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直接连接符 22"/>
          <p:cNvCxnSpPr/>
          <p:nvPr/>
        </p:nvCxnSpPr>
        <p:spPr>
          <a:xfrm>
            <a:off x="0" y="814388"/>
            <a:ext cx="9144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2" name="组合 46"/>
          <p:cNvGrpSpPr/>
          <p:nvPr/>
        </p:nvGrpSpPr>
        <p:grpSpPr>
          <a:xfrm>
            <a:off x="0" y="284163"/>
            <a:ext cx="5416867" cy="530225"/>
            <a:chOff x="0" y="284389"/>
            <a:chExt cx="1692275" cy="529772"/>
          </a:xfrm>
        </p:grpSpPr>
        <p:sp>
          <p:nvSpPr>
            <p:cNvPr id="8" name="矩形 7"/>
            <p:cNvSpPr/>
            <p:nvPr/>
          </p:nvSpPr>
          <p:spPr>
            <a:xfrm>
              <a:off x="0" y="284389"/>
              <a:ext cx="1511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400" b="1" dirty="0">
                  <a:solidFill>
                    <a:schemeClr val="bg1"/>
                  </a:solidFill>
                  <a:ea typeface="微软雅黑" panose="020B0503020204020204" charset="-122"/>
                  <a:sym typeface="Arial" panose="020B0604020202020204" pitchFamily="34" charset="0"/>
                </a:rPr>
                <a:t>中学生牙齿健康状况的调查与</a:t>
              </a:r>
              <a:r>
                <a:rPr lang="zh-CN" altLang="en-US" sz="2400" b="1" dirty="0" smtClean="0">
                  <a:solidFill>
                    <a:schemeClr val="bg1"/>
                  </a:solidFill>
                  <a:ea typeface="微软雅黑" panose="020B0503020204020204" charset="-122"/>
                  <a:sym typeface="Arial" panose="020B0604020202020204" pitchFamily="34" charset="0"/>
                </a:rPr>
                <a:t>研究</a:t>
              </a:r>
              <a:endParaRPr lang="zh-CN" altLang="en-US" sz="24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9" name="矩形 8"/>
            <p:cNvSpPr/>
            <p:nvPr/>
          </p:nvSpPr>
          <p:spPr>
            <a:xfrm>
              <a:off x="1577975" y="284389"/>
              <a:ext cx="114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charset="-122"/>
                <a:cs typeface="+mn-cs"/>
                <a:sym typeface="Arial" panose="020B0604020202020204" pitchFamily="34" charset="0"/>
              </a:endParaRPr>
            </a:p>
          </p:txBody>
        </p:sp>
      </p:grpSp>
      <p:sp>
        <p:nvSpPr>
          <p:cNvPr id="30" name="矩形 29"/>
          <p:cNvSpPr/>
          <p:nvPr/>
        </p:nvSpPr>
        <p:spPr>
          <a:xfrm>
            <a:off x="611560" y="2780928"/>
            <a:ext cx="7992888" cy="3024336"/>
          </a:xfrm>
          <a:prstGeom prst="rect">
            <a:avLst/>
          </a:prstGeom>
          <a:noFill/>
          <a:ln w="12700" cap="flat" cmpd="sng" algn="ctr">
            <a:solidFill>
              <a:srgbClr val="C00000"/>
            </a:solidFill>
            <a:prstDash val="solid"/>
            <a:miter lim="800000"/>
          </a:ln>
          <a:effectLst/>
        </p:spPr>
        <p:txBody>
          <a:bodyPr lIns="91413" tIns="45707" rIns="91413" bIns="45707" anchor="ctr"/>
          <a:lstStyle/>
          <a:p>
            <a:pPr lvl="0" eaLnBrk="1" fontAlgn="auto" hangingPunct="1">
              <a:lnSpc>
                <a:spcPct val="150000"/>
              </a:lnSpc>
              <a:spcBef>
                <a:spcPts val="0"/>
              </a:spcBef>
              <a:spcAft>
                <a:spcPts val="0"/>
              </a:spcAft>
              <a:defRPr/>
            </a:pPr>
            <a:r>
              <a:rPr lang="zh-CN" altLang="en-US" sz="2400" kern="0" dirty="0" smtClean="0">
                <a:solidFill>
                  <a:srgbClr val="874600"/>
                </a:solidFill>
                <a:latin typeface="黑体" panose="02010609060101010101" pitchFamily="49" charset="-122"/>
                <a:ea typeface="黑体" panose="02010609060101010101" pitchFamily="49" charset="-122"/>
              </a:rPr>
              <a:t>    通过</a:t>
            </a:r>
            <a:r>
              <a:rPr lang="zh-CN" altLang="en-US" sz="2400" kern="0" dirty="0">
                <a:solidFill>
                  <a:srgbClr val="874600"/>
                </a:solidFill>
                <a:latin typeface="黑体" panose="02010609060101010101" pitchFamily="49" charset="-122"/>
                <a:ea typeface="黑体" panose="02010609060101010101" pitchFamily="49" charset="-122"/>
              </a:rPr>
              <a:t>问卷调查以及查阅有关资料，从个人生活习惯、饮食习惯、牙齿保护意识等几个方面分析个人因素对中学生牙齿健康状况的影响；从影响仪表、影响发音、影响心理等方面分析了牙齿健康状况对中学生学习、生活质量的影响；提出提高中学生牙齿健康水平的对策建议</a:t>
            </a:r>
            <a:r>
              <a:rPr lang="zh-CN" altLang="en-US" sz="2400" kern="0" dirty="0" smtClean="0">
                <a:solidFill>
                  <a:srgbClr val="874600"/>
                </a:solidFill>
                <a:latin typeface="黑体" panose="02010609060101010101" pitchFamily="49" charset="-122"/>
                <a:ea typeface="黑体" panose="02010609060101010101" pitchFamily="49" charset="-122"/>
              </a:rPr>
              <a:t>。</a:t>
            </a:r>
            <a:endParaRPr kumimoji="0" lang="zh-CN" altLang="en-US" sz="2400" b="0" i="0" u="none" strike="noStrike" kern="0" cap="none" spc="0" normalizeH="0" baseline="0" noProof="0" dirty="0">
              <a:ln>
                <a:noFill/>
              </a:ln>
              <a:solidFill>
                <a:srgbClr val="874600"/>
              </a:solidFill>
              <a:effectLst/>
              <a:uLnTx/>
              <a:uFillTx/>
              <a:latin typeface="黑体" panose="02010609060101010101" pitchFamily="49" charset="-122"/>
              <a:ea typeface="黑体" panose="02010609060101010101" pitchFamily="49" charset="-122"/>
              <a:cs typeface="+mn-cs"/>
            </a:endParaRPr>
          </a:p>
        </p:txBody>
      </p:sp>
      <p:sp>
        <p:nvSpPr>
          <p:cNvPr id="17" name="Down Arrow Callout 43"/>
          <p:cNvSpPr/>
          <p:nvPr/>
        </p:nvSpPr>
        <p:spPr>
          <a:xfrm>
            <a:off x="3707904" y="1168821"/>
            <a:ext cx="1854200" cy="1590067"/>
          </a:xfrm>
          <a:prstGeom prst="downArrowCallout">
            <a:avLst>
              <a:gd name="adj1" fmla="val 25000"/>
              <a:gd name="adj2" fmla="val 6698"/>
              <a:gd name="adj3" fmla="val 4369"/>
              <a:gd name="adj4" fmla="val 97489"/>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91413" tIns="45707" rIns="91413" bIns="45707"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8" name="Flowchart: Off-page Connector 45"/>
          <p:cNvSpPr/>
          <p:nvPr/>
        </p:nvSpPr>
        <p:spPr>
          <a:xfrm>
            <a:off x="4227016" y="1268760"/>
            <a:ext cx="784225" cy="763588"/>
          </a:xfrm>
          <a:prstGeom prst="flowChartOffpageConnector">
            <a:avLst/>
          </a:prstGeom>
          <a:solidFill>
            <a:schemeClr val="accent4">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13" tIns="45707" rIns="91413" bIns="45707"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3200" b="0" i="0" u="none" strike="noStrike" kern="1200" cap="none" spc="0" normalizeH="0" baseline="0" noProof="0" dirty="0">
              <a:ln>
                <a:noFill/>
              </a:ln>
              <a:solidFill>
                <a:srgbClr val="8064A2"/>
              </a:solidFill>
              <a:effectLst/>
              <a:uLnTx/>
              <a:uFillTx/>
              <a:latin typeface="FontAwesome" pitchFamily="2" charset="0"/>
              <a:ea typeface="+mn-ea"/>
              <a:cs typeface="+mn-cs"/>
            </a:endParaRPr>
          </a:p>
        </p:txBody>
      </p:sp>
      <p:sp>
        <p:nvSpPr>
          <p:cNvPr id="19" name="Freeform 62"/>
          <p:cNvSpPr>
            <a:spLocks noChangeAspect="1" noEditPoints="1"/>
          </p:cNvSpPr>
          <p:nvPr/>
        </p:nvSpPr>
        <p:spPr>
          <a:xfrm>
            <a:off x="4441329" y="1446560"/>
            <a:ext cx="361950" cy="365125"/>
          </a:xfrm>
          <a:custGeom>
            <a:avLst/>
            <a:gdLst>
              <a:gd name="txL" fmla="*/ 0 w 58"/>
              <a:gd name="txT" fmla="*/ 0 h 58"/>
              <a:gd name="txR" fmla="*/ 58 w 58"/>
              <a:gd name="txB" fmla="*/ 58 h 58"/>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alpha val="100000"/>
            </a:schemeClr>
          </a:solidFill>
          <a:ln w="9525">
            <a:noFill/>
          </a:ln>
        </p:spPr>
        <p:txBody>
          <a:bodyPr/>
          <a:lstStyle/>
          <a:p>
            <a:endParaRPr lang="zh-CN" altLang="en-US"/>
          </a:p>
        </p:txBody>
      </p:sp>
      <p:sp>
        <p:nvSpPr>
          <p:cNvPr id="21" name="TextBox 20"/>
          <p:cNvSpPr txBox="1"/>
          <p:nvPr/>
        </p:nvSpPr>
        <p:spPr>
          <a:xfrm>
            <a:off x="3718222" y="2132856"/>
            <a:ext cx="1801812" cy="461639"/>
          </a:xfrm>
          <a:prstGeom prst="rect">
            <a:avLst/>
          </a:prstGeom>
          <a:noFill/>
          <a:ln w="9525">
            <a:noFill/>
          </a:ln>
        </p:spPr>
        <p:txBody>
          <a:bodyPr lIns="91413" tIns="45707" rIns="91413" bIns="45707">
            <a:spAutoFit/>
          </a:bodyPr>
          <a:lstStyle/>
          <a:p>
            <a:pPr algn="ctr">
              <a:spcBef>
                <a:spcPct val="20000"/>
              </a:spcBef>
              <a:buFont typeface="Arial" panose="020B0604020202020204" pitchFamily="34" charset="0"/>
              <a:buNone/>
            </a:pPr>
            <a:r>
              <a:rPr lang="zh-CN" altLang="en-US" sz="2400" b="1" dirty="0" smtClean="0">
                <a:solidFill>
                  <a:srgbClr val="FFFF00"/>
                </a:solidFill>
                <a:latin typeface="黑体" panose="02010609060101010101" pitchFamily="49" charset="-122"/>
                <a:ea typeface="黑体" panose="02010609060101010101" pitchFamily="49" charset="-122"/>
                <a:sym typeface="+mn-ea"/>
              </a:rPr>
              <a:t>研究</a:t>
            </a:r>
            <a:r>
              <a:rPr lang="zh-CN" altLang="en-US" sz="2400" b="1" dirty="0">
                <a:solidFill>
                  <a:srgbClr val="FFFF00"/>
                </a:solidFill>
                <a:latin typeface="黑体" panose="02010609060101010101" pitchFamily="49" charset="-122"/>
                <a:ea typeface="黑体" panose="02010609060101010101" pitchFamily="49" charset="-122"/>
                <a:sym typeface="+mn-ea"/>
              </a:rPr>
              <a:t>意义</a:t>
            </a:r>
          </a:p>
        </p:txBody>
      </p:sp>
    </p:spTree>
    <p:extLst>
      <p:ext uri="{BB962C8B-B14F-4D97-AF65-F5344CB8AC3E}">
        <p14:creationId xmlns:p14="http://schemas.microsoft.com/office/powerpoint/2010/main" val="161873685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 presetClass="entr" presetSubtype="4" accel="50000" decel="5000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tgtEl>
                                          <p:spTgt spid="17"/>
                                        </p:tgtEl>
                                        <p:attrNameLst>
                                          <p:attrName>ppt_x</p:attrName>
                                        </p:attrNameLst>
                                      </p:cBhvr>
                                      <p:tavLst>
                                        <p:tav tm="0">
                                          <p:val>
                                            <p:strVal val="#ppt_x"/>
                                          </p:val>
                                        </p:tav>
                                        <p:tav tm="100000">
                                          <p:val>
                                            <p:strVal val="#ppt_x"/>
                                          </p:val>
                                        </p:tav>
                                      </p:tavLst>
                                    </p:anim>
                                    <p:anim calcmode="lin" valueType="num">
                                      <p:cBhvr additive="base">
                                        <p:cTn id="12" dur="1000" fill="hold"/>
                                        <p:tgtEl>
                                          <p:spTgt spid="17"/>
                                        </p:tgtEl>
                                        <p:attrNameLst>
                                          <p:attrName>ppt_y</p:attrName>
                                        </p:attrNameLst>
                                      </p:cBhvr>
                                      <p:tavLst>
                                        <p:tav tm="0">
                                          <p:val>
                                            <p:strVal val="1+#ppt_h/2"/>
                                          </p:val>
                                        </p:tav>
                                        <p:tav tm="100000">
                                          <p:val>
                                            <p:strVal val="#ppt_y"/>
                                          </p:val>
                                        </p:tav>
                                      </p:tavLst>
                                    </p:anim>
                                  </p:childTnLst>
                                </p:cTn>
                              </p:par>
                              <p:par>
                                <p:cTn id="13" presetID="2" presetClass="entr" presetSubtype="1" accel="50000" decel="5000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ppt_x"/>
                                          </p:val>
                                        </p:tav>
                                        <p:tav tm="100000">
                                          <p:val>
                                            <p:strVal val="#ppt_x"/>
                                          </p:val>
                                        </p:tav>
                                      </p:tavLst>
                                    </p:anim>
                                    <p:anim calcmode="lin" valueType="num">
                                      <p:cBhvr additive="base">
                                        <p:cTn id="16" dur="1000" fill="hold"/>
                                        <p:tgtEl>
                                          <p:spTgt spid="18"/>
                                        </p:tgtEl>
                                        <p:attrNameLst>
                                          <p:attrName>ppt_y</p:attrName>
                                        </p:attrNameLst>
                                      </p:cBhvr>
                                      <p:tavLst>
                                        <p:tav tm="0">
                                          <p:val>
                                            <p:strVal val="0-#ppt_h/2"/>
                                          </p:val>
                                        </p:tav>
                                        <p:tav tm="100000">
                                          <p:val>
                                            <p:strVal val="#ppt_y"/>
                                          </p:val>
                                        </p:tav>
                                      </p:tavLst>
                                    </p:anim>
                                  </p:childTnLst>
                                </p:cTn>
                              </p:par>
                            </p:childTnLst>
                          </p:cTn>
                        </p:par>
                        <p:par>
                          <p:cTn id="17" fill="hold">
                            <p:stCondLst>
                              <p:cond delay="1500"/>
                            </p:stCondLst>
                            <p:childTnLst>
                              <p:par>
                                <p:cTn id="18" presetID="53" presetClass="entr" presetSubtype="16" fill="hold" nodeType="afterEffect">
                                  <p:stCondLst>
                                    <p:cond delay="0"/>
                                  </p:stCondLst>
                                  <p:childTnLst>
                                    <p:set>
                                      <p:cBhvr>
                                        <p:cTn id="19" dur="1" fill="hold">
                                          <p:stCondLst>
                                            <p:cond delay="0"/>
                                          </p:stCondLst>
                                        </p:cTn>
                                        <p:tgtEl>
                                          <p:spTgt spid="19"/>
                                        </p:tgtEl>
                                        <p:attrNameLst>
                                          <p:attrName>style.visibility</p:attrName>
                                        </p:attrNameLst>
                                      </p:cBhvr>
                                      <p:to>
                                        <p:strVal val="visible"/>
                                      </p:to>
                                    </p:set>
                                    <p:anim calcmode="lin" valueType="num">
                                      <p:cBhvr>
                                        <p:cTn id="20" dur="500" fill="hold"/>
                                        <p:tgtEl>
                                          <p:spTgt spid="19"/>
                                        </p:tgtEl>
                                        <p:attrNameLst>
                                          <p:attrName>ppt_w</p:attrName>
                                        </p:attrNameLst>
                                      </p:cBhvr>
                                      <p:tavLst>
                                        <p:tav tm="0">
                                          <p:val>
                                            <p:fltVal val="0"/>
                                          </p:val>
                                        </p:tav>
                                        <p:tav tm="100000">
                                          <p:val>
                                            <p:strVal val="#ppt_w"/>
                                          </p:val>
                                        </p:tav>
                                      </p:tavLst>
                                    </p:anim>
                                    <p:anim calcmode="lin" valueType="num">
                                      <p:cBhvr>
                                        <p:cTn id="21" dur="500" fill="hold"/>
                                        <p:tgtEl>
                                          <p:spTgt spid="19"/>
                                        </p:tgtEl>
                                        <p:attrNameLst>
                                          <p:attrName>ppt_h</p:attrName>
                                        </p:attrNameLst>
                                      </p:cBhvr>
                                      <p:tavLst>
                                        <p:tav tm="0">
                                          <p:val>
                                            <p:fltVal val="0"/>
                                          </p:val>
                                        </p:tav>
                                        <p:tav tm="100000">
                                          <p:val>
                                            <p:strVal val="#ppt_h"/>
                                          </p:val>
                                        </p:tav>
                                      </p:tavLst>
                                    </p:anim>
                                    <p:animEffect transition="in" filter="fade">
                                      <p:cBhvr>
                                        <p:cTn id="22" dur="500"/>
                                        <p:tgtEl>
                                          <p:spTgt spid="19"/>
                                        </p:tgtEl>
                                      </p:cBhvr>
                                    </p:animEffect>
                                  </p:childTnLst>
                                </p:cTn>
                              </p:par>
                              <p:par>
                                <p:cTn id="23" presetID="2" presetClass="entr" presetSubtype="4" accel="50000" decel="50000"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500" fill="hold"/>
                                        <p:tgtEl>
                                          <p:spTgt spid="21"/>
                                        </p:tgtEl>
                                        <p:attrNameLst>
                                          <p:attrName>ppt_x</p:attrName>
                                        </p:attrNameLst>
                                      </p:cBhvr>
                                      <p:tavLst>
                                        <p:tav tm="0">
                                          <p:val>
                                            <p:strVal val="#ppt_x"/>
                                          </p:val>
                                        </p:tav>
                                        <p:tav tm="100000">
                                          <p:val>
                                            <p:strVal val="#ppt_x"/>
                                          </p:val>
                                        </p:tav>
                                      </p:tavLst>
                                    </p:anim>
                                    <p:anim calcmode="lin" valueType="num">
                                      <p:cBhvr additive="base">
                                        <p:cTn id="26"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ldLvl="0" animBg="1"/>
      <p:bldP spid="18" grpId="0" bldLvl="0" animBg="1"/>
      <p:bldP spid="2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直接连接符 22"/>
          <p:cNvCxnSpPr/>
          <p:nvPr/>
        </p:nvCxnSpPr>
        <p:spPr>
          <a:xfrm>
            <a:off x="0" y="814388"/>
            <a:ext cx="9144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2" name="组合 46"/>
          <p:cNvGrpSpPr/>
          <p:nvPr/>
        </p:nvGrpSpPr>
        <p:grpSpPr>
          <a:xfrm>
            <a:off x="0" y="284163"/>
            <a:ext cx="5416867" cy="530225"/>
            <a:chOff x="0" y="284389"/>
            <a:chExt cx="1692275" cy="529772"/>
          </a:xfrm>
        </p:grpSpPr>
        <p:sp>
          <p:nvSpPr>
            <p:cNvPr id="8" name="矩形 7"/>
            <p:cNvSpPr/>
            <p:nvPr/>
          </p:nvSpPr>
          <p:spPr>
            <a:xfrm>
              <a:off x="0" y="284389"/>
              <a:ext cx="1511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400" b="1" dirty="0">
                  <a:solidFill>
                    <a:schemeClr val="bg1"/>
                  </a:solidFill>
                  <a:ea typeface="微软雅黑" panose="020B0503020204020204" charset="-122"/>
                  <a:sym typeface="Arial" panose="020B0604020202020204" pitchFamily="34" charset="0"/>
                </a:rPr>
                <a:t>中学生牙齿健康状况的调查与</a:t>
              </a:r>
              <a:r>
                <a:rPr lang="zh-CN" altLang="en-US" sz="2400" b="1" dirty="0" smtClean="0">
                  <a:solidFill>
                    <a:schemeClr val="bg1"/>
                  </a:solidFill>
                  <a:ea typeface="微软雅黑" panose="020B0503020204020204" charset="-122"/>
                  <a:sym typeface="Arial" panose="020B0604020202020204" pitchFamily="34" charset="0"/>
                </a:rPr>
                <a:t>研究</a:t>
              </a:r>
              <a:endParaRPr lang="zh-CN" altLang="en-US" sz="24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9" name="矩形 8"/>
            <p:cNvSpPr/>
            <p:nvPr/>
          </p:nvSpPr>
          <p:spPr>
            <a:xfrm>
              <a:off x="1577975" y="284389"/>
              <a:ext cx="114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charset="-122"/>
                <a:cs typeface="+mn-cs"/>
                <a:sym typeface="Arial" panose="020B0604020202020204" pitchFamily="34" charset="0"/>
              </a:endParaRPr>
            </a:p>
          </p:txBody>
        </p:sp>
      </p:grpSp>
      <p:sp>
        <p:nvSpPr>
          <p:cNvPr id="30" name="矩形 29"/>
          <p:cNvSpPr/>
          <p:nvPr/>
        </p:nvSpPr>
        <p:spPr>
          <a:xfrm>
            <a:off x="395536" y="2470856"/>
            <a:ext cx="8496944" cy="4126496"/>
          </a:xfrm>
          <a:prstGeom prst="rect">
            <a:avLst/>
          </a:prstGeom>
          <a:noFill/>
          <a:ln w="12700" cap="flat" cmpd="sng" algn="ctr">
            <a:solidFill>
              <a:srgbClr val="C00000"/>
            </a:solidFill>
            <a:prstDash val="solid"/>
            <a:miter lim="800000"/>
          </a:ln>
          <a:effectLst/>
        </p:spPr>
        <p:txBody>
          <a:bodyPr lIns="91413" tIns="45707" rIns="91413" bIns="45707" anchor="ctr"/>
          <a:lstStyle/>
          <a:p>
            <a:pPr lvl="0" eaLnBrk="1" fontAlgn="auto" hangingPunct="1">
              <a:spcBef>
                <a:spcPts val="0"/>
              </a:spcBef>
              <a:spcAft>
                <a:spcPts val="0"/>
              </a:spcAft>
              <a:defRPr/>
            </a:pPr>
            <a:r>
              <a:rPr lang="en-US" altLang="zh-CN" sz="2400" kern="0" dirty="0" smtClean="0">
                <a:solidFill>
                  <a:srgbClr val="874600"/>
                </a:solidFill>
                <a:latin typeface="黑体" panose="02010609060101010101" pitchFamily="49" charset="-122"/>
                <a:ea typeface="黑体" panose="02010609060101010101" pitchFamily="49" charset="-122"/>
              </a:rPr>
              <a:t>    1</a:t>
            </a:r>
            <a:r>
              <a:rPr lang="en-US" altLang="zh-CN" sz="2400" kern="0" dirty="0">
                <a:solidFill>
                  <a:srgbClr val="874600"/>
                </a:solidFill>
                <a:latin typeface="黑体" panose="02010609060101010101" pitchFamily="49" charset="-122"/>
                <a:ea typeface="黑体" panose="02010609060101010101" pitchFamily="49" charset="-122"/>
              </a:rPr>
              <a:t>.</a:t>
            </a:r>
            <a:r>
              <a:rPr lang="zh-CN" altLang="en-US" sz="2400" kern="0" dirty="0">
                <a:solidFill>
                  <a:srgbClr val="874600"/>
                </a:solidFill>
                <a:latin typeface="黑体" panose="02010609060101010101" pitchFamily="49" charset="-122"/>
                <a:ea typeface="黑体" panose="02010609060101010101" pitchFamily="49" charset="-122"/>
              </a:rPr>
              <a:t>根据实际情况，确定“中学生牙齿健康状况的调查与研究”课题。</a:t>
            </a:r>
          </a:p>
          <a:p>
            <a:pPr lvl="0" eaLnBrk="1" fontAlgn="auto" hangingPunct="1">
              <a:spcBef>
                <a:spcPts val="0"/>
              </a:spcBef>
              <a:spcAft>
                <a:spcPts val="0"/>
              </a:spcAft>
              <a:defRPr/>
            </a:pPr>
            <a:r>
              <a:rPr lang="en-US" altLang="zh-CN" sz="2400" kern="0" dirty="0" smtClean="0">
                <a:solidFill>
                  <a:srgbClr val="874600"/>
                </a:solidFill>
                <a:latin typeface="黑体" panose="02010609060101010101" pitchFamily="49" charset="-122"/>
                <a:ea typeface="黑体" panose="02010609060101010101" pitchFamily="49" charset="-122"/>
              </a:rPr>
              <a:t>    2</a:t>
            </a:r>
            <a:r>
              <a:rPr lang="en-US" altLang="zh-CN" sz="2400" kern="0" dirty="0">
                <a:solidFill>
                  <a:srgbClr val="874600"/>
                </a:solidFill>
                <a:latin typeface="黑体" panose="02010609060101010101" pitchFamily="49" charset="-122"/>
                <a:ea typeface="黑体" panose="02010609060101010101" pitchFamily="49" charset="-122"/>
              </a:rPr>
              <a:t>.</a:t>
            </a:r>
            <a:r>
              <a:rPr lang="zh-CN" altLang="en-US" sz="2400" kern="0" dirty="0">
                <a:solidFill>
                  <a:srgbClr val="874600"/>
                </a:solidFill>
                <a:latin typeface="黑体" panose="02010609060101010101" pitchFamily="49" charset="-122"/>
                <a:ea typeface="黑体" panose="02010609060101010101" pitchFamily="49" charset="-122"/>
              </a:rPr>
              <a:t>成立课题组，明确课题负责人和课题组成员任务分工，完善研究方案。。</a:t>
            </a:r>
          </a:p>
          <a:p>
            <a:pPr lvl="0" eaLnBrk="1" fontAlgn="auto" hangingPunct="1">
              <a:spcBef>
                <a:spcPts val="0"/>
              </a:spcBef>
              <a:spcAft>
                <a:spcPts val="0"/>
              </a:spcAft>
              <a:defRPr/>
            </a:pPr>
            <a:r>
              <a:rPr lang="en-US" altLang="zh-CN" sz="2400" kern="0" dirty="0" smtClean="0">
                <a:solidFill>
                  <a:srgbClr val="874600"/>
                </a:solidFill>
                <a:latin typeface="黑体" panose="02010609060101010101" pitchFamily="49" charset="-122"/>
                <a:ea typeface="黑体" panose="02010609060101010101" pitchFamily="49" charset="-122"/>
              </a:rPr>
              <a:t>    3.</a:t>
            </a:r>
            <a:r>
              <a:rPr lang="zh-CN" altLang="en-US" sz="2400" kern="0" dirty="0">
                <a:solidFill>
                  <a:srgbClr val="874600"/>
                </a:solidFill>
                <a:latin typeface="黑体" panose="02010609060101010101" pitchFamily="49" charset="-122"/>
                <a:ea typeface="黑体" panose="02010609060101010101" pitchFamily="49" charset="-122"/>
              </a:rPr>
              <a:t>利用互联网、图书馆等媒介，查阅国内外青少年牙齿健康状况研究的相关资料。</a:t>
            </a:r>
          </a:p>
          <a:p>
            <a:pPr lvl="0" eaLnBrk="1" fontAlgn="auto" hangingPunct="1">
              <a:spcBef>
                <a:spcPts val="0"/>
              </a:spcBef>
              <a:spcAft>
                <a:spcPts val="0"/>
              </a:spcAft>
              <a:defRPr/>
            </a:pPr>
            <a:r>
              <a:rPr lang="en-US" altLang="zh-CN" sz="2400" kern="0" dirty="0" smtClean="0">
                <a:solidFill>
                  <a:srgbClr val="874600"/>
                </a:solidFill>
                <a:latin typeface="黑体" panose="02010609060101010101" pitchFamily="49" charset="-122"/>
                <a:ea typeface="黑体" panose="02010609060101010101" pitchFamily="49" charset="-122"/>
              </a:rPr>
              <a:t>    4</a:t>
            </a:r>
            <a:r>
              <a:rPr lang="en-US" altLang="zh-CN" sz="2400" kern="0" dirty="0">
                <a:solidFill>
                  <a:srgbClr val="874600"/>
                </a:solidFill>
                <a:latin typeface="黑体" panose="02010609060101010101" pitchFamily="49" charset="-122"/>
                <a:ea typeface="黑体" panose="02010609060101010101" pitchFamily="49" charset="-122"/>
              </a:rPr>
              <a:t>.</a:t>
            </a:r>
            <a:r>
              <a:rPr lang="zh-CN" altLang="en-US" sz="2400" kern="0" dirty="0">
                <a:solidFill>
                  <a:srgbClr val="874600"/>
                </a:solidFill>
                <a:latin typeface="黑体" panose="02010609060101010101" pitchFamily="49" charset="-122"/>
                <a:ea typeface="黑体" panose="02010609060101010101" pitchFamily="49" charset="-122"/>
              </a:rPr>
              <a:t>设计调查问卷，细化调查内容，开展问卷调查。</a:t>
            </a:r>
          </a:p>
          <a:p>
            <a:pPr lvl="0" eaLnBrk="1" fontAlgn="auto" hangingPunct="1">
              <a:spcBef>
                <a:spcPts val="0"/>
              </a:spcBef>
              <a:spcAft>
                <a:spcPts val="0"/>
              </a:spcAft>
              <a:defRPr/>
            </a:pPr>
            <a:r>
              <a:rPr lang="en-US" altLang="zh-CN" sz="2400" kern="0" dirty="0" smtClean="0">
                <a:solidFill>
                  <a:srgbClr val="874600"/>
                </a:solidFill>
                <a:latin typeface="黑体" panose="02010609060101010101" pitchFamily="49" charset="-122"/>
                <a:ea typeface="黑体" panose="02010609060101010101" pitchFamily="49" charset="-122"/>
              </a:rPr>
              <a:t>    5</a:t>
            </a:r>
            <a:r>
              <a:rPr lang="en-US" altLang="zh-CN" sz="2400" kern="0" dirty="0">
                <a:solidFill>
                  <a:srgbClr val="874600"/>
                </a:solidFill>
                <a:latin typeface="黑体" panose="02010609060101010101" pitchFamily="49" charset="-122"/>
                <a:ea typeface="黑体" panose="02010609060101010101" pitchFamily="49" charset="-122"/>
              </a:rPr>
              <a:t>.</a:t>
            </a:r>
            <a:r>
              <a:rPr lang="zh-CN" altLang="en-US" sz="2400" kern="0" dirty="0">
                <a:solidFill>
                  <a:srgbClr val="874600"/>
                </a:solidFill>
                <a:latin typeface="黑体" panose="02010609060101010101" pitchFamily="49" charset="-122"/>
                <a:ea typeface="黑体" panose="02010609060101010101" pitchFamily="49" charset="-122"/>
              </a:rPr>
              <a:t>整理问卷结果，分析有关数据，撰写</a:t>
            </a:r>
            <a:r>
              <a:rPr lang="en-US" altLang="zh-CN" sz="2400" kern="0" dirty="0">
                <a:solidFill>
                  <a:srgbClr val="874600"/>
                </a:solidFill>
                <a:latin typeface="黑体" panose="02010609060101010101" pitchFamily="49" charset="-122"/>
                <a:ea typeface="黑体" panose="02010609060101010101" pitchFamily="49" charset="-122"/>
              </a:rPr>
              <a:t>《</a:t>
            </a:r>
            <a:r>
              <a:rPr lang="zh-CN" altLang="en-US" sz="2400" kern="0" dirty="0">
                <a:solidFill>
                  <a:srgbClr val="874600"/>
                </a:solidFill>
                <a:latin typeface="黑体" panose="02010609060101010101" pitchFamily="49" charset="-122"/>
                <a:ea typeface="黑体" panose="02010609060101010101" pitchFamily="49" charset="-122"/>
              </a:rPr>
              <a:t>中学生牙齿健康状况的调查与研究</a:t>
            </a:r>
            <a:r>
              <a:rPr lang="en-US" altLang="zh-CN" sz="2400" kern="0" dirty="0">
                <a:solidFill>
                  <a:srgbClr val="874600"/>
                </a:solidFill>
                <a:latin typeface="黑体" panose="02010609060101010101" pitchFamily="49" charset="-122"/>
                <a:ea typeface="黑体" panose="02010609060101010101" pitchFamily="49" charset="-122"/>
              </a:rPr>
              <a:t>》</a:t>
            </a:r>
            <a:r>
              <a:rPr lang="zh-CN" altLang="en-US" sz="2400" kern="0" dirty="0">
                <a:solidFill>
                  <a:srgbClr val="874600"/>
                </a:solidFill>
                <a:latin typeface="黑体" panose="02010609060101010101" pitchFamily="49" charset="-122"/>
                <a:ea typeface="黑体" panose="02010609060101010101" pitchFamily="49" charset="-122"/>
              </a:rPr>
              <a:t>报告。</a:t>
            </a:r>
          </a:p>
          <a:p>
            <a:pPr lvl="0" eaLnBrk="1" fontAlgn="auto" hangingPunct="1">
              <a:spcBef>
                <a:spcPts val="0"/>
              </a:spcBef>
              <a:spcAft>
                <a:spcPts val="0"/>
              </a:spcAft>
              <a:defRPr/>
            </a:pPr>
            <a:r>
              <a:rPr lang="en-US" altLang="zh-CN" sz="2400" kern="0" dirty="0" smtClean="0">
                <a:solidFill>
                  <a:srgbClr val="874600"/>
                </a:solidFill>
                <a:latin typeface="黑体" panose="02010609060101010101" pitchFamily="49" charset="-122"/>
                <a:ea typeface="黑体" panose="02010609060101010101" pitchFamily="49" charset="-122"/>
              </a:rPr>
              <a:t>    6</a:t>
            </a:r>
            <a:r>
              <a:rPr lang="en-US" altLang="zh-CN" sz="2400" kern="0" dirty="0">
                <a:solidFill>
                  <a:srgbClr val="874600"/>
                </a:solidFill>
                <a:latin typeface="黑体" panose="02010609060101010101" pitchFamily="49" charset="-122"/>
                <a:ea typeface="黑体" panose="02010609060101010101" pitchFamily="49" charset="-122"/>
              </a:rPr>
              <a:t>.</a:t>
            </a:r>
            <a:r>
              <a:rPr lang="zh-CN" altLang="en-US" sz="2400" kern="0" dirty="0">
                <a:solidFill>
                  <a:srgbClr val="874600"/>
                </a:solidFill>
                <a:latin typeface="黑体" panose="02010609060101010101" pitchFamily="49" charset="-122"/>
                <a:ea typeface="黑体" panose="02010609060101010101" pitchFamily="49" charset="-122"/>
              </a:rPr>
              <a:t>对课题研究结果以课题组成员表现进行评价，完成</a:t>
            </a:r>
            <a:r>
              <a:rPr lang="en-US" altLang="zh-CN" sz="2400" kern="0" dirty="0">
                <a:solidFill>
                  <a:srgbClr val="874600"/>
                </a:solidFill>
                <a:latin typeface="黑体" panose="02010609060101010101" pitchFamily="49" charset="-122"/>
                <a:ea typeface="黑体" panose="02010609060101010101" pitchFamily="49" charset="-122"/>
              </a:rPr>
              <a:t>《</a:t>
            </a:r>
            <a:r>
              <a:rPr lang="zh-CN" altLang="en-US" sz="2400" kern="0" dirty="0">
                <a:solidFill>
                  <a:srgbClr val="874600"/>
                </a:solidFill>
                <a:latin typeface="黑体" panose="02010609060101010101" pitchFamily="49" charset="-122"/>
                <a:ea typeface="黑体" panose="02010609060101010101" pitchFamily="49" charset="-122"/>
              </a:rPr>
              <a:t>研究性学习成果报告书</a:t>
            </a:r>
            <a:r>
              <a:rPr lang="en-US" altLang="zh-CN" sz="2400" kern="0" dirty="0">
                <a:solidFill>
                  <a:srgbClr val="874600"/>
                </a:solidFill>
                <a:latin typeface="黑体" panose="02010609060101010101" pitchFamily="49" charset="-122"/>
                <a:ea typeface="黑体" panose="02010609060101010101" pitchFamily="49" charset="-122"/>
              </a:rPr>
              <a:t>》</a:t>
            </a:r>
            <a:r>
              <a:rPr lang="zh-CN" altLang="en-US" sz="2400" kern="0" dirty="0" smtClean="0">
                <a:solidFill>
                  <a:srgbClr val="874600"/>
                </a:solidFill>
                <a:latin typeface="黑体" panose="02010609060101010101" pitchFamily="49" charset="-122"/>
                <a:ea typeface="黑体" panose="02010609060101010101" pitchFamily="49" charset="-122"/>
              </a:rPr>
              <a:t>。</a:t>
            </a:r>
            <a:endParaRPr kumimoji="0" lang="zh-CN" altLang="en-US" sz="2400" b="0" i="0" u="none" strike="noStrike" kern="0" cap="none" spc="0" normalizeH="0" baseline="0" noProof="0" dirty="0">
              <a:ln>
                <a:noFill/>
              </a:ln>
              <a:solidFill>
                <a:srgbClr val="874600"/>
              </a:solidFill>
              <a:effectLst/>
              <a:uLnTx/>
              <a:uFillTx/>
              <a:latin typeface="黑体" panose="02010609060101010101" pitchFamily="49" charset="-122"/>
              <a:ea typeface="黑体" panose="02010609060101010101" pitchFamily="49" charset="-122"/>
            </a:endParaRPr>
          </a:p>
        </p:txBody>
      </p:sp>
      <p:sp>
        <p:nvSpPr>
          <p:cNvPr id="12" name="Down Arrow Callout 46"/>
          <p:cNvSpPr/>
          <p:nvPr/>
        </p:nvSpPr>
        <p:spPr>
          <a:xfrm>
            <a:off x="3635896" y="908720"/>
            <a:ext cx="2304256" cy="1562136"/>
          </a:xfrm>
          <a:prstGeom prst="downArrowCallout">
            <a:avLst>
              <a:gd name="adj1" fmla="val 25000"/>
              <a:gd name="adj2" fmla="val 6698"/>
              <a:gd name="adj3" fmla="val 4369"/>
              <a:gd name="adj4" fmla="val 97489"/>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91413" tIns="45707" rIns="91413" bIns="45707"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3" name="Flowchart: Off-page Connector 48"/>
          <p:cNvSpPr/>
          <p:nvPr/>
        </p:nvSpPr>
        <p:spPr>
          <a:xfrm>
            <a:off x="4435847" y="1009227"/>
            <a:ext cx="784225" cy="763588"/>
          </a:xfrm>
          <a:prstGeom prst="flowChartOffpageConnector">
            <a:avLst/>
          </a:prstGeom>
          <a:solidFill>
            <a:schemeClr val="accent5">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13" tIns="45707" rIns="91413" bIns="45707"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3200" b="0" i="0" u="none" strike="noStrike" kern="1200" cap="none" spc="0" normalizeH="0" baseline="0" noProof="0" dirty="0">
              <a:ln>
                <a:noFill/>
              </a:ln>
              <a:solidFill>
                <a:srgbClr val="4BACC6"/>
              </a:solidFill>
              <a:effectLst/>
              <a:uLnTx/>
              <a:uFillTx/>
              <a:latin typeface="FontAwesome" pitchFamily="2" charset="0"/>
              <a:ea typeface="+mn-ea"/>
              <a:cs typeface="+mn-cs"/>
            </a:endParaRPr>
          </a:p>
        </p:txBody>
      </p:sp>
      <p:sp>
        <p:nvSpPr>
          <p:cNvPr id="14" name="Freeform 5"/>
          <p:cNvSpPr>
            <a:spLocks noEditPoints="1"/>
          </p:cNvSpPr>
          <p:nvPr/>
        </p:nvSpPr>
        <p:spPr>
          <a:xfrm>
            <a:off x="4642222" y="1196552"/>
            <a:ext cx="369888" cy="369888"/>
          </a:xfrm>
          <a:custGeom>
            <a:avLst/>
            <a:gdLst>
              <a:gd name="txL" fmla="*/ 0 w 384"/>
              <a:gd name="txT" fmla="*/ 0 h 384"/>
              <a:gd name="txR" fmla="*/ 384 w 384"/>
              <a:gd name="txB" fmla="*/ 384 h 384"/>
            </a:gdLst>
            <a:ahLst/>
            <a:cxnLst>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alpha val="100000"/>
            </a:schemeClr>
          </a:solidFill>
          <a:ln w="9525">
            <a:noFill/>
          </a:ln>
        </p:spPr>
        <p:txBody>
          <a:bodyPr/>
          <a:lstStyle/>
          <a:p>
            <a:endParaRPr lang="zh-CN" altLang="en-US"/>
          </a:p>
        </p:txBody>
      </p:sp>
      <p:sp>
        <p:nvSpPr>
          <p:cNvPr id="17" name="TextBox 16"/>
          <p:cNvSpPr txBox="1"/>
          <p:nvPr/>
        </p:nvSpPr>
        <p:spPr>
          <a:xfrm>
            <a:off x="3562276" y="1844823"/>
            <a:ext cx="2377876" cy="461639"/>
          </a:xfrm>
          <a:prstGeom prst="rect">
            <a:avLst/>
          </a:prstGeom>
          <a:noFill/>
          <a:ln w="9525">
            <a:noFill/>
          </a:ln>
        </p:spPr>
        <p:txBody>
          <a:bodyPr wrap="square" lIns="91413" tIns="45707" rIns="91413" bIns="45707">
            <a:spAutoFit/>
          </a:bodyPr>
          <a:lstStyle/>
          <a:p>
            <a:pPr algn="ctr">
              <a:spcBef>
                <a:spcPct val="20000"/>
              </a:spcBef>
              <a:buFont typeface="Arial" panose="020B0604020202020204" pitchFamily="34" charset="0"/>
              <a:buNone/>
            </a:pPr>
            <a:r>
              <a:rPr lang="zh-CN" altLang="en-US" sz="2400" b="1" dirty="0" smtClean="0">
                <a:solidFill>
                  <a:srgbClr val="FFFF00"/>
                </a:solidFill>
                <a:latin typeface="黑体" panose="02010609060101010101" pitchFamily="49" charset="-122"/>
                <a:ea typeface="黑体" panose="02010609060101010101" pitchFamily="49" charset="-122"/>
                <a:sym typeface="+mn-ea"/>
              </a:rPr>
              <a:t>研究方法和步骤</a:t>
            </a:r>
            <a:endParaRPr lang="zh-CN" altLang="en-US" sz="2400" b="1" dirty="0">
              <a:solidFill>
                <a:srgbClr val="FFFF00"/>
              </a:solidFill>
              <a:latin typeface="黑体" panose="02010609060101010101" pitchFamily="49" charset="-122"/>
              <a:ea typeface="黑体" panose="02010609060101010101" pitchFamily="49" charset="-122"/>
              <a:sym typeface="+mn-ea"/>
            </a:endParaRPr>
          </a:p>
        </p:txBody>
      </p:sp>
    </p:spTree>
    <p:extLst>
      <p:ext uri="{BB962C8B-B14F-4D97-AF65-F5344CB8AC3E}">
        <p14:creationId xmlns:p14="http://schemas.microsoft.com/office/powerpoint/2010/main" val="399775908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 presetClass="entr" presetSubtype="4" accel="50000" decel="5000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ppt_x"/>
                                          </p:val>
                                        </p:tav>
                                        <p:tav tm="100000">
                                          <p:val>
                                            <p:strVal val="#ppt_x"/>
                                          </p:val>
                                        </p:tav>
                                      </p:tavLst>
                                    </p:anim>
                                    <p:anim calcmode="lin" valueType="num">
                                      <p:cBhvr additive="base">
                                        <p:cTn id="12" dur="100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1" accel="50000" decel="5000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ppt_x"/>
                                          </p:val>
                                        </p:tav>
                                        <p:tav tm="100000">
                                          <p:val>
                                            <p:strVal val="#ppt_x"/>
                                          </p:val>
                                        </p:tav>
                                      </p:tavLst>
                                    </p:anim>
                                    <p:anim calcmode="lin" valueType="num">
                                      <p:cBhvr additive="base">
                                        <p:cTn id="16" dur="1000" fill="hold"/>
                                        <p:tgtEl>
                                          <p:spTgt spid="13"/>
                                        </p:tgtEl>
                                        <p:attrNameLst>
                                          <p:attrName>ppt_y</p:attrName>
                                        </p:attrNameLst>
                                      </p:cBhvr>
                                      <p:tavLst>
                                        <p:tav tm="0">
                                          <p:val>
                                            <p:strVal val="0-#ppt_h/2"/>
                                          </p:val>
                                        </p:tav>
                                        <p:tav tm="100000">
                                          <p:val>
                                            <p:strVal val="#ppt_y"/>
                                          </p:val>
                                        </p:tav>
                                      </p:tavLst>
                                    </p:anim>
                                  </p:childTnLst>
                                </p:cTn>
                              </p:par>
                            </p:childTnLst>
                          </p:cTn>
                        </p:par>
                        <p:par>
                          <p:cTn id="17" fill="hold">
                            <p:stCondLst>
                              <p:cond delay="1500"/>
                            </p:stCondLst>
                            <p:childTnLst>
                              <p:par>
                                <p:cTn id="18" presetID="53" presetClass="entr" presetSubtype="16" fill="hold" nodeType="after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p:cTn id="20" dur="500" fill="hold"/>
                                        <p:tgtEl>
                                          <p:spTgt spid="14"/>
                                        </p:tgtEl>
                                        <p:attrNameLst>
                                          <p:attrName>ppt_w</p:attrName>
                                        </p:attrNameLst>
                                      </p:cBhvr>
                                      <p:tavLst>
                                        <p:tav tm="0">
                                          <p:val>
                                            <p:fltVal val="0"/>
                                          </p:val>
                                        </p:tav>
                                        <p:tav tm="100000">
                                          <p:val>
                                            <p:strVal val="#ppt_w"/>
                                          </p:val>
                                        </p:tav>
                                      </p:tavLst>
                                    </p:anim>
                                    <p:anim calcmode="lin" valueType="num">
                                      <p:cBhvr>
                                        <p:cTn id="21" dur="500" fill="hold"/>
                                        <p:tgtEl>
                                          <p:spTgt spid="14"/>
                                        </p:tgtEl>
                                        <p:attrNameLst>
                                          <p:attrName>ppt_h</p:attrName>
                                        </p:attrNameLst>
                                      </p:cBhvr>
                                      <p:tavLst>
                                        <p:tav tm="0">
                                          <p:val>
                                            <p:fltVal val="0"/>
                                          </p:val>
                                        </p:tav>
                                        <p:tav tm="100000">
                                          <p:val>
                                            <p:strVal val="#ppt_h"/>
                                          </p:val>
                                        </p:tav>
                                      </p:tavLst>
                                    </p:anim>
                                    <p:animEffect transition="in" filter="fade">
                                      <p:cBhvr>
                                        <p:cTn id="22" dur="500"/>
                                        <p:tgtEl>
                                          <p:spTgt spid="14"/>
                                        </p:tgtEl>
                                      </p:cBhvr>
                                    </p:animEffect>
                                  </p:childTnLst>
                                </p:cTn>
                              </p:par>
                              <p:par>
                                <p:cTn id="23" presetID="2" presetClass="entr" presetSubtype="4" accel="50000" decel="5000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3" grpId="0" bldLvl="0" animBg="1"/>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直接连接符 22"/>
          <p:cNvCxnSpPr/>
          <p:nvPr/>
        </p:nvCxnSpPr>
        <p:spPr>
          <a:xfrm>
            <a:off x="0" y="814388"/>
            <a:ext cx="9144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2" name="组合 46"/>
          <p:cNvGrpSpPr/>
          <p:nvPr/>
        </p:nvGrpSpPr>
        <p:grpSpPr>
          <a:xfrm>
            <a:off x="0" y="284163"/>
            <a:ext cx="5416867" cy="530225"/>
            <a:chOff x="0" y="284389"/>
            <a:chExt cx="1692275" cy="529772"/>
          </a:xfrm>
        </p:grpSpPr>
        <p:sp>
          <p:nvSpPr>
            <p:cNvPr id="8" name="矩形 7"/>
            <p:cNvSpPr/>
            <p:nvPr/>
          </p:nvSpPr>
          <p:spPr>
            <a:xfrm>
              <a:off x="0" y="284389"/>
              <a:ext cx="1511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400" b="1" dirty="0">
                  <a:solidFill>
                    <a:schemeClr val="bg1"/>
                  </a:solidFill>
                  <a:ea typeface="微软雅黑" panose="020B0503020204020204" charset="-122"/>
                  <a:sym typeface="Arial" panose="020B0604020202020204" pitchFamily="34" charset="0"/>
                </a:rPr>
                <a:t>中学生牙齿健康状况的调查与</a:t>
              </a:r>
              <a:r>
                <a:rPr lang="zh-CN" altLang="en-US" sz="2400" b="1" dirty="0" smtClean="0">
                  <a:solidFill>
                    <a:schemeClr val="bg1"/>
                  </a:solidFill>
                  <a:ea typeface="微软雅黑" panose="020B0503020204020204" charset="-122"/>
                  <a:sym typeface="Arial" panose="020B0604020202020204" pitchFamily="34" charset="0"/>
                </a:rPr>
                <a:t>研究</a:t>
              </a:r>
              <a:endParaRPr lang="zh-CN" altLang="en-US" sz="24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9" name="矩形 8"/>
            <p:cNvSpPr/>
            <p:nvPr/>
          </p:nvSpPr>
          <p:spPr>
            <a:xfrm>
              <a:off x="1577975" y="284389"/>
              <a:ext cx="114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charset="-122"/>
                <a:cs typeface="+mn-cs"/>
                <a:sym typeface="Arial" panose="020B0604020202020204" pitchFamily="34" charset="0"/>
              </a:endParaRPr>
            </a:p>
          </p:txBody>
        </p:sp>
      </p:grpSp>
      <p:cxnSp>
        <p:nvCxnSpPr>
          <p:cNvPr id="11" name="Straight Connector 47"/>
          <p:cNvCxnSpPr>
            <a:stCxn id="21" idx="4"/>
          </p:cNvCxnSpPr>
          <p:nvPr/>
        </p:nvCxnSpPr>
        <p:spPr>
          <a:xfrm>
            <a:off x="4570413" y="3485381"/>
            <a:ext cx="0" cy="649288"/>
          </a:xfrm>
          <a:prstGeom prst="line">
            <a:avLst/>
          </a:prstGeom>
          <a:ln w="19050">
            <a:solidFill>
              <a:schemeClr val="accent1"/>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15" name="Group 52"/>
          <p:cNvGrpSpPr/>
          <p:nvPr/>
        </p:nvGrpSpPr>
        <p:grpSpPr>
          <a:xfrm>
            <a:off x="598488" y="3408288"/>
            <a:ext cx="3973512" cy="812800"/>
            <a:chOff x="425669" y="2203667"/>
            <a:chExt cx="3973509" cy="811886"/>
          </a:xfrm>
        </p:grpSpPr>
        <p:sp>
          <p:nvSpPr>
            <p:cNvPr id="16" name="Rounded Rectangle 56"/>
            <p:cNvSpPr/>
            <p:nvPr/>
          </p:nvSpPr>
          <p:spPr>
            <a:xfrm>
              <a:off x="425669" y="2203667"/>
              <a:ext cx="3725859" cy="762729"/>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8" name="Rounded Rectangle 57"/>
            <p:cNvSpPr/>
            <p:nvPr/>
          </p:nvSpPr>
          <p:spPr>
            <a:xfrm>
              <a:off x="425669" y="2252825"/>
              <a:ext cx="3725859" cy="762728"/>
            </a:xfrm>
            <a:prstGeom prst="roundRect">
              <a:avLst>
                <a:gd name="adj" fmla="val 1127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9" name="Isosceles Triangle 58"/>
            <p:cNvSpPr/>
            <p:nvPr/>
          </p:nvSpPr>
          <p:spPr>
            <a:xfrm rot="5400000">
              <a:off x="3985896" y="2453214"/>
              <a:ext cx="464614" cy="36195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grpSp>
      <p:sp>
        <p:nvSpPr>
          <p:cNvPr id="20" name="TextBox 61"/>
          <p:cNvSpPr txBox="1"/>
          <p:nvPr/>
        </p:nvSpPr>
        <p:spPr>
          <a:xfrm>
            <a:off x="1533757" y="3576563"/>
            <a:ext cx="2522538" cy="427038"/>
          </a:xfrm>
          <a:prstGeom prst="rect">
            <a:avLst/>
          </a:prstGeom>
          <a:noFill/>
          <a:ln w="9525">
            <a:noFill/>
          </a:ln>
        </p:spPr>
        <p:txBody>
          <a:bodyPr lIns="0" tIns="0" rIns="0" bIns="0">
            <a:spAutoFit/>
          </a:bodyPr>
          <a:lstStyle/>
          <a:p>
            <a:pPr>
              <a:spcBef>
                <a:spcPct val="20000"/>
              </a:spcBef>
              <a:buFont typeface="Arial" panose="020B0604020202020204" pitchFamily="34" charset="0"/>
              <a:buNone/>
            </a:pPr>
            <a:r>
              <a:rPr lang="zh-CN" altLang="en-US" sz="2800" b="1" dirty="0" smtClean="0">
                <a:solidFill>
                  <a:srgbClr val="FFFF00"/>
                </a:solidFill>
                <a:latin typeface="黑体" panose="02010609060101010101" pitchFamily="49" charset="-122"/>
                <a:ea typeface="黑体" panose="02010609060101010101" pitchFamily="49" charset="-122"/>
                <a:sym typeface="+mn-ea"/>
              </a:rPr>
              <a:t>   研究成果</a:t>
            </a:r>
            <a:endParaRPr lang="zh-CN" altLang="en-US" sz="2800" b="1" dirty="0">
              <a:solidFill>
                <a:srgbClr val="FFFF00"/>
              </a:solidFill>
              <a:latin typeface="黑体" panose="02010609060101010101" pitchFamily="49" charset="-122"/>
              <a:ea typeface="黑体" panose="02010609060101010101" pitchFamily="49" charset="-122"/>
              <a:sym typeface="+mn-ea"/>
            </a:endParaRPr>
          </a:p>
        </p:txBody>
      </p:sp>
      <p:sp>
        <p:nvSpPr>
          <p:cNvPr id="21" name="Oval 69"/>
          <p:cNvSpPr/>
          <p:nvPr/>
        </p:nvSpPr>
        <p:spPr>
          <a:xfrm>
            <a:off x="4445000" y="3232969"/>
            <a:ext cx="252413" cy="252413"/>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13" tIns="45707" rIns="91413" bIns="45707"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22" name="Freeform 76"/>
          <p:cNvSpPr>
            <a:spLocks noEditPoints="1"/>
          </p:cNvSpPr>
          <p:nvPr/>
        </p:nvSpPr>
        <p:spPr>
          <a:xfrm>
            <a:off x="881063" y="3527351"/>
            <a:ext cx="403225" cy="588962"/>
          </a:xfrm>
          <a:custGeom>
            <a:avLst/>
            <a:gdLst>
              <a:gd name="txL" fmla="*/ 0 w 70"/>
              <a:gd name="txT" fmla="*/ 0 h 102"/>
              <a:gd name="txR" fmla="*/ 70 w 70"/>
              <a:gd name="txB" fmla="*/ 102 h 102"/>
            </a:gdLst>
            <a:ahLst/>
            <a:cxnLst>
              <a:cxn ang="0">
                <a:pos x="2147483647" y="0"/>
              </a:cxn>
              <a:cxn ang="0">
                <a:pos x="0"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alpha val="100000"/>
            </a:schemeClr>
          </a:solidFill>
          <a:ln w="9525">
            <a:noFill/>
          </a:ln>
        </p:spPr>
        <p:txBody>
          <a:bodyPr/>
          <a:lstStyle/>
          <a:p>
            <a:endParaRPr lang="zh-CN" altLang="en-US"/>
          </a:p>
        </p:txBody>
      </p:sp>
      <p:sp>
        <p:nvSpPr>
          <p:cNvPr id="25" name="Rounded Rectangle 77"/>
          <p:cNvSpPr/>
          <p:nvPr/>
        </p:nvSpPr>
        <p:spPr>
          <a:xfrm flipH="1">
            <a:off x="4721730" y="1501378"/>
            <a:ext cx="3725863" cy="1857797"/>
          </a:xfrm>
          <a:prstGeom prst="roundRect">
            <a:avLst>
              <a:gd name="adj" fmla="val 2499"/>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3" tIns="45707" rIns="91413" bIns="45707"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28" name="Oval 88"/>
          <p:cNvSpPr/>
          <p:nvPr/>
        </p:nvSpPr>
        <p:spPr>
          <a:xfrm>
            <a:off x="4445000" y="4149080"/>
            <a:ext cx="252413" cy="252413"/>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3" tIns="45707" rIns="91413" bIns="45707"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29" name="TextBox 28"/>
          <p:cNvSpPr txBox="1"/>
          <p:nvPr/>
        </p:nvSpPr>
        <p:spPr>
          <a:xfrm>
            <a:off x="4788024" y="1628800"/>
            <a:ext cx="3444875" cy="1378839"/>
          </a:xfrm>
          <a:prstGeom prst="rect">
            <a:avLst/>
          </a:prstGeom>
          <a:noFill/>
          <a:ln w="9525">
            <a:noFill/>
          </a:ln>
        </p:spPr>
        <p:txBody>
          <a:bodyPr lIns="0" tIns="0" rIns="0" bIns="0">
            <a:spAutoFit/>
          </a:bodyPr>
          <a:lstStyle/>
          <a:p>
            <a:pPr>
              <a:spcBef>
                <a:spcPct val="20000"/>
              </a:spcBef>
            </a:pPr>
            <a:r>
              <a:rPr lang="zh-CN" altLang="en-US" sz="2800" dirty="0">
                <a:solidFill>
                  <a:srgbClr val="874600"/>
                </a:solidFill>
                <a:latin typeface="黑体" panose="02010609060101010101" pitchFamily="49" charset="-122"/>
                <a:ea typeface="黑体" panose="02010609060101010101" pitchFamily="49" charset="-122"/>
                <a:sym typeface="+mn-ea"/>
              </a:rPr>
              <a:t>成果</a:t>
            </a:r>
            <a:r>
              <a:rPr lang="zh-CN" altLang="en-US" sz="2800" dirty="0" smtClean="0">
                <a:solidFill>
                  <a:srgbClr val="874600"/>
                </a:solidFill>
                <a:latin typeface="黑体" panose="02010609060101010101" pitchFamily="49" charset="-122"/>
                <a:ea typeface="黑体" panose="02010609060101010101" pitchFamily="49" charset="-122"/>
                <a:sym typeface="+mn-ea"/>
              </a:rPr>
              <a:t>名称</a:t>
            </a:r>
            <a:r>
              <a:rPr lang="en-US" altLang="zh-CN" sz="2800" dirty="0" smtClean="0">
                <a:solidFill>
                  <a:srgbClr val="874600"/>
                </a:solidFill>
                <a:latin typeface="黑体" panose="02010609060101010101" pitchFamily="49" charset="-122"/>
                <a:ea typeface="黑体" panose="02010609060101010101" pitchFamily="49" charset="-122"/>
                <a:sym typeface="+mn-ea"/>
              </a:rPr>
              <a:t>:</a:t>
            </a:r>
          </a:p>
          <a:p>
            <a:pPr>
              <a:spcBef>
                <a:spcPct val="20000"/>
              </a:spcBef>
            </a:pPr>
            <a:r>
              <a:rPr lang="zh-CN" altLang="en-US" sz="2800" dirty="0" smtClean="0">
                <a:solidFill>
                  <a:srgbClr val="FF0000"/>
                </a:solidFill>
                <a:latin typeface="黑体" panose="02010609060101010101" pitchFamily="49" charset="-122"/>
                <a:ea typeface="黑体" panose="02010609060101010101" pitchFamily="49" charset="-122"/>
                <a:sym typeface="+mn-ea"/>
              </a:rPr>
              <a:t>中学生</a:t>
            </a:r>
            <a:r>
              <a:rPr lang="zh-CN" altLang="en-US" sz="2800" dirty="0">
                <a:solidFill>
                  <a:srgbClr val="FF0000"/>
                </a:solidFill>
                <a:latin typeface="黑体" panose="02010609060101010101" pitchFamily="49" charset="-122"/>
                <a:ea typeface="黑体" panose="02010609060101010101" pitchFamily="49" charset="-122"/>
                <a:sym typeface="+mn-ea"/>
              </a:rPr>
              <a:t>牙齿健康状况的调查与</a:t>
            </a:r>
            <a:r>
              <a:rPr lang="zh-CN" altLang="en-US" sz="2800" dirty="0" smtClean="0">
                <a:solidFill>
                  <a:srgbClr val="FF0000"/>
                </a:solidFill>
                <a:latin typeface="黑体" panose="02010609060101010101" pitchFamily="49" charset="-122"/>
                <a:ea typeface="黑体" panose="02010609060101010101" pitchFamily="49" charset="-122"/>
                <a:sym typeface="+mn-ea"/>
              </a:rPr>
              <a:t>研究</a:t>
            </a:r>
            <a:endParaRPr lang="zh-CN" altLang="en-US" sz="2800" dirty="0">
              <a:solidFill>
                <a:srgbClr val="FF0000"/>
              </a:solidFill>
              <a:latin typeface="黑体" panose="02010609060101010101" pitchFamily="49" charset="-122"/>
              <a:ea typeface="黑体" panose="02010609060101010101" pitchFamily="49" charset="-122"/>
              <a:sym typeface="+mn-ea"/>
            </a:endParaRPr>
          </a:p>
        </p:txBody>
      </p:sp>
      <p:sp>
        <p:nvSpPr>
          <p:cNvPr id="31" name="Rounded Rectangle 77"/>
          <p:cNvSpPr/>
          <p:nvPr/>
        </p:nvSpPr>
        <p:spPr>
          <a:xfrm flipH="1">
            <a:off x="4716016" y="4307507"/>
            <a:ext cx="3725863" cy="1857797"/>
          </a:xfrm>
          <a:prstGeom prst="roundRect">
            <a:avLst>
              <a:gd name="adj" fmla="val 2499"/>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3" tIns="45707" rIns="91413" bIns="45707"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32" name="TextBox 31"/>
          <p:cNvSpPr txBox="1"/>
          <p:nvPr/>
        </p:nvSpPr>
        <p:spPr>
          <a:xfrm>
            <a:off x="4782310" y="4434929"/>
            <a:ext cx="3444875" cy="1465016"/>
          </a:xfrm>
          <a:prstGeom prst="rect">
            <a:avLst/>
          </a:prstGeom>
          <a:noFill/>
          <a:ln w="9525">
            <a:noFill/>
          </a:ln>
        </p:spPr>
        <p:txBody>
          <a:bodyPr lIns="0" tIns="0" rIns="0" bIns="0">
            <a:spAutoFit/>
          </a:bodyPr>
          <a:lstStyle/>
          <a:p>
            <a:pPr>
              <a:spcBef>
                <a:spcPct val="20000"/>
              </a:spcBef>
            </a:pPr>
            <a:r>
              <a:rPr lang="zh-CN" altLang="en-US" sz="2800" dirty="0" smtClean="0">
                <a:solidFill>
                  <a:srgbClr val="874600"/>
                </a:solidFill>
                <a:latin typeface="黑体" panose="02010609060101010101" pitchFamily="49" charset="-122"/>
                <a:ea typeface="黑体" panose="02010609060101010101" pitchFamily="49" charset="-122"/>
                <a:sym typeface="+mn-ea"/>
              </a:rPr>
              <a:t>关 键 词</a:t>
            </a:r>
            <a:r>
              <a:rPr lang="en-US" altLang="zh-CN" sz="2800" dirty="0" smtClean="0">
                <a:solidFill>
                  <a:srgbClr val="874600"/>
                </a:solidFill>
                <a:latin typeface="黑体" panose="02010609060101010101" pitchFamily="49" charset="-122"/>
                <a:ea typeface="黑体" panose="02010609060101010101" pitchFamily="49" charset="-122"/>
                <a:sym typeface="+mn-ea"/>
              </a:rPr>
              <a:t>:</a:t>
            </a:r>
          </a:p>
          <a:p>
            <a:pPr>
              <a:spcBef>
                <a:spcPct val="20000"/>
              </a:spcBef>
            </a:pPr>
            <a:r>
              <a:rPr lang="zh-CN" altLang="en-US" sz="2800" dirty="0">
                <a:solidFill>
                  <a:srgbClr val="FF0000"/>
                </a:solidFill>
                <a:latin typeface="黑体" panose="02010609060101010101" pitchFamily="49" charset="-122"/>
                <a:ea typeface="黑体" panose="02010609060101010101" pitchFamily="49" charset="-122"/>
                <a:sym typeface="+mn-ea"/>
              </a:rPr>
              <a:t>牙齿；健康</a:t>
            </a:r>
            <a:r>
              <a:rPr lang="zh-CN" altLang="en-US" sz="2800" dirty="0" smtClean="0">
                <a:solidFill>
                  <a:srgbClr val="FF0000"/>
                </a:solidFill>
                <a:latin typeface="黑体" panose="02010609060101010101" pitchFamily="49" charset="-122"/>
                <a:ea typeface="黑体" panose="02010609060101010101" pitchFamily="49" charset="-122"/>
                <a:sym typeface="+mn-ea"/>
              </a:rPr>
              <a:t>；</a:t>
            </a:r>
            <a:endParaRPr lang="en-US" altLang="zh-CN" sz="2800" dirty="0" smtClean="0">
              <a:solidFill>
                <a:srgbClr val="FF0000"/>
              </a:solidFill>
              <a:latin typeface="黑体" panose="02010609060101010101" pitchFamily="49" charset="-122"/>
              <a:ea typeface="黑体" panose="02010609060101010101" pitchFamily="49" charset="-122"/>
              <a:sym typeface="+mn-ea"/>
            </a:endParaRPr>
          </a:p>
          <a:p>
            <a:pPr>
              <a:spcBef>
                <a:spcPct val="20000"/>
              </a:spcBef>
            </a:pPr>
            <a:r>
              <a:rPr lang="zh-CN" altLang="en-US" sz="2800" dirty="0" smtClean="0">
                <a:solidFill>
                  <a:srgbClr val="FF0000"/>
                </a:solidFill>
                <a:latin typeface="黑体" panose="02010609060101010101" pitchFamily="49" charset="-122"/>
                <a:ea typeface="黑体" panose="02010609060101010101" pitchFamily="49" charset="-122"/>
                <a:sym typeface="+mn-ea"/>
              </a:rPr>
              <a:t>中学生</a:t>
            </a:r>
            <a:r>
              <a:rPr lang="zh-CN" altLang="en-US" sz="2800" dirty="0">
                <a:solidFill>
                  <a:srgbClr val="FF0000"/>
                </a:solidFill>
                <a:latin typeface="黑体" panose="02010609060101010101" pitchFamily="49" charset="-122"/>
                <a:ea typeface="黑体" panose="02010609060101010101" pitchFamily="49" charset="-122"/>
                <a:sym typeface="+mn-ea"/>
              </a:rPr>
              <a:t>；调查。</a:t>
            </a:r>
          </a:p>
        </p:txBody>
      </p:sp>
    </p:spTree>
    <p:extLst>
      <p:ext uri="{BB962C8B-B14F-4D97-AF65-F5344CB8AC3E}">
        <p14:creationId xmlns:p14="http://schemas.microsoft.com/office/powerpoint/2010/main" val="407099508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 calcmode="lin" valueType="num">
                                      <p:cBhvr>
                                        <p:cTn id="10" dur="500" fill="hold"/>
                                        <p:tgtEl>
                                          <p:spTgt spid="21"/>
                                        </p:tgtEl>
                                        <p:attrNameLst>
                                          <p:attrName>ppt_w</p:attrName>
                                        </p:attrNameLst>
                                      </p:cBhvr>
                                      <p:tavLst>
                                        <p:tav tm="0">
                                          <p:val>
                                            <p:fltVal val="0"/>
                                          </p:val>
                                        </p:tav>
                                        <p:tav tm="100000">
                                          <p:val>
                                            <p:strVal val="#ppt_w"/>
                                          </p:val>
                                        </p:tav>
                                      </p:tavLst>
                                    </p:anim>
                                    <p:anim calcmode="lin" valueType="num">
                                      <p:cBhvr>
                                        <p:cTn id="11" dur="500" fill="hold"/>
                                        <p:tgtEl>
                                          <p:spTgt spid="21"/>
                                        </p:tgtEl>
                                        <p:attrNameLst>
                                          <p:attrName>ppt_h</p:attrName>
                                        </p:attrNameLst>
                                      </p:cBhvr>
                                      <p:tavLst>
                                        <p:tav tm="0">
                                          <p:val>
                                            <p:fltVal val="0"/>
                                          </p:val>
                                        </p:tav>
                                        <p:tav tm="100000">
                                          <p:val>
                                            <p:strVal val="#ppt_h"/>
                                          </p:val>
                                        </p:tav>
                                      </p:tavLst>
                                    </p:anim>
                                    <p:animEffect transition="in" filter="fade">
                                      <p:cBhvr>
                                        <p:cTn id="12" dur="500"/>
                                        <p:tgtEl>
                                          <p:spTgt spid="21"/>
                                        </p:tgtEl>
                                      </p:cBhvr>
                                    </p:animEffect>
                                  </p:childTnLst>
                                </p:cTn>
                              </p:par>
                            </p:childTnLst>
                          </p:cTn>
                        </p:par>
                        <p:par>
                          <p:cTn id="13" fill="hold">
                            <p:stCondLst>
                              <p:cond delay="500"/>
                            </p:stCondLst>
                            <p:childTnLst>
                              <p:par>
                                <p:cTn id="14" presetID="2" presetClass="entr" presetSubtype="8" accel="50000" decel="50000" fill="hold" nodeType="after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500" fill="hold"/>
                                        <p:tgtEl>
                                          <p:spTgt spid="15"/>
                                        </p:tgtEl>
                                        <p:attrNameLst>
                                          <p:attrName>ppt_x</p:attrName>
                                        </p:attrNameLst>
                                      </p:cBhvr>
                                      <p:tavLst>
                                        <p:tav tm="0">
                                          <p:val>
                                            <p:strVal val="0-#ppt_w/2"/>
                                          </p:val>
                                        </p:tav>
                                        <p:tav tm="100000">
                                          <p:val>
                                            <p:strVal val="#ppt_x"/>
                                          </p:val>
                                        </p:tav>
                                      </p:tavLst>
                                    </p:anim>
                                    <p:anim calcmode="lin" valueType="num">
                                      <p:cBhvr additive="base">
                                        <p:cTn id="17" dur="500" fill="hold"/>
                                        <p:tgtEl>
                                          <p:spTgt spid="15"/>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53" presetClass="entr" presetSubtype="16" fill="hold" nodeType="after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p:cTn id="21" dur="500" fill="hold"/>
                                        <p:tgtEl>
                                          <p:spTgt spid="22"/>
                                        </p:tgtEl>
                                        <p:attrNameLst>
                                          <p:attrName>ppt_w</p:attrName>
                                        </p:attrNameLst>
                                      </p:cBhvr>
                                      <p:tavLst>
                                        <p:tav tm="0">
                                          <p:val>
                                            <p:fltVal val="0"/>
                                          </p:val>
                                        </p:tav>
                                        <p:tav tm="100000">
                                          <p:val>
                                            <p:strVal val="#ppt_w"/>
                                          </p:val>
                                        </p:tav>
                                      </p:tavLst>
                                    </p:anim>
                                    <p:anim calcmode="lin" valueType="num">
                                      <p:cBhvr>
                                        <p:cTn id="22" dur="500" fill="hold"/>
                                        <p:tgtEl>
                                          <p:spTgt spid="22"/>
                                        </p:tgtEl>
                                        <p:attrNameLst>
                                          <p:attrName>ppt_h</p:attrName>
                                        </p:attrNameLst>
                                      </p:cBhvr>
                                      <p:tavLst>
                                        <p:tav tm="0">
                                          <p:val>
                                            <p:fltVal val="0"/>
                                          </p:val>
                                        </p:tav>
                                        <p:tav tm="100000">
                                          <p:val>
                                            <p:strVal val="#ppt_h"/>
                                          </p:val>
                                        </p:tav>
                                      </p:tavLst>
                                    </p:anim>
                                    <p:animEffect transition="in" filter="fade">
                                      <p:cBhvr>
                                        <p:cTn id="23" dur="500"/>
                                        <p:tgtEl>
                                          <p:spTgt spid="22"/>
                                        </p:tgtEl>
                                      </p:cBhvr>
                                    </p:animEffect>
                                  </p:childTnLst>
                                </p:cTn>
                              </p:par>
                            </p:childTnLst>
                          </p:cTn>
                        </p:par>
                        <p:par>
                          <p:cTn id="24" fill="hold">
                            <p:stCondLst>
                              <p:cond delay="1500"/>
                            </p:stCondLst>
                            <p:childTnLst>
                              <p:par>
                                <p:cTn id="25" presetID="18" presetClass="entr" presetSubtype="12"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strips(downLeft)">
                                      <p:cBhvr>
                                        <p:cTn id="27" dur="500"/>
                                        <p:tgtEl>
                                          <p:spTgt spid="11"/>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8"/>
                                        </p:tgtEl>
                                        <p:attrNameLst>
                                          <p:attrName>style.visibility</p:attrName>
                                        </p:attrNameLst>
                                      </p:cBhvr>
                                      <p:to>
                                        <p:strVal val="visible"/>
                                      </p:to>
                                    </p:set>
                                    <p:anim calcmode="lin" valueType="num">
                                      <p:cBhvr>
                                        <p:cTn id="30" dur="500" fill="hold"/>
                                        <p:tgtEl>
                                          <p:spTgt spid="28"/>
                                        </p:tgtEl>
                                        <p:attrNameLst>
                                          <p:attrName>ppt_w</p:attrName>
                                        </p:attrNameLst>
                                      </p:cBhvr>
                                      <p:tavLst>
                                        <p:tav tm="0">
                                          <p:val>
                                            <p:fltVal val="0"/>
                                          </p:val>
                                        </p:tav>
                                        <p:tav tm="100000">
                                          <p:val>
                                            <p:strVal val="#ppt_w"/>
                                          </p:val>
                                        </p:tav>
                                      </p:tavLst>
                                    </p:anim>
                                    <p:anim calcmode="lin" valueType="num">
                                      <p:cBhvr>
                                        <p:cTn id="31" dur="500" fill="hold"/>
                                        <p:tgtEl>
                                          <p:spTgt spid="28"/>
                                        </p:tgtEl>
                                        <p:attrNameLst>
                                          <p:attrName>ppt_h</p:attrName>
                                        </p:attrNameLst>
                                      </p:cBhvr>
                                      <p:tavLst>
                                        <p:tav tm="0">
                                          <p:val>
                                            <p:fltVal val="0"/>
                                          </p:val>
                                        </p:tav>
                                        <p:tav tm="100000">
                                          <p:val>
                                            <p:strVal val="#ppt_h"/>
                                          </p:val>
                                        </p:tav>
                                      </p:tavLst>
                                    </p:anim>
                                    <p:animEffect transition="in" filter="fade">
                                      <p:cBhvr>
                                        <p:cTn id="32" dur="500"/>
                                        <p:tgtEl>
                                          <p:spTgt spid="28"/>
                                        </p:tgtEl>
                                      </p:cBhvr>
                                    </p:animEffect>
                                  </p:childTnLst>
                                </p:cTn>
                              </p:par>
                              <p:par>
                                <p:cTn id="33" presetID="2" presetClass="entr" presetSubtype="4" accel="50000" decel="50000"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anim calcmode="lin" valueType="num">
                                      <p:cBhvr additive="base">
                                        <p:cTn id="35" dur="500" fill="hold"/>
                                        <p:tgtEl>
                                          <p:spTgt spid="25"/>
                                        </p:tgtEl>
                                        <p:attrNameLst>
                                          <p:attrName>ppt_x</p:attrName>
                                        </p:attrNameLst>
                                      </p:cBhvr>
                                      <p:tavLst>
                                        <p:tav tm="0">
                                          <p:val>
                                            <p:strVal val="#ppt_x"/>
                                          </p:val>
                                        </p:tav>
                                        <p:tav tm="100000">
                                          <p:val>
                                            <p:strVal val="#ppt_x"/>
                                          </p:val>
                                        </p:tav>
                                      </p:tavLst>
                                    </p:anim>
                                    <p:anim calcmode="lin" valueType="num">
                                      <p:cBhvr additive="base">
                                        <p:cTn id="36" dur="500" fill="hold"/>
                                        <p:tgtEl>
                                          <p:spTgt spid="25"/>
                                        </p:tgtEl>
                                        <p:attrNameLst>
                                          <p:attrName>ppt_y</p:attrName>
                                        </p:attrNameLst>
                                      </p:cBhvr>
                                      <p:tavLst>
                                        <p:tav tm="0">
                                          <p:val>
                                            <p:strVal val="1+#ppt_h/2"/>
                                          </p:val>
                                        </p:tav>
                                        <p:tav tm="100000">
                                          <p:val>
                                            <p:strVal val="#ppt_y"/>
                                          </p:val>
                                        </p:tav>
                                      </p:tavLst>
                                    </p:anim>
                                  </p:childTnLst>
                                </p:cTn>
                              </p:par>
                            </p:childTnLst>
                          </p:cTn>
                        </p:par>
                        <p:par>
                          <p:cTn id="37" fill="hold">
                            <p:stCondLst>
                              <p:cond delay="2000"/>
                            </p:stCondLst>
                            <p:childTnLst>
                              <p:par>
                                <p:cTn id="38" presetID="2" presetClass="entr" presetSubtype="2" accel="50000" decel="50000" fill="hold" grpId="0" nodeType="afterEffect">
                                  <p:stCondLst>
                                    <p:cond delay="0"/>
                                  </p:stCondLst>
                                  <p:childTnLst>
                                    <p:set>
                                      <p:cBhvr>
                                        <p:cTn id="39" dur="1" fill="hold">
                                          <p:stCondLst>
                                            <p:cond delay="0"/>
                                          </p:stCondLst>
                                        </p:cTn>
                                        <p:tgtEl>
                                          <p:spTgt spid="29"/>
                                        </p:tgtEl>
                                        <p:attrNameLst>
                                          <p:attrName>style.visibility</p:attrName>
                                        </p:attrNameLst>
                                      </p:cBhvr>
                                      <p:to>
                                        <p:strVal val="visible"/>
                                      </p:to>
                                    </p:set>
                                    <p:anim calcmode="lin" valueType="num">
                                      <p:cBhvr additive="base">
                                        <p:cTn id="40" dur="500" fill="hold"/>
                                        <p:tgtEl>
                                          <p:spTgt spid="29"/>
                                        </p:tgtEl>
                                        <p:attrNameLst>
                                          <p:attrName>ppt_x</p:attrName>
                                        </p:attrNameLst>
                                      </p:cBhvr>
                                      <p:tavLst>
                                        <p:tav tm="0">
                                          <p:val>
                                            <p:strVal val="1+#ppt_w/2"/>
                                          </p:val>
                                        </p:tav>
                                        <p:tav tm="100000">
                                          <p:val>
                                            <p:strVal val="#ppt_x"/>
                                          </p:val>
                                        </p:tav>
                                      </p:tavLst>
                                    </p:anim>
                                    <p:anim calcmode="lin" valueType="num">
                                      <p:cBhvr additive="base">
                                        <p:cTn id="41" dur="500" fill="hold"/>
                                        <p:tgtEl>
                                          <p:spTgt spid="29"/>
                                        </p:tgtEl>
                                        <p:attrNameLst>
                                          <p:attrName>ppt_y</p:attrName>
                                        </p:attrNameLst>
                                      </p:cBhvr>
                                      <p:tavLst>
                                        <p:tav tm="0">
                                          <p:val>
                                            <p:strVal val="#ppt_y"/>
                                          </p:val>
                                        </p:tav>
                                        <p:tav tm="100000">
                                          <p:val>
                                            <p:strVal val="#ppt_y"/>
                                          </p:val>
                                        </p:tav>
                                      </p:tavLst>
                                    </p:anim>
                                  </p:childTnLst>
                                </p:cTn>
                              </p:par>
                              <p:par>
                                <p:cTn id="42" presetID="2" presetClass="entr" presetSubtype="4" accel="50000" decel="50000" fill="hold" grpId="0" nodeType="withEffect">
                                  <p:stCondLst>
                                    <p:cond delay="0"/>
                                  </p:stCondLst>
                                  <p:childTnLst>
                                    <p:set>
                                      <p:cBhvr>
                                        <p:cTn id="43" dur="1" fill="hold">
                                          <p:stCondLst>
                                            <p:cond delay="0"/>
                                          </p:stCondLst>
                                        </p:cTn>
                                        <p:tgtEl>
                                          <p:spTgt spid="31"/>
                                        </p:tgtEl>
                                        <p:attrNameLst>
                                          <p:attrName>style.visibility</p:attrName>
                                        </p:attrNameLst>
                                      </p:cBhvr>
                                      <p:to>
                                        <p:strVal val="visible"/>
                                      </p:to>
                                    </p:set>
                                    <p:anim calcmode="lin" valueType="num">
                                      <p:cBhvr additive="base">
                                        <p:cTn id="44" dur="500" fill="hold"/>
                                        <p:tgtEl>
                                          <p:spTgt spid="31"/>
                                        </p:tgtEl>
                                        <p:attrNameLst>
                                          <p:attrName>ppt_x</p:attrName>
                                        </p:attrNameLst>
                                      </p:cBhvr>
                                      <p:tavLst>
                                        <p:tav tm="0">
                                          <p:val>
                                            <p:strVal val="#ppt_x"/>
                                          </p:val>
                                        </p:tav>
                                        <p:tav tm="100000">
                                          <p:val>
                                            <p:strVal val="#ppt_x"/>
                                          </p:val>
                                        </p:tav>
                                      </p:tavLst>
                                    </p:anim>
                                    <p:anim calcmode="lin" valueType="num">
                                      <p:cBhvr additive="base">
                                        <p:cTn id="45" dur="500" fill="hold"/>
                                        <p:tgtEl>
                                          <p:spTgt spid="31"/>
                                        </p:tgtEl>
                                        <p:attrNameLst>
                                          <p:attrName>ppt_y</p:attrName>
                                        </p:attrNameLst>
                                      </p:cBhvr>
                                      <p:tavLst>
                                        <p:tav tm="0">
                                          <p:val>
                                            <p:strVal val="1+#ppt_h/2"/>
                                          </p:val>
                                        </p:tav>
                                        <p:tav tm="100000">
                                          <p:val>
                                            <p:strVal val="#ppt_y"/>
                                          </p:val>
                                        </p:tav>
                                      </p:tavLst>
                                    </p:anim>
                                  </p:childTnLst>
                                </p:cTn>
                              </p:par>
                            </p:childTnLst>
                          </p:cTn>
                        </p:par>
                        <p:par>
                          <p:cTn id="46" fill="hold">
                            <p:stCondLst>
                              <p:cond delay="2500"/>
                            </p:stCondLst>
                            <p:childTnLst>
                              <p:par>
                                <p:cTn id="47" presetID="2" presetClass="entr" presetSubtype="2" accel="50000" decel="50000" fill="hold" grpId="0" nodeType="after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additive="base">
                                        <p:cTn id="49" dur="500" fill="hold"/>
                                        <p:tgtEl>
                                          <p:spTgt spid="32"/>
                                        </p:tgtEl>
                                        <p:attrNameLst>
                                          <p:attrName>ppt_x</p:attrName>
                                        </p:attrNameLst>
                                      </p:cBhvr>
                                      <p:tavLst>
                                        <p:tav tm="0">
                                          <p:val>
                                            <p:strVal val="1+#ppt_w/2"/>
                                          </p:val>
                                        </p:tav>
                                        <p:tav tm="100000">
                                          <p:val>
                                            <p:strVal val="#ppt_x"/>
                                          </p:val>
                                        </p:tav>
                                      </p:tavLst>
                                    </p:anim>
                                    <p:anim calcmode="lin" valueType="num">
                                      <p:cBhvr additive="base">
                                        <p:cTn id="50"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p:bldP spid="25" grpId="0" bldLvl="0" animBg="1"/>
      <p:bldP spid="28" grpId="0" bldLvl="0" animBg="1"/>
      <p:bldP spid="29" grpId="0"/>
      <p:bldP spid="31" grpId="0" bldLvl="0" animBg="1"/>
      <p:bldP spid="3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直接连接符 22"/>
          <p:cNvCxnSpPr/>
          <p:nvPr/>
        </p:nvCxnSpPr>
        <p:spPr>
          <a:xfrm>
            <a:off x="0" y="814388"/>
            <a:ext cx="9144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2" name="组合 46"/>
          <p:cNvGrpSpPr/>
          <p:nvPr/>
        </p:nvGrpSpPr>
        <p:grpSpPr>
          <a:xfrm>
            <a:off x="0" y="284163"/>
            <a:ext cx="5416867" cy="530225"/>
            <a:chOff x="0" y="284389"/>
            <a:chExt cx="1692275" cy="529772"/>
          </a:xfrm>
        </p:grpSpPr>
        <p:sp>
          <p:nvSpPr>
            <p:cNvPr id="8" name="矩形 7"/>
            <p:cNvSpPr/>
            <p:nvPr/>
          </p:nvSpPr>
          <p:spPr>
            <a:xfrm>
              <a:off x="0" y="284389"/>
              <a:ext cx="1511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400" b="1" dirty="0">
                  <a:solidFill>
                    <a:schemeClr val="bg1"/>
                  </a:solidFill>
                  <a:ea typeface="微软雅黑" panose="020B0503020204020204" charset="-122"/>
                  <a:sym typeface="Arial" panose="020B0604020202020204" pitchFamily="34" charset="0"/>
                </a:rPr>
                <a:t>中学生牙齿健康状况的调查与</a:t>
              </a:r>
              <a:r>
                <a:rPr lang="zh-CN" altLang="en-US" sz="2400" b="1" dirty="0" smtClean="0">
                  <a:solidFill>
                    <a:schemeClr val="bg1"/>
                  </a:solidFill>
                  <a:ea typeface="微软雅黑" panose="020B0503020204020204" charset="-122"/>
                  <a:sym typeface="Arial" panose="020B0604020202020204" pitchFamily="34" charset="0"/>
                </a:rPr>
                <a:t>研究</a:t>
              </a:r>
              <a:endParaRPr lang="zh-CN" altLang="en-US" sz="24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9" name="矩形 8"/>
            <p:cNvSpPr/>
            <p:nvPr/>
          </p:nvSpPr>
          <p:spPr>
            <a:xfrm>
              <a:off x="1577975" y="284389"/>
              <a:ext cx="114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charset="-122"/>
                <a:cs typeface="+mn-cs"/>
                <a:sym typeface="Arial" panose="020B0604020202020204" pitchFamily="34" charset="0"/>
              </a:endParaRPr>
            </a:p>
          </p:txBody>
        </p:sp>
      </p:grpSp>
      <p:cxnSp>
        <p:nvCxnSpPr>
          <p:cNvPr id="11" name="Straight Connector 47"/>
          <p:cNvCxnSpPr/>
          <p:nvPr/>
        </p:nvCxnSpPr>
        <p:spPr>
          <a:xfrm>
            <a:off x="1955472" y="3530230"/>
            <a:ext cx="0" cy="649288"/>
          </a:xfrm>
          <a:prstGeom prst="line">
            <a:avLst/>
          </a:prstGeom>
          <a:ln w="19050">
            <a:solidFill>
              <a:schemeClr val="accent1"/>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15" name="Group 52"/>
          <p:cNvGrpSpPr/>
          <p:nvPr/>
        </p:nvGrpSpPr>
        <p:grpSpPr>
          <a:xfrm>
            <a:off x="251521" y="2564904"/>
            <a:ext cx="1658094" cy="2304256"/>
            <a:chOff x="425670" y="2203667"/>
            <a:chExt cx="1658091" cy="811886"/>
          </a:xfrm>
        </p:grpSpPr>
        <p:sp>
          <p:nvSpPr>
            <p:cNvPr id="16" name="Rounded Rectangle 56"/>
            <p:cNvSpPr/>
            <p:nvPr/>
          </p:nvSpPr>
          <p:spPr>
            <a:xfrm>
              <a:off x="425670" y="2203667"/>
              <a:ext cx="1296143" cy="811886"/>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8" name="Rounded Rectangle 57"/>
            <p:cNvSpPr/>
            <p:nvPr/>
          </p:nvSpPr>
          <p:spPr>
            <a:xfrm>
              <a:off x="425670" y="2252825"/>
              <a:ext cx="1296143" cy="762728"/>
            </a:xfrm>
            <a:prstGeom prst="roundRect">
              <a:avLst>
                <a:gd name="adj" fmla="val 1127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9" name="Isosceles Triangle 58"/>
            <p:cNvSpPr/>
            <p:nvPr/>
          </p:nvSpPr>
          <p:spPr>
            <a:xfrm rot="5400000">
              <a:off x="1670479" y="2453214"/>
              <a:ext cx="464614" cy="36195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grpSp>
      <p:sp>
        <p:nvSpPr>
          <p:cNvPr id="20" name="TextBox 61"/>
          <p:cNvSpPr txBox="1"/>
          <p:nvPr/>
        </p:nvSpPr>
        <p:spPr>
          <a:xfrm>
            <a:off x="985728" y="2788121"/>
            <a:ext cx="425585" cy="1982081"/>
          </a:xfrm>
          <a:prstGeom prst="rect">
            <a:avLst/>
          </a:prstGeom>
          <a:noFill/>
          <a:ln w="9525">
            <a:noFill/>
          </a:ln>
        </p:spPr>
        <p:txBody>
          <a:bodyPr wrap="square" lIns="0" tIns="0" rIns="0" bIns="0">
            <a:spAutoFit/>
          </a:bodyPr>
          <a:lstStyle/>
          <a:p>
            <a:pPr>
              <a:spcBef>
                <a:spcPct val="20000"/>
              </a:spcBef>
              <a:buFont typeface="Arial" panose="020B0604020202020204" pitchFamily="34" charset="0"/>
              <a:buNone/>
            </a:pPr>
            <a:r>
              <a:rPr lang="zh-CN" altLang="en-US" sz="2800" b="1" dirty="0" smtClean="0">
                <a:solidFill>
                  <a:srgbClr val="FFFF00"/>
                </a:solidFill>
                <a:latin typeface="黑体" panose="02010609060101010101" pitchFamily="49" charset="-122"/>
                <a:ea typeface="黑体" panose="02010609060101010101" pitchFamily="49" charset="-122"/>
                <a:sym typeface="+mn-ea"/>
              </a:rPr>
              <a:t>研</a:t>
            </a:r>
            <a:endParaRPr lang="en-US" altLang="zh-CN" sz="2800" b="1" dirty="0" smtClean="0">
              <a:solidFill>
                <a:srgbClr val="FFFF00"/>
              </a:solidFill>
              <a:latin typeface="黑体" panose="02010609060101010101" pitchFamily="49" charset="-122"/>
              <a:ea typeface="黑体" panose="02010609060101010101" pitchFamily="49" charset="-122"/>
              <a:sym typeface="+mn-ea"/>
            </a:endParaRPr>
          </a:p>
          <a:p>
            <a:pPr>
              <a:spcBef>
                <a:spcPct val="20000"/>
              </a:spcBef>
              <a:buFont typeface="Arial" panose="020B0604020202020204" pitchFamily="34" charset="0"/>
              <a:buNone/>
            </a:pPr>
            <a:r>
              <a:rPr lang="zh-CN" altLang="en-US" sz="2800" b="1" dirty="0" smtClean="0">
                <a:solidFill>
                  <a:srgbClr val="FFFF00"/>
                </a:solidFill>
                <a:latin typeface="黑体" panose="02010609060101010101" pitchFamily="49" charset="-122"/>
                <a:ea typeface="黑体" panose="02010609060101010101" pitchFamily="49" charset="-122"/>
                <a:sym typeface="+mn-ea"/>
              </a:rPr>
              <a:t>究</a:t>
            </a:r>
            <a:endParaRPr lang="en-US" altLang="zh-CN" sz="2800" b="1" dirty="0" smtClean="0">
              <a:solidFill>
                <a:srgbClr val="FFFF00"/>
              </a:solidFill>
              <a:latin typeface="黑体" panose="02010609060101010101" pitchFamily="49" charset="-122"/>
              <a:ea typeface="黑体" panose="02010609060101010101" pitchFamily="49" charset="-122"/>
              <a:sym typeface="+mn-ea"/>
            </a:endParaRPr>
          </a:p>
          <a:p>
            <a:pPr>
              <a:spcBef>
                <a:spcPct val="20000"/>
              </a:spcBef>
              <a:buFont typeface="Arial" panose="020B0604020202020204" pitchFamily="34" charset="0"/>
              <a:buNone/>
            </a:pPr>
            <a:r>
              <a:rPr lang="zh-CN" altLang="en-US" sz="2800" b="1" dirty="0" smtClean="0">
                <a:solidFill>
                  <a:srgbClr val="FFFF00"/>
                </a:solidFill>
                <a:latin typeface="黑体" panose="02010609060101010101" pitchFamily="49" charset="-122"/>
                <a:ea typeface="黑体" panose="02010609060101010101" pitchFamily="49" charset="-122"/>
                <a:sym typeface="+mn-ea"/>
              </a:rPr>
              <a:t>成</a:t>
            </a:r>
            <a:endParaRPr lang="en-US" altLang="zh-CN" sz="2800" b="1" dirty="0" smtClean="0">
              <a:solidFill>
                <a:srgbClr val="FFFF00"/>
              </a:solidFill>
              <a:latin typeface="黑体" panose="02010609060101010101" pitchFamily="49" charset="-122"/>
              <a:ea typeface="黑体" panose="02010609060101010101" pitchFamily="49" charset="-122"/>
              <a:sym typeface="+mn-ea"/>
            </a:endParaRPr>
          </a:p>
          <a:p>
            <a:pPr>
              <a:spcBef>
                <a:spcPct val="20000"/>
              </a:spcBef>
              <a:buFont typeface="Arial" panose="020B0604020202020204" pitchFamily="34" charset="0"/>
              <a:buNone/>
            </a:pPr>
            <a:r>
              <a:rPr lang="zh-CN" altLang="en-US" sz="2800" b="1" dirty="0" smtClean="0">
                <a:solidFill>
                  <a:srgbClr val="FFFF00"/>
                </a:solidFill>
                <a:latin typeface="黑体" panose="02010609060101010101" pitchFamily="49" charset="-122"/>
                <a:ea typeface="黑体" panose="02010609060101010101" pitchFamily="49" charset="-122"/>
                <a:sym typeface="+mn-ea"/>
              </a:rPr>
              <a:t>果</a:t>
            </a:r>
            <a:endParaRPr lang="zh-CN" altLang="en-US" sz="2800" b="1" dirty="0">
              <a:solidFill>
                <a:srgbClr val="FFFF00"/>
              </a:solidFill>
              <a:latin typeface="黑体" panose="02010609060101010101" pitchFamily="49" charset="-122"/>
              <a:ea typeface="黑体" panose="02010609060101010101" pitchFamily="49" charset="-122"/>
              <a:sym typeface="+mn-ea"/>
            </a:endParaRPr>
          </a:p>
        </p:txBody>
      </p:sp>
      <p:sp>
        <p:nvSpPr>
          <p:cNvPr id="21" name="Oval 69"/>
          <p:cNvSpPr/>
          <p:nvPr/>
        </p:nvSpPr>
        <p:spPr>
          <a:xfrm>
            <a:off x="1799307" y="3232969"/>
            <a:ext cx="252413" cy="252413"/>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13" tIns="45707" rIns="91413" bIns="45707"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22" name="Freeform 76"/>
          <p:cNvSpPr>
            <a:spLocks noEditPoints="1"/>
          </p:cNvSpPr>
          <p:nvPr/>
        </p:nvSpPr>
        <p:spPr>
          <a:xfrm>
            <a:off x="397570" y="3272086"/>
            <a:ext cx="403225" cy="588962"/>
          </a:xfrm>
          <a:custGeom>
            <a:avLst/>
            <a:gdLst>
              <a:gd name="txL" fmla="*/ 0 w 70"/>
              <a:gd name="txT" fmla="*/ 0 h 102"/>
              <a:gd name="txR" fmla="*/ 70 w 70"/>
              <a:gd name="txB" fmla="*/ 102 h 102"/>
            </a:gdLst>
            <a:ahLst/>
            <a:cxnLst>
              <a:cxn ang="0">
                <a:pos x="2147483647" y="0"/>
              </a:cxn>
              <a:cxn ang="0">
                <a:pos x="0"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alpha val="100000"/>
            </a:schemeClr>
          </a:solidFill>
          <a:ln w="9525">
            <a:noFill/>
          </a:ln>
        </p:spPr>
        <p:txBody>
          <a:bodyPr/>
          <a:lstStyle/>
          <a:p>
            <a:endParaRPr lang="zh-CN" altLang="en-US"/>
          </a:p>
        </p:txBody>
      </p:sp>
      <p:sp>
        <p:nvSpPr>
          <p:cNvPr id="25" name="Rounded Rectangle 77"/>
          <p:cNvSpPr/>
          <p:nvPr/>
        </p:nvSpPr>
        <p:spPr>
          <a:xfrm flipH="1">
            <a:off x="2051718" y="1495797"/>
            <a:ext cx="6912767" cy="4669507"/>
          </a:xfrm>
          <a:prstGeom prst="roundRect">
            <a:avLst>
              <a:gd name="adj" fmla="val 2499"/>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3" tIns="45707" rIns="91413" bIns="45707"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28" name="Oval 88"/>
          <p:cNvSpPr/>
          <p:nvPr/>
        </p:nvSpPr>
        <p:spPr>
          <a:xfrm>
            <a:off x="1799307" y="4149080"/>
            <a:ext cx="252413" cy="252413"/>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3" tIns="45707" rIns="91413" bIns="45707"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29" name="TextBox 28"/>
          <p:cNvSpPr txBox="1"/>
          <p:nvPr/>
        </p:nvSpPr>
        <p:spPr>
          <a:xfrm>
            <a:off x="2195736" y="1511722"/>
            <a:ext cx="6696742" cy="4653582"/>
          </a:xfrm>
          <a:prstGeom prst="rect">
            <a:avLst/>
          </a:prstGeom>
          <a:noFill/>
          <a:ln w="9525">
            <a:noFill/>
          </a:ln>
        </p:spPr>
        <p:txBody>
          <a:bodyPr wrap="square" lIns="0" tIns="0" rIns="0" bIns="0">
            <a:spAutoFit/>
          </a:bodyPr>
          <a:lstStyle/>
          <a:p>
            <a:pPr>
              <a:spcBef>
                <a:spcPct val="20000"/>
              </a:spcBef>
            </a:pPr>
            <a:r>
              <a:rPr lang="zh-CN" altLang="en-US" sz="2400" dirty="0" smtClean="0">
                <a:solidFill>
                  <a:srgbClr val="874600"/>
                </a:solidFill>
                <a:latin typeface="黑体" panose="02010609060101010101" pitchFamily="49" charset="-122"/>
                <a:ea typeface="黑体" panose="02010609060101010101" pitchFamily="49" charset="-122"/>
                <a:sym typeface="+mn-ea"/>
              </a:rPr>
              <a:t>    随着</a:t>
            </a:r>
            <a:r>
              <a:rPr lang="zh-CN" altLang="en-US" sz="2400" dirty="0">
                <a:solidFill>
                  <a:srgbClr val="874600"/>
                </a:solidFill>
                <a:latin typeface="黑体" panose="02010609060101010101" pitchFamily="49" charset="-122"/>
                <a:ea typeface="黑体" panose="02010609060101010101" pitchFamily="49" charset="-122"/>
                <a:sym typeface="+mn-ea"/>
              </a:rPr>
              <a:t>社会的不断发展</a:t>
            </a:r>
            <a:r>
              <a:rPr lang="en-US" altLang="zh-CN" sz="2400" dirty="0">
                <a:solidFill>
                  <a:srgbClr val="874600"/>
                </a:solidFill>
                <a:latin typeface="黑体" panose="02010609060101010101" pitchFamily="49" charset="-122"/>
                <a:ea typeface="黑体" panose="02010609060101010101" pitchFamily="49" charset="-122"/>
                <a:sym typeface="+mn-ea"/>
              </a:rPr>
              <a:t>,</a:t>
            </a:r>
            <a:r>
              <a:rPr lang="zh-CN" altLang="en-US" sz="2400" dirty="0">
                <a:solidFill>
                  <a:srgbClr val="874600"/>
                </a:solidFill>
                <a:latin typeface="黑体" panose="02010609060101010101" pitchFamily="49" charset="-122"/>
                <a:ea typeface="黑体" panose="02010609060101010101" pitchFamily="49" charset="-122"/>
                <a:sym typeface="+mn-ea"/>
              </a:rPr>
              <a:t>人们的生活水平得到了显著提高。当今人们不仅关注生活质量，更为关注自身的健康</a:t>
            </a:r>
            <a:r>
              <a:rPr lang="en-US" altLang="zh-CN" sz="2400" dirty="0">
                <a:solidFill>
                  <a:srgbClr val="874600"/>
                </a:solidFill>
                <a:latin typeface="黑体" panose="02010609060101010101" pitchFamily="49" charset="-122"/>
                <a:ea typeface="黑体" panose="02010609060101010101" pitchFamily="49" charset="-122"/>
                <a:sym typeface="+mn-ea"/>
              </a:rPr>
              <a:t>,</a:t>
            </a:r>
            <a:r>
              <a:rPr lang="zh-CN" altLang="en-US" sz="2400" dirty="0">
                <a:solidFill>
                  <a:srgbClr val="874600"/>
                </a:solidFill>
                <a:latin typeface="黑体" panose="02010609060101010101" pitchFamily="49" charset="-122"/>
                <a:ea typeface="黑体" panose="02010609060101010101" pitchFamily="49" charset="-122"/>
                <a:sym typeface="+mn-ea"/>
              </a:rPr>
              <a:t>而牙齿作为人体重要的组成部分</a:t>
            </a:r>
            <a:r>
              <a:rPr lang="en-US" altLang="zh-CN" sz="2400" dirty="0">
                <a:solidFill>
                  <a:srgbClr val="874600"/>
                </a:solidFill>
                <a:latin typeface="黑体" panose="02010609060101010101" pitchFamily="49" charset="-122"/>
                <a:ea typeface="黑体" panose="02010609060101010101" pitchFamily="49" charset="-122"/>
                <a:sym typeface="+mn-ea"/>
              </a:rPr>
              <a:t>,</a:t>
            </a:r>
            <a:r>
              <a:rPr lang="zh-CN" altLang="en-US" sz="2400" dirty="0">
                <a:solidFill>
                  <a:srgbClr val="874600"/>
                </a:solidFill>
                <a:latin typeface="黑体" panose="02010609060101010101" pitchFamily="49" charset="-122"/>
                <a:ea typeface="黑体" panose="02010609060101010101" pitchFamily="49" charset="-122"/>
                <a:sym typeface="+mn-ea"/>
              </a:rPr>
              <a:t>其健康状况受到了社会大众的广泛关注。</a:t>
            </a:r>
          </a:p>
          <a:p>
            <a:pPr>
              <a:spcBef>
                <a:spcPct val="20000"/>
              </a:spcBef>
            </a:pPr>
            <a:r>
              <a:rPr lang="zh-CN" altLang="en-US" sz="2400" dirty="0">
                <a:solidFill>
                  <a:srgbClr val="874600"/>
                </a:solidFill>
                <a:latin typeface="黑体" panose="02010609060101010101" pitchFamily="49" charset="-122"/>
                <a:ea typeface="黑体" panose="02010609060101010101" pitchFamily="49" charset="-122"/>
                <a:sym typeface="+mn-ea"/>
              </a:rPr>
              <a:t>    中学生对牙齿健康重要性的认识如何？牙齿健康状况如何？日常刷牙等基本牙齿护理的方法是否能正确？牙齿出现问题是否及时就医？有没有危害牙齿健康的饮食习惯</a:t>
            </a:r>
            <a:r>
              <a:rPr lang="en-US" altLang="zh-CN" sz="2400" dirty="0">
                <a:solidFill>
                  <a:srgbClr val="874600"/>
                </a:solidFill>
                <a:latin typeface="黑体" panose="02010609060101010101" pitchFamily="49" charset="-122"/>
                <a:ea typeface="黑体" panose="02010609060101010101" pitchFamily="49" charset="-122"/>
                <a:sym typeface="+mn-ea"/>
              </a:rPr>
              <a:t>……</a:t>
            </a:r>
            <a:r>
              <a:rPr lang="zh-CN" altLang="en-US" sz="2400" dirty="0" smtClean="0">
                <a:solidFill>
                  <a:srgbClr val="874600"/>
                </a:solidFill>
                <a:latin typeface="黑体" panose="02010609060101010101" pitchFamily="49" charset="-122"/>
                <a:ea typeface="黑体" panose="02010609060101010101" pitchFamily="49" charset="-122"/>
                <a:sym typeface="+mn-ea"/>
              </a:rPr>
              <a:t>？</a:t>
            </a:r>
            <a:endParaRPr lang="en-US" altLang="zh-CN" sz="2400" dirty="0" smtClean="0">
              <a:solidFill>
                <a:srgbClr val="874600"/>
              </a:solidFill>
              <a:latin typeface="黑体" panose="02010609060101010101" pitchFamily="49" charset="-122"/>
              <a:ea typeface="黑体" panose="02010609060101010101" pitchFamily="49" charset="-122"/>
              <a:sym typeface="+mn-ea"/>
            </a:endParaRPr>
          </a:p>
          <a:p>
            <a:pPr>
              <a:spcBef>
                <a:spcPct val="20000"/>
              </a:spcBef>
            </a:pPr>
            <a:r>
              <a:rPr lang="zh-CN" altLang="en-US" sz="2400" dirty="0" smtClean="0">
                <a:solidFill>
                  <a:srgbClr val="874600"/>
                </a:solidFill>
                <a:latin typeface="黑体" panose="02010609060101010101" pitchFamily="49" charset="-122"/>
                <a:ea typeface="黑体" panose="02010609060101010101" pitchFamily="49" charset="-122"/>
                <a:sym typeface="+mn-ea"/>
              </a:rPr>
              <a:t>   </a:t>
            </a:r>
            <a:r>
              <a:rPr lang="zh-CN" altLang="en-US" sz="2400" dirty="0">
                <a:solidFill>
                  <a:srgbClr val="874600"/>
                </a:solidFill>
                <a:latin typeface="黑体" panose="02010609060101010101" pitchFamily="49" charset="-122"/>
                <a:ea typeface="黑体" panose="02010609060101010101" pitchFamily="49" charset="-122"/>
                <a:sym typeface="+mn-ea"/>
              </a:rPr>
              <a:t>带着诸如此类的问题，我们课题组进行了专题调查研究。</a:t>
            </a:r>
          </a:p>
          <a:p>
            <a:pPr>
              <a:spcBef>
                <a:spcPct val="20000"/>
              </a:spcBef>
            </a:pPr>
            <a:r>
              <a:rPr lang="zh-CN" altLang="en-US" sz="2400" dirty="0">
                <a:solidFill>
                  <a:srgbClr val="874600"/>
                </a:solidFill>
                <a:latin typeface="黑体" panose="02010609060101010101" pitchFamily="49" charset="-122"/>
                <a:ea typeface="黑体" panose="02010609060101010101" pitchFamily="49" charset="-122"/>
                <a:sym typeface="+mn-ea"/>
              </a:rPr>
              <a:t>    本次调查研究采用问卷调查的方式，共发放调查问卷</a:t>
            </a:r>
            <a:r>
              <a:rPr lang="en-US" altLang="zh-CN" sz="2400" dirty="0">
                <a:solidFill>
                  <a:srgbClr val="874600"/>
                </a:solidFill>
                <a:latin typeface="黑体" panose="02010609060101010101" pitchFamily="49" charset="-122"/>
                <a:ea typeface="黑体" panose="02010609060101010101" pitchFamily="49" charset="-122"/>
                <a:sym typeface="+mn-ea"/>
              </a:rPr>
              <a:t>70</a:t>
            </a:r>
            <a:r>
              <a:rPr lang="zh-CN" altLang="en-US" sz="2400" dirty="0">
                <a:solidFill>
                  <a:srgbClr val="874600"/>
                </a:solidFill>
                <a:latin typeface="黑体" panose="02010609060101010101" pitchFamily="49" charset="-122"/>
                <a:ea typeface="黑体" panose="02010609060101010101" pitchFamily="49" charset="-122"/>
                <a:sym typeface="+mn-ea"/>
              </a:rPr>
              <a:t>份，收回有效问卷</a:t>
            </a:r>
            <a:r>
              <a:rPr lang="en-US" altLang="zh-CN" sz="2400" dirty="0">
                <a:solidFill>
                  <a:srgbClr val="874600"/>
                </a:solidFill>
                <a:latin typeface="黑体" panose="02010609060101010101" pitchFamily="49" charset="-122"/>
                <a:ea typeface="黑体" panose="02010609060101010101" pitchFamily="49" charset="-122"/>
                <a:sym typeface="+mn-ea"/>
              </a:rPr>
              <a:t>68</a:t>
            </a:r>
            <a:r>
              <a:rPr lang="zh-CN" altLang="en-US" sz="2400" dirty="0">
                <a:solidFill>
                  <a:srgbClr val="874600"/>
                </a:solidFill>
                <a:latin typeface="黑体" panose="02010609060101010101" pitchFamily="49" charset="-122"/>
                <a:ea typeface="黑体" panose="02010609060101010101" pitchFamily="49" charset="-122"/>
                <a:sym typeface="+mn-ea"/>
              </a:rPr>
              <a:t>份</a:t>
            </a:r>
            <a:r>
              <a:rPr lang="zh-CN" altLang="en-US" sz="2400" dirty="0" smtClean="0">
                <a:solidFill>
                  <a:srgbClr val="874600"/>
                </a:solidFill>
                <a:latin typeface="黑体" panose="02010609060101010101" pitchFamily="49" charset="-122"/>
                <a:ea typeface="黑体" panose="02010609060101010101" pitchFamily="49" charset="-122"/>
                <a:sym typeface="+mn-ea"/>
              </a:rPr>
              <a:t>。</a:t>
            </a:r>
            <a:endParaRPr lang="zh-CN" altLang="en-US" sz="2400" dirty="0">
              <a:solidFill>
                <a:srgbClr val="874600"/>
              </a:solidFill>
              <a:latin typeface="黑体" panose="02010609060101010101" pitchFamily="49" charset="-122"/>
              <a:ea typeface="黑体" panose="02010609060101010101" pitchFamily="49" charset="-122"/>
              <a:sym typeface="+mn-ea"/>
            </a:endParaRPr>
          </a:p>
        </p:txBody>
      </p:sp>
    </p:spTree>
    <p:extLst>
      <p:ext uri="{BB962C8B-B14F-4D97-AF65-F5344CB8AC3E}">
        <p14:creationId xmlns:p14="http://schemas.microsoft.com/office/powerpoint/2010/main" val="291530568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 calcmode="lin" valueType="num">
                                      <p:cBhvr>
                                        <p:cTn id="10" dur="500" fill="hold"/>
                                        <p:tgtEl>
                                          <p:spTgt spid="21"/>
                                        </p:tgtEl>
                                        <p:attrNameLst>
                                          <p:attrName>ppt_w</p:attrName>
                                        </p:attrNameLst>
                                      </p:cBhvr>
                                      <p:tavLst>
                                        <p:tav tm="0">
                                          <p:val>
                                            <p:fltVal val="0"/>
                                          </p:val>
                                        </p:tav>
                                        <p:tav tm="100000">
                                          <p:val>
                                            <p:strVal val="#ppt_w"/>
                                          </p:val>
                                        </p:tav>
                                      </p:tavLst>
                                    </p:anim>
                                    <p:anim calcmode="lin" valueType="num">
                                      <p:cBhvr>
                                        <p:cTn id="11" dur="500" fill="hold"/>
                                        <p:tgtEl>
                                          <p:spTgt spid="21"/>
                                        </p:tgtEl>
                                        <p:attrNameLst>
                                          <p:attrName>ppt_h</p:attrName>
                                        </p:attrNameLst>
                                      </p:cBhvr>
                                      <p:tavLst>
                                        <p:tav tm="0">
                                          <p:val>
                                            <p:fltVal val="0"/>
                                          </p:val>
                                        </p:tav>
                                        <p:tav tm="100000">
                                          <p:val>
                                            <p:strVal val="#ppt_h"/>
                                          </p:val>
                                        </p:tav>
                                      </p:tavLst>
                                    </p:anim>
                                    <p:animEffect transition="in" filter="fade">
                                      <p:cBhvr>
                                        <p:cTn id="12" dur="500"/>
                                        <p:tgtEl>
                                          <p:spTgt spid="21"/>
                                        </p:tgtEl>
                                      </p:cBhvr>
                                    </p:animEffect>
                                  </p:childTnLst>
                                </p:cTn>
                              </p:par>
                            </p:childTnLst>
                          </p:cTn>
                        </p:par>
                        <p:par>
                          <p:cTn id="13" fill="hold">
                            <p:stCondLst>
                              <p:cond delay="500"/>
                            </p:stCondLst>
                            <p:childTnLst>
                              <p:par>
                                <p:cTn id="14" presetID="2" presetClass="entr" presetSubtype="8" accel="50000" decel="50000" fill="hold" nodeType="after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500" fill="hold"/>
                                        <p:tgtEl>
                                          <p:spTgt spid="15"/>
                                        </p:tgtEl>
                                        <p:attrNameLst>
                                          <p:attrName>ppt_x</p:attrName>
                                        </p:attrNameLst>
                                      </p:cBhvr>
                                      <p:tavLst>
                                        <p:tav tm="0">
                                          <p:val>
                                            <p:strVal val="0-#ppt_w/2"/>
                                          </p:val>
                                        </p:tav>
                                        <p:tav tm="100000">
                                          <p:val>
                                            <p:strVal val="#ppt_x"/>
                                          </p:val>
                                        </p:tav>
                                      </p:tavLst>
                                    </p:anim>
                                    <p:anim calcmode="lin" valueType="num">
                                      <p:cBhvr additive="base">
                                        <p:cTn id="17" dur="500" fill="hold"/>
                                        <p:tgtEl>
                                          <p:spTgt spid="15"/>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53" presetClass="entr" presetSubtype="16" fill="hold" nodeType="after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p:cTn id="21" dur="500" fill="hold"/>
                                        <p:tgtEl>
                                          <p:spTgt spid="22"/>
                                        </p:tgtEl>
                                        <p:attrNameLst>
                                          <p:attrName>ppt_w</p:attrName>
                                        </p:attrNameLst>
                                      </p:cBhvr>
                                      <p:tavLst>
                                        <p:tav tm="0">
                                          <p:val>
                                            <p:fltVal val="0"/>
                                          </p:val>
                                        </p:tav>
                                        <p:tav tm="100000">
                                          <p:val>
                                            <p:strVal val="#ppt_w"/>
                                          </p:val>
                                        </p:tav>
                                      </p:tavLst>
                                    </p:anim>
                                    <p:anim calcmode="lin" valueType="num">
                                      <p:cBhvr>
                                        <p:cTn id="22" dur="500" fill="hold"/>
                                        <p:tgtEl>
                                          <p:spTgt spid="22"/>
                                        </p:tgtEl>
                                        <p:attrNameLst>
                                          <p:attrName>ppt_h</p:attrName>
                                        </p:attrNameLst>
                                      </p:cBhvr>
                                      <p:tavLst>
                                        <p:tav tm="0">
                                          <p:val>
                                            <p:fltVal val="0"/>
                                          </p:val>
                                        </p:tav>
                                        <p:tav tm="100000">
                                          <p:val>
                                            <p:strVal val="#ppt_h"/>
                                          </p:val>
                                        </p:tav>
                                      </p:tavLst>
                                    </p:anim>
                                    <p:animEffect transition="in" filter="fade">
                                      <p:cBhvr>
                                        <p:cTn id="23" dur="500"/>
                                        <p:tgtEl>
                                          <p:spTgt spid="22"/>
                                        </p:tgtEl>
                                      </p:cBhvr>
                                    </p:animEffect>
                                  </p:childTnLst>
                                </p:cTn>
                              </p:par>
                            </p:childTnLst>
                          </p:cTn>
                        </p:par>
                        <p:par>
                          <p:cTn id="24" fill="hold">
                            <p:stCondLst>
                              <p:cond delay="1500"/>
                            </p:stCondLst>
                            <p:childTnLst>
                              <p:par>
                                <p:cTn id="25" presetID="18" presetClass="entr" presetSubtype="12"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strips(downLeft)">
                                      <p:cBhvr>
                                        <p:cTn id="27" dur="500"/>
                                        <p:tgtEl>
                                          <p:spTgt spid="11"/>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8"/>
                                        </p:tgtEl>
                                        <p:attrNameLst>
                                          <p:attrName>style.visibility</p:attrName>
                                        </p:attrNameLst>
                                      </p:cBhvr>
                                      <p:to>
                                        <p:strVal val="visible"/>
                                      </p:to>
                                    </p:set>
                                    <p:anim calcmode="lin" valueType="num">
                                      <p:cBhvr>
                                        <p:cTn id="30" dur="500" fill="hold"/>
                                        <p:tgtEl>
                                          <p:spTgt spid="28"/>
                                        </p:tgtEl>
                                        <p:attrNameLst>
                                          <p:attrName>ppt_w</p:attrName>
                                        </p:attrNameLst>
                                      </p:cBhvr>
                                      <p:tavLst>
                                        <p:tav tm="0">
                                          <p:val>
                                            <p:fltVal val="0"/>
                                          </p:val>
                                        </p:tav>
                                        <p:tav tm="100000">
                                          <p:val>
                                            <p:strVal val="#ppt_w"/>
                                          </p:val>
                                        </p:tav>
                                      </p:tavLst>
                                    </p:anim>
                                    <p:anim calcmode="lin" valueType="num">
                                      <p:cBhvr>
                                        <p:cTn id="31" dur="500" fill="hold"/>
                                        <p:tgtEl>
                                          <p:spTgt spid="28"/>
                                        </p:tgtEl>
                                        <p:attrNameLst>
                                          <p:attrName>ppt_h</p:attrName>
                                        </p:attrNameLst>
                                      </p:cBhvr>
                                      <p:tavLst>
                                        <p:tav tm="0">
                                          <p:val>
                                            <p:fltVal val="0"/>
                                          </p:val>
                                        </p:tav>
                                        <p:tav tm="100000">
                                          <p:val>
                                            <p:strVal val="#ppt_h"/>
                                          </p:val>
                                        </p:tav>
                                      </p:tavLst>
                                    </p:anim>
                                    <p:animEffect transition="in" filter="fade">
                                      <p:cBhvr>
                                        <p:cTn id="32" dur="500"/>
                                        <p:tgtEl>
                                          <p:spTgt spid="28"/>
                                        </p:tgtEl>
                                      </p:cBhvr>
                                    </p:animEffect>
                                  </p:childTnLst>
                                </p:cTn>
                              </p:par>
                              <p:par>
                                <p:cTn id="33" presetID="2" presetClass="entr" presetSubtype="4" accel="50000" decel="50000"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anim calcmode="lin" valueType="num">
                                      <p:cBhvr additive="base">
                                        <p:cTn id="35" dur="500" fill="hold"/>
                                        <p:tgtEl>
                                          <p:spTgt spid="25"/>
                                        </p:tgtEl>
                                        <p:attrNameLst>
                                          <p:attrName>ppt_x</p:attrName>
                                        </p:attrNameLst>
                                      </p:cBhvr>
                                      <p:tavLst>
                                        <p:tav tm="0">
                                          <p:val>
                                            <p:strVal val="#ppt_x"/>
                                          </p:val>
                                        </p:tav>
                                        <p:tav tm="100000">
                                          <p:val>
                                            <p:strVal val="#ppt_x"/>
                                          </p:val>
                                        </p:tav>
                                      </p:tavLst>
                                    </p:anim>
                                    <p:anim calcmode="lin" valueType="num">
                                      <p:cBhvr additive="base">
                                        <p:cTn id="36" dur="500" fill="hold"/>
                                        <p:tgtEl>
                                          <p:spTgt spid="25"/>
                                        </p:tgtEl>
                                        <p:attrNameLst>
                                          <p:attrName>ppt_y</p:attrName>
                                        </p:attrNameLst>
                                      </p:cBhvr>
                                      <p:tavLst>
                                        <p:tav tm="0">
                                          <p:val>
                                            <p:strVal val="1+#ppt_h/2"/>
                                          </p:val>
                                        </p:tav>
                                        <p:tav tm="100000">
                                          <p:val>
                                            <p:strVal val="#ppt_y"/>
                                          </p:val>
                                        </p:tav>
                                      </p:tavLst>
                                    </p:anim>
                                  </p:childTnLst>
                                </p:cTn>
                              </p:par>
                            </p:childTnLst>
                          </p:cTn>
                        </p:par>
                        <p:par>
                          <p:cTn id="37" fill="hold">
                            <p:stCondLst>
                              <p:cond delay="2000"/>
                            </p:stCondLst>
                            <p:childTnLst>
                              <p:par>
                                <p:cTn id="38" presetID="2" presetClass="entr" presetSubtype="2" accel="50000" decel="50000" fill="hold" grpId="0" nodeType="afterEffect">
                                  <p:stCondLst>
                                    <p:cond delay="0"/>
                                  </p:stCondLst>
                                  <p:childTnLst>
                                    <p:set>
                                      <p:cBhvr>
                                        <p:cTn id="39" dur="1" fill="hold">
                                          <p:stCondLst>
                                            <p:cond delay="0"/>
                                          </p:stCondLst>
                                        </p:cTn>
                                        <p:tgtEl>
                                          <p:spTgt spid="29"/>
                                        </p:tgtEl>
                                        <p:attrNameLst>
                                          <p:attrName>style.visibility</p:attrName>
                                        </p:attrNameLst>
                                      </p:cBhvr>
                                      <p:to>
                                        <p:strVal val="visible"/>
                                      </p:to>
                                    </p:set>
                                    <p:anim calcmode="lin" valueType="num">
                                      <p:cBhvr additive="base">
                                        <p:cTn id="40" dur="500" fill="hold"/>
                                        <p:tgtEl>
                                          <p:spTgt spid="29"/>
                                        </p:tgtEl>
                                        <p:attrNameLst>
                                          <p:attrName>ppt_x</p:attrName>
                                        </p:attrNameLst>
                                      </p:cBhvr>
                                      <p:tavLst>
                                        <p:tav tm="0">
                                          <p:val>
                                            <p:strVal val="1+#ppt_w/2"/>
                                          </p:val>
                                        </p:tav>
                                        <p:tav tm="100000">
                                          <p:val>
                                            <p:strVal val="#ppt_x"/>
                                          </p:val>
                                        </p:tav>
                                      </p:tavLst>
                                    </p:anim>
                                    <p:anim calcmode="lin" valueType="num">
                                      <p:cBhvr additive="base">
                                        <p:cTn id="41"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p:bldP spid="25" grpId="0" bldLvl="0" animBg="1"/>
      <p:bldP spid="28" grpId="0" bldLvl="0" animBg="1"/>
      <p:bldP spid="2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直接连接符 22"/>
          <p:cNvCxnSpPr/>
          <p:nvPr/>
        </p:nvCxnSpPr>
        <p:spPr>
          <a:xfrm>
            <a:off x="0" y="814388"/>
            <a:ext cx="9144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2" name="组合 46"/>
          <p:cNvGrpSpPr/>
          <p:nvPr/>
        </p:nvGrpSpPr>
        <p:grpSpPr>
          <a:xfrm>
            <a:off x="0" y="284163"/>
            <a:ext cx="5416867" cy="530225"/>
            <a:chOff x="0" y="284389"/>
            <a:chExt cx="1692275" cy="529772"/>
          </a:xfrm>
        </p:grpSpPr>
        <p:sp>
          <p:nvSpPr>
            <p:cNvPr id="8" name="矩形 7"/>
            <p:cNvSpPr/>
            <p:nvPr/>
          </p:nvSpPr>
          <p:spPr>
            <a:xfrm>
              <a:off x="0" y="284389"/>
              <a:ext cx="1511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400" b="1" dirty="0">
                  <a:solidFill>
                    <a:schemeClr val="bg1"/>
                  </a:solidFill>
                  <a:ea typeface="微软雅黑" panose="020B0503020204020204" charset="-122"/>
                  <a:sym typeface="Arial" panose="020B0604020202020204" pitchFamily="34" charset="0"/>
                </a:rPr>
                <a:t>中学生牙齿健康状况的调查与</a:t>
              </a:r>
              <a:r>
                <a:rPr lang="zh-CN" altLang="en-US" sz="2400" b="1" dirty="0" smtClean="0">
                  <a:solidFill>
                    <a:schemeClr val="bg1"/>
                  </a:solidFill>
                  <a:ea typeface="微软雅黑" panose="020B0503020204020204" charset="-122"/>
                  <a:sym typeface="Arial" panose="020B0604020202020204" pitchFamily="34" charset="0"/>
                </a:rPr>
                <a:t>研究</a:t>
              </a:r>
              <a:endParaRPr lang="zh-CN" altLang="en-US" sz="2400" b="1" dirty="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9" name="矩形 8"/>
            <p:cNvSpPr/>
            <p:nvPr/>
          </p:nvSpPr>
          <p:spPr>
            <a:xfrm>
              <a:off x="1577975" y="284389"/>
              <a:ext cx="114300" cy="52977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1"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charset="-122"/>
                <a:cs typeface="+mn-cs"/>
                <a:sym typeface="Arial" panose="020B0604020202020204" pitchFamily="34" charset="0"/>
              </a:endParaRPr>
            </a:p>
          </p:txBody>
        </p:sp>
      </p:grpSp>
      <p:cxnSp>
        <p:nvCxnSpPr>
          <p:cNvPr id="11" name="Straight Connector 47"/>
          <p:cNvCxnSpPr/>
          <p:nvPr/>
        </p:nvCxnSpPr>
        <p:spPr>
          <a:xfrm>
            <a:off x="1955472" y="3530230"/>
            <a:ext cx="0" cy="649288"/>
          </a:xfrm>
          <a:prstGeom prst="line">
            <a:avLst/>
          </a:prstGeom>
          <a:ln w="19050">
            <a:solidFill>
              <a:schemeClr val="accent1"/>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grpSp>
        <p:nvGrpSpPr>
          <p:cNvPr id="15" name="Group 52"/>
          <p:cNvGrpSpPr/>
          <p:nvPr/>
        </p:nvGrpSpPr>
        <p:grpSpPr>
          <a:xfrm>
            <a:off x="251521" y="2564904"/>
            <a:ext cx="1658094" cy="2304256"/>
            <a:chOff x="425670" y="2203667"/>
            <a:chExt cx="1658091" cy="811886"/>
          </a:xfrm>
        </p:grpSpPr>
        <p:sp>
          <p:nvSpPr>
            <p:cNvPr id="16" name="Rounded Rectangle 56"/>
            <p:cNvSpPr/>
            <p:nvPr/>
          </p:nvSpPr>
          <p:spPr>
            <a:xfrm>
              <a:off x="425670" y="2203667"/>
              <a:ext cx="1296143" cy="811886"/>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8" name="Rounded Rectangle 57"/>
            <p:cNvSpPr/>
            <p:nvPr/>
          </p:nvSpPr>
          <p:spPr>
            <a:xfrm>
              <a:off x="425670" y="2252825"/>
              <a:ext cx="1296143" cy="762728"/>
            </a:xfrm>
            <a:prstGeom prst="roundRect">
              <a:avLst>
                <a:gd name="adj" fmla="val 1127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19" name="Isosceles Triangle 58"/>
            <p:cNvSpPr/>
            <p:nvPr/>
          </p:nvSpPr>
          <p:spPr>
            <a:xfrm rot="5400000">
              <a:off x="1670479" y="2453214"/>
              <a:ext cx="464614" cy="36195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grpSp>
      <p:sp>
        <p:nvSpPr>
          <p:cNvPr id="20" name="TextBox 61"/>
          <p:cNvSpPr txBox="1"/>
          <p:nvPr/>
        </p:nvSpPr>
        <p:spPr>
          <a:xfrm>
            <a:off x="985728" y="2788121"/>
            <a:ext cx="425585" cy="1982081"/>
          </a:xfrm>
          <a:prstGeom prst="rect">
            <a:avLst/>
          </a:prstGeom>
          <a:noFill/>
          <a:ln w="9525">
            <a:noFill/>
          </a:ln>
        </p:spPr>
        <p:txBody>
          <a:bodyPr wrap="square" lIns="0" tIns="0" rIns="0" bIns="0">
            <a:spAutoFit/>
          </a:bodyPr>
          <a:lstStyle/>
          <a:p>
            <a:pPr>
              <a:spcBef>
                <a:spcPct val="20000"/>
              </a:spcBef>
              <a:buFont typeface="Arial" panose="020B0604020202020204" pitchFamily="34" charset="0"/>
              <a:buNone/>
            </a:pPr>
            <a:r>
              <a:rPr lang="zh-CN" altLang="en-US" sz="2800" b="1" dirty="0" smtClean="0">
                <a:solidFill>
                  <a:srgbClr val="FFFF00"/>
                </a:solidFill>
                <a:latin typeface="黑体" panose="02010609060101010101" pitchFamily="49" charset="-122"/>
                <a:ea typeface="黑体" panose="02010609060101010101" pitchFamily="49" charset="-122"/>
                <a:sym typeface="+mn-ea"/>
              </a:rPr>
              <a:t>研</a:t>
            </a:r>
            <a:endParaRPr lang="en-US" altLang="zh-CN" sz="2800" b="1" dirty="0" smtClean="0">
              <a:solidFill>
                <a:srgbClr val="FFFF00"/>
              </a:solidFill>
              <a:latin typeface="黑体" panose="02010609060101010101" pitchFamily="49" charset="-122"/>
              <a:ea typeface="黑体" panose="02010609060101010101" pitchFamily="49" charset="-122"/>
              <a:sym typeface="+mn-ea"/>
            </a:endParaRPr>
          </a:p>
          <a:p>
            <a:pPr>
              <a:spcBef>
                <a:spcPct val="20000"/>
              </a:spcBef>
              <a:buFont typeface="Arial" panose="020B0604020202020204" pitchFamily="34" charset="0"/>
              <a:buNone/>
            </a:pPr>
            <a:r>
              <a:rPr lang="zh-CN" altLang="en-US" sz="2800" b="1" dirty="0" smtClean="0">
                <a:solidFill>
                  <a:srgbClr val="FFFF00"/>
                </a:solidFill>
                <a:latin typeface="黑体" panose="02010609060101010101" pitchFamily="49" charset="-122"/>
                <a:ea typeface="黑体" panose="02010609060101010101" pitchFamily="49" charset="-122"/>
                <a:sym typeface="+mn-ea"/>
              </a:rPr>
              <a:t>究</a:t>
            </a:r>
            <a:endParaRPr lang="en-US" altLang="zh-CN" sz="2800" b="1" dirty="0" smtClean="0">
              <a:solidFill>
                <a:srgbClr val="FFFF00"/>
              </a:solidFill>
              <a:latin typeface="黑体" panose="02010609060101010101" pitchFamily="49" charset="-122"/>
              <a:ea typeface="黑体" panose="02010609060101010101" pitchFamily="49" charset="-122"/>
              <a:sym typeface="+mn-ea"/>
            </a:endParaRPr>
          </a:p>
          <a:p>
            <a:pPr>
              <a:spcBef>
                <a:spcPct val="20000"/>
              </a:spcBef>
              <a:buFont typeface="Arial" panose="020B0604020202020204" pitchFamily="34" charset="0"/>
              <a:buNone/>
            </a:pPr>
            <a:r>
              <a:rPr lang="zh-CN" altLang="en-US" sz="2800" b="1" dirty="0" smtClean="0">
                <a:solidFill>
                  <a:srgbClr val="FFFF00"/>
                </a:solidFill>
                <a:latin typeface="黑体" panose="02010609060101010101" pitchFamily="49" charset="-122"/>
                <a:ea typeface="黑体" panose="02010609060101010101" pitchFamily="49" charset="-122"/>
                <a:sym typeface="+mn-ea"/>
              </a:rPr>
              <a:t>成</a:t>
            </a:r>
            <a:endParaRPr lang="en-US" altLang="zh-CN" sz="2800" b="1" dirty="0" smtClean="0">
              <a:solidFill>
                <a:srgbClr val="FFFF00"/>
              </a:solidFill>
              <a:latin typeface="黑体" panose="02010609060101010101" pitchFamily="49" charset="-122"/>
              <a:ea typeface="黑体" panose="02010609060101010101" pitchFamily="49" charset="-122"/>
              <a:sym typeface="+mn-ea"/>
            </a:endParaRPr>
          </a:p>
          <a:p>
            <a:pPr>
              <a:spcBef>
                <a:spcPct val="20000"/>
              </a:spcBef>
              <a:buFont typeface="Arial" panose="020B0604020202020204" pitchFamily="34" charset="0"/>
              <a:buNone/>
            </a:pPr>
            <a:r>
              <a:rPr lang="zh-CN" altLang="en-US" sz="2800" b="1" dirty="0" smtClean="0">
                <a:solidFill>
                  <a:srgbClr val="FFFF00"/>
                </a:solidFill>
                <a:latin typeface="黑体" panose="02010609060101010101" pitchFamily="49" charset="-122"/>
                <a:ea typeface="黑体" panose="02010609060101010101" pitchFamily="49" charset="-122"/>
                <a:sym typeface="+mn-ea"/>
              </a:rPr>
              <a:t>果</a:t>
            </a:r>
            <a:endParaRPr lang="zh-CN" altLang="en-US" sz="2800" b="1" dirty="0">
              <a:solidFill>
                <a:srgbClr val="FFFF00"/>
              </a:solidFill>
              <a:latin typeface="黑体" panose="02010609060101010101" pitchFamily="49" charset="-122"/>
              <a:ea typeface="黑体" panose="02010609060101010101" pitchFamily="49" charset="-122"/>
              <a:sym typeface="+mn-ea"/>
            </a:endParaRPr>
          </a:p>
        </p:txBody>
      </p:sp>
      <p:sp>
        <p:nvSpPr>
          <p:cNvPr id="21" name="Oval 69"/>
          <p:cNvSpPr/>
          <p:nvPr/>
        </p:nvSpPr>
        <p:spPr>
          <a:xfrm>
            <a:off x="1799307" y="3232969"/>
            <a:ext cx="252413" cy="252413"/>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13" tIns="45707" rIns="91413" bIns="45707"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22" name="Freeform 76"/>
          <p:cNvSpPr>
            <a:spLocks noEditPoints="1"/>
          </p:cNvSpPr>
          <p:nvPr/>
        </p:nvSpPr>
        <p:spPr>
          <a:xfrm>
            <a:off x="397570" y="3272086"/>
            <a:ext cx="403225" cy="588962"/>
          </a:xfrm>
          <a:custGeom>
            <a:avLst/>
            <a:gdLst>
              <a:gd name="txL" fmla="*/ 0 w 70"/>
              <a:gd name="txT" fmla="*/ 0 h 102"/>
              <a:gd name="txR" fmla="*/ 70 w 70"/>
              <a:gd name="txB" fmla="*/ 102 h 102"/>
            </a:gdLst>
            <a:ahLst/>
            <a:cxnLst>
              <a:cxn ang="0">
                <a:pos x="2147483647" y="0"/>
              </a:cxn>
              <a:cxn ang="0">
                <a:pos x="0"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alpha val="100000"/>
            </a:schemeClr>
          </a:solidFill>
          <a:ln w="9525">
            <a:noFill/>
          </a:ln>
        </p:spPr>
        <p:txBody>
          <a:bodyPr/>
          <a:lstStyle/>
          <a:p>
            <a:endParaRPr lang="zh-CN" altLang="en-US"/>
          </a:p>
        </p:txBody>
      </p:sp>
      <p:sp>
        <p:nvSpPr>
          <p:cNvPr id="25" name="Rounded Rectangle 77"/>
          <p:cNvSpPr/>
          <p:nvPr/>
        </p:nvSpPr>
        <p:spPr>
          <a:xfrm flipH="1">
            <a:off x="2051718" y="2852936"/>
            <a:ext cx="6912767" cy="1879401"/>
          </a:xfrm>
          <a:prstGeom prst="roundRect">
            <a:avLst>
              <a:gd name="adj" fmla="val 2499"/>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3" tIns="45707" rIns="91413" bIns="45707"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28" name="Oval 88"/>
          <p:cNvSpPr/>
          <p:nvPr/>
        </p:nvSpPr>
        <p:spPr>
          <a:xfrm>
            <a:off x="1799307" y="4149080"/>
            <a:ext cx="252413" cy="252413"/>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3" tIns="45707" rIns="91413" bIns="45707" anchor="ctr"/>
          <a:lstStyle/>
          <a:p>
            <a:pPr marL="0" marR="0" lvl="0" indent="0" algn="ctr" defTabSz="914400" rtl="0" eaLnBrk="0" fontAlgn="base" latinLnBrk="0" hangingPunct="0">
              <a:lnSpc>
                <a:spcPct val="100000"/>
              </a:lnSpc>
              <a:spcBef>
                <a:spcPct val="0"/>
              </a:spcBef>
              <a:spcAft>
                <a:spcPct val="0"/>
              </a:spcAft>
              <a:buClrTx/>
              <a:buSzTx/>
              <a:buFont typeface="Arial" panose="020B0604020202020204" pitchFamily="34" charset="0"/>
              <a:buNone/>
              <a:defRPr/>
            </a:pPr>
            <a:endParaRPr kumimoji="0" lang="en-US" sz="4100" b="0" i="0" u="none" strike="noStrike" kern="1200" cap="none" spc="0" normalizeH="0" baseline="0" noProof="0" dirty="0">
              <a:ln>
                <a:noFill/>
              </a:ln>
              <a:solidFill>
                <a:prstClr val="white"/>
              </a:solidFill>
              <a:effectLst/>
              <a:uLnTx/>
              <a:uFillTx/>
              <a:latin typeface="+mn-lt"/>
              <a:ea typeface="+mn-ea"/>
              <a:cs typeface="+mn-cs"/>
            </a:endParaRPr>
          </a:p>
        </p:txBody>
      </p:sp>
      <p:sp>
        <p:nvSpPr>
          <p:cNvPr id="29" name="TextBox 28"/>
          <p:cNvSpPr txBox="1"/>
          <p:nvPr/>
        </p:nvSpPr>
        <p:spPr>
          <a:xfrm>
            <a:off x="2195736" y="2868861"/>
            <a:ext cx="6696742" cy="1551194"/>
          </a:xfrm>
          <a:prstGeom prst="rect">
            <a:avLst/>
          </a:prstGeom>
          <a:noFill/>
          <a:ln w="9525">
            <a:noFill/>
          </a:ln>
        </p:spPr>
        <p:txBody>
          <a:bodyPr wrap="square" lIns="0" tIns="0" rIns="0" bIns="0">
            <a:spAutoFit/>
          </a:bodyPr>
          <a:lstStyle/>
          <a:p>
            <a:pPr>
              <a:spcBef>
                <a:spcPct val="20000"/>
              </a:spcBef>
            </a:pPr>
            <a:r>
              <a:rPr lang="zh-CN" altLang="en-US" sz="2400" dirty="0">
                <a:solidFill>
                  <a:srgbClr val="874600"/>
                </a:solidFill>
                <a:latin typeface="黑体" panose="02010609060101010101" pitchFamily="49" charset="-122"/>
                <a:ea typeface="黑体" panose="02010609060101010101" pitchFamily="49" charset="-122"/>
                <a:sym typeface="+mn-ea"/>
              </a:rPr>
              <a:t>调查结果：</a:t>
            </a:r>
          </a:p>
          <a:p>
            <a:pPr>
              <a:spcBef>
                <a:spcPct val="20000"/>
              </a:spcBef>
            </a:pPr>
            <a:r>
              <a:rPr lang="zh-CN" altLang="en-US" sz="2400" dirty="0">
                <a:solidFill>
                  <a:srgbClr val="874600"/>
                </a:solidFill>
                <a:latin typeface="黑体" panose="02010609060101010101" pitchFamily="49" charset="-122"/>
                <a:ea typeface="黑体" panose="02010609060101010101" pitchFamily="49" charset="-122"/>
                <a:sym typeface="+mn-ea"/>
              </a:rPr>
              <a:t>    通过对</a:t>
            </a:r>
            <a:r>
              <a:rPr lang="en-US" altLang="zh-CN" sz="2400" dirty="0">
                <a:solidFill>
                  <a:srgbClr val="874600"/>
                </a:solidFill>
                <a:latin typeface="黑体" panose="02010609060101010101" pitchFamily="49" charset="-122"/>
                <a:ea typeface="黑体" panose="02010609060101010101" pitchFamily="49" charset="-122"/>
                <a:sym typeface="+mn-ea"/>
              </a:rPr>
              <a:t>68</a:t>
            </a:r>
            <a:r>
              <a:rPr lang="zh-CN" altLang="en-US" sz="2400" dirty="0">
                <a:solidFill>
                  <a:srgbClr val="874600"/>
                </a:solidFill>
                <a:latin typeface="黑体" panose="02010609060101010101" pitchFamily="49" charset="-122"/>
                <a:ea typeface="黑体" panose="02010609060101010101" pitchFamily="49" charset="-122"/>
                <a:sym typeface="+mn-ea"/>
              </a:rPr>
              <a:t>份问卷的数据统计分析后，我们对身边中学生牙齿健康状况有了基本了解，有关数据归纳成以下图表。</a:t>
            </a:r>
            <a:endParaRPr lang="zh-CN" altLang="en-US" sz="2400" dirty="0">
              <a:solidFill>
                <a:srgbClr val="FF0000"/>
              </a:solidFill>
              <a:latin typeface="黑体" panose="02010609060101010101" pitchFamily="49" charset="-122"/>
              <a:ea typeface="黑体" panose="02010609060101010101" pitchFamily="49" charset="-122"/>
              <a:sym typeface="+mn-ea"/>
            </a:endParaRPr>
          </a:p>
        </p:txBody>
      </p:sp>
    </p:spTree>
    <p:extLst>
      <p:ext uri="{BB962C8B-B14F-4D97-AF65-F5344CB8AC3E}">
        <p14:creationId xmlns:p14="http://schemas.microsoft.com/office/powerpoint/2010/main" val="276429659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 calcmode="lin" valueType="num">
                                      <p:cBhvr>
                                        <p:cTn id="10" dur="500" fill="hold"/>
                                        <p:tgtEl>
                                          <p:spTgt spid="21"/>
                                        </p:tgtEl>
                                        <p:attrNameLst>
                                          <p:attrName>ppt_w</p:attrName>
                                        </p:attrNameLst>
                                      </p:cBhvr>
                                      <p:tavLst>
                                        <p:tav tm="0">
                                          <p:val>
                                            <p:fltVal val="0"/>
                                          </p:val>
                                        </p:tav>
                                        <p:tav tm="100000">
                                          <p:val>
                                            <p:strVal val="#ppt_w"/>
                                          </p:val>
                                        </p:tav>
                                      </p:tavLst>
                                    </p:anim>
                                    <p:anim calcmode="lin" valueType="num">
                                      <p:cBhvr>
                                        <p:cTn id="11" dur="500" fill="hold"/>
                                        <p:tgtEl>
                                          <p:spTgt spid="21"/>
                                        </p:tgtEl>
                                        <p:attrNameLst>
                                          <p:attrName>ppt_h</p:attrName>
                                        </p:attrNameLst>
                                      </p:cBhvr>
                                      <p:tavLst>
                                        <p:tav tm="0">
                                          <p:val>
                                            <p:fltVal val="0"/>
                                          </p:val>
                                        </p:tav>
                                        <p:tav tm="100000">
                                          <p:val>
                                            <p:strVal val="#ppt_h"/>
                                          </p:val>
                                        </p:tav>
                                      </p:tavLst>
                                    </p:anim>
                                    <p:animEffect transition="in" filter="fade">
                                      <p:cBhvr>
                                        <p:cTn id="12" dur="500"/>
                                        <p:tgtEl>
                                          <p:spTgt spid="21"/>
                                        </p:tgtEl>
                                      </p:cBhvr>
                                    </p:animEffect>
                                  </p:childTnLst>
                                </p:cTn>
                              </p:par>
                            </p:childTnLst>
                          </p:cTn>
                        </p:par>
                        <p:par>
                          <p:cTn id="13" fill="hold">
                            <p:stCondLst>
                              <p:cond delay="500"/>
                            </p:stCondLst>
                            <p:childTnLst>
                              <p:par>
                                <p:cTn id="14" presetID="2" presetClass="entr" presetSubtype="8" accel="50000" decel="50000" fill="hold" nodeType="after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500" fill="hold"/>
                                        <p:tgtEl>
                                          <p:spTgt spid="15"/>
                                        </p:tgtEl>
                                        <p:attrNameLst>
                                          <p:attrName>ppt_x</p:attrName>
                                        </p:attrNameLst>
                                      </p:cBhvr>
                                      <p:tavLst>
                                        <p:tav tm="0">
                                          <p:val>
                                            <p:strVal val="0-#ppt_w/2"/>
                                          </p:val>
                                        </p:tav>
                                        <p:tav tm="100000">
                                          <p:val>
                                            <p:strVal val="#ppt_x"/>
                                          </p:val>
                                        </p:tav>
                                      </p:tavLst>
                                    </p:anim>
                                    <p:anim calcmode="lin" valueType="num">
                                      <p:cBhvr additive="base">
                                        <p:cTn id="17" dur="500" fill="hold"/>
                                        <p:tgtEl>
                                          <p:spTgt spid="15"/>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53" presetClass="entr" presetSubtype="16" fill="hold" nodeType="after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p:cTn id="21" dur="500" fill="hold"/>
                                        <p:tgtEl>
                                          <p:spTgt spid="22"/>
                                        </p:tgtEl>
                                        <p:attrNameLst>
                                          <p:attrName>ppt_w</p:attrName>
                                        </p:attrNameLst>
                                      </p:cBhvr>
                                      <p:tavLst>
                                        <p:tav tm="0">
                                          <p:val>
                                            <p:fltVal val="0"/>
                                          </p:val>
                                        </p:tav>
                                        <p:tav tm="100000">
                                          <p:val>
                                            <p:strVal val="#ppt_w"/>
                                          </p:val>
                                        </p:tav>
                                      </p:tavLst>
                                    </p:anim>
                                    <p:anim calcmode="lin" valueType="num">
                                      <p:cBhvr>
                                        <p:cTn id="22" dur="500" fill="hold"/>
                                        <p:tgtEl>
                                          <p:spTgt spid="22"/>
                                        </p:tgtEl>
                                        <p:attrNameLst>
                                          <p:attrName>ppt_h</p:attrName>
                                        </p:attrNameLst>
                                      </p:cBhvr>
                                      <p:tavLst>
                                        <p:tav tm="0">
                                          <p:val>
                                            <p:fltVal val="0"/>
                                          </p:val>
                                        </p:tav>
                                        <p:tav tm="100000">
                                          <p:val>
                                            <p:strVal val="#ppt_h"/>
                                          </p:val>
                                        </p:tav>
                                      </p:tavLst>
                                    </p:anim>
                                    <p:animEffect transition="in" filter="fade">
                                      <p:cBhvr>
                                        <p:cTn id="23" dur="500"/>
                                        <p:tgtEl>
                                          <p:spTgt spid="22"/>
                                        </p:tgtEl>
                                      </p:cBhvr>
                                    </p:animEffect>
                                  </p:childTnLst>
                                </p:cTn>
                              </p:par>
                            </p:childTnLst>
                          </p:cTn>
                        </p:par>
                        <p:par>
                          <p:cTn id="24" fill="hold">
                            <p:stCondLst>
                              <p:cond delay="1500"/>
                            </p:stCondLst>
                            <p:childTnLst>
                              <p:par>
                                <p:cTn id="25" presetID="18" presetClass="entr" presetSubtype="12"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strips(downLeft)">
                                      <p:cBhvr>
                                        <p:cTn id="27" dur="500"/>
                                        <p:tgtEl>
                                          <p:spTgt spid="11"/>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8"/>
                                        </p:tgtEl>
                                        <p:attrNameLst>
                                          <p:attrName>style.visibility</p:attrName>
                                        </p:attrNameLst>
                                      </p:cBhvr>
                                      <p:to>
                                        <p:strVal val="visible"/>
                                      </p:to>
                                    </p:set>
                                    <p:anim calcmode="lin" valueType="num">
                                      <p:cBhvr>
                                        <p:cTn id="30" dur="500" fill="hold"/>
                                        <p:tgtEl>
                                          <p:spTgt spid="28"/>
                                        </p:tgtEl>
                                        <p:attrNameLst>
                                          <p:attrName>ppt_w</p:attrName>
                                        </p:attrNameLst>
                                      </p:cBhvr>
                                      <p:tavLst>
                                        <p:tav tm="0">
                                          <p:val>
                                            <p:fltVal val="0"/>
                                          </p:val>
                                        </p:tav>
                                        <p:tav tm="100000">
                                          <p:val>
                                            <p:strVal val="#ppt_w"/>
                                          </p:val>
                                        </p:tav>
                                      </p:tavLst>
                                    </p:anim>
                                    <p:anim calcmode="lin" valueType="num">
                                      <p:cBhvr>
                                        <p:cTn id="31" dur="500" fill="hold"/>
                                        <p:tgtEl>
                                          <p:spTgt spid="28"/>
                                        </p:tgtEl>
                                        <p:attrNameLst>
                                          <p:attrName>ppt_h</p:attrName>
                                        </p:attrNameLst>
                                      </p:cBhvr>
                                      <p:tavLst>
                                        <p:tav tm="0">
                                          <p:val>
                                            <p:fltVal val="0"/>
                                          </p:val>
                                        </p:tav>
                                        <p:tav tm="100000">
                                          <p:val>
                                            <p:strVal val="#ppt_h"/>
                                          </p:val>
                                        </p:tav>
                                      </p:tavLst>
                                    </p:anim>
                                    <p:animEffect transition="in" filter="fade">
                                      <p:cBhvr>
                                        <p:cTn id="32" dur="500"/>
                                        <p:tgtEl>
                                          <p:spTgt spid="28"/>
                                        </p:tgtEl>
                                      </p:cBhvr>
                                    </p:animEffect>
                                  </p:childTnLst>
                                </p:cTn>
                              </p:par>
                              <p:par>
                                <p:cTn id="33" presetID="2" presetClass="entr" presetSubtype="4" accel="50000" decel="50000"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anim calcmode="lin" valueType="num">
                                      <p:cBhvr additive="base">
                                        <p:cTn id="35" dur="500" fill="hold"/>
                                        <p:tgtEl>
                                          <p:spTgt spid="25"/>
                                        </p:tgtEl>
                                        <p:attrNameLst>
                                          <p:attrName>ppt_x</p:attrName>
                                        </p:attrNameLst>
                                      </p:cBhvr>
                                      <p:tavLst>
                                        <p:tav tm="0">
                                          <p:val>
                                            <p:strVal val="#ppt_x"/>
                                          </p:val>
                                        </p:tav>
                                        <p:tav tm="100000">
                                          <p:val>
                                            <p:strVal val="#ppt_x"/>
                                          </p:val>
                                        </p:tav>
                                      </p:tavLst>
                                    </p:anim>
                                    <p:anim calcmode="lin" valueType="num">
                                      <p:cBhvr additive="base">
                                        <p:cTn id="36" dur="500" fill="hold"/>
                                        <p:tgtEl>
                                          <p:spTgt spid="25"/>
                                        </p:tgtEl>
                                        <p:attrNameLst>
                                          <p:attrName>ppt_y</p:attrName>
                                        </p:attrNameLst>
                                      </p:cBhvr>
                                      <p:tavLst>
                                        <p:tav tm="0">
                                          <p:val>
                                            <p:strVal val="1+#ppt_h/2"/>
                                          </p:val>
                                        </p:tav>
                                        <p:tav tm="100000">
                                          <p:val>
                                            <p:strVal val="#ppt_y"/>
                                          </p:val>
                                        </p:tav>
                                      </p:tavLst>
                                    </p:anim>
                                  </p:childTnLst>
                                </p:cTn>
                              </p:par>
                            </p:childTnLst>
                          </p:cTn>
                        </p:par>
                        <p:par>
                          <p:cTn id="37" fill="hold">
                            <p:stCondLst>
                              <p:cond delay="2000"/>
                            </p:stCondLst>
                            <p:childTnLst>
                              <p:par>
                                <p:cTn id="38" presetID="2" presetClass="entr" presetSubtype="2" accel="50000" decel="50000" fill="hold" grpId="0" nodeType="afterEffect">
                                  <p:stCondLst>
                                    <p:cond delay="0"/>
                                  </p:stCondLst>
                                  <p:childTnLst>
                                    <p:set>
                                      <p:cBhvr>
                                        <p:cTn id="39" dur="1" fill="hold">
                                          <p:stCondLst>
                                            <p:cond delay="0"/>
                                          </p:stCondLst>
                                        </p:cTn>
                                        <p:tgtEl>
                                          <p:spTgt spid="29"/>
                                        </p:tgtEl>
                                        <p:attrNameLst>
                                          <p:attrName>style.visibility</p:attrName>
                                        </p:attrNameLst>
                                      </p:cBhvr>
                                      <p:to>
                                        <p:strVal val="visible"/>
                                      </p:to>
                                    </p:set>
                                    <p:anim calcmode="lin" valueType="num">
                                      <p:cBhvr additive="base">
                                        <p:cTn id="40" dur="500" fill="hold"/>
                                        <p:tgtEl>
                                          <p:spTgt spid="29"/>
                                        </p:tgtEl>
                                        <p:attrNameLst>
                                          <p:attrName>ppt_x</p:attrName>
                                        </p:attrNameLst>
                                      </p:cBhvr>
                                      <p:tavLst>
                                        <p:tav tm="0">
                                          <p:val>
                                            <p:strVal val="1+#ppt_w/2"/>
                                          </p:val>
                                        </p:tav>
                                        <p:tav tm="100000">
                                          <p:val>
                                            <p:strVal val="#ppt_x"/>
                                          </p:val>
                                        </p:tav>
                                      </p:tavLst>
                                    </p:anim>
                                    <p:anim calcmode="lin" valueType="num">
                                      <p:cBhvr additive="base">
                                        <p:cTn id="41"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p:bldP spid="25" grpId="0" bldLvl="0" animBg="1"/>
      <p:bldP spid="28" grpId="0" bldLvl="0" animBg="1"/>
      <p:bldP spid="29" grpId="0"/>
    </p:bldLst>
  </p:timing>
</p:sld>
</file>

<file path=ppt/theme/theme1.xml><?xml version="1.0" encoding="utf-8"?>
<a:theme xmlns:a="http://schemas.openxmlformats.org/drawingml/2006/main" name="7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8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1696</TotalTime>
  <Words>2608</Words>
  <Application>Microsoft Office PowerPoint</Application>
  <PresentationFormat>全屏显示(4:3)</PresentationFormat>
  <Paragraphs>466</Paragraphs>
  <Slides>43</Slides>
  <Notes>43</Notes>
  <HiddenSlides>0</HiddenSlides>
  <MMClips>0</MMClips>
  <ScaleCrop>false</ScaleCrop>
  <HeadingPairs>
    <vt:vector size="8" baseType="variant">
      <vt:variant>
        <vt:lpstr>已用的字体</vt:lpstr>
      </vt:variant>
      <vt:variant>
        <vt:i4>8</vt:i4>
      </vt:variant>
      <vt:variant>
        <vt:lpstr>主题</vt:lpstr>
      </vt:variant>
      <vt:variant>
        <vt:i4>2</vt:i4>
      </vt:variant>
      <vt:variant>
        <vt:lpstr>嵌入 OLE 服务器</vt:lpstr>
      </vt:variant>
      <vt:variant>
        <vt:i4>0</vt:i4>
      </vt:variant>
      <vt:variant>
        <vt:lpstr>幻灯片标题</vt:lpstr>
      </vt:variant>
      <vt:variant>
        <vt:i4>43</vt:i4>
      </vt:variant>
    </vt:vector>
  </HeadingPairs>
  <TitlesOfParts>
    <vt:vector size="53" baseType="lpstr">
      <vt:lpstr>FontAwesome</vt:lpstr>
      <vt:lpstr>黑体</vt:lpstr>
      <vt:lpstr>华文行楷</vt:lpstr>
      <vt:lpstr>宋体</vt:lpstr>
      <vt:lpstr>微软雅黑</vt:lpstr>
      <vt:lpstr>Arial</vt:lpstr>
      <vt:lpstr>Calibri</vt:lpstr>
      <vt:lpstr>Times New Roman</vt:lpstr>
      <vt:lpstr>7_自定义设计方案</vt:lpstr>
      <vt:lpstr>8_自定义设计方案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compaq</dc:creator>
  <cp:lastModifiedBy>Sangfor</cp:lastModifiedBy>
  <cp:revision>1468</cp:revision>
  <cp:lastPrinted>2012-08-28T01:43:00Z</cp:lastPrinted>
  <dcterms:created xsi:type="dcterms:W3CDTF">2002-12-16T14:22:00Z</dcterms:created>
  <dcterms:modified xsi:type="dcterms:W3CDTF">2021-06-15T09:14:55Z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2052-10.1.0.7346</vt:lpwstr>
  </property>
</Properties>
</file>