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6" r:id="rId11"/>
    <p:sldId id="263" r:id="rId12"/>
    <p:sldId id="264" r:id="rId13"/>
    <p:sldId id="267" r:id="rId14"/>
    <p:sldId id="265" r:id="rId15"/>
  </p:sldIdLst>
  <p:sldSz cx="12192000" cy="6858000" type="screen4x3"/>
  <p:notesSz cx="6858000" cy="12192000"/>
  <p:embeddedFontLst>
    <p:embeddedFont>
      <p:font typeface="Quattrocento Sans" pitchFamily="34" charset="-122"/>
      <p:regular r:id="rId19"/>
    </p:embeddedFont>
    <p:embeddedFont>
      <p:font typeface="Oranienbaum" pitchFamily="34" charset="-122"/>
      <p:regular r:id="rId20"/>
    </p:embeddedFont>
    <p:embeddedFont>
      <p:font typeface="Unna" pitchFamily="34" charset="-122"/>
      <p:regular r:id="rId21"/>
    </p:embeddedFont>
    <p:embeddedFont>
      <p:font typeface="Liter" pitchFamily="34" charset="-122"/>
      <p:regular r:id="rId22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 showGuides="1">
      <p:cViewPr varScale="1">
        <p:scale>
          <a:sx n="136" d="100"/>
          <a:sy n="136" d="100"/>
        </p:scale>
        <p:origin x="216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/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/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/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/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/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/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/>
          <p:nvPr>
            <p:ph type="sldImg"/>
          </p:nvPr>
        </p:nvSpPr>
        <p:spPr/>
      </p:sp>
      <p:sp>
        <p:nvSpPr>
          <p:cNvPr id="3" name="Notes Placeholder 2"/>
          <p:cNvSpPr/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/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d1wci53n4f20tv.cloudfront.net/16b0b7a8d9ec50d12e4f0889393d79da44b49d35.jpg"/>
          <p:cNvPicPr>
            <a:picLocks noChangeAspect="1"/>
          </p:cNvPicPr>
          <p:nvPr/>
        </p:nvPicPr>
        <p:blipFill>
          <a:blip r:embed="rId1">
            <a:alphaModFix amt="20000"/>
          </a:blip>
          <a:srcRect t="1786" b="1786"/>
          <a:stretch>
            <a:fillRect/>
          </a:stretch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90000"/>
                </a:srgbClr>
              </a:gs>
              <a:gs pos="50000">
                <a:srgbClr val="2A4B5A">
                  <a:alpha val="80000"/>
                </a:srgbClr>
              </a:gs>
              <a:gs pos="100000">
                <a:srgbClr val="8A9BA8">
                  <a:alpha val="70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400050" y="1090613"/>
            <a:ext cx="3838575" cy="419100"/>
          </a:xfrm>
          <a:custGeom>
            <a:avLst/>
            <a:gdLst/>
            <a:ahLst/>
            <a:cxnLst/>
            <a:rect l="l" t="t" r="r" b="b"/>
            <a:pathLst>
              <a:path w="3838575" h="419100">
                <a:moveTo>
                  <a:pt x="0" y="0"/>
                </a:moveTo>
                <a:lnTo>
                  <a:pt x="3838575" y="0"/>
                </a:lnTo>
                <a:lnTo>
                  <a:pt x="3838575" y="419100"/>
                </a:lnTo>
                <a:lnTo>
                  <a:pt x="0" y="419100"/>
                </a:lnTo>
                <a:lnTo>
                  <a:pt x="0" y="0"/>
                </a:lnTo>
                <a:close/>
              </a:path>
            </a:pathLst>
          </a:custGeom>
          <a:solidFill>
            <a:srgbClr val="C5A57E">
              <a:alpha val="20000"/>
            </a:srgbClr>
          </a:solidFill>
        </p:spPr>
      </p:sp>
      <p:sp>
        <p:nvSpPr>
          <p:cNvPr id="5" name="Shape 2"/>
          <p:cNvSpPr/>
          <p:nvPr/>
        </p:nvSpPr>
        <p:spPr>
          <a:xfrm>
            <a:off x="400050" y="1090613"/>
            <a:ext cx="38100" cy="419100"/>
          </a:xfrm>
          <a:custGeom>
            <a:avLst/>
            <a:gdLst/>
            <a:ahLst/>
            <a:cxnLst/>
            <a:rect l="l" t="t" r="r" b="b"/>
            <a:pathLst>
              <a:path w="38100" h="419100">
                <a:moveTo>
                  <a:pt x="0" y="0"/>
                </a:moveTo>
                <a:lnTo>
                  <a:pt x="38100" y="0"/>
                </a:lnTo>
                <a:lnTo>
                  <a:pt x="38100" y="419100"/>
                </a:lnTo>
                <a:lnTo>
                  <a:pt x="0" y="419100"/>
                </a:lnTo>
                <a:lnTo>
                  <a:pt x="0" y="0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6" name="Text 3"/>
          <p:cNvSpPr/>
          <p:nvPr/>
        </p:nvSpPr>
        <p:spPr>
          <a:xfrm>
            <a:off x="609600" y="1166813"/>
            <a:ext cx="35242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kern="0" spc="135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Academic Research Presentation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381000" y="1958023"/>
            <a:ext cx="9296400" cy="16859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00000"/>
              </a:lnSpc>
            </a:pPr>
            <a:r>
              <a:rPr lang="en-US" sz="3900" b="1" dirty="0">
                <a:solidFill>
                  <a:srgbClr val="F8F7F2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Research on Adaptability and Path Optimization of Layered Teaching under the Original Full Foreign Teacher Model</a:t>
            </a:r>
            <a:endParaRPr lang="en-US" sz="1600" dirty="0"/>
          </a:p>
        </p:txBody>
      </p:sp>
      <p:sp>
        <p:nvSpPr>
          <p:cNvPr id="8" name="Shape 5"/>
          <p:cNvSpPr/>
          <p:nvPr/>
        </p:nvSpPr>
        <p:spPr>
          <a:xfrm>
            <a:off x="381000" y="3880803"/>
            <a:ext cx="1219200" cy="38100"/>
          </a:xfrm>
          <a:custGeom>
            <a:avLst/>
            <a:gdLst/>
            <a:ahLst/>
            <a:cxnLst/>
            <a:rect l="l" t="t" r="r" b="b"/>
            <a:pathLst>
              <a:path w="1219200" h="38100">
                <a:moveTo>
                  <a:pt x="0" y="0"/>
                </a:moveTo>
                <a:lnTo>
                  <a:pt x="1219200" y="0"/>
                </a:lnTo>
                <a:lnTo>
                  <a:pt x="1219200" y="38100"/>
                </a:lnTo>
                <a:lnTo>
                  <a:pt x="0" y="38100"/>
                </a:lnTo>
                <a:lnTo>
                  <a:pt x="0" y="0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9" name="Text 6"/>
          <p:cNvSpPr/>
          <p:nvPr/>
        </p:nvSpPr>
        <p:spPr>
          <a:xfrm>
            <a:off x="381000" y="3919537"/>
            <a:ext cx="7734300" cy="7429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800" dirty="0">
                <a:solidFill>
                  <a:srgbClr val="F8F7F2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Enhancing English Core Literacy through Precision Education and Original Resources</a:t>
            </a:r>
            <a:endParaRPr lang="en-US" sz="1600" dirty="0"/>
          </a:p>
        </p:txBody>
      </p:sp>
      <p:sp>
        <p:nvSpPr>
          <p:cNvPr id="10" name="Shape 7"/>
          <p:cNvSpPr/>
          <p:nvPr/>
        </p:nvSpPr>
        <p:spPr>
          <a:xfrm>
            <a:off x="381000" y="53911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1" name="Shape 8"/>
          <p:cNvSpPr/>
          <p:nvPr/>
        </p:nvSpPr>
        <p:spPr>
          <a:xfrm>
            <a:off x="526256" y="5524500"/>
            <a:ext cx="166688" cy="190500"/>
          </a:xfrm>
          <a:custGeom>
            <a:avLst/>
            <a:gdLst/>
            <a:ahLst/>
            <a:cxnLst/>
            <a:rect l="l" t="t" r="r" b="b"/>
            <a:pathLst>
              <a:path w="166688" h="190500">
                <a:moveTo>
                  <a:pt x="89781" y="-4837"/>
                </a:moveTo>
                <a:cubicBezTo>
                  <a:pt x="85539" y="-5693"/>
                  <a:pt x="81186" y="-5693"/>
                  <a:pt x="76944" y="-4837"/>
                </a:cubicBezTo>
                <a:lnTo>
                  <a:pt x="7181" y="9116"/>
                </a:lnTo>
                <a:cubicBezTo>
                  <a:pt x="3014" y="9934"/>
                  <a:pt x="0" y="13618"/>
                  <a:pt x="0" y="17859"/>
                </a:cubicBezTo>
                <a:cubicBezTo>
                  <a:pt x="0" y="21692"/>
                  <a:pt x="2418" y="25040"/>
                  <a:pt x="5953" y="26268"/>
                </a:cubicBezTo>
                <a:lnTo>
                  <a:pt x="5953" y="53578"/>
                </a:lnTo>
                <a:lnTo>
                  <a:pt x="112" y="82823"/>
                </a:lnTo>
                <a:cubicBezTo>
                  <a:pt x="37" y="83158"/>
                  <a:pt x="0" y="83530"/>
                  <a:pt x="0" y="83902"/>
                </a:cubicBezTo>
                <a:cubicBezTo>
                  <a:pt x="0" y="86878"/>
                  <a:pt x="2418" y="89334"/>
                  <a:pt x="5432" y="89334"/>
                </a:cubicBezTo>
                <a:lnTo>
                  <a:pt x="18417" y="89334"/>
                </a:lnTo>
                <a:cubicBezTo>
                  <a:pt x="21394" y="89334"/>
                  <a:pt x="23850" y="86916"/>
                  <a:pt x="23850" y="83902"/>
                </a:cubicBezTo>
                <a:cubicBezTo>
                  <a:pt x="23850" y="83530"/>
                  <a:pt x="23812" y="83195"/>
                  <a:pt x="23738" y="82823"/>
                </a:cubicBezTo>
                <a:lnTo>
                  <a:pt x="17859" y="53578"/>
                </a:lnTo>
                <a:lnTo>
                  <a:pt x="17859" y="28761"/>
                </a:lnTo>
                <a:lnTo>
                  <a:pt x="35719" y="32333"/>
                </a:lnTo>
                <a:lnTo>
                  <a:pt x="35719" y="53578"/>
                </a:lnTo>
                <a:cubicBezTo>
                  <a:pt x="35719" y="79883"/>
                  <a:pt x="57038" y="101203"/>
                  <a:pt x="83344" y="101203"/>
                </a:cubicBezTo>
                <a:cubicBezTo>
                  <a:pt x="109649" y="101203"/>
                  <a:pt x="130969" y="79883"/>
                  <a:pt x="130969" y="53578"/>
                </a:cubicBezTo>
                <a:lnTo>
                  <a:pt x="130969" y="32333"/>
                </a:lnTo>
                <a:lnTo>
                  <a:pt x="159507" y="26640"/>
                </a:lnTo>
                <a:cubicBezTo>
                  <a:pt x="163674" y="25784"/>
                  <a:pt x="166688" y="22101"/>
                  <a:pt x="166688" y="17859"/>
                </a:cubicBezTo>
                <a:cubicBezTo>
                  <a:pt x="166688" y="13618"/>
                  <a:pt x="163674" y="9934"/>
                  <a:pt x="159507" y="9116"/>
                </a:cubicBezTo>
                <a:lnTo>
                  <a:pt x="89781" y="-4837"/>
                </a:lnTo>
                <a:close/>
                <a:moveTo>
                  <a:pt x="83344" y="83344"/>
                </a:moveTo>
                <a:cubicBezTo>
                  <a:pt x="66898" y="83344"/>
                  <a:pt x="53578" y="70024"/>
                  <a:pt x="53578" y="53578"/>
                </a:cubicBezTo>
                <a:lnTo>
                  <a:pt x="113109" y="53578"/>
                </a:lnTo>
                <a:cubicBezTo>
                  <a:pt x="113109" y="70024"/>
                  <a:pt x="99789" y="83344"/>
                  <a:pt x="83344" y="83344"/>
                </a:cubicBezTo>
                <a:close/>
                <a:moveTo>
                  <a:pt x="44686" y="119100"/>
                </a:moveTo>
                <a:cubicBezTo>
                  <a:pt x="21841" y="129592"/>
                  <a:pt x="5953" y="152660"/>
                  <a:pt x="5953" y="179450"/>
                </a:cubicBezTo>
                <a:cubicBezTo>
                  <a:pt x="5953" y="185551"/>
                  <a:pt x="10902" y="190500"/>
                  <a:pt x="17004" y="190500"/>
                </a:cubicBezTo>
                <a:lnTo>
                  <a:pt x="74414" y="190500"/>
                </a:lnTo>
                <a:lnTo>
                  <a:pt x="74414" y="136178"/>
                </a:lnTo>
                <a:lnTo>
                  <a:pt x="53057" y="120179"/>
                </a:lnTo>
                <a:cubicBezTo>
                  <a:pt x="50639" y="118356"/>
                  <a:pt x="47402" y="117872"/>
                  <a:pt x="44648" y="119137"/>
                </a:cubicBezTo>
                <a:close/>
                <a:moveTo>
                  <a:pt x="92273" y="190500"/>
                </a:moveTo>
                <a:lnTo>
                  <a:pt x="149684" y="190500"/>
                </a:lnTo>
                <a:cubicBezTo>
                  <a:pt x="155786" y="190500"/>
                  <a:pt x="160734" y="185551"/>
                  <a:pt x="160734" y="179450"/>
                </a:cubicBezTo>
                <a:cubicBezTo>
                  <a:pt x="160734" y="152660"/>
                  <a:pt x="144847" y="129592"/>
                  <a:pt x="122002" y="119137"/>
                </a:cubicBezTo>
                <a:cubicBezTo>
                  <a:pt x="119249" y="117872"/>
                  <a:pt x="116012" y="118356"/>
                  <a:pt x="113593" y="120179"/>
                </a:cubicBezTo>
                <a:lnTo>
                  <a:pt x="92236" y="136178"/>
                </a:lnTo>
                <a:lnTo>
                  <a:pt x="92236" y="19050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12" name="Text 9"/>
          <p:cNvSpPr/>
          <p:nvPr/>
        </p:nvSpPr>
        <p:spPr>
          <a:xfrm>
            <a:off x="990600" y="5372100"/>
            <a:ext cx="1447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8F7F2">
                    <a:alpha val="7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Principal Investigator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990600" y="5600700"/>
            <a:ext cx="14668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Wang Yifei </a:t>
            </a:r>
            <a:r>
              <a:rPr lang="en-US" sz="1200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(Host)</a:t>
            </a:r>
            <a:endParaRPr lang="en-US" sz="1600" dirty="0"/>
          </a:p>
        </p:txBody>
      </p:sp>
      <p:sp>
        <p:nvSpPr>
          <p:cNvPr id="14" name="Shape 11"/>
          <p:cNvSpPr/>
          <p:nvPr/>
        </p:nvSpPr>
        <p:spPr>
          <a:xfrm>
            <a:off x="381000" y="600075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15" name="Shape 12"/>
          <p:cNvSpPr/>
          <p:nvPr/>
        </p:nvSpPr>
        <p:spPr>
          <a:xfrm>
            <a:off x="490538" y="6134100"/>
            <a:ext cx="238125" cy="190500"/>
          </a:xfrm>
          <a:custGeom>
            <a:avLst/>
            <a:gdLst/>
            <a:ahLst/>
            <a:cxnLst/>
            <a:rect l="l" t="t" r="r" b="b"/>
            <a:pathLst>
              <a:path w="238125" h="190500">
                <a:moveTo>
                  <a:pt x="119063" y="5953"/>
                </a:moveTo>
                <a:cubicBezTo>
                  <a:pt x="140419" y="5953"/>
                  <a:pt x="157758" y="23292"/>
                  <a:pt x="157758" y="44648"/>
                </a:cubicBezTo>
                <a:cubicBezTo>
                  <a:pt x="157758" y="66005"/>
                  <a:pt x="140419" y="83344"/>
                  <a:pt x="119063" y="83344"/>
                </a:cubicBezTo>
                <a:cubicBezTo>
                  <a:pt x="97706" y="83344"/>
                  <a:pt x="80367" y="66005"/>
                  <a:pt x="80367" y="44648"/>
                </a:cubicBezTo>
                <a:cubicBezTo>
                  <a:pt x="80367" y="23292"/>
                  <a:pt x="97706" y="5953"/>
                  <a:pt x="119063" y="5953"/>
                </a:cubicBezTo>
                <a:close/>
                <a:moveTo>
                  <a:pt x="35719" y="32742"/>
                </a:moveTo>
                <a:cubicBezTo>
                  <a:pt x="50504" y="32742"/>
                  <a:pt x="62508" y="44746"/>
                  <a:pt x="62508" y="59531"/>
                </a:cubicBezTo>
                <a:cubicBezTo>
                  <a:pt x="62508" y="74317"/>
                  <a:pt x="50504" y="86320"/>
                  <a:pt x="35719" y="86320"/>
                </a:cubicBezTo>
                <a:cubicBezTo>
                  <a:pt x="20933" y="86320"/>
                  <a:pt x="8930" y="74317"/>
                  <a:pt x="8930" y="59531"/>
                </a:cubicBezTo>
                <a:cubicBezTo>
                  <a:pt x="8930" y="44746"/>
                  <a:pt x="20933" y="32742"/>
                  <a:pt x="35719" y="32742"/>
                </a:cubicBezTo>
                <a:close/>
                <a:moveTo>
                  <a:pt x="0" y="154781"/>
                </a:moveTo>
                <a:cubicBezTo>
                  <a:pt x="0" y="128476"/>
                  <a:pt x="21320" y="107156"/>
                  <a:pt x="47625" y="107156"/>
                </a:cubicBezTo>
                <a:cubicBezTo>
                  <a:pt x="52388" y="107156"/>
                  <a:pt x="57001" y="107863"/>
                  <a:pt x="61354" y="109165"/>
                </a:cubicBezTo>
                <a:cubicBezTo>
                  <a:pt x="49113" y="122858"/>
                  <a:pt x="41672" y="140940"/>
                  <a:pt x="41672" y="160734"/>
                </a:cubicBezTo>
                <a:lnTo>
                  <a:pt x="41672" y="166688"/>
                </a:lnTo>
                <a:cubicBezTo>
                  <a:pt x="41672" y="170929"/>
                  <a:pt x="42565" y="174947"/>
                  <a:pt x="44165" y="178594"/>
                </a:cubicBezTo>
                <a:lnTo>
                  <a:pt x="11906" y="178594"/>
                </a:lnTo>
                <a:cubicBezTo>
                  <a:pt x="5321" y="178594"/>
                  <a:pt x="0" y="173273"/>
                  <a:pt x="0" y="166688"/>
                </a:cubicBezTo>
                <a:lnTo>
                  <a:pt x="0" y="154781"/>
                </a:lnTo>
                <a:close/>
                <a:moveTo>
                  <a:pt x="193960" y="178594"/>
                </a:moveTo>
                <a:cubicBezTo>
                  <a:pt x="195560" y="174947"/>
                  <a:pt x="196453" y="170929"/>
                  <a:pt x="196453" y="166688"/>
                </a:cubicBezTo>
                <a:lnTo>
                  <a:pt x="196453" y="160734"/>
                </a:lnTo>
                <a:cubicBezTo>
                  <a:pt x="196453" y="140940"/>
                  <a:pt x="189012" y="122858"/>
                  <a:pt x="176771" y="109165"/>
                </a:cubicBezTo>
                <a:cubicBezTo>
                  <a:pt x="181124" y="107863"/>
                  <a:pt x="185738" y="107156"/>
                  <a:pt x="190500" y="107156"/>
                </a:cubicBezTo>
                <a:cubicBezTo>
                  <a:pt x="216805" y="107156"/>
                  <a:pt x="238125" y="128476"/>
                  <a:pt x="238125" y="154781"/>
                </a:cubicBezTo>
                <a:lnTo>
                  <a:pt x="238125" y="166688"/>
                </a:lnTo>
                <a:cubicBezTo>
                  <a:pt x="238125" y="173273"/>
                  <a:pt x="232804" y="178594"/>
                  <a:pt x="226219" y="178594"/>
                </a:cubicBezTo>
                <a:lnTo>
                  <a:pt x="193960" y="178594"/>
                </a:lnTo>
                <a:close/>
                <a:moveTo>
                  <a:pt x="175617" y="59531"/>
                </a:moveTo>
                <a:cubicBezTo>
                  <a:pt x="175617" y="44746"/>
                  <a:pt x="187621" y="32742"/>
                  <a:pt x="202406" y="32742"/>
                </a:cubicBezTo>
                <a:cubicBezTo>
                  <a:pt x="217192" y="32742"/>
                  <a:pt x="229195" y="44746"/>
                  <a:pt x="229195" y="59531"/>
                </a:cubicBezTo>
                <a:cubicBezTo>
                  <a:pt x="229195" y="74317"/>
                  <a:pt x="217192" y="86320"/>
                  <a:pt x="202406" y="86320"/>
                </a:cubicBezTo>
                <a:cubicBezTo>
                  <a:pt x="187621" y="86320"/>
                  <a:pt x="175617" y="74317"/>
                  <a:pt x="175617" y="59531"/>
                </a:cubicBezTo>
                <a:close/>
                <a:moveTo>
                  <a:pt x="59531" y="160734"/>
                </a:moveTo>
                <a:cubicBezTo>
                  <a:pt x="59531" y="127843"/>
                  <a:pt x="86171" y="101203"/>
                  <a:pt x="119063" y="101203"/>
                </a:cubicBezTo>
                <a:cubicBezTo>
                  <a:pt x="151954" y="101203"/>
                  <a:pt x="178594" y="127843"/>
                  <a:pt x="178594" y="160734"/>
                </a:cubicBezTo>
                <a:lnTo>
                  <a:pt x="178594" y="166688"/>
                </a:lnTo>
                <a:cubicBezTo>
                  <a:pt x="178594" y="173273"/>
                  <a:pt x="173273" y="178594"/>
                  <a:pt x="166688" y="178594"/>
                </a:cubicBezTo>
                <a:lnTo>
                  <a:pt x="71438" y="178594"/>
                </a:lnTo>
                <a:cubicBezTo>
                  <a:pt x="64852" y="178594"/>
                  <a:pt x="59531" y="173273"/>
                  <a:pt x="59531" y="166688"/>
                </a:cubicBezTo>
                <a:lnTo>
                  <a:pt x="59531" y="160734"/>
                </a:lnTo>
                <a:close/>
              </a:path>
            </a:pathLst>
          </a:custGeom>
          <a:solidFill>
            <a:srgbClr val="F8F7F2"/>
          </a:solidFill>
        </p:spPr>
      </p:sp>
      <p:sp>
        <p:nvSpPr>
          <p:cNvPr id="16" name="Text 13"/>
          <p:cNvSpPr/>
          <p:nvPr/>
        </p:nvSpPr>
        <p:spPr>
          <a:xfrm>
            <a:off x="990600" y="5981700"/>
            <a:ext cx="17811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F8F7F2">
                    <a:alpha val="7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Research Member</a:t>
            </a:r>
            <a:endParaRPr lang="en-US" sz="1600" dirty="0"/>
          </a:p>
        </p:txBody>
      </p:sp>
      <p:sp>
        <p:nvSpPr>
          <p:cNvPr id="17" name="Text 14"/>
          <p:cNvSpPr/>
          <p:nvPr/>
        </p:nvSpPr>
        <p:spPr>
          <a:xfrm>
            <a:off x="971550" y="6315075"/>
            <a:ext cx="18002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Zhang Yining </a:t>
            </a:r>
            <a:r>
              <a:rPr lang="en-US" sz="1200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(Member)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8427839" y="5624513"/>
            <a:ext cx="3381375" cy="847725"/>
          </a:xfrm>
          <a:custGeom>
            <a:avLst/>
            <a:gdLst/>
            <a:ahLst/>
            <a:cxnLst/>
            <a:rect l="l" t="t" r="r" b="b"/>
            <a:pathLst>
              <a:path w="3381375" h="847725">
                <a:moveTo>
                  <a:pt x="76202" y="0"/>
                </a:moveTo>
                <a:lnTo>
                  <a:pt x="3305173" y="0"/>
                </a:lnTo>
                <a:cubicBezTo>
                  <a:pt x="3347230" y="0"/>
                  <a:pt x="3381375" y="34145"/>
                  <a:pt x="3381375" y="76202"/>
                </a:cubicBezTo>
                <a:lnTo>
                  <a:pt x="3381375" y="771523"/>
                </a:lnTo>
                <a:cubicBezTo>
                  <a:pt x="3381375" y="813580"/>
                  <a:pt x="3347230" y="847725"/>
                  <a:pt x="3305173" y="847725"/>
                </a:cubicBezTo>
                <a:lnTo>
                  <a:pt x="76202" y="847725"/>
                </a:lnTo>
                <a:cubicBezTo>
                  <a:pt x="34145" y="847725"/>
                  <a:pt x="0" y="813580"/>
                  <a:pt x="0" y="771523"/>
                </a:cubicBezTo>
                <a:lnTo>
                  <a:pt x="0" y="76202"/>
                </a:lnTo>
                <a:cubicBezTo>
                  <a:pt x="0" y="34145"/>
                  <a:pt x="34145" y="0"/>
                  <a:pt x="76202" y="0"/>
                </a:cubicBezTo>
                <a:close/>
              </a:path>
            </a:pathLst>
          </a:custGeom>
          <a:solidFill>
            <a:srgbClr val="F8F7F2">
              <a:alpha val="10196"/>
            </a:srgbClr>
          </a:solidFill>
          <a:ln w="12700">
            <a:solidFill>
              <a:srgbClr val="F8F7F2">
                <a:alpha val="20000"/>
              </a:srgbClr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8585002" y="5781675"/>
            <a:ext cx="29908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30000"/>
              </a:lnSpc>
            </a:pPr>
            <a:r>
              <a:rPr lang="en-US" sz="1200" dirty="0">
                <a:solidFill>
                  <a:srgbClr val="F8F7F2">
                    <a:alpha val="7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Affiliation</a:t>
            </a:r>
            <a:endParaRPr lang="en-US" sz="1600" dirty="0"/>
          </a:p>
        </p:txBody>
      </p:sp>
      <p:sp>
        <p:nvSpPr>
          <p:cNvPr id="20" name="Text 17"/>
          <p:cNvSpPr/>
          <p:nvPr/>
        </p:nvSpPr>
        <p:spPr>
          <a:xfrm>
            <a:off x="8565952" y="6048375"/>
            <a:ext cx="30099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50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Xuzhou CUMT Experimental School</a:t>
            </a:r>
            <a:endParaRPr lang="en-US" sz="1600" dirty="0"/>
          </a:p>
        </p:txBody>
      </p:sp>
      <p:sp>
        <p:nvSpPr>
          <p:cNvPr id="21" name="Text Box 20"/>
          <p:cNvSpPr txBox="1"/>
          <p:nvPr/>
        </p:nvSpPr>
        <p:spPr>
          <a:xfrm>
            <a:off x="2971800" y="5391150"/>
            <a:ext cx="6705600" cy="27178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AU" altLang="en-US" sz="1600">
                <a:solidFill>
                  <a:schemeClr val="bg1">
                    <a:lumMod val="85000"/>
                  </a:schemeClr>
                </a:solidFill>
                <a:latin typeface="Apple SD Gothic Neo Regular" charset="-122"/>
                <a:ea typeface="Apple SD Gothic Neo Regular" charset="-122"/>
              </a:rPr>
              <a:t>Academic Advisor</a:t>
            </a:r>
            <a:endParaRPr lang="en-AU" altLang="en-US" sz="1600">
              <a:solidFill>
                <a:schemeClr val="bg1">
                  <a:lumMod val="85000"/>
                </a:schemeClr>
              </a:solidFill>
              <a:latin typeface="Apple SD Gothic Neo Regular" charset="-122"/>
              <a:ea typeface="Apple SD Gothic Neo Regular" charset="-122"/>
            </a:endParaRPr>
          </a:p>
        </p:txBody>
      </p:sp>
      <p:sp>
        <p:nvSpPr>
          <p:cNvPr id="22" name="Text Box 21"/>
          <p:cNvSpPr txBox="1"/>
          <p:nvPr/>
        </p:nvSpPr>
        <p:spPr>
          <a:xfrm>
            <a:off x="2971800" y="5634990"/>
            <a:ext cx="6705600" cy="1188720"/>
          </a:xfrm>
          <a:prstGeom prst="rect">
            <a:avLst/>
          </a:prstGeom>
          <a:noFill/>
        </p:spPr>
        <p:txBody>
          <a:bodyPr vert="horz" wrap="square" rtlCol="0">
            <a:noAutofit/>
          </a:bodyPr>
          <a:p>
            <a:pPr indent="0" algn="l">
              <a:lnSpc>
                <a:spcPct val="100000"/>
              </a:lnSpc>
              <a:buNone/>
            </a:pPr>
            <a:r>
              <a:rPr lang="en-AU" altLang="en-US" b="1">
                <a:solidFill>
                  <a:schemeClr val="bg1"/>
                </a:solidFill>
                <a:latin typeface="Apple SD Gothic Neo Regular" charset="-122"/>
                <a:ea typeface="Apple SD Gothic Neo Regular" charset="-122"/>
              </a:rPr>
              <a:t>Li Kewei</a:t>
            </a:r>
            <a:endParaRPr lang="en-AU" altLang="en-US" b="1">
              <a:solidFill>
                <a:schemeClr val="bg1"/>
              </a:solidFill>
              <a:latin typeface="Apple SD Gothic Neo Regular" charset="-122"/>
              <a:ea typeface="Apple SD Gothic Neo Regular" charset="-122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17500" y="317500"/>
            <a:ext cx="63500" cy="317500"/>
          </a:xfrm>
          <a:custGeom>
            <a:avLst/>
            <a:gdLst/>
            <a:ahLst/>
            <a:cxnLst/>
            <a:rect l="l" t="t" r="r" b="b"/>
            <a:pathLst>
              <a:path w="63500" h="317500">
                <a:moveTo>
                  <a:pt x="0" y="0"/>
                </a:moveTo>
                <a:lnTo>
                  <a:pt x="63500" y="0"/>
                </a:lnTo>
                <a:lnTo>
                  <a:pt x="63500" y="317500"/>
                </a:lnTo>
                <a:lnTo>
                  <a:pt x="0" y="317500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476250" y="381000"/>
            <a:ext cx="27781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kern="0" spc="1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Long-Term Academic Trajectories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17500" y="698500"/>
            <a:ext cx="11699875" cy="317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5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High-Level Integration: Advanced Paths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17500" y="1143000"/>
            <a:ext cx="11557000" cy="1873250"/>
          </a:xfrm>
          <a:custGeom>
            <a:avLst/>
            <a:gdLst/>
            <a:ahLst/>
            <a:cxnLst/>
            <a:rect l="l" t="t" r="r" b="b"/>
            <a:pathLst>
              <a:path w="11557000" h="1873250">
                <a:moveTo>
                  <a:pt x="95255" y="0"/>
                </a:moveTo>
                <a:lnTo>
                  <a:pt x="11461745" y="0"/>
                </a:lnTo>
                <a:cubicBezTo>
                  <a:pt x="11514353" y="0"/>
                  <a:pt x="11557000" y="42647"/>
                  <a:pt x="11557000" y="95255"/>
                </a:cubicBezTo>
                <a:lnTo>
                  <a:pt x="11557000" y="1777995"/>
                </a:lnTo>
                <a:cubicBezTo>
                  <a:pt x="11557000" y="1830603"/>
                  <a:pt x="11514353" y="1873250"/>
                  <a:pt x="11461745" y="1873250"/>
                </a:cubicBezTo>
                <a:lnTo>
                  <a:pt x="95255" y="1873250"/>
                </a:lnTo>
                <a:cubicBezTo>
                  <a:pt x="42647" y="1873250"/>
                  <a:pt x="0" y="1830603"/>
                  <a:pt x="0" y="1777995"/>
                </a:cubicBezTo>
                <a:lnTo>
                  <a:pt x="0" y="95255"/>
                </a:lnTo>
                <a:cubicBezTo>
                  <a:pt x="0" y="42682"/>
                  <a:pt x="42682" y="0"/>
                  <a:pt x="95255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7625" dist="317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96094" y="1333500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69422" y="9922"/>
                </a:moveTo>
                <a:lnTo>
                  <a:pt x="45796" y="9922"/>
                </a:lnTo>
                <a:cubicBezTo>
                  <a:pt x="36680" y="9922"/>
                  <a:pt x="28711" y="16154"/>
                  <a:pt x="26541" y="24991"/>
                </a:cubicBezTo>
                <a:lnTo>
                  <a:pt x="434" y="130380"/>
                </a:lnTo>
                <a:cubicBezTo>
                  <a:pt x="-1891" y="139743"/>
                  <a:pt x="5209" y="148828"/>
                  <a:pt x="14883" y="148828"/>
                </a:cubicBezTo>
                <a:lnTo>
                  <a:pt x="69422" y="148828"/>
                </a:lnTo>
                <a:lnTo>
                  <a:pt x="69422" y="128984"/>
                </a:lnTo>
                <a:cubicBezTo>
                  <a:pt x="69422" y="123496"/>
                  <a:pt x="73856" y="119062"/>
                  <a:pt x="79344" y="119062"/>
                </a:cubicBezTo>
                <a:cubicBezTo>
                  <a:pt x="84832" y="119062"/>
                  <a:pt x="89266" y="123496"/>
                  <a:pt x="89266" y="128984"/>
                </a:cubicBezTo>
                <a:lnTo>
                  <a:pt x="89266" y="148828"/>
                </a:lnTo>
                <a:lnTo>
                  <a:pt x="143867" y="148828"/>
                </a:lnTo>
                <a:cubicBezTo>
                  <a:pt x="153541" y="148828"/>
                  <a:pt x="160641" y="139743"/>
                  <a:pt x="158316" y="130380"/>
                </a:cubicBezTo>
                <a:lnTo>
                  <a:pt x="132240" y="24991"/>
                </a:lnTo>
                <a:cubicBezTo>
                  <a:pt x="130039" y="16154"/>
                  <a:pt x="122101" y="9922"/>
                  <a:pt x="112954" y="9922"/>
                </a:cubicBezTo>
                <a:lnTo>
                  <a:pt x="89266" y="9922"/>
                </a:lnTo>
                <a:lnTo>
                  <a:pt x="89266" y="29766"/>
                </a:lnTo>
                <a:cubicBezTo>
                  <a:pt x="89266" y="35254"/>
                  <a:pt x="84832" y="39688"/>
                  <a:pt x="79344" y="39688"/>
                </a:cubicBezTo>
                <a:cubicBezTo>
                  <a:pt x="73856" y="39688"/>
                  <a:pt x="69422" y="35254"/>
                  <a:pt x="69422" y="29766"/>
                </a:cubicBezTo>
                <a:lnTo>
                  <a:pt x="69422" y="9922"/>
                </a:lnTo>
                <a:close/>
                <a:moveTo>
                  <a:pt x="89266" y="69453"/>
                </a:moveTo>
                <a:lnTo>
                  <a:pt x="89266" y="89297"/>
                </a:lnTo>
                <a:cubicBezTo>
                  <a:pt x="89266" y="94785"/>
                  <a:pt x="84832" y="99219"/>
                  <a:pt x="79344" y="99219"/>
                </a:cubicBezTo>
                <a:cubicBezTo>
                  <a:pt x="73856" y="99219"/>
                  <a:pt x="69422" y="94785"/>
                  <a:pt x="69422" y="89297"/>
                </a:cubicBezTo>
                <a:lnTo>
                  <a:pt x="69422" y="69453"/>
                </a:lnTo>
                <a:cubicBezTo>
                  <a:pt x="69422" y="63965"/>
                  <a:pt x="73856" y="59531"/>
                  <a:pt x="79344" y="59531"/>
                </a:cubicBezTo>
                <a:cubicBezTo>
                  <a:pt x="84832" y="59531"/>
                  <a:pt x="89266" y="63965"/>
                  <a:pt x="89266" y="69453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7" name="Text 5"/>
          <p:cNvSpPr/>
          <p:nvPr/>
        </p:nvSpPr>
        <p:spPr>
          <a:xfrm>
            <a:off x="674688" y="1301750"/>
            <a:ext cx="11120438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5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Progressive Pathway Model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1848073" y="1651000"/>
            <a:ext cx="635000" cy="635000"/>
          </a:xfrm>
          <a:custGeom>
            <a:avLst/>
            <a:gdLst/>
            <a:ahLst/>
            <a:cxnLst/>
            <a:rect l="l" t="t" r="r" b="b"/>
            <a:pathLst>
              <a:path w="635000" h="635000">
                <a:moveTo>
                  <a:pt x="317500" y="0"/>
                </a:moveTo>
                <a:lnTo>
                  <a:pt x="317500" y="0"/>
                </a:lnTo>
                <a:cubicBezTo>
                  <a:pt x="492733" y="0"/>
                  <a:pt x="635000" y="142267"/>
                  <a:pt x="635000" y="317500"/>
                </a:cubicBezTo>
                <a:lnTo>
                  <a:pt x="635000" y="317500"/>
                </a:lnTo>
                <a:cubicBezTo>
                  <a:pt x="635000" y="492733"/>
                  <a:pt x="492733" y="635000"/>
                  <a:pt x="317500" y="635000"/>
                </a:cubicBezTo>
                <a:lnTo>
                  <a:pt x="317500" y="635000"/>
                </a:lnTo>
                <a:cubicBezTo>
                  <a:pt x="142267" y="635000"/>
                  <a:pt x="0" y="492733"/>
                  <a:pt x="0" y="317500"/>
                </a:cubicBezTo>
                <a:lnTo>
                  <a:pt x="0" y="317500"/>
                </a:lnTo>
                <a:cubicBezTo>
                  <a:pt x="0" y="142267"/>
                  <a:pt x="142267" y="0"/>
                  <a:pt x="317500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9" name="Shape 7"/>
          <p:cNvSpPr/>
          <p:nvPr/>
        </p:nvSpPr>
        <p:spPr>
          <a:xfrm>
            <a:off x="2048495" y="1849438"/>
            <a:ext cx="238125" cy="238125"/>
          </a:xfrm>
          <a:custGeom>
            <a:avLst/>
            <a:gdLst/>
            <a:ahLst/>
            <a:cxnLst/>
            <a:rect l="l" t="t" r="r" b="b"/>
            <a:pathLst>
              <a:path w="238125" h="238125">
                <a:moveTo>
                  <a:pt x="30649" y="106273"/>
                </a:moveTo>
                <a:cubicBezTo>
                  <a:pt x="36835" y="63019"/>
                  <a:pt x="74089" y="29766"/>
                  <a:pt x="119062" y="29766"/>
                </a:cubicBezTo>
                <a:cubicBezTo>
                  <a:pt x="143712" y="29766"/>
                  <a:pt x="166036" y="39765"/>
                  <a:pt x="182221" y="55904"/>
                </a:cubicBezTo>
                <a:cubicBezTo>
                  <a:pt x="182314" y="55997"/>
                  <a:pt x="182407" y="56090"/>
                  <a:pt x="182500" y="56183"/>
                </a:cubicBezTo>
                <a:lnTo>
                  <a:pt x="186035" y="59531"/>
                </a:lnTo>
                <a:lnTo>
                  <a:pt x="163757" y="59531"/>
                </a:lnTo>
                <a:cubicBezTo>
                  <a:pt x="155525" y="59531"/>
                  <a:pt x="148875" y="66182"/>
                  <a:pt x="148875" y="74414"/>
                </a:cubicBezTo>
                <a:cubicBezTo>
                  <a:pt x="148875" y="82646"/>
                  <a:pt x="155525" y="89297"/>
                  <a:pt x="163757" y="89297"/>
                </a:cubicBezTo>
                <a:lnTo>
                  <a:pt x="223289" y="89297"/>
                </a:lnTo>
                <a:cubicBezTo>
                  <a:pt x="231521" y="89297"/>
                  <a:pt x="238172" y="82646"/>
                  <a:pt x="238172" y="74414"/>
                </a:cubicBezTo>
                <a:lnTo>
                  <a:pt x="238172" y="14883"/>
                </a:lnTo>
                <a:cubicBezTo>
                  <a:pt x="238172" y="6651"/>
                  <a:pt x="231521" y="0"/>
                  <a:pt x="223289" y="0"/>
                </a:cubicBezTo>
                <a:cubicBezTo>
                  <a:pt x="215057" y="0"/>
                  <a:pt x="208406" y="6651"/>
                  <a:pt x="208406" y="14883"/>
                </a:cubicBezTo>
                <a:lnTo>
                  <a:pt x="208406" y="39719"/>
                </a:lnTo>
                <a:lnTo>
                  <a:pt x="203150" y="34742"/>
                </a:lnTo>
                <a:cubicBezTo>
                  <a:pt x="181617" y="13302"/>
                  <a:pt x="151851" y="0"/>
                  <a:pt x="119062" y="0"/>
                </a:cubicBezTo>
                <a:cubicBezTo>
                  <a:pt x="59066" y="0"/>
                  <a:pt x="9441" y="44369"/>
                  <a:pt x="1209" y="102087"/>
                </a:cubicBezTo>
                <a:cubicBezTo>
                  <a:pt x="47" y="110226"/>
                  <a:pt x="5674" y="117760"/>
                  <a:pt x="13813" y="118923"/>
                </a:cubicBezTo>
                <a:cubicBezTo>
                  <a:pt x="21952" y="120086"/>
                  <a:pt x="29487" y="114412"/>
                  <a:pt x="30649" y="106319"/>
                </a:cubicBezTo>
                <a:close/>
                <a:moveTo>
                  <a:pt x="236916" y="136038"/>
                </a:moveTo>
                <a:cubicBezTo>
                  <a:pt x="238078" y="127899"/>
                  <a:pt x="232404" y="120365"/>
                  <a:pt x="224312" y="119202"/>
                </a:cubicBezTo>
                <a:cubicBezTo>
                  <a:pt x="216219" y="118039"/>
                  <a:pt x="208638" y="123713"/>
                  <a:pt x="207476" y="131806"/>
                </a:cubicBezTo>
                <a:cubicBezTo>
                  <a:pt x="201290" y="175059"/>
                  <a:pt x="164036" y="208313"/>
                  <a:pt x="119062" y="208313"/>
                </a:cubicBezTo>
                <a:cubicBezTo>
                  <a:pt x="94413" y="208313"/>
                  <a:pt x="72089" y="198313"/>
                  <a:pt x="55904" y="182175"/>
                </a:cubicBezTo>
                <a:cubicBezTo>
                  <a:pt x="55811" y="182082"/>
                  <a:pt x="55718" y="181989"/>
                  <a:pt x="55625" y="181896"/>
                </a:cubicBezTo>
                <a:lnTo>
                  <a:pt x="52090" y="178547"/>
                </a:lnTo>
                <a:lnTo>
                  <a:pt x="74368" y="178547"/>
                </a:lnTo>
                <a:cubicBezTo>
                  <a:pt x="82600" y="178547"/>
                  <a:pt x="89250" y="171896"/>
                  <a:pt x="89250" y="163664"/>
                </a:cubicBezTo>
                <a:cubicBezTo>
                  <a:pt x="89250" y="155432"/>
                  <a:pt x="82600" y="148782"/>
                  <a:pt x="74368" y="148782"/>
                </a:cubicBezTo>
                <a:lnTo>
                  <a:pt x="14883" y="148828"/>
                </a:lnTo>
                <a:cubicBezTo>
                  <a:pt x="10930" y="148828"/>
                  <a:pt x="7116" y="150409"/>
                  <a:pt x="4325" y="153246"/>
                </a:cubicBezTo>
                <a:cubicBezTo>
                  <a:pt x="1535" y="156083"/>
                  <a:pt x="-47" y="159851"/>
                  <a:pt x="0" y="163850"/>
                </a:cubicBezTo>
                <a:lnTo>
                  <a:pt x="465" y="222917"/>
                </a:lnTo>
                <a:cubicBezTo>
                  <a:pt x="512" y="231149"/>
                  <a:pt x="7255" y="237753"/>
                  <a:pt x="15487" y="237660"/>
                </a:cubicBezTo>
                <a:cubicBezTo>
                  <a:pt x="23719" y="237567"/>
                  <a:pt x="30324" y="230870"/>
                  <a:pt x="30231" y="222638"/>
                </a:cubicBezTo>
                <a:lnTo>
                  <a:pt x="30045" y="198686"/>
                </a:lnTo>
                <a:lnTo>
                  <a:pt x="35021" y="203383"/>
                </a:lnTo>
                <a:cubicBezTo>
                  <a:pt x="56555" y="224823"/>
                  <a:pt x="86274" y="238125"/>
                  <a:pt x="119062" y="238125"/>
                </a:cubicBezTo>
                <a:cubicBezTo>
                  <a:pt x="179059" y="238125"/>
                  <a:pt x="228684" y="193756"/>
                  <a:pt x="236916" y="13603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0" name="Text 8"/>
          <p:cNvSpPr/>
          <p:nvPr/>
        </p:nvSpPr>
        <p:spPr>
          <a:xfrm>
            <a:off x="440531" y="2381250"/>
            <a:ext cx="3452813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2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Pre-Construction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444500" y="2667000"/>
            <a:ext cx="344487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Foundation building through layered scaffolding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013771" y="2135188"/>
            <a:ext cx="238125" cy="238125"/>
          </a:xfrm>
          <a:custGeom>
            <a:avLst/>
            <a:gdLst/>
            <a:ahLst/>
            <a:cxnLst/>
            <a:rect l="l" t="t" r="r" b="b"/>
            <a:pathLst>
              <a:path w="238125" h="238125">
                <a:moveTo>
                  <a:pt x="233753" y="129573"/>
                </a:moveTo>
                <a:cubicBezTo>
                  <a:pt x="239567" y="123760"/>
                  <a:pt x="239567" y="114319"/>
                  <a:pt x="233753" y="108505"/>
                </a:cubicBezTo>
                <a:lnTo>
                  <a:pt x="159339" y="34091"/>
                </a:lnTo>
                <a:cubicBezTo>
                  <a:pt x="153526" y="28277"/>
                  <a:pt x="144084" y="28277"/>
                  <a:pt x="138271" y="34091"/>
                </a:cubicBezTo>
                <a:cubicBezTo>
                  <a:pt x="132457" y="39905"/>
                  <a:pt x="132457" y="49346"/>
                  <a:pt x="138271" y="55159"/>
                </a:cubicBezTo>
                <a:lnTo>
                  <a:pt x="187291" y="104180"/>
                </a:lnTo>
                <a:lnTo>
                  <a:pt x="14883" y="104180"/>
                </a:lnTo>
                <a:cubicBezTo>
                  <a:pt x="6651" y="104180"/>
                  <a:pt x="0" y="110830"/>
                  <a:pt x="0" y="119062"/>
                </a:cubicBezTo>
                <a:cubicBezTo>
                  <a:pt x="0" y="127295"/>
                  <a:pt x="6651" y="133945"/>
                  <a:pt x="14883" y="133945"/>
                </a:cubicBezTo>
                <a:lnTo>
                  <a:pt x="187291" y="133945"/>
                </a:lnTo>
                <a:lnTo>
                  <a:pt x="138271" y="182966"/>
                </a:lnTo>
                <a:cubicBezTo>
                  <a:pt x="132457" y="188779"/>
                  <a:pt x="132457" y="198220"/>
                  <a:pt x="138271" y="204034"/>
                </a:cubicBezTo>
                <a:cubicBezTo>
                  <a:pt x="144084" y="209848"/>
                  <a:pt x="153526" y="209848"/>
                  <a:pt x="159339" y="204034"/>
                </a:cubicBezTo>
                <a:lnTo>
                  <a:pt x="233753" y="129620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13" name="Shape 11"/>
          <p:cNvSpPr/>
          <p:nvPr/>
        </p:nvSpPr>
        <p:spPr>
          <a:xfrm>
            <a:off x="5778500" y="1651000"/>
            <a:ext cx="635000" cy="635000"/>
          </a:xfrm>
          <a:custGeom>
            <a:avLst/>
            <a:gdLst/>
            <a:ahLst/>
            <a:cxnLst/>
            <a:rect l="l" t="t" r="r" b="b"/>
            <a:pathLst>
              <a:path w="635000" h="635000">
                <a:moveTo>
                  <a:pt x="317500" y="0"/>
                </a:moveTo>
                <a:lnTo>
                  <a:pt x="317500" y="0"/>
                </a:lnTo>
                <a:cubicBezTo>
                  <a:pt x="492733" y="0"/>
                  <a:pt x="635000" y="142267"/>
                  <a:pt x="635000" y="317500"/>
                </a:cubicBezTo>
                <a:lnTo>
                  <a:pt x="635000" y="317500"/>
                </a:lnTo>
                <a:cubicBezTo>
                  <a:pt x="635000" y="492733"/>
                  <a:pt x="492733" y="635000"/>
                  <a:pt x="317500" y="635000"/>
                </a:cubicBezTo>
                <a:lnTo>
                  <a:pt x="317500" y="635000"/>
                </a:lnTo>
                <a:cubicBezTo>
                  <a:pt x="142267" y="635000"/>
                  <a:pt x="0" y="492733"/>
                  <a:pt x="0" y="317500"/>
                </a:cubicBezTo>
                <a:lnTo>
                  <a:pt x="0" y="317500"/>
                </a:lnTo>
                <a:cubicBezTo>
                  <a:pt x="0" y="142267"/>
                  <a:pt x="142267" y="0"/>
                  <a:pt x="3175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4" name="Shape 12"/>
          <p:cNvSpPr/>
          <p:nvPr/>
        </p:nvSpPr>
        <p:spPr>
          <a:xfrm>
            <a:off x="5978922" y="1849438"/>
            <a:ext cx="238125" cy="238125"/>
          </a:xfrm>
          <a:custGeom>
            <a:avLst/>
            <a:gdLst/>
            <a:ahLst/>
            <a:cxnLst/>
            <a:rect l="l" t="t" r="r" b="b"/>
            <a:pathLst>
              <a:path w="238125" h="238125">
                <a:moveTo>
                  <a:pt x="29766" y="29766"/>
                </a:moveTo>
                <a:cubicBezTo>
                  <a:pt x="29766" y="21534"/>
                  <a:pt x="23115" y="14883"/>
                  <a:pt x="14883" y="14883"/>
                </a:cubicBezTo>
                <a:cubicBezTo>
                  <a:pt x="6651" y="14883"/>
                  <a:pt x="0" y="21534"/>
                  <a:pt x="0" y="29766"/>
                </a:cubicBezTo>
                <a:lnTo>
                  <a:pt x="0" y="186035"/>
                </a:lnTo>
                <a:cubicBezTo>
                  <a:pt x="0" y="206592"/>
                  <a:pt x="16650" y="223242"/>
                  <a:pt x="37207" y="223242"/>
                </a:cubicBezTo>
                <a:lnTo>
                  <a:pt x="223242" y="223242"/>
                </a:lnTo>
                <a:cubicBezTo>
                  <a:pt x="231474" y="223242"/>
                  <a:pt x="238125" y="216591"/>
                  <a:pt x="238125" y="208359"/>
                </a:cubicBezTo>
                <a:cubicBezTo>
                  <a:pt x="238125" y="200127"/>
                  <a:pt x="231474" y="193477"/>
                  <a:pt x="223242" y="193477"/>
                </a:cubicBezTo>
                <a:lnTo>
                  <a:pt x="37207" y="193477"/>
                </a:lnTo>
                <a:cubicBezTo>
                  <a:pt x="33114" y="193477"/>
                  <a:pt x="29766" y="190128"/>
                  <a:pt x="29766" y="186035"/>
                </a:cubicBezTo>
                <a:lnTo>
                  <a:pt x="29766" y="29766"/>
                </a:lnTo>
                <a:close/>
                <a:moveTo>
                  <a:pt x="218870" y="70042"/>
                </a:moveTo>
                <a:cubicBezTo>
                  <a:pt x="224684" y="64229"/>
                  <a:pt x="224684" y="54787"/>
                  <a:pt x="218870" y="48974"/>
                </a:cubicBezTo>
                <a:cubicBezTo>
                  <a:pt x="213057" y="43160"/>
                  <a:pt x="203615" y="43160"/>
                  <a:pt x="197802" y="48974"/>
                </a:cubicBezTo>
                <a:lnTo>
                  <a:pt x="148828" y="97994"/>
                </a:lnTo>
                <a:lnTo>
                  <a:pt x="122132" y="71344"/>
                </a:lnTo>
                <a:cubicBezTo>
                  <a:pt x="116318" y="65531"/>
                  <a:pt x="106877" y="65531"/>
                  <a:pt x="101064" y="71344"/>
                </a:cubicBezTo>
                <a:lnTo>
                  <a:pt x="56415" y="115993"/>
                </a:lnTo>
                <a:cubicBezTo>
                  <a:pt x="50602" y="121807"/>
                  <a:pt x="50602" y="131248"/>
                  <a:pt x="56415" y="137061"/>
                </a:cubicBezTo>
                <a:cubicBezTo>
                  <a:pt x="62229" y="142875"/>
                  <a:pt x="71670" y="142875"/>
                  <a:pt x="77484" y="137061"/>
                </a:cubicBezTo>
                <a:lnTo>
                  <a:pt x="111621" y="102924"/>
                </a:lnTo>
                <a:lnTo>
                  <a:pt x="138317" y="129620"/>
                </a:lnTo>
                <a:cubicBezTo>
                  <a:pt x="144131" y="135434"/>
                  <a:pt x="153572" y="135434"/>
                  <a:pt x="159386" y="129620"/>
                </a:cubicBezTo>
                <a:lnTo>
                  <a:pt x="218917" y="70089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15" name="Text 13"/>
          <p:cNvSpPr/>
          <p:nvPr/>
        </p:nvSpPr>
        <p:spPr>
          <a:xfrm>
            <a:off x="4370958" y="2381250"/>
            <a:ext cx="3452813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2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Path Optimization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4374927" y="2667000"/>
            <a:ext cx="344487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Strategic skill development and refinement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7944197" y="2135188"/>
            <a:ext cx="238125" cy="238125"/>
          </a:xfrm>
          <a:custGeom>
            <a:avLst/>
            <a:gdLst/>
            <a:ahLst/>
            <a:cxnLst/>
            <a:rect l="l" t="t" r="r" b="b"/>
            <a:pathLst>
              <a:path w="238125" h="238125">
                <a:moveTo>
                  <a:pt x="233753" y="129573"/>
                </a:moveTo>
                <a:cubicBezTo>
                  <a:pt x="239567" y="123760"/>
                  <a:pt x="239567" y="114319"/>
                  <a:pt x="233753" y="108505"/>
                </a:cubicBezTo>
                <a:lnTo>
                  <a:pt x="159339" y="34091"/>
                </a:lnTo>
                <a:cubicBezTo>
                  <a:pt x="153526" y="28277"/>
                  <a:pt x="144084" y="28277"/>
                  <a:pt x="138271" y="34091"/>
                </a:cubicBezTo>
                <a:cubicBezTo>
                  <a:pt x="132457" y="39905"/>
                  <a:pt x="132457" y="49346"/>
                  <a:pt x="138271" y="55159"/>
                </a:cubicBezTo>
                <a:lnTo>
                  <a:pt x="187291" y="104180"/>
                </a:lnTo>
                <a:lnTo>
                  <a:pt x="14883" y="104180"/>
                </a:lnTo>
                <a:cubicBezTo>
                  <a:pt x="6651" y="104180"/>
                  <a:pt x="0" y="110830"/>
                  <a:pt x="0" y="119062"/>
                </a:cubicBezTo>
                <a:cubicBezTo>
                  <a:pt x="0" y="127295"/>
                  <a:pt x="6651" y="133945"/>
                  <a:pt x="14883" y="133945"/>
                </a:cubicBezTo>
                <a:lnTo>
                  <a:pt x="187291" y="133945"/>
                </a:lnTo>
                <a:lnTo>
                  <a:pt x="138271" y="182966"/>
                </a:lnTo>
                <a:cubicBezTo>
                  <a:pt x="132457" y="188779"/>
                  <a:pt x="132457" y="198220"/>
                  <a:pt x="138271" y="204034"/>
                </a:cubicBezTo>
                <a:cubicBezTo>
                  <a:pt x="144084" y="209848"/>
                  <a:pt x="153526" y="209848"/>
                  <a:pt x="159339" y="204034"/>
                </a:cubicBezTo>
                <a:lnTo>
                  <a:pt x="233753" y="129620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18" name="Shape 16"/>
          <p:cNvSpPr/>
          <p:nvPr/>
        </p:nvSpPr>
        <p:spPr>
          <a:xfrm>
            <a:off x="9708927" y="1651000"/>
            <a:ext cx="635000" cy="635000"/>
          </a:xfrm>
          <a:custGeom>
            <a:avLst/>
            <a:gdLst/>
            <a:ahLst/>
            <a:cxnLst/>
            <a:rect l="l" t="t" r="r" b="b"/>
            <a:pathLst>
              <a:path w="635000" h="635000">
                <a:moveTo>
                  <a:pt x="317500" y="0"/>
                </a:moveTo>
                <a:lnTo>
                  <a:pt x="317500" y="0"/>
                </a:lnTo>
                <a:cubicBezTo>
                  <a:pt x="492733" y="0"/>
                  <a:pt x="635000" y="142267"/>
                  <a:pt x="635000" y="317500"/>
                </a:cubicBezTo>
                <a:lnTo>
                  <a:pt x="635000" y="317500"/>
                </a:lnTo>
                <a:cubicBezTo>
                  <a:pt x="635000" y="492733"/>
                  <a:pt x="492733" y="635000"/>
                  <a:pt x="317500" y="635000"/>
                </a:cubicBezTo>
                <a:lnTo>
                  <a:pt x="317500" y="635000"/>
                </a:lnTo>
                <a:cubicBezTo>
                  <a:pt x="142267" y="635000"/>
                  <a:pt x="0" y="492733"/>
                  <a:pt x="0" y="317500"/>
                </a:cubicBezTo>
                <a:lnTo>
                  <a:pt x="0" y="317500"/>
                </a:lnTo>
                <a:cubicBezTo>
                  <a:pt x="0" y="142267"/>
                  <a:pt x="142267" y="0"/>
                  <a:pt x="31750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19" name="Shape 17"/>
          <p:cNvSpPr/>
          <p:nvPr/>
        </p:nvSpPr>
        <p:spPr>
          <a:xfrm>
            <a:off x="9894466" y="1849438"/>
            <a:ext cx="267891" cy="238125"/>
          </a:xfrm>
          <a:custGeom>
            <a:avLst/>
            <a:gdLst/>
            <a:ahLst/>
            <a:cxnLst/>
            <a:rect l="l" t="t" r="r" b="b"/>
            <a:pathLst>
              <a:path w="267891" h="238125">
                <a:moveTo>
                  <a:pt x="22324" y="91064"/>
                </a:moveTo>
                <a:lnTo>
                  <a:pt x="119621" y="131108"/>
                </a:lnTo>
                <a:cubicBezTo>
                  <a:pt x="124178" y="132969"/>
                  <a:pt x="129015" y="133945"/>
                  <a:pt x="133945" y="133945"/>
                </a:cubicBezTo>
                <a:cubicBezTo>
                  <a:pt x="138875" y="133945"/>
                  <a:pt x="143712" y="132969"/>
                  <a:pt x="148270" y="131108"/>
                </a:cubicBezTo>
                <a:lnTo>
                  <a:pt x="261007" y="84693"/>
                </a:lnTo>
                <a:cubicBezTo>
                  <a:pt x="265193" y="82972"/>
                  <a:pt x="267891" y="78925"/>
                  <a:pt x="267891" y="74414"/>
                </a:cubicBezTo>
                <a:cubicBezTo>
                  <a:pt x="267891" y="69903"/>
                  <a:pt x="265193" y="65856"/>
                  <a:pt x="261007" y="64136"/>
                </a:cubicBezTo>
                <a:lnTo>
                  <a:pt x="148270" y="17720"/>
                </a:lnTo>
                <a:cubicBezTo>
                  <a:pt x="143712" y="15859"/>
                  <a:pt x="138875" y="14883"/>
                  <a:pt x="133945" y="14883"/>
                </a:cubicBezTo>
                <a:cubicBezTo>
                  <a:pt x="129015" y="14883"/>
                  <a:pt x="124178" y="15859"/>
                  <a:pt x="119621" y="17720"/>
                </a:cubicBezTo>
                <a:lnTo>
                  <a:pt x="6883" y="64136"/>
                </a:lnTo>
                <a:cubicBezTo>
                  <a:pt x="2698" y="65856"/>
                  <a:pt x="0" y="69903"/>
                  <a:pt x="0" y="74414"/>
                </a:cubicBezTo>
                <a:lnTo>
                  <a:pt x="0" y="212080"/>
                </a:lnTo>
                <a:cubicBezTo>
                  <a:pt x="0" y="218266"/>
                  <a:pt x="4976" y="223242"/>
                  <a:pt x="11162" y="223242"/>
                </a:cubicBezTo>
                <a:cubicBezTo>
                  <a:pt x="17348" y="223242"/>
                  <a:pt x="22324" y="218266"/>
                  <a:pt x="22324" y="212080"/>
                </a:cubicBezTo>
                <a:lnTo>
                  <a:pt x="22324" y="91064"/>
                </a:lnTo>
                <a:close/>
                <a:moveTo>
                  <a:pt x="44648" y="124411"/>
                </a:moveTo>
                <a:lnTo>
                  <a:pt x="44648" y="178594"/>
                </a:lnTo>
                <a:cubicBezTo>
                  <a:pt x="44648" y="203243"/>
                  <a:pt x="84646" y="223242"/>
                  <a:pt x="133945" y="223242"/>
                </a:cubicBezTo>
                <a:cubicBezTo>
                  <a:pt x="183245" y="223242"/>
                  <a:pt x="223242" y="203243"/>
                  <a:pt x="223242" y="178594"/>
                </a:cubicBezTo>
                <a:lnTo>
                  <a:pt x="223242" y="124365"/>
                </a:lnTo>
                <a:lnTo>
                  <a:pt x="156781" y="151758"/>
                </a:lnTo>
                <a:cubicBezTo>
                  <a:pt x="149526" y="154735"/>
                  <a:pt x="141805" y="156270"/>
                  <a:pt x="133945" y="156270"/>
                </a:cubicBezTo>
                <a:cubicBezTo>
                  <a:pt x="126085" y="156270"/>
                  <a:pt x="118365" y="154735"/>
                  <a:pt x="111109" y="151758"/>
                </a:cubicBezTo>
                <a:lnTo>
                  <a:pt x="44648" y="124365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20" name="Text 18"/>
          <p:cNvSpPr/>
          <p:nvPr/>
        </p:nvSpPr>
        <p:spPr>
          <a:xfrm>
            <a:off x="8301385" y="2381250"/>
            <a:ext cx="3452813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2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International Integration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8305354" y="2667000"/>
            <a:ext cx="344487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Seamless transition to global curricula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317500" y="3143250"/>
            <a:ext cx="5699125" cy="2809875"/>
          </a:xfrm>
          <a:custGeom>
            <a:avLst/>
            <a:gdLst/>
            <a:ahLst/>
            <a:cxnLst/>
            <a:rect l="l" t="t" r="r" b="b"/>
            <a:pathLst>
              <a:path w="5699125" h="2809875">
                <a:moveTo>
                  <a:pt x="95255" y="0"/>
                </a:moveTo>
                <a:lnTo>
                  <a:pt x="5603870" y="0"/>
                </a:lnTo>
                <a:cubicBezTo>
                  <a:pt x="5656478" y="0"/>
                  <a:pt x="5699125" y="42647"/>
                  <a:pt x="5699125" y="95255"/>
                </a:cubicBezTo>
                <a:lnTo>
                  <a:pt x="5699125" y="2714620"/>
                </a:lnTo>
                <a:cubicBezTo>
                  <a:pt x="5699125" y="2767228"/>
                  <a:pt x="5656478" y="2809875"/>
                  <a:pt x="5603870" y="2809875"/>
                </a:cubicBezTo>
                <a:lnTo>
                  <a:pt x="95255" y="2809875"/>
                </a:lnTo>
                <a:cubicBezTo>
                  <a:pt x="42647" y="2809875"/>
                  <a:pt x="0" y="2767228"/>
                  <a:pt x="0" y="2714620"/>
                </a:cubicBezTo>
                <a:lnTo>
                  <a:pt x="0" y="95255"/>
                </a:lnTo>
                <a:cubicBezTo>
                  <a:pt x="0" y="42682"/>
                  <a:pt x="42682" y="0"/>
                  <a:pt x="95255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19063" dist="7937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3" name="Shape 21"/>
          <p:cNvSpPr/>
          <p:nvPr/>
        </p:nvSpPr>
        <p:spPr>
          <a:xfrm>
            <a:off x="317500" y="3143250"/>
            <a:ext cx="5699125" cy="698500"/>
          </a:xfrm>
          <a:custGeom>
            <a:avLst/>
            <a:gdLst/>
            <a:ahLst/>
            <a:cxnLst/>
            <a:rect l="l" t="t" r="r" b="b"/>
            <a:pathLst>
              <a:path w="5699125" h="698500">
                <a:moveTo>
                  <a:pt x="0" y="0"/>
                </a:moveTo>
                <a:lnTo>
                  <a:pt x="5699125" y="0"/>
                </a:lnTo>
                <a:lnTo>
                  <a:pt x="5699125" y="698500"/>
                </a:lnTo>
                <a:lnTo>
                  <a:pt x="0" y="6985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C5A57E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24" name="Shape 22"/>
          <p:cNvSpPr/>
          <p:nvPr/>
        </p:nvSpPr>
        <p:spPr>
          <a:xfrm>
            <a:off x="444500" y="3270250"/>
            <a:ext cx="444500" cy="444500"/>
          </a:xfrm>
          <a:custGeom>
            <a:avLst/>
            <a:gdLst/>
            <a:ahLst/>
            <a:cxnLst/>
            <a:rect l="l" t="t" r="r" b="b"/>
            <a:pathLst>
              <a:path w="444500" h="444500">
                <a:moveTo>
                  <a:pt x="222250" y="0"/>
                </a:moveTo>
                <a:lnTo>
                  <a:pt x="222250" y="0"/>
                </a:lnTo>
                <a:cubicBezTo>
                  <a:pt x="344913" y="0"/>
                  <a:pt x="444500" y="99587"/>
                  <a:pt x="444500" y="222250"/>
                </a:cubicBezTo>
                <a:lnTo>
                  <a:pt x="444500" y="222250"/>
                </a:lnTo>
                <a:cubicBezTo>
                  <a:pt x="444500" y="344913"/>
                  <a:pt x="344913" y="444500"/>
                  <a:pt x="222250" y="444500"/>
                </a:cubicBezTo>
                <a:lnTo>
                  <a:pt x="222250" y="444500"/>
                </a:lnTo>
                <a:cubicBezTo>
                  <a:pt x="99587" y="444500"/>
                  <a:pt x="0" y="344913"/>
                  <a:pt x="0" y="222250"/>
                </a:cubicBezTo>
                <a:lnTo>
                  <a:pt x="0" y="222250"/>
                </a:lnTo>
                <a:cubicBezTo>
                  <a:pt x="0" y="99587"/>
                  <a:pt x="99587" y="0"/>
                  <a:pt x="22225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25" name="Shape 23"/>
          <p:cNvSpPr/>
          <p:nvPr/>
        </p:nvSpPr>
        <p:spPr>
          <a:xfrm>
            <a:off x="571500" y="33972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53690" y="0"/>
                </a:moveTo>
                <a:lnTo>
                  <a:pt x="137033" y="0"/>
                </a:lnTo>
                <a:cubicBezTo>
                  <a:pt x="146893" y="0"/>
                  <a:pt x="154930" y="8111"/>
                  <a:pt x="154558" y="17934"/>
                </a:cubicBezTo>
                <a:cubicBezTo>
                  <a:pt x="154484" y="19906"/>
                  <a:pt x="154409" y="21878"/>
                  <a:pt x="154298" y="23812"/>
                </a:cubicBezTo>
                <a:lnTo>
                  <a:pt x="172752" y="23812"/>
                </a:lnTo>
                <a:cubicBezTo>
                  <a:pt x="182463" y="23812"/>
                  <a:pt x="191021" y="31849"/>
                  <a:pt x="190277" y="42342"/>
                </a:cubicBezTo>
                <a:cubicBezTo>
                  <a:pt x="187486" y="80925"/>
                  <a:pt x="167767" y="102133"/>
                  <a:pt x="146372" y="113221"/>
                </a:cubicBezTo>
                <a:cubicBezTo>
                  <a:pt x="140494" y="116272"/>
                  <a:pt x="134503" y="118542"/>
                  <a:pt x="128811" y="120216"/>
                </a:cubicBezTo>
                <a:cubicBezTo>
                  <a:pt x="121295" y="130857"/>
                  <a:pt x="113481" y="136475"/>
                  <a:pt x="107268" y="139489"/>
                </a:cubicBezTo>
                <a:lnTo>
                  <a:pt x="107268" y="166688"/>
                </a:lnTo>
                <a:lnTo>
                  <a:pt x="131080" y="166688"/>
                </a:lnTo>
                <a:cubicBezTo>
                  <a:pt x="137666" y="166688"/>
                  <a:pt x="142987" y="172008"/>
                  <a:pt x="142987" y="178594"/>
                </a:cubicBezTo>
                <a:cubicBezTo>
                  <a:pt x="142987" y="185179"/>
                  <a:pt x="137666" y="190500"/>
                  <a:pt x="131080" y="190500"/>
                </a:cubicBezTo>
                <a:lnTo>
                  <a:pt x="59643" y="190500"/>
                </a:lnTo>
                <a:cubicBezTo>
                  <a:pt x="53057" y="190500"/>
                  <a:pt x="47737" y="185179"/>
                  <a:pt x="47737" y="178594"/>
                </a:cubicBezTo>
                <a:cubicBezTo>
                  <a:pt x="47737" y="172008"/>
                  <a:pt x="53057" y="166688"/>
                  <a:pt x="59643" y="166688"/>
                </a:cubicBezTo>
                <a:lnTo>
                  <a:pt x="83455" y="166688"/>
                </a:lnTo>
                <a:lnTo>
                  <a:pt x="83455" y="139489"/>
                </a:lnTo>
                <a:cubicBezTo>
                  <a:pt x="77502" y="136624"/>
                  <a:pt x="70098" y="131304"/>
                  <a:pt x="62880" y="121518"/>
                </a:cubicBezTo>
                <a:cubicBezTo>
                  <a:pt x="56034" y="119732"/>
                  <a:pt x="48592" y="117016"/>
                  <a:pt x="41337" y="112923"/>
                </a:cubicBezTo>
                <a:cubicBezTo>
                  <a:pt x="21208" y="101650"/>
                  <a:pt x="3051" y="80404"/>
                  <a:pt x="446" y="42267"/>
                </a:cubicBezTo>
                <a:cubicBezTo>
                  <a:pt x="-260" y="31812"/>
                  <a:pt x="8260" y="23775"/>
                  <a:pt x="17971" y="23775"/>
                </a:cubicBezTo>
                <a:lnTo>
                  <a:pt x="36426" y="23775"/>
                </a:lnTo>
                <a:cubicBezTo>
                  <a:pt x="36314" y="21841"/>
                  <a:pt x="36240" y="19906"/>
                  <a:pt x="36165" y="17897"/>
                </a:cubicBezTo>
                <a:cubicBezTo>
                  <a:pt x="35793" y="8037"/>
                  <a:pt x="43830" y="-37"/>
                  <a:pt x="53690" y="-37"/>
                </a:cubicBezTo>
                <a:close/>
                <a:moveTo>
                  <a:pt x="37765" y="41672"/>
                </a:moveTo>
                <a:lnTo>
                  <a:pt x="18269" y="41672"/>
                </a:lnTo>
                <a:cubicBezTo>
                  <a:pt x="20575" y="73186"/>
                  <a:pt x="35049" y="88962"/>
                  <a:pt x="49969" y="97334"/>
                </a:cubicBezTo>
                <a:cubicBezTo>
                  <a:pt x="44611" y="83455"/>
                  <a:pt x="40184" y="65336"/>
                  <a:pt x="37765" y="41672"/>
                </a:cubicBezTo>
                <a:close/>
                <a:moveTo>
                  <a:pt x="141387" y="95548"/>
                </a:moveTo>
                <a:cubicBezTo>
                  <a:pt x="156456" y="86692"/>
                  <a:pt x="170073" y="70954"/>
                  <a:pt x="172380" y="41672"/>
                </a:cubicBezTo>
                <a:lnTo>
                  <a:pt x="152921" y="41672"/>
                </a:lnTo>
                <a:cubicBezTo>
                  <a:pt x="150614" y="64331"/>
                  <a:pt x="146447" y="81930"/>
                  <a:pt x="141387" y="9554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26" name="Text 24"/>
          <p:cNvSpPr/>
          <p:nvPr/>
        </p:nvSpPr>
        <p:spPr>
          <a:xfrm>
            <a:off x="984250" y="3286125"/>
            <a:ext cx="1404938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Cici Wang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984250" y="3521075"/>
            <a:ext cx="3894455" cy="177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IELTS Achievement Path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444500" y="3984625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9" name="Text 27"/>
          <p:cNvSpPr/>
          <p:nvPr/>
        </p:nvSpPr>
        <p:spPr>
          <a:xfrm>
            <a:off x="495598" y="4052094"/>
            <a:ext cx="373063" cy="24606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7.0</a:t>
            </a:r>
            <a:endParaRPr lang="en-US" sz="1600" dirty="0"/>
          </a:p>
        </p:txBody>
      </p:sp>
      <p:sp>
        <p:nvSpPr>
          <p:cNvPr id="30" name="Text 28"/>
          <p:cNvSpPr/>
          <p:nvPr/>
        </p:nvSpPr>
        <p:spPr>
          <a:xfrm>
            <a:off x="920750" y="3968750"/>
            <a:ext cx="1341438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IELTS Score Achieved</a:t>
            </a:r>
            <a:endParaRPr lang="en-US" sz="1600" dirty="0"/>
          </a:p>
        </p:txBody>
      </p:sp>
      <p:sp>
        <p:nvSpPr>
          <p:cNvPr id="31" name="Text 29"/>
          <p:cNvSpPr/>
          <p:nvPr/>
        </p:nvSpPr>
        <p:spPr>
          <a:xfrm>
            <a:off x="889000" y="4254500"/>
            <a:ext cx="1349375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Academic Excellence</a:t>
            </a:r>
            <a:endParaRPr lang="en-US" sz="1600" dirty="0"/>
          </a:p>
        </p:txBody>
      </p:sp>
      <p:sp>
        <p:nvSpPr>
          <p:cNvPr id="32" name="Shape 30"/>
          <p:cNvSpPr/>
          <p:nvPr/>
        </p:nvSpPr>
        <p:spPr>
          <a:xfrm>
            <a:off x="460375" y="4572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84435" y="52760"/>
                </a:moveTo>
                <a:lnTo>
                  <a:pt x="64591" y="84510"/>
                </a:lnTo>
                <a:cubicBezTo>
                  <a:pt x="63550" y="86171"/>
                  <a:pt x="61764" y="87213"/>
                  <a:pt x="59804" y="87313"/>
                </a:cubicBezTo>
                <a:cubicBezTo>
                  <a:pt x="57845" y="87412"/>
                  <a:pt x="55959" y="86519"/>
                  <a:pt x="54794" y="84931"/>
                </a:cubicBezTo>
                <a:lnTo>
                  <a:pt x="42887" y="69056"/>
                </a:lnTo>
                <a:cubicBezTo>
                  <a:pt x="40903" y="66427"/>
                  <a:pt x="41449" y="62706"/>
                  <a:pt x="44078" y="60722"/>
                </a:cubicBezTo>
                <a:cubicBezTo>
                  <a:pt x="46707" y="58737"/>
                  <a:pt x="50428" y="59283"/>
                  <a:pt x="52412" y="61913"/>
                </a:cubicBezTo>
                <a:lnTo>
                  <a:pt x="59110" y="70842"/>
                </a:lnTo>
                <a:lnTo>
                  <a:pt x="74340" y="46459"/>
                </a:lnTo>
                <a:cubicBezTo>
                  <a:pt x="76076" y="43681"/>
                  <a:pt x="79747" y="42813"/>
                  <a:pt x="82550" y="44574"/>
                </a:cubicBezTo>
                <a:cubicBezTo>
                  <a:pt x="85353" y="46335"/>
                  <a:pt x="86196" y="49981"/>
                  <a:pt x="84435" y="52784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3" name="Text 31"/>
          <p:cNvSpPr/>
          <p:nvPr/>
        </p:nvSpPr>
        <p:spPr>
          <a:xfrm>
            <a:off x="666750" y="4540250"/>
            <a:ext cx="526097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Structural Refinement: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Systematic approach to essay organization and coherence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460375" y="4826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84435" y="52760"/>
                </a:moveTo>
                <a:lnTo>
                  <a:pt x="64591" y="84510"/>
                </a:lnTo>
                <a:cubicBezTo>
                  <a:pt x="63550" y="86171"/>
                  <a:pt x="61764" y="87213"/>
                  <a:pt x="59804" y="87313"/>
                </a:cubicBezTo>
                <a:cubicBezTo>
                  <a:pt x="57845" y="87412"/>
                  <a:pt x="55959" y="86519"/>
                  <a:pt x="54794" y="84931"/>
                </a:cubicBezTo>
                <a:lnTo>
                  <a:pt x="42887" y="69056"/>
                </a:lnTo>
                <a:cubicBezTo>
                  <a:pt x="40903" y="66427"/>
                  <a:pt x="41449" y="62706"/>
                  <a:pt x="44078" y="60722"/>
                </a:cubicBezTo>
                <a:cubicBezTo>
                  <a:pt x="46707" y="58737"/>
                  <a:pt x="50428" y="59283"/>
                  <a:pt x="52412" y="61913"/>
                </a:cubicBezTo>
                <a:lnTo>
                  <a:pt x="59110" y="70842"/>
                </a:lnTo>
                <a:lnTo>
                  <a:pt x="74340" y="46459"/>
                </a:lnTo>
                <a:cubicBezTo>
                  <a:pt x="76076" y="43681"/>
                  <a:pt x="79747" y="42813"/>
                  <a:pt x="82550" y="44574"/>
                </a:cubicBezTo>
                <a:cubicBezTo>
                  <a:pt x="85353" y="46335"/>
                  <a:pt x="86196" y="49981"/>
                  <a:pt x="84435" y="52784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5" name="Text 33"/>
          <p:cNvSpPr/>
          <p:nvPr/>
        </p:nvSpPr>
        <p:spPr>
          <a:xfrm>
            <a:off x="666750" y="4794250"/>
            <a:ext cx="48863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Academic Unit Training: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Intensive practice with authentic academic tasks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460375" y="5080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84435" y="52760"/>
                </a:moveTo>
                <a:lnTo>
                  <a:pt x="64591" y="84510"/>
                </a:lnTo>
                <a:cubicBezTo>
                  <a:pt x="63550" y="86171"/>
                  <a:pt x="61764" y="87213"/>
                  <a:pt x="59804" y="87313"/>
                </a:cubicBezTo>
                <a:cubicBezTo>
                  <a:pt x="57845" y="87412"/>
                  <a:pt x="55959" y="86519"/>
                  <a:pt x="54794" y="84931"/>
                </a:cubicBezTo>
                <a:lnTo>
                  <a:pt x="42887" y="69056"/>
                </a:lnTo>
                <a:cubicBezTo>
                  <a:pt x="40903" y="66427"/>
                  <a:pt x="41449" y="62706"/>
                  <a:pt x="44078" y="60722"/>
                </a:cubicBezTo>
                <a:cubicBezTo>
                  <a:pt x="46707" y="58737"/>
                  <a:pt x="50428" y="59283"/>
                  <a:pt x="52412" y="61913"/>
                </a:cubicBezTo>
                <a:lnTo>
                  <a:pt x="59110" y="70842"/>
                </a:lnTo>
                <a:lnTo>
                  <a:pt x="74340" y="46459"/>
                </a:lnTo>
                <a:cubicBezTo>
                  <a:pt x="76076" y="43681"/>
                  <a:pt x="79747" y="42813"/>
                  <a:pt x="82550" y="44574"/>
                </a:cubicBezTo>
                <a:cubicBezTo>
                  <a:pt x="85353" y="46335"/>
                  <a:pt x="86196" y="49981"/>
                  <a:pt x="84435" y="52784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7" name="Text 35"/>
          <p:cNvSpPr/>
          <p:nvPr/>
        </p:nvSpPr>
        <p:spPr>
          <a:xfrm>
            <a:off x="666750" y="5048250"/>
            <a:ext cx="460883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Critical Analysis: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Developed evaluative thinking for complex topics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444500" y="5536406"/>
            <a:ext cx="5445125" cy="7938"/>
          </a:xfrm>
          <a:custGeom>
            <a:avLst/>
            <a:gdLst/>
            <a:ahLst/>
            <a:cxnLst/>
            <a:rect l="l" t="t" r="r" b="b"/>
            <a:pathLst>
              <a:path w="5445125" h="7938">
                <a:moveTo>
                  <a:pt x="0" y="0"/>
                </a:moveTo>
                <a:lnTo>
                  <a:pt x="5445125" y="0"/>
                </a:lnTo>
                <a:lnTo>
                  <a:pt x="5445125" y="7938"/>
                </a:lnTo>
                <a:lnTo>
                  <a:pt x="0" y="7938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39" name="Text 37"/>
          <p:cNvSpPr/>
          <p:nvPr/>
        </p:nvSpPr>
        <p:spPr>
          <a:xfrm>
            <a:off x="444500" y="5635625"/>
            <a:ext cx="55086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"The layered approach prepared me not just for the test, but for university-level academic work."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6175375" y="3143250"/>
            <a:ext cx="5699125" cy="2809875"/>
          </a:xfrm>
          <a:custGeom>
            <a:avLst/>
            <a:gdLst/>
            <a:ahLst/>
            <a:cxnLst/>
            <a:rect l="l" t="t" r="r" b="b"/>
            <a:pathLst>
              <a:path w="5699125" h="2809875">
                <a:moveTo>
                  <a:pt x="95255" y="0"/>
                </a:moveTo>
                <a:lnTo>
                  <a:pt x="5603870" y="0"/>
                </a:lnTo>
                <a:cubicBezTo>
                  <a:pt x="5656478" y="0"/>
                  <a:pt x="5699125" y="42647"/>
                  <a:pt x="5699125" y="95255"/>
                </a:cubicBezTo>
                <a:lnTo>
                  <a:pt x="5699125" y="2714620"/>
                </a:lnTo>
                <a:cubicBezTo>
                  <a:pt x="5699125" y="2767228"/>
                  <a:pt x="5656478" y="2809875"/>
                  <a:pt x="5603870" y="2809875"/>
                </a:cubicBezTo>
                <a:lnTo>
                  <a:pt x="95255" y="2809875"/>
                </a:lnTo>
                <a:cubicBezTo>
                  <a:pt x="42647" y="2809875"/>
                  <a:pt x="0" y="2767228"/>
                  <a:pt x="0" y="2714620"/>
                </a:cubicBezTo>
                <a:lnTo>
                  <a:pt x="0" y="95255"/>
                </a:lnTo>
                <a:cubicBezTo>
                  <a:pt x="0" y="42682"/>
                  <a:pt x="42682" y="0"/>
                  <a:pt x="95255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19063" dist="7937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1" name="Shape 39"/>
          <p:cNvSpPr/>
          <p:nvPr/>
        </p:nvSpPr>
        <p:spPr>
          <a:xfrm>
            <a:off x="6175375" y="3143250"/>
            <a:ext cx="5699125" cy="698500"/>
          </a:xfrm>
          <a:custGeom>
            <a:avLst/>
            <a:gdLst/>
            <a:ahLst/>
            <a:cxnLst/>
            <a:rect l="l" t="t" r="r" b="b"/>
            <a:pathLst>
              <a:path w="5699125" h="698500">
                <a:moveTo>
                  <a:pt x="0" y="0"/>
                </a:moveTo>
                <a:lnTo>
                  <a:pt x="5699125" y="0"/>
                </a:lnTo>
                <a:lnTo>
                  <a:pt x="5699125" y="698500"/>
                </a:lnTo>
                <a:lnTo>
                  <a:pt x="0" y="6985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42" name="Shape 40"/>
          <p:cNvSpPr/>
          <p:nvPr/>
        </p:nvSpPr>
        <p:spPr>
          <a:xfrm>
            <a:off x="6302375" y="3270250"/>
            <a:ext cx="444500" cy="444500"/>
          </a:xfrm>
          <a:custGeom>
            <a:avLst/>
            <a:gdLst/>
            <a:ahLst/>
            <a:cxnLst/>
            <a:rect l="l" t="t" r="r" b="b"/>
            <a:pathLst>
              <a:path w="444500" h="444500">
                <a:moveTo>
                  <a:pt x="222250" y="0"/>
                </a:moveTo>
                <a:lnTo>
                  <a:pt x="222250" y="0"/>
                </a:lnTo>
                <a:cubicBezTo>
                  <a:pt x="344913" y="0"/>
                  <a:pt x="444500" y="99587"/>
                  <a:pt x="444500" y="222250"/>
                </a:cubicBezTo>
                <a:lnTo>
                  <a:pt x="444500" y="222250"/>
                </a:lnTo>
                <a:cubicBezTo>
                  <a:pt x="444500" y="344913"/>
                  <a:pt x="344913" y="444500"/>
                  <a:pt x="222250" y="444500"/>
                </a:cubicBezTo>
                <a:lnTo>
                  <a:pt x="222250" y="444500"/>
                </a:lnTo>
                <a:cubicBezTo>
                  <a:pt x="99587" y="444500"/>
                  <a:pt x="0" y="344913"/>
                  <a:pt x="0" y="222250"/>
                </a:cubicBezTo>
                <a:lnTo>
                  <a:pt x="0" y="222250"/>
                </a:lnTo>
                <a:cubicBezTo>
                  <a:pt x="0" y="99587"/>
                  <a:pt x="99587" y="0"/>
                  <a:pt x="22225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43" name="Shape 41"/>
          <p:cNvSpPr/>
          <p:nvPr/>
        </p:nvSpPr>
        <p:spPr>
          <a:xfrm>
            <a:off x="6429375" y="33972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30932" y="104180"/>
                </a:moveTo>
                <a:lnTo>
                  <a:pt x="59903" y="104180"/>
                </a:lnTo>
                <a:cubicBezTo>
                  <a:pt x="60982" y="128178"/>
                  <a:pt x="66303" y="150279"/>
                  <a:pt x="73856" y="166464"/>
                </a:cubicBezTo>
                <a:cubicBezTo>
                  <a:pt x="78098" y="175580"/>
                  <a:pt x="82674" y="182017"/>
                  <a:pt x="86916" y="185961"/>
                </a:cubicBezTo>
                <a:cubicBezTo>
                  <a:pt x="91083" y="189867"/>
                  <a:pt x="93948" y="190500"/>
                  <a:pt x="95436" y="190500"/>
                </a:cubicBezTo>
                <a:cubicBezTo>
                  <a:pt x="96924" y="190500"/>
                  <a:pt x="99789" y="189867"/>
                  <a:pt x="103956" y="185961"/>
                </a:cubicBezTo>
                <a:cubicBezTo>
                  <a:pt x="108198" y="182017"/>
                  <a:pt x="112775" y="175543"/>
                  <a:pt x="117016" y="166464"/>
                </a:cubicBezTo>
                <a:cubicBezTo>
                  <a:pt x="124569" y="150279"/>
                  <a:pt x="129890" y="128178"/>
                  <a:pt x="130969" y="104180"/>
                </a:cubicBezTo>
                <a:close/>
                <a:moveTo>
                  <a:pt x="59866" y="86320"/>
                </a:moveTo>
                <a:lnTo>
                  <a:pt x="130894" y="86320"/>
                </a:lnTo>
                <a:cubicBezTo>
                  <a:pt x="129853" y="62322"/>
                  <a:pt x="124532" y="40221"/>
                  <a:pt x="116979" y="24036"/>
                </a:cubicBezTo>
                <a:cubicBezTo>
                  <a:pt x="112737" y="14957"/>
                  <a:pt x="108161" y="8483"/>
                  <a:pt x="103919" y="4539"/>
                </a:cubicBezTo>
                <a:cubicBezTo>
                  <a:pt x="99752" y="633"/>
                  <a:pt x="96887" y="0"/>
                  <a:pt x="95399" y="0"/>
                </a:cubicBezTo>
                <a:cubicBezTo>
                  <a:pt x="93911" y="0"/>
                  <a:pt x="91046" y="633"/>
                  <a:pt x="86878" y="4539"/>
                </a:cubicBezTo>
                <a:cubicBezTo>
                  <a:pt x="82637" y="8483"/>
                  <a:pt x="78060" y="14957"/>
                  <a:pt x="73819" y="24036"/>
                </a:cubicBezTo>
                <a:cubicBezTo>
                  <a:pt x="66266" y="40221"/>
                  <a:pt x="60945" y="62322"/>
                  <a:pt x="59866" y="86320"/>
                </a:cubicBezTo>
                <a:close/>
                <a:moveTo>
                  <a:pt x="42007" y="86320"/>
                </a:moveTo>
                <a:cubicBezTo>
                  <a:pt x="43309" y="54471"/>
                  <a:pt x="51532" y="24892"/>
                  <a:pt x="63550" y="5469"/>
                </a:cubicBezTo>
                <a:cubicBezTo>
                  <a:pt x="29282" y="17599"/>
                  <a:pt x="4056" y="48816"/>
                  <a:pt x="558" y="86320"/>
                </a:cubicBezTo>
                <a:lnTo>
                  <a:pt x="42007" y="86320"/>
                </a:lnTo>
                <a:close/>
                <a:moveTo>
                  <a:pt x="558" y="104180"/>
                </a:moveTo>
                <a:cubicBezTo>
                  <a:pt x="4056" y="141684"/>
                  <a:pt x="29282" y="172901"/>
                  <a:pt x="63550" y="185031"/>
                </a:cubicBezTo>
                <a:cubicBezTo>
                  <a:pt x="51532" y="165608"/>
                  <a:pt x="43309" y="136029"/>
                  <a:pt x="42007" y="104180"/>
                </a:cubicBezTo>
                <a:lnTo>
                  <a:pt x="558" y="104180"/>
                </a:lnTo>
                <a:close/>
                <a:moveTo>
                  <a:pt x="148791" y="104180"/>
                </a:moveTo>
                <a:cubicBezTo>
                  <a:pt x="147489" y="136029"/>
                  <a:pt x="139266" y="165608"/>
                  <a:pt x="127248" y="185031"/>
                </a:cubicBezTo>
                <a:cubicBezTo>
                  <a:pt x="161516" y="172864"/>
                  <a:pt x="186742" y="141684"/>
                  <a:pt x="190240" y="104180"/>
                </a:cubicBezTo>
                <a:lnTo>
                  <a:pt x="148791" y="104180"/>
                </a:lnTo>
                <a:close/>
                <a:moveTo>
                  <a:pt x="190240" y="86320"/>
                </a:moveTo>
                <a:cubicBezTo>
                  <a:pt x="186742" y="48816"/>
                  <a:pt x="161516" y="17599"/>
                  <a:pt x="127248" y="5469"/>
                </a:cubicBezTo>
                <a:cubicBezTo>
                  <a:pt x="139266" y="24892"/>
                  <a:pt x="147489" y="54471"/>
                  <a:pt x="148791" y="86320"/>
                </a:cubicBezTo>
                <a:lnTo>
                  <a:pt x="190240" y="86320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44" name="Text 42"/>
          <p:cNvSpPr/>
          <p:nvPr/>
        </p:nvSpPr>
        <p:spPr>
          <a:xfrm>
            <a:off x="6842125" y="3286125"/>
            <a:ext cx="1341438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Aurora Jiang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45" name="Text 43"/>
          <p:cNvSpPr/>
          <p:nvPr/>
        </p:nvSpPr>
        <p:spPr>
          <a:xfrm>
            <a:off x="6842125" y="3456305"/>
            <a:ext cx="3391535" cy="3098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IB Program Preparation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6302375" y="3984625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47" name="Shape 45"/>
          <p:cNvSpPr/>
          <p:nvPr/>
        </p:nvSpPr>
        <p:spPr>
          <a:xfrm>
            <a:off x="6413500" y="4095750"/>
            <a:ext cx="158750" cy="158750"/>
          </a:xfrm>
          <a:custGeom>
            <a:avLst/>
            <a:gdLst/>
            <a:ahLst/>
            <a:cxnLst/>
            <a:rect l="l" t="t" r="r" b="b"/>
            <a:pathLst>
              <a:path w="158750" h="158750">
                <a:moveTo>
                  <a:pt x="84305" y="6263"/>
                </a:moveTo>
                <a:cubicBezTo>
                  <a:pt x="81266" y="4527"/>
                  <a:pt x="77515" y="4527"/>
                  <a:pt x="74445" y="6263"/>
                </a:cubicBezTo>
                <a:lnTo>
                  <a:pt x="4992" y="45951"/>
                </a:lnTo>
                <a:cubicBezTo>
                  <a:pt x="1085" y="48183"/>
                  <a:pt x="-837" y="52772"/>
                  <a:pt x="310" y="57113"/>
                </a:cubicBezTo>
                <a:cubicBezTo>
                  <a:pt x="1457" y="61454"/>
                  <a:pt x="5426" y="64492"/>
                  <a:pt x="9922" y="64492"/>
                </a:cubicBezTo>
                <a:lnTo>
                  <a:pt x="19844" y="64492"/>
                </a:lnTo>
                <a:lnTo>
                  <a:pt x="19844" y="128984"/>
                </a:lnTo>
                <a:lnTo>
                  <a:pt x="19844" y="128984"/>
                </a:lnTo>
                <a:lnTo>
                  <a:pt x="3969" y="140891"/>
                </a:lnTo>
                <a:cubicBezTo>
                  <a:pt x="1457" y="142751"/>
                  <a:pt x="0" y="145697"/>
                  <a:pt x="0" y="148828"/>
                </a:cubicBezTo>
                <a:cubicBezTo>
                  <a:pt x="0" y="154316"/>
                  <a:pt x="4434" y="158750"/>
                  <a:pt x="9922" y="158750"/>
                </a:cubicBezTo>
                <a:lnTo>
                  <a:pt x="148828" y="158750"/>
                </a:lnTo>
                <a:cubicBezTo>
                  <a:pt x="154316" y="158750"/>
                  <a:pt x="158750" y="154316"/>
                  <a:pt x="158750" y="148828"/>
                </a:cubicBezTo>
                <a:cubicBezTo>
                  <a:pt x="158750" y="145697"/>
                  <a:pt x="157293" y="142751"/>
                  <a:pt x="154781" y="140891"/>
                </a:cubicBezTo>
                <a:lnTo>
                  <a:pt x="138906" y="128984"/>
                </a:lnTo>
                <a:lnTo>
                  <a:pt x="138906" y="64492"/>
                </a:lnTo>
                <a:lnTo>
                  <a:pt x="148828" y="64492"/>
                </a:lnTo>
                <a:cubicBezTo>
                  <a:pt x="153324" y="64492"/>
                  <a:pt x="157262" y="61454"/>
                  <a:pt x="158409" y="57113"/>
                </a:cubicBezTo>
                <a:cubicBezTo>
                  <a:pt x="159556" y="52772"/>
                  <a:pt x="157634" y="48183"/>
                  <a:pt x="153727" y="45951"/>
                </a:cubicBezTo>
                <a:lnTo>
                  <a:pt x="84274" y="6263"/>
                </a:lnTo>
                <a:close/>
                <a:moveTo>
                  <a:pt x="124023" y="64492"/>
                </a:moveTo>
                <a:lnTo>
                  <a:pt x="124023" y="128984"/>
                </a:lnTo>
                <a:lnTo>
                  <a:pt x="104180" y="128984"/>
                </a:lnTo>
                <a:lnTo>
                  <a:pt x="104180" y="64492"/>
                </a:lnTo>
                <a:lnTo>
                  <a:pt x="124023" y="64492"/>
                </a:lnTo>
                <a:close/>
                <a:moveTo>
                  <a:pt x="89297" y="64492"/>
                </a:moveTo>
                <a:lnTo>
                  <a:pt x="89297" y="128984"/>
                </a:lnTo>
                <a:lnTo>
                  <a:pt x="69453" y="128984"/>
                </a:lnTo>
                <a:lnTo>
                  <a:pt x="69453" y="64492"/>
                </a:lnTo>
                <a:lnTo>
                  <a:pt x="89297" y="64492"/>
                </a:lnTo>
                <a:close/>
                <a:moveTo>
                  <a:pt x="54570" y="64492"/>
                </a:moveTo>
                <a:lnTo>
                  <a:pt x="54570" y="128984"/>
                </a:lnTo>
                <a:lnTo>
                  <a:pt x="34727" y="128984"/>
                </a:lnTo>
                <a:lnTo>
                  <a:pt x="34727" y="64492"/>
                </a:lnTo>
                <a:lnTo>
                  <a:pt x="54570" y="64492"/>
                </a:lnTo>
                <a:close/>
                <a:moveTo>
                  <a:pt x="79375" y="29766"/>
                </a:moveTo>
                <a:cubicBezTo>
                  <a:pt x="84851" y="29766"/>
                  <a:pt x="89297" y="34211"/>
                  <a:pt x="89297" y="39688"/>
                </a:cubicBezTo>
                <a:cubicBezTo>
                  <a:pt x="89297" y="45164"/>
                  <a:pt x="84851" y="49609"/>
                  <a:pt x="79375" y="49609"/>
                </a:cubicBezTo>
                <a:cubicBezTo>
                  <a:pt x="73899" y="49609"/>
                  <a:pt x="69453" y="45164"/>
                  <a:pt x="69453" y="39688"/>
                </a:cubicBezTo>
                <a:cubicBezTo>
                  <a:pt x="69453" y="34211"/>
                  <a:pt x="73899" y="29766"/>
                  <a:pt x="79375" y="29766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48" name="Text 46"/>
          <p:cNvSpPr/>
          <p:nvPr/>
        </p:nvSpPr>
        <p:spPr>
          <a:xfrm>
            <a:off x="6778625" y="3968750"/>
            <a:ext cx="1325563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Pre-Built Capacity</a:t>
            </a:r>
            <a:endParaRPr lang="en-US" sz="1600" dirty="0"/>
          </a:p>
        </p:txBody>
      </p:sp>
      <p:sp>
        <p:nvSpPr>
          <p:cNvPr id="49" name="Text 47"/>
          <p:cNvSpPr/>
          <p:nvPr/>
        </p:nvSpPr>
        <p:spPr>
          <a:xfrm>
            <a:off x="6778625" y="4159250"/>
            <a:ext cx="1943100" cy="2222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2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Early-Stage Planning</a:t>
            </a:r>
            <a:endParaRPr lang="en-US" sz="1600" dirty="0"/>
          </a:p>
        </p:txBody>
      </p:sp>
      <p:sp>
        <p:nvSpPr>
          <p:cNvPr id="50" name="Shape 48"/>
          <p:cNvSpPr/>
          <p:nvPr/>
        </p:nvSpPr>
        <p:spPr>
          <a:xfrm>
            <a:off x="6318250" y="4572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84435" y="52760"/>
                </a:moveTo>
                <a:lnTo>
                  <a:pt x="64591" y="84510"/>
                </a:lnTo>
                <a:cubicBezTo>
                  <a:pt x="63550" y="86171"/>
                  <a:pt x="61764" y="87213"/>
                  <a:pt x="59804" y="87313"/>
                </a:cubicBezTo>
                <a:cubicBezTo>
                  <a:pt x="57845" y="87412"/>
                  <a:pt x="55959" y="86519"/>
                  <a:pt x="54794" y="84931"/>
                </a:cubicBezTo>
                <a:lnTo>
                  <a:pt x="42887" y="69056"/>
                </a:lnTo>
                <a:cubicBezTo>
                  <a:pt x="40903" y="66427"/>
                  <a:pt x="41449" y="62706"/>
                  <a:pt x="44078" y="60722"/>
                </a:cubicBezTo>
                <a:cubicBezTo>
                  <a:pt x="46707" y="58737"/>
                  <a:pt x="50428" y="59283"/>
                  <a:pt x="52412" y="61913"/>
                </a:cubicBezTo>
                <a:lnTo>
                  <a:pt x="59110" y="70842"/>
                </a:lnTo>
                <a:lnTo>
                  <a:pt x="74340" y="46459"/>
                </a:lnTo>
                <a:cubicBezTo>
                  <a:pt x="76076" y="43681"/>
                  <a:pt x="79747" y="42813"/>
                  <a:pt x="82550" y="44574"/>
                </a:cubicBezTo>
                <a:cubicBezTo>
                  <a:pt x="85353" y="46335"/>
                  <a:pt x="86196" y="49981"/>
                  <a:pt x="84435" y="52784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51" name="Text 49"/>
          <p:cNvSpPr/>
          <p:nvPr/>
        </p:nvSpPr>
        <p:spPr>
          <a:xfrm>
            <a:off x="6524625" y="4540250"/>
            <a:ext cx="528383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Academic Capacity Building: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Research skills, citation practices, and scholarly writing</a:t>
            </a:r>
            <a:endParaRPr lang="en-US" sz="1600" dirty="0"/>
          </a:p>
        </p:txBody>
      </p:sp>
      <p:sp>
        <p:nvSpPr>
          <p:cNvPr id="52" name="Shape 50"/>
          <p:cNvSpPr/>
          <p:nvPr/>
        </p:nvSpPr>
        <p:spPr>
          <a:xfrm>
            <a:off x="6318250" y="4826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84435" y="52760"/>
                </a:moveTo>
                <a:lnTo>
                  <a:pt x="64591" y="84510"/>
                </a:lnTo>
                <a:cubicBezTo>
                  <a:pt x="63550" y="86171"/>
                  <a:pt x="61764" y="87213"/>
                  <a:pt x="59804" y="87313"/>
                </a:cubicBezTo>
                <a:cubicBezTo>
                  <a:pt x="57845" y="87412"/>
                  <a:pt x="55959" y="86519"/>
                  <a:pt x="54794" y="84931"/>
                </a:cubicBezTo>
                <a:lnTo>
                  <a:pt x="42887" y="69056"/>
                </a:lnTo>
                <a:cubicBezTo>
                  <a:pt x="40903" y="66427"/>
                  <a:pt x="41449" y="62706"/>
                  <a:pt x="44078" y="60722"/>
                </a:cubicBezTo>
                <a:cubicBezTo>
                  <a:pt x="46707" y="58737"/>
                  <a:pt x="50428" y="59283"/>
                  <a:pt x="52412" y="61913"/>
                </a:cubicBezTo>
                <a:lnTo>
                  <a:pt x="59110" y="70842"/>
                </a:lnTo>
                <a:lnTo>
                  <a:pt x="74340" y="46459"/>
                </a:lnTo>
                <a:cubicBezTo>
                  <a:pt x="76076" y="43681"/>
                  <a:pt x="79747" y="42813"/>
                  <a:pt x="82550" y="44574"/>
                </a:cubicBezTo>
                <a:cubicBezTo>
                  <a:pt x="85353" y="46335"/>
                  <a:pt x="86196" y="49981"/>
                  <a:pt x="84435" y="52784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53" name="Text 51"/>
          <p:cNvSpPr/>
          <p:nvPr/>
        </p:nvSpPr>
        <p:spPr>
          <a:xfrm>
            <a:off x="6524625" y="4794250"/>
            <a:ext cx="515175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IB Readiness: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Familiarity with inquiry-based learning and interdisciplinary thinking</a:t>
            </a:r>
            <a:endParaRPr lang="en-US" sz="1600" dirty="0"/>
          </a:p>
        </p:txBody>
      </p:sp>
      <p:sp>
        <p:nvSpPr>
          <p:cNvPr id="54" name="Shape 52"/>
          <p:cNvSpPr/>
          <p:nvPr/>
        </p:nvSpPr>
        <p:spPr>
          <a:xfrm>
            <a:off x="6318250" y="5080000"/>
            <a:ext cx="127000" cy="127000"/>
          </a:xfrm>
          <a:custGeom>
            <a:avLst/>
            <a:gdLst/>
            <a:ahLst/>
            <a:cxnLst/>
            <a:rect l="l" t="t" r="r" b="b"/>
            <a:pathLst>
              <a:path w="127000" h="127000">
                <a:moveTo>
                  <a:pt x="63500" y="127000"/>
                </a:moveTo>
                <a:cubicBezTo>
                  <a:pt x="98547" y="127000"/>
                  <a:pt x="127000" y="98547"/>
                  <a:pt x="127000" y="63500"/>
                </a:cubicBezTo>
                <a:cubicBezTo>
                  <a:pt x="127000" y="28453"/>
                  <a:pt x="98547" y="0"/>
                  <a:pt x="63500" y="0"/>
                </a:cubicBezTo>
                <a:cubicBezTo>
                  <a:pt x="28453" y="0"/>
                  <a:pt x="0" y="28453"/>
                  <a:pt x="0" y="63500"/>
                </a:cubicBezTo>
                <a:cubicBezTo>
                  <a:pt x="0" y="98547"/>
                  <a:pt x="28453" y="127000"/>
                  <a:pt x="63500" y="127000"/>
                </a:cubicBezTo>
                <a:close/>
                <a:moveTo>
                  <a:pt x="84435" y="52760"/>
                </a:moveTo>
                <a:lnTo>
                  <a:pt x="64591" y="84510"/>
                </a:lnTo>
                <a:cubicBezTo>
                  <a:pt x="63550" y="86171"/>
                  <a:pt x="61764" y="87213"/>
                  <a:pt x="59804" y="87313"/>
                </a:cubicBezTo>
                <a:cubicBezTo>
                  <a:pt x="57845" y="87412"/>
                  <a:pt x="55959" y="86519"/>
                  <a:pt x="54794" y="84931"/>
                </a:cubicBezTo>
                <a:lnTo>
                  <a:pt x="42887" y="69056"/>
                </a:lnTo>
                <a:cubicBezTo>
                  <a:pt x="40903" y="66427"/>
                  <a:pt x="41449" y="62706"/>
                  <a:pt x="44078" y="60722"/>
                </a:cubicBezTo>
                <a:cubicBezTo>
                  <a:pt x="46707" y="58737"/>
                  <a:pt x="50428" y="59283"/>
                  <a:pt x="52412" y="61913"/>
                </a:cubicBezTo>
                <a:lnTo>
                  <a:pt x="59110" y="70842"/>
                </a:lnTo>
                <a:lnTo>
                  <a:pt x="74340" y="46459"/>
                </a:lnTo>
                <a:cubicBezTo>
                  <a:pt x="76076" y="43681"/>
                  <a:pt x="79747" y="42813"/>
                  <a:pt x="82550" y="44574"/>
                </a:cubicBezTo>
                <a:cubicBezTo>
                  <a:pt x="85353" y="46335"/>
                  <a:pt x="86196" y="49981"/>
                  <a:pt x="84435" y="52784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55" name="Text 53"/>
          <p:cNvSpPr/>
          <p:nvPr/>
        </p:nvSpPr>
        <p:spPr>
          <a:xfrm>
            <a:off x="6524625" y="5048250"/>
            <a:ext cx="522414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Smooth Transition: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Entered IB program with confidence and foundational competencies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6302375" y="5536406"/>
            <a:ext cx="5445125" cy="7938"/>
          </a:xfrm>
          <a:custGeom>
            <a:avLst/>
            <a:gdLst/>
            <a:ahLst/>
            <a:cxnLst/>
            <a:rect l="l" t="t" r="r" b="b"/>
            <a:pathLst>
              <a:path w="5445125" h="7938">
                <a:moveTo>
                  <a:pt x="0" y="0"/>
                </a:moveTo>
                <a:lnTo>
                  <a:pt x="5445125" y="0"/>
                </a:lnTo>
                <a:lnTo>
                  <a:pt x="5445125" y="7938"/>
                </a:lnTo>
                <a:lnTo>
                  <a:pt x="0" y="7938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57" name="Text 55"/>
          <p:cNvSpPr/>
          <p:nvPr/>
        </p:nvSpPr>
        <p:spPr>
          <a:xfrm>
            <a:off x="6302375" y="5635625"/>
            <a:ext cx="55086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"Starting IB felt natural because I had already developed the academic mindset and skills."</a:t>
            </a:r>
            <a:endParaRPr lang="en-US" sz="1600" dirty="0"/>
          </a:p>
        </p:txBody>
      </p:sp>
      <p:sp>
        <p:nvSpPr>
          <p:cNvPr id="58" name="Shape 56"/>
          <p:cNvSpPr/>
          <p:nvPr/>
        </p:nvSpPr>
        <p:spPr>
          <a:xfrm>
            <a:off x="317500" y="6048375"/>
            <a:ext cx="11557000" cy="492125"/>
          </a:xfrm>
          <a:custGeom>
            <a:avLst/>
            <a:gdLst/>
            <a:ahLst/>
            <a:cxnLst/>
            <a:rect l="l" t="t" r="r" b="b"/>
            <a:pathLst>
              <a:path w="11557000" h="492125">
                <a:moveTo>
                  <a:pt x="63499" y="0"/>
                </a:moveTo>
                <a:lnTo>
                  <a:pt x="11493501" y="0"/>
                </a:lnTo>
                <a:cubicBezTo>
                  <a:pt x="11528571" y="0"/>
                  <a:pt x="11557000" y="28429"/>
                  <a:pt x="11557000" y="63499"/>
                </a:cubicBezTo>
                <a:lnTo>
                  <a:pt x="11557000" y="428626"/>
                </a:lnTo>
                <a:cubicBezTo>
                  <a:pt x="11557000" y="463696"/>
                  <a:pt x="11528571" y="492125"/>
                  <a:pt x="11493501" y="492125"/>
                </a:cubicBezTo>
                <a:lnTo>
                  <a:pt x="63499" y="492125"/>
                </a:lnTo>
                <a:cubicBezTo>
                  <a:pt x="28429" y="492125"/>
                  <a:pt x="0" y="463696"/>
                  <a:pt x="0" y="428626"/>
                </a:cubicBezTo>
                <a:lnTo>
                  <a:pt x="0" y="63499"/>
                </a:lnTo>
                <a:cubicBezTo>
                  <a:pt x="0" y="28453"/>
                  <a:pt x="28453" y="0"/>
                  <a:pt x="63499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10000"/>
                </a:srgbClr>
              </a:gs>
              <a:gs pos="100000">
                <a:srgbClr val="C5A57E">
                  <a:alpha val="10000"/>
                </a:srgbClr>
              </a:gs>
            </a:gsLst>
            <a:lin ang="0" scaled="1"/>
          </a:gradFill>
        </p:spPr>
      </p:sp>
      <p:sp>
        <p:nvSpPr>
          <p:cNvPr id="59" name="Shape 57"/>
          <p:cNvSpPr/>
          <p:nvPr/>
        </p:nvSpPr>
        <p:spPr>
          <a:xfrm>
            <a:off x="506016" y="6175375"/>
            <a:ext cx="178594" cy="238125"/>
          </a:xfrm>
          <a:custGeom>
            <a:avLst/>
            <a:gdLst/>
            <a:ahLst/>
            <a:cxnLst/>
            <a:rect l="l" t="t" r="r" b="b"/>
            <a:pathLst>
              <a:path w="178594" h="238125">
                <a:moveTo>
                  <a:pt x="136224" y="178594"/>
                </a:moveTo>
                <a:cubicBezTo>
                  <a:pt x="139619" y="168222"/>
                  <a:pt x="146410" y="158828"/>
                  <a:pt x="154084" y="150735"/>
                </a:cubicBezTo>
                <a:cubicBezTo>
                  <a:pt x="169292" y="134736"/>
                  <a:pt x="178594" y="113109"/>
                  <a:pt x="178594" y="89297"/>
                </a:cubicBezTo>
                <a:cubicBezTo>
                  <a:pt x="178594" y="39998"/>
                  <a:pt x="138596" y="0"/>
                  <a:pt x="89297" y="0"/>
                </a:cubicBezTo>
                <a:cubicBezTo>
                  <a:pt x="39998" y="0"/>
                  <a:pt x="0" y="39998"/>
                  <a:pt x="0" y="89297"/>
                </a:cubicBezTo>
                <a:cubicBezTo>
                  <a:pt x="0" y="113109"/>
                  <a:pt x="9302" y="134736"/>
                  <a:pt x="24510" y="150735"/>
                </a:cubicBezTo>
                <a:cubicBezTo>
                  <a:pt x="32184" y="158828"/>
                  <a:pt x="39021" y="168222"/>
                  <a:pt x="42370" y="178594"/>
                </a:cubicBezTo>
                <a:lnTo>
                  <a:pt x="136178" y="178594"/>
                </a:lnTo>
                <a:close/>
                <a:moveTo>
                  <a:pt x="133945" y="200918"/>
                </a:moveTo>
                <a:lnTo>
                  <a:pt x="44648" y="200918"/>
                </a:lnTo>
                <a:lnTo>
                  <a:pt x="44648" y="208359"/>
                </a:lnTo>
                <a:cubicBezTo>
                  <a:pt x="44648" y="228916"/>
                  <a:pt x="61299" y="245566"/>
                  <a:pt x="81855" y="245566"/>
                </a:cubicBezTo>
                <a:lnTo>
                  <a:pt x="96738" y="245566"/>
                </a:lnTo>
                <a:cubicBezTo>
                  <a:pt x="117295" y="245566"/>
                  <a:pt x="133945" y="228916"/>
                  <a:pt x="133945" y="208359"/>
                </a:cubicBezTo>
                <a:lnTo>
                  <a:pt x="133945" y="200918"/>
                </a:lnTo>
                <a:close/>
                <a:moveTo>
                  <a:pt x="85576" y="52090"/>
                </a:moveTo>
                <a:cubicBezTo>
                  <a:pt x="67066" y="52090"/>
                  <a:pt x="52090" y="67066"/>
                  <a:pt x="52090" y="85576"/>
                </a:cubicBezTo>
                <a:cubicBezTo>
                  <a:pt x="52090" y="91762"/>
                  <a:pt x="47113" y="96738"/>
                  <a:pt x="40928" y="96738"/>
                </a:cubicBezTo>
                <a:cubicBezTo>
                  <a:pt x="34742" y="96738"/>
                  <a:pt x="29766" y="91762"/>
                  <a:pt x="29766" y="85576"/>
                </a:cubicBezTo>
                <a:cubicBezTo>
                  <a:pt x="29766" y="54741"/>
                  <a:pt x="54741" y="29766"/>
                  <a:pt x="85576" y="29766"/>
                </a:cubicBezTo>
                <a:cubicBezTo>
                  <a:pt x="91762" y="29766"/>
                  <a:pt x="96738" y="34742"/>
                  <a:pt x="96738" y="40928"/>
                </a:cubicBezTo>
                <a:cubicBezTo>
                  <a:pt x="96738" y="47113"/>
                  <a:pt x="91762" y="52090"/>
                  <a:pt x="85576" y="5209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60" name="Text 58"/>
          <p:cNvSpPr/>
          <p:nvPr/>
        </p:nvSpPr>
        <p:spPr>
          <a:xfrm>
            <a:off x="869156" y="6191250"/>
            <a:ext cx="9104313" cy="206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00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Strategic Insight: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Early investment in layered teaching creates </a:t>
            </a:r>
            <a:r>
              <a:rPr lang="en-US" sz="1000" dirty="0">
                <a:solidFill>
                  <a:srgbClr val="333333"/>
                </a:solidFill>
                <a:highlight>
                  <a:srgbClr val="C5A57E">
                    <a:alpha val="30000"/>
                  </a:srgbClr>
                </a:highlight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compound academic returns 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, positioning students for success in competitive international programs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17500" y="317500"/>
            <a:ext cx="63500" cy="317500"/>
          </a:xfrm>
          <a:custGeom>
            <a:avLst/>
            <a:gdLst/>
            <a:ahLst/>
            <a:cxnLst/>
            <a:rect l="l" t="t" r="r" b="b"/>
            <a:pathLst>
              <a:path w="63500" h="317500">
                <a:moveTo>
                  <a:pt x="0" y="0"/>
                </a:moveTo>
                <a:lnTo>
                  <a:pt x="63500" y="0"/>
                </a:lnTo>
                <a:lnTo>
                  <a:pt x="63500" y="317500"/>
                </a:lnTo>
                <a:lnTo>
                  <a:pt x="0" y="317500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476250" y="381000"/>
            <a:ext cx="27781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b="1" kern="0" spc="1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Long-Term Academic Trajectories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17500" y="698500"/>
            <a:ext cx="11699875" cy="317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25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High-Level Integration: Advanced Paths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393065" y="1301750"/>
            <a:ext cx="1721485" cy="4127500"/>
          </a:xfrm>
          <a:custGeom>
            <a:avLst/>
            <a:gdLst/>
            <a:ahLst/>
            <a:cxnLst/>
            <a:rect l="l" t="t" r="r" b="b"/>
            <a:pathLst>
              <a:path w="5699125" h="698500">
                <a:moveTo>
                  <a:pt x="0" y="0"/>
                </a:moveTo>
                <a:lnTo>
                  <a:pt x="5699125" y="0"/>
                </a:lnTo>
                <a:lnTo>
                  <a:pt x="5699125" y="698500"/>
                </a:lnTo>
                <a:lnTo>
                  <a:pt x="0" y="6985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C5A57E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26" name="Text 24"/>
          <p:cNvSpPr/>
          <p:nvPr/>
        </p:nvSpPr>
        <p:spPr>
          <a:xfrm>
            <a:off x="571500" y="1758315"/>
            <a:ext cx="1405255" cy="21018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Cici Wang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27" name="Text 25"/>
          <p:cNvSpPr/>
          <p:nvPr/>
        </p:nvSpPr>
        <p:spPr>
          <a:xfrm>
            <a:off x="571500" y="1758315"/>
            <a:ext cx="1363980" cy="14433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IELTS Achievement Path</a:t>
            </a:r>
            <a:endParaRPr lang="en-US" sz="1600" dirty="0"/>
          </a:p>
        </p:txBody>
      </p:sp>
      <p:sp>
        <p:nvSpPr>
          <p:cNvPr id="29" name="Text 27"/>
          <p:cNvSpPr/>
          <p:nvPr/>
        </p:nvSpPr>
        <p:spPr>
          <a:xfrm>
            <a:off x="2468245" y="1732915"/>
            <a:ext cx="786130" cy="38798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50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7.0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444500" y="5536406"/>
            <a:ext cx="5445125" cy="7938"/>
          </a:xfrm>
          <a:custGeom>
            <a:avLst/>
            <a:gdLst/>
            <a:ahLst/>
            <a:cxnLst/>
            <a:rect l="l" t="t" r="r" b="b"/>
            <a:pathLst>
              <a:path w="5445125" h="7938">
                <a:moveTo>
                  <a:pt x="0" y="0"/>
                </a:moveTo>
                <a:lnTo>
                  <a:pt x="5445125" y="0"/>
                </a:lnTo>
                <a:lnTo>
                  <a:pt x="5445125" y="7938"/>
                </a:lnTo>
                <a:lnTo>
                  <a:pt x="0" y="7938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41" name="Shape 39"/>
          <p:cNvSpPr/>
          <p:nvPr/>
        </p:nvSpPr>
        <p:spPr>
          <a:xfrm>
            <a:off x="5524500" y="1198245"/>
            <a:ext cx="1910080" cy="4163695"/>
          </a:xfrm>
          <a:custGeom>
            <a:avLst/>
            <a:gdLst/>
            <a:ahLst/>
            <a:cxnLst/>
            <a:rect l="l" t="t" r="r" b="b"/>
            <a:pathLst>
              <a:path w="5699125" h="698500">
                <a:moveTo>
                  <a:pt x="0" y="0"/>
                </a:moveTo>
                <a:lnTo>
                  <a:pt x="5699125" y="0"/>
                </a:lnTo>
                <a:lnTo>
                  <a:pt x="5699125" y="698500"/>
                </a:lnTo>
                <a:lnTo>
                  <a:pt x="0" y="6985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44" name="Text 42"/>
          <p:cNvSpPr/>
          <p:nvPr/>
        </p:nvSpPr>
        <p:spPr>
          <a:xfrm>
            <a:off x="5840095" y="1603375"/>
            <a:ext cx="1341755" cy="5175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Aurora Jiang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45" name="Text 43"/>
          <p:cNvSpPr/>
          <p:nvPr/>
        </p:nvSpPr>
        <p:spPr>
          <a:xfrm>
            <a:off x="5840095" y="1758315"/>
            <a:ext cx="1722755" cy="115443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00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IB Program Preparation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6302375" y="5536406"/>
            <a:ext cx="5445125" cy="7938"/>
          </a:xfrm>
          <a:custGeom>
            <a:avLst/>
            <a:gdLst/>
            <a:ahLst/>
            <a:cxnLst/>
            <a:rect l="l" t="t" r="r" b="b"/>
            <a:pathLst>
              <a:path w="5445125" h="7938">
                <a:moveTo>
                  <a:pt x="0" y="0"/>
                </a:moveTo>
                <a:lnTo>
                  <a:pt x="5445125" y="0"/>
                </a:lnTo>
                <a:lnTo>
                  <a:pt x="5445125" y="7938"/>
                </a:lnTo>
                <a:lnTo>
                  <a:pt x="0" y="7938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58" name="Shape 56"/>
          <p:cNvSpPr/>
          <p:nvPr/>
        </p:nvSpPr>
        <p:spPr>
          <a:xfrm>
            <a:off x="317500" y="6048375"/>
            <a:ext cx="11557000" cy="492125"/>
          </a:xfrm>
          <a:custGeom>
            <a:avLst/>
            <a:gdLst/>
            <a:ahLst/>
            <a:cxnLst/>
            <a:rect l="l" t="t" r="r" b="b"/>
            <a:pathLst>
              <a:path w="11557000" h="492125">
                <a:moveTo>
                  <a:pt x="63499" y="0"/>
                </a:moveTo>
                <a:lnTo>
                  <a:pt x="11493501" y="0"/>
                </a:lnTo>
                <a:cubicBezTo>
                  <a:pt x="11528571" y="0"/>
                  <a:pt x="11557000" y="28429"/>
                  <a:pt x="11557000" y="63499"/>
                </a:cubicBezTo>
                <a:lnTo>
                  <a:pt x="11557000" y="428626"/>
                </a:lnTo>
                <a:cubicBezTo>
                  <a:pt x="11557000" y="463696"/>
                  <a:pt x="11528571" y="492125"/>
                  <a:pt x="11493501" y="492125"/>
                </a:cubicBezTo>
                <a:lnTo>
                  <a:pt x="63499" y="492125"/>
                </a:lnTo>
                <a:cubicBezTo>
                  <a:pt x="28429" y="492125"/>
                  <a:pt x="0" y="463696"/>
                  <a:pt x="0" y="428626"/>
                </a:cubicBezTo>
                <a:lnTo>
                  <a:pt x="0" y="63499"/>
                </a:lnTo>
                <a:cubicBezTo>
                  <a:pt x="0" y="28453"/>
                  <a:pt x="28453" y="0"/>
                  <a:pt x="63499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10000"/>
                </a:srgbClr>
              </a:gs>
              <a:gs pos="100000">
                <a:srgbClr val="C5A57E">
                  <a:alpha val="10000"/>
                </a:srgbClr>
              </a:gs>
            </a:gsLst>
            <a:lin ang="0" scaled="1"/>
          </a:gradFill>
        </p:spPr>
      </p:sp>
      <p:sp>
        <p:nvSpPr>
          <p:cNvPr id="59" name="Shape 57"/>
          <p:cNvSpPr/>
          <p:nvPr/>
        </p:nvSpPr>
        <p:spPr>
          <a:xfrm>
            <a:off x="506016" y="6175375"/>
            <a:ext cx="178594" cy="238125"/>
          </a:xfrm>
          <a:custGeom>
            <a:avLst/>
            <a:gdLst/>
            <a:ahLst/>
            <a:cxnLst/>
            <a:rect l="l" t="t" r="r" b="b"/>
            <a:pathLst>
              <a:path w="178594" h="238125">
                <a:moveTo>
                  <a:pt x="136224" y="178594"/>
                </a:moveTo>
                <a:cubicBezTo>
                  <a:pt x="139619" y="168222"/>
                  <a:pt x="146410" y="158828"/>
                  <a:pt x="154084" y="150735"/>
                </a:cubicBezTo>
                <a:cubicBezTo>
                  <a:pt x="169292" y="134736"/>
                  <a:pt x="178594" y="113109"/>
                  <a:pt x="178594" y="89297"/>
                </a:cubicBezTo>
                <a:cubicBezTo>
                  <a:pt x="178594" y="39998"/>
                  <a:pt x="138596" y="0"/>
                  <a:pt x="89297" y="0"/>
                </a:cubicBezTo>
                <a:cubicBezTo>
                  <a:pt x="39998" y="0"/>
                  <a:pt x="0" y="39998"/>
                  <a:pt x="0" y="89297"/>
                </a:cubicBezTo>
                <a:cubicBezTo>
                  <a:pt x="0" y="113109"/>
                  <a:pt x="9302" y="134736"/>
                  <a:pt x="24510" y="150735"/>
                </a:cubicBezTo>
                <a:cubicBezTo>
                  <a:pt x="32184" y="158828"/>
                  <a:pt x="39021" y="168222"/>
                  <a:pt x="42370" y="178594"/>
                </a:cubicBezTo>
                <a:lnTo>
                  <a:pt x="136178" y="178594"/>
                </a:lnTo>
                <a:close/>
                <a:moveTo>
                  <a:pt x="133945" y="200918"/>
                </a:moveTo>
                <a:lnTo>
                  <a:pt x="44648" y="200918"/>
                </a:lnTo>
                <a:lnTo>
                  <a:pt x="44648" y="208359"/>
                </a:lnTo>
                <a:cubicBezTo>
                  <a:pt x="44648" y="228916"/>
                  <a:pt x="61299" y="245566"/>
                  <a:pt x="81855" y="245566"/>
                </a:cubicBezTo>
                <a:lnTo>
                  <a:pt x="96738" y="245566"/>
                </a:lnTo>
                <a:cubicBezTo>
                  <a:pt x="117295" y="245566"/>
                  <a:pt x="133945" y="228916"/>
                  <a:pt x="133945" y="208359"/>
                </a:cubicBezTo>
                <a:lnTo>
                  <a:pt x="133945" y="200918"/>
                </a:lnTo>
                <a:close/>
                <a:moveTo>
                  <a:pt x="85576" y="52090"/>
                </a:moveTo>
                <a:cubicBezTo>
                  <a:pt x="67066" y="52090"/>
                  <a:pt x="52090" y="67066"/>
                  <a:pt x="52090" y="85576"/>
                </a:cubicBezTo>
                <a:cubicBezTo>
                  <a:pt x="52090" y="91762"/>
                  <a:pt x="47113" y="96738"/>
                  <a:pt x="40928" y="96738"/>
                </a:cubicBezTo>
                <a:cubicBezTo>
                  <a:pt x="34742" y="96738"/>
                  <a:pt x="29766" y="91762"/>
                  <a:pt x="29766" y="85576"/>
                </a:cubicBezTo>
                <a:cubicBezTo>
                  <a:pt x="29766" y="54741"/>
                  <a:pt x="54741" y="29766"/>
                  <a:pt x="85576" y="29766"/>
                </a:cubicBezTo>
                <a:cubicBezTo>
                  <a:pt x="91762" y="29766"/>
                  <a:pt x="96738" y="34742"/>
                  <a:pt x="96738" y="40928"/>
                </a:cubicBezTo>
                <a:cubicBezTo>
                  <a:pt x="96738" y="47113"/>
                  <a:pt x="91762" y="52090"/>
                  <a:pt x="85576" y="5209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60" name="Text 58"/>
          <p:cNvSpPr/>
          <p:nvPr/>
        </p:nvSpPr>
        <p:spPr>
          <a:xfrm>
            <a:off x="869156" y="6191250"/>
            <a:ext cx="9104313" cy="2063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00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Strategic Insight: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Early investment in layered teaching creates </a:t>
            </a:r>
            <a:r>
              <a:rPr lang="en-US" sz="1000" dirty="0">
                <a:solidFill>
                  <a:srgbClr val="333333"/>
                </a:solidFill>
                <a:highlight>
                  <a:srgbClr val="C5A57E">
                    <a:alpha val="30000"/>
                  </a:srgbClr>
                </a:highlight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compound academic returns </a:t>
            </a:r>
            <a:r>
              <a:rPr lang="en-US" sz="10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, positioning students for success in competitive international programs</a:t>
            </a:r>
            <a:endParaRPr lang="en-US" sz="1600" dirty="0"/>
          </a:p>
        </p:txBody>
      </p:sp>
      <p:pic>
        <p:nvPicPr>
          <p:cNvPr id="62" name="Picture 61" descr="2026-03-07 21:37:05.421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245" y="1198245"/>
            <a:ext cx="2748280" cy="4754880"/>
          </a:xfrm>
          <a:prstGeom prst="rect">
            <a:avLst/>
          </a:prstGeom>
        </p:spPr>
      </p:pic>
      <p:sp>
        <p:nvSpPr>
          <p:cNvPr id="63" name="Shape 26"/>
          <p:cNvSpPr/>
          <p:nvPr/>
        </p:nvSpPr>
        <p:spPr>
          <a:xfrm>
            <a:off x="444500" y="3984625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C5A57E"/>
          </a:solidFill>
        </p:spPr>
        <p:txBody>
          <a:bodyPr/>
          <a:p>
            <a:endParaRPr lang="en-AU" altLang="en-US"/>
          </a:p>
        </p:txBody>
      </p:sp>
      <p:sp>
        <p:nvSpPr>
          <p:cNvPr id="64" name="Shape 26"/>
          <p:cNvSpPr/>
          <p:nvPr/>
        </p:nvSpPr>
        <p:spPr>
          <a:xfrm>
            <a:off x="571500" y="4111625"/>
            <a:ext cx="381000" cy="381000"/>
          </a:xfrm>
          <a:custGeom>
            <a:avLst/>
            <a:gdLst/>
            <a:ahLst/>
            <a:cxnLst/>
            <a:rect l="l" t="t" r="r" b="b"/>
            <a:pathLst>
              <a:path w="381000" h="381000">
                <a:moveTo>
                  <a:pt x="190500" y="0"/>
                </a:moveTo>
                <a:lnTo>
                  <a:pt x="190500" y="0"/>
                </a:lnTo>
                <a:cubicBezTo>
                  <a:pt x="295640" y="0"/>
                  <a:pt x="381000" y="85360"/>
                  <a:pt x="381000" y="190500"/>
                </a:cubicBezTo>
                <a:lnTo>
                  <a:pt x="381000" y="190500"/>
                </a:lnTo>
                <a:cubicBezTo>
                  <a:pt x="381000" y="295640"/>
                  <a:pt x="295640" y="381000"/>
                  <a:pt x="190500" y="381000"/>
                </a:cubicBezTo>
                <a:lnTo>
                  <a:pt x="190500" y="381000"/>
                </a:lnTo>
                <a:cubicBezTo>
                  <a:pt x="85360" y="381000"/>
                  <a:pt x="0" y="295640"/>
                  <a:pt x="0" y="190500"/>
                </a:cubicBezTo>
                <a:lnTo>
                  <a:pt x="0" y="190500"/>
                </a:lnTo>
                <a:cubicBezTo>
                  <a:pt x="0" y="85360"/>
                  <a:pt x="85360" y="0"/>
                  <a:pt x="190500" y="0"/>
                </a:cubicBezTo>
                <a:close/>
              </a:path>
            </a:pathLst>
          </a:custGeom>
          <a:solidFill>
            <a:srgbClr val="C5A57E"/>
          </a:solidFill>
        </p:spPr>
        <p:txBody>
          <a:bodyPr/>
          <a:p>
            <a:endParaRPr lang="en-AU" altLang="en-US"/>
          </a:p>
        </p:txBody>
      </p:sp>
      <p:pic>
        <p:nvPicPr>
          <p:cNvPr id="66" name="Picture 65" descr="2026-03-07 21:39:15.494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9060" y="114300"/>
            <a:ext cx="3659505" cy="5662295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https://kimi-web-img.moonshot.cn/img/theglobalscholars.com/bc41e1254854dcdd3b5e5ff6ae94c779c692f78d.jpg"/>
          <p:cNvPicPr>
            <a:picLocks noChangeAspect="1"/>
          </p:cNvPicPr>
          <p:nvPr/>
        </p:nvPicPr>
        <p:blipFill>
          <a:blip r:embed="rId1">
            <a:alphaModFix amt="15000"/>
          </a:blip>
          <a:srcRect t="2370" b="2370"/>
          <a:stretch>
            <a:fillRect/>
          </a:stretch>
        </p:blipFill>
        <p:spPr>
          <a:xfrm>
            <a:off x="0" y="0"/>
            <a:ext cx="12192000" cy="6859636"/>
          </a:xfrm>
          <a:prstGeom prst="roundRect">
            <a:avLst>
              <a:gd name="adj" fmla="val 0"/>
            </a:avLst>
          </a:prstGeom>
        </p:spPr>
      </p:pic>
      <p:sp>
        <p:nvSpPr>
          <p:cNvPr id="3" name="Shape 0"/>
          <p:cNvSpPr/>
          <p:nvPr/>
        </p:nvSpPr>
        <p:spPr>
          <a:xfrm>
            <a:off x="0" y="0"/>
            <a:ext cx="12192000" cy="6859636"/>
          </a:xfrm>
          <a:custGeom>
            <a:avLst/>
            <a:gdLst/>
            <a:ahLst/>
            <a:cxnLst/>
            <a:rect l="l" t="t" r="r" b="b"/>
            <a:pathLst>
              <a:path w="12192000" h="6859636">
                <a:moveTo>
                  <a:pt x="0" y="0"/>
                </a:moveTo>
                <a:lnTo>
                  <a:pt x="12192000" y="0"/>
                </a:lnTo>
                <a:lnTo>
                  <a:pt x="12192000" y="6859636"/>
                </a:lnTo>
                <a:lnTo>
                  <a:pt x="0" y="685963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95000"/>
                </a:srgbClr>
              </a:gs>
              <a:gs pos="50000">
                <a:srgbClr val="2A4B5A">
                  <a:alpha val="90000"/>
                </a:srgbClr>
              </a:gs>
              <a:gs pos="100000">
                <a:srgbClr val="8A9BA8">
                  <a:alpha val="85000"/>
                </a:srgbClr>
              </a:gs>
            </a:gsLst>
            <a:lin ang="2700000" scaled="1"/>
          </a:gradFill>
        </p:spPr>
      </p:sp>
      <p:sp>
        <p:nvSpPr>
          <p:cNvPr id="4" name="Shape 1"/>
          <p:cNvSpPr/>
          <p:nvPr/>
        </p:nvSpPr>
        <p:spPr>
          <a:xfrm>
            <a:off x="349091" y="349091"/>
            <a:ext cx="69818" cy="349091"/>
          </a:xfrm>
          <a:custGeom>
            <a:avLst/>
            <a:gdLst/>
            <a:ahLst/>
            <a:cxnLst/>
            <a:rect l="l" t="t" r="r" b="b"/>
            <a:pathLst>
              <a:path w="69818" h="349091">
                <a:moveTo>
                  <a:pt x="0" y="0"/>
                </a:moveTo>
                <a:lnTo>
                  <a:pt x="69818" y="0"/>
                </a:lnTo>
                <a:lnTo>
                  <a:pt x="69818" y="349091"/>
                </a:lnTo>
                <a:lnTo>
                  <a:pt x="0" y="349091"/>
                </a:lnTo>
                <a:lnTo>
                  <a:pt x="0" y="0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5" name="Text 2"/>
          <p:cNvSpPr/>
          <p:nvPr/>
        </p:nvSpPr>
        <p:spPr>
          <a:xfrm>
            <a:off x="523636" y="418909"/>
            <a:ext cx="1780364" cy="209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b="1" kern="0" spc="110" dirty="0">
                <a:solidFill>
                  <a:srgbClr val="F8F7F2">
                    <a:alpha val="8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Research Synthesis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349091" y="768000"/>
            <a:ext cx="11650909" cy="349091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475" b="1" dirty="0">
                <a:solidFill>
                  <a:srgbClr val="F8F7F2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Conclusion &amp; Future Outlook</a:t>
            </a:r>
            <a:endParaRPr lang="en-US" sz="1600" dirty="0"/>
          </a:p>
        </p:txBody>
      </p:sp>
      <p:sp>
        <p:nvSpPr>
          <p:cNvPr id="7" name="Shape 4"/>
          <p:cNvSpPr/>
          <p:nvPr/>
        </p:nvSpPr>
        <p:spPr>
          <a:xfrm>
            <a:off x="353455" y="1261091"/>
            <a:ext cx="11485091" cy="2077091"/>
          </a:xfrm>
          <a:custGeom>
            <a:avLst/>
            <a:gdLst/>
            <a:ahLst/>
            <a:cxnLst/>
            <a:rect l="l" t="t" r="r" b="b"/>
            <a:pathLst>
              <a:path w="11485091" h="2077091">
                <a:moveTo>
                  <a:pt x="104727" y="0"/>
                </a:moveTo>
                <a:lnTo>
                  <a:pt x="11380364" y="0"/>
                </a:lnTo>
                <a:cubicBezTo>
                  <a:pt x="11438203" y="0"/>
                  <a:pt x="11485091" y="46888"/>
                  <a:pt x="11485091" y="104727"/>
                </a:cubicBezTo>
                <a:lnTo>
                  <a:pt x="11485091" y="1972364"/>
                </a:lnTo>
                <a:cubicBezTo>
                  <a:pt x="11485091" y="2030203"/>
                  <a:pt x="11438203" y="2077091"/>
                  <a:pt x="11380364" y="2077091"/>
                </a:cubicBezTo>
                <a:lnTo>
                  <a:pt x="104727" y="2077091"/>
                </a:lnTo>
                <a:cubicBezTo>
                  <a:pt x="46888" y="2077091"/>
                  <a:pt x="0" y="2030203"/>
                  <a:pt x="0" y="1972364"/>
                </a:cubicBezTo>
                <a:lnTo>
                  <a:pt x="0" y="104727"/>
                </a:lnTo>
                <a:cubicBezTo>
                  <a:pt x="0" y="46927"/>
                  <a:pt x="46927" y="0"/>
                  <a:pt x="104727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12700">
            <a:solidFill>
              <a:srgbClr val="F8F7F2">
                <a:alpha val="20000"/>
              </a:srgbClr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532364" y="1440000"/>
            <a:ext cx="558545" cy="558545"/>
          </a:xfrm>
          <a:custGeom>
            <a:avLst/>
            <a:gdLst/>
            <a:ahLst/>
            <a:cxnLst/>
            <a:rect l="l" t="t" r="r" b="b"/>
            <a:pathLst>
              <a:path w="558545" h="558545">
                <a:moveTo>
                  <a:pt x="279273" y="0"/>
                </a:moveTo>
                <a:lnTo>
                  <a:pt x="279273" y="0"/>
                </a:lnTo>
                <a:cubicBezTo>
                  <a:pt x="433408" y="0"/>
                  <a:pt x="558545" y="125138"/>
                  <a:pt x="558545" y="279273"/>
                </a:cubicBezTo>
                <a:lnTo>
                  <a:pt x="558545" y="279273"/>
                </a:lnTo>
                <a:cubicBezTo>
                  <a:pt x="558545" y="433408"/>
                  <a:pt x="433408" y="558545"/>
                  <a:pt x="279273" y="558545"/>
                </a:cubicBezTo>
                <a:lnTo>
                  <a:pt x="279273" y="558545"/>
                </a:lnTo>
                <a:cubicBezTo>
                  <a:pt x="125138" y="558545"/>
                  <a:pt x="0" y="433408"/>
                  <a:pt x="0" y="279273"/>
                </a:cubicBezTo>
                <a:lnTo>
                  <a:pt x="0" y="279273"/>
                </a:lnTo>
                <a:cubicBezTo>
                  <a:pt x="0" y="125138"/>
                  <a:pt x="125138" y="0"/>
                  <a:pt x="279273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9" name="Shape 6"/>
          <p:cNvSpPr/>
          <p:nvPr/>
        </p:nvSpPr>
        <p:spPr>
          <a:xfrm>
            <a:off x="715636" y="1588364"/>
            <a:ext cx="196364" cy="261818"/>
          </a:xfrm>
          <a:custGeom>
            <a:avLst/>
            <a:gdLst/>
            <a:ahLst/>
            <a:cxnLst/>
            <a:rect l="l" t="t" r="r" b="b"/>
            <a:pathLst>
              <a:path w="196364" h="261818">
                <a:moveTo>
                  <a:pt x="127790" y="34159"/>
                </a:moveTo>
                <a:cubicBezTo>
                  <a:pt x="133108" y="26847"/>
                  <a:pt x="131472" y="16619"/>
                  <a:pt x="124159" y="11301"/>
                </a:cubicBezTo>
                <a:cubicBezTo>
                  <a:pt x="116847" y="5983"/>
                  <a:pt x="106619" y="7619"/>
                  <a:pt x="101301" y="14932"/>
                </a:cubicBezTo>
                <a:lnTo>
                  <a:pt x="47097" y="89437"/>
                </a:lnTo>
                <a:lnTo>
                  <a:pt x="27920" y="70261"/>
                </a:lnTo>
                <a:cubicBezTo>
                  <a:pt x="21528" y="63869"/>
                  <a:pt x="11148" y="63869"/>
                  <a:pt x="4756" y="70261"/>
                </a:cubicBezTo>
                <a:cubicBezTo>
                  <a:pt x="-1636" y="76653"/>
                  <a:pt x="-1636" y="87034"/>
                  <a:pt x="4756" y="93426"/>
                </a:cubicBezTo>
                <a:lnTo>
                  <a:pt x="37483" y="126153"/>
                </a:lnTo>
                <a:cubicBezTo>
                  <a:pt x="40858" y="129528"/>
                  <a:pt x="45563" y="131267"/>
                  <a:pt x="50318" y="130909"/>
                </a:cubicBezTo>
                <a:cubicBezTo>
                  <a:pt x="55074" y="130551"/>
                  <a:pt x="59472" y="128097"/>
                  <a:pt x="62284" y="124210"/>
                </a:cubicBezTo>
                <a:lnTo>
                  <a:pt x="127739" y="34210"/>
                </a:lnTo>
                <a:close/>
                <a:moveTo>
                  <a:pt x="193244" y="103705"/>
                </a:moveTo>
                <a:cubicBezTo>
                  <a:pt x="198562" y="96392"/>
                  <a:pt x="196926" y="86165"/>
                  <a:pt x="189614" y="80847"/>
                </a:cubicBezTo>
                <a:cubicBezTo>
                  <a:pt x="182301" y="75528"/>
                  <a:pt x="172074" y="77165"/>
                  <a:pt x="166756" y="84477"/>
                </a:cubicBezTo>
                <a:lnTo>
                  <a:pt x="79824" y="203983"/>
                </a:lnTo>
                <a:lnTo>
                  <a:pt x="44284" y="168443"/>
                </a:lnTo>
                <a:cubicBezTo>
                  <a:pt x="37892" y="162051"/>
                  <a:pt x="27511" y="162051"/>
                  <a:pt x="21119" y="168443"/>
                </a:cubicBezTo>
                <a:cubicBezTo>
                  <a:pt x="14727" y="174835"/>
                  <a:pt x="14727" y="185216"/>
                  <a:pt x="21119" y="191608"/>
                </a:cubicBezTo>
                <a:lnTo>
                  <a:pt x="70210" y="240699"/>
                </a:lnTo>
                <a:cubicBezTo>
                  <a:pt x="73585" y="244074"/>
                  <a:pt x="78290" y="245813"/>
                  <a:pt x="83045" y="245455"/>
                </a:cubicBezTo>
                <a:cubicBezTo>
                  <a:pt x="87801" y="245097"/>
                  <a:pt x="92199" y="242642"/>
                  <a:pt x="95011" y="238756"/>
                </a:cubicBezTo>
                <a:lnTo>
                  <a:pt x="193193" y="103756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10" name="Text 7"/>
          <p:cNvSpPr/>
          <p:nvPr/>
        </p:nvSpPr>
        <p:spPr>
          <a:xfrm>
            <a:off x="1230545" y="1440000"/>
            <a:ext cx="10533818" cy="27054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5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Research Conclusion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230545" y="1815273"/>
            <a:ext cx="10507636" cy="50618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35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The </a:t>
            </a:r>
            <a:r>
              <a:rPr lang="en-US" sz="1235" b="1" dirty="0">
                <a:solidFill>
                  <a:srgbClr val="F8F7F2"/>
                </a:solidFill>
                <a:highlight>
                  <a:srgbClr val="C5A57E">
                    <a:alpha val="40000"/>
                  </a:srgbClr>
                </a:highlight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"Original Textbook + Foreign Teacher + Layered Adaptation" </a:t>
            </a:r>
            <a:r>
              <a:rPr lang="en-US" sz="1235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model represents the optimal pathway for developing high school English core literacy. This integrated approach successfully addresses the adaptation bottleneck while maximizing the benefits of authentic language exposure.</a:t>
            </a:r>
            <a:endParaRPr lang="en-US" sz="1600" dirty="0"/>
          </a:p>
        </p:txBody>
      </p:sp>
      <p:sp>
        <p:nvSpPr>
          <p:cNvPr id="12" name="Shape 9"/>
          <p:cNvSpPr/>
          <p:nvPr/>
        </p:nvSpPr>
        <p:spPr>
          <a:xfrm>
            <a:off x="1230545" y="2461091"/>
            <a:ext cx="3386182" cy="698182"/>
          </a:xfrm>
          <a:custGeom>
            <a:avLst/>
            <a:gdLst/>
            <a:ahLst/>
            <a:cxnLst/>
            <a:rect l="l" t="t" r="r" b="b"/>
            <a:pathLst>
              <a:path w="3386182" h="698182">
                <a:moveTo>
                  <a:pt x="69818" y="0"/>
                </a:moveTo>
                <a:lnTo>
                  <a:pt x="3316364" y="0"/>
                </a:lnTo>
                <a:cubicBezTo>
                  <a:pt x="3354923" y="0"/>
                  <a:pt x="3386182" y="31259"/>
                  <a:pt x="3386182" y="69818"/>
                </a:cubicBezTo>
                <a:lnTo>
                  <a:pt x="3386182" y="628364"/>
                </a:lnTo>
                <a:cubicBezTo>
                  <a:pt x="3386182" y="666923"/>
                  <a:pt x="3354923" y="698182"/>
                  <a:pt x="3316364" y="698182"/>
                </a:cubicBezTo>
                <a:lnTo>
                  <a:pt x="69818" y="698182"/>
                </a:lnTo>
                <a:cubicBezTo>
                  <a:pt x="31284" y="698182"/>
                  <a:pt x="0" y="666897"/>
                  <a:pt x="0" y="628364"/>
                </a:cubicBezTo>
                <a:lnTo>
                  <a:pt x="0" y="69818"/>
                </a:lnTo>
                <a:cubicBezTo>
                  <a:pt x="0" y="31284"/>
                  <a:pt x="31284" y="0"/>
                  <a:pt x="69818" y="0"/>
                </a:cubicBezTo>
                <a:close/>
              </a:path>
            </a:pathLst>
          </a:custGeom>
          <a:solidFill>
            <a:srgbClr val="F8F7F2">
              <a:alpha val="10196"/>
            </a:srgbClr>
          </a:solidFill>
        </p:spPr>
      </p:sp>
      <p:sp>
        <p:nvSpPr>
          <p:cNvPr id="13" name="Shape 10"/>
          <p:cNvSpPr/>
          <p:nvPr/>
        </p:nvSpPr>
        <p:spPr>
          <a:xfrm>
            <a:off x="2817818" y="2565818"/>
            <a:ext cx="209455" cy="209455"/>
          </a:xfrm>
          <a:custGeom>
            <a:avLst/>
            <a:gdLst/>
            <a:ahLst/>
            <a:cxnLst/>
            <a:rect l="l" t="t" r="r" b="b"/>
            <a:pathLst>
              <a:path w="209455" h="209455">
                <a:moveTo>
                  <a:pt x="104727" y="57805"/>
                </a:moveTo>
                <a:lnTo>
                  <a:pt x="104727" y="184336"/>
                </a:lnTo>
                <a:lnTo>
                  <a:pt x="104932" y="184255"/>
                </a:lnTo>
                <a:cubicBezTo>
                  <a:pt x="127268" y="174968"/>
                  <a:pt x="151241" y="170182"/>
                  <a:pt x="175418" y="170182"/>
                </a:cubicBezTo>
                <a:lnTo>
                  <a:pt x="183273" y="170182"/>
                </a:lnTo>
                <a:lnTo>
                  <a:pt x="183273" y="39273"/>
                </a:lnTo>
                <a:lnTo>
                  <a:pt x="175418" y="39273"/>
                </a:lnTo>
                <a:cubicBezTo>
                  <a:pt x="158155" y="39273"/>
                  <a:pt x="141014" y="42709"/>
                  <a:pt x="125059" y="49336"/>
                </a:cubicBezTo>
                <a:cubicBezTo>
                  <a:pt x="118186" y="52200"/>
                  <a:pt x="111395" y="55023"/>
                  <a:pt x="104727" y="57805"/>
                </a:cubicBezTo>
                <a:close/>
                <a:moveTo>
                  <a:pt x="94459" y="25159"/>
                </a:moveTo>
                <a:lnTo>
                  <a:pt x="104727" y="29455"/>
                </a:lnTo>
                <a:lnTo>
                  <a:pt x="114995" y="25159"/>
                </a:lnTo>
                <a:cubicBezTo>
                  <a:pt x="134141" y="17182"/>
                  <a:pt x="154677" y="13091"/>
                  <a:pt x="175418" y="13091"/>
                </a:cubicBezTo>
                <a:lnTo>
                  <a:pt x="189818" y="13091"/>
                </a:lnTo>
                <a:cubicBezTo>
                  <a:pt x="200659" y="13091"/>
                  <a:pt x="209455" y="21886"/>
                  <a:pt x="209455" y="32727"/>
                </a:cubicBezTo>
                <a:lnTo>
                  <a:pt x="209455" y="176727"/>
                </a:lnTo>
                <a:cubicBezTo>
                  <a:pt x="209455" y="187568"/>
                  <a:pt x="200659" y="196364"/>
                  <a:pt x="189818" y="196364"/>
                </a:cubicBezTo>
                <a:lnTo>
                  <a:pt x="175418" y="196364"/>
                </a:lnTo>
                <a:cubicBezTo>
                  <a:pt x="154677" y="196364"/>
                  <a:pt x="134141" y="200455"/>
                  <a:pt x="114995" y="208432"/>
                </a:cubicBezTo>
                <a:lnTo>
                  <a:pt x="109759" y="210600"/>
                </a:lnTo>
                <a:cubicBezTo>
                  <a:pt x="106527" y="211950"/>
                  <a:pt x="102927" y="211950"/>
                  <a:pt x="99695" y="210600"/>
                </a:cubicBezTo>
                <a:lnTo>
                  <a:pt x="94459" y="208432"/>
                </a:lnTo>
                <a:cubicBezTo>
                  <a:pt x="75314" y="200455"/>
                  <a:pt x="54777" y="196364"/>
                  <a:pt x="34036" y="196364"/>
                </a:cubicBezTo>
                <a:lnTo>
                  <a:pt x="19636" y="196364"/>
                </a:lnTo>
                <a:cubicBezTo>
                  <a:pt x="8795" y="196364"/>
                  <a:pt x="0" y="187568"/>
                  <a:pt x="0" y="176727"/>
                </a:cubicBezTo>
                <a:lnTo>
                  <a:pt x="0" y="32727"/>
                </a:lnTo>
                <a:cubicBezTo>
                  <a:pt x="0" y="21886"/>
                  <a:pt x="8795" y="13091"/>
                  <a:pt x="19636" y="13091"/>
                </a:cubicBezTo>
                <a:lnTo>
                  <a:pt x="34036" y="13091"/>
                </a:lnTo>
                <a:cubicBezTo>
                  <a:pt x="54777" y="13091"/>
                  <a:pt x="75314" y="17182"/>
                  <a:pt x="94459" y="25159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4" name="Text 11"/>
          <p:cNvSpPr/>
          <p:nvPr/>
        </p:nvSpPr>
        <p:spPr>
          <a:xfrm>
            <a:off x="1300364" y="2845091"/>
            <a:ext cx="3246545" cy="209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Authentic Materials</a:t>
            </a:r>
            <a:endParaRPr lang="en-US" sz="1600" dirty="0"/>
          </a:p>
        </p:txBody>
      </p:sp>
      <p:sp>
        <p:nvSpPr>
          <p:cNvPr id="15" name="Shape 12"/>
          <p:cNvSpPr/>
          <p:nvPr/>
        </p:nvSpPr>
        <p:spPr>
          <a:xfrm>
            <a:off x="4754318" y="2461091"/>
            <a:ext cx="3386182" cy="698182"/>
          </a:xfrm>
          <a:custGeom>
            <a:avLst/>
            <a:gdLst/>
            <a:ahLst/>
            <a:cxnLst/>
            <a:rect l="l" t="t" r="r" b="b"/>
            <a:pathLst>
              <a:path w="3386182" h="698182">
                <a:moveTo>
                  <a:pt x="69818" y="0"/>
                </a:moveTo>
                <a:lnTo>
                  <a:pt x="3316364" y="0"/>
                </a:lnTo>
                <a:cubicBezTo>
                  <a:pt x="3354923" y="0"/>
                  <a:pt x="3386182" y="31259"/>
                  <a:pt x="3386182" y="69818"/>
                </a:cubicBezTo>
                <a:lnTo>
                  <a:pt x="3386182" y="628364"/>
                </a:lnTo>
                <a:cubicBezTo>
                  <a:pt x="3386182" y="666923"/>
                  <a:pt x="3354923" y="698182"/>
                  <a:pt x="3316364" y="698182"/>
                </a:cubicBezTo>
                <a:lnTo>
                  <a:pt x="69818" y="698182"/>
                </a:lnTo>
                <a:cubicBezTo>
                  <a:pt x="31284" y="698182"/>
                  <a:pt x="0" y="666897"/>
                  <a:pt x="0" y="628364"/>
                </a:cubicBezTo>
                <a:lnTo>
                  <a:pt x="0" y="69818"/>
                </a:lnTo>
                <a:cubicBezTo>
                  <a:pt x="0" y="31284"/>
                  <a:pt x="31284" y="0"/>
                  <a:pt x="69818" y="0"/>
                </a:cubicBezTo>
                <a:close/>
              </a:path>
            </a:pathLst>
          </a:custGeom>
          <a:solidFill>
            <a:srgbClr val="F8F7F2">
              <a:alpha val="10196"/>
            </a:srgbClr>
          </a:solidFill>
        </p:spPr>
      </p:sp>
      <p:sp>
        <p:nvSpPr>
          <p:cNvPr id="16" name="Shape 13"/>
          <p:cNvSpPr/>
          <p:nvPr/>
        </p:nvSpPr>
        <p:spPr>
          <a:xfrm>
            <a:off x="6315545" y="2565818"/>
            <a:ext cx="261818" cy="209455"/>
          </a:xfrm>
          <a:custGeom>
            <a:avLst/>
            <a:gdLst/>
            <a:ahLst/>
            <a:cxnLst/>
            <a:rect l="l" t="t" r="r" b="b"/>
            <a:pathLst>
              <a:path w="261818" h="209455">
                <a:moveTo>
                  <a:pt x="52364" y="39273"/>
                </a:moveTo>
                <a:cubicBezTo>
                  <a:pt x="52364" y="24832"/>
                  <a:pt x="64105" y="13091"/>
                  <a:pt x="78545" y="13091"/>
                </a:cubicBezTo>
                <a:lnTo>
                  <a:pt x="222545" y="13091"/>
                </a:lnTo>
                <a:cubicBezTo>
                  <a:pt x="236986" y="13091"/>
                  <a:pt x="248727" y="24832"/>
                  <a:pt x="248727" y="39273"/>
                </a:cubicBezTo>
                <a:lnTo>
                  <a:pt x="248727" y="137455"/>
                </a:lnTo>
                <a:lnTo>
                  <a:pt x="209455" y="137455"/>
                </a:lnTo>
                <a:lnTo>
                  <a:pt x="209455" y="130909"/>
                </a:lnTo>
                <a:cubicBezTo>
                  <a:pt x="209455" y="123668"/>
                  <a:pt x="203605" y="117818"/>
                  <a:pt x="196364" y="117818"/>
                </a:cubicBezTo>
                <a:lnTo>
                  <a:pt x="170182" y="117818"/>
                </a:lnTo>
                <a:cubicBezTo>
                  <a:pt x="162941" y="117818"/>
                  <a:pt x="157091" y="123668"/>
                  <a:pt x="157091" y="130909"/>
                </a:cubicBezTo>
                <a:lnTo>
                  <a:pt x="157091" y="137455"/>
                </a:lnTo>
                <a:lnTo>
                  <a:pt x="104277" y="137455"/>
                </a:lnTo>
                <a:cubicBezTo>
                  <a:pt x="108736" y="129764"/>
                  <a:pt x="111273" y="120805"/>
                  <a:pt x="111273" y="111273"/>
                </a:cubicBezTo>
                <a:cubicBezTo>
                  <a:pt x="111273" y="82350"/>
                  <a:pt x="87832" y="58909"/>
                  <a:pt x="58909" y="58909"/>
                </a:cubicBezTo>
                <a:cubicBezTo>
                  <a:pt x="56700" y="58909"/>
                  <a:pt x="54491" y="59032"/>
                  <a:pt x="52364" y="59318"/>
                </a:cubicBezTo>
                <a:lnTo>
                  <a:pt x="52364" y="39273"/>
                </a:lnTo>
                <a:close/>
                <a:moveTo>
                  <a:pt x="136227" y="183273"/>
                </a:moveTo>
                <a:cubicBezTo>
                  <a:pt x="134141" y="173373"/>
                  <a:pt x="129559" y="164414"/>
                  <a:pt x="123095" y="157091"/>
                </a:cubicBezTo>
                <a:lnTo>
                  <a:pt x="248727" y="157091"/>
                </a:lnTo>
                <a:cubicBezTo>
                  <a:pt x="248727" y="171532"/>
                  <a:pt x="236986" y="183273"/>
                  <a:pt x="222545" y="183273"/>
                </a:cubicBezTo>
                <a:lnTo>
                  <a:pt x="136227" y="183273"/>
                </a:lnTo>
                <a:close/>
                <a:moveTo>
                  <a:pt x="26182" y="111273"/>
                </a:moveTo>
                <a:cubicBezTo>
                  <a:pt x="26182" y="93210"/>
                  <a:pt x="40846" y="78545"/>
                  <a:pt x="58909" y="78545"/>
                </a:cubicBezTo>
                <a:cubicBezTo>
                  <a:pt x="76972" y="78545"/>
                  <a:pt x="91636" y="93210"/>
                  <a:pt x="91636" y="111273"/>
                </a:cubicBezTo>
                <a:cubicBezTo>
                  <a:pt x="91636" y="129335"/>
                  <a:pt x="76972" y="144000"/>
                  <a:pt x="58909" y="144000"/>
                </a:cubicBezTo>
                <a:cubicBezTo>
                  <a:pt x="40846" y="144000"/>
                  <a:pt x="26182" y="129335"/>
                  <a:pt x="26182" y="111273"/>
                </a:cubicBezTo>
                <a:close/>
                <a:moveTo>
                  <a:pt x="0" y="196364"/>
                </a:moveTo>
                <a:cubicBezTo>
                  <a:pt x="0" y="174682"/>
                  <a:pt x="17591" y="157091"/>
                  <a:pt x="39273" y="157091"/>
                </a:cubicBezTo>
                <a:lnTo>
                  <a:pt x="78545" y="157091"/>
                </a:lnTo>
                <a:cubicBezTo>
                  <a:pt x="100227" y="157091"/>
                  <a:pt x="117818" y="174682"/>
                  <a:pt x="117818" y="196364"/>
                </a:cubicBezTo>
                <a:cubicBezTo>
                  <a:pt x="117818" y="203605"/>
                  <a:pt x="111968" y="209455"/>
                  <a:pt x="104727" y="209455"/>
                </a:cubicBezTo>
                <a:lnTo>
                  <a:pt x="13091" y="209455"/>
                </a:lnTo>
                <a:cubicBezTo>
                  <a:pt x="5850" y="209455"/>
                  <a:pt x="0" y="203605"/>
                  <a:pt x="0" y="196364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7" name="Text 14"/>
          <p:cNvSpPr/>
          <p:nvPr/>
        </p:nvSpPr>
        <p:spPr>
          <a:xfrm>
            <a:off x="4824136" y="2845091"/>
            <a:ext cx="3246545" cy="209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Expert Instruction</a:t>
            </a:r>
            <a:endParaRPr lang="en-US" sz="1600" dirty="0"/>
          </a:p>
        </p:txBody>
      </p:sp>
      <p:sp>
        <p:nvSpPr>
          <p:cNvPr id="18" name="Shape 15"/>
          <p:cNvSpPr/>
          <p:nvPr/>
        </p:nvSpPr>
        <p:spPr>
          <a:xfrm>
            <a:off x="8278227" y="2461091"/>
            <a:ext cx="3386182" cy="698182"/>
          </a:xfrm>
          <a:custGeom>
            <a:avLst/>
            <a:gdLst/>
            <a:ahLst/>
            <a:cxnLst/>
            <a:rect l="l" t="t" r="r" b="b"/>
            <a:pathLst>
              <a:path w="3386182" h="698182">
                <a:moveTo>
                  <a:pt x="69818" y="0"/>
                </a:moveTo>
                <a:lnTo>
                  <a:pt x="3316364" y="0"/>
                </a:lnTo>
                <a:cubicBezTo>
                  <a:pt x="3354923" y="0"/>
                  <a:pt x="3386182" y="31259"/>
                  <a:pt x="3386182" y="69818"/>
                </a:cubicBezTo>
                <a:lnTo>
                  <a:pt x="3386182" y="628364"/>
                </a:lnTo>
                <a:cubicBezTo>
                  <a:pt x="3386182" y="666923"/>
                  <a:pt x="3354923" y="698182"/>
                  <a:pt x="3316364" y="698182"/>
                </a:cubicBezTo>
                <a:lnTo>
                  <a:pt x="69818" y="698182"/>
                </a:lnTo>
                <a:cubicBezTo>
                  <a:pt x="31284" y="698182"/>
                  <a:pt x="0" y="666897"/>
                  <a:pt x="0" y="628364"/>
                </a:cubicBezTo>
                <a:lnTo>
                  <a:pt x="0" y="69818"/>
                </a:lnTo>
                <a:cubicBezTo>
                  <a:pt x="0" y="31284"/>
                  <a:pt x="31284" y="0"/>
                  <a:pt x="69818" y="0"/>
                </a:cubicBezTo>
                <a:close/>
              </a:path>
            </a:pathLst>
          </a:custGeom>
          <a:solidFill>
            <a:srgbClr val="F8F7F2">
              <a:alpha val="10196"/>
            </a:srgbClr>
          </a:solidFill>
        </p:spPr>
      </p:sp>
      <p:sp>
        <p:nvSpPr>
          <p:cNvPr id="19" name="Shape 16"/>
          <p:cNvSpPr/>
          <p:nvPr/>
        </p:nvSpPr>
        <p:spPr>
          <a:xfrm>
            <a:off x="9865636" y="2565818"/>
            <a:ext cx="209455" cy="209455"/>
          </a:xfrm>
          <a:custGeom>
            <a:avLst/>
            <a:gdLst/>
            <a:ahLst/>
            <a:cxnLst/>
            <a:rect l="l" t="t" r="r" b="b"/>
            <a:pathLst>
              <a:path w="209455" h="209455">
                <a:moveTo>
                  <a:pt x="95114" y="2127"/>
                </a:moveTo>
                <a:cubicBezTo>
                  <a:pt x="101209" y="-695"/>
                  <a:pt x="108245" y="-695"/>
                  <a:pt x="114341" y="2127"/>
                </a:cubicBezTo>
                <a:lnTo>
                  <a:pt x="203768" y="43445"/>
                </a:lnTo>
                <a:cubicBezTo>
                  <a:pt x="207245" y="45041"/>
                  <a:pt x="209455" y="48518"/>
                  <a:pt x="209455" y="52364"/>
                </a:cubicBezTo>
                <a:cubicBezTo>
                  <a:pt x="209455" y="56209"/>
                  <a:pt x="207245" y="59686"/>
                  <a:pt x="203768" y="61282"/>
                </a:cubicBezTo>
                <a:lnTo>
                  <a:pt x="114341" y="102600"/>
                </a:lnTo>
                <a:cubicBezTo>
                  <a:pt x="108245" y="105423"/>
                  <a:pt x="101209" y="105423"/>
                  <a:pt x="95114" y="102600"/>
                </a:cubicBezTo>
                <a:lnTo>
                  <a:pt x="5686" y="61282"/>
                </a:lnTo>
                <a:cubicBezTo>
                  <a:pt x="2209" y="59645"/>
                  <a:pt x="0" y="56168"/>
                  <a:pt x="0" y="52364"/>
                </a:cubicBezTo>
                <a:cubicBezTo>
                  <a:pt x="0" y="48559"/>
                  <a:pt x="2209" y="45041"/>
                  <a:pt x="5686" y="43445"/>
                </a:cubicBezTo>
                <a:lnTo>
                  <a:pt x="95114" y="2127"/>
                </a:lnTo>
                <a:close/>
                <a:moveTo>
                  <a:pt x="19677" y="89345"/>
                </a:moveTo>
                <a:lnTo>
                  <a:pt x="86891" y="120395"/>
                </a:lnTo>
                <a:cubicBezTo>
                  <a:pt x="98223" y="125632"/>
                  <a:pt x="111273" y="125632"/>
                  <a:pt x="122605" y="120395"/>
                </a:cubicBezTo>
                <a:lnTo>
                  <a:pt x="189818" y="89345"/>
                </a:lnTo>
                <a:lnTo>
                  <a:pt x="203768" y="95809"/>
                </a:lnTo>
                <a:cubicBezTo>
                  <a:pt x="207245" y="97405"/>
                  <a:pt x="209455" y="100882"/>
                  <a:pt x="209455" y="104727"/>
                </a:cubicBezTo>
                <a:cubicBezTo>
                  <a:pt x="209455" y="108573"/>
                  <a:pt x="207245" y="112050"/>
                  <a:pt x="203768" y="113645"/>
                </a:cubicBezTo>
                <a:lnTo>
                  <a:pt x="114341" y="154964"/>
                </a:lnTo>
                <a:cubicBezTo>
                  <a:pt x="108245" y="157786"/>
                  <a:pt x="101209" y="157786"/>
                  <a:pt x="95114" y="154964"/>
                </a:cubicBezTo>
                <a:lnTo>
                  <a:pt x="5686" y="113645"/>
                </a:lnTo>
                <a:cubicBezTo>
                  <a:pt x="2209" y="112009"/>
                  <a:pt x="0" y="108532"/>
                  <a:pt x="0" y="104727"/>
                </a:cubicBezTo>
                <a:cubicBezTo>
                  <a:pt x="0" y="100923"/>
                  <a:pt x="2209" y="97405"/>
                  <a:pt x="5686" y="95809"/>
                </a:cubicBezTo>
                <a:lnTo>
                  <a:pt x="19636" y="89345"/>
                </a:lnTo>
                <a:close/>
                <a:moveTo>
                  <a:pt x="5686" y="148173"/>
                </a:moveTo>
                <a:lnTo>
                  <a:pt x="19636" y="141709"/>
                </a:lnTo>
                <a:lnTo>
                  <a:pt x="86850" y="172759"/>
                </a:lnTo>
                <a:cubicBezTo>
                  <a:pt x="98182" y="177995"/>
                  <a:pt x="111232" y="177995"/>
                  <a:pt x="122564" y="172759"/>
                </a:cubicBezTo>
                <a:lnTo>
                  <a:pt x="189777" y="141709"/>
                </a:lnTo>
                <a:lnTo>
                  <a:pt x="203727" y="148173"/>
                </a:lnTo>
                <a:cubicBezTo>
                  <a:pt x="207205" y="149768"/>
                  <a:pt x="209414" y="153245"/>
                  <a:pt x="209414" y="157091"/>
                </a:cubicBezTo>
                <a:cubicBezTo>
                  <a:pt x="209414" y="160936"/>
                  <a:pt x="207205" y="164414"/>
                  <a:pt x="203727" y="166009"/>
                </a:cubicBezTo>
                <a:lnTo>
                  <a:pt x="114300" y="207327"/>
                </a:lnTo>
                <a:cubicBezTo>
                  <a:pt x="108205" y="210150"/>
                  <a:pt x="101168" y="210150"/>
                  <a:pt x="95073" y="207327"/>
                </a:cubicBezTo>
                <a:lnTo>
                  <a:pt x="5686" y="166009"/>
                </a:lnTo>
                <a:cubicBezTo>
                  <a:pt x="2209" y="164373"/>
                  <a:pt x="0" y="160895"/>
                  <a:pt x="0" y="157091"/>
                </a:cubicBezTo>
                <a:cubicBezTo>
                  <a:pt x="0" y="153286"/>
                  <a:pt x="2209" y="149768"/>
                  <a:pt x="5686" y="148173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0" name="Text 17"/>
          <p:cNvSpPr/>
          <p:nvPr/>
        </p:nvSpPr>
        <p:spPr>
          <a:xfrm>
            <a:off x="8348045" y="2845091"/>
            <a:ext cx="3246545" cy="209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00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Differentiated Support</a:t>
            </a:r>
            <a:endParaRPr lang="en-US" sz="1600" dirty="0"/>
          </a:p>
        </p:txBody>
      </p:sp>
      <p:sp>
        <p:nvSpPr>
          <p:cNvPr id="21" name="Shape 18"/>
          <p:cNvSpPr/>
          <p:nvPr/>
        </p:nvSpPr>
        <p:spPr>
          <a:xfrm>
            <a:off x="353455" y="3486545"/>
            <a:ext cx="5655273" cy="2356364"/>
          </a:xfrm>
          <a:custGeom>
            <a:avLst/>
            <a:gdLst/>
            <a:ahLst/>
            <a:cxnLst/>
            <a:rect l="l" t="t" r="r" b="b"/>
            <a:pathLst>
              <a:path w="5655273" h="2356364">
                <a:moveTo>
                  <a:pt x="104717" y="0"/>
                </a:moveTo>
                <a:lnTo>
                  <a:pt x="5550556" y="0"/>
                </a:lnTo>
                <a:cubicBezTo>
                  <a:pt x="5608389" y="0"/>
                  <a:pt x="5655273" y="46883"/>
                  <a:pt x="5655273" y="104717"/>
                </a:cubicBezTo>
                <a:lnTo>
                  <a:pt x="5655273" y="2251647"/>
                </a:lnTo>
                <a:cubicBezTo>
                  <a:pt x="5655273" y="2309480"/>
                  <a:pt x="5608389" y="2356364"/>
                  <a:pt x="5550556" y="2356364"/>
                </a:cubicBezTo>
                <a:lnTo>
                  <a:pt x="104717" y="2356364"/>
                </a:lnTo>
                <a:cubicBezTo>
                  <a:pt x="46883" y="2356364"/>
                  <a:pt x="0" y="2309480"/>
                  <a:pt x="0" y="2251647"/>
                </a:cubicBezTo>
                <a:lnTo>
                  <a:pt x="0" y="104717"/>
                </a:lnTo>
                <a:cubicBezTo>
                  <a:pt x="0" y="46883"/>
                  <a:pt x="46883" y="0"/>
                  <a:pt x="104717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12700">
            <a:solidFill>
              <a:srgbClr val="F8F7F2">
                <a:alpha val="20000"/>
              </a:srgbClr>
            </a:solidFill>
            <a:prstDash val="solid"/>
          </a:ln>
        </p:spPr>
      </p:sp>
      <p:sp>
        <p:nvSpPr>
          <p:cNvPr id="22" name="Shape 19"/>
          <p:cNvSpPr/>
          <p:nvPr/>
        </p:nvSpPr>
        <p:spPr>
          <a:xfrm>
            <a:off x="532364" y="3665455"/>
            <a:ext cx="488727" cy="488727"/>
          </a:xfrm>
          <a:custGeom>
            <a:avLst/>
            <a:gdLst/>
            <a:ahLst/>
            <a:cxnLst/>
            <a:rect l="l" t="t" r="r" b="b"/>
            <a:pathLst>
              <a:path w="488727" h="488727">
                <a:moveTo>
                  <a:pt x="244364" y="0"/>
                </a:moveTo>
                <a:lnTo>
                  <a:pt x="244364" y="0"/>
                </a:lnTo>
                <a:cubicBezTo>
                  <a:pt x="379232" y="0"/>
                  <a:pt x="488727" y="109496"/>
                  <a:pt x="488727" y="244364"/>
                </a:cubicBezTo>
                <a:lnTo>
                  <a:pt x="488727" y="244364"/>
                </a:lnTo>
                <a:cubicBezTo>
                  <a:pt x="488727" y="379232"/>
                  <a:pt x="379232" y="488727"/>
                  <a:pt x="244364" y="488727"/>
                </a:cubicBezTo>
                <a:lnTo>
                  <a:pt x="244364" y="488727"/>
                </a:lnTo>
                <a:cubicBezTo>
                  <a:pt x="109496" y="488727"/>
                  <a:pt x="0" y="379232"/>
                  <a:pt x="0" y="244364"/>
                </a:cubicBezTo>
                <a:lnTo>
                  <a:pt x="0" y="244364"/>
                </a:lnTo>
                <a:cubicBezTo>
                  <a:pt x="0" y="109496"/>
                  <a:pt x="109496" y="0"/>
                  <a:pt x="24436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3" name="Shape 20"/>
          <p:cNvSpPr/>
          <p:nvPr/>
        </p:nvSpPr>
        <p:spPr>
          <a:xfrm>
            <a:off x="645818" y="3805091"/>
            <a:ext cx="261818" cy="209455"/>
          </a:xfrm>
          <a:custGeom>
            <a:avLst/>
            <a:gdLst/>
            <a:ahLst/>
            <a:cxnLst/>
            <a:rect l="l" t="t" r="r" b="b"/>
            <a:pathLst>
              <a:path w="261818" h="209455">
                <a:moveTo>
                  <a:pt x="144000" y="0"/>
                </a:moveTo>
                <a:cubicBezTo>
                  <a:pt x="144000" y="-7241"/>
                  <a:pt x="138150" y="-13091"/>
                  <a:pt x="130909" y="-13091"/>
                </a:cubicBezTo>
                <a:cubicBezTo>
                  <a:pt x="123668" y="-13091"/>
                  <a:pt x="117818" y="-7241"/>
                  <a:pt x="117818" y="0"/>
                </a:cubicBezTo>
                <a:lnTo>
                  <a:pt x="117818" y="26182"/>
                </a:lnTo>
                <a:lnTo>
                  <a:pt x="78545" y="26182"/>
                </a:lnTo>
                <a:cubicBezTo>
                  <a:pt x="56864" y="26182"/>
                  <a:pt x="39273" y="43773"/>
                  <a:pt x="39273" y="65455"/>
                </a:cubicBezTo>
                <a:lnTo>
                  <a:pt x="39273" y="157091"/>
                </a:lnTo>
                <a:cubicBezTo>
                  <a:pt x="39273" y="178773"/>
                  <a:pt x="56864" y="196364"/>
                  <a:pt x="78545" y="196364"/>
                </a:cubicBezTo>
                <a:lnTo>
                  <a:pt x="183273" y="196364"/>
                </a:lnTo>
                <a:cubicBezTo>
                  <a:pt x="204955" y="196364"/>
                  <a:pt x="222545" y="178773"/>
                  <a:pt x="222545" y="157091"/>
                </a:cubicBezTo>
                <a:lnTo>
                  <a:pt x="222545" y="65455"/>
                </a:lnTo>
                <a:cubicBezTo>
                  <a:pt x="222545" y="43773"/>
                  <a:pt x="204955" y="26182"/>
                  <a:pt x="183273" y="26182"/>
                </a:cubicBezTo>
                <a:lnTo>
                  <a:pt x="144000" y="26182"/>
                </a:lnTo>
                <a:lnTo>
                  <a:pt x="144000" y="0"/>
                </a:lnTo>
                <a:close/>
                <a:moveTo>
                  <a:pt x="65455" y="150545"/>
                </a:moveTo>
                <a:cubicBezTo>
                  <a:pt x="65455" y="145105"/>
                  <a:pt x="69832" y="140727"/>
                  <a:pt x="75273" y="140727"/>
                </a:cubicBezTo>
                <a:lnTo>
                  <a:pt x="88364" y="140727"/>
                </a:lnTo>
                <a:cubicBezTo>
                  <a:pt x="93805" y="140727"/>
                  <a:pt x="98182" y="145105"/>
                  <a:pt x="98182" y="150545"/>
                </a:cubicBezTo>
                <a:cubicBezTo>
                  <a:pt x="98182" y="155986"/>
                  <a:pt x="93805" y="160364"/>
                  <a:pt x="88364" y="160364"/>
                </a:cubicBezTo>
                <a:lnTo>
                  <a:pt x="75273" y="160364"/>
                </a:lnTo>
                <a:cubicBezTo>
                  <a:pt x="69832" y="160364"/>
                  <a:pt x="65455" y="155986"/>
                  <a:pt x="65455" y="150545"/>
                </a:cubicBezTo>
                <a:close/>
                <a:moveTo>
                  <a:pt x="114545" y="150545"/>
                </a:moveTo>
                <a:cubicBezTo>
                  <a:pt x="114545" y="145105"/>
                  <a:pt x="118923" y="140727"/>
                  <a:pt x="124364" y="140727"/>
                </a:cubicBezTo>
                <a:lnTo>
                  <a:pt x="137455" y="140727"/>
                </a:lnTo>
                <a:cubicBezTo>
                  <a:pt x="142895" y="140727"/>
                  <a:pt x="147273" y="145105"/>
                  <a:pt x="147273" y="150545"/>
                </a:cubicBezTo>
                <a:cubicBezTo>
                  <a:pt x="147273" y="155986"/>
                  <a:pt x="142895" y="160364"/>
                  <a:pt x="137455" y="160364"/>
                </a:cubicBezTo>
                <a:lnTo>
                  <a:pt x="124364" y="160364"/>
                </a:lnTo>
                <a:cubicBezTo>
                  <a:pt x="118923" y="160364"/>
                  <a:pt x="114545" y="155986"/>
                  <a:pt x="114545" y="150545"/>
                </a:cubicBezTo>
                <a:close/>
                <a:moveTo>
                  <a:pt x="163636" y="150545"/>
                </a:moveTo>
                <a:cubicBezTo>
                  <a:pt x="163636" y="145105"/>
                  <a:pt x="168014" y="140727"/>
                  <a:pt x="173455" y="140727"/>
                </a:cubicBezTo>
                <a:lnTo>
                  <a:pt x="186545" y="140727"/>
                </a:lnTo>
                <a:cubicBezTo>
                  <a:pt x="191986" y="140727"/>
                  <a:pt x="196364" y="145105"/>
                  <a:pt x="196364" y="150545"/>
                </a:cubicBezTo>
                <a:cubicBezTo>
                  <a:pt x="196364" y="155986"/>
                  <a:pt x="191986" y="160364"/>
                  <a:pt x="186545" y="160364"/>
                </a:cubicBezTo>
                <a:lnTo>
                  <a:pt x="173455" y="160364"/>
                </a:lnTo>
                <a:cubicBezTo>
                  <a:pt x="168014" y="160364"/>
                  <a:pt x="163636" y="155986"/>
                  <a:pt x="163636" y="150545"/>
                </a:cubicBezTo>
                <a:close/>
                <a:moveTo>
                  <a:pt x="91636" y="72000"/>
                </a:moveTo>
                <a:cubicBezTo>
                  <a:pt x="102474" y="72000"/>
                  <a:pt x="111273" y="80799"/>
                  <a:pt x="111273" y="91636"/>
                </a:cubicBezTo>
                <a:cubicBezTo>
                  <a:pt x="111273" y="102474"/>
                  <a:pt x="102474" y="111273"/>
                  <a:pt x="91636" y="111273"/>
                </a:cubicBezTo>
                <a:cubicBezTo>
                  <a:pt x="80799" y="111273"/>
                  <a:pt x="72000" y="102474"/>
                  <a:pt x="72000" y="91636"/>
                </a:cubicBezTo>
                <a:cubicBezTo>
                  <a:pt x="72000" y="80799"/>
                  <a:pt x="80799" y="72000"/>
                  <a:pt x="91636" y="72000"/>
                </a:cubicBezTo>
                <a:close/>
                <a:moveTo>
                  <a:pt x="150545" y="91636"/>
                </a:moveTo>
                <a:cubicBezTo>
                  <a:pt x="150545" y="80799"/>
                  <a:pt x="159344" y="72000"/>
                  <a:pt x="170182" y="72000"/>
                </a:cubicBezTo>
                <a:cubicBezTo>
                  <a:pt x="181019" y="72000"/>
                  <a:pt x="189818" y="80799"/>
                  <a:pt x="189818" y="91636"/>
                </a:cubicBezTo>
                <a:cubicBezTo>
                  <a:pt x="189818" y="102474"/>
                  <a:pt x="181019" y="111273"/>
                  <a:pt x="170182" y="111273"/>
                </a:cubicBezTo>
                <a:cubicBezTo>
                  <a:pt x="159344" y="111273"/>
                  <a:pt x="150545" y="102474"/>
                  <a:pt x="150545" y="91636"/>
                </a:cubicBezTo>
                <a:close/>
                <a:moveTo>
                  <a:pt x="26182" y="91636"/>
                </a:moveTo>
                <a:cubicBezTo>
                  <a:pt x="26182" y="84395"/>
                  <a:pt x="20332" y="78545"/>
                  <a:pt x="13091" y="78545"/>
                </a:cubicBezTo>
                <a:cubicBezTo>
                  <a:pt x="5850" y="78545"/>
                  <a:pt x="0" y="84395"/>
                  <a:pt x="0" y="91636"/>
                </a:cubicBezTo>
                <a:lnTo>
                  <a:pt x="0" y="130909"/>
                </a:lnTo>
                <a:cubicBezTo>
                  <a:pt x="0" y="138150"/>
                  <a:pt x="5850" y="144000"/>
                  <a:pt x="13091" y="144000"/>
                </a:cubicBezTo>
                <a:cubicBezTo>
                  <a:pt x="20332" y="144000"/>
                  <a:pt x="26182" y="138150"/>
                  <a:pt x="26182" y="130909"/>
                </a:cubicBezTo>
                <a:lnTo>
                  <a:pt x="26182" y="91636"/>
                </a:lnTo>
                <a:close/>
                <a:moveTo>
                  <a:pt x="248727" y="78545"/>
                </a:moveTo>
                <a:cubicBezTo>
                  <a:pt x="241486" y="78545"/>
                  <a:pt x="235636" y="84395"/>
                  <a:pt x="235636" y="91636"/>
                </a:cubicBezTo>
                <a:lnTo>
                  <a:pt x="235636" y="130909"/>
                </a:lnTo>
                <a:cubicBezTo>
                  <a:pt x="235636" y="138150"/>
                  <a:pt x="241486" y="144000"/>
                  <a:pt x="248727" y="144000"/>
                </a:cubicBezTo>
                <a:cubicBezTo>
                  <a:pt x="255968" y="144000"/>
                  <a:pt x="261818" y="138150"/>
                  <a:pt x="261818" y="130909"/>
                </a:cubicBezTo>
                <a:lnTo>
                  <a:pt x="261818" y="91636"/>
                </a:lnTo>
                <a:cubicBezTo>
                  <a:pt x="261818" y="84395"/>
                  <a:pt x="255968" y="78545"/>
                  <a:pt x="248727" y="78545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4" name="Text 21"/>
          <p:cNvSpPr/>
          <p:nvPr/>
        </p:nvSpPr>
        <p:spPr>
          <a:xfrm>
            <a:off x="1125818" y="3787636"/>
            <a:ext cx="2059636" cy="2443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75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AI Assessment Integration</a:t>
            </a:r>
            <a:endParaRPr lang="en-US" sz="1600" dirty="0"/>
          </a:p>
        </p:txBody>
      </p:sp>
      <p:sp>
        <p:nvSpPr>
          <p:cNvPr id="25" name="Shape 22"/>
          <p:cNvSpPr/>
          <p:nvPr/>
        </p:nvSpPr>
        <p:spPr>
          <a:xfrm>
            <a:off x="562909" y="4328727"/>
            <a:ext cx="87273" cy="139636"/>
          </a:xfrm>
          <a:custGeom>
            <a:avLst/>
            <a:gdLst/>
            <a:ahLst/>
            <a:cxnLst/>
            <a:rect l="l" t="t" r="r" b="b"/>
            <a:pathLst>
              <a:path w="87273" h="139636">
                <a:moveTo>
                  <a:pt x="84845" y="63655"/>
                </a:moveTo>
                <a:cubicBezTo>
                  <a:pt x="88255" y="67064"/>
                  <a:pt x="88255" y="72600"/>
                  <a:pt x="84845" y="76009"/>
                </a:cubicBezTo>
                <a:lnTo>
                  <a:pt x="32482" y="128373"/>
                </a:lnTo>
                <a:cubicBezTo>
                  <a:pt x="29073" y="131782"/>
                  <a:pt x="23536" y="131782"/>
                  <a:pt x="20127" y="128373"/>
                </a:cubicBezTo>
                <a:cubicBezTo>
                  <a:pt x="16718" y="124964"/>
                  <a:pt x="16718" y="119427"/>
                  <a:pt x="20127" y="116018"/>
                </a:cubicBezTo>
                <a:lnTo>
                  <a:pt x="66327" y="69818"/>
                </a:lnTo>
                <a:lnTo>
                  <a:pt x="20155" y="23618"/>
                </a:lnTo>
                <a:cubicBezTo>
                  <a:pt x="16745" y="20209"/>
                  <a:pt x="16745" y="14673"/>
                  <a:pt x="20155" y="11264"/>
                </a:cubicBezTo>
                <a:cubicBezTo>
                  <a:pt x="23564" y="7855"/>
                  <a:pt x="29100" y="7855"/>
                  <a:pt x="32509" y="11264"/>
                </a:cubicBezTo>
                <a:lnTo>
                  <a:pt x="84873" y="6362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26" name="Text 23"/>
          <p:cNvSpPr/>
          <p:nvPr/>
        </p:nvSpPr>
        <p:spPr>
          <a:xfrm>
            <a:off x="781773" y="4293818"/>
            <a:ext cx="5114182" cy="41890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Implement AI-powered tools for real-time assessment of cross-cultural communication competence</a:t>
            </a:r>
            <a:endParaRPr lang="en-US" sz="1600" dirty="0"/>
          </a:p>
        </p:txBody>
      </p:sp>
      <p:sp>
        <p:nvSpPr>
          <p:cNvPr id="27" name="Shape 24"/>
          <p:cNvSpPr/>
          <p:nvPr/>
        </p:nvSpPr>
        <p:spPr>
          <a:xfrm>
            <a:off x="554182" y="4852364"/>
            <a:ext cx="87273" cy="139636"/>
          </a:xfrm>
          <a:custGeom>
            <a:avLst/>
            <a:gdLst/>
            <a:ahLst/>
            <a:cxnLst/>
            <a:rect l="l" t="t" r="r" b="b"/>
            <a:pathLst>
              <a:path w="87273" h="139636">
                <a:moveTo>
                  <a:pt x="84845" y="63655"/>
                </a:moveTo>
                <a:cubicBezTo>
                  <a:pt x="88255" y="67064"/>
                  <a:pt x="88255" y="72600"/>
                  <a:pt x="84845" y="76009"/>
                </a:cubicBezTo>
                <a:lnTo>
                  <a:pt x="32482" y="128373"/>
                </a:lnTo>
                <a:cubicBezTo>
                  <a:pt x="29073" y="131782"/>
                  <a:pt x="23536" y="131782"/>
                  <a:pt x="20127" y="128373"/>
                </a:cubicBezTo>
                <a:cubicBezTo>
                  <a:pt x="16718" y="124964"/>
                  <a:pt x="16718" y="119427"/>
                  <a:pt x="20127" y="116018"/>
                </a:cubicBezTo>
                <a:lnTo>
                  <a:pt x="66327" y="69818"/>
                </a:lnTo>
                <a:lnTo>
                  <a:pt x="20155" y="23618"/>
                </a:lnTo>
                <a:cubicBezTo>
                  <a:pt x="16745" y="20209"/>
                  <a:pt x="16745" y="14673"/>
                  <a:pt x="20155" y="11264"/>
                </a:cubicBezTo>
                <a:cubicBezTo>
                  <a:pt x="23564" y="7855"/>
                  <a:pt x="29100" y="7855"/>
                  <a:pt x="32509" y="11264"/>
                </a:cubicBezTo>
                <a:lnTo>
                  <a:pt x="84873" y="6362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28" name="Text 25"/>
          <p:cNvSpPr/>
          <p:nvPr/>
        </p:nvSpPr>
        <p:spPr>
          <a:xfrm>
            <a:off x="771955" y="4817455"/>
            <a:ext cx="5122909" cy="41890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Develop adaptive learning systems that automatically adjust scaffolding intensity based on performance data</a:t>
            </a:r>
            <a:endParaRPr lang="en-US" sz="1600" dirty="0"/>
          </a:p>
        </p:txBody>
      </p:sp>
      <p:sp>
        <p:nvSpPr>
          <p:cNvPr id="29" name="Shape 26"/>
          <p:cNvSpPr/>
          <p:nvPr/>
        </p:nvSpPr>
        <p:spPr>
          <a:xfrm>
            <a:off x="576000" y="5376000"/>
            <a:ext cx="87273" cy="139636"/>
          </a:xfrm>
          <a:custGeom>
            <a:avLst/>
            <a:gdLst/>
            <a:ahLst/>
            <a:cxnLst/>
            <a:rect l="l" t="t" r="r" b="b"/>
            <a:pathLst>
              <a:path w="87273" h="139636">
                <a:moveTo>
                  <a:pt x="84845" y="63655"/>
                </a:moveTo>
                <a:cubicBezTo>
                  <a:pt x="88255" y="67064"/>
                  <a:pt x="88255" y="72600"/>
                  <a:pt x="84845" y="76009"/>
                </a:cubicBezTo>
                <a:lnTo>
                  <a:pt x="32482" y="128373"/>
                </a:lnTo>
                <a:cubicBezTo>
                  <a:pt x="29073" y="131782"/>
                  <a:pt x="23536" y="131782"/>
                  <a:pt x="20127" y="128373"/>
                </a:cubicBezTo>
                <a:cubicBezTo>
                  <a:pt x="16718" y="124964"/>
                  <a:pt x="16718" y="119427"/>
                  <a:pt x="20127" y="116018"/>
                </a:cubicBezTo>
                <a:lnTo>
                  <a:pt x="66327" y="69818"/>
                </a:lnTo>
                <a:lnTo>
                  <a:pt x="20155" y="23618"/>
                </a:lnTo>
                <a:cubicBezTo>
                  <a:pt x="16745" y="20209"/>
                  <a:pt x="16745" y="14673"/>
                  <a:pt x="20155" y="11264"/>
                </a:cubicBezTo>
                <a:cubicBezTo>
                  <a:pt x="23564" y="7855"/>
                  <a:pt x="29100" y="7855"/>
                  <a:pt x="32509" y="11264"/>
                </a:cubicBezTo>
                <a:lnTo>
                  <a:pt x="84873" y="6362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30" name="Text 27"/>
          <p:cNvSpPr/>
          <p:nvPr/>
        </p:nvSpPr>
        <p:spPr>
          <a:xfrm>
            <a:off x="811636" y="5341091"/>
            <a:ext cx="4669091" cy="209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Create predictive analytics to identify at-risk students before they fall behind</a:t>
            </a:r>
            <a:endParaRPr lang="en-US" sz="1600" dirty="0"/>
          </a:p>
        </p:txBody>
      </p:sp>
      <p:sp>
        <p:nvSpPr>
          <p:cNvPr id="31" name="Shape 28"/>
          <p:cNvSpPr/>
          <p:nvPr/>
        </p:nvSpPr>
        <p:spPr>
          <a:xfrm>
            <a:off x="6189000" y="3486545"/>
            <a:ext cx="5655273" cy="2356364"/>
          </a:xfrm>
          <a:custGeom>
            <a:avLst/>
            <a:gdLst/>
            <a:ahLst/>
            <a:cxnLst/>
            <a:rect l="l" t="t" r="r" b="b"/>
            <a:pathLst>
              <a:path w="5655273" h="2356364">
                <a:moveTo>
                  <a:pt x="104717" y="0"/>
                </a:moveTo>
                <a:lnTo>
                  <a:pt x="5550556" y="0"/>
                </a:lnTo>
                <a:cubicBezTo>
                  <a:pt x="5608389" y="0"/>
                  <a:pt x="5655273" y="46883"/>
                  <a:pt x="5655273" y="104717"/>
                </a:cubicBezTo>
                <a:lnTo>
                  <a:pt x="5655273" y="2251647"/>
                </a:lnTo>
                <a:cubicBezTo>
                  <a:pt x="5655273" y="2309480"/>
                  <a:pt x="5608389" y="2356364"/>
                  <a:pt x="5550556" y="2356364"/>
                </a:cubicBezTo>
                <a:lnTo>
                  <a:pt x="104717" y="2356364"/>
                </a:lnTo>
                <a:cubicBezTo>
                  <a:pt x="46883" y="2356364"/>
                  <a:pt x="0" y="2309480"/>
                  <a:pt x="0" y="2251647"/>
                </a:cubicBezTo>
                <a:lnTo>
                  <a:pt x="0" y="104717"/>
                </a:lnTo>
                <a:cubicBezTo>
                  <a:pt x="0" y="46883"/>
                  <a:pt x="46883" y="0"/>
                  <a:pt x="104717" y="0"/>
                </a:cubicBezTo>
                <a:close/>
              </a:path>
            </a:pathLst>
          </a:custGeom>
          <a:solidFill>
            <a:srgbClr val="FFFFFF">
              <a:alpha val="10196"/>
            </a:srgbClr>
          </a:solidFill>
          <a:ln w="12700">
            <a:solidFill>
              <a:srgbClr val="F8F7F2">
                <a:alpha val="20000"/>
              </a:srgbClr>
            </a:solidFill>
            <a:prstDash val="solid"/>
          </a:ln>
        </p:spPr>
      </p:sp>
      <p:sp>
        <p:nvSpPr>
          <p:cNvPr id="32" name="Shape 29"/>
          <p:cNvSpPr/>
          <p:nvPr/>
        </p:nvSpPr>
        <p:spPr>
          <a:xfrm>
            <a:off x="6367909" y="3665455"/>
            <a:ext cx="488727" cy="488727"/>
          </a:xfrm>
          <a:custGeom>
            <a:avLst/>
            <a:gdLst/>
            <a:ahLst/>
            <a:cxnLst/>
            <a:rect l="l" t="t" r="r" b="b"/>
            <a:pathLst>
              <a:path w="488727" h="488727">
                <a:moveTo>
                  <a:pt x="244364" y="0"/>
                </a:moveTo>
                <a:lnTo>
                  <a:pt x="244364" y="0"/>
                </a:lnTo>
                <a:cubicBezTo>
                  <a:pt x="379232" y="0"/>
                  <a:pt x="488727" y="109496"/>
                  <a:pt x="488727" y="244364"/>
                </a:cubicBezTo>
                <a:lnTo>
                  <a:pt x="488727" y="244364"/>
                </a:lnTo>
                <a:cubicBezTo>
                  <a:pt x="488727" y="379232"/>
                  <a:pt x="379232" y="488727"/>
                  <a:pt x="244364" y="488727"/>
                </a:cubicBezTo>
                <a:lnTo>
                  <a:pt x="244364" y="488727"/>
                </a:lnTo>
                <a:cubicBezTo>
                  <a:pt x="109496" y="488727"/>
                  <a:pt x="0" y="379232"/>
                  <a:pt x="0" y="244364"/>
                </a:cubicBezTo>
                <a:lnTo>
                  <a:pt x="0" y="244364"/>
                </a:lnTo>
                <a:cubicBezTo>
                  <a:pt x="0" y="109496"/>
                  <a:pt x="109496" y="0"/>
                  <a:pt x="24436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3" name="Shape 30"/>
          <p:cNvSpPr/>
          <p:nvPr/>
        </p:nvSpPr>
        <p:spPr>
          <a:xfrm>
            <a:off x="6494455" y="3805091"/>
            <a:ext cx="235636" cy="209455"/>
          </a:xfrm>
          <a:custGeom>
            <a:avLst/>
            <a:gdLst/>
            <a:ahLst/>
            <a:cxnLst/>
            <a:rect l="l" t="t" r="r" b="b"/>
            <a:pathLst>
              <a:path w="235636" h="209455">
                <a:moveTo>
                  <a:pt x="0" y="78545"/>
                </a:moveTo>
                <a:cubicBezTo>
                  <a:pt x="0" y="64105"/>
                  <a:pt x="11741" y="52364"/>
                  <a:pt x="26182" y="52364"/>
                </a:cubicBezTo>
                <a:lnTo>
                  <a:pt x="52364" y="52364"/>
                </a:lnTo>
                <a:lnTo>
                  <a:pt x="104686" y="5277"/>
                </a:lnTo>
                <a:cubicBezTo>
                  <a:pt x="112173" y="-1432"/>
                  <a:pt x="123505" y="-1432"/>
                  <a:pt x="130950" y="5277"/>
                </a:cubicBezTo>
                <a:lnTo>
                  <a:pt x="183273" y="52364"/>
                </a:lnTo>
                <a:lnTo>
                  <a:pt x="209455" y="52364"/>
                </a:lnTo>
                <a:cubicBezTo>
                  <a:pt x="223895" y="52364"/>
                  <a:pt x="235636" y="64105"/>
                  <a:pt x="235636" y="78545"/>
                </a:cubicBezTo>
                <a:lnTo>
                  <a:pt x="235636" y="183273"/>
                </a:lnTo>
                <a:cubicBezTo>
                  <a:pt x="235636" y="197714"/>
                  <a:pt x="223895" y="209455"/>
                  <a:pt x="209455" y="209455"/>
                </a:cubicBezTo>
                <a:lnTo>
                  <a:pt x="26182" y="209455"/>
                </a:lnTo>
                <a:cubicBezTo>
                  <a:pt x="11741" y="209455"/>
                  <a:pt x="0" y="197714"/>
                  <a:pt x="0" y="183273"/>
                </a:cubicBezTo>
                <a:lnTo>
                  <a:pt x="0" y="78545"/>
                </a:lnTo>
                <a:close/>
                <a:moveTo>
                  <a:pt x="91636" y="153818"/>
                </a:moveTo>
                <a:lnTo>
                  <a:pt x="91636" y="189818"/>
                </a:lnTo>
                <a:lnTo>
                  <a:pt x="144000" y="189818"/>
                </a:lnTo>
                <a:lnTo>
                  <a:pt x="144000" y="153818"/>
                </a:lnTo>
                <a:cubicBezTo>
                  <a:pt x="144000" y="144777"/>
                  <a:pt x="136677" y="137455"/>
                  <a:pt x="127636" y="137455"/>
                </a:cubicBezTo>
                <a:lnTo>
                  <a:pt x="108000" y="137455"/>
                </a:lnTo>
                <a:cubicBezTo>
                  <a:pt x="98959" y="137455"/>
                  <a:pt x="91636" y="144777"/>
                  <a:pt x="91636" y="153818"/>
                </a:cubicBezTo>
                <a:close/>
                <a:moveTo>
                  <a:pt x="45818" y="157091"/>
                </a:moveTo>
                <a:cubicBezTo>
                  <a:pt x="49418" y="157091"/>
                  <a:pt x="52364" y="154145"/>
                  <a:pt x="52364" y="150545"/>
                </a:cubicBezTo>
                <a:lnTo>
                  <a:pt x="52364" y="137455"/>
                </a:lnTo>
                <a:cubicBezTo>
                  <a:pt x="52364" y="133855"/>
                  <a:pt x="49418" y="130909"/>
                  <a:pt x="45818" y="130909"/>
                </a:cubicBezTo>
                <a:lnTo>
                  <a:pt x="32727" y="130909"/>
                </a:lnTo>
                <a:cubicBezTo>
                  <a:pt x="29127" y="130909"/>
                  <a:pt x="26182" y="133855"/>
                  <a:pt x="26182" y="137455"/>
                </a:cubicBezTo>
                <a:lnTo>
                  <a:pt x="26182" y="150545"/>
                </a:lnTo>
                <a:cubicBezTo>
                  <a:pt x="26182" y="154145"/>
                  <a:pt x="29127" y="157091"/>
                  <a:pt x="32727" y="157091"/>
                </a:cubicBezTo>
                <a:lnTo>
                  <a:pt x="45818" y="157091"/>
                </a:lnTo>
                <a:close/>
                <a:moveTo>
                  <a:pt x="52364" y="98182"/>
                </a:moveTo>
                <a:lnTo>
                  <a:pt x="52364" y="85091"/>
                </a:lnTo>
                <a:cubicBezTo>
                  <a:pt x="52364" y="81491"/>
                  <a:pt x="49418" y="78545"/>
                  <a:pt x="45818" y="78545"/>
                </a:cubicBezTo>
                <a:lnTo>
                  <a:pt x="32727" y="78545"/>
                </a:lnTo>
                <a:cubicBezTo>
                  <a:pt x="29127" y="78545"/>
                  <a:pt x="26182" y="81491"/>
                  <a:pt x="26182" y="85091"/>
                </a:cubicBezTo>
                <a:lnTo>
                  <a:pt x="26182" y="98182"/>
                </a:lnTo>
                <a:cubicBezTo>
                  <a:pt x="26182" y="101782"/>
                  <a:pt x="29127" y="104727"/>
                  <a:pt x="32727" y="104727"/>
                </a:cubicBezTo>
                <a:lnTo>
                  <a:pt x="45818" y="104727"/>
                </a:lnTo>
                <a:cubicBezTo>
                  <a:pt x="49418" y="104727"/>
                  <a:pt x="52364" y="101782"/>
                  <a:pt x="52364" y="98182"/>
                </a:cubicBezTo>
                <a:close/>
                <a:moveTo>
                  <a:pt x="202909" y="157091"/>
                </a:moveTo>
                <a:cubicBezTo>
                  <a:pt x="206509" y="157091"/>
                  <a:pt x="209455" y="154145"/>
                  <a:pt x="209455" y="150545"/>
                </a:cubicBezTo>
                <a:lnTo>
                  <a:pt x="209455" y="137455"/>
                </a:lnTo>
                <a:cubicBezTo>
                  <a:pt x="209455" y="133855"/>
                  <a:pt x="206509" y="130909"/>
                  <a:pt x="202909" y="130909"/>
                </a:cubicBezTo>
                <a:lnTo>
                  <a:pt x="189818" y="130909"/>
                </a:lnTo>
                <a:cubicBezTo>
                  <a:pt x="186218" y="130909"/>
                  <a:pt x="183273" y="133855"/>
                  <a:pt x="183273" y="137455"/>
                </a:cubicBezTo>
                <a:lnTo>
                  <a:pt x="183273" y="150545"/>
                </a:lnTo>
                <a:cubicBezTo>
                  <a:pt x="183273" y="154145"/>
                  <a:pt x="186218" y="157091"/>
                  <a:pt x="189818" y="157091"/>
                </a:cubicBezTo>
                <a:lnTo>
                  <a:pt x="202909" y="157091"/>
                </a:lnTo>
                <a:close/>
                <a:moveTo>
                  <a:pt x="209455" y="98182"/>
                </a:moveTo>
                <a:lnTo>
                  <a:pt x="209455" y="85091"/>
                </a:lnTo>
                <a:cubicBezTo>
                  <a:pt x="209455" y="81491"/>
                  <a:pt x="206509" y="78545"/>
                  <a:pt x="202909" y="78545"/>
                </a:cubicBezTo>
                <a:lnTo>
                  <a:pt x="189818" y="78545"/>
                </a:lnTo>
                <a:cubicBezTo>
                  <a:pt x="186218" y="78545"/>
                  <a:pt x="183273" y="81491"/>
                  <a:pt x="183273" y="85091"/>
                </a:cubicBezTo>
                <a:lnTo>
                  <a:pt x="183273" y="98182"/>
                </a:lnTo>
                <a:cubicBezTo>
                  <a:pt x="183273" y="101782"/>
                  <a:pt x="186218" y="104727"/>
                  <a:pt x="189818" y="104727"/>
                </a:cubicBezTo>
                <a:lnTo>
                  <a:pt x="202909" y="104727"/>
                </a:lnTo>
                <a:cubicBezTo>
                  <a:pt x="206509" y="104727"/>
                  <a:pt x="209455" y="101782"/>
                  <a:pt x="209455" y="98182"/>
                </a:cubicBezTo>
                <a:close/>
                <a:moveTo>
                  <a:pt x="117818" y="104727"/>
                </a:moveTo>
                <a:cubicBezTo>
                  <a:pt x="132268" y="104727"/>
                  <a:pt x="144000" y="92996"/>
                  <a:pt x="144000" y="78545"/>
                </a:cubicBezTo>
                <a:cubicBezTo>
                  <a:pt x="144000" y="64095"/>
                  <a:pt x="132268" y="52364"/>
                  <a:pt x="117818" y="52364"/>
                </a:cubicBezTo>
                <a:cubicBezTo>
                  <a:pt x="103368" y="52364"/>
                  <a:pt x="91636" y="64095"/>
                  <a:pt x="91636" y="78545"/>
                </a:cubicBezTo>
                <a:cubicBezTo>
                  <a:pt x="91636" y="92996"/>
                  <a:pt x="103368" y="104727"/>
                  <a:pt x="117818" y="104727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34" name="Text 31"/>
          <p:cNvSpPr/>
          <p:nvPr/>
        </p:nvSpPr>
        <p:spPr>
          <a:xfrm>
            <a:off x="6961364" y="3787636"/>
            <a:ext cx="1824000" cy="2443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375" b="1" dirty="0">
                <a:solidFill>
                  <a:srgbClr val="F8F7F2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School-Wide Expansion</a:t>
            </a:r>
            <a:endParaRPr lang="en-US" sz="1600" dirty="0"/>
          </a:p>
        </p:txBody>
      </p:sp>
      <p:sp>
        <p:nvSpPr>
          <p:cNvPr id="35" name="Shape 32"/>
          <p:cNvSpPr/>
          <p:nvPr/>
        </p:nvSpPr>
        <p:spPr>
          <a:xfrm>
            <a:off x="6407182" y="4328727"/>
            <a:ext cx="87273" cy="139636"/>
          </a:xfrm>
          <a:custGeom>
            <a:avLst/>
            <a:gdLst/>
            <a:ahLst/>
            <a:cxnLst/>
            <a:rect l="l" t="t" r="r" b="b"/>
            <a:pathLst>
              <a:path w="87273" h="139636">
                <a:moveTo>
                  <a:pt x="84845" y="63655"/>
                </a:moveTo>
                <a:cubicBezTo>
                  <a:pt x="88255" y="67064"/>
                  <a:pt x="88255" y="72600"/>
                  <a:pt x="84845" y="76009"/>
                </a:cubicBezTo>
                <a:lnTo>
                  <a:pt x="32482" y="128373"/>
                </a:lnTo>
                <a:cubicBezTo>
                  <a:pt x="29073" y="131782"/>
                  <a:pt x="23536" y="131782"/>
                  <a:pt x="20127" y="128373"/>
                </a:cubicBezTo>
                <a:cubicBezTo>
                  <a:pt x="16718" y="124964"/>
                  <a:pt x="16718" y="119427"/>
                  <a:pt x="20127" y="116018"/>
                </a:cubicBezTo>
                <a:lnTo>
                  <a:pt x="66327" y="69818"/>
                </a:lnTo>
                <a:lnTo>
                  <a:pt x="20155" y="23618"/>
                </a:lnTo>
                <a:cubicBezTo>
                  <a:pt x="16745" y="20209"/>
                  <a:pt x="16745" y="14673"/>
                  <a:pt x="20155" y="11264"/>
                </a:cubicBezTo>
                <a:cubicBezTo>
                  <a:pt x="23564" y="7855"/>
                  <a:pt x="29100" y="7855"/>
                  <a:pt x="32509" y="11264"/>
                </a:cubicBezTo>
                <a:lnTo>
                  <a:pt x="84873" y="6362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36" name="Text 33"/>
          <p:cNvSpPr/>
          <p:nvPr/>
        </p:nvSpPr>
        <p:spPr>
          <a:xfrm>
            <a:off x="6642273" y="4293818"/>
            <a:ext cx="5088000" cy="41890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Scale the layered teaching model across all grade levels and English proficiency tracks</a:t>
            </a:r>
            <a:endParaRPr lang="en-US" sz="1600" dirty="0"/>
          </a:p>
        </p:txBody>
      </p:sp>
      <p:sp>
        <p:nvSpPr>
          <p:cNvPr id="37" name="Shape 34"/>
          <p:cNvSpPr/>
          <p:nvPr/>
        </p:nvSpPr>
        <p:spPr>
          <a:xfrm>
            <a:off x="6407182" y="4852364"/>
            <a:ext cx="87273" cy="139636"/>
          </a:xfrm>
          <a:custGeom>
            <a:avLst/>
            <a:gdLst/>
            <a:ahLst/>
            <a:cxnLst/>
            <a:rect l="l" t="t" r="r" b="b"/>
            <a:pathLst>
              <a:path w="87273" h="139636">
                <a:moveTo>
                  <a:pt x="84845" y="63655"/>
                </a:moveTo>
                <a:cubicBezTo>
                  <a:pt x="88255" y="67064"/>
                  <a:pt x="88255" y="72600"/>
                  <a:pt x="84845" y="76009"/>
                </a:cubicBezTo>
                <a:lnTo>
                  <a:pt x="32482" y="128373"/>
                </a:lnTo>
                <a:cubicBezTo>
                  <a:pt x="29073" y="131782"/>
                  <a:pt x="23536" y="131782"/>
                  <a:pt x="20127" y="128373"/>
                </a:cubicBezTo>
                <a:cubicBezTo>
                  <a:pt x="16718" y="124964"/>
                  <a:pt x="16718" y="119427"/>
                  <a:pt x="20127" y="116018"/>
                </a:cubicBezTo>
                <a:lnTo>
                  <a:pt x="66327" y="69818"/>
                </a:lnTo>
                <a:lnTo>
                  <a:pt x="20155" y="23618"/>
                </a:lnTo>
                <a:cubicBezTo>
                  <a:pt x="16745" y="20209"/>
                  <a:pt x="16745" y="14673"/>
                  <a:pt x="20155" y="11264"/>
                </a:cubicBezTo>
                <a:cubicBezTo>
                  <a:pt x="23564" y="7855"/>
                  <a:pt x="29100" y="7855"/>
                  <a:pt x="32509" y="11264"/>
                </a:cubicBezTo>
                <a:lnTo>
                  <a:pt x="84873" y="6362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38" name="Text 35"/>
          <p:cNvSpPr/>
          <p:nvPr/>
        </p:nvSpPr>
        <p:spPr>
          <a:xfrm>
            <a:off x="6637227" y="4817455"/>
            <a:ext cx="5096727" cy="41890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Balance quality education delivery with accommodation of diverse academic differences</a:t>
            </a:r>
            <a:endParaRPr lang="en-US" sz="1600" dirty="0"/>
          </a:p>
        </p:txBody>
      </p:sp>
      <p:sp>
        <p:nvSpPr>
          <p:cNvPr id="39" name="Shape 36"/>
          <p:cNvSpPr/>
          <p:nvPr/>
        </p:nvSpPr>
        <p:spPr>
          <a:xfrm>
            <a:off x="6411545" y="5376000"/>
            <a:ext cx="87273" cy="139636"/>
          </a:xfrm>
          <a:custGeom>
            <a:avLst/>
            <a:gdLst/>
            <a:ahLst/>
            <a:cxnLst/>
            <a:rect l="l" t="t" r="r" b="b"/>
            <a:pathLst>
              <a:path w="87273" h="139636">
                <a:moveTo>
                  <a:pt x="84845" y="63655"/>
                </a:moveTo>
                <a:cubicBezTo>
                  <a:pt x="88255" y="67064"/>
                  <a:pt x="88255" y="72600"/>
                  <a:pt x="84845" y="76009"/>
                </a:cubicBezTo>
                <a:lnTo>
                  <a:pt x="32482" y="128373"/>
                </a:lnTo>
                <a:cubicBezTo>
                  <a:pt x="29073" y="131782"/>
                  <a:pt x="23536" y="131782"/>
                  <a:pt x="20127" y="128373"/>
                </a:cubicBezTo>
                <a:cubicBezTo>
                  <a:pt x="16718" y="124964"/>
                  <a:pt x="16718" y="119427"/>
                  <a:pt x="20127" y="116018"/>
                </a:cubicBezTo>
                <a:lnTo>
                  <a:pt x="66327" y="69818"/>
                </a:lnTo>
                <a:lnTo>
                  <a:pt x="20155" y="23618"/>
                </a:lnTo>
                <a:cubicBezTo>
                  <a:pt x="16745" y="20209"/>
                  <a:pt x="16745" y="14673"/>
                  <a:pt x="20155" y="11264"/>
                </a:cubicBezTo>
                <a:cubicBezTo>
                  <a:pt x="23564" y="7855"/>
                  <a:pt x="29100" y="7855"/>
                  <a:pt x="32509" y="11264"/>
                </a:cubicBezTo>
                <a:lnTo>
                  <a:pt x="84873" y="6362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40" name="Text 37"/>
          <p:cNvSpPr/>
          <p:nvPr/>
        </p:nvSpPr>
        <p:spPr>
          <a:xfrm>
            <a:off x="6647182" y="5341091"/>
            <a:ext cx="4852364" cy="20945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00" dirty="0">
                <a:solidFill>
                  <a:srgbClr val="F8F7F2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Establish teacher training programs to ensure consistent implementation fidelity</a:t>
            </a:r>
            <a:endParaRPr lang="en-US" sz="1600" dirty="0"/>
          </a:p>
        </p:txBody>
      </p:sp>
      <p:sp>
        <p:nvSpPr>
          <p:cNvPr id="41" name="Shape 38"/>
          <p:cNvSpPr/>
          <p:nvPr/>
        </p:nvSpPr>
        <p:spPr>
          <a:xfrm>
            <a:off x="3878045" y="5986909"/>
            <a:ext cx="4442182" cy="523636"/>
          </a:xfrm>
          <a:custGeom>
            <a:avLst/>
            <a:gdLst/>
            <a:ahLst/>
            <a:cxnLst/>
            <a:rect l="l" t="t" r="r" b="b"/>
            <a:pathLst>
              <a:path w="4442182" h="523636">
                <a:moveTo>
                  <a:pt x="104727" y="0"/>
                </a:moveTo>
                <a:lnTo>
                  <a:pt x="4337455" y="0"/>
                </a:lnTo>
                <a:cubicBezTo>
                  <a:pt x="4395294" y="0"/>
                  <a:pt x="4442182" y="46888"/>
                  <a:pt x="4442182" y="104727"/>
                </a:cubicBezTo>
                <a:lnTo>
                  <a:pt x="4442182" y="418909"/>
                </a:lnTo>
                <a:cubicBezTo>
                  <a:pt x="4442182" y="476748"/>
                  <a:pt x="4395294" y="523636"/>
                  <a:pt x="4337455" y="523636"/>
                </a:cubicBezTo>
                <a:lnTo>
                  <a:pt x="104727" y="523636"/>
                </a:lnTo>
                <a:cubicBezTo>
                  <a:pt x="46888" y="523636"/>
                  <a:pt x="0" y="476748"/>
                  <a:pt x="0" y="418909"/>
                </a:cubicBezTo>
                <a:lnTo>
                  <a:pt x="0" y="104727"/>
                </a:lnTo>
                <a:cubicBezTo>
                  <a:pt x="0" y="46927"/>
                  <a:pt x="46927" y="0"/>
                  <a:pt x="104727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42" name="Shape 39"/>
          <p:cNvSpPr/>
          <p:nvPr/>
        </p:nvSpPr>
        <p:spPr>
          <a:xfrm>
            <a:off x="4190045" y="6161455"/>
            <a:ext cx="152727" cy="174545"/>
          </a:xfrm>
          <a:custGeom>
            <a:avLst/>
            <a:gdLst/>
            <a:ahLst/>
            <a:cxnLst/>
            <a:rect l="l" t="t" r="r" b="b"/>
            <a:pathLst>
              <a:path w="152727" h="174545">
                <a:moveTo>
                  <a:pt x="0" y="73636"/>
                </a:moveTo>
                <a:cubicBezTo>
                  <a:pt x="0" y="51034"/>
                  <a:pt x="18307" y="32727"/>
                  <a:pt x="40909" y="32727"/>
                </a:cubicBezTo>
                <a:lnTo>
                  <a:pt x="43636" y="32727"/>
                </a:lnTo>
                <a:cubicBezTo>
                  <a:pt x="49670" y="32727"/>
                  <a:pt x="54545" y="37602"/>
                  <a:pt x="54545" y="43636"/>
                </a:cubicBezTo>
                <a:cubicBezTo>
                  <a:pt x="54545" y="49670"/>
                  <a:pt x="49670" y="54545"/>
                  <a:pt x="43636" y="54545"/>
                </a:cubicBezTo>
                <a:lnTo>
                  <a:pt x="40909" y="54545"/>
                </a:lnTo>
                <a:cubicBezTo>
                  <a:pt x="30375" y="54545"/>
                  <a:pt x="21818" y="63102"/>
                  <a:pt x="21818" y="73636"/>
                </a:cubicBezTo>
                <a:lnTo>
                  <a:pt x="21818" y="76364"/>
                </a:lnTo>
                <a:lnTo>
                  <a:pt x="43636" y="76364"/>
                </a:lnTo>
                <a:cubicBezTo>
                  <a:pt x="55670" y="76364"/>
                  <a:pt x="65455" y="86148"/>
                  <a:pt x="65455" y="98182"/>
                </a:cubicBezTo>
                <a:lnTo>
                  <a:pt x="65455" y="120000"/>
                </a:lnTo>
                <a:cubicBezTo>
                  <a:pt x="65455" y="132034"/>
                  <a:pt x="55670" y="141818"/>
                  <a:pt x="43636" y="141818"/>
                </a:cubicBezTo>
                <a:lnTo>
                  <a:pt x="21818" y="141818"/>
                </a:lnTo>
                <a:cubicBezTo>
                  <a:pt x="9784" y="141818"/>
                  <a:pt x="0" y="132034"/>
                  <a:pt x="0" y="120000"/>
                </a:cubicBezTo>
                <a:lnTo>
                  <a:pt x="0" y="73636"/>
                </a:lnTo>
                <a:close/>
                <a:moveTo>
                  <a:pt x="87273" y="73636"/>
                </a:moveTo>
                <a:cubicBezTo>
                  <a:pt x="87273" y="51034"/>
                  <a:pt x="105580" y="32727"/>
                  <a:pt x="128182" y="32727"/>
                </a:cubicBezTo>
                <a:lnTo>
                  <a:pt x="130909" y="32727"/>
                </a:lnTo>
                <a:cubicBezTo>
                  <a:pt x="136943" y="32727"/>
                  <a:pt x="141818" y="37602"/>
                  <a:pt x="141818" y="43636"/>
                </a:cubicBezTo>
                <a:cubicBezTo>
                  <a:pt x="141818" y="49670"/>
                  <a:pt x="136943" y="54545"/>
                  <a:pt x="130909" y="54545"/>
                </a:cubicBezTo>
                <a:lnTo>
                  <a:pt x="128182" y="54545"/>
                </a:lnTo>
                <a:cubicBezTo>
                  <a:pt x="117648" y="54545"/>
                  <a:pt x="109091" y="63102"/>
                  <a:pt x="109091" y="73636"/>
                </a:cubicBezTo>
                <a:lnTo>
                  <a:pt x="109091" y="76364"/>
                </a:lnTo>
                <a:lnTo>
                  <a:pt x="130909" y="76364"/>
                </a:lnTo>
                <a:cubicBezTo>
                  <a:pt x="142943" y="76364"/>
                  <a:pt x="152727" y="86148"/>
                  <a:pt x="152727" y="98182"/>
                </a:cubicBezTo>
                <a:lnTo>
                  <a:pt x="152727" y="120000"/>
                </a:lnTo>
                <a:cubicBezTo>
                  <a:pt x="152727" y="132034"/>
                  <a:pt x="142943" y="141818"/>
                  <a:pt x="130909" y="141818"/>
                </a:cubicBezTo>
                <a:lnTo>
                  <a:pt x="109091" y="141818"/>
                </a:lnTo>
                <a:cubicBezTo>
                  <a:pt x="97057" y="141818"/>
                  <a:pt x="87273" y="132034"/>
                  <a:pt x="87273" y="120000"/>
                </a:cubicBezTo>
                <a:lnTo>
                  <a:pt x="87273" y="73636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43" name="Text 40"/>
          <p:cNvSpPr/>
          <p:nvPr/>
        </p:nvSpPr>
        <p:spPr>
          <a:xfrm>
            <a:off x="4379842" y="6126545"/>
            <a:ext cx="3704749" cy="2443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20000"/>
              </a:lnSpc>
            </a:pPr>
            <a:r>
              <a:rPr lang="en-US" sz="137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Precision Education for Global Competence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3810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0" y="0"/>
                </a:moveTo>
                <a:lnTo>
                  <a:pt x="76200" y="0"/>
                </a:lnTo>
                <a:lnTo>
                  <a:pt x="76200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571500" y="457200"/>
            <a:ext cx="18097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Research Context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8382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Research Background &amp; Significance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400050" y="1409700"/>
            <a:ext cx="5581650" cy="3676650"/>
          </a:xfrm>
          <a:custGeom>
            <a:avLst/>
            <a:gdLst/>
            <a:ahLst/>
            <a:cxnLst/>
            <a:rect l="l" t="t" r="r" b="b"/>
            <a:pathLst>
              <a:path w="5581650" h="3676650">
                <a:moveTo>
                  <a:pt x="38100" y="0"/>
                </a:moveTo>
                <a:lnTo>
                  <a:pt x="5467343" y="0"/>
                </a:lnTo>
                <a:cubicBezTo>
                  <a:pt x="5530473" y="0"/>
                  <a:pt x="5581650" y="51177"/>
                  <a:pt x="5581650" y="114307"/>
                </a:cubicBezTo>
                <a:lnTo>
                  <a:pt x="5581650" y="3562343"/>
                </a:lnTo>
                <a:cubicBezTo>
                  <a:pt x="5581650" y="3625473"/>
                  <a:pt x="5530473" y="3676650"/>
                  <a:pt x="5467343" y="3676650"/>
                </a:cubicBezTo>
                <a:lnTo>
                  <a:pt x="38100" y="3676650"/>
                </a:lnTo>
                <a:cubicBezTo>
                  <a:pt x="17072" y="3676650"/>
                  <a:pt x="0" y="3659578"/>
                  <a:pt x="0" y="3638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00050" y="1409700"/>
            <a:ext cx="38100" cy="3676650"/>
          </a:xfrm>
          <a:custGeom>
            <a:avLst/>
            <a:gdLst/>
            <a:ahLst/>
            <a:cxnLst/>
            <a:rect l="l" t="t" r="r" b="b"/>
            <a:pathLst>
              <a:path w="38100" h="3676650">
                <a:moveTo>
                  <a:pt x="38100" y="0"/>
                </a:moveTo>
                <a:lnTo>
                  <a:pt x="38100" y="0"/>
                </a:lnTo>
                <a:lnTo>
                  <a:pt x="38100" y="3676650"/>
                </a:lnTo>
                <a:lnTo>
                  <a:pt x="38100" y="3676650"/>
                </a:lnTo>
                <a:cubicBezTo>
                  <a:pt x="17072" y="3676650"/>
                  <a:pt x="0" y="3659578"/>
                  <a:pt x="0" y="3638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7" name="Shape 5"/>
          <p:cNvSpPr/>
          <p:nvPr/>
        </p:nvSpPr>
        <p:spPr>
          <a:xfrm>
            <a:off x="647700" y="16383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C5A57E">
              <a:alpha val="20000"/>
            </a:srgbClr>
          </a:solidFill>
        </p:spPr>
      </p:sp>
      <p:sp>
        <p:nvSpPr>
          <p:cNvPr id="8" name="Shape 6"/>
          <p:cNvSpPr/>
          <p:nvPr/>
        </p:nvSpPr>
        <p:spPr>
          <a:xfrm>
            <a:off x="800100" y="17907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28575" y="28575"/>
                </a:moveTo>
                <a:cubicBezTo>
                  <a:pt x="28575" y="20672"/>
                  <a:pt x="22190" y="14288"/>
                  <a:pt x="14288" y="14288"/>
                </a:cubicBezTo>
                <a:cubicBezTo>
                  <a:pt x="6385" y="14288"/>
                  <a:pt x="0" y="20672"/>
                  <a:pt x="0" y="28575"/>
                </a:cubicBezTo>
                <a:lnTo>
                  <a:pt x="0" y="178594"/>
                </a:lnTo>
                <a:cubicBezTo>
                  <a:pt x="0" y="198328"/>
                  <a:pt x="15984" y="214313"/>
                  <a:pt x="35719" y="214313"/>
                </a:cubicBezTo>
                <a:lnTo>
                  <a:pt x="214313" y="214313"/>
                </a:lnTo>
                <a:cubicBezTo>
                  <a:pt x="222215" y="214313"/>
                  <a:pt x="228600" y="207928"/>
                  <a:pt x="228600" y="200025"/>
                </a:cubicBezTo>
                <a:cubicBezTo>
                  <a:pt x="228600" y="192122"/>
                  <a:pt x="222215" y="185738"/>
                  <a:pt x="214313" y="185738"/>
                </a:cubicBezTo>
                <a:lnTo>
                  <a:pt x="35719" y="185738"/>
                </a:lnTo>
                <a:cubicBezTo>
                  <a:pt x="31790" y="185738"/>
                  <a:pt x="28575" y="182523"/>
                  <a:pt x="28575" y="178594"/>
                </a:cubicBezTo>
                <a:lnTo>
                  <a:pt x="28575" y="28575"/>
                </a:lnTo>
                <a:close/>
                <a:moveTo>
                  <a:pt x="210116" y="67241"/>
                </a:moveTo>
                <a:cubicBezTo>
                  <a:pt x="215697" y="61659"/>
                  <a:pt x="215697" y="52596"/>
                  <a:pt x="210116" y="47015"/>
                </a:cubicBezTo>
                <a:cubicBezTo>
                  <a:pt x="204534" y="41434"/>
                  <a:pt x="195471" y="41434"/>
                  <a:pt x="189890" y="47015"/>
                </a:cubicBezTo>
                <a:lnTo>
                  <a:pt x="142875" y="94074"/>
                </a:lnTo>
                <a:lnTo>
                  <a:pt x="117247" y="68491"/>
                </a:lnTo>
                <a:cubicBezTo>
                  <a:pt x="111666" y="62910"/>
                  <a:pt x="102602" y="62910"/>
                  <a:pt x="97021" y="68491"/>
                </a:cubicBezTo>
                <a:lnTo>
                  <a:pt x="54159" y="111353"/>
                </a:lnTo>
                <a:cubicBezTo>
                  <a:pt x="48578" y="116934"/>
                  <a:pt x="48578" y="125998"/>
                  <a:pt x="54159" y="131579"/>
                </a:cubicBezTo>
                <a:cubicBezTo>
                  <a:pt x="59740" y="137160"/>
                  <a:pt x="68803" y="137160"/>
                  <a:pt x="74384" y="131579"/>
                </a:cubicBezTo>
                <a:lnTo>
                  <a:pt x="107156" y="98807"/>
                </a:lnTo>
                <a:lnTo>
                  <a:pt x="132784" y="124435"/>
                </a:lnTo>
                <a:cubicBezTo>
                  <a:pt x="138366" y="130016"/>
                  <a:pt x="147429" y="130016"/>
                  <a:pt x="153010" y="124435"/>
                </a:cubicBezTo>
                <a:lnTo>
                  <a:pt x="210160" y="67285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9" name="Text 7"/>
          <p:cNvSpPr/>
          <p:nvPr/>
        </p:nvSpPr>
        <p:spPr>
          <a:xfrm>
            <a:off x="1295400" y="1757363"/>
            <a:ext cx="1609725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Proven Success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647700" y="2486025"/>
            <a:ext cx="5105400" cy="1409700"/>
          </a:xfrm>
          <a:custGeom>
            <a:avLst/>
            <a:gdLst/>
            <a:ahLst/>
            <a:cxnLst/>
            <a:rect l="l" t="t" r="r" b="b"/>
            <a:pathLst>
              <a:path w="5105400" h="1409700">
                <a:moveTo>
                  <a:pt x="76194" y="0"/>
                </a:moveTo>
                <a:lnTo>
                  <a:pt x="5029206" y="0"/>
                </a:lnTo>
                <a:cubicBezTo>
                  <a:pt x="5071258" y="0"/>
                  <a:pt x="5105400" y="34142"/>
                  <a:pt x="5105400" y="76194"/>
                </a:cubicBezTo>
                <a:lnTo>
                  <a:pt x="5105400" y="1333506"/>
                </a:lnTo>
                <a:cubicBezTo>
                  <a:pt x="5105400" y="1375587"/>
                  <a:pt x="5071287" y="1409700"/>
                  <a:pt x="5029206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11" name="Text 9"/>
          <p:cNvSpPr/>
          <p:nvPr/>
        </p:nvSpPr>
        <p:spPr>
          <a:xfrm>
            <a:off x="838200" y="2676525"/>
            <a:ext cx="1190625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C5A57E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20%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1872407" y="2867025"/>
            <a:ext cx="82867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Increase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838200" y="3209925"/>
            <a:ext cx="48006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Previous studies demonstrate significant improvement in </a:t>
            </a:r>
            <a:r>
              <a:rPr lang="en-US" sz="12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oral and listening fluency</a:t>
            </a: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through foreign teacher models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71513" y="408622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5" name="Text 13"/>
          <p:cNvSpPr/>
          <p:nvPr/>
        </p:nvSpPr>
        <p:spPr>
          <a:xfrm>
            <a:off x="1000125" y="4048125"/>
            <a:ext cx="4869815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Authentic language exposure enhances communicative competence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671513" y="448627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126653" y="79139"/>
                </a:moveTo>
                <a:lnTo>
                  <a:pt x="96887" y="126764"/>
                </a:lnTo>
                <a:cubicBezTo>
                  <a:pt x="95324" y="129257"/>
                  <a:pt x="92646" y="130820"/>
                  <a:pt x="89706" y="130969"/>
                </a:cubicBezTo>
                <a:cubicBezTo>
                  <a:pt x="86767" y="131118"/>
                  <a:pt x="83939" y="129778"/>
                  <a:pt x="82190" y="127397"/>
                </a:cubicBezTo>
                <a:lnTo>
                  <a:pt x="64331" y="103584"/>
                </a:lnTo>
                <a:cubicBezTo>
                  <a:pt x="61354" y="99640"/>
                  <a:pt x="62173" y="94059"/>
                  <a:pt x="66117" y="91083"/>
                </a:cubicBezTo>
                <a:cubicBezTo>
                  <a:pt x="70061" y="88106"/>
                  <a:pt x="75642" y="88925"/>
                  <a:pt x="78618" y="92869"/>
                </a:cubicBezTo>
                <a:lnTo>
                  <a:pt x="88664" y="106263"/>
                </a:lnTo>
                <a:lnTo>
                  <a:pt x="111509" y="69689"/>
                </a:lnTo>
                <a:cubicBezTo>
                  <a:pt x="114114" y="65522"/>
                  <a:pt x="119621" y="64219"/>
                  <a:pt x="123825" y="66861"/>
                </a:cubicBezTo>
                <a:cubicBezTo>
                  <a:pt x="128029" y="69503"/>
                  <a:pt x="129294" y="74972"/>
                  <a:pt x="126653" y="79177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7" name="Text 15"/>
          <p:cNvSpPr/>
          <p:nvPr/>
        </p:nvSpPr>
        <p:spPr>
          <a:xfrm>
            <a:off x="1000125" y="4448175"/>
            <a:ext cx="4641215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Cultural immersion accelerates language acquisition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6229350" y="1409700"/>
            <a:ext cx="5581650" cy="3676650"/>
          </a:xfrm>
          <a:custGeom>
            <a:avLst/>
            <a:gdLst/>
            <a:ahLst/>
            <a:cxnLst/>
            <a:rect l="l" t="t" r="r" b="b"/>
            <a:pathLst>
              <a:path w="5581650" h="3676650">
                <a:moveTo>
                  <a:pt x="38100" y="0"/>
                </a:moveTo>
                <a:lnTo>
                  <a:pt x="5467343" y="0"/>
                </a:lnTo>
                <a:cubicBezTo>
                  <a:pt x="5530473" y="0"/>
                  <a:pt x="5581650" y="51177"/>
                  <a:pt x="5581650" y="114307"/>
                </a:cubicBezTo>
                <a:lnTo>
                  <a:pt x="5581650" y="3562343"/>
                </a:lnTo>
                <a:cubicBezTo>
                  <a:pt x="5581650" y="3625473"/>
                  <a:pt x="5530473" y="3676650"/>
                  <a:pt x="5467343" y="3676650"/>
                </a:cubicBezTo>
                <a:lnTo>
                  <a:pt x="38100" y="3676650"/>
                </a:lnTo>
                <a:cubicBezTo>
                  <a:pt x="17072" y="3676650"/>
                  <a:pt x="0" y="3659578"/>
                  <a:pt x="0" y="3638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6229350" y="1409700"/>
            <a:ext cx="38100" cy="3676650"/>
          </a:xfrm>
          <a:custGeom>
            <a:avLst/>
            <a:gdLst/>
            <a:ahLst/>
            <a:cxnLst/>
            <a:rect l="l" t="t" r="r" b="b"/>
            <a:pathLst>
              <a:path w="38100" h="3676650">
                <a:moveTo>
                  <a:pt x="38100" y="0"/>
                </a:moveTo>
                <a:lnTo>
                  <a:pt x="38100" y="0"/>
                </a:lnTo>
                <a:lnTo>
                  <a:pt x="38100" y="3676650"/>
                </a:lnTo>
                <a:lnTo>
                  <a:pt x="38100" y="3676650"/>
                </a:lnTo>
                <a:cubicBezTo>
                  <a:pt x="17072" y="3676650"/>
                  <a:pt x="0" y="3659578"/>
                  <a:pt x="0" y="3638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0" name="Shape 18"/>
          <p:cNvSpPr/>
          <p:nvPr/>
        </p:nvSpPr>
        <p:spPr>
          <a:xfrm>
            <a:off x="6477000" y="16383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2A4B5A">
              <a:alpha val="20000"/>
            </a:srgbClr>
          </a:solidFill>
        </p:spPr>
      </p:sp>
      <p:sp>
        <p:nvSpPr>
          <p:cNvPr id="21" name="Shape 19"/>
          <p:cNvSpPr/>
          <p:nvPr/>
        </p:nvSpPr>
        <p:spPr>
          <a:xfrm>
            <a:off x="6629400" y="1790700"/>
            <a:ext cx="228600" cy="228600"/>
          </a:xfrm>
          <a:custGeom>
            <a:avLst/>
            <a:gdLst/>
            <a:ahLst/>
            <a:cxnLst/>
            <a:rect l="l" t="t" r="r" b="b"/>
            <a:pathLst>
              <a:path w="228600" h="228600">
                <a:moveTo>
                  <a:pt x="114300" y="0"/>
                </a:moveTo>
                <a:cubicBezTo>
                  <a:pt x="120863" y="0"/>
                  <a:pt x="126891" y="3617"/>
                  <a:pt x="130016" y="9376"/>
                </a:cubicBezTo>
                <a:lnTo>
                  <a:pt x="226457" y="187970"/>
                </a:lnTo>
                <a:cubicBezTo>
                  <a:pt x="229448" y="193506"/>
                  <a:pt x="229314" y="200204"/>
                  <a:pt x="226100" y="205606"/>
                </a:cubicBezTo>
                <a:cubicBezTo>
                  <a:pt x="222885" y="211009"/>
                  <a:pt x="217036" y="214313"/>
                  <a:pt x="210741" y="214313"/>
                </a:cubicBezTo>
                <a:lnTo>
                  <a:pt x="17859" y="214313"/>
                </a:lnTo>
                <a:cubicBezTo>
                  <a:pt x="11564" y="214313"/>
                  <a:pt x="5760" y="211009"/>
                  <a:pt x="2500" y="205606"/>
                </a:cubicBezTo>
                <a:cubicBezTo>
                  <a:pt x="-759" y="200204"/>
                  <a:pt x="-848" y="193506"/>
                  <a:pt x="2143" y="187970"/>
                </a:cubicBezTo>
                <a:lnTo>
                  <a:pt x="98584" y="9376"/>
                </a:lnTo>
                <a:cubicBezTo>
                  <a:pt x="101709" y="3617"/>
                  <a:pt x="107737" y="0"/>
                  <a:pt x="114300" y="0"/>
                </a:cubicBezTo>
                <a:close/>
                <a:moveTo>
                  <a:pt x="114300" y="75009"/>
                </a:moveTo>
                <a:cubicBezTo>
                  <a:pt x="108362" y="75009"/>
                  <a:pt x="103584" y="79787"/>
                  <a:pt x="103584" y="85725"/>
                </a:cubicBezTo>
                <a:lnTo>
                  <a:pt x="103584" y="135731"/>
                </a:lnTo>
                <a:cubicBezTo>
                  <a:pt x="103584" y="141669"/>
                  <a:pt x="108362" y="146447"/>
                  <a:pt x="114300" y="146447"/>
                </a:cubicBezTo>
                <a:cubicBezTo>
                  <a:pt x="120238" y="146447"/>
                  <a:pt x="125016" y="141669"/>
                  <a:pt x="125016" y="135731"/>
                </a:cubicBezTo>
                <a:lnTo>
                  <a:pt x="125016" y="85725"/>
                </a:lnTo>
                <a:cubicBezTo>
                  <a:pt x="125016" y="79787"/>
                  <a:pt x="120238" y="75009"/>
                  <a:pt x="114300" y="75009"/>
                </a:cubicBezTo>
                <a:close/>
                <a:moveTo>
                  <a:pt x="126221" y="171450"/>
                </a:moveTo>
                <a:cubicBezTo>
                  <a:pt x="126492" y="167025"/>
                  <a:pt x="124286" y="162815"/>
                  <a:pt x="120492" y="160521"/>
                </a:cubicBezTo>
                <a:cubicBezTo>
                  <a:pt x="116699" y="158226"/>
                  <a:pt x="111946" y="158226"/>
                  <a:pt x="108152" y="160521"/>
                </a:cubicBezTo>
                <a:cubicBezTo>
                  <a:pt x="104359" y="162815"/>
                  <a:pt x="102152" y="167025"/>
                  <a:pt x="102424" y="171450"/>
                </a:cubicBezTo>
                <a:cubicBezTo>
                  <a:pt x="102152" y="175875"/>
                  <a:pt x="104359" y="180085"/>
                  <a:pt x="108152" y="182379"/>
                </a:cubicBezTo>
                <a:cubicBezTo>
                  <a:pt x="111946" y="184674"/>
                  <a:pt x="116699" y="184674"/>
                  <a:pt x="120492" y="182379"/>
                </a:cubicBezTo>
                <a:cubicBezTo>
                  <a:pt x="124286" y="180085"/>
                  <a:pt x="126492" y="175875"/>
                  <a:pt x="126221" y="17145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2" name="Text 20"/>
          <p:cNvSpPr/>
          <p:nvPr/>
        </p:nvSpPr>
        <p:spPr>
          <a:xfrm>
            <a:off x="7124700" y="1757363"/>
            <a:ext cx="2114550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Existing Bottlenecks</a:t>
            </a:r>
            <a:endParaRPr lang="en-US" sz="1600" dirty="0"/>
          </a:p>
        </p:txBody>
      </p:sp>
      <p:sp>
        <p:nvSpPr>
          <p:cNvPr id="23" name="Shape 21"/>
          <p:cNvSpPr/>
          <p:nvPr/>
        </p:nvSpPr>
        <p:spPr>
          <a:xfrm>
            <a:off x="6477000" y="2486025"/>
            <a:ext cx="5105400" cy="1409700"/>
          </a:xfrm>
          <a:custGeom>
            <a:avLst/>
            <a:gdLst/>
            <a:ahLst/>
            <a:cxnLst/>
            <a:rect l="l" t="t" r="r" b="b"/>
            <a:pathLst>
              <a:path w="5105400" h="1409700">
                <a:moveTo>
                  <a:pt x="76194" y="0"/>
                </a:moveTo>
                <a:lnTo>
                  <a:pt x="5029206" y="0"/>
                </a:lnTo>
                <a:cubicBezTo>
                  <a:pt x="5071258" y="0"/>
                  <a:pt x="5105400" y="34142"/>
                  <a:pt x="5105400" y="76194"/>
                </a:cubicBezTo>
                <a:lnTo>
                  <a:pt x="5105400" y="1333506"/>
                </a:lnTo>
                <a:cubicBezTo>
                  <a:pt x="5105400" y="1375587"/>
                  <a:pt x="5071287" y="1409700"/>
                  <a:pt x="5029206" y="1409700"/>
                </a:cubicBezTo>
                <a:lnTo>
                  <a:pt x="76194" y="1409700"/>
                </a:lnTo>
                <a:cubicBezTo>
                  <a:pt x="34142" y="1409700"/>
                  <a:pt x="0" y="1375558"/>
                  <a:pt x="0" y="1333506"/>
                </a:cubicBezTo>
                <a:lnTo>
                  <a:pt x="0" y="76194"/>
                </a:lnTo>
                <a:cubicBezTo>
                  <a:pt x="0" y="34142"/>
                  <a:pt x="34142" y="0"/>
                  <a:pt x="76194" y="0"/>
                </a:cubicBezTo>
                <a:close/>
              </a:path>
            </a:pathLst>
          </a:custGeom>
          <a:solidFill>
            <a:srgbClr val="2A4B5A">
              <a:alpha val="5098"/>
            </a:srgbClr>
          </a:solidFill>
        </p:spPr>
      </p:sp>
      <p:sp>
        <p:nvSpPr>
          <p:cNvPr id="24" name="Text 22"/>
          <p:cNvSpPr/>
          <p:nvPr/>
        </p:nvSpPr>
        <p:spPr>
          <a:xfrm>
            <a:off x="6667500" y="2676525"/>
            <a:ext cx="1857375" cy="4572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600" b="1" dirty="0">
                <a:solidFill>
                  <a:srgbClr val="2A4B5A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38.24%</a:t>
            </a:r>
            <a:endParaRPr lang="en-US" sz="1600" dirty="0"/>
          </a:p>
        </p:txBody>
      </p:sp>
      <p:sp>
        <p:nvSpPr>
          <p:cNvPr id="25" name="Text 23"/>
          <p:cNvSpPr/>
          <p:nvPr/>
        </p:nvSpPr>
        <p:spPr>
          <a:xfrm>
            <a:off x="8373070" y="2867025"/>
            <a:ext cx="9715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of Sample</a:t>
            </a:r>
            <a:endParaRPr lang="en-US" sz="1600" dirty="0"/>
          </a:p>
        </p:txBody>
      </p:sp>
      <p:sp>
        <p:nvSpPr>
          <p:cNvPr id="26" name="Text 24"/>
          <p:cNvSpPr/>
          <p:nvPr/>
        </p:nvSpPr>
        <p:spPr>
          <a:xfrm>
            <a:off x="6667500" y="3209925"/>
            <a:ext cx="48006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Students in the </a:t>
            </a:r>
            <a:r>
              <a:rPr lang="en-US" sz="1200" b="1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3000-4500 vocabulary range</a:t>
            </a: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face adaptation barriers due to difficulty jumps in original textbooks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6500813" y="408622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62136" y="62136"/>
                </a:moveTo>
                <a:cubicBezTo>
                  <a:pt x="65633" y="58638"/>
                  <a:pt x="71289" y="58638"/>
                  <a:pt x="74749" y="62136"/>
                </a:cubicBezTo>
                <a:lnTo>
                  <a:pt x="95213" y="82600"/>
                </a:lnTo>
                <a:lnTo>
                  <a:pt x="115677" y="62136"/>
                </a:lnTo>
                <a:cubicBezTo>
                  <a:pt x="119174" y="58638"/>
                  <a:pt x="124830" y="58638"/>
                  <a:pt x="128290" y="62136"/>
                </a:cubicBezTo>
                <a:cubicBezTo>
                  <a:pt x="131750" y="65633"/>
                  <a:pt x="131787" y="71289"/>
                  <a:pt x="128290" y="74749"/>
                </a:cubicBezTo>
                <a:lnTo>
                  <a:pt x="107826" y="95213"/>
                </a:lnTo>
                <a:lnTo>
                  <a:pt x="128290" y="115677"/>
                </a:lnTo>
                <a:cubicBezTo>
                  <a:pt x="131787" y="119174"/>
                  <a:pt x="131787" y="124830"/>
                  <a:pt x="128290" y="128290"/>
                </a:cubicBezTo>
                <a:cubicBezTo>
                  <a:pt x="124792" y="131750"/>
                  <a:pt x="119137" y="131787"/>
                  <a:pt x="115677" y="128290"/>
                </a:cubicBezTo>
                <a:lnTo>
                  <a:pt x="95213" y="107826"/>
                </a:lnTo>
                <a:lnTo>
                  <a:pt x="74749" y="128290"/>
                </a:lnTo>
                <a:cubicBezTo>
                  <a:pt x="71251" y="131787"/>
                  <a:pt x="65596" y="131787"/>
                  <a:pt x="62136" y="128290"/>
                </a:cubicBezTo>
                <a:cubicBezTo>
                  <a:pt x="58675" y="124792"/>
                  <a:pt x="58638" y="119137"/>
                  <a:pt x="62136" y="115677"/>
                </a:cubicBezTo>
                <a:lnTo>
                  <a:pt x="82600" y="95213"/>
                </a:lnTo>
                <a:lnTo>
                  <a:pt x="62136" y="74749"/>
                </a:lnTo>
                <a:cubicBezTo>
                  <a:pt x="58638" y="71251"/>
                  <a:pt x="58638" y="65596"/>
                  <a:pt x="62136" y="62136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8" name="Text 26"/>
          <p:cNvSpPr/>
          <p:nvPr/>
        </p:nvSpPr>
        <p:spPr>
          <a:xfrm>
            <a:off x="6829425" y="4048125"/>
            <a:ext cx="4429125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One-size-fits-all approach fails to address individual learning gaps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6500813" y="448627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95250" y="190500"/>
                </a:moveTo>
                <a:cubicBezTo>
                  <a:pt x="147820" y="190500"/>
                  <a:pt x="190500" y="147820"/>
                  <a:pt x="190500" y="95250"/>
                </a:cubicBezTo>
                <a:cubicBezTo>
                  <a:pt x="190500" y="42680"/>
                  <a:pt x="147820" y="0"/>
                  <a:pt x="95250" y="0"/>
                </a:cubicBezTo>
                <a:cubicBezTo>
                  <a:pt x="42680" y="0"/>
                  <a:pt x="0" y="42680"/>
                  <a:pt x="0" y="95250"/>
                </a:cubicBezTo>
                <a:cubicBezTo>
                  <a:pt x="0" y="147820"/>
                  <a:pt x="42680" y="190500"/>
                  <a:pt x="95250" y="190500"/>
                </a:cubicBezTo>
                <a:close/>
                <a:moveTo>
                  <a:pt x="62136" y="62136"/>
                </a:moveTo>
                <a:cubicBezTo>
                  <a:pt x="65633" y="58638"/>
                  <a:pt x="71289" y="58638"/>
                  <a:pt x="74749" y="62136"/>
                </a:cubicBezTo>
                <a:lnTo>
                  <a:pt x="95213" y="82600"/>
                </a:lnTo>
                <a:lnTo>
                  <a:pt x="115677" y="62136"/>
                </a:lnTo>
                <a:cubicBezTo>
                  <a:pt x="119174" y="58638"/>
                  <a:pt x="124830" y="58638"/>
                  <a:pt x="128290" y="62136"/>
                </a:cubicBezTo>
                <a:cubicBezTo>
                  <a:pt x="131750" y="65633"/>
                  <a:pt x="131787" y="71289"/>
                  <a:pt x="128290" y="74749"/>
                </a:cubicBezTo>
                <a:lnTo>
                  <a:pt x="107826" y="95213"/>
                </a:lnTo>
                <a:lnTo>
                  <a:pt x="128290" y="115677"/>
                </a:lnTo>
                <a:cubicBezTo>
                  <a:pt x="131787" y="119174"/>
                  <a:pt x="131787" y="124830"/>
                  <a:pt x="128290" y="128290"/>
                </a:cubicBezTo>
                <a:cubicBezTo>
                  <a:pt x="124792" y="131750"/>
                  <a:pt x="119137" y="131787"/>
                  <a:pt x="115677" y="128290"/>
                </a:cubicBezTo>
                <a:lnTo>
                  <a:pt x="95213" y="107826"/>
                </a:lnTo>
                <a:lnTo>
                  <a:pt x="74749" y="128290"/>
                </a:lnTo>
                <a:cubicBezTo>
                  <a:pt x="71251" y="131787"/>
                  <a:pt x="65596" y="131787"/>
                  <a:pt x="62136" y="128290"/>
                </a:cubicBezTo>
                <a:cubicBezTo>
                  <a:pt x="58675" y="124792"/>
                  <a:pt x="58638" y="119137"/>
                  <a:pt x="62136" y="115677"/>
                </a:cubicBezTo>
                <a:lnTo>
                  <a:pt x="82600" y="95213"/>
                </a:lnTo>
                <a:lnTo>
                  <a:pt x="62136" y="74749"/>
                </a:lnTo>
                <a:cubicBezTo>
                  <a:pt x="58638" y="71251"/>
                  <a:pt x="58638" y="65596"/>
                  <a:pt x="62136" y="62136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30" name="Text 28"/>
          <p:cNvSpPr/>
          <p:nvPr/>
        </p:nvSpPr>
        <p:spPr>
          <a:xfrm>
            <a:off x="6829425" y="4448175"/>
            <a:ext cx="2876550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Lack of differentiated scaffolding strategies</a:t>
            </a:r>
            <a:endParaRPr lang="en-US" sz="1600" dirty="0"/>
          </a:p>
        </p:txBody>
      </p:sp>
      <p:sp>
        <p:nvSpPr>
          <p:cNvPr id="31" name="Shape 29"/>
          <p:cNvSpPr/>
          <p:nvPr/>
        </p:nvSpPr>
        <p:spPr>
          <a:xfrm>
            <a:off x="381000" y="5276850"/>
            <a:ext cx="11430000" cy="1200150"/>
          </a:xfrm>
          <a:custGeom>
            <a:avLst/>
            <a:gdLst/>
            <a:ahLst/>
            <a:cxnLst/>
            <a:rect l="l" t="t" r="r" b="b"/>
            <a:pathLst>
              <a:path w="11430000" h="1200150">
                <a:moveTo>
                  <a:pt x="114302" y="0"/>
                </a:moveTo>
                <a:lnTo>
                  <a:pt x="11315698" y="0"/>
                </a:lnTo>
                <a:cubicBezTo>
                  <a:pt x="11378783" y="0"/>
                  <a:pt x="11430000" y="51217"/>
                  <a:pt x="11430000" y="114302"/>
                </a:cubicBezTo>
                <a:lnTo>
                  <a:pt x="11430000" y="1085848"/>
                </a:lnTo>
                <a:cubicBezTo>
                  <a:pt x="11430000" y="1148933"/>
                  <a:pt x="11378783" y="1200150"/>
                  <a:pt x="11315698" y="1200150"/>
                </a:cubicBezTo>
                <a:lnTo>
                  <a:pt x="114302" y="1200150"/>
                </a:lnTo>
                <a:cubicBezTo>
                  <a:pt x="51217" y="1200150"/>
                  <a:pt x="0" y="1148933"/>
                  <a:pt x="0" y="1085848"/>
                </a:cubicBezTo>
                <a:lnTo>
                  <a:pt x="0" y="114302"/>
                </a:lnTo>
                <a:cubicBezTo>
                  <a:pt x="0" y="51217"/>
                  <a:pt x="51217" y="0"/>
                  <a:pt x="114302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32" name="Shape 30"/>
          <p:cNvSpPr/>
          <p:nvPr/>
        </p:nvSpPr>
        <p:spPr>
          <a:xfrm>
            <a:off x="571500" y="5648325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3" name="Shape 31"/>
          <p:cNvSpPr/>
          <p:nvPr/>
        </p:nvSpPr>
        <p:spPr>
          <a:xfrm>
            <a:off x="704850" y="5781675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66688" y="95250"/>
                </a:moveTo>
                <a:cubicBezTo>
                  <a:pt x="166688" y="55823"/>
                  <a:pt x="134677" y="23812"/>
                  <a:pt x="95250" y="23812"/>
                </a:cubicBezTo>
                <a:cubicBezTo>
                  <a:pt x="55823" y="23812"/>
                  <a:pt x="23813" y="55823"/>
                  <a:pt x="23812" y="95250"/>
                </a:cubicBezTo>
                <a:cubicBezTo>
                  <a:pt x="23812" y="134677"/>
                  <a:pt x="55823" y="166688"/>
                  <a:pt x="95250" y="166688"/>
                </a:cubicBezTo>
                <a:cubicBezTo>
                  <a:pt x="134677" y="166688"/>
                  <a:pt x="166688" y="134677"/>
                  <a:pt x="166688" y="95250"/>
                </a:cubicBezTo>
                <a:close/>
                <a:moveTo>
                  <a:pt x="0" y="95250"/>
                </a:moveTo>
                <a:cubicBezTo>
                  <a:pt x="0" y="42680"/>
                  <a:pt x="42680" y="0"/>
                  <a:pt x="95250" y="0"/>
                </a:cubicBezTo>
                <a:cubicBezTo>
                  <a:pt x="147820" y="0"/>
                  <a:pt x="190500" y="42680"/>
                  <a:pt x="190500" y="95250"/>
                </a:cubicBezTo>
                <a:cubicBezTo>
                  <a:pt x="190500" y="147820"/>
                  <a:pt x="147820" y="190500"/>
                  <a:pt x="95250" y="190500"/>
                </a:cubicBezTo>
                <a:cubicBezTo>
                  <a:pt x="42680" y="190500"/>
                  <a:pt x="0" y="147820"/>
                  <a:pt x="0" y="95250"/>
                </a:cubicBezTo>
                <a:close/>
                <a:moveTo>
                  <a:pt x="95250" y="125016"/>
                </a:moveTo>
                <a:cubicBezTo>
                  <a:pt x="111678" y="125016"/>
                  <a:pt x="125016" y="111678"/>
                  <a:pt x="125016" y="95250"/>
                </a:cubicBezTo>
                <a:cubicBezTo>
                  <a:pt x="125016" y="78822"/>
                  <a:pt x="111678" y="65484"/>
                  <a:pt x="95250" y="65484"/>
                </a:cubicBezTo>
                <a:cubicBezTo>
                  <a:pt x="78822" y="65484"/>
                  <a:pt x="65484" y="78822"/>
                  <a:pt x="65484" y="95250"/>
                </a:cubicBezTo>
                <a:cubicBezTo>
                  <a:pt x="65484" y="111678"/>
                  <a:pt x="78822" y="125016"/>
                  <a:pt x="95250" y="125016"/>
                </a:cubicBezTo>
                <a:close/>
                <a:moveTo>
                  <a:pt x="95250" y="41672"/>
                </a:moveTo>
                <a:cubicBezTo>
                  <a:pt x="124821" y="41672"/>
                  <a:pt x="148828" y="65679"/>
                  <a:pt x="148828" y="95250"/>
                </a:cubicBezTo>
                <a:cubicBezTo>
                  <a:pt x="148828" y="124821"/>
                  <a:pt x="124821" y="148828"/>
                  <a:pt x="95250" y="148828"/>
                </a:cubicBezTo>
                <a:cubicBezTo>
                  <a:pt x="65679" y="148828"/>
                  <a:pt x="41672" y="124821"/>
                  <a:pt x="41672" y="95250"/>
                </a:cubicBezTo>
                <a:cubicBezTo>
                  <a:pt x="41672" y="65679"/>
                  <a:pt x="65679" y="41672"/>
                  <a:pt x="95250" y="41672"/>
                </a:cubicBezTo>
                <a:close/>
                <a:moveTo>
                  <a:pt x="83344" y="95250"/>
                </a:moveTo>
                <a:cubicBezTo>
                  <a:pt x="83344" y="88679"/>
                  <a:pt x="88679" y="83344"/>
                  <a:pt x="95250" y="83344"/>
                </a:cubicBezTo>
                <a:cubicBezTo>
                  <a:pt x="101821" y="83344"/>
                  <a:pt x="107156" y="88679"/>
                  <a:pt x="107156" y="95250"/>
                </a:cubicBezTo>
                <a:cubicBezTo>
                  <a:pt x="107156" y="101821"/>
                  <a:pt x="101821" y="107156"/>
                  <a:pt x="95250" y="107156"/>
                </a:cubicBezTo>
                <a:cubicBezTo>
                  <a:pt x="88679" y="107156"/>
                  <a:pt x="83344" y="101821"/>
                  <a:pt x="83344" y="9525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34" name="Text 32"/>
          <p:cNvSpPr/>
          <p:nvPr/>
        </p:nvSpPr>
        <p:spPr>
          <a:xfrm>
            <a:off x="1181100" y="5467350"/>
            <a:ext cx="105156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30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Research Goal</a:t>
            </a:r>
            <a:endParaRPr lang="en-US" sz="1600" dirty="0"/>
          </a:p>
        </p:txBody>
      </p:sp>
      <p:sp>
        <p:nvSpPr>
          <p:cNvPr id="35" name="Text 33"/>
          <p:cNvSpPr/>
          <p:nvPr/>
        </p:nvSpPr>
        <p:spPr>
          <a:xfrm>
            <a:off x="1181100" y="5734050"/>
            <a:ext cx="10525125" cy="5524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350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Solve the </a:t>
            </a:r>
            <a:r>
              <a:rPr lang="en-US" sz="1350" b="1" dirty="0">
                <a:solidFill>
                  <a:srgbClr val="FFFFFF"/>
                </a:solidFill>
                <a:highlight>
                  <a:srgbClr val="C5A57E">
                    <a:alpha val="30000"/>
                  </a:srgbClr>
                </a:highlight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"one-size-fits-all" bottleneck </a:t>
            </a:r>
            <a:r>
              <a:rPr lang="en-US" sz="1350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by developing precision education strategies that bridge the gap between original textbook complexity and student readiness levels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3810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0" y="0"/>
                </a:moveTo>
                <a:lnTo>
                  <a:pt x="76200" y="0"/>
                </a:lnTo>
                <a:lnTo>
                  <a:pt x="76200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571500" y="457200"/>
            <a:ext cx="16573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Research Design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8382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Research Objectives &amp; Methodology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81000" y="1390650"/>
            <a:ext cx="5143500" cy="5086350"/>
          </a:xfrm>
          <a:custGeom>
            <a:avLst/>
            <a:gdLst/>
            <a:ahLst/>
            <a:cxnLst/>
            <a:rect l="l" t="t" r="r" b="b"/>
            <a:pathLst>
              <a:path w="5143500" h="5086350">
                <a:moveTo>
                  <a:pt x="38100" y="0"/>
                </a:moveTo>
                <a:lnTo>
                  <a:pt x="5105400" y="0"/>
                </a:lnTo>
                <a:cubicBezTo>
                  <a:pt x="5126428" y="0"/>
                  <a:pt x="5143500" y="17072"/>
                  <a:pt x="5143500" y="38100"/>
                </a:cubicBezTo>
                <a:lnTo>
                  <a:pt x="5143500" y="4972060"/>
                </a:lnTo>
                <a:cubicBezTo>
                  <a:pt x="5143500" y="5035180"/>
                  <a:pt x="5092330" y="5086350"/>
                  <a:pt x="5029210" y="5086350"/>
                </a:cubicBezTo>
                <a:lnTo>
                  <a:pt x="114290" y="5086350"/>
                </a:lnTo>
                <a:cubicBezTo>
                  <a:pt x="51170" y="5086350"/>
                  <a:pt x="0" y="5035180"/>
                  <a:pt x="0" y="497206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81000" y="1390650"/>
            <a:ext cx="5143500" cy="38100"/>
          </a:xfrm>
          <a:custGeom>
            <a:avLst/>
            <a:gdLst/>
            <a:ahLst/>
            <a:cxnLst/>
            <a:rect l="l" t="t" r="r" b="b"/>
            <a:pathLst>
              <a:path w="5143500" h="38100">
                <a:moveTo>
                  <a:pt x="38100" y="0"/>
                </a:moveTo>
                <a:lnTo>
                  <a:pt x="5105400" y="0"/>
                </a:lnTo>
                <a:cubicBezTo>
                  <a:pt x="5126428" y="0"/>
                  <a:pt x="5143500" y="17072"/>
                  <a:pt x="5143500" y="38100"/>
                </a:cubicBezTo>
                <a:lnTo>
                  <a:pt x="51435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7" name="Shape 5"/>
          <p:cNvSpPr/>
          <p:nvPr/>
        </p:nvSpPr>
        <p:spPr>
          <a:xfrm>
            <a:off x="571500" y="16002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C5A57E">
              <a:alpha val="20000"/>
            </a:srgbClr>
          </a:solidFill>
        </p:spPr>
      </p:sp>
      <p:sp>
        <p:nvSpPr>
          <p:cNvPr id="8" name="Shape 6"/>
          <p:cNvSpPr/>
          <p:nvPr/>
        </p:nvSpPr>
        <p:spPr>
          <a:xfrm>
            <a:off x="704850" y="17335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166688" y="95250"/>
                </a:moveTo>
                <a:cubicBezTo>
                  <a:pt x="166688" y="55823"/>
                  <a:pt x="134677" y="23812"/>
                  <a:pt x="95250" y="23812"/>
                </a:cubicBezTo>
                <a:cubicBezTo>
                  <a:pt x="55823" y="23812"/>
                  <a:pt x="23813" y="55823"/>
                  <a:pt x="23812" y="95250"/>
                </a:cubicBezTo>
                <a:cubicBezTo>
                  <a:pt x="23812" y="134677"/>
                  <a:pt x="55823" y="166688"/>
                  <a:pt x="95250" y="166688"/>
                </a:cubicBezTo>
                <a:cubicBezTo>
                  <a:pt x="134677" y="166688"/>
                  <a:pt x="166688" y="134677"/>
                  <a:pt x="166688" y="95250"/>
                </a:cubicBezTo>
                <a:close/>
                <a:moveTo>
                  <a:pt x="0" y="95250"/>
                </a:moveTo>
                <a:cubicBezTo>
                  <a:pt x="0" y="42680"/>
                  <a:pt x="42680" y="0"/>
                  <a:pt x="95250" y="0"/>
                </a:cubicBezTo>
                <a:cubicBezTo>
                  <a:pt x="147820" y="0"/>
                  <a:pt x="190500" y="42680"/>
                  <a:pt x="190500" y="95250"/>
                </a:cubicBezTo>
                <a:cubicBezTo>
                  <a:pt x="190500" y="147820"/>
                  <a:pt x="147820" y="190500"/>
                  <a:pt x="95250" y="190500"/>
                </a:cubicBezTo>
                <a:cubicBezTo>
                  <a:pt x="42680" y="190500"/>
                  <a:pt x="0" y="147820"/>
                  <a:pt x="0" y="95250"/>
                </a:cubicBezTo>
                <a:close/>
                <a:moveTo>
                  <a:pt x="95250" y="125016"/>
                </a:moveTo>
                <a:cubicBezTo>
                  <a:pt x="111678" y="125016"/>
                  <a:pt x="125016" y="111678"/>
                  <a:pt x="125016" y="95250"/>
                </a:cubicBezTo>
                <a:cubicBezTo>
                  <a:pt x="125016" y="78822"/>
                  <a:pt x="111678" y="65484"/>
                  <a:pt x="95250" y="65484"/>
                </a:cubicBezTo>
                <a:cubicBezTo>
                  <a:pt x="78822" y="65484"/>
                  <a:pt x="65484" y="78822"/>
                  <a:pt x="65484" y="95250"/>
                </a:cubicBezTo>
                <a:cubicBezTo>
                  <a:pt x="65484" y="111678"/>
                  <a:pt x="78822" y="125016"/>
                  <a:pt x="95250" y="125016"/>
                </a:cubicBezTo>
                <a:close/>
                <a:moveTo>
                  <a:pt x="95250" y="41672"/>
                </a:moveTo>
                <a:cubicBezTo>
                  <a:pt x="124821" y="41672"/>
                  <a:pt x="148828" y="65679"/>
                  <a:pt x="148828" y="95250"/>
                </a:cubicBezTo>
                <a:cubicBezTo>
                  <a:pt x="148828" y="124821"/>
                  <a:pt x="124821" y="148828"/>
                  <a:pt x="95250" y="148828"/>
                </a:cubicBezTo>
                <a:cubicBezTo>
                  <a:pt x="65679" y="148828"/>
                  <a:pt x="41672" y="124821"/>
                  <a:pt x="41672" y="95250"/>
                </a:cubicBezTo>
                <a:cubicBezTo>
                  <a:pt x="41672" y="65679"/>
                  <a:pt x="65679" y="41672"/>
                  <a:pt x="95250" y="41672"/>
                </a:cubicBezTo>
                <a:close/>
                <a:moveTo>
                  <a:pt x="83344" y="95250"/>
                </a:moveTo>
                <a:cubicBezTo>
                  <a:pt x="83344" y="88679"/>
                  <a:pt x="88679" y="83344"/>
                  <a:pt x="95250" y="83344"/>
                </a:cubicBezTo>
                <a:cubicBezTo>
                  <a:pt x="101821" y="83344"/>
                  <a:pt x="107156" y="88679"/>
                  <a:pt x="107156" y="95250"/>
                </a:cubicBezTo>
                <a:cubicBezTo>
                  <a:pt x="107156" y="101821"/>
                  <a:pt x="101821" y="107156"/>
                  <a:pt x="95250" y="107156"/>
                </a:cubicBezTo>
                <a:cubicBezTo>
                  <a:pt x="88679" y="107156"/>
                  <a:pt x="83344" y="101821"/>
                  <a:pt x="83344" y="9525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9" name="Text 7"/>
          <p:cNvSpPr/>
          <p:nvPr/>
        </p:nvSpPr>
        <p:spPr>
          <a:xfrm>
            <a:off x="1143000" y="1681163"/>
            <a:ext cx="2076450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Research Objectives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571500" y="2336750"/>
            <a:ext cx="4762500" cy="1028700"/>
          </a:xfrm>
          <a:custGeom>
            <a:avLst/>
            <a:gdLst/>
            <a:ahLst/>
            <a:cxnLst/>
            <a:rect l="l" t="t" r="r" b="b"/>
            <a:pathLst>
              <a:path w="4762500" h="1028700">
                <a:moveTo>
                  <a:pt x="76196" y="0"/>
                </a:moveTo>
                <a:lnTo>
                  <a:pt x="4686304" y="0"/>
                </a:lnTo>
                <a:cubicBezTo>
                  <a:pt x="4728386" y="0"/>
                  <a:pt x="4762500" y="34114"/>
                  <a:pt x="4762500" y="76196"/>
                </a:cubicBezTo>
                <a:lnTo>
                  <a:pt x="4762500" y="952504"/>
                </a:lnTo>
                <a:cubicBezTo>
                  <a:pt x="4762500" y="994586"/>
                  <a:pt x="4728386" y="1028700"/>
                  <a:pt x="4686304" y="1028700"/>
                </a:cubicBezTo>
                <a:lnTo>
                  <a:pt x="76196" y="1028700"/>
                </a:lnTo>
                <a:cubicBezTo>
                  <a:pt x="34114" y="1028700"/>
                  <a:pt x="0" y="994586"/>
                  <a:pt x="0" y="952504"/>
                </a:cubicBezTo>
                <a:lnTo>
                  <a:pt x="0" y="76196"/>
                </a:lnTo>
                <a:cubicBezTo>
                  <a:pt x="0" y="34142"/>
                  <a:pt x="34142" y="0"/>
                  <a:pt x="76196" y="0"/>
                </a:cubicBezTo>
                <a:close/>
              </a:path>
            </a:pathLst>
          </a:custGeom>
          <a:solidFill>
            <a:srgbClr val="C5A57E">
              <a:alpha val="5098"/>
            </a:srgbClr>
          </a:solidFill>
        </p:spPr>
      </p:sp>
      <p:sp>
        <p:nvSpPr>
          <p:cNvPr id="11" name="Shape 9"/>
          <p:cNvSpPr/>
          <p:nvPr/>
        </p:nvSpPr>
        <p:spPr>
          <a:xfrm>
            <a:off x="685800" y="2489150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2" name="Text 10"/>
          <p:cNvSpPr/>
          <p:nvPr/>
        </p:nvSpPr>
        <p:spPr>
          <a:xfrm>
            <a:off x="809625" y="2546300"/>
            <a:ext cx="1238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1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1104900" y="2451050"/>
            <a:ext cx="4200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Build Student Portraits</a:t>
            </a:r>
            <a:endParaRPr lang="en-US" sz="1600" dirty="0"/>
          </a:p>
        </p:txBody>
      </p:sp>
      <p:sp>
        <p:nvSpPr>
          <p:cNvPr id="14" name="Text 12"/>
          <p:cNvSpPr/>
          <p:nvPr/>
        </p:nvSpPr>
        <p:spPr>
          <a:xfrm>
            <a:off x="1104900" y="2755850"/>
            <a:ext cx="41910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Create comprehensive learner profiles to identify individual strengths, weaknesses, and learning preferences</a:t>
            </a:r>
            <a:endParaRPr lang="en-US" sz="1600" dirty="0"/>
          </a:p>
        </p:txBody>
      </p:sp>
      <p:sp>
        <p:nvSpPr>
          <p:cNvPr id="15" name="Shape 13"/>
          <p:cNvSpPr/>
          <p:nvPr/>
        </p:nvSpPr>
        <p:spPr>
          <a:xfrm>
            <a:off x="571500" y="3733651"/>
            <a:ext cx="4762500" cy="1028700"/>
          </a:xfrm>
          <a:custGeom>
            <a:avLst/>
            <a:gdLst/>
            <a:ahLst/>
            <a:cxnLst/>
            <a:rect l="l" t="t" r="r" b="b"/>
            <a:pathLst>
              <a:path w="4762500" h="1028700">
                <a:moveTo>
                  <a:pt x="76196" y="0"/>
                </a:moveTo>
                <a:lnTo>
                  <a:pt x="4686304" y="0"/>
                </a:lnTo>
                <a:cubicBezTo>
                  <a:pt x="4728386" y="0"/>
                  <a:pt x="4762500" y="34114"/>
                  <a:pt x="4762500" y="76196"/>
                </a:cubicBezTo>
                <a:lnTo>
                  <a:pt x="4762500" y="952504"/>
                </a:lnTo>
                <a:cubicBezTo>
                  <a:pt x="4762500" y="994586"/>
                  <a:pt x="4728386" y="1028700"/>
                  <a:pt x="4686304" y="1028700"/>
                </a:cubicBezTo>
                <a:lnTo>
                  <a:pt x="76196" y="1028700"/>
                </a:lnTo>
                <a:cubicBezTo>
                  <a:pt x="34114" y="1028700"/>
                  <a:pt x="0" y="994586"/>
                  <a:pt x="0" y="952504"/>
                </a:cubicBezTo>
                <a:lnTo>
                  <a:pt x="0" y="76196"/>
                </a:lnTo>
                <a:cubicBezTo>
                  <a:pt x="0" y="34142"/>
                  <a:pt x="34142" y="0"/>
                  <a:pt x="76196" y="0"/>
                </a:cubicBezTo>
                <a:close/>
              </a:path>
            </a:pathLst>
          </a:custGeom>
          <a:solidFill>
            <a:srgbClr val="2A4B5A">
              <a:alpha val="5098"/>
            </a:srgbClr>
          </a:solidFill>
        </p:spPr>
      </p:sp>
      <p:sp>
        <p:nvSpPr>
          <p:cNvPr id="16" name="Shape 14"/>
          <p:cNvSpPr/>
          <p:nvPr/>
        </p:nvSpPr>
        <p:spPr>
          <a:xfrm>
            <a:off x="685800" y="3886051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17" name="Text 15"/>
          <p:cNvSpPr/>
          <p:nvPr/>
        </p:nvSpPr>
        <p:spPr>
          <a:xfrm>
            <a:off x="797570" y="3943201"/>
            <a:ext cx="15240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2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1104900" y="3847951"/>
            <a:ext cx="4200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Assess Textbook Adaptability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104900" y="4152751"/>
            <a:ext cx="41910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Evaluate how original textbooks align with diverse student proficiency levels and learning needs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571500" y="5130552"/>
            <a:ext cx="4762500" cy="1028700"/>
          </a:xfrm>
          <a:custGeom>
            <a:avLst/>
            <a:gdLst/>
            <a:ahLst/>
            <a:cxnLst/>
            <a:rect l="l" t="t" r="r" b="b"/>
            <a:pathLst>
              <a:path w="4762500" h="1028700">
                <a:moveTo>
                  <a:pt x="76196" y="0"/>
                </a:moveTo>
                <a:lnTo>
                  <a:pt x="4686304" y="0"/>
                </a:lnTo>
                <a:cubicBezTo>
                  <a:pt x="4728386" y="0"/>
                  <a:pt x="4762500" y="34114"/>
                  <a:pt x="4762500" y="76196"/>
                </a:cubicBezTo>
                <a:lnTo>
                  <a:pt x="4762500" y="952504"/>
                </a:lnTo>
                <a:cubicBezTo>
                  <a:pt x="4762500" y="994586"/>
                  <a:pt x="4728386" y="1028700"/>
                  <a:pt x="4686304" y="1028700"/>
                </a:cubicBezTo>
                <a:lnTo>
                  <a:pt x="76196" y="1028700"/>
                </a:lnTo>
                <a:cubicBezTo>
                  <a:pt x="34114" y="1028700"/>
                  <a:pt x="0" y="994586"/>
                  <a:pt x="0" y="952504"/>
                </a:cubicBezTo>
                <a:lnTo>
                  <a:pt x="0" y="76196"/>
                </a:lnTo>
                <a:cubicBezTo>
                  <a:pt x="0" y="34142"/>
                  <a:pt x="34142" y="0"/>
                  <a:pt x="76196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21" name="Shape 19"/>
          <p:cNvSpPr/>
          <p:nvPr/>
        </p:nvSpPr>
        <p:spPr>
          <a:xfrm>
            <a:off x="685800" y="5282952"/>
            <a:ext cx="304800" cy="30480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52400" y="0"/>
                </a:moveTo>
                <a:lnTo>
                  <a:pt x="152400" y="0"/>
                </a:lnTo>
                <a:cubicBezTo>
                  <a:pt x="236512" y="0"/>
                  <a:pt x="304800" y="68288"/>
                  <a:pt x="304800" y="152400"/>
                </a:cubicBezTo>
                <a:lnTo>
                  <a:pt x="304800" y="152400"/>
                </a:lnTo>
                <a:cubicBezTo>
                  <a:pt x="304800" y="236512"/>
                  <a:pt x="236512" y="304800"/>
                  <a:pt x="152400" y="304800"/>
                </a:cubicBezTo>
                <a:lnTo>
                  <a:pt x="152400" y="304800"/>
                </a:lnTo>
                <a:cubicBezTo>
                  <a:pt x="68288" y="304800"/>
                  <a:pt x="0" y="236512"/>
                  <a:pt x="0" y="152400"/>
                </a:cubicBezTo>
                <a:lnTo>
                  <a:pt x="0" y="152400"/>
                </a:lnTo>
                <a:cubicBezTo>
                  <a:pt x="0" y="68288"/>
                  <a:pt x="68288" y="0"/>
                  <a:pt x="152400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22" name="Text 20"/>
          <p:cNvSpPr/>
          <p:nvPr/>
        </p:nvSpPr>
        <p:spPr>
          <a:xfrm>
            <a:off x="796975" y="5340102"/>
            <a:ext cx="15240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5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3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1104900" y="5244852"/>
            <a:ext cx="42005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Develop Scaffolding Strategies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1104900" y="5549652"/>
            <a:ext cx="41910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Design targeted intervention frameworks to support students at different competency levels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5753100" y="1390650"/>
            <a:ext cx="6057900" cy="5086350"/>
          </a:xfrm>
          <a:custGeom>
            <a:avLst/>
            <a:gdLst/>
            <a:ahLst/>
            <a:cxnLst/>
            <a:rect l="l" t="t" r="r" b="b"/>
            <a:pathLst>
              <a:path w="6057900" h="5086350">
                <a:moveTo>
                  <a:pt x="38100" y="0"/>
                </a:moveTo>
                <a:lnTo>
                  <a:pt x="6019800" y="0"/>
                </a:lnTo>
                <a:cubicBezTo>
                  <a:pt x="6040828" y="0"/>
                  <a:pt x="6057900" y="17072"/>
                  <a:pt x="6057900" y="38100"/>
                </a:cubicBezTo>
                <a:lnTo>
                  <a:pt x="6057900" y="4972060"/>
                </a:lnTo>
                <a:cubicBezTo>
                  <a:pt x="6057900" y="5035180"/>
                  <a:pt x="6006730" y="5086350"/>
                  <a:pt x="5943610" y="5086350"/>
                </a:cubicBezTo>
                <a:lnTo>
                  <a:pt x="114290" y="5086350"/>
                </a:lnTo>
                <a:cubicBezTo>
                  <a:pt x="51170" y="5086350"/>
                  <a:pt x="0" y="5035180"/>
                  <a:pt x="0" y="497206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7150" dist="3810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6" name="Shape 24"/>
          <p:cNvSpPr/>
          <p:nvPr/>
        </p:nvSpPr>
        <p:spPr>
          <a:xfrm>
            <a:off x="5753100" y="1390650"/>
            <a:ext cx="6057900" cy="38100"/>
          </a:xfrm>
          <a:custGeom>
            <a:avLst/>
            <a:gdLst/>
            <a:ahLst/>
            <a:cxnLst/>
            <a:rect l="l" t="t" r="r" b="b"/>
            <a:pathLst>
              <a:path w="6057900" h="38100">
                <a:moveTo>
                  <a:pt x="38100" y="0"/>
                </a:moveTo>
                <a:lnTo>
                  <a:pt x="6019800" y="0"/>
                </a:lnTo>
                <a:cubicBezTo>
                  <a:pt x="6040828" y="0"/>
                  <a:pt x="6057900" y="17072"/>
                  <a:pt x="6057900" y="38100"/>
                </a:cubicBezTo>
                <a:lnTo>
                  <a:pt x="60579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7" name="Shape 25"/>
          <p:cNvSpPr/>
          <p:nvPr/>
        </p:nvSpPr>
        <p:spPr>
          <a:xfrm>
            <a:off x="5943600" y="1600200"/>
            <a:ext cx="457200" cy="457200"/>
          </a:xfrm>
          <a:custGeom>
            <a:avLst/>
            <a:gdLst/>
            <a:ahLst/>
            <a:cxnLst/>
            <a:rect l="l" t="t" r="r" b="b"/>
            <a:pathLst>
              <a:path w="457200" h="457200">
                <a:moveTo>
                  <a:pt x="228600" y="0"/>
                </a:moveTo>
                <a:lnTo>
                  <a:pt x="228600" y="0"/>
                </a:lnTo>
                <a:cubicBezTo>
                  <a:pt x="354768" y="0"/>
                  <a:pt x="457200" y="102432"/>
                  <a:pt x="457200" y="228600"/>
                </a:cubicBezTo>
                <a:lnTo>
                  <a:pt x="457200" y="228600"/>
                </a:lnTo>
                <a:cubicBezTo>
                  <a:pt x="457200" y="354768"/>
                  <a:pt x="354768" y="457200"/>
                  <a:pt x="228600" y="457200"/>
                </a:cubicBezTo>
                <a:lnTo>
                  <a:pt x="228600" y="457200"/>
                </a:lnTo>
                <a:cubicBezTo>
                  <a:pt x="102432" y="457200"/>
                  <a:pt x="0" y="354768"/>
                  <a:pt x="0" y="228600"/>
                </a:cubicBezTo>
                <a:lnTo>
                  <a:pt x="0" y="228600"/>
                </a:lnTo>
                <a:cubicBezTo>
                  <a:pt x="0" y="102432"/>
                  <a:pt x="102432" y="0"/>
                  <a:pt x="228600" y="0"/>
                </a:cubicBezTo>
                <a:close/>
              </a:path>
            </a:pathLst>
          </a:custGeom>
          <a:solidFill>
            <a:srgbClr val="2A4B5A">
              <a:alpha val="20000"/>
            </a:srgbClr>
          </a:solidFill>
        </p:spPr>
      </p:sp>
      <p:sp>
        <p:nvSpPr>
          <p:cNvPr id="28" name="Shape 26"/>
          <p:cNvSpPr/>
          <p:nvPr/>
        </p:nvSpPr>
        <p:spPr>
          <a:xfrm>
            <a:off x="6076950" y="1733550"/>
            <a:ext cx="190500" cy="190500"/>
          </a:xfrm>
          <a:custGeom>
            <a:avLst/>
            <a:gdLst/>
            <a:ahLst/>
            <a:cxnLst/>
            <a:rect l="l" t="t" r="r" b="b"/>
            <a:pathLst>
              <a:path w="190500" h="190500">
                <a:moveTo>
                  <a:pt x="65484" y="0"/>
                </a:moveTo>
                <a:cubicBezTo>
                  <a:pt x="55625" y="0"/>
                  <a:pt x="47625" y="8000"/>
                  <a:pt x="47625" y="17859"/>
                </a:cubicBezTo>
                <a:lnTo>
                  <a:pt x="47625" y="95250"/>
                </a:lnTo>
                <a:cubicBezTo>
                  <a:pt x="47625" y="105110"/>
                  <a:pt x="55625" y="113109"/>
                  <a:pt x="65484" y="113109"/>
                </a:cubicBezTo>
                <a:lnTo>
                  <a:pt x="89297" y="113109"/>
                </a:lnTo>
                <a:cubicBezTo>
                  <a:pt x="99157" y="113109"/>
                  <a:pt x="107156" y="105110"/>
                  <a:pt x="107156" y="95250"/>
                </a:cubicBezTo>
                <a:lnTo>
                  <a:pt x="107156" y="71438"/>
                </a:lnTo>
                <a:lnTo>
                  <a:pt x="119063" y="71438"/>
                </a:lnTo>
                <a:cubicBezTo>
                  <a:pt x="145368" y="71438"/>
                  <a:pt x="166688" y="92757"/>
                  <a:pt x="166688" y="119063"/>
                </a:cubicBezTo>
                <a:cubicBezTo>
                  <a:pt x="166688" y="145368"/>
                  <a:pt x="145368" y="166688"/>
                  <a:pt x="119063" y="166688"/>
                </a:cubicBezTo>
                <a:lnTo>
                  <a:pt x="11906" y="166688"/>
                </a:lnTo>
                <a:cubicBezTo>
                  <a:pt x="5321" y="166688"/>
                  <a:pt x="0" y="172008"/>
                  <a:pt x="0" y="178594"/>
                </a:cubicBezTo>
                <a:cubicBezTo>
                  <a:pt x="0" y="185179"/>
                  <a:pt x="5321" y="190500"/>
                  <a:pt x="11906" y="190500"/>
                </a:cubicBezTo>
                <a:lnTo>
                  <a:pt x="178594" y="190500"/>
                </a:lnTo>
                <a:cubicBezTo>
                  <a:pt x="185179" y="190500"/>
                  <a:pt x="190500" y="185179"/>
                  <a:pt x="190500" y="178594"/>
                </a:cubicBezTo>
                <a:cubicBezTo>
                  <a:pt x="190500" y="172008"/>
                  <a:pt x="185179" y="166688"/>
                  <a:pt x="178594" y="166688"/>
                </a:cubicBezTo>
                <a:lnTo>
                  <a:pt x="172306" y="166688"/>
                </a:lnTo>
                <a:cubicBezTo>
                  <a:pt x="183617" y="154037"/>
                  <a:pt x="190500" y="137368"/>
                  <a:pt x="190500" y="119063"/>
                </a:cubicBezTo>
                <a:cubicBezTo>
                  <a:pt x="190500" y="79623"/>
                  <a:pt x="158502" y="47625"/>
                  <a:pt x="119063" y="47625"/>
                </a:cubicBezTo>
                <a:lnTo>
                  <a:pt x="107156" y="47625"/>
                </a:lnTo>
                <a:lnTo>
                  <a:pt x="107156" y="17859"/>
                </a:lnTo>
                <a:cubicBezTo>
                  <a:pt x="107156" y="8000"/>
                  <a:pt x="99157" y="0"/>
                  <a:pt x="89297" y="0"/>
                </a:cubicBezTo>
                <a:lnTo>
                  <a:pt x="65484" y="0"/>
                </a:lnTo>
                <a:close/>
                <a:moveTo>
                  <a:pt x="44648" y="130969"/>
                </a:moveTo>
                <a:cubicBezTo>
                  <a:pt x="39700" y="130969"/>
                  <a:pt x="35719" y="134950"/>
                  <a:pt x="35719" y="139898"/>
                </a:cubicBezTo>
                <a:cubicBezTo>
                  <a:pt x="35719" y="144847"/>
                  <a:pt x="39700" y="148828"/>
                  <a:pt x="44648" y="148828"/>
                </a:cubicBezTo>
                <a:lnTo>
                  <a:pt x="110133" y="148828"/>
                </a:lnTo>
                <a:cubicBezTo>
                  <a:pt x="115081" y="148828"/>
                  <a:pt x="119063" y="144847"/>
                  <a:pt x="119063" y="139898"/>
                </a:cubicBezTo>
                <a:cubicBezTo>
                  <a:pt x="119063" y="134950"/>
                  <a:pt x="115081" y="130969"/>
                  <a:pt x="110133" y="130969"/>
                </a:cubicBezTo>
                <a:lnTo>
                  <a:pt x="44648" y="130969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29" name="Text 27"/>
          <p:cNvSpPr/>
          <p:nvPr/>
        </p:nvSpPr>
        <p:spPr>
          <a:xfrm>
            <a:off x="6515100" y="1681163"/>
            <a:ext cx="1914525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Research Methods</a:t>
            </a:r>
            <a:endParaRPr lang="en-US" sz="1600" dirty="0"/>
          </a:p>
        </p:txBody>
      </p:sp>
      <p:sp>
        <p:nvSpPr>
          <p:cNvPr id="30" name="Shape 28"/>
          <p:cNvSpPr/>
          <p:nvPr/>
        </p:nvSpPr>
        <p:spPr>
          <a:xfrm>
            <a:off x="5943600" y="2214563"/>
            <a:ext cx="5676900" cy="1533525"/>
          </a:xfrm>
          <a:custGeom>
            <a:avLst/>
            <a:gdLst/>
            <a:ahLst/>
            <a:cxnLst/>
            <a:rect l="l" t="t" r="r" b="b"/>
            <a:pathLst>
              <a:path w="5676900" h="1533525">
                <a:moveTo>
                  <a:pt x="76201" y="0"/>
                </a:moveTo>
                <a:lnTo>
                  <a:pt x="5600699" y="0"/>
                </a:lnTo>
                <a:cubicBezTo>
                  <a:pt x="5642756" y="0"/>
                  <a:pt x="5676900" y="34144"/>
                  <a:pt x="5676900" y="76201"/>
                </a:cubicBezTo>
                <a:lnTo>
                  <a:pt x="5676900" y="1457324"/>
                </a:lnTo>
                <a:cubicBezTo>
                  <a:pt x="5676900" y="1499381"/>
                  <a:pt x="5642756" y="1533525"/>
                  <a:pt x="5600699" y="1533525"/>
                </a:cubicBezTo>
                <a:lnTo>
                  <a:pt x="76201" y="1533525"/>
                </a:lnTo>
                <a:cubicBezTo>
                  <a:pt x="34144" y="1533525"/>
                  <a:pt x="0" y="1499381"/>
                  <a:pt x="0" y="1457324"/>
                </a:cubicBezTo>
                <a:lnTo>
                  <a:pt x="0" y="76201"/>
                </a:lnTo>
                <a:cubicBezTo>
                  <a:pt x="0" y="34144"/>
                  <a:pt x="34144" y="0"/>
                  <a:pt x="76201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31" name="Shape 29"/>
          <p:cNvSpPr/>
          <p:nvPr/>
        </p:nvSpPr>
        <p:spPr>
          <a:xfrm>
            <a:off x="6138863" y="2386013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200025" y="91886"/>
                </a:moveTo>
                <a:cubicBezTo>
                  <a:pt x="193417" y="96262"/>
                  <a:pt x="185827" y="99789"/>
                  <a:pt x="177924" y="102602"/>
                </a:cubicBezTo>
                <a:cubicBezTo>
                  <a:pt x="156939" y="110103"/>
                  <a:pt x="129391" y="114300"/>
                  <a:pt x="100013" y="114300"/>
                </a:cubicBezTo>
                <a:cubicBezTo>
                  <a:pt x="70634" y="114300"/>
                  <a:pt x="43041" y="110058"/>
                  <a:pt x="22101" y="102602"/>
                </a:cubicBezTo>
                <a:cubicBezTo>
                  <a:pt x="14243" y="99789"/>
                  <a:pt x="6608" y="96262"/>
                  <a:pt x="0" y="91886"/>
                </a:cubicBezTo>
                <a:lnTo>
                  <a:pt x="0" y="128588"/>
                </a:lnTo>
                <a:cubicBezTo>
                  <a:pt x="0" y="148322"/>
                  <a:pt x="44782" y="164306"/>
                  <a:pt x="100013" y="164306"/>
                </a:cubicBezTo>
                <a:cubicBezTo>
                  <a:pt x="155243" y="164306"/>
                  <a:pt x="200025" y="148322"/>
                  <a:pt x="200025" y="128588"/>
                </a:cubicBezTo>
                <a:lnTo>
                  <a:pt x="200025" y="91886"/>
                </a:lnTo>
                <a:close/>
                <a:moveTo>
                  <a:pt x="200025" y="57150"/>
                </a:moveTo>
                <a:lnTo>
                  <a:pt x="200025" y="35719"/>
                </a:lnTo>
                <a:cubicBezTo>
                  <a:pt x="200025" y="15984"/>
                  <a:pt x="155243" y="0"/>
                  <a:pt x="100013" y="0"/>
                </a:cubicBezTo>
                <a:cubicBezTo>
                  <a:pt x="44782" y="0"/>
                  <a:pt x="0" y="15984"/>
                  <a:pt x="0" y="35719"/>
                </a:cubicBezTo>
                <a:lnTo>
                  <a:pt x="0" y="57150"/>
                </a:lnTo>
                <a:cubicBezTo>
                  <a:pt x="0" y="76885"/>
                  <a:pt x="44782" y="92869"/>
                  <a:pt x="100013" y="92869"/>
                </a:cubicBezTo>
                <a:cubicBezTo>
                  <a:pt x="155243" y="92869"/>
                  <a:pt x="200025" y="76885"/>
                  <a:pt x="200025" y="57150"/>
                </a:cubicBezTo>
                <a:close/>
                <a:moveTo>
                  <a:pt x="177924" y="174040"/>
                </a:moveTo>
                <a:cubicBezTo>
                  <a:pt x="156984" y="181496"/>
                  <a:pt x="129436" y="185738"/>
                  <a:pt x="100013" y="185738"/>
                </a:cubicBezTo>
                <a:cubicBezTo>
                  <a:pt x="70589" y="185738"/>
                  <a:pt x="43041" y="181496"/>
                  <a:pt x="22101" y="174040"/>
                </a:cubicBezTo>
                <a:cubicBezTo>
                  <a:pt x="14243" y="171227"/>
                  <a:pt x="6608" y="167700"/>
                  <a:pt x="0" y="163324"/>
                </a:cubicBezTo>
                <a:lnTo>
                  <a:pt x="0" y="192881"/>
                </a:lnTo>
                <a:cubicBezTo>
                  <a:pt x="0" y="212616"/>
                  <a:pt x="44782" y="228600"/>
                  <a:pt x="100013" y="228600"/>
                </a:cubicBezTo>
                <a:cubicBezTo>
                  <a:pt x="155243" y="228600"/>
                  <a:pt x="200025" y="212616"/>
                  <a:pt x="200025" y="192881"/>
                </a:cubicBezTo>
                <a:lnTo>
                  <a:pt x="200025" y="163324"/>
                </a:lnTo>
                <a:cubicBezTo>
                  <a:pt x="193417" y="167700"/>
                  <a:pt x="185827" y="171227"/>
                  <a:pt x="177924" y="17404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2" name="Text 30"/>
          <p:cNvSpPr/>
          <p:nvPr/>
        </p:nvSpPr>
        <p:spPr>
          <a:xfrm>
            <a:off x="6496050" y="2366963"/>
            <a:ext cx="20955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FFFFFF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Secondary Data Analysis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6096000" y="2709863"/>
            <a:ext cx="54483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Comprehensive analysis of existing student performance records and assessment data</a:t>
            </a:r>
            <a:endParaRPr lang="en-US" sz="1600" dirty="0"/>
          </a:p>
        </p:txBody>
      </p:sp>
      <p:sp>
        <p:nvSpPr>
          <p:cNvPr id="34" name="Shape 32"/>
          <p:cNvSpPr/>
          <p:nvPr/>
        </p:nvSpPr>
        <p:spPr>
          <a:xfrm>
            <a:off x="6096000" y="3281363"/>
            <a:ext cx="1352550" cy="314325"/>
          </a:xfrm>
          <a:custGeom>
            <a:avLst/>
            <a:gdLst/>
            <a:ahLst/>
            <a:cxnLst/>
            <a:rect l="l" t="t" r="r" b="b"/>
            <a:pathLst>
              <a:path w="1352550" h="314325">
                <a:moveTo>
                  <a:pt x="157163" y="0"/>
                </a:moveTo>
                <a:lnTo>
                  <a:pt x="1195388" y="0"/>
                </a:lnTo>
                <a:cubicBezTo>
                  <a:pt x="1282128" y="0"/>
                  <a:pt x="1352550" y="70422"/>
                  <a:pt x="1352550" y="157163"/>
                </a:cubicBezTo>
                <a:lnTo>
                  <a:pt x="1352550" y="157163"/>
                </a:lnTo>
                <a:cubicBezTo>
                  <a:pt x="1352550" y="243903"/>
                  <a:pt x="1282128" y="314325"/>
                  <a:pt x="1195388" y="314325"/>
                </a:cubicBezTo>
                <a:lnTo>
                  <a:pt x="157163" y="314325"/>
                </a:lnTo>
                <a:cubicBezTo>
                  <a:pt x="70422" y="314325"/>
                  <a:pt x="0" y="243903"/>
                  <a:pt x="0" y="157163"/>
                </a:cubicBezTo>
                <a:lnTo>
                  <a:pt x="0" y="157163"/>
                </a:lnTo>
                <a:cubicBezTo>
                  <a:pt x="0" y="70422"/>
                  <a:pt x="70422" y="0"/>
                  <a:pt x="157162" y="0"/>
                </a:cubicBezTo>
                <a:close/>
              </a:path>
            </a:pathLst>
          </a:custGeom>
          <a:solidFill>
            <a:srgbClr val="C5A57E">
              <a:alpha val="30196"/>
            </a:srgbClr>
          </a:solidFill>
        </p:spPr>
      </p:sp>
      <p:sp>
        <p:nvSpPr>
          <p:cNvPr id="35" name="Text 33"/>
          <p:cNvSpPr/>
          <p:nvPr/>
        </p:nvSpPr>
        <p:spPr>
          <a:xfrm>
            <a:off x="6210300" y="3319463"/>
            <a:ext cx="1200861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N = 68 students</a:t>
            </a:r>
            <a:endParaRPr lang="en-US" sz="1600" dirty="0"/>
          </a:p>
        </p:txBody>
      </p:sp>
      <p:sp>
        <p:nvSpPr>
          <p:cNvPr id="36" name="Shape 34"/>
          <p:cNvSpPr/>
          <p:nvPr/>
        </p:nvSpPr>
        <p:spPr>
          <a:xfrm>
            <a:off x="5962650" y="3871913"/>
            <a:ext cx="5657850" cy="1143000"/>
          </a:xfrm>
          <a:custGeom>
            <a:avLst/>
            <a:gdLst/>
            <a:ahLst/>
            <a:cxnLst/>
            <a:rect l="l" t="t" r="r" b="b"/>
            <a:pathLst>
              <a:path w="5657850" h="1143000">
                <a:moveTo>
                  <a:pt x="38100" y="0"/>
                </a:moveTo>
                <a:lnTo>
                  <a:pt x="5581646" y="0"/>
                </a:lnTo>
                <a:cubicBezTo>
                  <a:pt x="5623732" y="0"/>
                  <a:pt x="5657850" y="34118"/>
                  <a:pt x="5657850" y="76204"/>
                </a:cubicBezTo>
                <a:lnTo>
                  <a:pt x="5657850" y="1066796"/>
                </a:lnTo>
                <a:cubicBezTo>
                  <a:pt x="5657850" y="1108882"/>
                  <a:pt x="5623732" y="1143000"/>
                  <a:pt x="5581646" y="1143000"/>
                </a:cubicBezTo>
                <a:lnTo>
                  <a:pt x="38100" y="1143000"/>
                </a:lnTo>
                <a:cubicBezTo>
                  <a:pt x="17072" y="1143000"/>
                  <a:pt x="0" y="1125928"/>
                  <a:pt x="0" y="11049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37" name="Shape 35"/>
          <p:cNvSpPr/>
          <p:nvPr/>
        </p:nvSpPr>
        <p:spPr>
          <a:xfrm>
            <a:off x="5962650" y="3871913"/>
            <a:ext cx="38100" cy="1143000"/>
          </a:xfrm>
          <a:custGeom>
            <a:avLst/>
            <a:gdLst/>
            <a:ahLst/>
            <a:cxnLst/>
            <a:rect l="l" t="t" r="r" b="b"/>
            <a:pathLst>
              <a:path w="38100" h="1143000">
                <a:moveTo>
                  <a:pt x="38100" y="0"/>
                </a:moveTo>
                <a:lnTo>
                  <a:pt x="38100" y="0"/>
                </a:lnTo>
                <a:lnTo>
                  <a:pt x="38100" y="1143000"/>
                </a:lnTo>
                <a:lnTo>
                  <a:pt x="38100" y="1143000"/>
                </a:lnTo>
                <a:cubicBezTo>
                  <a:pt x="17072" y="1143000"/>
                  <a:pt x="0" y="1125928"/>
                  <a:pt x="0" y="11049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8" name="Shape 36"/>
          <p:cNvSpPr/>
          <p:nvPr/>
        </p:nvSpPr>
        <p:spPr>
          <a:xfrm>
            <a:off x="6176963" y="4043363"/>
            <a:ext cx="200025" cy="228600"/>
          </a:xfrm>
          <a:custGeom>
            <a:avLst/>
            <a:gdLst/>
            <a:ahLst/>
            <a:cxnLst/>
            <a:rect l="l" t="t" r="r" b="b"/>
            <a:pathLst>
              <a:path w="200025" h="228600">
                <a:moveTo>
                  <a:pt x="128588" y="0"/>
                </a:moveTo>
                <a:lnTo>
                  <a:pt x="57150" y="0"/>
                </a:lnTo>
                <a:cubicBezTo>
                  <a:pt x="49247" y="0"/>
                  <a:pt x="42863" y="6385"/>
                  <a:pt x="42863" y="14288"/>
                </a:cubicBezTo>
                <a:cubicBezTo>
                  <a:pt x="42863" y="22190"/>
                  <a:pt x="49247" y="28575"/>
                  <a:pt x="57150" y="28575"/>
                </a:cubicBezTo>
                <a:lnTo>
                  <a:pt x="57150" y="96217"/>
                </a:lnTo>
                <a:lnTo>
                  <a:pt x="3349" y="190336"/>
                </a:lnTo>
                <a:cubicBezTo>
                  <a:pt x="1161" y="194221"/>
                  <a:pt x="0" y="198552"/>
                  <a:pt x="0" y="203016"/>
                </a:cubicBezTo>
                <a:cubicBezTo>
                  <a:pt x="0" y="217170"/>
                  <a:pt x="11430" y="228600"/>
                  <a:pt x="25584" y="228600"/>
                </a:cubicBezTo>
                <a:lnTo>
                  <a:pt x="174441" y="228600"/>
                </a:lnTo>
                <a:cubicBezTo>
                  <a:pt x="188550" y="228600"/>
                  <a:pt x="200025" y="217170"/>
                  <a:pt x="200025" y="203016"/>
                </a:cubicBezTo>
                <a:cubicBezTo>
                  <a:pt x="200025" y="198552"/>
                  <a:pt x="198864" y="194176"/>
                  <a:pt x="196676" y="190336"/>
                </a:cubicBezTo>
                <a:lnTo>
                  <a:pt x="142875" y="96217"/>
                </a:lnTo>
                <a:lnTo>
                  <a:pt x="142875" y="28575"/>
                </a:lnTo>
                <a:cubicBezTo>
                  <a:pt x="150778" y="28575"/>
                  <a:pt x="157163" y="22190"/>
                  <a:pt x="157163" y="14288"/>
                </a:cubicBezTo>
                <a:cubicBezTo>
                  <a:pt x="157163" y="6385"/>
                  <a:pt x="150778" y="0"/>
                  <a:pt x="142875" y="0"/>
                </a:cubicBezTo>
                <a:lnTo>
                  <a:pt x="128588" y="0"/>
                </a:lnTo>
                <a:close/>
                <a:moveTo>
                  <a:pt x="85725" y="96217"/>
                </a:moveTo>
                <a:lnTo>
                  <a:pt x="85725" y="28575"/>
                </a:lnTo>
                <a:lnTo>
                  <a:pt x="114300" y="28575"/>
                </a:lnTo>
                <a:lnTo>
                  <a:pt x="114300" y="96217"/>
                </a:lnTo>
                <a:cubicBezTo>
                  <a:pt x="114300" y="101173"/>
                  <a:pt x="115595" y="106085"/>
                  <a:pt x="118050" y="110416"/>
                </a:cubicBezTo>
                <a:lnTo>
                  <a:pt x="136624" y="142875"/>
                </a:lnTo>
                <a:lnTo>
                  <a:pt x="63401" y="142875"/>
                </a:lnTo>
                <a:lnTo>
                  <a:pt x="81975" y="110416"/>
                </a:lnTo>
                <a:cubicBezTo>
                  <a:pt x="84430" y="106085"/>
                  <a:pt x="85725" y="101218"/>
                  <a:pt x="85725" y="96217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9" name="Text 37"/>
          <p:cNvSpPr/>
          <p:nvPr/>
        </p:nvSpPr>
        <p:spPr>
          <a:xfrm>
            <a:off x="6534150" y="4024313"/>
            <a:ext cx="140970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Action Research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6134100" y="4367213"/>
            <a:ext cx="54102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Classroom-based experiments with iterative implementation and continuous refinement of teaching strategies</a:t>
            </a:r>
            <a:endParaRPr lang="en-US" sz="1600" dirty="0"/>
          </a:p>
        </p:txBody>
      </p:sp>
      <p:sp>
        <p:nvSpPr>
          <p:cNvPr id="41" name="Shape 39"/>
          <p:cNvSpPr/>
          <p:nvPr/>
        </p:nvSpPr>
        <p:spPr>
          <a:xfrm>
            <a:off x="5962650" y="5138738"/>
            <a:ext cx="5657850" cy="1143000"/>
          </a:xfrm>
          <a:custGeom>
            <a:avLst/>
            <a:gdLst/>
            <a:ahLst/>
            <a:cxnLst/>
            <a:rect l="l" t="t" r="r" b="b"/>
            <a:pathLst>
              <a:path w="5657850" h="1143000">
                <a:moveTo>
                  <a:pt x="38100" y="0"/>
                </a:moveTo>
                <a:lnTo>
                  <a:pt x="5581646" y="0"/>
                </a:lnTo>
                <a:cubicBezTo>
                  <a:pt x="5623732" y="0"/>
                  <a:pt x="5657850" y="34118"/>
                  <a:pt x="5657850" y="76204"/>
                </a:cubicBezTo>
                <a:lnTo>
                  <a:pt x="5657850" y="1066796"/>
                </a:lnTo>
                <a:cubicBezTo>
                  <a:pt x="5657850" y="1108882"/>
                  <a:pt x="5623732" y="1143000"/>
                  <a:pt x="5581646" y="1143000"/>
                </a:cubicBezTo>
                <a:lnTo>
                  <a:pt x="38100" y="1143000"/>
                </a:lnTo>
                <a:cubicBezTo>
                  <a:pt x="17072" y="1143000"/>
                  <a:pt x="0" y="1125928"/>
                  <a:pt x="0" y="11049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42" name="Shape 40"/>
          <p:cNvSpPr/>
          <p:nvPr/>
        </p:nvSpPr>
        <p:spPr>
          <a:xfrm>
            <a:off x="5962650" y="5138738"/>
            <a:ext cx="38100" cy="1143000"/>
          </a:xfrm>
          <a:custGeom>
            <a:avLst/>
            <a:gdLst/>
            <a:ahLst/>
            <a:cxnLst/>
            <a:rect l="l" t="t" r="r" b="b"/>
            <a:pathLst>
              <a:path w="38100" h="1143000">
                <a:moveTo>
                  <a:pt x="38100" y="0"/>
                </a:moveTo>
                <a:lnTo>
                  <a:pt x="38100" y="0"/>
                </a:lnTo>
                <a:lnTo>
                  <a:pt x="38100" y="1143000"/>
                </a:lnTo>
                <a:lnTo>
                  <a:pt x="38100" y="1143000"/>
                </a:lnTo>
                <a:cubicBezTo>
                  <a:pt x="17072" y="1143000"/>
                  <a:pt x="0" y="1125928"/>
                  <a:pt x="0" y="110490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43" name="Shape 41"/>
          <p:cNvSpPr/>
          <p:nvPr/>
        </p:nvSpPr>
        <p:spPr>
          <a:xfrm>
            <a:off x="6134100" y="5310188"/>
            <a:ext cx="285750" cy="228600"/>
          </a:xfrm>
          <a:custGeom>
            <a:avLst/>
            <a:gdLst/>
            <a:ahLst/>
            <a:cxnLst/>
            <a:rect l="l" t="t" r="r" b="b"/>
            <a:pathLst>
              <a:path w="285750" h="228600">
                <a:moveTo>
                  <a:pt x="60722" y="57150"/>
                </a:moveTo>
                <a:cubicBezTo>
                  <a:pt x="60722" y="27579"/>
                  <a:pt x="84729" y="3572"/>
                  <a:pt x="114300" y="3572"/>
                </a:cubicBezTo>
                <a:cubicBezTo>
                  <a:pt x="143871" y="3572"/>
                  <a:pt x="167878" y="27579"/>
                  <a:pt x="167878" y="57150"/>
                </a:cubicBezTo>
                <a:cubicBezTo>
                  <a:pt x="167878" y="86721"/>
                  <a:pt x="143871" y="110728"/>
                  <a:pt x="114300" y="110728"/>
                </a:cubicBezTo>
                <a:cubicBezTo>
                  <a:pt x="84729" y="110728"/>
                  <a:pt x="60722" y="86721"/>
                  <a:pt x="60722" y="57150"/>
                </a:cubicBezTo>
                <a:close/>
                <a:moveTo>
                  <a:pt x="21431" y="215339"/>
                </a:moveTo>
                <a:cubicBezTo>
                  <a:pt x="21431" y="171361"/>
                  <a:pt x="57061" y="135731"/>
                  <a:pt x="101039" y="135731"/>
                </a:cubicBezTo>
                <a:lnTo>
                  <a:pt x="127561" y="135731"/>
                </a:lnTo>
                <a:cubicBezTo>
                  <a:pt x="171539" y="135731"/>
                  <a:pt x="207169" y="171361"/>
                  <a:pt x="207169" y="215339"/>
                </a:cubicBezTo>
                <a:cubicBezTo>
                  <a:pt x="207169" y="222662"/>
                  <a:pt x="201231" y="228600"/>
                  <a:pt x="193908" y="228600"/>
                </a:cubicBezTo>
                <a:lnTo>
                  <a:pt x="34692" y="228600"/>
                </a:lnTo>
                <a:cubicBezTo>
                  <a:pt x="27369" y="228600"/>
                  <a:pt x="21431" y="222662"/>
                  <a:pt x="21431" y="215339"/>
                </a:cubicBezTo>
                <a:close/>
                <a:moveTo>
                  <a:pt x="273427" y="59248"/>
                </a:moveTo>
                <a:lnTo>
                  <a:pt x="237708" y="116398"/>
                </a:lnTo>
                <a:cubicBezTo>
                  <a:pt x="235833" y="119390"/>
                  <a:pt x="232618" y="121265"/>
                  <a:pt x="229091" y="121444"/>
                </a:cubicBezTo>
                <a:cubicBezTo>
                  <a:pt x="225564" y="121622"/>
                  <a:pt x="222171" y="120015"/>
                  <a:pt x="220072" y="117157"/>
                </a:cubicBezTo>
                <a:lnTo>
                  <a:pt x="198641" y="88582"/>
                </a:lnTo>
                <a:cubicBezTo>
                  <a:pt x="195069" y="83850"/>
                  <a:pt x="196051" y="77152"/>
                  <a:pt x="200784" y="73581"/>
                </a:cubicBezTo>
                <a:cubicBezTo>
                  <a:pt x="205517" y="70009"/>
                  <a:pt x="212214" y="70991"/>
                  <a:pt x="215786" y="75724"/>
                </a:cubicBezTo>
                <a:lnTo>
                  <a:pt x="227841" y="91797"/>
                </a:lnTo>
                <a:lnTo>
                  <a:pt x="255255" y="47908"/>
                </a:lnTo>
                <a:cubicBezTo>
                  <a:pt x="258381" y="42907"/>
                  <a:pt x="264988" y="41344"/>
                  <a:pt x="270034" y="44514"/>
                </a:cubicBezTo>
                <a:cubicBezTo>
                  <a:pt x="275079" y="47685"/>
                  <a:pt x="276597" y="54248"/>
                  <a:pt x="273427" y="59293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44" name="Text 42"/>
          <p:cNvSpPr/>
          <p:nvPr/>
        </p:nvSpPr>
        <p:spPr>
          <a:xfrm>
            <a:off x="6534150" y="5291138"/>
            <a:ext cx="1123950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5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Case Studies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6134100" y="5634038"/>
            <a:ext cx="5410200" cy="495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Longitudinal tracking of individual student progress with detailed documentation of learning trajectories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81000" y="381000"/>
            <a:ext cx="76200" cy="381000"/>
          </a:xfrm>
          <a:custGeom>
            <a:avLst/>
            <a:gdLst/>
            <a:ahLst/>
            <a:cxnLst/>
            <a:rect l="l" t="t" r="r" b="b"/>
            <a:pathLst>
              <a:path w="76200" h="381000">
                <a:moveTo>
                  <a:pt x="0" y="0"/>
                </a:moveTo>
                <a:lnTo>
                  <a:pt x="76200" y="0"/>
                </a:lnTo>
                <a:lnTo>
                  <a:pt x="76200" y="381000"/>
                </a:lnTo>
                <a:lnTo>
                  <a:pt x="0" y="381000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571500" y="457200"/>
            <a:ext cx="387667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kern="0" spc="12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Differentiated Instruction Framework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81000" y="838200"/>
            <a:ext cx="11601450" cy="3810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70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Student Profiling: The Three-Tier Model</a:t>
            </a:r>
            <a:endParaRPr lang="en-US" sz="1600" dirty="0"/>
          </a:p>
        </p:txBody>
      </p:sp>
      <p:sp>
        <p:nvSpPr>
          <p:cNvPr id="5" name="Text 3"/>
          <p:cNvSpPr/>
          <p:nvPr/>
        </p:nvSpPr>
        <p:spPr>
          <a:xfrm>
            <a:off x="381000" y="1295400"/>
            <a:ext cx="11515725" cy="2667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35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Categorizing 68 students into distinct learning profiles based on proficiency and learning needs</a:t>
            </a:r>
            <a:endParaRPr lang="en-US" sz="1600" dirty="0"/>
          </a:p>
        </p:txBody>
      </p:sp>
      <p:sp>
        <p:nvSpPr>
          <p:cNvPr id="6" name="Shape 4"/>
          <p:cNvSpPr/>
          <p:nvPr/>
        </p:nvSpPr>
        <p:spPr>
          <a:xfrm>
            <a:off x="381000" y="1771650"/>
            <a:ext cx="3657600" cy="4133850"/>
          </a:xfrm>
          <a:custGeom>
            <a:avLst/>
            <a:gdLst/>
            <a:ahLst/>
            <a:cxnLst/>
            <a:rect l="l" t="t" r="r" b="b"/>
            <a:pathLst>
              <a:path w="3657600" h="4133850">
                <a:moveTo>
                  <a:pt x="38100" y="0"/>
                </a:moveTo>
                <a:lnTo>
                  <a:pt x="3619500" y="0"/>
                </a:lnTo>
                <a:cubicBezTo>
                  <a:pt x="3640528" y="0"/>
                  <a:pt x="3657600" y="17072"/>
                  <a:pt x="3657600" y="38100"/>
                </a:cubicBezTo>
                <a:lnTo>
                  <a:pt x="3657600" y="4019550"/>
                </a:lnTo>
                <a:cubicBezTo>
                  <a:pt x="3657600" y="4082634"/>
                  <a:pt x="3606384" y="4133850"/>
                  <a:pt x="3543300" y="4133850"/>
                </a:cubicBezTo>
                <a:lnTo>
                  <a:pt x="114300" y="4133850"/>
                </a:lnTo>
                <a:cubicBezTo>
                  <a:pt x="51216" y="4133850"/>
                  <a:pt x="0" y="4082634"/>
                  <a:pt x="0" y="4019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381000" y="1771650"/>
            <a:ext cx="3657600" cy="38100"/>
          </a:xfrm>
          <a:custGeom>
            <a:avLst/>
            <a:gdLst/>
            <a:ahLst/>
            <a:cxnLst/>
            <a:rect l="l" t="t" r="r" b="b"/>
            <a:pathLst>
              <a:path w="3657600" h="38100">
                <a:moveTo>
                  <a:pt x="38100" y="0"/>
                </a:moveTo>
                <a:lnTo>
                  <a:pt x="3619500" y="0"/>
                </a:lnTo>
                <a:cubicBezTo>
                  <a:pt x="3640528" y="0"/>
                  <a:pt x="3657600" y="17072"/>
                  <a:pt x="3657600" y="38100"/>
                </a:cubicBezTo>
                <a:lnTo>
                  <a:pt x="36576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8" name="Shape 6"/>
          <p:cNvSpPr/>
          <p:nvPr/>
        </p:nvSpPr>
        <p:spPr>
          <a:xfrm>
            <a:off x="381000" y="1790700"/>
            <a:ext cx="3657600" cy="1323975"/>
          </a:xfrm>
          <a:custGeom>
            <a:avLst/>
            <a:gdLst/>
            <a:ahLst/>
            <a:cxnLst/>
            <a:rect l="l" t="t" r="r" b="b"/>
            <a:pathLst>
              <a:path w="3657600" h="1323975">
                <a:moveTo>
                  <a:pt x="0" y="0"/>
                </a:moveTo>
                <a:lnTo>
                  <a:pt x="3657600" y="0"/>
                </a:lnTo>
                <a:lnTo>
                  <a:pt x="3657600" y="1323975"/>
                </a:lnTo>
                <a:lnTo>
                  <a:pt x="0" y="1323975"/>
                </a:lnTo>
                <a:lnTo>
                  <a:pt x="0" y="0"/>
                </a:lnTo>
                <a:close/>
              </a:path>
            </a:pathLst>
          </a:custGeom>
          <a:solidFill>
            <a:srgbClr val="8A9BA8"/>
          </a:solidFill>
        </p:spPr>
      </p:sp>
      <p:sp>
        <p:nvSpPr>
          <p:cNvPr id="9" name="Shape 7"/>
          <p:cNvSpPr/>
          <p:nvPr/>
        </p:nvSpPr>
        <p:spPr>
          <a:xfrm>
            <a:off x="571500" y="1981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10" name="Shape 8"/>
          <p:cNvSpPr/>
          <p:nvPr/>
        </p:nvSpPr>
        <p:spPr>
          <a:xfrm>
            <a:off x="697706" y="2105025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285750" y="17859"/>
                </a:moveTo>
                <a:cubicBezTo>
                  <a:pt x="285750" y="78191"/>
                  <a:pt x="242999" y="128532"/>
                  <a:pt x="186184" y="140308"/>
                </a:cubicBezTo>
                <a:cubicBezTo>
                  <a:pt x="181775" y="107882"/>
                  <a:pt x="167208" y="78693"/>
                  <a:pt x="145721" y="56090"/>
                </a:cubicBezTo>
                <a:cubicBezTo>
                  <a:pt x="168101" y="22324"/>
                  <a:pt x="206443" y="0"/>
                  <a:pt x="250031" y="0"/>
                </a:cubicBezTo>
                <a:lnTo>
                  <a:pt x="267891" y="0"/>
                </a:lnTo>
                <a:cubicBezTo>
                  <a:pt x="277769" y="0"/>
                  <a:pt x="285750" y="7981"/>
                  <a:pt x="285750" y="17859"/>
                </a:cubicBezTo>
                <a:close/>
                <a:moveTo>
                  <a:pt x="0" y="53578"/>
                </a:moveTo>
                <a:cubicBezTo>
                  <a:pt x="0" y="43700"/>
                  <a:pt x="7981" y="35719"/>
                  <a:pt x="17859" y="35719"/>
                </a:cubicBezTo>
                <a:lnTo>
                  <a:pt x="35719" y="35719"/>
                </a:lnTo>
                <a:cubicBezTo>
                  <a:pt x="104756" y="35719"/>
                  <a:pt x="160734" y="91697"/>
                  <a:pt x="160734" y="160734"/>
                </a:cubicBezTo>
                <a:lnTo>
                  <a:pt x="160734" y="267891"/>
                </a:lnTo>
                <a:cubicBezTo>
                  <a:pt x="160734" y="277769"/>
                  <a:pt x="152753" y="285750"/>
                  <a:pt x="142875" y="285750"/>
                </a:cubicBezTo>
                <a:cubicBezTo>
                  <a:pt x="132997" y="285750"/>
                  <a:pt x="125016" y="277769"/>
                  <a:pt x="125016" y="267891"/>
                </a:cubicBezTo>
                <a:lnTo>
                  <a:pt x="125016" y="178594"/>
                </a:lnTo>
                <a:cubicBezTo>
                  <a:pt x="55978" y="178594"/>
                  <a:pt x="0" y="122616"/>
                  <a:pt x="0" y="53578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11" name="Text 9"/>
          <p:cNvSpPr/>
          <p:nvPr/>
        </p:nvSpPr>
        <p:spPr>
          <a:xfrm>
            <a:off x="3468886" y="1981200"/>
            <a:ext cx="38100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Tier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3392686" y="2171700"/>
            <a:ext cx="457200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225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01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571500" y="2628900"/>
            <a:ext cx="3390900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Foundation Consolidation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600075" y="3343275"/>
            <a:ext cx="133350" cy="152400"/>
          </a:xfrm>
          <a:custGeom>
            <a:avLst/>
            <a:gdLst/>
            <a:ahLst/>
            <a:cxnLst/>
            <a:rect l="l" t="t" r="r" b="b"/>
            <a:pathLst>
              <a:path w="133350" h="152400">
                <a:moveTo>
                  <a:pt x="114300" y="152400"/>
                </a:moveTo>
                <a:lnTo>
                  <a:pt x="28575" y="152400"/>
                </a:lnTo>
                <a:cubicBezTo>
                  <a:pt x="12799" y="152400"/>
                  <a:pt x="0" y="139601"/>
                  <a:pt x="0" y="123825"/>
                </a:cubicBezTo>
                <a:lnTo>
                  <a:pt x="0" y="28575"/>
                </a:lnTo>
                <a:cubicBezTo>
                  <a:pt x="0" y="12799"/>
                  <a:pt x="12799" y="0"/>
                  <a:pt x="28575" y="0"/>
                </a:cubicBezTo>
                <a:lnTo>
                  <a:pt x="119062" y="0"/>
                </a:lnTo>
                <a:cubicBezTo>
                  <a:pt x="126950" y="0"/>
                  <a:pt x="133350" y="6400"/>
                  <a:pt x="133350" y="14288"/>
                </a:cubicBezTo>
                <a:lnTo>
                  <a:pt x="133350" y="100013"/>
                </a:lnTo>
                <a:cubicBezTo>
                  <a:pt x="133350" y="106234"/>
                  <a:pt x="129361" y="111532"/>
                  <a:pt x="123825" y="113496"/>
                </a:cubicBezTo>
                <a:lnTo>
                  <a:pt x="123825" y="133350"/>
                </a:lnTo>
                <a:cubicBezTo>
                  <a:pt x="129094" y="133350"/>
                  <a:pt x="133350" y="137606"/>
                  <a:pt x="133350" y="142875"/>
                </a:cubicBezTo>
                <a:cubicBezTo>
                  <a:pt x="133350" y="148144"/>
                  <a:pt x="129094" y="152400"/>
                  <a:pt x="123825" y="152400"/>
                </a:cubicBezTo>
                <a:lnTo>
                  <a:pt x="114300" y="152400"/>
                </a:lnTo>
                <a:close/>
                <a:moveTo>
                  <a:pt x="28575" y="114300"/>
                </a:moveTo>
                <a:cubicBezTo>
                  <a:pt x="23306" y="114300"/>
                  <a:pt x="19050" y="118556"/>
                  <a:pt x="19050" y="123825"/>
                </a:cubicBezTo>
                <a:cubicBezTo>
                  <a:pt x="19050" y="129094"/>
                  <a:pt x="23306" y="133350"/>
                  <a:pt x="28575" y="133350"/>
                </a:cubicBezTo>
                <a:lnTo>
                  <a:pt x="104775" y="133350"/>
                </a:lnTo>
                <a:lnTo>
                  <a:pt x="104775" y="114300"/>
                </a:lnTo>
                <a:lnTo>
                  <a:pt x="28575" y="114300"/>
                </a:lnTo>
                <a:close/>
                <a:moveTo>
                  <a:pt x="38100" y="45244"/>
                </a:moveTo>
                <a:cubicBezTo>
                  <a:pt x="38100" y="49203"/>
                  <a:pt x="41285" y="52388"/>
                  <a:pt x="45244" y="52388"/>
                </a:cubicBezTo>
                <a:lnTo>
                  <a:pt x="97631" y="52388"/>
                </a:lnTo>
                <a:cubicBezTo>
                  <a:pt x="101590" y="52388"/>
                  <a:pt x="104775" y="49203"/>
                  <a:pt x="104775" y="45244"/>
                </a:cubicBezTo>
                <a:cubicBezTo>
                  <a:pt x="104775" y="41285"/>
                  <a:pt x="101590" y="38100"/>
                  <a:pt x="97631" y="38100"/>
                </a:cubicBezTo>
                <a:lnTo>
                  <a:pt x="45244" y="38100"/>
                </a:lnTo>
                <a:cubicBezTo>
                  <a:pt x="41285" y="38100"/>
                  <a:pt x="38100" y="41285"/>
                  <a:pt x="38100" y="45244"/>
                </a:cubicBezTo>
                <a:close/>
                <a:moveTo>
                  <a:pt x="45244" y="66675"/>
                </a:moveTo>
                <a:cubicBezTo>
                  <a:pt x="41285" y="66675"/>
                  <a:pt x="38100" y="69860"/>
                  <a:pt x="38100" y="73819"/>
                </a:cubicBezTo>
                <a:cubicBezTo>
                  <a:pt x="38100" y="77778"/>
                  <a:pt x="41285" y="80962"/>
                  <a:pt x="45244" y="80962"/>
                </a:cubicBezTo>
                <a:lnTo>
                  <a:pt x="97631" y="80962"/>
                </a:lnTo>
                <a:cubicBezTo>
                  <a:pt x="101590" y="80962"/>
                  <a:pt x="104775" y="77778"/>
                  <a:pt x="104775" y="73819"/>
                </a:cubicBezTo>
                <a:cubicBezTo>
                  <a:pt x="104775" y="69860"/>
                  <a:pt x="101590" y="66675"/>
                  <a:pt x="97631" y="66675"/>
                </a:cubicBezTo>
                <a:lnTo>
                  <a:pt x="45244" y="66675"/>
                </a:lnTo>
                <a:close/>
              </a:path>
            </a:pathLst>
          </a:custGeom>
          <a:solidFill>
            <a:srgbClr val="8A9BA8"/>
          </a:solidFill>
        </p:spPr>
      </p:sp>
      <p:sp>
        <p:nvSpPr>
          <p:cNvPr id="15" name="Text 13"/>
          <p:cNvSpPr/>
          <p:nvPr/>
        </p:nvSpPr>
        <p:spPr>
          <a:xfrm>
            <a:off x="819150" y="3305175"/>
            <a:ext cx="3105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Core Textbook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571500" y="3609975"/>
            <a:ext cx="3352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Essential Grammar in Use</a:t>
            </a:r>
            <a:endParaRPr lang="en-US" sz="1600" dirty="0"/>
          </a:p>
        </p:txBody>
      </p:sp>
      <p:sp>
        <p:nvSpPr>
          <p:cNvPr id="17" name="Shape 15"/>
          <p:cNvSpPr/>
          <p:nvPr/>
        </p:nvSpPr>
        <p:spPr>
          <a:xfrm>
            <a:off x="590550" y="4029075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33350" y="76200"/>
                </a:moveTo>
                <a:cubicBezTo>
                  <a:pt x="133350" y="44658"/>
                  <a:pt x="107742" y="19050"/>
                  <a:pt x="76200" y="19050"/>
                </a:cubicBezTo>
                <a:cubicBezTo>
                  <a:pt x="44658" y="19050"/>
                  <a:pt x="19050" y="44658"/>
                  <a:pt x="19050" y="76200"/>
                </a:cubicBezTo>
                <a:cubicBezTo>
                  <a:pt x="19050" y="107742"/>
                  <a:pt x="44658" y="133350"/>
                  <a:pt x="76200" y="133350"/>
                </a:cubicBezTo>
                <a:cubicBezTo>
                  <a:pt x="107742" y="133350"/>
                  <a:pt x="133350" y="107742"/>
                  <a:pt x="133350" y="76200"/>
                </a:cubicBezTo>
                <a:close/>
                <a:moveTo>
                  <a:pt x="0" y="76200"/>
                </a:moveTo>
                <a:cubicBezTo>
                  <a:pt x="0" y="34144"/>
                  <a:pt x="34144" y="0"/>
                  <a:pt x="76200" y="0"/>
                </a:cubicBezTo>
                <a:cubicBezTo>
                  <a:pt x="118256" y="0"/>
                  <a:pt x="152400" y="34144"/>
                  <a:pt x="152400" y="76200"/>
                </a:cubicBezTo>
                <a:cubicBezTo>
                  <a:pt x="152400" y="118256"/>
                  <a:pt x="118256" y="152400"/>
                  <a:pt x="76200" y="152400"/>
                </a:cubicBezTo>
                <a:cubicBezTo>
                  <a:pt x="34144" y="152400"/>
                  <a:pt x="0" y="118256"/>
                  <a:pt x="0" y="76200"/>
                </a:cubicBezTo>
                <a:close/>
                <a:moveTo>
                  <a:pt x="76200" y="100013"/>
                </a:moveTo>
                <a:cubicBezTo>
                  <a:pt x="89342" y="100013"/>
                  <a:pt x="100013" y="89342"/>
                  <a:pt x="100013" y="76200"/>
                </a:cubicBezTo>
                <a:cubicBezTo>
                  <a:pt x="100013" y="63058"/>
                  <a:pt x="89342" y="52388"/>
                  <a:pt x="76200" y="52388"/>
                </a:cubicBezTo>
                <a:cubicBezTo>
                  <a:pt x="63058" y="52388"/>
                  <a:pt x="52388" y="63058"/>
                  <a:pt x="52388" y="76200"/>
                </a:cubicBezTo>
                <a:cubicBezTo>
                  <a:pt x="52388" y="89342"/>
                  <a:pt x="63058" y="100013"/>
                  <a:pt x="76200" y="100013"/>
                </a:cubicBezTo>
                <a:close/>
                <a:moveTo>
                  <a:pt x="76200" y="33338"/>
                </a:moveTo>
                <a:cubicBezTo>
                  <a:pt x="99856" y="33338"/>
                  <a:pt x="119062" y="52544"/>
                  <a:pt x="119062" y="76200"/>
                </a:cubicBezTo>
                <a:cubicBezTo>
                  <a:pt x="119062" y="99856"/>
                  <a:pt x="99856" y="119062"/>
                  <a:pt x="76200" y="119062"/>
                </a:cubicBezTo>
                <a:cubicBezTo>
                  <a:pt x="52544" y="119062"/>
                  <a:pt x="33338" y="99856"/>
                  <a:pt x="33338" y="76200"/>
                </a:cubicBezTo>
                <a:cubicBezTo>
                  <a:pt x="33338" y="52544"/>
                  <a:pt x="52544" y="33338"/>
                  <a:pt x="76200" y="33338"/>
                </a:cubicBezTo>
                <a:close/>
                <a:moveTo>
                  <a:pt x="66675" y="76200"/>
                </a:moveTo>
                <a:cubicBezTo>
                  <a:pt x="66675" y="70943"/>
                  <a:pt x="70943" y="66675"/>
                  <a:pt x="76200" y="66675"/>
                </a:cubicBezTo>
                <a:cubicBezTo>
                  <a:pt x="81457" y="66675"/>
                  <a:pt x="85725" y="70943"/>
                  <a:pt x="85725" y="76200"/>
                </a:cubicBezTo>
                <a:cubicBezTo>
                  <a:pt x="85725" y="81457"/>
                  <a:pt x="81457" y="85725"/>
                  <a:pt x="76200" y="85725"/>
                </a:cubicBezTo>
                <a:cubicBezTo>
                  <a:pt x="70943" y="85725"/>
                  <a:pt x="66675" y="81457"/>
                  <a:pt x="66675" y="7620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18" name="Text 16"/>
          <p:cNvSpPr/>
          <p:nvPr/>
        </p:nvSpPr>
        <p:spPr>
          <a:xfrm>
            <a:off x="819150" y="3990975"/>
            <a:ext cx="3105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Focus Areas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571500" y="43338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20" name="Text 18"/>
          <p:cNvSpPr/>
          <p:nvPr/>
        </p:nvSpPr>
        <p:spPr>
          <a:xfrm>
            <a:off x="697706" y="4295775"/>
            <a:ext cx="18097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Basic grammar application</a:t>
            </a:r>
            <a:endParaRPr lang="en-US" sz="1600" dirty="0"/>
          </a:p>
        </p:txBody>
      </p:sp>
      <p:sp>
        <p:nvSpPr>
          <p:cNvPr id="21" name="Text 19"/>
          <p:cNvSpPr/>
          <p:nvPr/>
        </p:nvSpPr>
        <p:spPr>
          <a:xfrm>
            <a:off x="571500" y="46386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22" name="Text 20"/>
          <p:cNvSpPr/>
          <p:nvPr/>
        </p:nvSpPr>
        <p:spPr>
          <a:xfrm>
            <a:off x="697706" y="4600575"/>
            <a:ext cx="2266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Fundamental vocabulary building</a:t>
            </a:r>
            <a:endParaRPr lang="en-US" sz="1600" dirty="0"/>
          </a:p>
        </p:txBody>
      </p:sp>
      <p:sp>
        <p:nvSpPr>
          <p:cNvPr id="23" name="Text 21"/>
          <p:cNvSpPr/>
          <p:nvPr/>
        </p:nvSpPr>
        <p:spPr>
          <a:xfrm>
            <a:off x="571500" y="49434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97706" y="4905375"/>
            <a:ext cx="18859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Sentence structure mastery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571500" y="5329238"/>
            <a:ext cx="3276600" cy="9525"/>
          </a:xfrm>
          <a:custGeom>
            <a:avLst/>
            <a:gdLst/>
            <a:ahLst/>
            <a:cxnLst/>
            <a:rect l="l" t="t" r="r" b="b"/>
            <a:pathLst>
              <a:path w="3276600" h="9525">
                <a:moveTo>
                  <a:pt x="0" y="0"/>
                </a:moveTo>
                <a:lnTo>
                  <a:pt x="3276600" y="0"/>
                </a:lnTo>
                <a:lnTo>
                  <a:pt x="327660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26" name="Text 24"/>
          <p:cNvSpPr/>
          <p:nvPr/>
        </p:nvSpPr>
        <p:spPr>
          <a:xfrm>
            <a:off x="571500" y="5486400"/>
            <a:ext cx="3352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Target:</a:t>
            </a:r>
            <a:r>
              <a:rPr lang="en-US" sz="1200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Students below 3000 vocabulary range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267200" y="1771650"/>
            <a:ext cx="3657600" cy="4133850"/>
          </a:xfrm>
          <a:custGeom>
            <a:avLst/>
            <a:gdLst/>
            <a:ahLst/>
            <a:cxnLst/>
            <a:rect l="l" t="t" r="r" b="b"/>
            <a:pathLst>
              <a:path w="3657600" h="4133850">
                <a:moveTo>
                  <a:pt x="38100" y="0"/>
                </a:moveTo>
                <a:lnTo>
                  <a:pt x="3619500" y="0"/>
                </a:lnTo>
                <a:cubicBezTo>
                  <a:pt x="3640528" y="0"/>
                  <a:pt x="3657600" y="17072"/>
                  <a:pt x="3657600" y="38100"/>
                </a:cubicBezTo>
                <a:lnTo>
                  <a:pt x="3657600" y="4019550"/>
                </a:lnTo>
                <a:cubicBezTo>
                  <a:pt x="3657600" y="4082634"/>
                  <a:pt x="3606384" y="4133850"/>
                  <a:pt x="3543300" y="4133850"/>
                </a:cubicBezTo>
                <a:lnTo>
                  <a:pt x="114300" y="4133850"/>
                </a:lnTo>
                <a:cubicBezTo>
                  <a:pt x="51216" y="4133850"/>
                  <a:pt x="0" y="4082634"/>
                  <a:pt x="0" y="4019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8" name="Shape 26"/>
          <p:cNvSpPr/>
          <p:nvPr/>
        </p:nvSpPr>
        <p:spPr>
          <a:xfrm>
            <a:off x="4267200" y="1771650"/>
            <a:ext cx="3657600" cy="38100"/>
          </a:xfrm>
          <a:custGeom>
            <a:avLst/>
            <a:gdLst/>
            <a:ahLst/>
            <a:cxnLst/>
            <a:rect l="l" t="t" r="r" b="b"/>
            <a:pathLst>
              <a:path w="3657600" h="38100">
                <a:moveTo>
                  <a:pt x="38100" y="0"/>
                </a:moveTo>
                <a:lnTo>
                  <a:pt x="3619500" y="0"/>
                </a:lnTo>
                <a:cubicBezTo>
                  <a:pt x="3640528" y="0"/>
                  <a:pt x="3657600" y="17072"/>
                  <a:pt x="3657600" y="38100"/>
                </a:cubicBezTo>
                <a:lnTo>
                  <a:pt x="36576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9" name="Shape 27"/>
          <p:cNvSpPr/>
          <p:nvPr/>
        </p:nvSpPr>
        <p:spPr>
          <a:xfrm>
            <a:off x="4267200" y="1790700"/>
            <a:ext cx="3657600" cy="1323975"/>
          </a:xfrm>
          <a:custGeom>
            <a:avLst/>
            <a:gdLst/>
            <a:ahLst/>
            <a:cxnLst/>
            <a:rect l="l" t="t" r="r" b="b"/>
            <a:pathLst>
              <a:path w="3657600" h="1323975">
                <a:moveTo>
                  <a:pt x="0" y="0"/>
                </a:moveTo>
                <a:lnTo>
                  <a:pt x="3657600" y="0"/>
                </a:lnTo>
                <a:lnTo>
                  <a:pt x="3657600" y="1323975"/>
                </a:lnTo>
                <a:lnTo>
                  <a:pt x="0" y="1323975"/>
                </a:lnTo>
                <a:lnTo>
                  <a:pt x="0" y="0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30" name="Shape 28"/>
          <p:cNvSpPr/>
          <p:nvPr/>
        </p:nvSpPr>
        <p:spPr>
          <a:xfrm>
            <a:off x="4457700" y="1981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1" name="Shape 29"/>
          <p:cNvSpPr/>
          <p:nvPr/>
        </p:nvSpPr>
        <p:spPr>
          <a:xfrm>
            <a:off x="4583906" y="2105025"/>
            <a:ext cx="285750" cy="285750"/>
          </a:xfrm>
          <a:custGeom>
            <a:avLst/>
            <a:gdLst/>
            <a:ahLst/>
            <a:cxnLst/>
            <a:rect l="l" t="t" r="r" b="b"/>
            <a:pathLst>
              <a:path w="285750" h="285750">
                <a:moveTo>
                  <a:pt x="35719" y="35719"/>
                </a:moveTo>
                <a:cubicBezTo>
                  <a:pt x="35719" y="25840"/>
                  <a:pt x="27738" y="17859"/>
                  <a:pt x="17859" y="17859"/>
                </a:cubicBezTo>
                <a:cubicBezTo>
                  <a:pt x="7981" y="17859"/>
                  <a:pt x="0" y="25840"/>
                  <a:pt x="0" y="35719"/>
                </a:cubicBezTo>
                <a:lnTo>
                  <a:pt x="0" y="223242"/>
                </a:lnTo>
                <a:cubicBezTo>
                  <a:pt x="0" y="247910"/>
                  <a:pt x="19980" y="267891"/>
                  <a:pt x="44648" y="267891"/>
                </a:cubicBezTo>
                <a:lnTo>
                  <a:pt x="267891" y="267891"/>
                </a:lnTo>
                <a:cubicBezTo>
                  <a:pt x="277769" y="267891"/>
                  <a:pt x="285750" y="259910"/>
                  <a:pt x="285750" y="250031"/>
                </a:cubicBezTo>
                <a:cubicBezTo>
                  <a:pt x="285750" y="240153"/>
                  <a:pt x="277769" y="232172"/>
                  <a:pt x="267891" y="232172"/>
                </a:cubicBezTo>
                <a:lnTo>
                  <a:pt x="44648" y="232172"/>
                </a:lnTo>
                <a:cubicBezTo>
                  <a:pt x="39737" y="232172"/>
                  <a:pt x="35719" y="228154"/>
                  <a:pt x="35719" y="223242"/>
                </a:cubicBezTo>
                <a:lnTo>
                  <a:pt x="35719" y="35719"/>
                </a:lnTo>
                <a:close/>
                <a:moveTo>
                  <a:pt x="262644" y="84051"/>
                </a:moveTo>
                <a:cubicBezTo>
                  <a:pt x="269621" y="77074"/>
                  <a:pt x="269621" y="65745"/>
                  <a:pt x="262644" y="58769"/>
                </a:cubicBezTo>
                <a:cubicBezTo>
                  <a:pt x="255668" y="51792"/>
                  <a:pt x="244339" y="51792"/>
                  <a:pt x="237362" y="58769"/>
                </a:cubicBezTo>
                <a:lnTo>
                  <a:pt x="178594" y="117593"/>
                </a:lnTo>
                <a:lnTo>
                  <a:pt x="146558" y="85613"/>
                </a:lnTo>
                <a:cubicBezTo>
                  <a:pt x="139582" y="78637"/>
                  <a:pt x="128253" y="78637"/>
                  <a:pt x="121276" y="85613"/>
                </a:cubicBezTo>
                <a:lnTo>
                  <a:pt x="67698" y="139192"/>
                </a:lnTo>
                <a:cubicBezTo>
                  <a:pt x="60722" y="146168"/>
                  <a:pt x="60722" y="157497"/>
                  <a:pt x="67698" y="164474"/>
                </a:cubicBezTo>
                <a:cubicBezTo>
                  <a:pt x="74675" y="171450"/>
                  <a:pt x="86004" y="171450"/>
                  <a:pt x="92980" y="164474"/>
                </a:cubicBezTo>
                <a:lnTo>
                  <a:pt x="133945" y="123509"/>
                </a:lnTo>
                <a:lnTo>
                  <a:pt x="165981" y="155544"/>
                </a:lnTo>
                <a:cubicBezTo>
                  <a:pt x="172957" y="162520"/>
                  <a:pt x="184286" y="162520"/>
                  <a:pt x="191263" y="155544"/>
                </a:cubicBezTo>
                <a:lnTo>
                  <a:pt x="262700" y="84106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32" name="Text 30"/>
          <p:cNvSpPr/>
          <p:nvPr/>
        </p:nvSpPr>
        <p:spPr>
          <a:xfrm>
            <a:off x="7303294" y="1981200"/>
            <a:ext cx="428625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Tier</a:t>
            </a:r>
            <a:endParaRPr lang="en-US" sz="1600" dirty="0"/>
          </a:p>
        </p:txBody>
      </p:sp>
      <p:sp>
        <p:nvSpPr>
          <p:cNvPr id="33" name="Text 31"/>
          <p:cNvSpPr/>
          <p:nvPr/>
        </p:nvSpPr>
        <p:spPr>
          <a:xfrm>
            <a:off x="7227094" y="2171700"/>
            <a:ext cx="504825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225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02</a:t>
            </a:r>
            <a:endParaRPr lang="en-US" sz="1600" dirty="0"/>
          </a:p>
        </p:txBody>
      </p:sp>
      <p:sp>
        <p:nvSpPr>
          <p:cNvPr id="34" name="Text 32"/>
          <p:cNvSpPr/>
          <p:nvPr/>
        </p:nvSpPr>
        <p:spPr>
          <a:xfrm>
            <a:off x="4457700" y="2628900"/>
            <a:ext cx="3390900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Advanced Breakthrough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4486275" y="3343275"/>
            <a:ext cx="133350" cy="152400"/>
          </a:xfrm>
          <a:custGeom>
            <a:avLst/>
            <a:gdLst/>
            <a:ahLst/>
            <a:cxnLst/>
            <a:rect l="l" t="t" r="r" b="b"/>
            <a:pathLst>
              <a:path w="133350" h="152400">
                <a:moveTo>
                  <a:pt x="114300" y="152400"/>
                </a:moveTo>
                <a:lnTo>
                  <a:pt x="28575" y="152400"/>
                </a:lnTo>
                <a:cubicBezTo>
                  <a:pt x="12799" y="152400"/>
                  <a:pt x="0" y="139601"/>
                  <a:pt x="0" y="123825"/>
                </a:cubicBezTo>
                <a:lnTo>
                  <a:pt x="0" y="28575"/>
                </a:lnTo>
                <a:cubicBezTo>
                  <a:pt x="0" y="12799"/>
                  <a:pt x="12799" y="0"/>
                  <a:pt x="28575" y="0"/>
                </a:cubicBezTo>
                <a:lnTo>
                  <a:pt x="119062" y="0"/>
                </a:lnTo>
                <a:cubicBezTo>
                  <a:pt x="126950" y="0"/>
                  <a:pt x="133350" y="6400"/>
                  <a:pt x="133350" y="14288"/>
                </a:cubicBezTo>
                <a:lnTo>
                  <a:pt x="133350" y="100013"/>
                </a:lnTo>
                <a:cubicBezTo>
                  <a:pt x="133350" y="106234"/>
                  <a:pt x="129361" y="111532"/>
                  <a:pt x="123825" y="113496"/>
                </a:cubicBezTo>
                <a:lnTo>
                  <a:pt x="123825" y="133350"/>
                </a:lnTo>
                <a:cubicBezTo>
                  <a:pt x="129094" y="133350"/>
                  <a:pt x="133350" y="137606"/>
                  <a:pt x="133350" y="142875"/>
                </a:cubicBezTo>
                <a:cubicBezTo>
                  <a:pt x="133350" y="148144"/>
                  <a:pt x="129094" y="152400"/>
                  <a:pt x="123825" y="152400"/>
                </a:cubicBezTo>
                <a:lnTo>
                  <a:pt x="114300" y="152400"/>
                </a:lnTo>
                <a:close/>
                <a:moveTo>
                  <a:pt x="28575" y="114300"/>
                </a:moveTo>
                <a:cubicBezTo>
                  <a:pt x="23306" y="114300"/>
                  <a:pt x="19050" y="118556"/>
                  <a:pt x="19050" y="123825"/>
                </a:cubicBezTo>
                <a:cubicBezTo>
                  <a:pt x="19050" y="129094"/>
                  <a:pt x="23306" y="133350"/>
                  <a:pt x="28575" y="133350"/>
                </a:cubicBezTo>
                <a:lnTo>
                  <a:pt x="104775" y="133350"/>
                </a:lnTo>
                <a:lnTo>
                  <a:pt x="104775" y="114300"/>
                </a:lnTo>
                <a:lnTo>
                  <a:pt x="28575" y="114300"/>
                </a:lnTo>
                <a:close/>
                <a:moveTo>
                  <a:pt x="38100" y="45244"/>
                </a:moveTo>
                <a:cubicBezTo>
                  <a:pt x="38100" y="49203"/>
                  <a:pt x="41285" y="52388"/>
                  <a:pt x="45244" y="52388"/>
                </a:cubicBezTo>
                <a:lnTo>
                  <a:pt x="97631" y="52388"/>
                </a:lnTo>
                <a:cubicBezTo>
                  <a:pt x="101590" y="52388"/>
                  <a:pt x="104775" y="49203"/>
                  <a:pt x="104775" y="45244"/>
                </a:cubicBezTo>
                <a:cubicBezTo>
                  <a:pt x="104775" y="41285"/>
                  <a:pt x="101590" y="38100"/>
                  <a:pt x="97631" y="38100"/>
                </a:cubicBezTo>
                <a:lnTo>
                  <a:pt x="45244" y="38100"/>
                </a:lnTo>
                <a:cubicBezTo>
                  <a:pt x="41285" y="38100"/>
                  <a:pt x="38100" y="41285"/>
                  <a:pt x="38100" y="45244"/>
                </a:cubicBezTo>
                <a:close/>
                <a:moveTo>
                  <a:pt x="45244" y="66675"/>
                </a:moveTo>
                <a:cubicBezTo>
                  <a:pt x="41285" y="66675"/>
                  <a:pt x="38100" y="69860"/>
                  <a:pt x="38100" y="73819"/>
                </a:cubicBezTo>
                <a:cubicBezTo>
                  <a:pt x="38100" y="77778"/>
                  <a:pt x="41285" y="80962"/>
                  <a:pt x="45244" y="80962"/>
                </a:cubicBezTo>
                <a:lnTo>
                  <a:pt x="97631" y="80962"/>
                </a:lnTo>
                <a:cubicBezTo>
                  <a:pt x="101590" y="80962"/>
                  <a:pt x="104775" y="77778"/>
                  <a:pt x="104775" y="73819"/>
                </a:cubicBezTo>
                <a:cubicBezTo>
                  <a:pt x="104775" y="69860"/>
                  <a:pt x="101590" y="66675"/>
                  <a:pt x="97631" y="66675"/>
                </a:cubicBezTo>
                <a:lnTo>
                  <a:pt x="45244" y="66675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36" name="Text 34"/>
          <p:cNvSpPr/>
          <p:nvPr/>
        </p:nvSpPr>
        <p:spPr>
          <a:xfrm>
            <a:off x="4705350" y="3305175"/>
            <a:ext cx="3105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Core Textbook</a:t>
            </a:r>
            <a:endParaRPr lang="en-US" sz="1600" dirty="0"/>
          </a:p>
        </p:txBody>
      </p:sp>
      <p:sp>
        <p:nvSpPr>
          <p:cNvPr id="37" name="Text 35"/>
          <p:cNvSpPr/>
          <p:nvPr/>
        </p:nvSpPr>
        <p:spPr>
          <a:xfrm>
            <a:off x="4457700" y="3609975"/>
            <a:ext cx="3352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Reading Explorer</a:t>
            </a:r>
            <a:endParaRPr lang="en-US" sz="1600" dirty="0"/>
          </a:p>
        </p:txBody>
      </p:sp>
      <p:sp>
        <p:nvSpPr>
          <p:cNvPr id="38" name="Shape 36"/>
          <p:cNvSpPr/>
          <p:nvPr/>
        </p:nvSpPr>
        <p:spPr>
          <a:xfrm>
            <a:off x="4476750" y="4029075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33350" y="76200"/>
                </a:moveTo>
                <a:cubicBezTo>
                  <a:pt x="133350" y="44658"/>
                  <a:pt x="107742" y="19050"/>
                  <a:pt x="76200" y="19050"/>
                </a:cubicBezTo>
                <a:cubicBezTo>
                  <a:pt x="44658" y="19050"/>
                  <a:pt x="19050" y="44658"/>
                  <a:pt x="19050" y="76200"/>
                </a:cubicBezTo>
                <a:cubicBezTo>
                  <a:pt x="19050" y="107742"/>
                  <a:pt x="44658" y="133350"/>
                  <a:pt x="76200" y="133350"/>
                </a:cubicBezTo>
                <a:cubicBezTo>
                  <a:pt x="107742" y="133350"/>
                  <a:pt x="133350" y="107742"/>
                  <a:pt x="133350" y="76200"/>
                </a:cubicBezTo>
                <a:close/>
                <a:moveTo>
                  <a:pt x="0" y="76200"/>
                </a:moveTo>
                <a:cubicBezTo>
                  <a:pt x="0" y="34144"/>
                  <a:pt x="34144" y="0"/>
                  <a:pt x="76200" y="0"/>
                </a:cubicBezTo>
                <a:cubicBezTo>
                  <a:pt x="118256" y="0"/>
                  <a:pt x="152400" y="34144"/>
                  <a:pt x="152400" y="76200"/>
                </a:cubicBezTo>
                <a:cubicBezTo>
                  <a:pt x="152400" y="118256"/>
                  <a:pt x="118256" y="152400"/>
                  <a:pt x="76200" y="152400"/>
                </a:cubicBezTo>
                <a:cubicBezTo>
                  <a:pt x="34144" y="152400"/>
                  <a:pt x="0" y="118256"/>
                  <a:pt x="0" y="76200"/>
                </a:cubicBezTo>
                <a:close/>
                <a:moveTo>
                  <a:pt x="76200" y="100013"/>
                </a:moveTo>
                <a:cubicBezTo>
                  <a:pt x="89342" y="100013"/>
                  <a:pt x="100013" y="89342"/>
                  <a:pt x="100013" y="76200"/>
                </a:cubicBezTo>
                <a:cubicBezTo>
                  <a:pt x="100013" y="63058"/>
                  <a:pt x="89342" y="52388"/>
                  <a:pt x="76200" y="52388"/>
                </a:cubicBezTo>
                <a:cubicBezTo>
                  <a:pt x="63058" y="52388"/>
                  <a:pt x="52388" y="63058"/>
                  <a:pt x="52388" y="76200"/>
                </a:cubicBezTo>
                <a:cubicBezTo>
                  <a:pt x="52388" y="89342"/>
                  <a:pt x="63058" y="100013"/>
                  <a:pt x="76200" y="100013"/>
                </a:cubicBezTo>
                <a:close/>
                <a:moveTo>
                  <a:pt x="76200" y="33338"/>
                </a:moveTo>
                <a:cubicBezTo>
                  <a:pt x="99856" y="33338"/>
                  <a:pt x="119062" y="52544"/>
                  <a:pt x="119062" y="76200"/>
                </a:cubicBezTo>
                <a:cubicBezTo>
                  <a:pt x="119062" y="99856"/>
                  <a:pt x="99856" y="119062"/>
                  <a:pt x="76200" y="119062"/>
                </a:cubicBezTo>
                <a:cubicBezTo>
                  <a:pt x="52544" y="119062"/>
                  <a:pt x="33338" y="99856"/>
                  <a:pt x="33338" y="76200"/>
                </a:cubicBezTo>
                <a:cubicBezTo>
                  <a:pt x="33338" y="52544"/>
                  <a:pt x="52544" y="33338"/>
                  <a:pt x="76200" y="33338"/>
                </a:cubicBezTo>
                <a:close/>
                <a:moveTo>
                  <a:pt x="66675" y="76200"/>
                </a:moveTo>
                <a:cubicBezTo>
                  <a:pt x="66675" y="70943"/>
                  <a:pt x="70943" y="66675"/>
                  <a:pt x="76200" y="66675"/>
                </a:cubicBezTo>
                <a:cubicBezTo>
                  <a:pt x="81457" y="66675"/>
                  <a:pt x="85725" y="70943"/>
                  <a:pt x="85725" y="76200"/>
                </a:cubicBezTo>
                <a:cubicBezTo>
                  <a:pt x="85725" y="81457"/>
                  <a:pt x="81457" y="85725"/>
                  <a:pt x="76200" y="85725"/>
                </a:cubicBezTo>
                <a:cubicBezTo>
                  <a:pt x="70943" y="85725"/>
                  <a:pt x="66675" y="81457"/>
                  <a:pt x="66675" y="7620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9" name="Text 37"/>
          <p:cNvSpPr/>
          <p:nvPr/>
        </p:nvSpPr>
        <p:spPr>
          <a:xfrm>
            <a:off x="4705350" y="3990975"/>
            <a:ext cx="3105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Focus Areas</a:t>
            </a:r>
            <a:endParaRPr lang="en-US" sz="1600" dirty="0"/>
          </a:p>
        </p:txBody>
      </p:sp>
      <p:sp>
        <p:nvSpPr>
          <p:cNvPr id="40" name="Text 38"/>
          <p:cNvSpPr/>
          <p:nvPr/>
        </p:nvSpPr>
        <p:spPr>
          <a:xfrm>
            <a:off x="4457700" y="43338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4583906" y="4295775"/>
            <a:ext cx="20669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3000-4500 vocabulary range</a:t>
            </a:r>
            <a:endParaRPr lang="en-US" sz="1600" dirty="0"/>
          </a:p>
        </p:txBody>
      </p:sp>
      <p:sp>
        <p:nvSpPr>
          <p:cNvPr id="42" name="Text 40"/>
          <p:cNvSpPr/>
          <p:nvPr/>
        </p:nvSpPr>
        <p:spPr>
          <a:xfrm>
            <a:off x="4457700" y="46386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43" name="Text 41"/>
          <p:cNvSpPr/>
          <p:nvPr/>
        </p:nvSpPr>
        <p:spPr>
          <a:xfrm>
            <a:off x="4583906" y="4600575"/>
            <a:ext cx="23336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Reading comprehension strategies</a:t>
            </a:r>
            <a:endParaRPr lang="en-US" sz="1600" dirty="0"/>
          </a:p>
        </p:txBody>
      </p:sp>
      <p:sp>
        <p:nvSpPr>
          <p:cNvPr id="44" name="Text 42"/>
          <p:cNvSpPr/>
          <p:nvPr/>
        </p:nvSpPr>
        <p:spPr>
          <a:xfrm>
            <a:off x="4457700" y="49434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45" name="Text 43"/>
          <p:cNvSpPr/>
          <p:nvPr/>
        </p:nvSpPr>
        <p:spPr>
          <a:xfrm>
            <a:off x="4583906" y="4905375"/>
            <a:ext cx="20002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Critical thinking development</a:t>
            </a:r>
            <a:endParaRPr lang="en-US" sz="1600" dirty="0"/>
          </a:p>
        </p:txBody>
      </p:sp>
      <p:sp>
        <p:nvSpPr>
          <p:cNvPr id="46" name="Shape 44"/>
          <p:cNvSpPr/>
          <p:nvPr/>
        </p:nvSpPr>
        <p:spPr>
          <a:xfrm>
            <a:off x="4457700" y="5329238"/>
            <a:ext cx="3276600" cy="9525"/>
          </a:xfrm>
          <a:custGeom>
            <a:avLst/>
            <a:gdLst/>
            <a:ahLst/>
            <a:cxnLst/>
            <a:rect l="l" t="t" r="r" b="b"/>
            <a:pathLst>
              <a:path w="3276600" h="9525">
                <a:moveTo>
                  <a:pt x="0" y="0"/>
                </a:moveTo>
                <a:lnTo>
                  <a:pt x="3276600" y="0"/>
                </a:lnTo>
                <a:lnTo>
                  <a:pt x="327660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C5A57E">
              <a:alpha val="20000"/>
            </a:srgbClr>
          </a:solidFill>
        </p:spPr>
      </p:sp>
      <p:sp>
        <p:nvSpPr>
          <p:cNvPr id="47" name="Text 45"/>
          <p:cNvSpPr/>
          <p:nvPr/>
        </p:nvSpPr>
        <p:spPr>
          <a:xfrm>
            <a:off x="4457700" y="5486400"/>
            <a:ext cx="3352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Target:</a:t>
            </a:r>
            <a:r>
              <a:rPr lang="en-US" sz="1200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38.24% of student population</a:t>
            </a:r>
            <a:endParaRPr lang="en-US" sz="1600" dirty="0"/>
          </a:p>
        </p:txBody>
      </p:sp>
      <p:sp>
        <p:nvSpPr>
          <p:cNvPr id="48" name="Shape 46"/>
          <p:cNvSpPr/>
          <p:nvPr/>
        </p:nvSpPr>
        <p:spPr>
          <a:xfrm>
            <a:off x="8153400" y="1771650"/>
            <a:ext cx="3657600" cy="4133850"/>
          </a:xfrm>
          <a:custGeom>
            <a:avLst/>
            <a:gdLst/>
            <a:ahLst/>
            <a:cxnLst/>
            <a:rect l="l" t="t" r="r" b="b"/>
            <a:pathLst>
              <a:path w="3657600" h="4133850">
                <a:moveTo>
                  <a:pt x="38100" y="0"/>
                </a:moveTo>
                <a:lnTo>
                  <a:pt x="3619500" y="0"/>
                </a:lnTo>
                <a:cubicBezTo>
                  <a:pt x="3640528" y="0"/>
                  <a:pt x="3657600" y="17072"/>
                  <a:pt x="3657600" y="38100"/>
                </a:cubicBezTo>
                <a:lnTo>
                  <a:pt x="3657600" y="4019550"/>
                </a:lnTo>
                <a:cubicBezTo>
                  <a:pt x="3657600" y="4082634"/>
                  <a:pt x="3606384" y="4133850"/>
                  <a:pt x="3543300" y="4133850"/>
                </a:cubicBezTo>
                <a:lnTo>
                  <a:pt x="114300" y="4133850"/>
                </a:lnTo>
                <a:cubicBezTo>
                  <a:pt x="51216" y="4133850"/>
                  <a:pt x="0" y="4082634"/>
                  <a:pt x="0" y="4019550"/>
                </a:cubicBez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42875" dist="95250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49" name="Shape 47"/>
          <p:cNvSpPr/>
          <p:nvPr/>
        </p:nvSpPr>
        <p:spPr>
          <a:xfrm>
            <a:off x="8153400" y="1771650"/>
            <a:ext cx="3657600" cy="38100"/>
          </a:xfrm>
          <a:custGeom>
            <a:avLst/>
            <a:gdLst/>
            <a:ahLst/>
            <a:cxnLst/>
            <a:rect l="l" t="t" r="r" b="b"/>
            <a:pathLst>
              <a:path w="3657600" h="38100">
                <a:moveTo>
                  <a:pt x="38100" y="0"/>
                </a:moveTo>
                <a:lnTo>
                  <a:pt x="3619500" y="0"/>
                </a:lnTo>
                <a:cubicBezTo>
                  <a:pt x="3640528" y="0"/>
                  <a:pt x="3657600" y="17072"/>
                  <a:pt x="3657600" y="38100"/>
                </a:cubicBezTo>
                <a:lnTo>
                  <a:pt x="3657600" y="38100"/>
                </a:lnTo>
                <a:lnTo>
                  <a:pt x="0" y="38100"/>
                </a:lnTo>
                <a:lnTo>
                  <a:pt x="0" y="38100"/>
                </a:lnTo>
                <a:cubicBezTo>
                  <a:pt x="0" y="17072"/>
                  <a:pt x="17072" y="0"/>
                  <a:pt x="3810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50" name="Shape 48"/>
          <p:cNvSpPr/>
          <p:nvPr/>
        </p:nvSpPr>
        <p:spPr>
          <a:xfrm>
            <a:off x="8153400" y="1790700"/>
            <a:ext cx="3657600" cy="1323975"/>
          </a:xfrm>
          <a:custGeom>
            <a:avLst/>
            <a:gdLst/>
            <a:ahLst/>
            <a:cxnLst/>
            <a:rect l="l" t="t" r="r" b="b"/>
            <a:pathLst>
              <a:path w="3657600" h="1323975">
                <a:moveTo>
                  <a:pt x="0" y="0"/>
                </a:moveTo>
                <a:lnTo>
                  <a:pt x="3657600" y="0"/>
                </a:lnTo>
                <a:lnTo>
                  <a:pt x="3657600" y="1323975"/>
                </a:lnTo>
                <a:lnTo>
                  <a:pt x="0" y="1323975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51" name="Shape 49"/>
          <p:cNvSpPr/>
          <p:nvPr/>
        </p:nvSpPr>
        <p:spPr>
          <a:xfrm>
            <a:off x="8343900" y="1981200"/>
            <a:ext cx="533400" cy="533400"/>
          </a:xfrm>
          <a:custGeom>
            <a:avLst/>
            <a:gdLst/>
            <a:ahLst/>
            <a:cxnLst/>
            <a:rect l="l" t="t" r="r" b="b"/>
            <a:pathLst>
              <a:path w="533400" h="533400">
                <a:moveTo>
                  <a:pt x="266700" y="0"/>
                </a:moveTo>
                <a:lnTo>
                  <a:pt x="266700" y="0"/>
                </a:lnTo>
                <a:cubicBezTo>
                  <a:pt x="413896" y="0"/>
                  <a:pt x="533400" y="119504"/>
                  <a:pt x="533400" y="266700"/>
                </a:cubicBezTo>
                <a:lnTo>
                  <a:pt x="533400" y="266700"/>
                </a:lnTo>
                <a:cubicBezTo>
                  <a:pt x="533400" y="413896"/>
                  <a:pt x="413896" y="533400"/>
                  <a:pt x="266700" y="533400"/>
                </a:cubicBezTo>
                <a:lnTo>
                  <a:pt x="266700" y="533400"/>
                </a:lnTo>
                <a:cubicBezTo>
                  <a:pt x="119504" y="533400"/>
                  <a:pt x="0" y="413896"/>
                  <a:pt x="0" y="266700"/>
                </a:cubicBezTo>
                <a:lnTo>
                  <a:pt x="0" y="266700"/>
                </a:lnTo>
                <a:cubicBezTo>
                  <a:pt x="0" y="119504"/>
                  <a:pt x="119504" y="0"/>
                  <a:pt x="26670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52" name="Shape 50"/>
          <p:cNvSpPr/>
          <p:nvPr/>
        </p:nvSpPr>
        <p:spPr>
          <a:xfrm>
            <a:off x="8452247" y="2105025"/>
            <a:ext cx="321469" cy="285750"/>
          </a:xfrm>
          <a:custGeom>
            <a:avLst/>
            <a:gdLst/>
            <a:ahLst/>
            <a:cxnLst/>
            <a:rect l="l" t="t" r="r" b="b"/>
            <a:pathLst>
              <a:path w="321469" h="285750">
                <a:moveTo>
                  <a:pt x="26789" y="109277"/>
                </a:moveTo>
                <a:lnTo>
                  <a:pt x="143545" y="157330"/>
                </a:lnTo>
                <a:cubicBezTo>
                  <a:pt x="149014" y="159562"/>
                  <a:pt x="154818" y="160734"/>
                  <a:pt x="160734" y="160734"/>
                </a:cubicBezTo>
                <a:cubicBezTo>
                  <a:pt x="166650" y="160734"/>
                  <a:pt x="172455" y="159562"/>
                  <a:pt x="177924" y="157330"/>
                </a:cubicBezTo>
                <a:lnTo>
                  <a:pt x="313209" y="101631"/>
                </a:lnTo>
                <a:cubicBezTo>
                  <a:pt x="318232" y="99566"/>
                  <a:pt x="321469" y="94710"/>
                  <a:pt x="321469" y="89297"/>
                </a:cubicBezTo>
                <a:cubicBezTo>
                  <a:pt x="321469" y="83883"/>
                  <a:pt x="318232" y="79028"/>
                  <a:pt x="313209" y="76963"/>
                </a:cubicBezTo>
                <a:lnTo>
                  <a:pt x="177924" y="21264"/>
                </a:lnTo>
                <a:cubicBezTo>
                  <a:pt x="172455" y="19031"/>
                  <a:pt x="166650" y="17859"/>
                  <a:pt x="160734" y="17859"/>
                </a:cubicBezTo>
                <a:cubicBezTo>
                  <a:pt x="154818" y="17859"/>
                  <a:pt x="149014" y="19031"/>
                  <a:pt x="143545" y="21264"/>
                </a:cubicBezTo>
                <a:lnTo>
                  <a:pt x="8260" y="76963"/>
                </a:lnTo>
                <a:cubicBezTo>
                  <a:pt x="3237" y="79028"/>
                  <a:pt x="0" y="83883"/>
                  <a:pt x="0" y="89297"/>
                </a:cubicBezTo>
                <a:lnTo>
                  <a:pt x="0" y="254496"/>
                </a:lnTo>
                <a:cubicBezTo>
                  <a:pt x="0" y="261919"/>
                  <a:pt x="5972" y="267891"/>
                  <a:pt x="13395" y="267891"/>
                </a:cubicBezTo>
                <a:cubicBezTo>
                  <a:pt x="20817" y="267891"/>
                  <a:pt x="26789" y="261919"/>
                  <a:pt x="26789" y="254496"/>
                </a:cubicBezTo>
                <a:lnTo>
                  <a:pt x="26789" y="109277"/>
                </a:lnTo>
                <a:close/>
                <a:moveTo>
                  <a:pt x="53578" y="149293"/>
                </a:moveTo>
                <a:lnTo>
                  <a:pt x="53578" y="214313"/>
                </a:lnTo>
                <a:cubicBezTo>
                  <a:pt x="53578" y="243892"/>
                  <a:pt x="101575" y="267891"/>
                  <a:pt x="160734" y="267891"/>
                </a:cubicBezTo>
                <a:cubicBezTo>
                  <a:pt x="219894" y="267891"/>
                  <a:pt x="267891" y="243892"/>
                  <a:pt x="267891" y="214313"/>
                </a:cubicBezTo>
                <a:lnTo>
                  <a:pt x="267891" y="149237"/>
                </a:lnTo>
                <a:lnTo>
                  <a:pt x="188137" y="182110"/>
                </a:lnTo>
                <a:cubicBezTo>
                  <a:pt x="179431" y="185682"/>
                  <a:pt x="170166" y="187523"/>
                  <a:pt x="160734" y="187523"/>
                </a:cubicBezTo>
                <a:cubicBezTo>
                  <a:pt x="151302" y="187523"/>
                  <a:pt x="142038" y="185682"/>
                  <a:pt x="133331" y="182110"/>
                </a:cubicBezTo>
                <a:lnTo>
                  <a:pt x="53578" y="149237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53" name="Text 51"/>
          <p:cNvSpPr/>
          <p:nvPr/>
        </p:nvSpPr>
        <p:spPr>
          <a:xfrm>
            <a:off x="11186964" y="1981200"/>
            <a:ext cx="438150" cy="1905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20000"/>
              </a:lnSpc>
            </a:pPr>
            <a:r>
              <a:rPr lang="en-US" sz="1050" dirty="0">
                <a:solidFill>
                  <a:srgbClr val="FFFFFF">
                    <a:alpha val="8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Tier</a:t>
            </a:r>
            <a:endParaRPr lang="en-US" sz="1600" dirty="0"/>
          </a:p>
        </p:txBody>
      </p:sp>
      <p:sp>
        <p:nvSpPr>
          <p:cNvPr id="54" name="Text 52"/>
          <p:cNvSpPr/>
          <p:nvPr/>
        </p:nvSpPr>
        <p:spPr>
          <a:xfrm>
            <a:off x="11110764" y="2171700"/>
            <a:ext cx="514350" cy="3429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r">
              <a:lnSpc>
                <a:spcPct val="100000"/>
              </a:lnSpc>
            </a:pPr>
            <a:r>
              <a:rPr lang="en-US" sz="2250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03</a:t>
            </a:r>
            <a:endParaRPr lang="en-US" sz="1600" dirty="0"/>
          </a:p>
        </p:txBody>
      </p:sp>
      <p:sp>
        <p:nvSpPr>
          <p:cNvPr id="55" name="Text 53"/>
          <p:cNvSpPr/>
          <p:nvPr/>
        </p:nvSpPr>
        <p:spPr>
          <a:xfrm>
            <a:off x="8343900" y="2628900"/>
            <a:ext cx="3390900" cy="2952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800" b="1" dirty="0">
                <a:solidFill>
                  <a:srgbClr val="FFFFFF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Academic Excellence</a:t>
            </a:r>
            <a:endParaRPr lang="en-US" sz="1600" dirty="0"/>
          </a:p>
        </p:txBody>
      </p:sp>
      <p:sp>
        <p:nvSpPr>
          <p:cNvPr id="56" name="Shape 54"/>
          <p:cNvSpPr/>
          <p:nvPr/>
        </p:nvSpPr>
        <p:spPr>
          <a:xfrm>
            <a:off x="8372475" y="3343275"/>
            <a:ext cx="133350" cy="152400"/>
          </a:xfrm>
          <a:custGeom>
            <a:avLst/>
            <a:gdLst/>
            <a:ahLst/>
            <a:cxnLst/>
            <a:rect l="l" t="t" r="r" b="b"/>
            <a:pathLst>
              <a:path w="133350" h="152400">
                <a:moveTo>
                  <a:pt x="114300" y="152400"/>
                </a:moveTo>
                <a:lnTo>
                  <a:pt x="28575" y="152400"/>
                </a:lnTo>
                <a:cubicBezTo>
                  <a:pt x="12799" y="152400"/>
                  <a:pt x="0" y="139601"/>
                  <a:pt x="0" y="123825"/>
                </a:cubicBezTo>
                <a:lnTo>
                  <a:pt x="0" y="28575"/>
                </a:lnTo>
                <a:cubicBezTo>
                  <a:pt x="0" y="12799"/>
                  <a:pt x="12799" y="0"/>
                  <a:pt x="28575" y="0"/>
                </a:cubicBezTo>
                <a:lnTo>
                  <a:pt x="119062" y="0"/>
                </a:lnTo>
                <a:cubicBezTo>
                  <a:pt x="126950" y="0"/>
                  <a:pt x="133350" y="6400"/>
                  <a:pt x="133350" y="14288"/>
                </a:cubicBezTo>
                <a:lnTo>
                  <a:pt x="133350" y="100013"/>
                </a:lnTo>
                <a:cubicBezTo>
                  <a:pt x="133350" y="106234"/>
                  <a:pt x="129361" y="111532"/>
                  <a:pt x="123825" y="113496"/>
                </a:cubicBezTo>
                <a:lnTo>
                  <a:pt x="123825" y="133350"/>
                </a:lnTo>
                <a:cubicBezTo>
                  <a:pt x="129094" y="133350"/>
                  <a:pt x="133350" y="137606"/>
                  <a:pt x="133350" y="142875"/>
                </a:cubicBezTo>
                <a:cubicBezTo>
                  <a:pt x="133350" y="148144"/>
                  <a:pt x="129094" y="152400"/>
                  <a:pt x="123825" y="152400"/>
                </a:cubicBezTo>
                <a:lnTo>
                  <a:pt x="114300" y="152400"/>
                </a:lnTo>
                <a:close/>
                <a:moveTo>
                  <a:pt x="28575" y="114300"/>
                </a:moveTo>
                <a:cubicBezTo>
                  <a:pt x="23306" y="114300"/>
                  <a:pt x="19050" y="118556"/>
                  <a:pt x="19050" y="123825"/>
                </a:cubicBezTo>
                <a:cubicBezTo>
                  <a:pt x="19050" y="129094"/>
                  <a:pt x="23306" y="133350"/>
                  <a:pt x="28575" y="133350"/>
                </a:cubicBezTo>
                <a:lnTo>
                  <a:pt x="104775" y="133350"/>
                </a:lnTo>
                <a:lnTo>
                  <a:pt x="104775" y="114300"/>
                </a:lnTo>
                <a:lnTo>
                  <a:pt x="28575" y="114300"/>
                </a:lnTo>
                <a:close/>
                <a:moveTo>
                  <a:pt x="38100" y="45244"/>
                </a:moveTo>
                <a:cubicBezTo>
                  <a:pt x="38100" y="49203"/>
                  <a:pt x="41285" y="52388"/>
                  <a:pt x="45244" y="52388"/>
                </a:cubicBezTo>
                <a:lnTo>
                  <a:pt x="97631" y="52388"/>
                </a:lnTo>
                <a:cubicBezTo>
                  <a:pt x="101590" y="52388"/>
                  <a:pt x="104775" y="49203"/>
                  <a:pt x="104775" y="45244"/>
                </a:cubicBezTo>
                <a:cubicBezTo>
                  <a:pt x="104775" y="41285"/>
                  <a:pt x="101590" y="38100"/>
                  <a:pt x="97631" y="38100"/>
                </a:cubicBezTo>
                <a:lnTo>
                  <a:pt x="45244" y="38100"/>
                </a:lnTo>
                <a:cubicBezTo>
                  <a:pt x="41285" y="38100"/>
                  <a:pt x="38100" y="41285"/>
                  <a:pt x="38100" y="45244"/>
                </a:cubicBezTo>
                <a:close/>
                <a:moveTo>
                  <a:pt x="45244" y="66675"/>
                </a:moveTo>
                <a:cubicBezTo>
                  <a:pt x="41285" y="66675"/>
                  <a:pt x="38100" y="69860"/>
                  <a:pt x="38100" y="73819"/>
                </a:cubicBezTo>
                <a:cubicBezTo>
                  <a:pt x="38100" y="77778"/>
                  <a:pt x="41285" y="80962"/>
                  <a:pt x="45244" y="80962"/>
                </a:cubicBezTo>
                <a:lnTo>
                  <a:pt x="97631" y="80962"/>
                </a:lnTo>
                <a:cubicBezTo>
                  <a:pt x="101590" y="80962"/>
                  <a:pt x="104775" y="77778"/>
                  <a:pt x="104775" y="73819"/>
                </a:cubicBezTo>
                <a:cubicBezTo>
                  <a:pt x="104775" y="69860"/>
                  <a:pt x="101590" y="66675"/>
                  <a:pt x="97631" y="66675"/>
                </a:cubicBezTo>
                <a:lnTo>
                  <a:pt x="45244" y="66675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57" name="Text 55"/>
          <p:cNvSpPr/>
          <p:nvPr/>
        </p:nvSpPr>
        <p:spPr>
          <a:xfrm>
            <a:off x="8591550" y="3305175"/>
            <a:ext cx="3105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Core Textbook</a:t>
            </a:r>
            <a:endParaRPr lang="en-US" sz="1600" dirty="0"/>
          </a:p>
        </p:txBody>
      </p:sp>
      <p:sp>
        <p:nvSpPr>
          <p:cNvPr id="58" name="Text 56"/>
          <p:cNvSpPr/>
          <p:nvPr/>
        </p:nvSpPr>
        <p:spPr>
          <a:xfrm>
            <a:off x="8343900" y="3609975"/>
            <a:ext cx="3352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Unlock</a:t>
            </a:r>
            <a:endParaRPr lang="en-US" sz="1600" dirty="0"/>
          </a:p>
        </p:txBody>
      </p:sp>
      <p:sp>
        <p:nvSpPr>
          <p:cNvPr id="59" name="Shape 57"/>
          <p:cNvSpPr/>
          <p:nvPr/>
        </p:nvSpPr>
        <p:spPr>
          <a:xfrm>
            <a:off x="8362950" y="4029075"/>
            <a:ext cx="152400" cy="152400"/>
          </a:xfrm>
          <a:custGeom>
            <a:avLst/>
            <a:gdLst/>
            <a:ahLst/>
            <a:cxnLst/>
            <a:rect l="l" t="t" r="r" b="b"/>
            <a:pathLst>
              <a:path w="152400" h="152400">
                <a:moveTo>
                  <a:pt x="133350" y="76200"/>
                </a:moveTo>
                <a:cubicBezTo>
                  <a:pt x="133350" y="44658"/>
                  <a:pt x="107742" y="19050"/>
                  <a:pt x="76200" y="19050"/>
                </a:cubicBezTo>
                <a:cubicBezTo>
                  <a:pt x="44658" y="19050"/>
                  <a:pt x="19050" y="44658"/>
                  <a:pt x="19050" y="76200"/>
                </a:cubicBezTo>
                <a:cubicBezTo>
                  <a:pt x="19050" y="107742"/>
                  <a:pt x="44658" y="133350"/>
                  <a:pt x="76200" y="133350"/>
                </a:cubicBezTo>
                <a:cubicBezTo>
                  <a:pt x="107742" y="133350"/>
                  <a:pt x="133350" y="107742"/>
                  <a:pt x="133350" y="76200"/>
                </a:cubicBezTo>
                <a:close/>
                <a:moveTo>
                  <a:pt x="0" y="76200"/>
                </a:moveTo>
                <a:cubicBezTo>
                  <a:pt x="0" y="34144"/>
                  <a:pt x="34144" y="0"/>
                  <a:pt x="76200" y="0"/>
                </a:cubicBezTo>
                <a:cubicBezTo>
                  <a:pt x="118256" y="0"/>
                  <a:pt x="152400" y="34144"/>
                  <a:pt x="152400" y="76200"/>
                </a:cubicBezTo>
                <a:cubicBezTo>
                  <a:pt x="152400" y="118256"/>
                  <a:pt x="118256" y="152400"/>
                  <a:pt x="76200" y="152400"/>
                </a:cubicBezTo>
                <a:cubicBezTo>
                  <a:pt x="34144" y="152400"/>
                  <a:pt x="0" y="118256"/>
                  <a:pt x="0" y="76200"/>
                </a:cubicBezTo>
                <a:close/>
                <a:moveTo>
                  <a:pt x="76200" y="100013"/>
                </a:moveTo>
                <a:cubicBezTo>
                  <a:pt x="89342" y="100013"/>
                  <a:pt x="100013" y="89342"/>
                  <a:pt x="100013" y="76200"/>
                </a:cubicBezTo>
                <a:cubicBezTo>
                  <a:pt x="100013" y="63058"/>
                  <a:pt x="89342" y="52388"/>
                  <a:pt x="76200" y="52388"/>
                </a:cubicBezTo>
                <a:cubicBezTo>
                  <a:pt x="63058" y="52388"/>
                  <a:pt x="52388" y="63058"/>
                  <a:pt x="52388" y="76200"/>
                </a:cubicBezTo>
                <a:cubicBezTo>
                  <a:pt x="52388" y="89342"/>
                  <a:pt x="63058" y="100013"/>
                  <a:pt x="76200" y="100013"/>
                </a:cubicBezTo>
                <a:close/>
                <a:moveTo>
                  <a:pt x="76200" y="33338"/>
                </a:moveTo>
                <a:cubicBezTo>
                  <a:pt x="99856" y="33338"/>
                  <a:pt x="119062" y="52544"/>
                  <a:pt x="119062" y="76200"/>
                </a:cubicBezTo>
                <a:cubicBezTo>
                  <a:pt x="119062" y="99856"/>
                  <a:pt x="99856" y="119062"/>
                  <a:pt x="76200" y="119062"/>
                </a:cubicBezTo>
                <a:cubicBezTo>
                  <a:pt x="52544" y="119062"/>
                  <a:pt x="33338" y="99856"/>
                  <a:pt x="33338" y="76200"/>
                </a:cubicBezTo>
                <a:cubicBezTo>
                  <a:pt x="33338" y="52544"/>
                  <a:pt x="52544" y="33338"/>
                  <a:pt x="76200" y="33338"/>
                </a:cubicBezTo>
                <a:close/>
                <a:moveTo>
                  <a:pt x="66675" y="76200"/>
                </a:moveTo>
                <a:cubicBezTo>
                  <a:pt x="66675" y="70943"/>
                  <a:pt x="70943" y="66675"/>
                  <a:pt x="76200" y="66675"/>
                </a:cubicBezTo>
                <a:cubicBezTo>
                  <a:pt x="81457" y="66675"/>
                  <a:pt x="85725" y="70943"/>
                  <a:pt x="85725" y="76200"/>
                </a:cubicBezTo>
                <a:cubicBezTo>
                  <a:pt x="85725" y="81457"/>
                  <a:pt x="81457" y="85725"/>
                  <a:pt x="76200" y="85725"/>
                </a:cubicBezTo>
                <a:cubicBezTo>
                  <a:pt x="70943" y="85725"/>
                  <a:pt x="66675" y="81457"/>
                  <a:pt x="66675" y="7620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60" name="Text 58"/>
          <p:cNvSpPr/>
          <p:nvPr/>
        </p:nvSpPr>
        <p:spPr>
          <a:xfrm>
            <a:off x="8591550" y="3990975"/>
            <a:ext cx="3105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Focus Areas</a:t>
            </a:r>
            <a:endParaRPr lang="en-US" sz="1600" dirty="0"/>
          </a:p>
        </p:txBody>
      </p:sp>
      <p:sp>
        <p:nvSpPr>
          <p:cNvPr id="61" name="Text 59"/>
          <p:cNvSpPr/>
          <p:nvPr/>
        </p:nvSpPr>
        <p:spPr>
          <a:xfrm>
            <a:off x="8343900" y="43338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62" name="Text 60"/>
          <p:cNvSpPr/>
          <p:nvPr/>
        </p:nvSpPr>
        <p:spPr>
          <a:xfrm>
            <a:off x="8470106" y="4295775"/>
            <a:ext cx="17716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Advanced critical thinking</a:t>
            </a:r>
            <a:endParaRPr lang="en-US" sz="1600" dirty="0"/>
          </a:p>
        </p:txBody>
      </p:sp>
      <p:sp>
        <p:nvSpPr>
          <p:cNvPr id="63" name="Text 61"/>
          <p:cNvSpPr/>
          <p:nvPr/>
        </p:nvSpPr>
        <p:spPr>
          <a:xfrm>
            <a:off x="8343900" y="46386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64" name="Text 62"/>
          <p:cNvSpPr/>
          <p:nvPr/>
        </p:nvSpPr>
        <p:spPr>
          <a:xfrm>
            <a:off x="8470106" y="4600575"/>
            <a:ext cx="1581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Academic writing skills</a:t>
            </a:r>
            <a:endParaRPr lang="en-US" sz="1600" dirty="0"/>
          </a:p>
        </p:txBody>
      </p:sp>
      <p:sp>
        <p:nvSpPr>
          <p:cNvPr id="65" name="Text 63"/>
          <p:cNvSpPr/>
          <p:nvPr/>
        </p:nvSpPr>
        <p:spPr>
          <a:xfrm>
            <a:off x="8343900" y="4943475"/>
            <a:ext cx="123825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•</a:t>
            </a:r>
            <a:endParaRPr lang="en-US" sz="1600" dirty="0"/>
          </a:p>
        </p:txBody>
      </p:sp>
      <p:sp>
        <p:nvSpPr>
          <p:cNvPr id="66" name="Text 64"/>
          <p:cNvSpPr/>
          <p:nvPr/>
        </p:nvSpPr>
        <p:spPr>
          <a:xfrm>
            <a:off x="8470106" y="4905375"/>
            <a:ext cx="196215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Research and argumentation</a:t>
            </a:r>
            <a:endParaRPr lang="en-US" sz="1600" dirty="0"/>
          </a:p>
        </p:txBody>
      </p:sp>
      <p:sp>
        <p:nvSpPr>
          <p:cNvPr id="67" name="Shape 65"/>
          <p:cNvSpPr/>
          <p:nvPr/>
        </p:nvSpPr>
        <p:spPr>
          <a:xfrm>
            <a:off x="8343900" y="5329238"/>
            <a:ext cx="3276600" cy="9525"/>
          </a:xfrm>
          <a:custGeom>
            <a:avLst/>
            <a:gdLst/>
            <a:ahLst/>
            <a:cxnLst/>
            <a:rect l="l" t="t" r="r" b="b"/>
            <a:pathLst>
              <a:path w="3276600" h="9525">
                <a:moveTo>
                  <a:pt x="0" y="0"/>
                </a:moveTo>
                <a:lnTo>
                  <a:pt x="3276600" y="0"/>
                </a:lnTo>
                <a:lnTo>
                  <a:pt x="3276600" y="9525"/>
                </a:lnTo>
                <a:lnTo>
                  <a:pt x="0" y="9525"/>
                </a:lnTo>
                <a:lnTo>
                  <a:pt x="0" y="0"/>
                </a:lnTo>
                <a:close/>
              </a:path>
            </a:pathLst>
          </a:custGeom>
          <a:solidFill>
            <a:srgbClr val="2A4B5A">
              <a:alpha val="20000"/>
            </a:srgbClr>
          </a:solidFill>
        </p:spPr>
      </p:sp>
      <p:sp>
        <p:nvSpPr>
          <p:cNvPr id="68" name="Text 66"/>
          <p:cNvSpPr/>
          <p:nvPr/>
        </p:nvSpPr>
        <p:spPr>
          <a:xfrm>
            <a:off x="8343900" y="5486400"/>
            <a:ext cx="335280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200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Target:</a:t>
            </a:r>
            <a:r>
              <a:rPr lang="en-US" sz="1200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Students above 4500 vocabulary</a:t>
            </a:r>
            <a:endParaRPr lang="en-US" sz="1600" dirty="0"/>
          </a:p>
        </p:txBody>
      </p:sp>
      <p:sp>
        <p:nvSpPr>
          <p:cNvPr id="69" name="Shape 67"/>
          <p:cNvSpPr/>
          <p:nvPr/>
        </p:nvSpPr>
        <p:spPr>
          <a:xfrm>
            <a:off x="381000" y="6057900"/>
            <a:ext cx="11430000" cy="590550"/>
          </a:xfrm>
          <a:custGeom>
            <a:avLst/>
            <a:gdLst/>
            <a:ahLst/>
            <a:cxnLst/>
            <a:rect l="l" t="t" r="r" b="b"/>
            <a:pathLst>
              <a:path w="11430000" h="590550">
                <a:moveTo>
                  <a:pt x="76199" y="0"/>
                </a:moveTo>
                <a:lnTo>
                  <a:pt x="11353801" y="0"/>
                </a:lnTo>
                <a:cubicBezTo>
                  <a:pt x="11395885" y="0"/>
                  <a:pt x="11430000" y="34115"/>
                  <a:pt x="11430000" y="76199"/>
                </a:cubicBezTo>
                <a:lnTo>
                  <a:pt x="11430000" y="514351"/>
                </a:lnTo>
                <a:cubicBezTo>
                  <a:pt x="11430000" y="556435"/>
                  <a:pt x="11395885" y="590550"/>
                  <a:pt x="11353801" y="590550"/>
                </a:cubicBezTo>
                <a:lnTo>
                  <a:pt x="76199" y="590550"/>
                </a:lnTo>
                <a:cubicBezTo>
                  <a:pt x="34115" y="590550"/>
                  <a:pt x="0" y="556435"/>
                  <a:pt x="0" y="514351"/>
                </a:cubicBezTo>
                <a:lnTo>
                  <a:pt x="0" y="76199"/>
                </a:lnTo>
                <a:cubicBezTo>
                  <a:pt x="0" y="34143"/>
                  <a:pt x="34143" y="0"/>
                  <a:pt x="76199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10000"/>
                </a:srgbClr>
              </a:gs>
              <a:gs pos="50000">
                <a:srgbClr val="C5A57E">
                  <a:alpha val="10000"/>
                </a:srgbClr>
              </a:gs>
              <a:gs pos="100000">
                <a:srgbClr val="8A9BA8">
                  <a:alpha val="10000"/>
                </a:srgbClr>
              </a:gs>
            </a:gsLst>
            <a:lin ang="0" scaled="1"/>
          </a:gradFill>
        </p:spPr>
      </p:sp>
      <p:sp>
        <p:nvSpPr>
          <p:cNvPr id="70" name="Shape 68"/>
          <p:cNvSpPr/>
          <p:nvPr/>
        </p:nvSpPr>
        <p:spPr>
          <a:xfrm>
            <a:off x="607219" y="6210300"/>
            <a:ext cx="214313" cy="285750"/>
          </a:xfrm>
          <a:custGeom>
            <a:avLst/>
            <a:gdLst/>
            <a:ahLst/>
            <a:cxnLst/>
            <a:rect l="l" t="t" r="r" b="b"/>
            <a:pathLst>
              <a:path w="214313" h="285750">
                <a:moveTo>
                  <a:pt x="163469" y="214313"/>
                </a:moveTo>
                <a:cubicBezTo>
                  <a:pt x="167543" y="201867"/>
                  <a:pt x="175692" y="190593"/>
                  <a:pt x="184900" y="180882"/>
                </a:cubicBezTo>
                <a:cubicBezTo>
                  <a:pt x="203150" y="161683"/>
                  <a:pt x="214312" y="135731"/>
                  <a:pt x="214312" y="107156"/>
                </a:cubicBezTo>
                <a:cubicBezTo>
                  <a:pt x="214312" y="47997"/>
                  <a:pt x="166315" y="0"/>
                  <a:pt x="107156" y="0"/>
                </a:cubicBezTo>
                <a:cubicBezTo>
                  <a:pt x="47997" y="0"/>
                  <a:pt x="0" y="47997"/>
                  <a:pt x="0" y="107156"/>
                </a:cubicBezTo>
                <a:cubicBezTo>
                  <a:pt x="0" y="135731"/>
                  <a:pt x="11162" y="161683"/>
                  <a:pt x="29412" y="180882"/>
                </a:cubicBezTo>
                <a:cubicBezTo>
                  <a:pt x="38621" y="190593"/>
                  <a:pt x="46825" y="201867"/>
                  <a:pt x="50843" y="214313"/>
                </a:cubicBezTo>
                <a:lnTo>
                  <a:pt x="163413" y="214313"/>
                </a:lnTo>
                <a:close/>
                <a:moveTo>
                  <a:pt x="160734" y="241102"/>
                </a:moveTo>
                <a:lnTo>
                  <a:pt x="53578" y="241102"/>
                </a:lnTo>
                <a:lnTo>
                  <a:pt x="53578" y="250031"/>
                </a:lnTo>
                <a:cubicBezTo>
                  <a:pt x="53578" y="274700"/>
                  <a:pt x="73558" y="294680"/>
                  <a:pt x="98227" y="294680"/>
                </a:cubicBezTo>
                <a:lnTo>
                  <a:pt x="116086" y="294680"/>
                </a:lnTo>
                <a:cubicBezTo>
                  <a:pt x="140754" y="294680"/>
                  <a:pt x="160734" y="274700"/>
                  <a:pt x="160734" y="250031"/>
                </a:cubicBezTo>
                <a:lnTo>
                  <a:pt x="160734" y="241102"/>
                </a:lnTo>
                <a:close/>
                <a:moveTo>
                  <a:pt x="102691" y="62508"/>
                </a:moveTo>
                <a:cubicBezTo>
                  <a:pt x="80479" y="62508"/>
                  <a:pt x="62508" y="80479"/>
                  <a:pt x="62508" y="102691"/>
                </a:cubicBezTo>
                <a:cubicBezTo>
                  <a:pt x="62508" y="110114"/>
                  <a:pt x="56536" y="116086"/>
                  <a:pt x="49113" y="116086"/>
                </a:cubicBezTo>
                <a:cubicBezTo>
                  <a:pt x="41690" y="116086"/>
                  <a:pt x="35719" y="110114"/>
                  <a:pt x="35719" y="102691"/>
                </a:cubicBezTo>
                <a:cubicBezTo>
                  <a:pt x="35719" y="65689"/>
                  <a:pt x="65689" y="35719"/>
                  <a:pt x="102691" y="35719"/>
                </a:cubicBezTo>
                <a:cubicBezTo>
                  <a:pt x="110114" y="35719"/>
                  <a:pt x="116086" y="41690"/>
                  <a:pt x="116086" y="49113"/>
                </a:cubicBezTo>
                <a:cubicBezTo>
                  <a:pt x="116086" y="56536"/>
                  <a:pt x="110114" y="62508"/>
                  <a:pt x="102691" y="62508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71" name="Text 69"/>
          <p:cNvSpPr/>
          <p:nvPr/>
        </p:nvSpPr>
        <p:spPr>
          <a:xfrm>
            <a:off x="1042988" y="6229350"/>
            <a:ext cx="10601325" cy="24765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200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Implementation Strategy:</a:t>
            </a:r>
            <a:r>
              <a:rPr lang="en-US" sz="1200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Each tier receives differentiated instruction, customized scaffolding, and targeted assessments to ensure optimal learning progression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28625" y="328625"/>
            <a:ext cx="65725" cy="328625"/>
          </a:xfrm>
          <a:custGeom>
            <a:avLst/>
            <a:gdLst/>
            <a:ahLst/>
            <a:cxnLst/>
            <a:rect l="l" t="t" r="r" b="b"/>
            <a:pathLst>
              <a:path w="65725" h="328625">
                <a:moveTo>
                  <a:pt x="0" y="0"/>
                </a:moveTo>
                <a:lnTo>
                  <a:pt x="65725" y="0"/>
                </a:lnTo>
                <a:lnTo>
                  <a:pt x="65725" y="328625"/>
                </a:lnTo>
                <a:lnTo>
                  <a:pt x="0" y="328625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492938" y="394350"/>
            <a:ext cx="2974059" cy="1971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35" b="1" kern="0" spc="104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Instructional Support Framework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28625" y="722976"/>
            <a:ext cx="11682631" cy="32862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3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Textbook Adaptability &amp; Scaffolding Strategies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8625" y="1183051"/>
            <a:ext cx="11534749" cy="1248776"/>
          </a:xfrm>
          <a:custGeom>
            <a:avLst/>
            <a:gdLst/>
            <a:ahLst/>
            <a:cxnLst/>
            <a:rect l="l" t="t" r="r" b="b"/>
            <a:pathLst>
              <a:path w="11534749" h="1248776">
                <a:moveTo>
                  <a:pt x="98591" y="0"/>
                </a:moveTo>
                <a:lnTo>
                  <a:pt x="11436158" y="0"/>
                </a:lnTo>
                <a:cubicBezTo>
                  <a:pt x="11490609" y="0"/>
                  <a:pt x="11534749" y="44141"/>
                  <a:pt x="11534749" y="98591"/>
                </a:cubicBezTo>
                <a:lnTo>
                  <a:pt x="11534749" y="1150185"/>
                </a:lnTo>
                <a:cubicBezTo>
                  <a:pt x="11534749" y="1204636"/>
                  <a:pt x="11490609" y="1248776"/>
                  <a:pt x="11436158" y="1248776"/>
                </a:cubicBezTo>
                <a:lnTo>
                  <a:pt x="98591" y="1248776"/>
                </a:lnTo>
                <a:cubicBezTo>
                  <a:pt x="44141" y="1248776"/>
                  <a:pt x="0" y="1204636"/>
                  <a:pt x="0" y="1150185"/>
                </a:cubicBezTo>
                <a:lnTo>
                  <a:pt x="0" y="98591"/>
                </a:lnTo>
                <a:cubicBezTo>
                  <a:pt x="0" y="44177"/>
                  <a:pt x="44177" y="0"/>
                  <a:pt x="98591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9294" dist="3286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480615" y="1347364"/>
            <a:ext cx="164313" cy="164313"/>
          </a:xfrm>
          <a:custGeom>
            <a:avLst/>
            <a:gdLst/>
            <a:ahLst/>
            <a:cxnLst/>
            <a:rect l="l" t="t" r="r" b="b"/>
            <a:pathLst>
              <a:path w="164313" h="164313">
                <a:moveTo>
                  <a:pt x="82156" y="45346"/>
                </a:moveTo>
                <a:lnTo>
                  <a:pt x="82156" y="144608"/>
                </a:lnTo>
                <a:lnTo>
                  <a:pt x="82317" y="144544"/>
                </a:lnTo>
                <a:cubicBezTo>
                  <a:pt x="99839" y="137259"/>
                  <a:pt x="118645" y="133504"/>
                  <a:pt x="137612" y="133504"/>
                </a:cubicBezTo>
                <a:lnTo>
                  <a:pt x="143774" y="133504"/>
                </a:lnTo>
                <a:lnTo>
                  <a:pt x="143774" y="30809"/>
                </a:lnTo>
                <a:lnTo>
                  <a:pt x="137612" y="30809"/>
                </a:lnTo>
                <a:cubicBezTo>
                  <a:pt x="124069" y="30809"/>
                  <a:pt x="110622" y="33504"/>
                  <a:pt x="98106" y="38703"/>
                </a:cubicBezTo>
                <a:cubicBezTo>
                  <a:pt x="92715" y="40950"/>
                  <a:pt x="87387" y="43164"/>
                  <a:pt x="82156" y="45346"/>
                </a:cubicBezTo>
                <a:close/>
                <a:moveTo>
                  <a:pt x="74101" y="19737"/>
                </a:moveTo>
                <a:lnTo>
                  <a:pt x="82156" y="23106"/>
                </a:lnTo>
                <a:lnTo>
                  <a:pt x="90212" y="19737"/>
                </a:lnTo>
                <a:cubicBezTo>
                  <a:pt x="105231" y="13479"/>
                  <a:pt x="121341" y="10270"/>
                  <a:pt x="137612" y="10270"/>
                </a:cubicBezTo>
                <a:lnTo>
                  <a:pt x="148908" y="10270"/>
                </a:lnTo>
                <a:cubicBezTo>
                  <a:pt x="157413" y="10270"/>
                  <a:pt x="164313" y="17169"/>
                  <a:pt x="164313" y="25674"/>
                </a:cubicBezTo>
                <a:lnTo>
                  <a:pt x="164313" y="138639"/>
                </a:lnTo>
                <a:cubicBezTo>
                  <a:pt x="164313" y="147143"/>
                  <a:pt x="157413" y="154043"/>
                  <a:pt x="148908" y="154043"/>
                </a:cubicBezTo>
                <a:lnTo>
                  <a:pt x="137612" y="154043"/>
                </a:lnTo>
                <a:cubicBezTo>
                  <a:pt x="121341" y="154043"/>
                  <a:pt x="105231" y="157252"/>
                  <a:pt x="90212" y="163510"/>
                </a:cubicBezTo>
                <a:lnTo>
                  <a:pt x="86104" y="165211"/>
                </a:lnTo>
                <a:cubicBezTo>
                  <a:pt x="83568" y="166270"/>
                  <a:pt x="80744" y="166270"/>
                  <a:pt x="78209" y="165211"/>
                </a:cubicBezTo>
                <a:lnTo>
                  <a:pt x="74101" y="163510"/>
                </a:lnTo>
                <a:cubicBezTo>
                  <a:pt x="59082" y="157252"/>
                  <a:pt x="42972" y="154043"/>
                  <a:pt x="26701" y="154043"/>
                </a:cubicBezTo>
                <a:lnTo>
                  <a:pt x="15404" y="154043"/>
                </a:lnTo>
                <a:cubicBezTo>
                  <a:pt x="6900" y="154043"/>
                  <a:pt x="0" y="147143"/>
                  <a:pt x="0" y="138639"/>
                </a:cubicBezTo>
                <a:lnTo>
                  <a:pt x="0" y="25674"/>
                </a:lnTo>
                <a:cubicBezTo>
                  <a:pt x="0" y="17169"/>
                  <a:pt x="6900" y="10270"/>
                  <a:pt x="15404" y="10270"/>
                </a:cubicBezTo>
                <a:lnTo>
                  <a:pt x="26701" y="10270"/>
                </a:lnTo>
                <a:cubicBezTo>
                  <a:pt x="42972" y="10270"/>
                  <a:pt x="59082" y="13479"/>
                  <a:pt x="74101" y="19737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7" name="Text 5"/>
          <p:cNvSpPr/>
          <p:nvPr/>
        </p:nvSpPr>
        <p:spPr>
          <a:xfrm>
            <a:off x="665466" y="1314501"/>
            <a:ext cx="11148615" cy="2300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9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Core Textbooks in Implementation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476507" y="1643127"/>
            <a:ext cx="3655957" cy="657251"/>
          </a:xfrm>
          <a:custGeom>
            <a:avLst/>
            <a:gdLst/>
            <a:ahLst/>
            <a:cxnLst/>
            <a:rect l="l" t="t" r="r" b="b"/>
            <a:pathLst>
              <a:path w="3655957" h="657251">
                <a:moveTo>
                  <a:pt x="32863" y="0"/>
                </a:moveTo>
                <a:lnTo>
                  <a:pt x="3590232" y="0"/>
                </a:lnTo>
                <a:cubicBezTo>
                  <a:pt x="3626531" y="0"/>
                  <a:pt x="3655957" y="29426"/>
                  <a:pt x="3655957" y="65725"/>
                </a:cubicBezTo>
                <a:lnTo>
                  <a:pt x="3655957" y="591526"/>
                </a:lnTo>
                <a:cubicBezTo>
                  <a:pt x="3655957" y="627825"/>
                  <a:pt x="3626531" y="657251"/>
                  <a:pt x="3590232" y="657251"/>
                </a:cubicBezTo>
                <a:lnTo>
                  <a:pt x="32863" y="657251"/>
                </a:lnTo>
                <a:cubicBezTo>
                  <a:pt x="14713" y="657251"/>
                  <a:pt x="0" y="642538"/>
                  <a:pt x="0" y="624388"/>
                </a:cubicBezTo>
                <a:lnTo>
                  <a:pt x="0" y="32863"/>
                </a:lnTo>
                <a:cubicBezTo>
                  <a:pt x="0" y="14725"/>
                  <a:pt x="14725" y="0"/>
                  <a:pt x="32863" y="0"/>
                </a:cubicBezTo>
                <a:close/>
              </a:path>
            </a:pathLst>
          </a:custGeom>
          <a:solidFill>
            <a:srgbClr val="2A4B5A">
              <a:alpha val="5098"/>
            </a:srgbClr>
          </a:solidFill>
        </p:spPr>
      </p:sp>
      <p:sp>
        <p:nvSpPr>
          <p:cNvPr id="9" name="Shape 7"/>
          <p:cNvSpPr/>
          <p:nvPr/>
        </p:nvSpPr>
        <p:spPr>
          <a:xfrm>
            <a:off x="476507" y="1643127"/>
            <a:ext cx="32863" cy="657251"/>
          </a:xfrm>
          <a:custGeom>
            <a:avLst/>
            <a:gdLst/>
            <a:ahLst/>
            <a:cxnLst/>
            <a:rect l="l" t="t" r="r" b="b"/>
            <a:pathLst>
              <a:path w="32863" h="657251">
                <a:moveTo>
                  <a:pt x="32863" y="0"/>
                </a:moveTo>
                <a:lnTo>
                  <a:pt x="32863" y="0"/>
                </a:lnTo>
                <a:lnTo>
                  <a:pt x="32863" y="657251"/>
                </a:lnTo>
                <a:lnTo>
                  <a:pt x="32863" y="657251"/>
                </a:lnTo>
                <a:cubicBezTo>
                  <a:pt x="14713" y="657251"/>
                  <a:pt x="0" y="642538"/>
                  <a:pt x="0" y="624388"/>
                </a:cubicBezTo>
                <a:lnTo>
                  <a:pt x="0" y="32863"/>
                </a:lnTo>
                <a:cubicBezTo>
                  <a:pt x="0" y="14725"/>
                  <a:pt x="14725" y="0"/>
                  <a:pt x="32863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10" name="Text 8"/>
          <p:cNvSpPr/>
          <p:nvPr/>
        </p:nvSpPr>
        <p:spPr>
          <a:xfrm>
            <a:off x="591526" y="1741714"/>
            <a:ext cx="3516291" cy="2300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Reading Explorer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591526" y="2004615"/>
            <a:ext cx="3508075" cy="1971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3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National Geographic content with critical thinking focus</a:t>
            </a:r>
            <a:endParaRPr lang="en-US" sz="1600" dirty="0"/>
          </a:p>
        </p:txBody>
      </p:sp>
      <p:sp>
        <p:nvSpPr>
          <p:cNvPr id="12" name="Shape 10"/>
          <p:cNvSpPr/>
          <p:nvPr/>
        </p:nvSpPr>
        <p:spPr>
          <a:xfrm>
            <a:off x="4278805" y="1643127"/>
            <a:ext cx="3655957" cy="657251"/>
          </a:xfrm>
          <a:custGeom>
            <a:avLst/>
            <a:gdLst/>
            <a:ahLst/>
            <a:cxnLst/>
            <a:rect l="l" t="t" r="r" b="b"/>
            <a:pathLst>
              <a:path w="3655957" h="657251">
                <a:moveTo>
                  <a:pt x="32863" y="0"/>
                </a:moveTo>
                <a:lnTo>
                  <a:pt x="3590232" y="0"/>
                </a:lnTo>
                <a:cubicBezTo>
                  <a:pt x="3626531" y="0"/>
                  <a:pt x="3655957" y="29426"/>
                  <a:pt x="3655957" y="65725"/>
                </a:cubicBezTo>
                <a:lnTo>
                  <a:pt x="3655957" y="591526"/>
                </a:lnTo>
                <a:cubicBezTo>
                  <a:pt x="3655957" y="627825"/>
                  <a:pt x="3626531" y="657251"/>
                  <a:pt x="3590232" y="657251"/>
                </a:cubicBezTo>
                <a:lnTo>
                  <a:pt x="32863" y="657251"/>
                </a:lnTo>
                <a:cubicBezTo>
                  <a:pt x="14713" y="657251"/>
                  <a:pt x="0" y="642538"/>
                  <a:pt x="0" y="624388"/>
                </a:cubicBezTo>
                <a:lnTo>
                  <a:pt x="0" y="32863"/>
                </a:lnTo>
                <a:cubicBezTo>
                  <a:pt x="0" y="14725"/>
                  <a:pt x="14725" y="0"/>
                  <a:pt x="32863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13" name="Shape 11"/>
          <p:cNvSpPr/>
          <p:nvPr/>
        </p:nvSpPr>
        <p:spPr>
          <a:xfrm>
            <a:off x="4278805" y="1643127"/>
            <a:ext cx="32863" cy="657251"/>
          </a:xfrm>
          <a:custGeom>
            <a:avLst/>
            <a:gdLst/>
            <a:ahLst/>
            <a:cxnLst/>
            <a:rect l="l" t="t" r="r" b="b"/>
            <a:pathLst>
              <a:path w="32863" h="657251">
                <a:moveTo>
                  <a:pt x="32863" y="0"/>
                </a:moveTo>
                <a:lnTo>
                  <a:pt x="32863" y="0"/>
                </a:lnTo>
                <a:lnTo>
                  <a:pt x="32863" y="657251"/>
                </a:lnTo>
                <a:lnTo>
                  <a:pt x="32863" y="657251"/>
                </a:lnTo>
                <a:cubicBezTo>
                  <a:pt x="14713" y="657251"/>
                  <a:pt x="0" y="642538"/>
                  <a:pt x="0" y="624388"/>
                </a:cubicBezTo>
                <a:lnTo>
                  <a:pt x="0" y="32863"/>
                </a:lnTo>
                <a:cubicBezTo>
                  <a:pt x="0" y="14725"/>
                  <a:pt x="14725" y="0"/>
                  <a:pt x="32863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4" name="Text 12"/>
          <p:cNvSpPr/>
          <p:nvPr/>
        </p:nvSpPr>
        <p:spPr>
          <a:xfrm>
            <a:off x="4393823" y="1741714"/>
            <a:ext cx="3516291" cy="2300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Unlock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4393823" y="2004615"/>
            <a:ext cx="3508075" cy="1971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3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Academic skills development with video integration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8081102" y="1643127"/>
            <a:ext cx="3655957" cy="657251"/>
          </a:xfrm>
          <a:custGeom>
            <a:avLst/>
            <a:gdLst/>
            <a:ahLst/>
            <a:cxnLst/>
            <a:rect l="l" t="t" r="r" b="b"/>
            <a:pathLst>
              <a:path w="3655957" h="657251">
                <a:moveTo>
                  <a:pt x="32863" y="0"/>
                </a:moveTo>
                <a:lnTo>
                  <a:pt x="3590232" y="0"/>
                </a:lnTo>
                <a:cubicBezTo>
                  <a:pt x="3626531" y="0"/>
                  <a:pt x="3655957" y="29426"/>
                  <a:pt x="3655957" y="65725"/>
                </a:cubicBezTo>
                <a:lnTo>
                  <a:pt x="3655957" y="591526"/>
                </a:lnTo>
                <a:cubicBezTo>
                  <a:pt x="3655957" y="627825"/>
                  <a:pt x="3626531" y="657251"/>
                  <a:pt x="3590232" y="657251"/>
                </a:cubicBezTo>
                <a:lnTo>
                  <a:pt x="32863" y="657251"/>
                </a:lnTo>
                <a:cubicBezTo>
                  <a:pt x="14713" y="657251"/>
                  <a:pt x="0" y="642538"/>
                  <a:pt x="0" y="624388"/>
                </a:cubicBezTo>
                <a:lnTo>
                  <a:pt x="0" y="32863"/>
                </a:lnTo>
                <a:cubicBezTo>
                  <a:pt x="0" y="14725"/>
                  <a:pt x="14725" y="0"/>
                  <a:pt x="32863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17" name="Shape 15"/>
          <p:cNvSpPr/>
          <p:nvPr/>
        </p:nvSpPr>
        <p:spPr>
          <a:xfrm>
            <a:off x="8081102" y="1643127"/>
            <a:ext cx="32863" cy="657251"/>
          </a:xfrm>
          <a:custGeom>
            <a:avLst/>
            <a:gdLst/>
            <a:ahLst/>
            <a:cxnLst/>
            <a:rect l="l" t="t" r="r" b="b"/>
            <a:pathLst>
              <a:path w="32863" h="657251">
                <a:moveTo>
                  <a:pt x="32863" y="0"/>
                </a:moveTo>
                <a:lnTo>
                  <a:pt x="32863" y="0"/>
                </a:lnTo>
                <a:lnTo>
                  <a:pt x="32863" y="657251"/>
                </a:lnTo>
                <a:lnTo>
                  <a:pt x="32863" y="657251"/>
                </a:lnTo>
                <a:cubicBezTo>
                  <a:pt x="14713" y="657251"/>
                  <a:pt x="0" y="642538"/>
                  <a:pt x="0" y="624388"/>
                </a:cubicBezTo>
                <a:lnTo>
                  <a:pt x="0" y="32863"/>
                </a:lnTo>
                <a:cubicBezTo>
                  <a:pt x="0" y="14725"/>
                  <a:pt x="14725" y="0"/>
                  <a:pt x="32863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18" name="Text 16"/>
          <p:cNvSpPr/>
          <p:nvPr/>
        </p:nvSpPr>
        <p:spPr>
          <a:xfrm>
            <a:off x="8196121" y="1741714"/>
            <a:ext cx="3516291" cy="2300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Essential Grammar in Use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8196121" y="2004615"/>
            <a:ext cx="3508075" cy="1971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3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Foundation grammar with practical exercises</a:t>
            </a:r>
            <a:endParaRPr lang="en-US" sz="1600" dirty="0"/>
          </a:p>
        </p:txBody>
      </p:sp>
      <p:sp>
        <p:nvSpPr>
          <p:cNvPr id="20" name="Shape 18"/>
          <p:cNvSpPr/>
          <p:nvPr/>
        </p:nvSpPr>
        <p:spPr>
          <a:xfrm>
            <a:off x="328625" y="2563278"/>
            <a:ext cx="11534749" cy="3475213"/>
          </a:xfrm>
          <a:custGeom>
            <a:avLst/>
            <a:gdLst/>
            <a:ahLst/>
            <a:cxnLst/>
            <a:rect l="l" t="t" r="r" b="b"/>
            <a:pathLst>
              <a:path w="11534749" h="3475213">
                <a:moveTo>
                  <a:pt x="98592" y="0"/>
                </a:moveTo>
                <a:lnTo>
                  <a:pt x="11436158" y="0"/>
                </a:lnTo>
                <a:cubicBezTo>
                  <a:pt x="11490608" y="0"/>
                  <a:pt x="11534749" y="44141"/>
                  <a:pt x="11534749" y="98592"/>
                </a:cubicBezTo>
                <a:lnTo>
                  <a:pt x="11534749" y="3376621"/>
                </a:lnTo>
                <a:cubicBezTo>
                  <a:pt x="11534749" y="3431072"/>
                  <a:pt x="11490608" y="3475213"/>
                  <a:pt x="11436158" y="3475213"/>
                </a:cubicBezTo>
                <a:lnTo>
                  <a:pt x="98592" y="3475213"/>
                </a:lnTo>
                <a:cubicBezTo>
                  <a:pt x="44141" y="3475213"/>
                  <a:pt x="0" y="3431072"/>
                  <a:pt x="0" y="3376621"/>
                </a:cubicBezTo>
                <a:lnTo>
                  <a:pt x="0" y="98592"/>
                </a:lnTo>
                <a:cubicBezTo>
                  <a:pt x="0" y="44178"/>
                  <a:pt x="44177" y="0"/>
                  <a:pt x="9859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49294" dist="32863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480615" y="2727590"/>
            <a:ext cx="164313" cy="164313"/>
          </a:xfrm>
          <a:custGeom>
            <a:avLst/>
            <a:gdLst/>
            <a:ahLst/>
            <a:cxnLst/>
            <a:rect l="l" t="t" r="r" b="b"/>
            <a:pathLst>
              <a:path w="164313" h="164313">
                <a:moveTo>
                  <a:pt x="74615" y="1669"/>
                </a:moveTo>
                <a:cubicBezTo>
                  <a:pt x="79396" y="-546"/>
                  <a:pt x="84916" y="-546"/>
                  <a:pt x="89698" y="1669"/>
                </a:cubicBezTo>
                <a:lnTo>
                  <a:pt x="159852" y="34082"/>
                </a:lnTo>
                <a:cubicBezTo>
                  <a:pt x="162580" y="35334"/>
                  <a:pt x="164313" y="38061"/>
                  <a:pt x="164313" y="41078"/>
                </a:cubicBezTo>
                <a:cubicBezTo>
                  <a:pt x="164313" y="44095"/>
                  <a:pt x="162580" y="46823"/>
                  <a:pt x="159852" y="48074"/>
                </a:cubicBezTo>
                <a:lnTo>
                  <a:pt x="89698" y="80488"/>
                </a:lnTo>
                <a:cubicBezTo>
                  <a:pt x="84916" y="82702"/>
                  <a:pt x="79396" y="82702"/>
                  <a:pt x="74615" y="80488"/>
                </a:cubicBezTo>
                <a:lnTo>
                  <a:pt x="4461" y="48074"/>
                </a:lnTo>
                <a:cubicBezTo>
                  <a:pt x="1733" y="46791"/>
                  <a:pt x="0" y="44063"/>
                  <a:pt x="0" y="41078"/>
                </a:cubicBezTo>
                <a:cubicBezTo>
                  <a:pt x="0" y="38094"/>
                  <a:pt x="1733" y="35334"/>
                  <a:pt x="4461" y="34082"/>
                </a:cubicBezTo>
                <a:lnTo>
                  <a:pt x="74615" y="1669"/>
                </a:lnTo>
                <a:close/>
                <a:moveTo>
                  <a:pt x="15436" y="70090"/>
                </a:moveTo>
                <a:lnTo>
                  <a:pt x="68164" y="94448"/>
                </a:lnTo>
                <a:cubicBezTo>
                  <a:pt x="77054" y="98556"/>
                  <a:pt x="87291" y="98556"/>
                  <a:pt x="96181" y="94448"/>
                </a:cubicBezTo>
                <a:lnTo>
                  <a:pt x="148908" y="70090"/>
                </a:lnTo>
                <a:lnTo>
                  <a:pt x="159852" y="75160"/>
                </a:lnTo>
                <a:cubicBezTo>
                  <a:pt x="162580" y="76412"/>
                  <a:pt x="164313" y="79140"/>
                  <a:pt x="164313" y="82156"/>
                </a:cubicBezTo>
                <a:cubicBezTo>
                  <a:pt x="164313" y="85173"/>
                  <a:pt x="162580" y="87901"/>
                  <a:pt x="159852" y="89152"/>
                </a:cubicBezTo>
                <a:lnTo>
                  <a:pt x="89698" y="121566"/>
                </a:lnTo>
                <a:cubicBezTo>
                  <a:pt x="84916" y="123780"/>
                  <a:pt x="79396" y="123780"/>
                  <a:pt x="74615" y="121566"/>
                </a:cubicBezTo>
                <a:lnTo>
                  <a:pt x="4461" y="89152"/>
                </a:lnTo>
                <a:cubicBezTo>
                  <a:pt x="1733" y="87869"/>
                  <a:pt x="0" y="85141"/>
                  <a:pt x="0" y="82156"/>
                </a:cubicBezTo>
                <a:cubicBezTo>
                  <a:pt x="0" y="79172"/>
                  <a:pt x="1733" y="76412"/>
                  <a:pt x="4461" y="75160"/>
                </a:cubicBezTo>
                <a:lnTo>
                  <a:pt x="15404" y="70090"/>
                </a:lnTo>
                <a:close/>
                <a:moveTo>
                  <a:pt x="4461" y="116238"/>
                </a:moveTo>
                <a:lnTo>
                  <a:pt x="15404" y="111168"/>
                </a:lnTo>
                <a:lnTo>
                  <a:pt x="68132" y="135526"/>
                </a:lnTo>
                <a:cubicBezTo>
                  <a:pt x="77022" y="139634"/>
                  <a:pt x="87259" y="139634"/>
                  <a:pt x="96149" y="135526"/>
                </a:cubicBezTo>
                <a:lnTo>
                  <a:pt x="148876" y="111168"/>
                </a:lnTo>
                <a:lnTo>
                  <a:pt x="159820" y="116238"/>
                </a:lnTo>
                <a:cubicBezTo>
                  <a:pt x="162548" y="117490"/>
                  <a:pt x="164281" y="120218"/>
                  <a:pt x="164281" y="123235"/>
                </a:cubicBezTo>
                <a:cubicBezTo>
                  <a:pt x="164281" y="126251"/>
                  <a:pt x="162548" y="128979"/>
                  <a:pt x="159820" y="130231"/>
                </a:cubicBezTo>
                <a:lnTo>
                  <a:pt x="89666" y="162644"/>
                </a:lnTo>
                <a:cubicBezTo>
                  <a:pt x="84884" y="164858"/>
                  <a:pt x="79364" y="164858"/>
                  <a:pt x="74583" y="162644"/>
                </a:cubicBezTo>
                <a:lnTo>
                  <a:pt x="4461" y="130231"/>
                </a:lnTo>
                <a:cubicBezTo>
                  <a:pt x="1733" y="128947"/>
                  <a:pt x="0" y="126219"/>
                  <a:pt x="0" y="123235"/>
                </a:cubicBezTo>
                <a:cubicBezTo>
                  <a:pt x="0" y="120250"/>
                  <a:pt x="1733" y="117490"/>
                  <a:pt x="4461" y="116238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2" name="Text 20"/>
          <p:cNvSpPr/>
          <p:nvPr/>
        </p:nvSpPr>
        <p:spPr>
          <a:xfrm>
            <a:off x="665466" y="2694728"/>
            <a:ext cx="11148615" cy="23003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29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Scaffolding Strategies by Proficiency Level</a:t>
            </a:r>
            <a:endParaRPr lang="en-US" sz="1600" dirty="0"/>
          </a:p>
        </p:txBody>
      </p:sp>
      <p:graphicFrame>
        <p:nvGraphicFramePr>
          <p:cNvPr id="23" name="Table 0"/>
          <p:cNvGraphicFramePr>
            <a:graphicFrameLocks noGrp="1"/>
          </p:cNvGraphicFramePr>
          <p:nvPr/>
        </p:nvGraphicFramePr>
        <p:xfrm>
          <a:off x="460075" y="3023353"/>
          <a:ext cx="11271849" cy="2817962"/>
        </p:xfrm>
        <a:graphic>
          <a:graphicData uri="http://schemas.openxmlformats.org/drawingml/2006/table">
            <a:tbl>
              <a:tblPr/>
              <a:tblGrid>
                <a:gridCol w="2257654"/>
                <a:gridCol w="2815910"/>
                <a:gridCol w="2815910"/>
                <a:gridCol w="3382376"/>
              </a:tblGrid>
              <a:tr h="563592"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Strategy Type</a:t>
                      </a:r>
                      <a:endParaRPr lang="en-US" sz="11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2A4B5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Foundation Tier</a:t>
                      </a:r>
                      <a:endParaRPr lang="en-US" sz="11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2A4B5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Advanced Tier</a:t>
                      </a:r>
                      <a:endParaRPr lang="en-US" sz="11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2A4B5A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1" u="none" dirty="0">
                          <a:solidFill>
                            <a:srgbClr val="FFFFFF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Academic Tier</a:t>
                      </a:r>
                      <a:endParaRPr lang="en-US" sz="11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2A4B5A"/>
                    </a:solidFill>
                  </a:tcPr>
                </a:tc>
              </a:tr>
              <a:tr h="563592">
                <a:tc>
                  <a:txBody>
                    <a:bodyPr/>
                    <a:lstStyle/>
                    <a:p>
                      <a:r>
                        <a:rPr lang="en-US" sz="1000" b="1" u="none" dirty="0">
                          <a:solidFill>
                            <a:srgbClr val="2A4B5A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Vocabulary Support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9BA8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Pre-teaching key terms; Visual word banks; Contextual glossaries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Semantic mapping; Collocation practice; Word family exploration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Academic word list focus; Register awareness; Nuanced usage analysis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563592">
                <a:tc>
                  <a:txBody>
                    <a:bodyPr/>
                    <a:lstStyle/>
                    <a:p>
                      <a:r>
                        <a:rPr lang="en-US" sz="1000" b="1" u="none" dirty="0">
                          <a:solidFill>
                            <a:srgbClr val="2A4B5A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Cultural Context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9BA8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Background culture briefs; Visual cultural references; Simplified explanations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Cultural comparison activities; Critical cultural analysis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Cross-cultural competence development; Global perspective integration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563592">
                <a:tc>
                  <a:txBody>
                    <a:bodyPr/>
                    <a:lstStyle/>
                    <a:p>
                      <a:r>
                        <a:rPr lang="en-US" sz="1000" b="1" u="none" dirty="0">
                          <a:solidFill>
                            <a:srgbClr val="2A4B5A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Grammar Support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A9BA8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Sentence frames; Grammar mini-lessons; Error pattern correction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Complex structure practice; Grammar in context application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Rhetorical grammar; Style and register choices; Advanced syntax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  <a:tr h="563592">
                <a:tc>
                  <a:txBody>
                    <a:bodyPr/>
                    <a:lstStyle/>
                    <a:p>
                      <a:r>
                        <a:rPr lang="en-US" sz="1000" b="1" u="none" dirty="0">
                          <a:solidFill>
                            <a:srgbClr val="2A4B5A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Cognitive Scaffolding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8A9BA8">
                        <a:alpha val="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Graphic organizers; Guided questioning; Step-by-step modeling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Logical chain construction; Chart and data analysis; Inference training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u="none" dirty="0">
                          <a:solidFill>
                            <a:srgbClr val="333333"/>
                          </a:solidFill>
                          <a:latin typeface="微软雅黑" pitchFamily="34" charset="0"/>
                          <a:ea typeface="微软雅黑" pitchFamily="34" charset="0"/>
                          <a:cs typeface="微软雅黑" pitchFamily="34" charset="0"/>
                        </a:rPr>
                        <a:t>Independent research projects; Synthesis and evaluation tasks; Metacognitive strategies</a:t>
                      </a:r>
                      <a:endParaRPr lang="en-US" sz="1000" dirty="0">
                        <a:latin typeface="微软雅黑" pitchFamily="34" charset="0"/>
                        <a:ea typeface="微软雅黑" pitchFamily="34" charset="0"/>
                        <a:cs typeface="微软雅黑" pitchFamily="34" charset="0"/>
                      </a:endParaRPr>
                    </a:p>
                  </a:txBody>
                  <a:tcPr marL="98588" marR="98588" marT="98588" marB="98588" anchor="ctr">
                    <a:lnL w="0" cap="flat" cmpd="sng" algn="ctr">
                      <a:noFill/>
                    </a:lnL>
                    <a:lnR w="0" cap="flat" cmpd="sng" algn="ctr">
                      <a:noFill/>
                    </a:lnR>
                    <a:lnT w="0" cap="flat" cmpd="sng" algn="ctr">
                      <a:noFill/>
                    </a:lnT>
                    <a:lnB w="0" cap="flat" cmpd="sng" algn="ctr">
                      <a:noFill/>
                    </a:lnB>
                    <a:solidFill>
                      <a:srgbClr val="FFFFFF">
                        <a:alpha val="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24" name="Shape 21"/>
          <p:cNvSpPr/>
          <p:nvPr/>
        </p:nvSpPr>
        <p:spPr>
          <a:xfrm>
            <a:off x="328625" y="6137078"/>
            <a:ext cx="11534749" cy="394350"/>
          </a:xfrm>
          <a:custGeom>
            <a:avLst/>
            <a:gdLst/>
            <a:ahLst/>
            <a:cxnLst/>
            <a:rect l="l" t="t" r="r" b="b"/>
            <a:pathLst>
              <a:path w="11534749" h="394350">
                <a:moveTo>
                  <a:pt x="65726" y="0"/>
                </a:moveTo>
                <a:lnTo>
                  <a:pt x="11469023" y="0"/>
                </a:lnTo>
                <a:cubicBezTo>
                  <a:pt x="11505323" y="0"/>
                  <a:pt x="11534749" y="29427"/>
                  <a:pt x="11534749" y="65726"/>
                </a:cubicBezTo>
                <a:lnTo>
                  <a:pt x="11534749" y="328624"/>
                </a:lnTo>
                <a:cubicBezTo>
                  <a:pt x="11534749" y="364924"/>
                  <a:pt x="11505323" y="394350"/>
                  <a:pt x="11469023" y="394350"/>
                </a:cubicBezTo>
                <a:lnTo>
                  <a:pt x="65726" y="394350"/>
                </a:lnTo>
                <a:cubicBezTo>
                  <a:pt x="29451" y="394350"/>
                  <a:pt x="0" y="364899"/>
                  <a:pt x="0" y="328624"/>
                </a:cubicBezTo>
                <a:lnTo>
                  <a:pt x="0" y="65726"/>
                </a:lnTo>
                <a:cubicBezTo>
                  <a:pt x="0" y="29451"/>
                  <a:pt x="29451" y="0"/>
                  <a:pt x="65726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25" name="Shape 22"/>
          <p:cNvSpPr/>
          <p:nvPr/>
        </p:nvSpPr>
        <p:spPr>
          <a:xfrm>
            <a:off x="447752" y="6252097"/>
            <a:ext cx="164313" cy="164313"/>
          </a:xfrm>
          <a:custGeom>
            <a:avLst/>
            <a:gdLst/>
            <a:ahLst/>
            <a:cxnLst/>
            <a:rect l="l" t="t" r="r" b="b"/>
            <a:pathLst>
              <a:path w="164313" h="164313">
                <a:moveTo>
                  <a:pt x="82156" y="164313"/>
                </a:moveTo>
                <a:cubicBezTo>
                  <a:pt x="127500" y="164313"/>
                  <a:pt x="164313" y="127500"/>
                  <a:pt x="164313" y="82156"/>
                </a:cubicBezTo>
                <a:cubicBezTo>
                  <a:pt x="164313" y="36813"/>
                  <a:pt x="127500" y="0"/>
                  <a:pt x="82156" y="0"/>
                </a:cubicBezTo>
                <a:cubicBezTo>
                  <a:pt x="36813" y="0"/>
                  <a:pt x="0" y="36813"/>
                  <a:pt x="0" y="82156"/>
                </a:cubicBezTo>
                <a:cubicBezTo>
                  <a:pt x="0" y="127500"/>
                  <a:pt x="36813" y="164313"/>
                  <a:pt x="82156" y="164313"/>
                </a:cubicBezTo>
                <a:close/>
                <a:moveTo>
                  <a:pt x="71887" y="51348"/>
                </a:moveTo>
                <a:cubicBezTo>
                  <a:pt x="71887" y="45680"/>
                  <a:pt x="76488" y="41078"/>
                  <a:pt x="82156" y="41078"/>
                </a:cubicBezTo>
                <a:cubicBezTo>
                  <a:pt x="87824" y="41078"/>
                  <a:pt x="92426" y="45680"/>
                  <a:pt x="92426" y="51348"/>
                </a:cubicBezTo>
                <a:cubicBezTo>
                  <a:pt x="92426" y="57016"/>
                  <a:pt x="87824" y="61617"/>
                  <a:pt x="82156" y="61617"/>
                </a:cubicBezTo>
                <a:cubicBezTo>
                  <a:pt x="76488" y="61617"/>
                  <a:pt x="71887" y="57016"/>
                  <a:pt x="71887" y="51348"/>
                </a:cubicBezTo>
                <a:close/>
                <a:moveTo>
                  <a:pt x="69319" y="71887"/>
                </a:moveTo>
                <a:lnTo>
                  <a:pt x="84724" y="71887"/>
                </a:lnTo>
                <a:cubicBezTo>
                  <a:pt x="88992" y="71887"/>
                  <a:pt x="92426" y="75321"/>
                  <a:pt x="92426" y="79589"/>
                </a:cubicBezTo>
                <a:lnTo>
                  <a:pt x="92426" y="107830"/>
                </a:lnTo>
                <a:lnTo>
                  <a:pt x="94993" y="107830"/>
                </a:lnTo>
                <a:cubicBezTo>
                  <a:pt x="99262" y="107830"/>
                  <a:pt x="102695" y="111264"/>
                  <a:pt x="102695" y="115532"/>
                </a:cubicBezTo>
                <a:cubicBezTo>
                  <a:pt x="102695" y="119801"/>
                  <a:pt x="99262" y="123235"/>
                  <a:pt x="94993" y="123235"/>
                </a:cubicBezTo>
                <a:lnTo>
                  <a:pt x="69319" y="123235"/>
                </a:lnTo>
                <a:cubicBezTo>
                  <a:pt x="65051" y="123235"/>
                  <a:pt x="61617" y="119801"/>
                  <a:pt x="61617" y="115532"/>
                </a:cubicBezTo>
                <a:cubicBezTo>
                  <a:pt x="61617" y="111264"/>
                  <a:pt x="65051" y="107830"/>
                  <a:pt x="69319" y="107830"/>
                </a:cubicBezTo>
                <a:lnTo>
                  <a:pt x="77022" y="107830"/>
                </a:lnTo>
                <a:lnTo>
                  <a:pt x="77022" y="87291"/>
                </a:lnTo>
                <a:lnTo>
                  <a:pt x="69319" y="87291"/>
                </a:lnTo>
                <a:cubicBezTo>
                  <a:pt x="65051" y="87291"/>
                  <a:pt x="61617" y="83857"/>
                  <a:pt x="61617" y="79589"/>
                </a:cubicBezTo>
                <a:cubicBezTo>
                  <a:pt x="61617" y="75321"/>
                  <a:pt x="65051" y="71887"/>
                  <a:pt x="69319" y="71887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6" name="Text 23"/>
          <p:cNvSpPr/>
          <p:nvPr/>
        </p:nvSpPr>
        <p:spPr>
          <a:xfrm>
            <a:off x="731191" y="6235666"/>
            <a:ext cx="8601768" cy="1971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3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Principle:</a:t>
            </a:r>
            <a:r>
              <a:rPr lang="en-US" sz="103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Scaffolding intensity decreases as student proficiency increases, promoting gradual independence and autonomous learning capabilities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63940" y="363940"/>
            <a:ext cx="72788" cy="363940"/>
          </a:xfrm>
          <a:custGeom>
            <a:avLst/>
            <a:gdLst/>
            <a:ahLst/>
            <a:cxnLst/>
            <a:rect l="l" t="t" r="r" b="b"/>
            <a:pathLst>
              <a:path w="72788" h="363940">
                <a:moveTo>
                  <a:pt x="0" y="0"/>
                </a:moveTo>
                <a:lnTo>
                  <a:pt x="72788" y="0"/>
                </a:lnTo>
                <a:lnTo>
                  <a:pt x="72788" y="363940"/>
                </a:lnTo>
                <a:lnTo>
                  <a:pt x="0" y="363940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545910" y="436728"/>
            <a:ext cx="1974376" cy="2183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145" b="1" kern="0" spc="115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Data-Driven Results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63940" y="800669"/>
            <a:ext cx="11627893" cy="36394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580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Core Empirical Findings: Quantitative Data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63940" y="1310185"/>
            <a:ext cx="4585648" cy="1765110"/>
          </a:xfrm>
          <a:custGeom>
            <a:avLst/>
            <a:gdLst/>
            <a:ahLst/>
            <a:cxnLst/>
            <a:rect l="l" t="t" r="r" b="b"/>
            <a:pathLst>
              <a:path w="4585648" h="1765110">
                <a:moveTo>
                  <a:pt x="109190" y="0"/>
                </a:moveTo>
                <a:lnTo>
                  <a:pt x="4476458" y="0"/>
                </a:lnTo>
                <a:cubicBezTo>
                  <a:pt x="4536762" y="0"/>
                  <a:pt x="4585648" y="48886"/>
                  <a:pt x="4585648" y="109190"/>
                </a:cubicBezTo>
                <a:lnTo>
                  <a:pt x="4585648" y="1655921"/>
                </a:lnTo>
                <a:cubicBezTo>
                  <a:pt x="4585648" y="1716225"/>
                  <a:pt x="4536762" y="1765110"/>
                  <a:pt x="4476458" y="1765110"/>
                </a:cubicBezTo>
                <a:lnTo>
                  <a:pt x="109190" y="1765110"/>
                </a:lnTo>
                <a:cubicBezTo>
                  <a:pt x="48886" y="1765110"/>
                  <a:pt x="0" y="1716225"/>
                  <a:pt x="0" y="1655921"/>
                </a:cubicBezTo>
                <a:lnTo>
                  <a:pt x="0" y="109190"/>
                </a:lnTo>
                <a:cubicBezTo>
                  <a:pt x="0" y="48926"/>
                  <a:pt x="48926" y="0"/>
                  <a:pt x="109190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2700000" scaled="1"/>
          </a:gradFill>
          <a:effectLst>
            <a:outerShdw blurRad="136478" dist="90985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65245" y="1492155"/>
            <a:ext cx="307075" cy="272955"/>
          </a:xfrm>
          <a:custGeom>
            <a:avLst/>
            <a:gdLst/>
            <a:ahLst/>
            <a:cxnLst/>
            <a:rect l="l" t="t" r="r" b="b"/>
            <a:pathLst>
              <a:path w="307075" h="272955">
                <a:moveTo>
                  <a:pt x="63974" y="17060"/>
                </a:moveTo>
                <a:cubicBezTo>
                  <a:pt x="38064" y="17060"/>
                  <a:pt x="17060" y="38064"/>
                  <a:pt x="17060" y="63974"/>
                </a:cubicBezTo>
                <a:lnTo>
                  <a:pt x="17060" y="153537"/>
                </a:lnTo>
                <a:cubicBezTo>
                  <a:pt x="17060" y="162973"/>
                  <a:pt x="24683" y="170597"/>
                  <a:pt x="34119" y="170597"/>
                </a:cubicBezTo>
                <a:cubicBezTo>
                  <a:pt x="43556" y="170597"/>
                  <a:pt x="51179" y="162973"/>
                  <a:pt x="51179" y="153537"/>
                </a:cubicBezTo>
                <a:lnTo>
                  <a:pt x="51179" y="119418"/>
                </a:lnTo>
                <a:lnTo>
                  <a:pt x="85299" y="119418"/>
                </a:lnTo>
                <a:lnTo>
                  <a:pt x="85299" y="153537"/>
                </a:lnTo>
                <a:cubicBezTo>
                  <a:pt x="85299" y="162973"/>
                  <a:pt x="92922" y="170597"/>
                  <a:pt x="102358" y="170597"/>
                </a:cubicBezTo>
                <a:cubicBezTo>
                  <a:pt x="111794" y="170597"/>
                  <a:pt x="119418" y="162973"/>
                  <a:pt x="119418" y="153537"/>
                </a:cubicBezTo>
                <a:lnTo>
                  <a:pt x="119418" y="63974"/>
                </a:lnTo>
                <a:cubicBezTo>
                  <a:pt x="119418" y="38064"/>
                  <a:pt x="98413" y="17060"/>
                  <a:pt x="72504" y="17060"/>
                </a:cubicBezTo>
                <a:lnTo>
                  <a:pt x="63974" y="17060"/>
                </a:lnTo>
                <a:close/>
                <a:moveTo>
                  <a:pt x="85299" y="85299"/>
                </a:moveTo>
                <a:lnTo>
                  <a:pt x="51179" y="85299"/>
                </a:lnTo>
                <a:lnTo>
                  <a:pt x="51179" y="63974"/>
                </a:lnTo>
                <a:cubicBezTo>
                  <a:pt x="51179" y="56883"/>
                  <a:pt x="56883" y="51179"/>
                  <a:pt x="63974" y="51179"/>
                </a:cubicBezTo>
                <a:lnTo>
                  <a:pt x="72504" y="51179"/>
                </a:lnTo>
                <a:cubicBezTo>
                  <a:pt x="79594" y="51179"/>
                  <a:pt x="85299" y="56883"/>
                  <a:pt x="85299" y="63974"/>
                </a:cubicBezTo>
                <a:lnTo>
                  <a:pt x="85299" y="85299"/>
                </a:lnTo>
                <a:close/>
                <a:moveTo>
                  <a:pt x="162067" y="17060"/>
                </a:moveTo>
                <a:cubicBezTo>
                  <a:pt x="152631" y="17060"/>
                  <a:pt x="145007" y="24683"/>
                  <a:pt x="145007" y="34119"/>
                </a:cubicBezTo>
                <a:lnTo>
                  <a:pt x="145007" y="153537"/>
                </a:lnTo>
                <a:cubicBezTo>
                  <a:pt x="145007" y="162973"/>
                  <a:pt x="152631" y="170597"/>
                  <a:pt x="162067" y="170597"/>
                </a:cubicBezTo>
                <a:lnTo>
                  <a:pt x="200451" y="170597"/>
                </a:lnTo>
                <a:cubicBezTo>
                  <a:pt x="226361" y="170597"/>
                  <a:pt x="247366" y="149592"/>
                  <a:pt x="247366" y="123683"/>
                </a:cubicBezTo>
                <a:cubicBezTo>
                  <a:pt x="247366" y="111101"/>
                  <a:pt x="242408" y="99693"/>
                  <a:pt x="234358" y="91269"/>
                </a:cubicBezTo>
                <a:cubicBezTo>
                  <a:pt x="239849" y="83593"/>
                  <a:pt x="243101" y="74156"/>
                  <a:pt x="243101" y="63974"/>
                </a:cubicBezTo>
                <a:cubicBezTo>
                  <a:pt x="243101" y="38064"/>
                  <a:pt x="222096" y="17060"/>
                  <a:pt x="196187" y="17060"/>
                </a:cubicBezTo>
                <a:lnTo>
                  <a:pt x="162067" y="17060"/>
                </a:lnTo>
                <a:close/>
                <a:moveTo>
                  <a:pt x="196187" y="76769"/>
                </a:moveTo>
                <a:lnTo>
                  <a:pt x="179127" y="76769"/>
                </a:lnTo>
                <a:lnTo>
                  <a:pt x="179127" y="51179"/>
                </a:lnTo>
                <a:lnTo>
                  <a:pt x="196187" y="51179"/>
                </a:lnTo>
                <a:cubicBezTo>
                  <a:pt x="203277" y="51179"/>
                  <a:pt x="208981" y="56883"/>
                  <a:pt x="208981" y="63974"/>
                </a:cubicBezTo>
                <a:cubicBezTo>
                  <a:pt x="208981" y="71064"/>
                  <a:pt x="203277" y="76769"/>
                  <a:pt x="196187" y="76769"/>
                </a:cubicBezTo>
                <a:close/>
                <a:moveTo>
                  <a:pt x="179127" y="136478"/>
                </a:moveTo>
                <a:lnTo>
                  <a:pt x="179127" y="110888"/>
                </a:lnTo>
                <a:lnTo>
                  <a:pt x="200451" y="110888"/>
                </a:lnTo>
                <a:cubicBezTo>
                  <a:pt x="207542" y="110888"/>
                  <a:pt x="213246" y="116592"/>
                  <a:pt x="213246" y="123683"/>
                </a:cubicBezTo>
                <a:cubicBezTo>
                  <a:pt x="213246" y="130773"/>
                  <a:pt x="207542" y="136478"/>
                  <a:pt x="200451" y="136478"/>
                </a:cubicBezTo>
                <a:lnTo>
                  <a:pt x="179127" y="136478"/>
                </a:lnTo>
                <a:close/>
                <a:moveTo>
                  <a:pt x="303343" y="181259"/>
                </a:moveTo>
                <a:cubicBezTo>
                  <a:pt x="309207" y="173902"/>
                  <a:pt x="308034" y="163187"/>
                  <a:pt x="300677" y="157269"/>
                </a:cubicBezTo>
                <a:cubicBezTo>
                  <a:pt x="293320" y="151352"/>
                  <a:pt x="282605" y="152578"/>
                  <a:pt x="276687" y="159935"/>
                </a:cubicBezTo>
                <a:lnTo>
                  <a:pt x="220337" y="230359"/>
                </a:lnTo>
                <a:lnTo>
                  <a:pt x="199705" y="209728"/>
                </a:lnTo>
                <a:cubicBezTo>
                  <a:pt x="193041" y="203064"/>
                  <a:pt x="182219" y="203064"/>
                  <a:pt x="175555" y="209728"/>
                </a:cubicBezTo>
                <a:cubicBezTo>
                  <a:pt x="168891" y="216392"/>
                  <a:pt x="168891" y="227214"/>
                  <a:pt x="175555" y="233878"/>
                </a:cubicBezTo>
                <a:lnTo>
                  <a:pt x="209674" y="267997"/>
                </a:lnTo>
                <a:cubicBezTo>
                  <a:pt x="213086" y="271409"/>
                  <a:pt x="217831" y="273222"/>
                  <a:pt x="222682" y="272955"/>
                </a:cubicBezTo>
                <a:cubicBezTo>
                  <a:pt x="227534" y="272689"/>
                  <a:pt x="232012" y="270343"/>
                  <a:pt x="235051" y="266558"/>
                </a:cubicBezTo>
                <a:lnTo>
                  <a:pt x="303343" y="181259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7" name="Text 5"/>
          <p:cNvSpPr/>
          <p:nvPr/>
        </p:nvSpPr>
        <p:spPr>
          <a:xfrm>
            <a:off x="996315" y="1476375"/>
            <a:ext cx="3745230" cy="2794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b="1" dirty="0">
                <a:solidFill>
                  <a:srgbClr val="FFFFFF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Grammar Accuracy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545910" y="1774209"/>
            <a:ext cx="1387535" cy="6368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440" b="1" dirty="0">
                <a:solidFill>
                  <a:srgbClr val="C5A57E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20%+</a:t>
            </a:r>
            <a:endParaRPr lang="en-US" sz="1600" dirty="0"/>
          </a:p>
        </p:txBody>
      </p:sp>
      <p:sp>
        <p:nvSpPr>
          <p:cNvPr id="9" name="Text 7"/>
          <p:cNvSpPr/>
          <p:nvPr/>
        </p:nvSpPr>
        <p:spPr>
          <a:xfrm>
            <a:off x="1823535" y="2074460"/>
            <a:ext cx="887286" cy="20926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Reduction</a:t>
            </a:r>
            <a:endParaRPr lang="en-US" sz="1600" dirty="0"/>
          </a:p>
        </p:txBody>
      </p:sp>
      <p:sp>
        <p:nvSpPr>
          <p:cNvPr id="10" name="Text 8"/>
          <p:cNvSpPr/>
          <p:nvPr/>
        </p:nvSpPr>
        <p:spPr>
          <a:xfrm>
            <a:off x="545910" y="2420203"/>
            <a:ext cx="4294496" cy="47312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45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Error rates in writing and speaking tasks decreased by over 20% through targeted scaffolding and foreign teacher feedback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382137" y="3220872"/>
            <a:ext cx="4567451" cy="1765110"/>
          </a:xfrm>
          <a:custGeom>
            <a:avLst/>
            <a:gdLst/>
            <a:ahLst/>
            <a:cxnLst/>
            <a:rect l="l" t="t" r="r" b="b"/>
            <a:pathLst>
              <a:path w="4567451" h="1765110">
                <a:moveTo>
                  <a:pt x="36394" y="0"/>
                </a:moveTo>
                <a:lnTo>
                  <a:pt x="4458261" y="0"/>
                </a:lnTo>
                <a:cubicBezTo>
                  <a:pt x="4518565" y="0"/>
                  <a:pt x="4567451" y="48886"/>
                  <a:pt x="4567451" y="109190"/>
                </a:cubicBezTo>
                <a:lnTo>
                  <a:pt x="4567451" y="1655921"/>
                </a:lnTo>
                <a:cubicBezTo>
                  <a:pt x="4567451" y="1716225"/>
                  <a:pt x="4518565" y="1765110"/>
                  <a:pt x="4458261" y="1765110"/>
                </a:cubicBezTo>
                <a:lnTo>
                  <a:pt x="36394" y="1765110"/>
                </a:lnTo>
                <a:cubicBezTo>
                  <a:pt x="16294" y="1765110"/>
                  <a:pt x="0" y="1748816"/>
                  <a:pt x="0" y="1728716"/>
                </a:cubicBezTo>
                <a:lnTo>
                  <a:pt x="0" y="36394"/>
                </a:lnTo>
                <a:cubicBezTo>
                  <a:pt x="0" y="16308"/>
                  <a:pt x="16308" y="0"/>
                  <a:pt x="36394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4591" dist="3639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82137" y="3220872"/>
            <a:ext cx="36394" cy="1765110"/>
          </a:xfrm>
          <a:custGeom>
            <a:avLst/>
            <a:gdLst/>
            <a:ahLst/>
            <a:cxnLst/>
            <a:rect l="l" t="t" r="r" b="b"/>
            <a:pathLst>
              <a:path w="36394" h="1765110">
                <a:moveTo>
                  <a:pt x="36394" y="0"/>
                </a:moveTo>
                <a:lnTo>
                  <a:pt x="36394" y="0"/>
                </a:lnTo>
                <a:lnTo>
                  <a:pt x="36394" y="1765110"/>
                </a:lnTo>
                <a:lnTo>
                  <a:pt x="36394" y="1765110"/>
                </a:lnTo>
                <a:cubicBezTo>
                  <a:pt x="16294" y="1765110"/>
                  <a:pt x="0" y="1748816"/>
                  <a:pt x="0" y="1728716"/>
                </a:cubicBezTo>
                <a:lnTo>
                  <a:pt x="0" y="36394"/>
                </a:lnTo>
                <a:cubicBezTo>
                  <a:pt x="0" y="16308"/>
                  <a:pt x="16308" y="0"/>
                  <a:pt x="3639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3" name="Shape 11"/>
          <p:cNvSpPr/>
          <p:nvPr/>
        </p:nvSpPr>
        <p:spPr>
          <a:xfrm>
            <a:off x="618699" y="3402842"/>
            <a:ext cx="272955" cy="272955"/>
          </a:xfrm>
          <a:custGeom>
            <a:avLst/>
            <a:gdLst/>
            <a:ahLst/>
            <a:cxnLst/>
            <a:rect l="l" t="t" r="r" b="b"/>
            <a:pathLst>
              <a:path w="272955" h="272955">
                <a:moveTo>
                  <a:pt x="136478" y="81034"/>
                </a:moveTo>
                <a:cubicBezTo>
                  <a:pt x="162370" y="81034"/>
                  <a:pt x="183392" y="60012"/>
                  <a:pt x="183392" y="34119"/>
                </a:cubicBezTo>
                <a:cubicBezTo>
                  <a:pt x="183392" y="8227"/>
                  <a:pt x="162370" y="-12795"/>
                  <a:pt x="136478" y="-12795"/>
                </a:cubicBezTo>
                <a:cubicBezTo>
                  <a:pt x="110585" y="-12795"/>
                  <a:pt x="89563" y="8227"/>
                  <a:pt x="89563" y="34119"/>
                </a:cubicBezTo>
                <a:cubicBezTo>
                  <a:pt x="89563" y="60012"/>
                  <a:pt x="110585" y="81034"/>
                  <a:pt x="136478" y="81034"/>
                </a:cubicBezTo>
                <a:close/>
                <a:moveTo>
                  <a:pt x="136478" y="240275"/>
                </a:moveTo>
                <a:lnTo>
                  <a:pt x="136478" y="160681"/>
                </a:lnTo>
                <a:cubicBezTo>
                  <a:pt x="145167" y="157056"/>
                  <a:pt x="154017" y="153377"/>
                  <a:pt x="162973" y="149646"/>
                </a:cubicBezTo>
                <a:cubicBezTo>
                  <a:pt x="183765" y="141009"/>
                  <a:pt x="206049" y="136531"/>
                  <a:pt x="228600" y="136531"/>
                </a:cubicBezTo>
                <a:lnTo>
                  <a:pt x="238836" y="136531"/>
                </a:lnTo>
                <a:lnTo>
                  <a:pt x="238836" y="221829"/>
                </a:lnTo>
                <a:lnTo>
                  <a:pt x="228600" y="221829"/>
                </a:lnTo>
                <a:cubicBezTo>
                  <a:pt x="197093" y="221829"/>
                  <a:pt x="165852" y="228067"/>
                  <a:pt x="136744" y="240222"/>
                </a:cubicBezTo>
                <a:lnTo>
                  <a:pt x="136478" y="240329"/>
                </a:lnTo>
                <a:close/>
                <a:moveTo>
                  <a:pt x="136478" y="123683"/>
                </a:moveTo>
                <a:lnTo>
                  <a:pt x="123096" y="118085"/>
                </a:lnTo>
                <a:cubicBezTo>
                  <a:pt x="98147" y="107689"/>
                  <a:pt x="71384" y="102358"/>
                  <a:pt x="44355" y="102358"/>
                </a:cubicBezTo>
                <a:lnTo>
                  <a:pt x="25590" y="102358"/>
                </a:lnTo>
                <a:cubicBezTo>
                  <a:pt x="11462" y="102358"/>
                  <a:pt x="0" y="113820"/>
                  <a:pt x="0" y="127948"/>
                </a:cubicBezTo>
                <a:lnTo>
                  <a:pt x="0" y="230306"/>
                </a:lnTo>
                <a:cubicBezTo>
                  <a:pt x="0" y="244434"/>
                  <a:pt x="11462" y="255896"/>
                  <a:pt x="25590" y="255896"/>
                </a:cubicBezTo>
                <a:lnTo>
                  <a:pt x="44355" y="255896"/>
                </a:lnTo>
                <a:cubicBezTo>
                  <a:pt x="71384" y="255896"/>
                  <a:pt x="98147" y="261227"/>
                  <a:pt x="123096" y="271622"/>
                </a:cubicBezTo>
                <a:lnTo>
                  <a:pt x="129920" y="274448"/>
                </a:lnTo>
                <a:cubicBezTo>
                  <a:pt x="134132" y="276207"/>
                  <a:pt x="138823" y="276207"/>
                  <a:pt x="143035" y="274448"/>
                </a:cubicBezTo>
                <a:lnTo>
                  <a:pt x="149859" y="271622"/>
                </a:lnTo>
                <a:cubicBezTo>
                  <a:pt x="174809" y="261227"/>
                  <a:pt x="201571" y="255896"/>
                  <a:pt x="228600" y="255896"/>
                </a:cubicBezTo>
                <a:lnTo>
                  <a:pt x="247366" y="255896"/>
                </a:lnTo>
                <a:cubicBezTo>
                  <a:pt x="261493" y="255896"/>
                  <a:pt x="272955" y="244434"/>
                  <a:pt x="272955" y="230306"/>
                </a:cubicBezTo>
                <a:lnTo>
                  <a:pt x="272955" y="127948"/>
                </a:lnTo>
                <a:cubicBezTo>
                  <a:pt x="272955" y="113820"/>
                  <a:pt x="261493" y="102358"/>
                  <a:pt x="247366" y="102358"/>
                </a:cubicBezTo>
                <a:lnTo>
                  <a:pt x="228600" y="102358"/>
                </a:lnTo>
                <a:cubicBezTo>
                  <a:pt x="201571" y="102358"/>
                  <a:pt x="174809" y="107689"/>
                  <a:pt x="149859" y="118085"/>
                </a:cubicBezTo>
                <a:lnTo>
                  <a:pt x="136478" y="123683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14" name="Text 12"/>
          <p:cNvSpPr/>
          <p:nvPr/>
        </p:nvSpPr>
        <p:spPr>
          <a:xfrm>
            <a:off x="1032510" y="3463925"/>
            <a:ext cx="3413125" cy="20256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Vocabulary Growth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582304" y="3684896"/>
            <a:ext cx="1327266" cy="63689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80000"/>
              </a:lnSpc>
            </a:pPr>
            <a:r>
              <a:rPr lang="en-US" sz="3440" b="1" dirty="0">
                <a:solidFill>
                  <a:srgbClr val="C5A57E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600+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1799661" y="3985146"/>
            <a:ext cx="1528529" cy="20926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Words/Semester</a:t>
            </a:r>
            <a:endParaRPr lang="en-US" sz="1600" dirty="0"/>
          </a:p>
        </p:txBody>
      </p:sp>
      <p:sp>
        <p:nvSpPr>
          <p:cNvPr id="17" name="Text 15"/>
          <p:cNvSpPr/>
          <p:nvPr/>
        </p:nvSpPr>
        <p:spPr>
          <a:xfrm>
            <a:off x="582304" y="4330890"/>
            <a:ext cx="4258101" cy="47312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14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Consistent acquisition of core vocabulary across all proficiency tiers through differentiated instruction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382137" y="5131558"/>
            <a:ext cx="4567451" cy="1510352"/>
          </a:xfrm>
          <a:custGeom>
            <a:avLst/>
            <a:gdLst/>
            <a:ahLst/>
            <a:cxnLst/>
            <a:rect l="l" t="t" r="r" b="b"/>
            <a:pathLst>
              <a:path w="4567451" h="1510352">
                <a:moveTo>
                  <a:pt x="36394" y="0"/>
                </a:moveTo>
                <a:lnTo>
                  <a:pt x="4458267" y="0"/>
                </a:lnTo>
                <a:cubicBezTo>
                  <a:pt x="4518568" y="0"/>
                  <a:pt x="4567451" y="48883"/>
                  <a:pt x="4567451" y="109183"/>
                </a:cubicBezTo>
                <a:lnTo>
                  <a:pt x="4567451" y="1401169"/>
                </a:lnTo>
                <a:cubicBezTo>
                  <a:pt x="4567451" y="1461469"/>
                  <a:pt x="4518568" y="1510352"/>
                  <a:pt x="4458267" y="1510352"/>
                </a:cubicBezTo>
                <a:lnTo>
                  <a:pt x="36394" y="1510352"/>
                </a:lnTo>
                <a:cubicBezTo>
                  <a:pt x="16294" y="1510352"/>
                  <a:pt x="0" y="1494058"/>
                  <a:pt x="0" y="1473958"/>
                </a:cubicBezTo>
                <a:lnTo>
                  <a:pt x="0" y="36394"/>
                </a:lnTo>
                <a:cubicBezTo>
                  <a:pt x="0" y="16308"/>
                  <a:pt x="16308" y="0"/>
                  <a:pt x="36394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4591" dist="3639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19" name="Shape 17"/>
          <p:cNvSpPr/>
          <p:nvPr/>
        </p:nvSpPr>
        <p:spPr>
          <a:xfrm>
            <a:off x="382137" y="5131558"/>
            <a:ext cx="36394" cy="1510352"/>
          </a:xfrm>
          <a:custGeom>
            <a:avLst/>
            <a:gdLst/>
            <a:ahLst/>
            <a:cxnLst/>
            <a:rect l="l" t="t" r="r" b="b"/>
            <a:pathLst>
              <a:path w="36394" h="1510352">
                <a:moveTo>
                  <a:pt x="36394" y="0"/>
                </a:moveTo>
                <a:lnTo>
                  <a:pt x="36394" y="0"/>
                </a:lnTo>
                <a:lnTo>
                  <a:pt x="36394" y="1510352"/>
                </a:lnTo>
                <a:lnTo>
                  <a:pt x="36394" y="1510352"/>
                </a:lnTo>
                <a:cubicBezTo>
                  <a:pt x="16294" y="1510352"/>
                  <a:pt x="0" y="1494058"/>
                  <a:pt x="0" y="1473958"/>
                </a:cubicBezTo>
                <a:lnTo>
                  <a:pt x="0" y="36394"/>
                </a:lnTo>
                <a:cubicBezTo>
                  <a:pt x="0" y="16308"/>
                  <a:pt x="16308" y="0"/>
                  <a:pt x="36394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0" name="Shape 18"/>
          <p:cNvSpPr/>
          <p:nvPr/>
        </p:nvSpPr>
        <p:spPr>
          <a:xfrm>
            <a:off x="601639" y="5313528"/>
            <a:ext cx="307075" cy="272955"/>
          </a:xfrm>
          <a:custGeom>
            <a:avLst/>
            <a:gdLst/>
            <a:ahLst/>
            <a:cxnLst/>
            <a:rect l="l" t="t" r="r" b="b"/>
            <a:pathLst>
              <a:path w="307075" h="272955">
                <a:moveTo>
                  <a:pt x="204716" y="76769"/>
                </a:moveTo>
                <a:cubicBezTo>
                  <a:pt x="204716" y="128588"/>
                  <a:pt x="158868" y="170597"/>
                  <a:pt x="102358" y="170597"/>
                </a:cubicBezTo>
                <a:cubicBezTo>
                  <a:pt x="88124" y="170597"/>
                  <a:pt x="74583" y="167931"/>
                  <a:pt x="62268" y="163133"/>
                </a:cubicBezTo>
                <a:lnTo>
                  <a:pt x="18766" y="186164"/>
                </a:lnTo>
                <a:cubicBezTo>
                  <a:pt x="13808" y="188776"/>
                  <a:pt x="7730" y="187870"/>
                  <a:pt x="3732" y="183925"/>
                </a:cubicBezTo>
                <a:cubicBezTo>
                  <a:pt x="-267" y="179980"/>
                  <a:pt x="-1173" y="173849"/>
                  <a:pt x="1493" y="168891"/>
                </a:cubicBezTo>
                <a:lnTo>
                  <a:pt x="20472" y="133066"/>
                </a:lnTo>
                <a:cubicBezTo>
                  <a:pt x="7624" y="117392"/>
                  <a:pt x="0" y="97880"/>
                  <a:pt x="0" y="76769"/>
                </a:cubicBezTo>
                <a:cubicBezTo>
                  <a:pt x="0" y="24950"/>
                  <a:pt x="45848" y="-17060"/>
                  <a:pt x="102358" y="-17060"/>
                </a:cubicBezTo>
                <a:cubicBezTo>
                  <a:pt x="158868" y="-17060"/>
                  <a:pt x="204716" y="24950"/>
                  <a:pt x="204716" y="76769"/>
                </a:cubicBezTo>
                <a:close/>
                <a:moveTo>
                  <a:pt x="204716" y="272955"/>
                </a:moveTo>
                <a:cubicBezTo>
                  <a:pt x="154550" y="272955"/>
                  <a:pt x="112807" y="239849"/>
                  <a:pt x="104064" y="196187"/>
                </a:cubicBezTo>
                <a:cubicBezTo>
                  <a:pt x="168038" y="195387"/>
                  <a:pt x="223642" y="149859"/>
                  <a:pt x="229773" y="88124"/>
                </a:cubicBezTo>
                <a:cubicBezTo>
                  <a:pt x="274181" y="98360"/>
                  <a:pt x="307075" y="135198"/>
                  <a:pt x="307075" y="179127"/>
                </a:cubicBezTo>
                <a:cubicBezTo>
                  <a:pt x="307075" y="200238"/>
                  <a:pt x="299451" y="219750"/>
                  <a:pt x="286603" y="235424"/>
                </a:cubicBezTo>
                <a:lnTo>
                  <a:pt x="305582" y="271249"/>
                </a:lnTo>
                <a:cubicBezTo>
                  <a:pt x="308194" y="276207"/>
                  <a:pt x="307288" y="282285"/>
                  <a:pt x="303343" y="286283"/>
                </a:cubicBezTo>
                <a:cubicBezTo>
                  <a:pt x="299398" y="290281"/>
                  <a:pt x="293267" y="291188"/>
                  <a:pt x="288309" y="288522"/>
                </a:cubicBezTo>
                <a:lnTo>
                  <a:pt x="244807" y="265492"/>
                </a:lnTo>
                <a:cubicBezTo>
                  <a:pt x="232492" y="270290"/>
                  <a:pt x="218951" y="272955"/>
                  <a:pt x="204716" y="272955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21" name="Text 19"/>
          <p:cNvSpPr/>
          <p:nvPr/>
        </p:nvSpPr>
        <p:spPr>
          <a:xfrm>
            <a:off x="1032510" y="5296535"/>
            <a:ext cx="3509645" cy="28067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Student Engagement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582304" y="5695666"/>
            <a:ext cx="2038066" cy="764275"/>
          </a:xfrm>
          <a:custGeom>
            <a:avLst/>
            <a:gdLst/>
            <a:ahLst/>
            <a:cxnLst/>
            <a:rect l="l" t="t" r="r" b="b"/>
            <a:pathLst>
              <a:path w="2038066" h="764275">
                <a:moveTo>
                  <a:pt x="72790" y="0"/>
                </a:moveTo>
                <a:lnTo>
                  <a:pt x="1965276" y="0"/>
                </a:lnTo>
                <a:cubicBezTo>
                  <a:pt x="2005477" y="0"/>
                  <a:pt x="2038066" y="32589"/>
                  <a:pt x="2038066" y="72790"/>
                </a:cubicBezTo>
                <a:lnTo>
                  <a:pt x="2038066" y="691485"/>
                </a:lnTo>
                <a:cubicBezTo>
                  <a:pt x="2038066" y="731686"/>
                  <a:pt x="2005477" y="764275"/>
                  <a:pt x="1965276" y="764275"/>
                </a:cubicBezTo>
                <a:lnTo>
                  <a:pt x="72790" y="764275"/>
                </a:lnTo>
                <a:cubicBezTo>
                  <a:pt x="32616" y="764275"/>
                  <a:pt x="0" y="731659"/>
                  <a:pt x="0" y="691485"/>
                </a:cubicBezTo>
                <a:lnTo>
                  <a:pt x="0" y="72790"/>
                </a:lnTo>
                <a:cubicBezTo>
                  <a:pt x="0" y="32616"/>
                  <a:pt x="32616" y="0"/>
                  <a:pt x="72790" y="0"/>
                </a:cubicBezTo>
                <a:close/>
              </a:path>
            </a:pathLst>
          </a:custGeom>
          <a:solidFill>
            <a:srgbClr val="2A4B5A">
              <a:alpha val="10196"/>
            </a:srgbClr>
          </a:solidFill>
        </p:spPr>
      </p:sp>
      <p:sp>
        <p:nvSpPr>
          <p:cNvPr id="23" name="Text 21"/>
          <p:cNvSpPr/>
          <p:nvPr/>
        </p:nvSpPr>
        <p:spPr>
          <a:xfrm>
            <a:off x="623248" y="5804848"/>
            <a:ext cx="1956179" cy="32754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150" b="1" dirty="0">
                <a:solidFill>
                  <a:srgbClr val="2A4B5A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82.35%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55093" y="6132394"/>
            <a:ext cx="1892490" cy="2183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4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Prefer interactive classrooms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2730263" y="5695666"/>
            <a:ext cx="2038066" cy="764275"/>
          </a:xfrm>
          <a:custGeom>
            <a:avLst/>
            <a:gdLst/>
            <a:ahLst/>
            <a:cxnLst/>
            <a:rect l="l" t="t" r="r" b="b"/>
            <a:pathLst>
              <a:path w="2038066" h="764275">
                <a:moveTo>
                  <a:pt x="72790" y="0"/>
                </a:moveTo>
                <a:lnTo>
                  <a:pt x="1965276" y="0"/>
                </a:lnTo>
                <a:cubicBezTo>
                  <a:pt x="2005477" y="0"/>
                  <a:pt x="2038066" y="32589"/>
                  <a:pt x="2038066" y="72790"/>
                </a:cubicBezTo>
                <a:lnTo>
                  <a:pt x="2038066" y="691485"/>
                </a:lnTo>
                <a:cubicBezTo>
                  <a:pt x="2038066" y="731686"/>
                  <a:pt x="2005477" y="764275"/>
                  <a:pt x="1965276" y="764275"/>
                </a:cubicBezTo>
                <a:lnTo>
                  <a:pt x="72790" y="764275"/>
                </a:lnTo>
                <a:cubicBezTo>
                  <a:pt x="32616" y="764275"/>
                  <a:pt x="0" y="731659"/>
                  <a:pt x="0" y="691485"/>
                </a:cubicBezTo>
                <a:lnTo>
                  <a:pt x="0" y="72790"/>
                </a:lnTo>
                <a:cubicBezTo>
                  <a:pt x="0" y="32616"/>
                  <a:pt x="32616" y="0"/>
                  <a:pt x="72790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26" name="Text 24"/>
          <p:cNvSpPr/>
          <p:nvPr/>
        </p:nvSpPr>
        <p:spPr>
          <a:xfrm>
            <a:off x="2771206" y="5804848"/>
            <a:ext cx="1956179" cy="32754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00000"/>
              </a:lnSpc>
            </a:pPr>
            <a:r>
              <a:rPr lang="en-US" sz="2150" b="1" dirty="0">
                <a:solidFill>
                  <a:srgbClr val="C5A57E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92.65%</a:t>
            </a:r>
            <a:endParaRPr lang="en-US" sz="1600" dirty="0"/>
          </a:p>
        </p:txBody>
      </p:sp>
      <p:sp>
        <p:nvSpPr>
          <p:cNvPr id="27" name="Text 25"/>
          <p:cNvSpPr/>
          <p:nvPr/>
        </p:nvSpPr>
        <p:spPr>
          <a:xfrm>
            <a:off x="2803051" y="6132394"/>
            <a:ext cx="1892490" cy="218364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 algn="ctr">
              <a:lnSpc>
                <a:spcPct val="130000"/>
              </a:lnSpc>
            </a:pPr>
            <a:r>
              <a:rPr lang="en-US" sz="114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Feel improved thinking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5133122" y="1310185"/>
            <a:ext cx="6696501" cy="5550090"/>
          </a:xfrm>
          <a:custGeom>
            <a:avLst/>
            <a:gdLst/>
            <a:ahLst/>
            <a:cxnLst/>
            <a:rect l="l" t="t" r="r" b="b"/>
            <a:pathLst>
              <a:path w="6696501" h="5550090">
                <a:moveTo>
                  <a:pt x="109170" y="0"/>
                </a:moveTo>
                <a:lnTo>
                  <a:pt x="6587331" y="0"/>
                </a:lnTo>
                <a:cubicBezTo>
                  <a:pt x="6647624" y="0"/>
                  <a:pt x="6696501" y="48877"/>
                  <a:pt x="6696501" y="109170"/>
                </a:cubicBezTo>
                <a:lnTo>
                  <a:pt x="6696501" y="5440919"/>
                </a:lnTo>
                <a:cubicBezTo>
                  <a:pt x="6696501" y="5501212"/>
                  <a:pt x="6647624" y="5550090"/>
                  <a:pt x="6587331" y="5550090"/>
                </a:cubicBezTo>
                <a:lnTo>
                  <a:pt x="109170" y="5550090"/>
                </a:lnTo>
                <a:cubicBezTo>
                  <a:pt x="48877" y="5550090"/>
                  <a:pt x="0" y="5501212"/>
                  <a:pt x="0" y="5440919"/>
                </a:cubicBezTo>
                <a:lnTo>
                  <a:pt x="0" y="109170"/>
                </a:lnTo>
                <a:cubicBezTo>
                  <a:pt x="0" y="48918"/>
                  <a:pt x="48918" y="0"/>
                  <a:pt x="109170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54591" dist="3639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5337838" y="1528549"/>
            <a:ext cx="181970" cy="181970"/>
          </a:xfrm>
          <a:custGeom>
            <a:avLst/>
            <a:gdLst/>
            <a:ahLst/>
            <a:cxnLst/>
            <a:rect l="l" t="t" r="r" b="b"/>
            <a:pathLst>
              <a:path w="181970" h="181970">
                <a:moveTo>
                  <a:pt x="11373" y="11373"/>
                </a:moveTo>
                <a:cubicBezTo>
                  <a:pt x="17664" y="11373"/>
                  <a:pt x="22746" y="16456"/>
                  <a:pt x="22746" y="22746"/>
                </a:cubicBezTo>
                <a:lnTo>
                  <a:pt x="22746" y="142164"/>
                </a:lnTo>
                <a:cubicBezTo>
                  <a:pt x="22746" y="145292"/>
                  <a:pt x="25305" y="147851"/>
                  <a:pt x="28433" y="147851"/>
                </a:cubicBezTo>
                <a:lnTo>
                  <a:pt x="170597" y="147851"/>
                </a:lnTo>
                <a:cubicBezTo>
                  <a:pt x="176888" y="147851"/>
                  <a:pt x="181970" y="152933"/>
                  <a:pt x="181970" y="159224"/>
                </a:cubicBezTo>
                <a:cubicBezTo>
                  <a:pt x="181970" y="165515"/>
                  <a:pt x="176888" y="170597"/>
                  <a:pt x="170597" y="170597"/>
                </a:cubicBezTo>
                <a:lnTo>
                  <a:pt x="28433" y="170597"/>
                </a:lnTo>
                <a:cubicBezTo>
                  <a:pt x="12724" y="170597"/>
                  <a:pt x="0" y="157873"/>
                  <a:pt x="0" y="142164"/>
                </a:cubicBezTo>
                <a:lnTo>
                  <a:pt x="0" y="22746"/>
                </a:lnTo>
                <a:cubicBezTo>
                  <a:pt x="0" y="16456"/>
                  <a:pt x="5082" y="11373"/>
                  <a:pt x="11373" y="11373"/>
                </a:cubicBezTo>
                <a:close/>
                <a:moveTo>
                  <a:pt x="45493" y="34119"/>
                </a:moveTo>
                <a:cubicBezTo>
                  <a:pt x="45493" y="27829"/>
                  <a:pt x="50575" y="22746"/>
                  <a:pt x="56866" y="22746"/>
                </a:cubicBezTo>
                <a:lnTo>
                  <a:pt x="125104" y="22746"/>
                </a:lnTo>
                <a:cubicBezTo>
                  <a:pt x="131395" y="22746"/>
                  <a:pt x="136478" y="27829"/>
                  <a:pt x="136478" y="34119"/>
                </a:cubicBezTo>
                <a:cubicBezTo>
                  <a:pt x="136478" y="40410"/>
                  <a:pt x="131395" y="45493"/>
                  <a:pt x="125104" y="45493"/>
                </a:cubicBezTo>
                <a:lnTo>
                  <a:pt x="56866" y="45493"/>
                </a:lnTo>
                <a:cubicBezTo>
                  <a:pt x="50575" y="45493"/>
                  <a:pt x="45493" y="40410"/>
                  <a:pt x="45493" y="34119"/>
                </a:cubicBezTo>
                <a:close/>
                <a:moveTo>
                  <a:pt x="56866" y="62552"/>
                </a:moveTo>
                <a:lnTo>
                  <a:pt x="102358" y="62552"/>
                </a:lnTo>
                <a:cubicBezTo>
                  <a:pt x="108649" y="62552"/>
                  <a:pt x="113731" y="67635"/>
                  <a:pt x="113731" y="73925"/>
                </a:cubicBezTo>
                <a:cubicBezTo>
                  <a:pt x="113731" y="80216"/>
                  <a:pt x="108649" y="85299"/>
                  <a:pt x="102358" y="85299"/>
                </a:cubicBezTo>
                <a:lnTo>
                  <a:pt x="56866" y="85299"/>
                </a:lnTo>
                <a:cubicBezTo>
                  <a:pt x="50575" y="85299"/>
                  <a:pt x="45493" y="80216"/>
                  <a:pt x="45493" y="73925"/>
                </a:cubicBezTo>
                <a:cubicBezTo>
                  <a:pt x="45493" y="67635"/>
                  <a:pt x="50575" y="62552"/>
                  <a:pt x="56866" y="62552"/>
                </a:cubicBezTo>
                <a:close/>
                <a:moveTo>
                  <a:pt x="56866" y="102358"/>
                </a:moveTo>
                <a:lnTo>
                  <a:pt x="147851" y="102358"/>
                </a:lnTo>
                <a:cubicBezTo>
                  <a:pt x="154142" y="102358"/>
                  <a:pt x="159224" y="107441"/>
                  <a:pt x="159224" y="113731"/>
                </a:cubicBezTo>
                <a:cubicBezTo>
                  <a:pt x="159224" y="120022"/>
                  <a:pt x="154142" y="125104"/>
                  <a:pt x="147851" y="125104"/>
                </a:cubicBezTo>
                <a:lnTo>
                  <a:pt x="56866" y="125104"/>
                </a:lnTo>
                <a:cubicBezTo>
                  <a:pt x="50575" y="125104"/>
                  <a:pt x="45493" y="120022"/>
                  <a:pt x="45493" y="113731"/>
                </a:cubicBezTo>
                <a:cubicBezTo>
                  <a:pt x="45493" y="107441"/>
                  <a:pt x="50575" y="102358"/>
                  <a:pt x="56866" y="102358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30" name="Text 28"/>
          <p:cNvSpPr/>
          <p:nvPr/>
        </p:nvSpPr>
        <p:spPr>
          <a:xfrm>
            <a:off x="5542555" y="1492155"/>
            <a:ext cx="6196084" cy="25475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43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Performance Comparison: Traditional vs. Layered Teaching</a:t>
            </a:r>
            <a:endParaRPr lang="en-US" sz="1600" dirty="0"/>
          </a:p>
        </p:txBody>
      </p:sp>
      <p:pic>
        <p:nvPicPr>
          <p:cNvPr id="31" name="Image 0" descr="https://kimi-img.moonshot.cn/pub/slides/26-03-03-12:48:50-d6j6gcjmsqfeihu1qgtg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15092" y="1856096"/>
            <a:ext cx="6005015" cy="4822209"/>
          </a:xfrm>
          <a:prstGeom prst="roundRect">
            <a:avLst>
              <a:gd name="adj" fmla="val 0"/>
            </a:avLst>
          </a:prstGeom>
        </p:spPr>
      </p:pic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25337" y="325337"/>
            <a:ext cx="65067" cy="325337"/>
          </a:xfrm>
          <a:custGeom>
            <a:avLst/>
            <a:gdLst/>
            <a:ahLst/>
            <a:cxnLst/>
            <a:rect l="l" t="t" r="r" b="b"/>
            <a:pathLst>
              <a:path w="65067" h="325337">
                <a:moveTo>
                  <a:pt x="0" y="0"/>
                </a:moveTo>
                <a:lnTo>
                  <a:pt x="65067" y="0"/>
                </a:lnTo>
                <a:lnTo>
                  <a:pt x="65067" y="325337"/>
                </a:lnTo>
                <a:lnTo>
                  <a:pt x="0" y="325337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488005" y="390404"/>
            <a:ext cx="2252958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kern="0" spc="102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Longitudinal Case Studies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25337" y="715741"/>
            <a:ext cx="11687728" cy="3253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05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Case Study 1: Academic &amp; Strategy Growth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5337" y="1171213"/>
            <a:ext cx="5668995" cy="4725518"/>
          </a:xfrm>
          <a:custGeom>
            <a:avLst/>
            <a:gdLst/>
            <a:ahLst/>
            <a:cxnLst/>
            <a:rect l="l" t="t" r="r" b="b"/>
            <a:pathLst>
              <a:path w="5668995" h="4725518">
                <a:moveTo>
                  <a:pt x="97582" y="0"/>
                </a:moveTo>
                <a:lnTo>
                  <a:pt x="5571413" y="0"/>
                </a:lnTo>
                <a:cubicBezTo>
                  <a:pt x="5625306" y="0"/>
                  <a:pt x="5668995" y="43689"/>
                  <a:pt x="5668995" y="97582"/>
                </a:cubicBezTo>
                <a:lnTo>
                  <a:pt x="5668995" y="4627936"/>
                </a:lnTo>
                <a:cubicBezTo>
                  <a:pt x="5668995" y="4681829"/>
                  <a:pt x="5625306" y="4725518"/>
                  <a:pt x="5571413" y="4725518"/>
                </a:cubicBezTo>
                <a:lnTo>
                  <a:pt x="97582" y="4725518"/>
                </a:lnTo>
                <a:cubicBezTo>
                  <a:pt x="43689" y="4725518"/>
                  <a:pt x="0" y="4681829"/>
                  <a:pt x="0" y="4627936"/>
                </a:cubicBezTo>
                <a:lnTo>
                  <a:pt x="0" y="97582"/>
                </a:lnTo>
                <a:cubicBezTo>
                  <a:pt x="0" y="43725"/>
                  <a:pt x="43725" y="0"/>
                  <a:pt x="9758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2001" dist="8133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25337" y="1171213"/>
            <a:ext cx="5668995" cy="845876"/>
          </a:xfrm>
          <a:custGeom>
            <a:avLst/>
            <a:gdLst/>
            <a:ahLst/>
            <a:cxnLst/>
            <a:rect l="l" t="t" r="r" b="b"/>
            <a:pathLst>
              <a:path w="5668995" h="845876">
                <a:moveTo>
                  <a:pt x="0" y="0"/>
                </a:moveTo>
                <a:lnTo>
                  <a:pt x="5668995" y="0"/>
                </a:lnTo>
                <a:lnTo>
                  <a:pt x="5668995" y="845876"/>
                </a:lnTo>
                <a:lnTo>
                  <a:pt x="0" y="84587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7" name="Shape 5"/>
          <p:cNvSpPr/>
          <p:nvPr/>
        </p:nvSpPr>
        <p:spPr>
          <a:xfrm>
            <a:off x="488005" y="1333881"/>
            <a:ext cx="520539" cy="520539"/>
          </a:xfrm>
          <a:custGeom>
            <a:avLst/>
            <a:gdLst/>
            <a:ahLst/>
            <a:cxnLst/>
            <a:rect l="l" t="t" r="r" b="b"/>
            <a:pathLst>
              <a:path w="520539" h="520539">
                <a:moveTo>
                  <a:pt x="260270" y="0"/>
                </a:moveTo>
                <a:lnTo>
                  <a:pt x="260270" y="0"/>
                </a:lnTo>
                <a:cubicBezTo>
                  <a:pt x="404012" y="0"/>
                  <a:pt x="520539" y="116527"/>
                  <a:pt x="520539" y="260270"/>
                </a:cubicBezTo>
                <a:lnTo>
                  <a:pt x="520539" y="260270"/>
                </a:lnTo>
                <a:cubicBezTo>
                  <a:pt x="520539" y="404012"/>
                  <a:pt x="404012" y="520539"/>
                  <a:pt x="260270" y="520539"/>
                </a:cubicBezTo>
                <a:lnTo>
                  <a:pt x="260270" y="520539"/>
                </a:lnTo>
                <a:cubicBezTo>
                  <a:pt x="116527" y="520539"/>
                  <a:pt x="0" y="404012"/>
                  <a:pt x="0" y="260270"/>
                </a:cubicBezTo>
                <a:lnTo>
                  <a:pt x="0" y="260270"/>
                </a:lnTo>
                <a:cubicBezTo>
                  <a:pt x="0" y="116527"/>
                  <a:pt x="116527" y="0"/>
                  <a:pt x="26027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8" name="Shape 6"/>
          <p:cNvSpPr/>
          <p:nvPr/>
        </p:nvSpPr>
        <p:spPr>
          <a:xfrm>
            <a:off x="643557" y="1472149"/>
            <a:ext cx="213502" cy="244003"/>
          </a:xfrm>
          <a:custGeom>
            <a:avLst/>
            <a:gdLst/>
            <a:ahLst/>
            <a:cxnLst/>
            <a:rect l="l" t="t" r="r" b="b"/>
            <a:pathLst>
              <a:path w="213502" h="244003">
                <a:moveTo>
                  <a:pt x="114996" y="-6195"/>
                </a:moveTo>
                <a:cubicBezTo>
                  <a:pt x="109563" y="-7291"/>
                  <a:pt x="103987" y="-7291"/>
                  <a:pt x="98554" y="-6195"/>
                </a:cubicBezTo>
                <a:lnTo>
                  <a:pt x="9198" y="11676"/>
                </a:lnTo>
                <a:cubicBezTo>
                  <a:pt x="3860" y="12724"/>
                  <a:pt x="0" y="17442"/>
                  <a:pt x="0" y="22875"/>
                </a:cubicBezTo>
                <a:cubicBezTo>
                  <a:pt x="0" y="27784"/>
                  <a:pt x="3098" y="32073"/>
                  <a:pt x="7625" y="33646"/>
                </a:cubicBezTo>
                <a:lnTo>
                  <a:pt x="7625" y="68626"/>
                </a:lnTo>
                <a:lnTo>
                  <a:pt x="143" y="106084"/>
                </a:lnTo>
                <a:cubicBezTo>
                  <a:pt x="48" y="106513"/>
                  <a:pt x="0" y="106989"/>
                  <a:pt x="0" y="107466"/>
                </a:cubicBezTo>
                <a:cubicBezTo>
                  <a:pt x="0" y="111279"/>
                  <a:pt x="3098" y="114424"/>
                  <a:pt x="6958" y="114424"/>
                </a:cubicBezTo>
                <a:lnTo>
                  <a:pt x="23590" y="114424"/>
                </a:lnTo>
                <a:cubicBezTo>
                  <a:pt x="27403" y="114424"/>
                  <a:pt x="30548" y="111326"/>
                  <a:pt x="30548" y="107466"/>
                </a:cubicBezTo>
                <a:cubicBezTo>
                  <a:pt x="30548" y="106989"/>
                  <a:pt x="30500" y="106561"/>
                  <a:pt x="30405" y="106084"/>
                </a:cubicBezTo>
                <a:lnTo>
                  <a:pt x="22875" y="68626"/>
                </a:lnTo>
                <a:lnTo>
                  <a:pt x="22875" y="36839"/>
                </a:lnTo>
                <a:lnTo>
                  <a:pt x="45751" y="41414"/>
                </a:lnTo>
                <a:lnTo>
                  <a:pt x="45751" y="68626"/>
                </a:lnTo>
                <a:cubicBezTo>
                  <a:pt x="45751" y="102319"/>
                  <a:pt x="73058" y="129626"/>
                  <a:pt x="106751" y="129626"/>
                </a:cubicBezTo>
                <a:cubicBezTo>
                  <a:pt x="140445" y="129626"/>
                  <a:pt x="167752" y="102319"/>
                  <a:pt x="167752" y="68626"/>
                </a:cubicBezTo>
                <a:lnTo>
                  <a:pt x="167752" y="41414"/>
                </a:lnTo>
                <a:lnTo>
                  <a:pt x="204305" y="34122"/>
                </a:lnTo>
                <a:cubicBezTo>
                  <a:pt x="209642" y="33026"/>
                  <a:pt x="213502" y="28308"/>
                  <a:pt x="213502" y="22875"/>
                </a:cubicBezTo>
                <a:cubicBezTo>
                  <a:pt x="213502" y="17442"/>
                  <a:pt x="209642" y="12724"/>
                  <a:pt x="204305" y="11676"/>
                </a:cubicBezTo>
                <a:lnTo>
                  <a:pt x="114996" y="-6195"/>
                </a:lnTo>
                <a:close/>
                <a:moveTo>
                  <a:pt x="106751" y="106751"/>
                </a:moveTo>
                <a:cubicBezTo>
                  <a:pt x="85687" y="106751"/>
                  <a:pt x="68626" y="89690"/>
                  <a:pt x="68626" y="68626"/>
                </a:cubicBezTo>
                <a:lnTo>
                  <a:pt x="144877" y="68626"/>
                </a:lnTo>
                <a:cubicBezTo>
                  <a:pt x="144877" y="89690"/>
                  <a:pt x="127815" y="106751"/>
                  <a:pt x="106751" y="106751"/>
                </a:cubicBezTo>
                <a:close/>
                <a:moveTo>
                  <a:pt x="57236" y="152549"/>
                </a:moveTo>
                <a:cubicBezTo>
                  <a:pt x="27975" y="165989"/>
                  <a:pt x="7625" y="195536"/>
                  <a:pt x="7625" y="229849"/>
                </a:cubicBezTo>
                <a:cubicBezTo>
                  <a:pt x="7625" y="237664"/>
                  <a:pt x="13963" y="244003"/>
                  <a:pt x="21779" y="244003"/>
                </a:cubicBezTo>
                <a:lnTo>
                  <a:pt x="95314" y="244003"/>
                </a:lnTo>
                <a:lnTo>
                  <a:pt x="95314" y="174424"/>
                </a:lnTo>
                <a:lnTo>
                  <a:pt x="67959" y="153931"/>
                </a:lnTo>
                <a:cubicBezTo>
                  <a:pt x="64861" y="151596"/>
                  <a:pt x="60715" y="150977"/>
                  <a:pt x="57188" y="152597"/>
                </a:cubicBezTo>
                <a:close/>
                <a:moveTo>
                  <a:pt x="118189" y="244003"/>
                </a:moveTo>
                <a:lnTo>
                  <a:pt x="191723" y="244003"/>
                </a:lnTo>
                <a:cubicBezTo>
                  <a:pt x="199539" y="244003"/>
                  <a:pt x="205877" y="237664"/>
                  <a:pt x="205877" y="229849"/>
                </a:cubicBezTo>
                <a:cubicBezTo>
                  <a:pt x="205877" y="195536"/>
                  <a:pt x="185528" y="165989"/>
                  <a:pt x="156267" y="152597"/>
                </a:cubicBezTo>
                <a:cubicBezTo>
                  <a:pt x="152740" y="150977"/>
                  <a:pt x="148594" y="151596"/>
                  <a:pt x="145496" y="153931"/>
                </a:cubicBezTo>
                <a:lnTo>
                  <a:pt x="118141" y="174424"/>
                </a:lnTo>
                <a:lnTo>
                  <a:pt x="118141" y="24400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7"/>
          <p:cNvSpPr/>
          <p:nvPr/>
        </p:nvSpPr>
        <p:spPr>
          <a:xfrm>
            <a:off x="1138679" y="1370482"/>
            <a:ext cx="1830020" cy="2521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Jacky Li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38679" y="1622618"/>
            <a:ext cx="179748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Thought-Deepening Trajectory</a:t>
            </a:r>
            <a:endParaRPr lang="en-US" sz="1600" dirty="0"/>
          </a:p>
        </p:txBody>
      </p:sp>
      <p:sp>
        <p:nvSpPr>
          <p:cNvPr id="11" name="Shape 9"/>
          <p:cNvSpPr/>
          <p:nvPr/>
        </p:nvSpPr>
        <p:spPr>
          <a:xfrm>
            <a:off x="488005" y="2179757"/>
            <a:ext cx="601873" cy="260270"/>
          </a:xfrm>
          <a:custGeom>
            <a:avLst/>
            <a:gdLst/>
            <a:ahLst/>
            <a:cxnLst/>
            <a:rect l="l" t="t" r="r" b="b"/>
            <a:pathLst>
              <a:path w="601873" h="260270">
                <a:moveTo>
                  <a:pt x="130135" y="0"/>
                </a:moveTo>
                <a:lnTo>
                  <a:pt x="471738" y="0"/>
                </a:lnTo>
                <a:cubicBezTo>
                  <a:pt x="543562" y="0"/>
                  <a:pt x="601873" y="58311"/>
                  <a:pt x="601873" y="130135"/>
                </a:cubicBezTo>
                <a:lnTo>
                  <a:pt x="601873" y="130135"/>
                </a:lnTo>
                <a:cubicBezTo>
                  <a:pt x="601873" y="201958"/>
                  <a:pt x="543562" y="260270"/>
                  <a:pt x="471738" y="260270"/>
                </a:cubicBezTo>
                <a:lnTo>
                  <a:pt x="130135" y="260270"/>
                </a:lnTo>
                <a:cubicBezTo>
                  <a:pt x="58263" y="260270"/>
                  <a:pt x="0" y="202006"/>
                  <a:pt x="0" y="130135"/>
                </a:cubicBezTo>
                <a:lnTo>
                  <a:pt x="0" y="130135"/>
                </a:lnTo>
                <a:cubicBezTo>
                  <a:pt x="0" y="58263"/>
                  <a:pt x="58263" y="0"/>
                  <a:pt x="130135" y="0"/>
                </a:cubicBez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12" name="Text 10"/>
          <p:cNvSpPr/>
          <p:nvPr/>
        </p:nvSpPr>
        <p:spPr>
          <a:xfrm>
            <a:off x="585470" y="2244725"/>
            <a:ext cx="906145" cy="13017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BEFORE</a:t>
            </a:r>
            <a:endParaRPr lang="en-US" sz="1600" dirty="0"/>
          </a:p>
        </p:txBody>
      </p:sp>
      <p:sp>
        <p:nvSpPr>
          <p:cNvPr id="13" name="Shape 11"/>
          <p:cNvSpPr/>
          <p:nvPr/>
        </p:nvSpPr>
        <p:spPr>
          <a:xfrm>
            <a:off x="488005" y="2537628"/>
            <a:ext cx="5343658" cy="780809"/>
          </a:xfrm>
          <a:custGeom>
            <a:avLst/>
            <a:gdLst/>
            <a:ahLst/>
            <a:cxnLst/>
            <a:rect l="l" t="t" r="r" b="b"/>
            <a:pathLst>
              <a:path w="5343658" h="780809">
                <a:moveTo>
                  <a:pt x="65065" y="0"/>
                </a:moveTo>
                <a:lnTo>
                  <a:pt x="5278594" y="0"/>
                </a:lnTo>
                <a:cubicBezTo>
                  <a:pt x="5314528" y="0"/>
                  <a:pt x="5343658" y="29130"/>
                  <a:pt x="5343658" y="65065"/>
                </a:cubicBezTo>
                <a:lnTo>
                  <a:pt x="5343658" y="715744"/>
                </a:lnTo>
                <a:cubicBezTo>
                  <a:pt x="5343658" y="751678"/>
                  <a:pt x="5314528" y="780809"/>
                  <a:pt x="5278594" y="780809"/>
                </a:cubicBezTo>
                <a:lnTo>
                  <a:pt x="65065" y="780809"/>
                </a:lnTo>
                <a:cubicBezTo>
                  <a:pt x="29130" y="780809"/>
                  <a:pt x="0" y="751678"/>
                  <a:pt x="0" y="715744"/>
                </a:cubicBezTo>
                <a:lnTo>
                  <a:pt x="0" y="65065"/>
                </a:lnTo>
                <a:cubicBezTo>
                  <a:pt x="0" y="29155"/>
                  <a:pt x="29155" y="0"/>
                  <a:pt x="65065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14" name="Text 12"/>
          <p:cNvSpPr/>
          <p:nvPr/>
        </p:nvSpPr>
        <p:spPr>
          <a:xfrm>
            <a:off x="618140" y="2667763"/>
            <a:ext cx="514845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"I could only describe what I read, but couldn't analyze why it matters..."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618140" y="2993099"/>
            <a:ext cx="1000411" cy="1626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Competency Level: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1629989" y="2960566"/>
            <a:ext cx="748275" cy="227736"/>
          </a:xfrm>
          <a:custGeom>
            <a:avLst/>
            <a:gdLst/>
            <a:ahLst/>
            <a:cxnLst/>
            <a:rect l="l" t="t" r="r" b="b"/>
            <a:pathLst>
              <a:path w="748275" h="227736">
                <a:moveTo>
                  <a:pt x="32534" y="0"/>
                </a:moveTo>
                <a:lnTo>
                  <a:pt x="715741" y="0"/>
                </a:lnTo>
                <a:cubicBezTo>
                  <a:pt x="733709" y="0"/>
                  <a:pt x="748275" y="14566"/>
                  <a:pt x="748275" y="32534"/>
                </a:cubicBezTo>
                <a:lnTo>
                  <a:pt x="748275" y="195201"/>
                </a:lnTo>
                <a:cubicBezTo>
                  <a:pt x="748275" y="213170"/>
                  <a:pt x="733709" y="227736"/>
                  <a:pt x="715741" y="227736"/>
                </a:cubicBezTo>
                <a:lnTo>
                  <a:pt x="32534" y="227736"/>
                </a:lnTo>
                <a:cubicBezTo>
                  <a:pt x="14566" y="227736"/>
                  <a:pt x="0" y="213170"/>
                  <a:pt x="0" y="195201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17" name="Text 15"/>
          <p:cNvSpPr/>
          <p:nvPr/>
        </p:nvSpPr>
        <p:spPr>
          <a:xfrm>
            <a:off x="1629989" y="2960566"/>
            <a:ext cx="805209" cy="227736"/>
          </a:xfrm>
          <a:prstGeom prst="rect">
            <a:avLst/>
          </a:prstGeom>
          <a:noFill/>
        </p:spPr>
        <p:txBody>
          <a:bodyPr wrap="square" lIns="65067" tIns="32534" rIns="65067" bIns="32534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Description</a:t>
            </a:r>
            <a:endParaRPr lang="en-US" sz="1600" dirty="0"/>
          </a:p>
        </p:txBody>
      </p:sp>
      <p:sp>
        <p:nvSpPr>
          <p:cNvPr id="18" name="Shape 16"/>
          <p:cNvSpPr/>
          <p:nvPr/>
        </p:nvSpPr>
        <p:spPr>
          <a:xfrm>
            <a:off x="3071638" y="3546172"/>
            <a:ext cx="183002" cy="244003"/>
          </a:xfrm>
          <a:custGeom>
            <a:avLst/>
            <a:gdLst/>
            <a:ahLst/>
            <a:cxnLst/>
            <a:rect l="l" t="t" r="r" b="b"/>
            <a:pathLst>
              <a:path w="183002" h="244003">
                <a:moveTo>
                  <a:pt x="80731" y="239523"/>
                </a:moveTo>
                <a:cubicBezTo>
                  <a:pt x="86688" y="245480"/>
                  <a:pt x="96362" y="245480"/>
                  <a:pt x="102319" y="239523"/>
                </a:cubicBezTo>
                <a:lnTo>
                  <a:pt x="178570" y="163272"/>
                </a:lnTo>
                <a:cubicBezTo>
                  <a:pt x="184527" y="157315"/>
                  <a:pt x="184527" y="147641"/>
                  <a:pt x="178570" y="141684"/>
                </a:cubicBezTo>
                <a:cubicBezTo>
                  <a:pt x="172613" y="135726"/>
                  <a:pt x="162939" y="135726"/>
                  <a:pt x="156981" y="141684"/>
                </a:cubicBezTo>
                <a:lnTo>
                  <a:pt x="106751" y="191914"/>
                </a:lnTo>
                <a:lnTo>
                  <a:pt x="106751" y="15250"/>
                </a:lnTo>
                <a:cubicBezTo>
                  <a:pt x="106751" y="6815"/>
                  <a:pt x="99936" y="0"/>
                  <a:pt x="91501" y="0"/>
                </a:cubicBezTo>
                <a:cubicBezTo>
                  <a:pt x="83066" y="0"/>
                  <a:pt x="76251" y="6815"/>
                  <a:pt x="76251" y="15250"/>
                </a:cubicBezTo>
                <a:lnTo>
                  <a:pt x="76251" y="191914"/>
                </a:lnTo>
                <a:lnTo>
                  <a:pt x="26021" y="141684"/>
                </a:lnTo>
                <a:cubicBezTo>
                  <a:pt x="20064" y="135726"/>
                  <a:pt x="10389" y="135726"/>
                  <a:pt x="4432" y="141684"/>
                </a:cubicBezTo>
                <a:cubicBezTo>
                  <a:pt x="-1525" y="147641"/>
                  <a:pt x="-1525" y="157315"/>
                  <a:pt x="4432" y="163272"/>
                </a:cubicBezTo>
                <a:lnTo>
                  <a:pt x="80683" y="239523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19" name="Shape 17"/>
          <p:cNvSpPr/>
          <p:nvPr/>
        </p:nvSpPr>
        <p:spPr>
          <a:xfrm>
            <a:off x="488005" y="3887776"/>
            <a:ext cx="528672" cy="260270"/>
          </a:xfrm>
          <a:custGeom>
            <a:avLst/>
            <a:gdLst/>
            <a:ahLst/>
            <a:cxnLst/>
            <a:rect l="l" t="t" r="r" b="b"/>
            <a:pathLst>
              <a:path w="528672" h="260270">
                <a:moveTo>
                  <a:pt x="130135" y="0"/>
                </a:moveTo>
                <a:lnTo>
                  <a:pt x="398538" y="0"/>
                </a:lnTo>
                <a:cubicBezTo>
                  <a:pt x="470361" y="0"/>
                  <a:pt x="528672" y="58311"/>
                  <a:pt x="528672" y="130135"/>
                </a:cubicBezTo>
                <a:lnTo>
                  <a:pt x="528672" y="130135"/>
                </a:lnTo>
                <a:cubicBezTo>
                  <a:pt x="528672" y="201958"/>
                  <a:pt x="470361" y="260270"/>
                  <a:pt x="398538" y="260270"/>
                </a:cubicBezTo>
                <a:lnTo>
                  <a:pt x="130135" y="260270"/>
                </a:lnTo>
                <a:cubicBezTo>
                  <a:pt x="58263" y="260270"/>
                  <a:pt x="0" y="202006"/>
                  <a:pt x="0" y="130135"/>
                </a:cubicBezTo>
                <a:lnTo>
                  <a:pt x="0" y="130135"/>
                </a:lnTo>
                <a:cubicBezTo>
                  <a:pt x="0" y="58263"/>
                  <a:pt x="58263" y="0"/>
                  <a:pt x="130135" y="0"/>
                </a:cubicBezTo>
                <a:close/>
              </a:path>
            </a:pathLst>
          </a:custGeom>
          <a:solidFill>
            <a:srgbClr val="C5A57E">
              <a:alpha val="20000"/>
            </a:srgbClr>
          </a:solidFill>
        </p:spPr>
      </p:sp>
      <p:sp>
        <p:nvSpPr>
          <p:cNvPr id="20" name="Text 18"/>
          <p:cNvSpPr/>
          <p:nvPr/>
        </p:nvSpPr>
        <p:spPr>
          <a:xfrm>
            <a:off x="585606" y="3952843"/>
            <a:ext cx="388391" cy="130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AFTER</a:t>
            </a:r>
            <a:endParaRPr lang="en-US" sz="1600" dirty="0"/>
          </a:p>
        </p:txBody>
      </p:sp>
      <p:sp>
        <p:nvSpPr>
          <p:cNvPr id="21" name="Shape 19"/>
          <p:cNvSpPr/>
          <p:nvPr/>
        </p:nvSpPr>
        <p:spPr>
          <a:xfrm>
            <a:off x="504272" y="4245646"/>
            <a:ext cx="5327392" cy="780809"/>
          </a:xfrm>
          <a:custGeom>
            <a:avLst/>
            <a:gdLst/>
            <a:ahLst/>
            <a:cxnLst/>
            <a:rect l="l" t="t" r="r" b="b"/>
            <a:pathLst>
              <a:path w="5327392" h="780809">
                <a:moveTo>
                  <a:pt x="32534" y="0"/>
                </a:moveTo>
                <a:lnTo>
                  <a:pt x="5262327" y="0"/>
                </a:lnTo>
                <a:cubicBezTo>
                  <a:pt x="5298261" y="0"/>
                  <a:pt x="5327392" y="29130"/>
                  <a:pt x="5327392" y="65065"/>
                </a:cubicBezTo>
                <a:lnTo>
                  <a:pt x="5327392" y="715744"/>
                </a:lnTo>
                <a:cubicBezTo>
                  <a:pt x="5327392" y="751678"/>
                  <a:pt x="5298261" y="780809"/>
                  <a:pt x="5262327" y="780809"/>
                </a:cubicBezTo>
                <a:lnTo>
                  <a:pt x="32534" y="780809"/>
                </a:lnTo>
                <a:cubicBezTo>
                  <a:pt x="14578" y="780809"/>
                  <a:pt x="0" y="766231"/>
                  <a:pt x="0" y="748275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22" name="Shape 20"/>
          <p:cNvSpPr/>
          <p:nvPr/>
        </p:nvSpPr>
        <p:spPr>
          <a:xfrm>
            <a:off x="504272" y="4245646"/>
            <a:ext cx="32534" cy="780809"/>
          </a:xfrm>
          <a:custGeom>
            <a:avLst/>
            <a:gdLst/>
            <a:ahLst/>
            <a:cxnLst/>
            <a:rect l="l" t="t" r="r" b="b"/>
            <a:pathLst>
              <a:path w="32534" h="780809">
                <a:moveTo>
                  <a:pt x="32534" y="0"/>
                </a:moveTo>
                <a:lnTo>
                  <a:pt x="32534" y="0"/>
                </a:lnTo>
                <a:lnTo>
                  <a:pt x="32534" y="780809"/>
                </a:lnTo>
                <a:lnTo>
                  <a:pt x="32534" y="780809"/>
                </a:lnTo>
                <a:cubicBezTo>
                  <a:pt x="14578" y="780809"/>
                  <a:pt x="0" y="766231"/>
                  <a:pt x="0" y="748275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3" name="Text 21"/>
          <p:cNvSpPr/>
          <p:nvPr/>
        </p:nvSpPr>
        <p:spPr>
          <a:xfrm>
            <a:off x="650674" y="4375781"/>
            <a:ext cx="5115923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"Now I can critically evaluate arguments and form my own perspectives..."</a:t>
            </a:r>
            <a:endParaRPr lang="en-US" sz="1600" dirty="0"/>
          </a:p>
        </p:txBody>
      </p:sp>
      <p:sp>
        <p:nvSpPr>
          <p:cNvPr id="24" name="Text 22"/>
          <p:cNvSpPr/>
          <p:nvPr/>
        </p:nvSpPr>
        <p:spPr>
          <a:xfrm>
            <a:off x="650674" y="4701118"/>
            <a:ext cx="1000411" cy="1626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Competency Level:</a:t>
            </a:r>
            <a:endParaRPr lang="en-US" sz="1600" dirty="0"/>
          </a:p>
        </p:txBody>
      </p:sp>
      <p:sp>
        <p:nvSpPr>
          <p:cNvPr id="25" name="Shape 23"/>
          <p:cNvSpPr/>
          <p:nvPr/>
        </p:nvSpPr>
        <p:spPr>
          <a:xfrm>
            <a:off x="1662522" y="4668584"/>
            <a:ext cx="984144" cy="227736"/>
          </a:xfrm>
          <a:custGeom>
            <a:avLst/>
            <a:gdLst/>
            <a:ahLst/>
            <a:cxnLst/>
            <a:rect l="l" t="t" r="r" b="b"/>
            <a:pathLst>
              <a:path w="984144" h="227736">
                <a:moveTo>
                  <a:pt x="32534" y="0"/>
                </a:moveTo>
                <a:lnTo>
                  <a:pt x="951610" y="0"/>
                </a:lnTo>
                <a:cubicBezTo>
                  <a:pt x="969578" y="0"/>
                  <a:pt x="984144" y="14566"/>
                  <a:pt x="984144" y="32534"/>
                </a:cubicBezTo>
                <a:lnTo>
                  <a:pt x="984144" y="195201"/>
                </a:lnTo>
                <a:cubicBezTo>
                  <a:pt x="984144" y="213170"/>
                  <a:pt x="969578" y="227736"/>
                  <a:pt x="951610" y="227736"/>
                </a:cubicBezTo>
                <a:lnTo>
                  <a:pt x="32534" y="227736"/>
                </a:lnTo>
                <a:cubicBezTo>
                  <a:pt x="14566" y="227736"/>
                  <a:pt x="0" y="213170"/>
                  <a:pt x="0" y="195201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6" name="Text 24"/>
          <p:cNvSpPr/>
          <p:nvPr/>
        </p:nvSpPr>
        <p:spPr>
          <a:xfrm>
            <a:off x="1662522" y="4668584"/>
            <a:ext cx="1041078" cy="227736"/>
          </a:xfrm>
          <a:prstGeom prst="rect">
            <a:avLst/>
          </a:prstGeom>
          <a:noFill/>
        </p:spPr>
        <p:txBody>
          <a:bodyPr wrap="square" lIns="65067" tIns="32534" rIns="65067" bIns="32534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Critical Analysis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88005" y="5404659"/>
            <a:ext cx="5343658" cy="8133"/>
          </a:xfrm>
          <a:custGeom>
            <a:avLst/>
            <a:gdLst/>
            <a:ahLst/>
            <a:cxnLst/>
            <a:rect l="l" t="t" r="r" b="b"/>
            <a:pathLst>
              <a:path w="5343658" h="8133">
                <a:moveTo>
                  <a:pt x="0" y="0"/>
                </a:moveTo>
                <a:lnTo>
                  <a:pt x="5343658" y="0"/>
                </a:lnTo>
                <a:lnTo>
                  <a:pt x="5343658" y="8133"/>
                </a:lnTo>
                <a:lnTo>
                  <a:pt x="0" y="8133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28" name="Text 26"/>
          <p:cNvSpPr/>
          <p:nvPr/>
        </p:nvSpPr>
        <p:spPr>
          <a:xfrm>
            <a:off x="488005" y="5538861"/>
            <a:ext cx="540872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Intervention:</a:t>
            </a:r>
            <a:r>
              <a:rPr lang="en-US" sz="1025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Foreign teacher debates and Socratic questioning techniques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6192203" y="1171213"/>
            <a:ext cx="5668995" cy="4725518"/>
          </a:xfrm>
          <a:custGeom>
            <a:avLst/>
            <a:gdLst/>
            <a:ahLst/>
            <a:cxnLst/>
            <a:rect l="l" t="t" r="r" b="b"/>
            <a:pathLst>
              <a:path w="5668995" h="4725518">
                <a:moveTo>
                  <a:pt x="97582" y="0"/>
                </a:moveTo>
                <a:lnTo>
                  <a:pt x="5571413" y="0"/>
                </a:lnTo>
                <a:cubicBezTo>
                  <a:pt x="5625306" y="0"/>
                  <a:pt x="5668995" y="43689"/>
                  <a:pt x="5668995" y="97582"/>
                </a:cubicBezTo>
                <a:lnTo>
                  <a:pt x="5668995" y="4627936"/>
                </a:lnTo>
                <a:cubicBezTo>
                  <a:pt x="5668995" y="4681829"/>
                  <a:pt x="5625306" y="4725518"/>
                  <a:pt x="5571413" y="4725518"/>
                </a:cubicBezTo>
                <a:lnTo>
                  <a:pt x="97582" y="4725518"/>
                </a:lnTo>
                <a:cubicBezTo>
                  <a:pt x="43689" y="4725518"/>
                  <a:pt x="0" y="4681829"/>
                  <a:pt x="0" y="4627936"/>
                </a:cubicBezTo>
                <a:lnTo>
                  <a:pt x="0" y="97582"/>
                </a:lnTo>
                <a:cubicBezTo>
                  <a:pt x="0" y="43725"/>
                  <a:pt x="43725" y="0"/>
                  <a:pt x="9758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2001" dist="8133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92203" y="1171213"/>
            <a:ext cx="5668995" cy="845876"/>
          </a:xfrm>
          <a:custGeom>
            <a:avLst/>
            <a:gdLst/>
            <a:ahLst/>
            <a:cxnLst/>
            <a:rect l="l" t="t" r="r" b="b"/>
            <a:pathLst>
              <a:path w="5668995" h="845876">
                <a:moveTo>
                  <a:pt x="0" y="0"/>
                </a:moveTo>
                <a:lnTo>
                  <a:pt x="5668995" y="0"/>
                </a:lnTo>
                <a:lnTo>
                  <a:pt x="5668995" y="845876"/>
                </a:lnTo>
                <a:lnTo>
                  <a:pt x="0" y="84587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C5A57E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31" name="Shape 29"/>
          <p:cNvSpPr/>
          <p:nvPr/>
        </p:nvSpPr>
        <p:spPr>
          <a:xfrm>
            <a:off x="6354872" y="1333881"/>
            <a:ext cx="520539" cy="520539"/>
          </a:xfrm>
          <a:custGeom>
            <a:avLst/>
            <a:gdLst/>
            <a:ahLst/>
            <a:cxnLst/>
            <a:rect l="l" t="t" r="r" b="b"/>
            <a:pathLst>
              <a:path w="520539" h="520539">
                <a:moveTo>
                  <a:pt x="260270" y="0"/>
                </a:moveTo>
                <a:lnTo>
                  <a:pt x="260270" y="0"/>
                </a:lnTo>
                <a:cubicBezTo>
                  <a:pt x="404012" y="0"/>
                  <a:pt x="520539" y="116527"/>
                  <a:pt x="520539" y="260270"/>
                </a:cubicBezTo>
                <a:lnTo>
                  <a:pt x="520539" y="260270"/>
                </a:lnTo>
                <a:cubicBezTo>
                  <a:pt x="520539" y="404012"/>
                  <a:pt x="404012" y="520539"/>
                  <a:pt x="260270" y="520539"/>
                </a:cubicBezTo>
                <a:lnTo>
                  <a:pt x="260270" y="520539"/>
                </a:lnTo>
                <a:cubicBezTo>
                  <a:pt x="116527" y="520539"/>
                  <a:pt x="0" y="404012"/>
                  <a:pt x="0" y="260270"/>
                </a:cubicBezTo>
                <a:lnTo>
                  <a:pt x="0" y="260270"/>
                </a:lnTo>
                <a:cubicBezTo>
                  <a:pt x="0" y="116527"/>
                  <a:pt x="116527" y="0"/>
                  <a:pt x="26027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2" name="Shape 30"/>
          <p:cNvSpPr/>
          <p:nvPr/>
        </p:nvSpPr>
        <p:spPr>
          <a:xfrm>
            <a:off x="6510423" y="1472149"/>
            <a:ext cx="213502" cy="244003"/>
          </a:xfrm>
          <a:custGeom>
            <a:avLst/>
            <a:gdLst/>
            <a:ahLst/>
            <a:cxnLst/>
            <a:rect l="l" t="t" r="r" b="b"/>
            <a:pathLst>
              <a:path w="213502" h="244003">
                <a:moveTo>
                  <a:pt x="114996" y="-6195"/>
                </a:moveTo>
                <a:cubicBezTo>
                  <a:pt x="109563" y="-7291"/>
                  <a:pt x="103987" y="-7291"/>
                  <a:pt x="98554" y="-6195"/>
                </a:cubicBezTo>
                <a:lnTo>
                  <a:pt x="9198" y="11676"/>
                </a:lnTo>
                <a:cubicBezTo>
                  <a:pt x="3860" y="12724"/>
                  <a:pt x="0" y="17442"/>
                  <a:pt x="0" y="22875"/>
                </a:cubicBezTo>
                <a:cubicBezTo>
                  <a:pt x="0" y="27784"/>
                  <a:pt x="3098" y="32073"/>
                  <a:pt x="7625" y="33646"/>
                </a:cubicBezTo>
                <a:lnTo>
                  <a:pt x="7625" y="68626"/>
                </a:lnTo>
                <a:lnTo>
                  <a:pt x="143" y="106084"/>
                </a:lnTo>
                <a:cubicBezTo>
                  <a:pt x="48" y="106513"/>
                  <a:pt x="0" y="106989"/>
                  <a:pt x="0" y="107466"/>
                </a:cubicBezTo>
                <a:cubicBezTo>
                  <a:pt x="0" y="111279"/>
                  <a:pt x="3098" y="114424"/>
                  <a:pt x="6958" y="114424"/>
                </a:cubicBezTo>
                <a:lnTo>
                  <a:pt x="23590" y="114424"/>
                </a:lnTo>
                <a:cubicBezTo>
                  <a:pt x="27403" y="114424"/>
                  <a:pt x="30548" y="111326"/>
                  <a:pt x="30548" y="107466"/>
                </a:cubicBezTo>
                <a:cubicBezTo>
                  <a:pt x="30548" y="106989"/>
                  <a:pt x="30500" y="106561"/>
                  <a:pt x="30405" y="106084"/>
                </a:cubicBezTo>
                <a:lnTo>
                  <a:pt x="22875" y="68626"/>
                </a:lnTo>
                <a:lnTo>
                  <a:pt x="22875" y="36839"/>
                </a:lnTo>
                <a:lnTo>
                  <a:pt x="45751" y="41414"/>
                </a:lnTo>
                <a:lnTo>
                  <a:pt x="45751" y="68626"/>
                </a:lnTo>
                <a:cubicBezTo>
                  <a:pt x="45751" y="102319"/>
                  <a:pt x="73058" y="129626"/>
                  <a:pt x="106751" y="129626"/>
                </a:cubicBezTo>
                <a:cubicBezTo>
                  <a:pt x="140445" y="129626"/>
                  <a:pt x="167752" y="102319"/>
                  <a:pt x="167752" y="68626"/>
                </a:cubicBezTo>
                <a:lnTo>
                  <a:pt x="167752" y="41414"/>
                </a:lnTo>
                <a:lnTo>
                  <a:pt x="204305" y="34122"/>
                </a:lnTo>
                <a:cubicBezTo>
                  <a:pt x="209642" y="33026"/>
                  <a:pt x="213502" y="28308"/>
                  <a:pt x="213502" y="22875"/>
                </a:cubicBezTo>
                <a:cubicBezTo>
                  <a:pt x="213502" y="17442"/>
                  <a:pt x="209642" y="12724"/>
                  <a:pt x="204305" y="11676"/>
                </a:cubicBezTo>
                <a:lnTo>
                  <a:pt x="114996" y="-6195"/>
                </a:lnTo>
                <a:close/>
                <a:moveTo>
                  <a:pt x="106751" y="106751"/>
                </a:moveTo>
                <a:cubicBezTo>
                  <a:pt x="85687" y="106751"/>
                  <a:pt x="68626" y="89690"/>
                  <a:pt x="68626" y="68626"/>
                </a:cubicBezTo>
                <a:lnTo>
                  <a:pt x="144877" y="68626"/>
                </a:lnTo>
                <a:cubicBezTo>
                  <a:pt x="144877" y="89690"/>
                  <a:pt x="127815" y="106751"/>
                  <a:pt x="106751" y="106751"/>
                </a:cubicBezTo>
                <a:close/>
                <a:moveTo>
                  <a:pt x="57236" y="152549"/>
                </a:moveTo>
                <a:cubicBezTo>
                  <a:pt x="27975" y="165989"/>
                  <a:pt x="7625" y="195536"/>
                  <a:pt x="7625" y="229849"/>
                </a:cubicBezTo>
                <a:cubicBezTo>
                  <a:pt x="7625" y="237664"/>
                  <a:pt x="13963" y="244003"/>
                  <a:pt x="21779" y="244003"/>
                </a:cubicBezTo>
                <a:lnTo>
                  <a:pt x="95314" y="244003"/>
                </a:lnTo>
                <a:lnTo>
                  <a:pt x="95314" y="174424"/>
                </a:lnTo>
                <a:lnTo>
                  <a:pt x="67959" y="153931"/>
                </a:lnTo>
                <a:cubicBezTo>
                  <a:pt x="64861" y="151596"/>
                  <a:pt x="60715" y="150977"/>
                  <a:pt x="57188" y="152597"/>
                </a:cubicBezTo>
                <a:close/>
                <a:moveTo>
                  <a:pt x="118189" y="244003"/>
                </a:moveTo>
                <a:lnTo>
                  <a:pt x="191723" y="244003"/>
                </a:lnTo>
                <a:cubicBezTo>
                  <a:pt x="199539" y="244003"/>
                  <a:pt x="205877" y="237664"/>
                  <a:pt x="205877" y="229849"/>
                </a:cubicBezTo>
                <a:cubicBezTo>
                  <a:pt x="205877" y="195536"/>
                  <a:pt x="185528" y="165989"/>
                  <a:pt x="156267" y="152597"/>
                </a:cubicBezTo>
                <a:cubicBezTo>
                  <a:pt x="152740" y="150977"/>
                  <a:pt x="148594" y="151596"/>
                  <a:pt x="145496" y="153931"/>
                </a:cubicBezTo>
                <a:lnTo>
                  <a:pt x="118141" y="174424"/>
                </a:lnTo>
                <a:lnTo>
                  <a:pt x="118141" y="24400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33" name="Text 31"/>
          <p:cNvSpPr/>
          <p:nvPr/>
        </p:nvSpPr>
        <p:spPr>
          <a:xfrm>
            <a:off x="7005545" y="1370482"/>
            <a:ext cx="1870687" cy="2521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Moon Zhang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34" name="Text 32"/>
          <p:cNvSpPr/>
          <p:nvPr/>
        </p:nvSpPr>
        <p:spPr>
          <a:xfrm>
            <a:off x="7005545" y="1622618"/>
            <a:ext cx="1838153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Strategy-Building Development</a:t>
            </a:r>
            <a:endParaRPr lang="en-US" sz="1600" dirty="0"/>
          </a:p>
        </p:txBody>
      </p:sp>
      <p:sp>
        <p:nvSpPr>
          <p:cNvPr id="35" name="Shape 33"/>
          <p:cNvSpPr/>
          <p:nvPr/>
        </p:nvSpPr>
        <p:spPr>
          <a:xfrm>
            <a:off x="6354872" y="2179757"/>
            <a:ext cx="601873" cy="260270"/>
          </a:xfrm>
          <a:custGeom>
            <a:avLst/>
            <a:gdLst/>
            <a:ahLst/>
            <a:cxnLst/>
            <a:rect l="l" t="t" r="r" b="b"/>
            <a:pathLst>
              <a:path w="601873" h="260270">
                <a:moveTo>
                  <a:pt x="130135" y="0"/>
                </a:moveTo>
                <a:lnTo>
                  <a:pt x="471738" y="0"/>
                </a:lnTo>
                <a:cubicBezTo>
                  <a:pt x="543562" y="0"/>
                  <a:pt x="601873" y="58311"/>
                  <a:pt x="601873" y="130135"/>
                </a:cubicBezTo>
                <a:lnTo>
                  <a:pt x="601873" y="130135"/>
                </a:lnTo>
                <a:cubicBezTo>
                  <a:pt x="601873" y="201958"/>
                  <a:pt x="543562" y="260270"/>
                  <a:pt x="471738" y="260270"/>
                </a:cubicBezTo>
                <a:lnTo>
                  <a:pt x="130135" y="260270"/>
                </a:lnTo>
                <a:cubicBezTo>
                  <a:pt x="58263" y="260270"/>
                  <a:pt x="0" y="202006"/>
                  <a:pt x="0" y="130135"/>
                </a:cubicBezTo>
                <a:lnTo>
                  <a:pt x="0" y="130135"/>
                </a:lnTo>
                <a:cubicBezTo>
                  <a:pt x="0" y="58263"/>
                  <a:pt x="58263" y="0"/>
                  <a:pt x="130135" y="0"/>
                </a:cubicBez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36" name="Text 34"/>
          <p:cNvSpPr/>
          <p:nvPr/>
        </p:nvSpPr>
        <p:spPr>
          <a:xfrm>
            <a:off x="6370955" y="2206625"/>
            <a:ext cx="840740" cy="23368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BEFORE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6354872" y="2537628"/>
            <a:ext cx="5343658" cy="780809"/>
          </a:xfrm>
          <a:custGeom>
            <a:avLst/>
            <a:gdLst/>
            <a:ahLst/>
            <a:cxnLst/>
            <a:rect l="l" t="t" r="r" b="b"/>
            <a:pathLst>
              <a:path w="5343658" h="780809">
                <a:moveTo>
                  <a:pt x="65065" y="0"/>
                </a:moveTo>
                <a:lnTo>
                  <a:pt x="5278594" y="0"/>
                </a:lnTo>
                <a:cubicBezTo>
                  <a:pt x="5314528" y="0"/>
                  <a:pt x="5343658" y="29130"/>
                  <a:pt x="5343658" y="65065"/>
                </a:cubicBezTo>
                <a:lnTo>
                  <a:pt x="5343658" y="715744"/>
                </a:lnTo>
                <a:cubicBezTo>
                  <a:pt x="5343658" y="751678"/>
                  <a:pt x="5314528" y="780809"/>
                  <a:pt x="5278594" y="780809"/>
                </a:cubicBezTo>
                <a:lnTo>
                  <a:pt x="65065" y="780809"/>
                </a:lnTo>
                <a:cubicBezTo>
                  <a:pt x="29130" y="780809"/>
                  <a:pt x="0" y="751678"/>
                  <a:pt x="0" y="715744"/>
                </a:cubicBezTo>
                <a:lnTo>
                  <a:pt x="0" y="65065"/>
                </a:lnTo>
                <a:cubicBezTo>
                  <a:pt x="0" y="29155"/>
                  <a:pt x="29155" y="0"/>
                  <a:pt x="65065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38" name="Text 36"/>
          <p:cNvSpPr/>
          <p:nvPr/>
        </p:nvSpPr>
        <p:spPr>
          <a:xfrm>
            <a:off x="6485006" y="2667763"/>
            <a:ext cx="514845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"I wrote based on intuition, without a clear structure or plan..."</a:t>
            </a:r>
            <a:endParaRPr lang="en-US" sz="1600" dirty="0"/>
          </a:p>
        </p:txBody>
      </p:sp>
      <p:sp>
        <p:nvSpPr>
          <p:cNvPr id="39" name="Text 37"/>
          <p:cNvSpPr/>
          <p:nvPr/>
        </p:nvSpPr>
        <p:spPr>
          <a:xfrm>
            <a:off x="6485006" y="2993099"/>
            <a:ext cx="569340" cy="1626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Approach:</a:t>
            </a:r>
            <a:endParaRPr lang="en-US" sz="1600" dirty="0"/>
          </a:p>
        </p:txBody>
      </p:sp>
      <p:sp>
        <p:nvSpPr>
          <p:cNvPr id="40" name="Shape 38"/>
          <p:cNvSpPr/>
          <p:nvPr/>
        </p:nvSpPr>
        <p:spPr>
          <a:xfrm>
            <a:off x="7061971" y="2960566"/>
            <a:ext cx="1114279" cy="227736"/>
          </a:xfrm>
          <a:custGeom>
            <a:avLst/>
            <a:gdLst/>
            <a:ahLst/>
            <a:cxnLst/>
            <a:rect l="l" t="t" r="r" b="b"/>
            <a:pathLst>
              <a:path w="1114279" h="227736">
                <a:moveTo>
                  <a:pt x="32534" y="0"/>
                </a:moveTo>
                <a:lnTo>
                  <a:pt x="1081745" y="0"/>
                </a:lnTo>
                <a:cubicBezTo>
                  <a:pt x="1099713" y="0"/>
                  <a:pt x="1114279" y="14566"/>
                  <a:pt x="1114279" y="32534"/>
                </a:cubicBezTo>
                <a:lnTo>
                  <a:pt x="1114279" y="195201"/>
                </a:lnTo>
                <a:cubicBezTo>
                  <a:pt x="1114279" y="213170"/>
                  <a:pt x="1099713" y="227736"/>
                  <a:pt x="1081745" y="227736"/>
                </a:cubicBezTo>
                <a:lnTo>
                  <a:pt x="32534" y="227736"/>
                </a:lnTo>
                <a:cubicBezTo>
                  <a:pt x="14566" y="227736"/>
                  <a:pt x="0" y="213170"/>
                  <a:pt x="0" y="195201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41" name="Text 39"/>
          <p:cNvSpPr/>
          <p:nvPr/>
        </p:nvSpPr>
        <p:spPr>
          <a:xfrm>
            <a:off x="7061971" y="2960566"/>
            <a:ext cx="1171213" cy="227736"/>
          </a:xfrm>
          <a:prstGeom prst="rect">
            <a:avLst/>
          </a:prstGeom>
          <a:noFill/>
        </p:spPr>
        <p:txBody>
          <a:bodyPr wrap="square" lIns="65067" tIns="32534" rIns="65067" bIns="32534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Linguistic Intuition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8938504" y="3546172"/>
            <a:ext cx="183002" cy="244003"/>
          </a:xfrm>
          <a:custGeom>
            <a:avLst/>
            <a:gdLst/>
            <a:ahLst/>
            <a:cxnLst/>
            <a:rect l="l" t="t" r="r" b="b"/>
            <a:pathLst>
              <a:path w="183002" h="244003">
                <a:moveTo>
                  <a:pt x="80731" y="239523"/>
                </a:moveTo>
                <a:cubicBezTo>
                  <a:pt x="86688" y="245480"/>
                  <a:pt x="96362" y="245480"/>
                  <a:pt x="102319" y="239523"/>
                </a:cubicBezTo>
                <a:lnTo>
                  <a:pt x="178570" y="163272"/>
                </a:lnTo>
                <a:cubicBezTo>
                  <a:pt x="184527" y="157315"/>
                  <a:pt x="184527" y="147641"/>
                  <a:pt x="178570" y="141684"/>
                </a:cubicBezTo>
                <a:cubicBezTo>
                  <a:pt x="172613" y="135726"/>
                  <a:pt x="162939" y="135726"/>
                  <a:pt x="156981" y="141684"/>
                </a:cubicBezTo>
                <a:lnTo>
                  <a:pt x="106751" y="191914"/>
                </a:lnTo>
                <a:lnTo>
                  <a:pt x="106751" y="15250"/>
                </a:lnTo>
                <a:cubicBezTo>
                  <a:pt x="106751" y="6815"/>
                  <a:pt x="99936" y="0"/>
                  <a:pt x="91501" y="0"/>
                </a:cubicBezTo>
                <a:cubicBezTo>
                  <a:pt x="83066" y="0"/>
                  <a:pt x="76251" y="6815"/>
                  <a:pt x="76251" y="15250"/>
                </a:cubicBezTo>
                <a:lnTo>
                  <a:pt x="76251" y="191914"/>
                </a:lnTo>
                <a:lnTo>
                  <a:pt x="26021" y="141684"/>
                </a:lnTo>
                <a:cubicBezTo>
                  <a:pt x="20064" y="135726"/>
                  <a:pt x="10389" y="135726"/>
                  <a:pt x="4432" y="141684"/>
                </a:cubicBezTo>
                <a:cubicBezTo>
                  <a:pt x="-1525" y="147641"/>
                  <a:pt x="-1525" y="157315"/>
                  <a:pt x="4432" y="163272"/>
                </a:cubicBezTo>
                <a:lnTo>
                  <a:pt x="80683" y="239523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43" name="Shape 41"/>
          <p:cNvSpPr/>
          <p:nvPr/>
        </p:nvSpPr>
        <p:spPr>
          <a:xfrm>
            <a:off x="6354872" y="3887776"/>
            <a:ext cx="528672" cy="260270"/>
          </a:xfrm>
          <a:custGeom>
            <a:avLst/>
            <a:gdLst/>
            <a:ahLst/>
            <a:cxnLst/>
            <a:rect l="l" t="t" r="r" b="b"/>
            <a:pathLst>
              <a:path w="528672" h="260270">
                <a:moveTo>
                  <a:pt x="130135" y="0"/>
                </a:moveTo>
                <a:lnTo>
                  <a:pt x="398538" y="0"/>
                </a:lnTo>
                <a:cubicBezTo>
                  <a:pt x="470361" y="0"/>
                  <a:pt x="528672" y="58311"/>
                  <a:pt x="528672" y="130135"/>
                </a:cubicBezTo>
                <a:lnTo>
                  <a:pt x="528672" y="130135"/>
                </a:lnTo>
                <a:cubicBezTo>
                  <a:pt x="528672" y="201958"/>
                  <a:pt x="470361" y="260270"/>
                  <a:pt x="398538" y="260270"/>
                </a:cubicBezTo>
                <a:lnTo>
                  <a:pt x="130135" y="260270"/>
                </a:lnTo>
                <a:cubicBezTo>
                  <a:pt x="58263" y="260270"/>
                  <a:pt x="0" y="202006"/>
                  <a:pt x="0" y="130135"/>
                </a:cubicBezTo>
                <a:lnTo>
                  <a:pt x="0" y="130135"/>
                </a:lnTo>
                <a:cubicBezTo>
                  <a:pt x="0" y="58263"/>
                  <a:pt x="58263" y="0"/>
                  <a:pt x="130135" y="0"/>
                </a:cubicBezTo>
                <a:close/>
              </a:path>
            </a:pathLst>
          </a:custGeom>
          <a:solidFill>
            <a:srgbClr val="C5A57E">
              <a:alpha val="20000"/>
            </a:srgbClr>
          </a:solidFill>
        </p:spPr>
      </p:sp>
      <p:sp>
        <p:nvSpPr>
          <p:cNvPr id="44" name="Text 42"/>
          <p:cNvSpPr/>
          <p:nvPr/>
        </p:nvSpPr>
        <p:spPr>
          <a:xfrm>
            <a:off x="6452473" y="3952843"/>
            <a:ext cx="388391" cy="130135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AFTER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6371138" y="4245646"/>
            <a:ext cx="5327392" cy="780809"/>
          </a:xfrm>
          <a:custGeom>
            <a:avLst/>
            <a:gdLst/>
            <a:ahLst/>
            <a:cxnLst/>
            <a:rect l="l" t="t" r="r" b="b"/>
            <a:pathLst>
              <a:path w="5327392" h="780809">
                <a:moveTo>
                  <a:pt x="32534" y="0"/>
                </a:moveTo>
                <a:lnTo>
                  <a:pt x="5262327" y="0"/>
                </a:lnTo>
                <a:cubicBezTo>
                  <a:pt x="5298261" y="0"/>
                  <a:pt x="5327392" y="29130"/>
                  <a:pt x="5327392" y="65065"/>
                </a:cubicBezTo>
                <a:lnTo>
                  <a:pt x="5327392" y="715744"/>
                </a:lnTo>
                <a:cubicBezTo>
                  <a:pt x="5327392" y="751678"/>
                  <a:pt x="5298261" y="780809"/>
                  <a:pt x="5262327" y="780809"/>
                </a:cubicBezTo>
                <a:lnTo>
                  <a:pt x="32534" y="780809"/>
                </a:lnTo>
                <a:cubicBezTo>
                  <a:pt x="14578" y="780809"/>
                  <a:pt x="0" y="766231"/>
                  <a:pt x="0" y="748275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46" name="Shape 44"/>
          <p:cNvSpPr/>
          <p:nvPr/>
        </p:nvSpPr>
        <p:spPr>
          <a:xfrm>
            <a:off x="6371138" y="4245646"/>
            <a:ext cx="32534" cy="780809"/>
          </a:xfrm>
          <a:custGeom>
            <a:avLst/>
            <a:gdLst/>
            <a:ahLst/>
            <a:cxnLst/>
            <a:rect l="l" t="t" r="r" b="b"/>
            <a:pathLst>
              <a:path w="32534" h="780809">
                <a:moveTo>
                  <a:pt x="32534" y="0"/>
                </a:moveTo>
                <a:lnTo>
                  <a:pt x="32534" y="0"/>
                </a:lnTo>
                <a:lnTo>
                  <a:pt x="32534" y="780809"/>
                </a:lnTo>
                <a:lnTo>
                  <a:pt x="32534" y="780809"/>
                </a:lnTo>
                <a:cubicBezTo>
                  <a:pt x="14578" y="780809"/>
                  <a:pt x="0" y="766231"/>
                  <a:pt x="0" y="748275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47" name="Text 45"/>
          <p:cNvSpPr/>
          <p:nvPr/>
        </p:nvSpPr>
        <p:spPr>
          <a:xfrm>
            <a:off x="6517540" y="4375781"/>
            <a:ext cx="5115923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"I now use a systematic approach: Framework → Evidence → Logic"</a:t>
            </a:r>
            <a:endParaRPr lang="en-US" sz="1600" dirty="0"/>
          </a:p>
        </p:txBody>
      </p:sp>
      <p:sp>
        <p:nvSpPr>
          <p:cNvPr id="48" name="Text 46"/>
          <p:cNvSpPr/>
          <p:nvPr/>
        </p:nvSpPr>
        <p:spPr>
          <a:xfrm>
            <a:off x="6517540" y="4701118"/>
            <a:ext cx="569340" cy="16266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895" dirty="0">
                <a:solidFill>
                  <a:srgbClr val="C5A57E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Approach: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7094505" y="4668584"/>
            <a:ext cx="1602284" cy="227736"/>
          </a:xfrm>
          <a:custGeom>
            <a:avLst/>
            <a:gdLst/>
            <a:ahLst/>
            <a:cxnLst/>
            <a:rect l="l" t="t" r="r" b="b"/>
            <a:pathLst>
              <a:path w="1602284" h="227736">
                <a:moveTo>
                  <a:pt x="32534" y="0"/>
                </a:moveTo>
                <a:lnTo>
                  <a:pt x="1569750" y="0"/>
                </a:lnTo>
                <a:cubicBezTo>
                  <a:pt x="1587718" y="0"/>
                  <a:pt x="1602284" y="14566"/>
                  <a:pt x="1602284" y="32534"/>
                </a:cubicBezTo>
                <a:lnTo>
                  <a:pt x="1602284" y="195201"/>
                </a:lnTo>
                <a:cubicBezTo>
                  <a:pt x="1602284" y="213170"/>
                  <a:pt x="1587718" y="227736"/>
                  <a:pt x="1569750" y="227736"/>
                </a:cubicBezTo>
                <a:lnTo>
                  <a:pt x="32534" y="227736"/>
                </a:lnTo>
                <a:cubicBezTo>
                  <a:pt x="14566" y="227736"/>
                  <a:pt x="0" y="213170"/>
                  <a:pt x="0" y="195201"/>
                </a:cubicBezTo>
                <a:lnTo>
                  <a:pt x="0" y="32534"/>
                </a:lnTo>
                <a:cubicBezTo>
                  <a:pt x="0" y="14566"/>
                  <a:pt x="14566" y="0"/>
                  <a:pt x="32534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50" name="Text 48"/>
          <p:cNvSpPr/>
          <p:nvPr/>
        </p:nvSpPr>
        <p:spPr>
          <a:xfrm>
            <a:off x="7094505" y="4668584"/>
            <a:ext cx="1659218" cy="227736"/>
          </a:xfrm>
          <a:prstGeom prst="rect">
            <a:avLst/>
          </a:prstGeom>
          <a:noFill/>
        </p:spPr>
        <p:txBody>
          <a:bodyPr wrap="square" lIns="65067" tIns="32534" rIns="65067" bIns="32534" rtlCol="0" anchor="ctr"/>
          <a:lstStyle/>
          <a:p>
            <a:pPr>
              <a:lnSpc>
                <a:spcPct val="120000"/>
              </a:lnSpc>
            </a:pPr>
            <a:r>
              <a:rPr lang="en-US" sz="895" b="1" dirty="0">
                <a:solidFill>
                  <a:srgbClr val="FFFFFF"/>
                </a:solidFill>
                <a:latin typeface="Liter" pitchFamily="34" charset="0"/>
                <a:ea typeface="Liter" pitchFamily="34" charset="0"/>
                <a:cs typeface="Liter" pitchFamily="34" charset="0"/>
              </a:rPr>
              <a:t>Framework-Evidence-Logic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6354872" y="5404659"/>
            <a:ext cx="5343658" cy="8133"/>
          </a:xfrm>
          <a:custGeom>
            <a:avLst/>
            <a:gdLst/>
            <a:ahLst/>
            <a:cxnLst/>
            <a:rect l="l" t="t" r="r" b="b"/>
            <a:pathLst>
              <a:path w="5343658" h="8133">
                <a:moveTo>
                  <a:pt x="0" y="0"/>
                </a:moveTo>
                <a:lnTo>
                  <a:pt x="5343658" y="0"/>
                </a:lnTo>
                <a:lnTo>
                  <a:pt x="5343658" y="8133"/>
                </a:lnTo>
                <a:lnTo>
                  <a:pt x="0" y="8133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52" name="Text 50"/>
          <p:cNvSpPr/>
          <p:nvPr/>
        </p:nvSpPr>
        <p:spPr>
          <a:xfrm>
            <a:off x="6354872" y="5538861"/>
            <a:ext cx="540872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Intervention:</a:t>
            </a:r>
            <a:r>
              <a:rPr lang="en-US" sz="1025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Structured writing workshops with model analysis and peer review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325337" y="6026866"/>
            <a:ext cx="11541326" cy="504272"/>
          </a:xfrm>
          <a:custGeom>
            <a:avLst/>
            <a:gdLst/>
            <a:ahLst/>
            <a:cxnLst/>
            <a:rect l="l" t="t" r="r" b="b"/>
            <a:pathLst>
              <a:path w="11541326" h="504272">
                <a:moveTo>
                  <a:pt x="65066" y="0"/>
                </a:moveTo>
                <a:lnTo>
                  <a:pt x="11476260" y="0"/>
                </a:lnTo>
                <a:cubicBezTo>
                  <a:pt x="11512195" y="0"/>
                  <a:pt x="11541326" y="29131"/>
                  <a:pt x="11541326" y="65066"/>
                </a:cubicBezTo>
                <a:lnTo>
                  <a:pt x="11541326" y="439206"/>
                </a:lnTo>
                <a:cubicBezTo>
                  <a:pt x="11541326" y="475141"/>
                  <a:pt x="11512195" y="504272"/>
                  <a:pt x="11476260" y="504272"/>
                </a:cubicBezTo>
                <a:lnTo>
                  <a:pt x="65066" y="504272"/>
                </a:lnTo>
                <a:cubicBezTo>
                  <a:pt x="29131" y="504272"/>
                  <a:pt x="0" y="475141"/>
                  <a:pt x="0" y="439206"/>
                </a:cubicBezTo>
                <a:lnTo>
                  <a:pt x="0" y="65066"/>
                </a:lnTo>
                <a:cubicBezTo>
                  <a:pt x="0" y="29131"/>
                  <a:pt x="29131" y="0"/>
                  <a:pt x="65066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10000"/>
                </a:srgbClr>
              </a:gs>
              <a:gs pos="100000">
                <a:srgbClr val="C5A57E">
                  <a:alpha val="10000"/>
                </a:srgbClr>
              </a:gs>
            </a:gsLst>
            <a:lin ang="0" scaled="1"/>
          </a:gradFill>
        </p:spPr>
      </p:sp>
      <p:sp>
        <p:nvSpPr>
          <p:cNvPr id="54" name="Shape 52"/>
          <p:cNvSpPr/>
          <p:nvPr/>
        </p:nvSpPr>
        <p:spPr>
          <a:xfrm>
            <a:off x="518506" y="6157001"/>
            <a:ext cx="183002" cy="244003"/>
          </a:xfrm>
          <a:custGeom>
            <a:avLst/>
            <a:gdLst/>
            <a:ahLst/>
            <a:cxnLst/>
            <a:rect l="l" t="t" r="r" b="b"/>
            <a:pathLst>
              <a:path w="183002" h="244003">
                <a:moveTo>
                  <a:pt x="139587" y="183002"/>
                </a:moveTo>
                <a:cubicBezTo>
                  <a:pt x="143066" y="172375"/>
                  <a:pt x="150024" y="162748"/>
                  <a:pt x="157887" y="154456"/>
                </a:cubicBezTo>
                <a:cubicBezTo>
                  <a:pt x="173471" y="138062"/>
                  <a:pt x="183002" y="115901"/>
                  <a:pt x="183002" y="91501"/>
                </a:cubicBezTo>
                <a:cubicBezTo>
                  <a:pt x="183002" y="40985"/>
                  <a:pt x="142017" y="0"/>
                  <a:pt x="91501" y="0"/>
                </a:cubicBezTo>
                <a:cubicBezTo>
                  <a:pt x="40985" y="0"/>
                  <a:pt x="0" y="40985"/>
                  <a:pt x="0" y="91501"/>
                </a:cubicBezTo>
                <a:cubicBezTo>
                  <a:pt x="0" y="115901"/>
                  <a:pt x="9531" y="138062"/>
                  <a:pt x="25115" y="154456"/>
                </a:cubicBezTo>
                <a:cubicBezTo>
                  <a:pt x="32978" y="162748"/>
                  <a:pt x="39984" y="172375"/>
                  <a:pt x="43415" y="183002"/>
                </a:cubicBezTo>
                <a:lnTo>
                  <a:pt x="139539" y="183002"/>
                </a:lnTo>
                <a:close/>
                <a:moveTo>
                  <a:pt x="137252" y="205877"/>
                </a:moveTo>
                <a:lnTo>
                  <a:pt x="45751" y="205877"/>
                </a:lnTo>
                <a:lnTo>
                  <a:pt x="45751" y="213502"/>
                </a:lnTo>
                <a:cubicBezTo>
                  <a:pt x="45751" y="234567"/>
                  <a:pt x="62812" y="251628"/>
                  <a:pt x="83876" y="251628"/>
                </a:cubicBezTo>
                <a:lnTo>
                  <a:pt x="99126" y="251628"/>
                </a:lnTo>
                <a:cubicBezTo>
                  <a:pt x="120190" y="251628"/>
                  <a:pt x="137252" y="234567"/>
                  <a:pt x="137252" y="213502"/>
                </a:cubicBezTo>
                <a:lnTo>
                  <a:pt x="137252" y="205877"/>
                </a:lnTo>
                <a:close/>
                <a:moveTo>
                  <a:pt x="87688" y="53376"/>
                </a:moveTo>
                <a:cubicBezTo>
                  <a:pt x="68721" y="53376"/>
                  <a:pt x="53376" y="68721"/>
                  <a:pt x="53376" y="87688"/>
                </a:cubicBezTo>
                <a:cubicBezTo>
                  <a:pt x="53376" y="94027"/>
                  <a:pt x="48276" y="99126"/>
                  <a:pt x="41938" y="99126"/>
                </a:cubicBezTo>
                <a:cubicBezTo>
                  <a:pt x="35600" y="99126"/>
                  <a:pt x="30500" y="94027"/>
                  <a:pt x="30500" y="87688"/>
                </a:cubicBezTo>
                <a:cubicBezTo>
                  <a:pt x="30500" y="56092"/>
                  <a:pt x="56092" y="30500"/>
                  <a:pt x="87688" y="30500"/>
                </a:cubicBezTo>
                <a:cubicBezTo>
                  <a:pt x="94027" y="30500"/>
                  <a:pt x="99126" y="35600"/>
                  <a:pt x="99126" y="41938"/>
                </a:cubicBezTo>
                <a:cubicBezTo>
                  <a:pt x="99126" y="48276"/>
                  <a:pt x="94027" y="53376"/>
                  <a:pt x="87688" y="53376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55" name="Text 53"/>
          <p:cNvSpPr/>
          <p:nvPr/>
        </p:nvSpPr>
        <p:spPr>
          <a:xfrm>
            <a:off x="890610" y="6173268"/>
            <a:ext cx="9507971" cy="211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2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Insight:</a:t>
            </a:r>
            <a:r>
              <a:rPr lang="en-US" sz="102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Both cases demonstrate how layered scaffolding transforms surface-level language use into deep academic competence through systematic strategy instruction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25337" y="325337"/>
            <a:ext cx="65067" cy="325337"/>
          </a:xfrm>
          <a:custGeom>
            <a:avLst/>
            <a:gdLst/>
            <a:ahLst/>
            <a:cxnLst/>
            <a:rect l="l" t="t" r="r" b="b"/>
            <a:pathLst>
              <a:path w="65067" h="325337">
                <a:moveTo>
                  <a:pt x="0" y="0"/>
                </a:moveTo>
                <a:lnTo>
                  <a:pt x="65067" y="0"/>
                </a:lnTo>
                <a:lnTo>
                  <a:pt x="65067" y="325337"/>
                </a:lnTo>
                <a:lnTo>
                  <a:pt x="0" y="325337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488005" y="390404"/>
            <a:ext cx="2252958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kern="0" spc="102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Longitudinal Case Studies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25337" y="715741"/>
            <a:ext cx="11687728" cy="32533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05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Case Study 1: Academic &amp; Strategy Growth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25337" y="1171213"/>
            <a:ext cx="5668995" cy="4725518"/>
          </a:xfrm>
          <a:custGeom>
            <a:avLst/>
            <a:gdLst/>
            <a:ahLst/>
            <a:cxnLst/>
            <a:rect l="l" t="t" r="r" b="b"/>
            <a:pathLst>
              <a:path w="5668995" h="4725518">
                <a:moveTo>
                  <a:pt x="97582" y="0"/>
                </a:moveTo>
                <a:lnTo>
                  <a:pt x="5571413" y="0"/>
                </a:lnTo>
                <a:cubicBezTo>
                  <a:pt x="5625306" y="0"/>
                  <a:pt x="5668995" y="43689"/>
                  <a:pt x="5668995" y="97582"/>
                </a:cubicBezTo>
                <a:lnTo>
                  <a:pt x="5668995" y="4627936"/>
                </a:lnTo>
                <a:cubicBezTo>
                  <a:pt x="5668995" y="4681829"/>
                  <a:pt x="5625306" y="4725518"/>
                  <a:pt x="5571413" y="4725518"/>
                </a:cubicBezTo>
                <a:lnTo>
                  <a:pt x="97582" y="4725518"/>
                </a:lnTo>
                <a:cubicBezTo>
                  <a:pt x="43689" y="4725518"/>
                  <a:pt x="0" y="4681829"/>
                  <a:pt x="0" y="4627936"/>
                </a:cubicBezTo>
                <a:lnTo>
                  <a:pt x="0" y="97582"/>
                </a:lnTo>
                <a:cubicBezTo>
                  <a:pt x="0" y="43725"/>
                  <a:pt x="43725" y="0"/>
                  <a:pt x="9758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2001" dist="8133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325337" y="1171213"/>
            <a:ext cx="5668995" cy="845876"/>
          </a:xfrm>
          <a:custGeom>
            <a:avLst/>
            <a:gdLst/>
            <a:ahLst/>
            <a:cxnLst/>
            <a:rect l="l" t="t" r="r" b="b"/>
            <a:pathLst>
              <a:path w="5668995" h="845876">
                <a:moveTo>
                  <a:pt x="0" y="0"/>
                </a:moveTo>
                <a:lnTo>
                  <a:pt x="5668995" y="0"/>
                </a:lnTo>
                <a:lnTo>
                  <a:pt x="5668995" y="845876"/>
                </a:lnTo>
                <a:lnTo>
                  <a:pt x="0" y="84587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7" name="Shape 5"/>
          <p:cNvSpPr/>
          <p:nvPr/>
        </p:nvSpPr>
        <p:spPr>
          <a:xfrm>
            <a:off x="488005" y="1333881"/>
            <a:ext cx="520539" cy="520539"/>
          </a:xfrm>
          <a:custGeom>
            <a:avLst/>
            <a:gdLst/>
            <a:ahLst/>
            <a:cxnLst/>
            <a:rect l="l" t="t" r="r" b="b"/>
            <a:pathLst>
              <a:path w="520539" h="520539">
                <a:moveTo>
                  <a:pt x="260270" y="0"/>
                </a:moveTo>
                <a:lnTo>
                  <a:pt x="260270" y="0"/>
                </a:lnTo>
                <a:cubicBezTo>
                  <a:pt x="404012" y="0"/>
                  <a:pt x="520539" y="116527"/>
                  <a:pt x="520539" y="260270"/>
                </a:cubicBezTo>
                <a:lnTo>
                  <a:pt x="520539" y="260270"/>
                </a:lnTo>
                <a:cubicBezTo>
                  <a:pt x="520539" y="404012"/>
                  <a:pt x="404012" y="520539"/>
                  <a:pt x="260270" y="520539"/>
                </a:cubicBezTo>
                <a:lnTo>
                  <a:pt x="260270" y="520539"/>
                </a:lnTo>
                <a:cubicBezTo>
                  <a:pt x="116527" y="520539"/>
                  <a:pt x="0" y="404012"/>
                  <a:pt x="0" y="260270"/>
                </a:cubicBezTo>
                <a:lnTo>
                  <a:pt x="0" y="260270"/>
                </a:lnTo>
                <a:cubicBezTo>
                  <a:pt x="0" y="116527"/>
                  <a:pt x="116527" y="0"/>
                  <a:pt x="26027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8" name="Shape 6"/>
          <p:cNvSpPr/>
          <p:nvPr/>
        </p:nvSpPr>
        <p:spPr>
          <a:xfrm>
            <a:off x="643557" y="1472149"/>
            <a:ext cx="213502" cy="244003"/>
          </a:xfrm>
          <a:custGeom>
            <a:avLst/>
            <a:gdLst/>
            <a:ahLst/>
            <a:cxnLst/>
            <a:rect l="l" t="t" r="r" b="b"/>
            <a:pathLst>
              <a:path w="213502" h="244003">
                <a:moveTo>
                  <a:pt x="114996" y="-6195"/>
                </a:moveTo>
                <a:cubicBezTo>
                  <a:pt x="109563" y="-7291"/>
                  <a:pt x="103987" y="-7291"/>
                  <a:pt x="98554" y="-6195"/>
                </a:cubicBezTo>
                <a:lnTo>
                  <a:pt x="9198" y="11676"/>
                </a:lnTo>
                <a:cubicBezTo>
                  <a:pt x="3860" y="12724"/>
                  <a:pt x="0" y="17442"/>
                  <a:pt x="0" y="22875"/>
                </a:cubicBezTo>
                <a:cubicBezTo>
                  <a:pt x="0" y="27784"/>
                  <a:pt x="3098" y="32073"/>
                  <a:pt x="7625" y="33646"/>
                </a:cubicBezTo>
                <a:lnTo>
                  <a:pt x="7625" y="68626"/>
                </a:lnTo>
                <a:lnTo>
                  <a:pt x="143" y="106084"/>
                </a:lnTo>
                <a:cubicBezTo>
                  <a:pt x="48" y="106513"/>
                  <a:pt x="0" y="106989"/>
                  <a:pt x="0" y="107466"/>
                </a:cubicBezTo>
                <a:cubicBezTo>
                  <a:pt x="0" y="111279"/>
                  <a:pt x="3098" y="114424"/>
                  <a:pt x="6958" y="114424"/>
                </a:cubicBezTo>
                <a:lnTo>
                  <a:pt x="23590" y="114424"/>
                </a:lnTo>
                <a:cubicBezTo>
                  <a:pt x="27403" y="114424"/>
                  <a:pt x="30548" y="111326"/>
                  <a:pt x="30548" y="107466"/>
                </a:cubicBezTo>
                <a:cubicBezTo>
                  <a:pt x="30548" y="106989"/>
                  <a:pt x="30500" y="106561"/>
                  <a:pt x="30405" y="106084"/>
                </a:cubicBezTo>
                <a:lnTo>
                  <a:pt x="22875" y="68626"/>
                </a:lnTo>
                <a:lnTo>
                  <a:pt x="22875" y="36839"/>
                </a:lnTo>
                <a:lnTo>
                  <a:pt x="45751" y="41414"/>
                </a:lnTo>
                <a:lnTo>
                  <a:pt x="45751" y="68626"/>
                </a:lnTo>
                <a:cubicBezTo>
                  <a:pt x="45751" y="102319"/>
                  <a:pt x="73058" y="129626"/>
                  <a:pt x="106751" y="129626"/>
                </a:cubicBezTo>
                <a:cubicBezTo>
                  <a:pt x="140445" y="129626"/>
                  <a:pt x="167752" y="102319"/>
                  <a:pt x="167752" y="68626"/>
                </a:cubicBezTo>
                <a:lnTo>
                  <a:pt x="167752" y="41414"/>
                </a:lnTo>
                <a:lnTo>
                  <a:pt x="204305" y="34122"/>
                </a:lnTo>
                <a:cubicBezTo>
                  <a:pt x="209642" y="33026"/>
                  <a:pt x="213502" y="28308"/>
                  <a:pt x="213502" y="22875"/>
                </a:cubicBezTo>
                <a:cubicBezTo>
                  <a:pt x="213502" y="17442"/>
                  <a:pt x="209642" y="12724"/>
                  <a:pt x="204305" y="11676"/>
                </a:cubicBezTo>
                <a:lnTo>
                  <a:pt x="114996" y="-6195"/>
                </a:lnTo>
                <a:close/>
                <a:moveTo>
                  <a:pt x="106751" y="106751"/>
                </a:moveTo>
                <a:cubicBezTo>
                  <a:pt x="85687" y="106751"/>
                  <a:pt x="68626" y="89690"/>
                  <a:pt x="68626" y="68626"/>
                </a:cubicBezTo>
                <a:lnTo>
                  <a:pt x="144877" y="68626"/>
                </a:lnTo>
                <a:cubicBezTo>
                  <a:pt x="144877" y="89690"/>
                  <a:pt x="127815" y="106751"/>
                  <a:pt x="106751" y="106751"/>
                </a:cubicBezTo>
                <a:close/>
                <a:moveTo>
                  <a:pt x="57236" y="152549"/>
                </a:moveTo>
                <a:cubicBezTo>
                  <a:pt x="27975" y="165989"/>
                  <a:pt x="7625" y="195536"/>
                  <a:pt x="7625" y="229849"/>
                </a:cubicBezTo>
                <a:cubicBezTo>
                  <a:pt x="7625" y="237664"/>
                  <a:pt x="13963" y="244003"/>
                  <a:pt x="21779" y="244003"/>
                </a:cubicBezTo>
                <a:lnTo>
                  <a:pt x="95314" y="244003"/>
                </a:lnTo>
                <a:lnTo>
                  <a:pt x="95314" y="174424"/>
                </a:lnTo>
                <a:lnTo>
                  <a:pt x="67959" y="153931"/>
                </a:lnTo>
                <a:cubicBezTo>
                  <a:pt x="64861" y="151596"/>
                  <a:pt x="60715" y="150977"/>
                  <a:pt x="57188" y="152597"/>
                </a:cubicBezTo>
                <a:close/>
                <a:moveTo>
                  <a:pt x="118189" y="244003"/>
                </a:moveTo>
                <a:lnTo>
                  <a:pt x="191723" y="244003"/>
                </a:lnTo>
                <a:cubicBezTo>
                  <a:pt x="199539" y="244003"/>
                  <a:pt x="205877" y="237664"/>
                  <a:pt x="205877" y="229849"/>
                </a:cubicBezTo>
                <a:cubicBezTo>
                  <a:pt x="205877" y="195536"/>
                  <a:pt x="185528" y="165989"/>
                  <a:pt x="156267" y="152597"/>
                </a:cubicBezTo>
                <a:cubicBezTo>
                  <a:pt x="152740" y="150977"/>
                  <a:pt x="148594" y="151596"/>
                  <a:pt x="145496" y="153931"/>
                </a:cubicBezTo>
                <a:lnTo>
                  <a:pt x="118141" y="174424"/>
                </a:lnTo>
                <a:lnTo>
                  <a:pt x="118141" y="24400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9" name="Text 7"/>
          <p:cNvSpPr/>
          <p:nvPr/>
        </p:nvSpPr>
        <p:spPr>
          <a:xfrm>
            <a:off x="1138679" y="1370482"/>
            <a:ext cx="1830020" cy="2521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Jacky Li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10" name="Text 8"/>
          <p:cNvSpPr/>
          <p:nvPr/>
        </p:nvSpPr>
        <p:spPr>
          <a:xfrm>
            <a:off x="1138679" y="1622618"/>
            <a:ext cx="179748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Thought-Deepening Trajectory</a:t>
            </a:r>
            <a:endParaRPr lang="en-US" sz="1600" dirty="0"/>
          </a:p>
        </p:txBody>
      </p:sp>
      <p:sp>
        <p:nvSpPr>
          <p:cNvPr id="27" name="Shape 25"/>
          <p:cNvSpPr/>
          <p:nvPr/>
        </p:nvSpPr>
        <p:spPr>
          <a:xfrm>
            <a:off x="488005" y="5404659"/>
            <a:ext cx="5343658" cy="8133"/>
          </a:xfrm>
          <a:custGeom>
            <a:avLst/>
            <a:gdLst/>
            <a:ahLst/>
            <a:cxnLst/>
            <a:rect l="l" t="t" r="r" b="b"/>
            <a:pathLst>
              <a:path w="5343658" h="8133">
                <a:moveTo>
                  <a:pt x="0" y="0"/>
                </a:moveTo>
                <a:lnTo>
                  <a:pt x="5343658" y="0"/>
                </a:lnTo>
                <a:lnTo>
                  <a:pt x="5343658" y="8133"/>
                </a:lnTo>
                <a:lnTo>
                  <a:pt x="0" y="8133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28" name="Text 26"/>
          <p:cNvSpPr/>
          <p:nvPr/>
        </p:nvSpPr>
        <p:spPr>
          <a:xfrm>
            <a:off x="488005" y="5538861"/>
            <a:ext cx="540872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Intervention:</a:t>
            </a:r>
            <a:r>
              <a:rPr lang="en-US" sz="1025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Foreign teacher debates and Socratic questioning techniques</a:t>
            </a:r>
            <a:endParaRPr lang="en-US" sz="1600" dirty="0"/>
          </a:p>
        </p:txBody>
      </p:sp>
      <p:sp>
        <p:nvSpPr>
          <p:cNvPr id="29" name="Shape 27"/>
          <p:cNvSpPr/>
          <p:nvPr/>
        </p:nvSpPr>
        <p:spPr>
          <a:xfrm>
            <a:off x="6192203" y="1171213"/>
            <a:ext cx="5668995" cy="4725518"/>
          </a:xfrm>
          <a:custGeom>
            <a:avLst/>
            <a:gdLst/>
            <a:ahLst/>
            <a:cxnLst/>
            <a:rect l="l" t="t" r="r" b="b"/>
            <a:pathLst>
              <a:path w="5668995" h="4725518">
                <a:moveTo>
                  <a:pt x="97582" y="0"/>
                </a:moveTo>
                <a:lnTo>
                  <a:pt x="5571413" y="0"/>
                </a:lnTo>
                <a:cubicBezTo>
                  <a:pt x="5625306" y="0"/>
                  <a:pt x="5668995" y="43689"/>
                  <a:pt x="5668995" y="97582"/>
                </a:cubicBezTo>
                <a:lnTo>
                  <a:pt x="5668995" y="4627936"/>
                </a:lnTo>
                <a:cubicBezTo>
                  <a:pt x="5668995" y="4681829"/>
                  <a:pt x="5625306" y="4725518"/>
                  <a:pt x="5571413" y="4725518"/>
                </a:cubicBezTo>
                <a:lnTo>
                  <a:pt x="97582" y="4725518"/>
                </a:lnTo>
                <a:cubicBezTo>
                  <a:pt x="43689" y="4725518"/>
                  <a:pt x="0" y="4681829"/>
                  <a:pt x="0" y="4627936"/>
                </a:cubicBezTo>
                <a:lnTo>
                  <a:pt x="0" y="97582"/>
                </a:lnTo>
                <a:cubicBezTo>
                  <a:pt x="0" y="43725"/>
                  <a:pt x="43725" y="0"/>
                  <a:pt x="97582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2001" dist="81334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30" name="Shape 28"/>
          <p:cNvSpPr/>
          <p:nvPr/>
        </p:nvSpPr>
        <p:spPr>
          <a:xfrm>
            <a:off x="6192203" y="1171213"/>
            <a:ext cx="5668995" cy="845876"/>
          </a:xfrm>
          <a:custGeom>
            <a:avLst/>
            <a:gdLst/>
            <a:ahLst/>
            <a:cxnLst/>
            <a:rect l="l" t="t" r="r" b="b"/>
            <a:pathLst>
              <a:path w="5668995" h="845876">
                <a:moveTo>
                  <a:pt x="0" y="0"/>
                </a:moveTo>
                <a:lnTo>
                  <a:pt x="5668995" y="0"/>
                </a:lnTo>
                <a:lnTo>
                  <a:pt x="5668995" y="845876"/>
                </a:lnTo>
                <a:lnTo>
                  <a:pt x="0" y="845876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rgbClr val="C5A57E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31" name="Shape 29"/>
          <p:cNvSpPr/>
          <p:nvPr/>
        </p:nvSpPr>
        <p:spPr>
          <a:xfrm>
            <a:off x="6354872" y="1333881"/>
            <a:ext cx="520539" cy="520539"/>
          </a:xfrm>
          <a:custGeom>
            <a:avLst/>
            <a:gdLst/>
            <a:ahLst/>
            <a:cxnLst/>
            <a:rect l="l" t="t" r="r" b="b"/>
            <a:pathLst>
              <a:path w="520539" h="520539">
                <a:moveTo>
                  <a:pt x="260270" y="0"/>
                </a:moveTo>
                <a:lnTo>
                  <a:pt x="260270" y="0"/>
                </a:lnTo>
                <a:cubicBezTo>
                  <a:pt x="404012" y="0"/>
                  <a:pt x="520539" y="116527"/>
                  <a:pt x="520539" y="260270"/>
                </a:cubicBezTo>
                <a:lnTo>
                  <a:pt x="520539" y="260270"/>
                </a:lnTo>
                <a:cubicBezTo>
                  <a:pt x="520539" y="404012"/>
                  <a:pt x="404012" y="520539"/>
                  <a:pt x="260270" y="520539"/>
                </a:cubicBezTo>
                <a:lnTo>
                  <a:pt x="260270" y="520539"/>
                </a:lnTo>
                <a:cubicBezTo>
                  <a:pt x="116527" y="520539"/>
                  <a:pt x="0" y="404012"/>
                  <a:pt x="0" y="260270"/>
                </a:cubicBezTo>
                <a:lnTo>
                  <a:pt x="0" y="260270"/>
                </a:lnTo>
                <a:cubicBezTo>
                  <a:pt x="0" y="116527"/>
                  <a:pt x="116527" y="0"/>
                  <a:pt x="260270" y="0"/>
                </a:cubicBezTo>
                <a:close/>
              </a:path>
            </a:pathLst>
          </a:custGeom>
          <a:solidFill>
            <a:srgbClr val="FFFFFF">
              <a:alpha val="20000"/>
            </a:srgbClr>
          </a:solidFill>
        </p:spPr>
      </p:sp>
      <p:sp>
        <p:nvSpPr>
          <p:cNvPr id="32" name="Shape 30"/>
          <p:cNvSpPr/>
          <p:nvPr/>
        </p:nvSpPr>
        <p:spPr>
          <a:xfrm>
            <a:off x="6510423" y="1472149"/>
            <a:ext cx="213502" cy="244003"/>
          </a:xfrm>
          <a:custGeom>
            <a:avLst/>
            <a:gdLst/>
            <a:ahLst/>
            <a:cxnLst/>
            <a:rect l="l" t="t" r="r" b="b"/>
            <a:pathLst>
              <a:path w="213502" h="244003">
                <a:moveTo>
                  <a:pt x="114996" y="-6195"/>
                </a:moveTo>
                <a:cubicBezTo>
                  <a:pt x="109563" y="-7291"/>
                  <a:pt x="103987" y="-7291"/>
                  <a:pt x="98554" y="-6195"/>
                </a:cubicBezTo>
                <a:lnTo>
                  <a:pt x="9198" y="11676"/>
                </a:lnTo>
                <a:cubicBezTo>
                  <a:pt x="3860" y="12724"/>
                  <a:pt x="0" y="17442"/>
                  <a:pt x="0" y="22875"/>
                </a:cubicBezTo>
                <a:cubicBezTo>
                  <a:pt x="0" y="27784"/>
                  <a:pt x="3098" y="32073"/>
                  <a:pt x="7625" y="33646"/>
                </a:cubicBezTo>
                <a:lnTo>
                  <a:pt x="7625" y="68626"/>
                </a:lnTo>
                <a:lnTo>
                  <a:pt x="143" y="106084"/>
                </a:lnTo>
                <a:cubicBezTo>
                  <a:pt x="48" y="106513"/>
                  <a:pt x="0" y="106989"/>
                  <a:pt x="0" y="107466"/>
                </a:cubicBezTo>
                <a:cubicBezTo>
                  <a:pt x="0" y="111279"/>
                  <a:pt x="3098" y="114424"/>
                  <a:pt x="6958" y="114424"/>
                </a:cubicBezTo>
                <a:lnTo>
                  <a:pt x="23590" y="114424"/>
                </a:lnTo>
                <a:cubicBezTo>
                  <a:pt x="27403" y="114424"/>
                  <a:pt x="30548" y="111326"/>
                  <a:pt x="30548" y="107466"/>
                </a:cubicBezTo>
                <a:cubicBezTo>
                  <a:pt x="30548" y="106989"/>
                  <a:pt x="30500" y="106561"/>
                  <a:pt x="30405" y="106084"/>
                </a:cubicBezTo>
                <a:lnTo>
                  <a:pt x="22875" y="68626"/>
                </a:lnTo>
                <a:lnTo>
                  <a:pt x="22875" y="36839"/>
                </a:lnTo>
                <a:lnTo>
                  <a:pt x="45751" y="41414"/>
                </a:lnTo>
                <a:lnTo>
                  <a:pt x="45751" y="68626"/>
                </a:lnTo>
                <a:cubicBezTo>
                  <a:pt x="45751" y="102319"/>
                  <a:pt x="73058" y="129626"/>
                  <a:pt x="106751" y="129626"/>
                </a:cubicBezTo>
                <a:cubicBezTo>
                  <a:pt x="140445" y="129626"/>
                  <a:pt x="167752" y="102319"/>
                  <a:pt x="167752" y="68626"/>
                </a:cubicBezTo>
                <a:lnTo>
                  <a:pt x="167752" y="41414"/>
                </a:lnTo>
                <a:lnTo>
                  <a:pt x="204305" y="34122"/>
                </a:lnTo>
                <a:cubicBezTo>
                  <a:pt x="209642" y="33026"/>
                  <a:pt x="213502" y="28308"/>
                  <a:pt x="213502" y="22875"/>
                </a:cubicBezTo>
                <a:cubicBezTo>
                  <a:pt x="213502" y="17442"/>
                  <a:pt x="209642" y="12724"/>
                  <a:pt x="204305" y="11676"/>
                </a:cubicBezTo>
                <a:lnTo>
                  <a:pt x="114996" y="-6195"/>
                </a:lnTo>
                <a:close/>
                <a:moveTo>
                  <a:pt x="106751" y="106751"/>
                </a:moveTo>
                <a:cubicBezTo>
                  <a:pt x="85687" y="106751"/>
                  <a:pt x="68626" y="89690"/>
                  <a:pt x="68626" y="68626"/>
                </a:cubicBezTo>
                <a:lnTo>
                  <a:pt x="144877" y="68626"/>
                </a:lnTo>
                <a:cubicBezTo>
                  <a:pt x="144877" y="89690"/>
                  <a:pt x="127815" y="106751"/>
                  <a:pt x="106751" y="106751"/>
                </a:cubicBezTo>
                <a:close/>
                <a:moveTo>
                  <a:pt x="57236" y="152549"/>
                </a:moveTo>
                <a:cubicBezTo>
                  <a:pt x="27975" y="165989"/>
                  <a:pt x="7625" y="195536"/>
                  <a:pt x="7625" y="229849"/>
                </a:cubicBezTo>
                <a:cubicBezTo>
                  <a:pt x="7625" y="237664"/>
                  <a:pt x="13963" y="244003"/>
                  <a:pt x="21779" y="244003"/>
                </a:cubicBezTo>
                <a:lnTo>
                  <a:pt x="95314" y="244003"/>
                </a:lnTo>
                <a:lnTo>
                  <a:pt x="95314" y="174424"/>
                </a:lnTo>
                <a:lnTo>
                  <a:pt x="67959" y="153931"/>
                </a:lnTo>
                <a:cubicBezTo>
                  <a:pt x="64861" y="151596"/>
                  <a:pt x="60715" y="150977"/>
                  <a:pt x="57188" y="152597"/>
                </a:cubicBezTo>
                <a:close/>
                <a:moveTo>
                  <a:pt x="118189" y="244003"/>
                </a:moveTo>
                <a:lnTo>
                  <a:pt x="191723" y="244003"/>
                </a:lnTo>
                <a:cubicBezTo>
                  <a:pt x="199539" y="244003"/>
                  <a:pt x="205877" y="237664"/>
                  <a:pt x="205877" y="229849"/>
                </a:cubicBezTo>
                <a:cubicBezTo>
                  <a:pt x="205877" y="195536"/>
                  <a:pt x="185528" y="165989"/>
                  <a:pt x="156267" y="152597"/>
                </a:cubicBezTo>
                <a:cubicBezTo>
                  <a:pt x="152740" y="150977"/>
                  <a:pt x="148594" y="151596"/>
                  <a:pt x="145496" y="153931"/>
                </a:cubicBezTo>
                <a:lnTo>
                  <a:pt x="118141" y="174424"/>
                </a:lnTo>
                <a:lnTo>
                  <a:pt x="118141" y="244003"/>
                </a:lnTo>
                <a:close/>
              </a:path>
            </a:pathLst>
          </a:custGeom>
          <a:solidFill>
            <a:srgbClr val="FFFFFF"/>
          </a:solidFill>
        </p:spPr>
      </p:sp>
      <p:sp>
        <p:nvSpPr>
          <p:cNvPr id="33" name="Text 31"/>
          <p:cNvSpPr/>
          <p:nvPr/>
        </p:nvSpPr>
        <p:spPr>
          <a:xfrm>
            <a:off x="7005545" y="1370482"/>
            <a:ext cx="1870687" cy="25213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00" dirty="0">
                <a:solidFill>
                  <a:schemeClr val="bg1"/>
                </a:solidFill>
                <a:latin typeface="WPS灵秀黑" charset="-122"/>
                <a:ea typeface="WPS灵秀黑" charset="-122"/>
              </a:rPr>
              <a:t>Moon Zhang</a:t>
            </a:r>
            <a:endParaRPr lang="en-US" sz="1600" dirty="0">
              <a:solidFill>
                <a:schemeClr val="bg1"/>
              </a:solidFill>
              <a:latin typeface="WPS灵秀黑" charset="-122"/>
              <a:ea typeface="WPS灵秀黑" charset="-122"/>
            </a:endParaRPr>
          </a:p>
        </p:txBody>
      </p:sp>
      <p:sp>
        <p:nvSpPr>
          <p:cNvPr id="34" name="Text 32"/>
          <p:cNvSpPr/>
          <p:nvPr/>
        </p:nvSpPr>
        <p:spPr>
          <a:xfrm>
            <a:off x="7005545" y="1622618"/>
            <a:ext cx="1838153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dirty="0">
                <a:solidFill>
                  <a:srgbClr val="FFFFFF">
                    <a:alpha val="90000"/>
                  </a:srgbClr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Strategy-Building Development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6354872" y="5404659"/>
            <a:ext cx="5343658" cy="8133"/>
          </a:xfrm>
          <a:custGeom>
            <a:avLst/>
            <a:gdLst/>
            <a:ahLst/>
            <a:cxnLst/>
            <a:rect l="l" t="t" r="r" b="b"/>
            <a:pathLst>
              <a:path w="5343658" h="8133">
                <a:moveTo>
                  <a:pt x="0" y="0"/>
                </a:moveTo>
                <a:lnTo>
                  <a:pt x="5343658" y="0"/>
                </a:lnTo>
                <a:lnTo>
                  <a:pt x="5343658" y="8133"/>
                </a:lnTo>
                <a:lnTo>
                  <a:pt x="0" y="8133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52" name="Text 50"/>
          <p:cNvSpPr/>
          <p:nvPr/>
        </p:nvSpPr>
        <p:spPr>
          <a:xfrm>
            <a:off x="6354872" y="5538861"/>
            <a:ext cx="5408726" cy="195202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30000"/>
              </a:lnSpc>
            </a:pPr>
            <a:r>
              <a:rPr lang="en-US" sz="102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Intervention:</a:t>
            </a:r>
            <a:r>
              <a:rPr lang="en-US" sz="1025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Structured writing workshops with model analysis and peer review</a:t>
            </a:r>
            <a:endParaRPr lang="en-US" sz="1600" dirty="0"/>
          </a:p>
        </p:txBody>
      </p:sp>
      <p:sp>
        <p:nvSpPr>
          <p:cNvPr id="53" name="Shape 51"/>
          <p:cNvSpPr/>
          <p:nvPr/>
        </p:nvSpPr>
        <p:spPr>
          <a:xfrm>
            <a:off x="325337" y="6026866"/>
            <a:ext cx="11541326" cy="504272"/>
          </a:xfrm>
          <a:custGeom>
            <a:avLst/>
            <a:gdLst/>
            <a:ahLst/>
            <a:cxnLst/>
            <a:rect l="l" t="t" r="r" b="b"/>
            <a:pathLst>
              <a:path w="11541326" h="504272">
                <a:moveTo>
                  <a:pt x="65066" y="0"/>
                </a:moveTo>
                <a:lnTo>
                  <a:pt x="11476260" y="0"/>
                </a:lnTo>
                <a:cubicBezTo>
                  <a:pt x="11512195" y="0"/>
                  <a:pt x="11541326" y="29131"/>
                  <a:pt x="11541326" y="65066"/>
                </a:cubicBezTo>
                <a:lnTo>
                  <a:pt x="11541326" y="439206"/>
                </a:lnTo>
                <a:cubicBezTo>
                  <a:pt x="11541326" y="475141"/>
                  <a:pt x="11512195" y="504272"/>
                  <a:pt x="11476260" y="504272"/>
                </a:cubicBezTo>
                <a:lnTo>
                  <a:pt x="65066" y="504272"/>
                </a:lnTo>
                <a:cubicBezTo>
                  <a:pt x="29131" y="504272"/>
                  <a:pt x="0" y="475141"/>
                  <a:pt x="0" y="439206"/>
                </a:cubicBezTo>
                <a:lnTo>
                  <a:pt x="0" y="65066"/>
                </a:lnTo>
                <a:cubicBezTo>
                  <a:pt x="0" y="29131"/>
                  <a:pt x="29131" y="0"/>
                  <a:pt x="65066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10000"/>
                </a:srgbClr>
              </a:gs>
              <a:gs pos="100000">
                <a:srgbClr val="C5A57E">
                  <a:alpha val="10000"/>
                </a:srgbClr>
              </a:gs>
            </a:gsLst>
            <a:lin ang="0" scaled="1"/>
          </a:gradFill>
        </p:spPr>
      </p:sp>
      <p:sp>
        <p:nvSpPr>
          <p:cNvPr id="54" name="Shape 52"/>
          <p:cNvSpPr/>
          <p:nvPr/>
        </p:nvSpPr>
        <p:spPr>
          <a:xfrm>
            <a:off x="518506" y="6157001"/>
            <a:ext cx="183002" cy="244003"/>
          </a:xfrm>
          <a:custGeom>
            <a:avLst/>
            <a:gdLst/>
            <a:ahLst/>
            <a:cxnLst/>
            <a:rect l="l" t="t" r="r" b="b"/>
            <a:pathLst>
              <a:path w="183002" h="244003">
                <a:moveTo>
                  <a:pt x="139587" y="183002"/>
                </a:moveTo>
                <a:cubicBezTo>
                  <a:pt x="143066" y="172375"/>
                  <a:pt x="150024" y="162748"/>
                  <a:pt x="157887" y="154456"/>
                </a:cubicBezTo>
                <a:cubicBezTo>
                  <a:pt x="173471" y="138062"/>
                  <a:pt x="183002" y="115901"/>
                  <a:pt x="183002" y="91501"/>
                </a:cubicBezTo>
                <a:cubicBezTo>
                  <a:pt x="183002" y="40985"/>
                  <a:pt x="142017" y="0"/>
                  <a:pt x="91501" y="0"/>
                </a:cubicBezTo>
                <a:cubicBezTo>
                  <a:pt x="40985" y="0"/>
                  <a:pt x="0" y="40985"/>
                  <a:pt x="0" y="91501"/>
                </a:cubicBezTo>
                <a:cubicBezTo>
                  <a:pt x="0" y="115901"/>
                  <a:pt x="9531" y="138062"/>
                  <a:pt x="25115" y="154456"/>
                </a:cubicBezTo>
                <a:cubicBezTo>
                  <a:pt x="32978" y="162748"/>
                  <a:pt x="39984" y="172375"/>
                  <a:pt x="43415" y="183002"/>
                </a:cubicBezTo>
                <a:lnTo>
                  <a:pt x="139539" y="183002"/>
                </a:lnTo>
                <a:close/>
                <a:moveTo>
                  <a:pt x="137252" y="205877"/>
                </a:moveTo>
                <a:lnTo>
                  <a:pt x="45751" y="205877"/>
                </a:lnTo>
                <a:lnTo>
                  <a:pt x="45751" y="213502"/>
                </a:lnTo>
                <a:cubicBezTo>
                  <a:pt x="45751" y="234567"/>
                  <a:pt x="62812" y="251628"/>
                  <a:pt x="83876" y="251628"/>
                </a:cubicBezTo>
                <a:lnTo>
                  <a:pt x="99126" y="251628"/>
                </a:lnTo>
                <a:cubicBezTo>
                  <a:pt x="120190" y="251628"/>
                  <a:pt x="137252" y="234567"/>
                  <a:pt x="137252" y="213502"/>
                </a:cubicBezTo>
                <a:lnTo>
                  <a:pt x="137252" y="205877"/>
                </a:lnTo>
                <a:close/>
                <a:moveTo>
                  <a:pt x="87688" y="53376"/>
                </a:moveTo>
                <a:cubicBezTo>
                  <a:pt x="68721" y="53376"/>
                  <a:pt x="53376" y="68721"/>
                  <a:pt x="53376" y="87688"/>
                </a:cubicBezTo>
                <a:cubicBezTo>
                  <a:pt x="53376" y="94027"/>
                  <a:pt x="48276" y="99126"/>
                  <a:pt x="41938" y="99126"/>
                </a:cubicBezTo>
                <a:cubicBezTo>
                  <a:pt x="35600" y="99126"/>
                  <a:pt x="30500" y="94027"/>
                  <a:pt x="30500" y="87688"/>
                </a:cubicBezTo>
                <a:cubicBezTo>
                  <a:pt x="30500" y="56092"/>
                  <a:pt x="56092" y="30500"/>
                  <a:pt x="87688" y="30500"/>
                </a:cubicBezTo>
                <a:cubicBezTo>
                  <a:pt x="94027" y="30500"/>
                  <a:pt x="99126" y="35600"/>
                  <a:pt x="99126" y="41938"/>
                </a:cubicBezTo>
                <a:cubicBezTo>
                  <a:pt x="99126" y="48276"/>
                  <a:pt x="94027" y="53376"/>
                  <a:pt x="87688" y="53376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55" name="Text 53"/>
          <p:cNvSpPr/>
          <p:nvPr/>
        </p:nvSpPr>
        <p:spPr>
          <a:xfrm>
            <a:off x="890610" y="6173268"/>
            <a:ext cx="9507971" cy="211469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2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Insight:</a:t>
            </a:r>
            <a:r>
              <a:rPr lang="en-US" sz="102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Both cases demonstrate how layered scaffolding transforms surface-level language use into deep academic competence through systematic strategy instruction</a:t>
            </a:r>
            <a:endParaRPr lang="en-US" sz="1600" dirty="0"/>
          </a:p>
        </p:txBody>
      </p:sp>
      <p:pic>
        <p:nvPicPr>
          <p:cNvPr id="56" name="Picture 55" descr="2026-03-07 21:27:42.689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120" y="2016760"/>
            <a:ext cx="5647055" cy="3238500"/>
          </a:xfrm>
          <a:prstGeom prst="rect">
            <a:avLst/>
          </a:prstGeom>
        </p:spPr>
      </p:pic>
      <p:pic>
        <p:nvPicPr>
          <p:cNvPr id="58" name="Picture 57" descr="2026-03-07 21:43:49.029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520" y="2270760"/>
            <a:ext cx="5577840" cy="27305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7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338197" y="338197"/>
            <a:ext cx="67639" cy="338197"/>
          </a:xfrm>
          <a:custGeom>
            <a:avLst/>
            <a:gdLst/>
            <a:ahLst/>
            <a:cxnLst/>
            <a:rect l="l" t="t" r="r" b="b"/>
            <a:pathLst>
              <a:path w="67639" h="338197">
                <a:moveTo>
                  <a:pt x="0" y="0"/>
                </a:moveTo>
                <a:lnTo>
                  <a:pt x="67639" y="0"/>
                </a:lnTo>
                <a:lnTo>
                  <a:pt x="67639" y="338197"/>
                </a:lnTo>
                <a:lnTo>
                  <a:pt x="0" y="338197"/>
                </a:lnTo>
                <a:lnTo>
                  <a:pt x="0" y="0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3" name="Text 1"/>
          <p:cNvSpPr/>
          <p:nvPr/>
        </p:nvSpPr>
        <p:spPr>
          <a:xfrm>
            <a:off x="507295" y="405836"/>
            <a:ext cx="2900039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kern="0" spc="107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Student Transformation Stories</a:t>
            </a:r>
            <a:endParaRPr lang="en-US" sz="1600" dirty="0"/>
          </a:p>
        </p:txBody>
      </p:sp>
      <p:sp>
        <p:nvSpPr>
          <p:cNvPr id="4" name="Text 2"/>
          <p:cNvSpPr/>
          <p:nvPr/>
        </p:nvSpPr>
        <p:spPr>
          <a:xfrm>
            <a:off x="338197" y="744033"/>
            <a:ext cx="11667795" cy="338197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90000"/>
              </a:lnSpc>
            </a:pPr>
            <a:r>
              <a:rPr lang="en-US" sz="2395" b="1" dirty="0">
                <a:solidFill>
                  <a:srgbClr val="2A4B5A"/>
                </a:solidFill>
                <a:latin typeface="Oranienbaum" pitchFamily="34" charset="0"/>
                <a:ea typeface="Oranienbaum" pitchFamily="34" charset="0"/>
                <a:cs typeface="Oranienbaum" pitchFamily="34" charset="0"/>
              </a:rPr>
              <a:t>Case Study 2: Motivation &amp; Cross-Cultural Expression</a:t>
            </a:r>
            <a:endParaRPr lang="en-US" sz="1600" dirty="0"/>
          </a:p>
        </p:txBody>
      </p:sp>
      <p:sp>
        <p:nvSpPr>
          <p:cNvPr id="5" name="Shape 3"/>
          <p:cNvSpPr/>
          <p:nvPr/>
        </p:nvSpPr>
        <p:spPr>
          <a:xfrm>
            <a:off x="338197" y="1217509"/>
            <a:ext cx="5673254" cy="4641753"/>
          </a:xfrm>
          <a:custGeom>
            <a:avLst/>
            <a:gdLst/>
            <a:ahLst/>
            <a:cxnLst/>
            <a:rect l="l" t="t" r="r" b="b"/>
            <a:pathLst>
              <a:path w="5673254" h="4641753">
                <a:moveTo>
                  <a:pt x="101469" y="0"/>
                </a:moveTo>
                <a:lnTo>
                  <a:pt x="5571785" y="0"/>
                </a:lnTo>
                <a:cubicBezTo>
                  <a:pt x="5627825" y="0"/>
                  <a:pt x="5673254" y="45429"/>
                  <a:pt x="5673254" y="101469"/>
                </a:cubicBezTo>
                <a:lnTo>
                  <a:pt x="5673254" y="4540284"/>
                </a:lnTo>
                <a:cubicBezTo>
                  <a:pt x="5673254" y="4596324"/>
                  <a:pt x="5627825" y="4641753"/>
                  <a:pt x="5571785" y="4641753"/>
                </a:cubicBezTo>
                <a:lnTo>
                  <a:pt x="101469" y="4641753"/>
                </a:lnTo>
                <a:cubicBezTo>
                  <a:pt x="45429" y="4641753"/>
                  <a:pt x="0" y="4596324"/>
                  <a:pt x="0" y="4540284"/>
                </a:cubicBezTo>
                <a:lnTo>
                  <a:pt x="0" y="101469"/>
                </a:lnTo>
                <a:cubicBezTo>
                  <a:pt x="0" y="45467"/>
                  <a:pt x="45467" y="0"/>
                  <a:pt x="101469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6824" dist="84549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6" name="Shape 4"/>
          <p:cNvSpPr/>
          <p:nvPr/>
        </p:nvSpPr>
        <p:spPr>
          <a:xfrm>
            <a:off x="507295" y="1386607"/>
            <a:ext cx="541115" cy="541115"/>
          </a:xfrm>
          <a:custGeom>
            <a:avLst/>
            <a:gdLst/>
            <a:ahLst/>
            <a:cxnLst/>
            <a:rect l="l" t="t" r="r" b="b"/>
            <a:pathLst>
              <a:path w="541115" h="541115">
                <a:moveTo>
                  <a:pt x="270558" y="0"/>
                </a:moveTo>
                <a:lnTo>
                  <a:pt x="270558" y="0"/>
                </a:lnTo>
                <a:cubicBezTo>
                  <a:pt x="419882" y="0"/>
                  <a:pt x="541115" y="121233"/>
                  <a:pt x="541115" y="270558"/>
                </a:cubicBezTo>
                <a:lnTo>
                  <a:pt x="541115" y="270558"/>
                </a:lnTo>
                <a:cubicBezTo>
                  <a:pt x="541115" y="419882"/>
                  <a:pt x="419882" y="541115"/>
                  <a:pt x="270558" y="541115"/>
                </a:cubicBezTo>
                <a:lnTo>
                  <a:pt x="270558" y="541115"/>
                </a:lnTo>
                <a:cubicBezTo>
                  <a:pt x="121233" y="541115"/>
                  <a:pt x="0" y="419882"/>
                  <a:pt x="0" y="270558"/>
                </a:cubicBezTo>
                <a:lnTo>
                  <a:pt x="0" y="270558"/>
                </a:lnTo>
                <a:cubicBezTo>
                  <a:pt x="0" y="121233"/>
                  <a:pt x="121233" y="0"/>
                  <a:pt x="270558" y="0"/>
                </a:cubicBezTo>
                <a:close/>
              </a:path>
            </a:pathLst>
          </a:custGeom>
          <a:gradFill flip="none" rotWithShape="1">
            <a:gsLst>
              <a:gs pos="0">
                <a:srgbClr val="C5A57E"/>
              </a:gs>
              <a:gs pos="100000">
                <a:srgbClr val="8A9BA8"/>
              </a:gs>
            </a:gsLst>
            <a:lin ang="2700000" scaled="1"/>
          </a:gradFill>
        </p:spPr>
      </p:sp>
      <p:sp>
        <p:nvSpPr>
          <p:cNvPr id="7" name="Shape 5"/>
          <p:cNvSpPr/>
          <p:nvPr/>
        </p:nvSpPr>
        <p:spPr>
          <a:xfrm>
            <a:off x="668996" y="1530341"/>
            <a:ext cx="221942" cy="253648"/>
          </a:xfrm>
          <a:custGeom>
            <a:avLst/>
            <a:gdLst/>
            <a:ahLst/>
            <a:cxnLst/>
            <a:rect l="l" t="t" r="r" b="b"/>
            <a:pathLst>
              <a:path w="221942" h="253648">
                <a:moveTo>
                  <a:pt x="79513" y="-13079"/>
                </a:moveTo>
                <a:cubicBezTo>
                  <a:pt x="84120" y="-16943"/>
                  <a:pt x="90907" y="-16794"/>
                  <a:pt x="95316" y="-12633"/>
                </a:cubicBezTo>
                <a:cubicBezTo>
                  <a:pt x="101410" y="-6886"/>
                  <a:pt x="106859" y="-545"/>
                  <a:pt x="112110" y="5895"/>
                </a:cubicBezTo>
                <a:cubicBezTo>
                  <a:pt x="118798" y="14070"/>
                  <a:pt x="126824" y="24869"/>
                  <a:pt x="134552" y="37700"/>
                </a:cubicBezTo>
                <a:cubicBezTo>
                  <a:pt x="137128" y="34332"/>
                  <a:pt x="139506" y="31359"/>
                  <a:pt x="141587" y="28833"/>
                </a:cubicBezTo>
                <a:cubicBezTo>
                  <a:pt x="142132" y="28189"/>
                  <a:pt x="142677" y="27495"/>
                  <a:pt x="143222" y="26801"/>
                </a:cubicBezTo>
                <a:cubicBezTo>
                  <a:pt x="147135" y="21946"/>
                  <a:pt x="151990" y="15853"/>
                  <a:pt x="158480" y="15853"/>
                </a:cubicBezTo>
                <a:cubicBezTo>
                  <a:pt x="165119" y="15853"/>
                  <a:pt x="169776" y="21748"/>
                  <a:pt x="173739" y="26801"/>
                </a:cubicBezTo>
                <a:cubicBezTo>
                  <a:pt x="174383" y="27644"/>
                  <a:pt x="175027" y="28436"/>
                  <a:pt x="175671" y="29179"/>
                </a:cubicBezTo>
                <a:cubicBezTo>
                  <a:pt x="180774" y="35322"/>
                  <a:pt x="187561" y="44190"/>
                  <a:pt x="194348" y="55139"/>
                </a:cubicBezTo>
                <a:cubicBezTo>
                  <a:pt x="207823" y="76887"/>
                  <a:pt x="221892" y="107850"/>
                  <a:pt x="221892" y="142627"/>
                </a:cubicBezTo>
                <a:cubicBezTo>
                  <a:pt x="221892" y="203909"/>
                  <a:pt x="172203" y="253598"/>
                  <a:pt x="110921" y="253598"/>
                </a:cubicBezTo>
                <a:cubicBezTo>
                  <a:pt x="49640" y="253598"/>
                  <a:pt x="0" y="203959"/>
                  <a:pt x="0" y="142677"/>
                </a:cubicBezTo>
                <a:cubicBezTo>
                  <a:pt x="0" y="97545"/>
                  <a:pt x="20361" y="58458"/>
                  <a:pt x="39880" y="31211"/>
                </a:cubicBezTo>
                <a:cubicBezTo>
                  <a:pt x="49739" y="17488"/>
                  <a:pt x="59548" y="6490"/>
                  <a:pt x="66929" y="-1040"/>
                </a:cubicBezTo>
                <a:cubicBezTo>
                  <a:pt x="70992" y="-5202"/>
                  <a:pt x="75104" y="-9314"/>
                  <a:pt x="79562" y="-13029"/>
                </a:cubicBezTo>
                <a:close/>
                <a:moveTo>
                  <a:pt x="111813" y="206089"/>
                </a:moveTo>
                <a:cubicBezTo>
                  <a:pt x="124347" y="206089"/>
                  <a:pt x="135444" y="202621"/>
                  <a:pt x="145897" y="195685"/>
                </a:cubicBezTo>
                <a:cubicBezTo>
                  <a:pt x="166754" y="181120"/>
                  <a:pt x="172352" y="151990"/>
                  <a:pt x="159818" y="129103"/>
                </a:cubicBezTo>
                <a:cubicBezTo>
                  <a:pt x="157589" y="124644"/>
                  <a:pt x="151891" y="124347"/>
                  <a:pt x="148671" y="128112"/>
                </a:cubicBezTo>
                <a:lnTo>
                  <a:pt x="136187" y="142627"/>
                </a:lnTo>
                <a:cubicBezTo>
                  <a:pt x="132917" y="146392"/>
                  <a:pt x="127022" y="146293"/>
                  <a:pt x="123951" y="142380"/>
                </a:cubicBezTo>
                <a:cubicBezTo>
                  <a:pt x="115380" y="131431"/>
                  <a:pt x="99626" y="111466"/>
                  <a:pt x="91601" y="101261"/>
                </a:cubicBezTo>
                <a:cubicBezTo>
                  <a:pt x="88925" y="97843"/>
                  <a:pt x="84070" y="97298"/>
                  <a:pt x="80949" y="100320"/>
                </a:cubicBezTo>
                <a:cubicBezTo>
                  <a:pt x="71883" y="109138"/>
                  <a:pt x="55436" y="128459"/>
                  <a:pt x="55436" y="151990"/>
                </a:cubicBezTo>
                <a:cubicBezTo>
                  <a:pt x="55436" y="185975"/>
                  <a:pt x="80503" y="206089"/>
                  <a:pt x="111764" y="206089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8" name="Text 6"/>
          <p:cNvSpPr/>
          <p:nvPr/>
        </p:nvSpPr>
        <p:spPr>
          <a:xfrm>
            <a:off x="1183689" y="1424655"/>
            <a:ext cx="1420427" cy="2621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Fiona </a:t>
            </a:r>
            <a:r>
              <a:rPr lang="en-AU" altLang="en-US" sz="16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Xia</a:t>
            </a:r>
            <a:endParaRPr lang="en-AU" altLang="en-US" sz="1600" b="1" dirty="0">
              <a:solidFill>
                <a:srgbClr val="2A4B5A"/>
              </a:solidFill>
              <a:latin typeface="Unna" pitchFamily="34" charset="0"/>
              <a:ea typeface="Unna" pitchFamily="34" charset="0"/>
              <a:cs typeface="Unna" pitchFamily="34" charset="0"/>
            </a:endParaRPr>
          </a:p>
        </p:txBody>
      </p:sp>
      <p:sp>
        <p:nvSpPr>
          <p:cNvPr id="9" name="Text 7"/>
          <p:cNvSpPr/>
          <p:nvPr/>
        </p:nvSpPr>
        <p:spPr>
          <a:xfrm>
            <a:off x="1183689" y="1686757"/>
            <a:ext cx="1386607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Motivation Activation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507295" y="2096821"/>
            <a:ext cx="5335057" cy="980771"/>
          </a:xfrm>
          <a:custGeom>
            <a:avLst/>
            <a:gdLst/>
            <a:ahLst/>
            <a:cxnLst/>
            <a:rect l="l" t="t" r="r" b="b"/>
            <a:pathLst>
              <a:path w="5335057" h="980771">
                <a:moveTo>
                  <a:pt x="67644" y="0"/>
                </a:moveTo>
                <a:lnTo>
                  <a:pt x="5267413" y="0"/>
                </a:lnTo>
                <a:cubicBezTo>
                  <a:pt x="5304772" y="0"/>
                  <a:pt x="5335057" y="30285"/>
                  <a:pt x="5335057" y="67644"/>
                </a:cubicBezTo>
                <a:lnTo>
                  <a:pt x="5335057" y="913127"/>
                </a:lnTo>
                <a:cubicBezTo>
                  <a:pt x="5335057" y="950486"/>
                  <a:pt x="5304772" y="980771"/>
                  <a:pt x="5267413" y="980771"/>
                </a:cubicBezTo>
                <a:lnTo>
                  <a:pt x="67644" y="980771"/>
                </a:lnTo>
                <a:cubicBezTo>
                  <a:pt x="30285" y="980771"/>
                  <a:pt x="0" y="950486"/>
                  <a:pt x="0" y="913127"/>
                </a:cubicBezTo>
                <a:lnTo>
                  <a:pt x="0" y="67644"/>
                </a:lnTo>
                <a:cubicBezTo>
                  <a:pt x="0" y="30310"/>
                  <a:pt x="30310" y="0"/>
                  <a:pt x="67644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11" name="Shape 9"/>
          <p:cNvSpPr/>
          <p:nvPr/>
        </p:nvSpPr>
        <p:spPr>
          <a:xfrm>
            <a:off x="659484" y="2265920"/>
            <a:ext cx="135279" cy="135279"/>
          </a:xfrm>
          <a:custGeom>
            <a:avLst/>
            <a:gdLst/>
            <a:ahLst/>
            <a:cxnLst/>
            <a:rect l="l" t="t" r="r" b="b"/>
            <a:pathLst>
              <a:path w="135279" h="135279">
                <a:moveTo>
                  <a:pt x="135279" y="8455"/>
                </a:moveTo>
                <a:cubicBezTo>
                  <a:pt x="135279" y="37017"/>
                  <a:pt x="115040" y="60849"/>
                  <a:pt x="88143" y="66424"/>
                </a:cubicBezTo>
                <a:cubicBezTo>
                  <a:pt x="86055" y="51073"/>
                  <a:pt x="79159" y="37255"/>
                  <a:pt x="68987" y="26554"/>
                </a:cubicBezTo>
                <a:cubicBezTo>
                  <a:pt x="79582" y="10569"/>
                  <a:pt x="97734" y="0"/>
                  <a:pt x="118369" y="0"/>
                </a:cubicBezTo>
                <a:lnTo>
                  <a:pt x="126824" y="0"/>
                </a:lnTo>
                <a:cubicBezTo>
                  <a:pt x="131500" y="0"/>
                  <a:pt x="135279" y="3778"/>
                  <a:pt x="135279" y="8455"/>
                </a:cubicBezTo>
                <a:close/>
                <a:moveTo>
                  <a:pt x="0" y="25365"/>
                </a:moveTo>
                <a:cubicBezTo>
                  <a:pt x="0" y="20688"/>
                  <a:pt x="3778" y="16910"/>
                  <a:pt x="8455" y="16910"/>
                </a:cubicBezTo>
                <a:lnTo>
                  <a:pt x="16910" y="16910"/>
                </a:lnTo>
                <a:cubicBezTo>
                  <a:pt x="49593" y="16910"/>
                  <a:pt x="76094" y="43411"/>
                  <a:pt x="76094" y="76094"/>
                </a:cubicBezTo>
                <a:lnTo>
                  <a:pt x="76094" y="126824"/>
                </a:lnTo>
                <a:cubicBezTo>
                  <a:pt x="76094" y="131500"/>
                  <a:pt x="72316" y="135279"/>
                  <a:pt x="67639" y="135279"/>
                </a:cubicBezTo>
                <a:cubicBezTo>
                  <a:pt x="62963" y="135279"/>
                  <a:pt x="59184" y="131500"/>
                  <a:pt x="59184" y="126824"/>
                </a:cubicBezTo>
                <a:lnTo>
                  <a:pt x="59184" y="84549"/>
                </a:lnTo>
                <a:cubicBezTo>
                  <a:pt x="26501" y="84549"/>
                  <a:pt x="0" y="58048"/>
                  <a:pt x="0" y="25365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12" name="Text 10"/>
          <p:cNvSpPr/>
          <p:nvPr/>
        </p:nvSpPr>
        <p:spPr>
          <a:xfrm>
            <a:off x="856703" y="2232100"/>
            <a:ext cx="4918010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Initial Challenge</a:t>
            </a:r>
            <a:endParaRPr lang="en-US" sz="1600" dirty="0"/>
          </a:p>
        </p:txBody>
      </p:sp>
      <p:sp>
        <p:nvSpPr>
          <p:cNvPr id="13" name="Text 11"/>
          <p:cNvSpPr/>
          <p:nvPr/>
        </p:nvSpPr>
        <p:spPr>
          <a:xfrm>
            <a:off x="642574" y="2502657"/>
            <a:ext cx="5132139" cy="4396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Passive participation and reluctance to engage in classroom discussions due to fear of making mistakes</a:t>
            </a:r>
            <a:endParaRPr lang="en-US" sz="1600" dirty="0"/>
          </a:p>
        </p:txBody>
      </p:sp>
      <p:sp>
        <p:nvSpPr>
          <p:cNvPr id="14" name="Shape 12"/>
          <p:cNvSpPr/>
          <p:nvPr/>
        </p:nvSpPr>
        <p:spPr>
          <a:xfrm>
            <a:off x="524205" y="3179051"/>
            <a:ext cx="5318147" cy="980771"/>
          </a:xfrm>
          <a:custGeom>
            <a:avLst/>
            <a:gdLst/>
            <a:ahLst/>
            <a:cxnLst/>
            <a:rect l="l" t="t" r="r" b="b"/>
            <a:pathLst>
              <a:path w="5318147" h="980771">
                <a:moveTo>
                  <a:pt x="33820" y="0"/>
                </a:moveTo>
                <a:lnTo>
                  <a:pt x="5250503" y="0"/>
                </a:lnTo>
                <a:cubicBezTo>
                  <a:pt x="5287862" y="0"/>
                  <a:pt x="5318147" y="30285"/>
                  <a:pt x="5318147" y="67644"/>
                </a:cubicBezTo>
                <a:lnTo>
                  <a:pt x="5318147" y="913127"/>
                </a:lnTo>
                <a:cubicBezTo>
                  <a:pt x="5318147" y="950486"/>
                  <a:pt x="5287862" y="980771"/>
                  <a:pt x="5250503" y="980771"/>
                </a:cubicBezTo>
                <a:lnTo>
                  <a:pt x="33820" y="980771"/>
                </a:lnTo>
                <a:cubicBezTo>
                  <a:pt x="15154" y="980771"/>
                  <a:pt x="0" y="965617"/>
                  <a:pt x="0" y="946951"/>
                </a:cubicBezTo>
                <a:lnTo>
                  <a:pt x="0" y="33820"/>
                </a:lnTo>
                <a:cubicBezTo>
                  <a:pt x="0" y="15154"/>
                  <a:pt x="15154" y="0"/>
                  <a:pt x="33820" y="0"/>
                </a:cubicBezTo>
                <a:close/>
              </a:path>
            </a:pathLst>
          </a:custGeom>
          <a:solidFill>
            <a:srgbClr val="C5A57E">
              <a:alpha val="10196"/>
            </a:srgbClr>
          </a:solidFill>
        </p:spPr>
      </p:sp>
      <p:sp>
        <p:nvSpPr>
          <p:cNvPr id="15" name="Shape 13"/>
          <p:cNvSpPr/>
          <p:nvPr/>
        </p:nvSpPr>
        <p:spPr>
          <a:xfrm>
            <a:off x="524205" y="3179051"/>
            <a:ext cx="33820" cy="980771"/>
          </a:xfrm>
          <a:custGeom>
            <a:avLst/>
            <a:gdLst/>
            <a:ahLst/>
            <a:cxnLst/>
            <a:rect l="l" t="t" r="r" b="b"/>
            <a:pathLst>
              <a:path w="33820" h="980771">
                <a:moveTo>
                  <a:pt x="33820" y="0"/>
                </a:moveTo>
                <a:lnTo>
                  <a:pt x="33820" y="0"/>
                </a:lnTo>
                <a:lnTo>
                  <a:pt x="33820" y="980771"/>
                </a:lnTo>
                <a:lnTo>
                  <a:pt x="33820" y="980771"/>
                </a:lnTo>
                <a:cubicBezTo>
                  <a:pt x="15142" y="980771"/>
                  <a:pt x="0" y="965630"/>
                  <a:pt x="0" y="946951"/>
                </a:cubicBezTo>
                <a:lnTo>
                  <a:pt x="0" y="33820"/>
                </a:lnTo>
                <a:cubicBezTo>
                  <a:pt x="0" y="15154"/>
                  <a:pt x="15154" y="0"/>
                  <a:pt x="33820" y="0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6" name="Shape 14"/>
          <p:cNvSpPr/>
          <p:nvPr/>
        </p:nvSpPr>
        <p:spPr>
          <a:xfrm>
            <a:off x="693304" y="3348150"/>
            <a:ext cx="135279" cy="135279"/>
          </a:xfrm>
          <a:custGeom>
            <a:avLst/>
            <a:gdLst/>
            <a:ahLst/>
            <a:cxnLst/>
            <a:rect l="l" t="t" r="r" b="b"/>
            <a:pathLst>
              <a:path w="135279" h="135279">
                <a:moveTo>
                  <a:pt x="33820" y="84549"/>
                </a:moveTo>
                <a:lnTo>
                  <a:pt x="6473" y="84549"/>
                </a:lnTo>
                <a:cubicBezTo>
                  <a:pt x="-106" y="84549"/>
                  <a:pt x="-4148" y="77389"/>
                  <a:pt x="-766" y="71735"/>
                </a:cubicBezTo>
                <a:lnTo>
                  <a:pt x="13211" y="48431"/>
                </a:lnTo>
                <a:cubicBezTo>
                  <a:pt x="15510" y="44600"/>
                  <a:pt x="19631" y="42275"/>
                  <a:pt x="24097" y="42275"/>
                </a:cubicBezTo>
                <a:lnTo>
                  <a:pt x="49197" y="42275"/>
                </a:lnTo>
                <a:cubicBezTo>
                  <a:pt x="69304" y="8217"/>
                  <a:pt x="99293" y="6500"/>
                  <a:pt x="119347" y="9433"/>
                </a:cubicBezTo>
                <a:cubicBezTo>
                  <a:pt x="122729" y="9935"/>
                  <a:pt x="125371" y="12577"/>
                  <a:pt x="125846" y="15932"/>
                </a:cubicBezTo>
                <a:cubicBezTo>
                  <a:pt x="128779" y="35986"/>
                  <a:pt x="127062" y="65975"/>
                  <a:pt x="93004" y="86082"/>
                </a:cubicBezTo>
                <a:lnTo>
                  <a:pt x="93004" y="111182"/>
                </a:lnTo>
                <a:cubicBezTo>
                  <a:pt x="93004" y="115648"/>
                  <a:pt x="90679" y="119769"/>
                  <a:pt x="86848" y="122068"/>
                </a:cubicBezTo>
                <a:lnTo>
                  <a:pt x="63544" y="136045"/>
                </a:lnTo>
                <a:cubicBezTo>
                  <a:pt x="57916" y="139427"/>
                  <a:pt x="50730" y="135358"/>
                  <a:pt x="50730" y="128805"/>
                </a:cubicBezTo>
                <a:lnTo>
                  <a:pt x="50730" y="101459"/>
                </a:lnTo>
                <a:cubicBezTo>
                  <a:pt x="50730" y="92132"/>
                  <a:pt x="43147" y="84549"/>
                  <a:pt x="33820" y="84549"/>
                </a:cubicBezTo>
                <a:lnTo>
                  <a:pt x="33793" y="84549"/>
                </a:lnTo>
                <a:close/>
                <a:moveTo>
                  <a:pt x="105687" y="42275"/>
                </a:moveTo>
                <a:cubicBezTo>
                  <a:pt x="105687" y="35275"/>
                  <a:pt x="100004" y="29592"/>
                  <a:pt x="93004" y="29592"/>
                </a:cubicBezTo>
                <a:cubicBezTo>
                  <a:pt x="86005" y="29592"/>
                  <a:pt x="80322" y="35275"/>
                  <a:pt x="80322" y="42275"/>
                </a:cubicBezTo>
                <a:cubicBezTo>
                  <a:pt x="80322" y="49274"/>
                  <a:pt x="86005" y="54957"/>
                  <a:pt x="93004" y="54957"/>
                </a:cubicBezTo>
                <a:cubicBezTo>
                  <a:pt x="100004" y="54957"/>
                  <a:pt x="105687" y="49274"/>
                  <a:pt x="105687" y="42275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17" name="Text 15"/>
          <p:cNvSpPr/>
          <p:nvPr/>
        </p:nvSpPr>
        <p:spPr>
          <a:xfrm>
            <a:off x="890523" y="3314330"/>
            <a:ext cx="4884190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Transformation</a:t>
            </a:r>
            <a:endParaRPr lang="en-US" sz="1600" dirty="0"/>
          </a:p>
        </p:txBody>
      </p:sp>
      <p:sp>
        <p:nvSpPr>
          <p:cNvPr id="18" name="Text 16"/>
          <p:cNvSpPr/>
          <p:nvPr/>
        </p:nvSpPr>
        <p:spPr>
          <a:xfrm>
            <a:off x="676394" y="3584888"/>
            <a:ext cx="5098319" cy="4396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Through inquiry-based learning with Oxford Discover, both students became active participants, initiating discussions and asking critical questions</a:t>
            </a:r>
            <a:endParaRPr lang="en-US" sz="1600" dirty="0"/>
          </a:p>
        </p:txBody>
      </p:sp>
      <p:sp>
        <p:nvSpPr>
          <p:cNvPr id="19" name="Shape 17"/>
          <p:cNvSpPr/>
          <p:nvPr/>
        </p:nvSpPr>
        <p:spPr>
          <a:xfrm>
            <a:off x="507295" y="4261282"/>
            <a:ext cx="5335057" cy="980771"/>
          </a:xfrm>
          <a:custGeom>
            <a:avLst/>
            <a:gdLst/>
            <a:ahLst/>
            <a:cxnLst/>
            <a:rect l="l" t="t" r="r" b="b"/>
            <a:pathLst>
              <a:path w="5335057" h="980771">
                <a:moveTo>
                  <a:pt x="67644" y="0"/>
                </a:moveTo>
                <a:lnTo>
                  <a:pt x="5267413" y="0"/>
                </a:lnTo>
                <a:cubicBezTo>
                  <a:pt x="5304772" y="0"/>
                  <a:pt x="5335057" y="30285"/>
                  <a:pt x="5335057" y="67644"/>
                </a:cubicBezTo>
                <a:lnTo>
                  <a:pt x="5335057" y="913127"/>
                </a:lnTo>
                <a:cubicBezTo>
                  <a:pt x="5335057" y="950486"/>
                  <a:pt x="5304772" y="980771"/>
                  <a:pt x="5267413" y="980771"/>
                </a:cubicBezTo>
                <a:lnTo>
                  <a:pt x="67644" y="980771"/>
                </a:lnTo>
                <a:cubicBezTo>
                  <a:pt x="30285" y="980771"/>
                  <a:pt x="0" y="950486"/>
                  <a:pt x="0" y="913127"/>
                </a:cubicBezTo>
                <a:lnTo>
                  <a:pt x="0" y="67644"/>
                </a:lnTo>
                <a:cubicBezTo>
                  <a:pt x="0" y="30310"/>
                  <a:pt x="30310" y="0"/>
                  <a:pt x="67644" y="0"/>
                </a:cubicBezTo>
                <a:close/>
              </a:path>
            </a:pathLst>
          </a:custGeom>
          <a:gradFill flip="none" rotWithShape="1">
            <a:gsLst>
              <a:gs pos="0">
                <a:srgbClr val="C5A57E">
                  <a:alpha val="20000"/>
                </a:srgbClr>
              </a:gs>
              <a:gs pos="100000">
                <a:srgbClr val="8A9BA8">
                  <a:alpha val="20000"/>
                </a:srgbClr>
              </a:gs>
            </a:gsLst>
            <a:lin ang="0" scaled="1"/>
          </a:gradFill>
        </p:spPr>
      </p:sp>
      <p:sp>
        <p:nvSpPr>
          <p:cNvPr id="20" name="Shape 18"/>
          <p:cNvSpPr/>
          <p:nvPr/>
        </p:nvSpPr>
        <p:spPr>
          <a:xfrm>
            <a:off x="659484" y="4430380"/>
            <a:ext cx="135279" cy="135279"/>
          </a:xfrm>
          <a:custGeom>
            <a:avLst/>
            <a:gdLst/>
            <a:ahLst/>
            <a:cxnLst/>
            <a:rect l="l" t="t" r="r" b="b"/>
            <a:pathLst>
              <a:path w="135279" h="135279">
                <a:moveTo>
                  <a:pt x="16910" y="16910"/>
                </a:moveTo>
                <a:cubicBezTo>
                  <a:pt x="16910" y="12233"/>
                  <a:pt x="13132" y="8455"/>
                  <a:pt x="8455" y="8455"/>
                </a:cubicBezTo>
                <a:cubicBezTo>
                  <a:pt x="3778" y="8455"/>
                  <a:pt x="0" y="12233"/>
                  <a:pt x="0" y="16910"/>
                </a:cubicBezTo>
                <a:lnTo>
                  <a:pt x="0" y="105687"/>
                </a:lnTo>
                <a:cubicBezTo>
                  <a:pt x="0" y="117365"/>
                  <a:pt x="9459" y="126824"/>
                  <a:pt x="21137" y="126824"/>
                </a:cubicBezTo>
                <a:lnTo>
                  <a:pt x="126824" y="126824"/>
                </a:lnTo>
                <a:cubicBezTo>
                  <a:pt x="131500" y="126824"/>
                  <a:pt x="135279" y="123046"/>
                  <a:pt x="135279" y="118369"/>
                </a:cubicBezTo>
                <a:cubicBezTo>
                  <a:pt x="135279" y="113692"/>
                  <a:pt x="131500" y="109914"/>
                  <a:pt x="126824" y="109914"/>
                </a:cubicBezTo>
                <a:lnTo>
                  <a:pt x="21137" y="109914"/>
                </a:lnTo>
                <a:cubicBezTo>
                  <a:pt x="18812" y="109914"/>
                  <a:pt x="16910" y="108012"/>
                  <a:pt x="16910" y="105687"/>
                </a:cubicBezTo>
                <a:lnTo>
                  <a:pt x="16910" y="16910"/>
                </a:lnTo>
                <a:close/>
                <a:moveTo>
                  <a:pt x="124340" y="39791"/>
                </a:moveTo>
                <a:cubicBezTo>
                  <a:pt x="127643" y="36488"/>
                  <a:pt x="127643" y="31125"/>
                  <a:pt x="124340" y="27822"/>
                </a:cubicBezTo>
                <a:cubicBezTo>
                  <a:pt x="121038" y="24519"/>
                  <a:pt x="115674" y="24519"/>
                  <a:pt x="112371" y="27822"/>
                </a:cubicBezTo>
                <a:lnTo>
                  <a:pt x="84549" y="55670"/>
                </a:lnTo>
                <a:lnTo>
                  <a:pt x="69383" y="40531"/>
                </a:lnTo>
                <a:cubicBezTo>
                  <a:pt x="66081" y="37228"/>
                  <a:pt x="60717" y="37228"/>
                  <a:pt x="57414" y="40531"/>
                </a:cubicBezTo>
                <a:lnTo>
                  <a:pt x="32049" y="65896"/>
                </a:lnTo>
                <a:cubicBezTo>
                  <a:pt x="28747" y="69198"/>
                  <a:pt x="28747" y="74562"/>
                  <a:pt x="32049" y="77865"/>
                </a:cubicBezTo>
                <a:cubicBezTo>
                  <a:pt x="35352" y="81167"/>
                  <a:pt x="40716" y="81167"/>
                  <a:pt x="44018" y="77865"/>
                </a:cubicBezTo>
                <a:lnTo>
                  <a:pt x="63412" y="58471"/>
                </a:lnTo>
                <a:lnTo>
                  <a:pt x="78578" y="73637"/>
                </a:lnTo>
                <a:cubicBezTo>
                  <a:pt x="81881" y="76940"/>
                  <a:pt x="87244" y="76940"/>
                  <a:pt x="90547" y="73637"/>
                </a:cubicBezTo>
                <a:lnTo>
                  <a:pt x="124367" y="39817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21" name="Text 19"/>
          <p:cNvSpPr/>
          <p:nvPr/>
        </p:nvSpPr>
        <p:spPr>
          <a:xfrm>
            <a:off x="856703" y="4396560"/>
            <a:ext cx="4918010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Measurable Outcomes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667939" y="4700938"/>
            <a:ext cx="118369" cy="135279"/>
          </a:xfrm>
          <a:custGeom>
            <a:avLst/>
            <a:gdLst/>
            <a:ahLst/>
            <a:cxnLst/>
            <a:rect l="l" t="t" r="r" b="b"/>
            <a:pathLst>
              <a:path w="118369" h="135279">
                <a:moveTo>
                  <a:pt x="114881" y="18522"/>
                </a:moveTo>
                <a:cubicBezTo>
                  <a:pt x="118660" y="21269"/>
                  <a:pt x="119505" y="26554"/>
                  <a:pt x="116757" y="30332"/>
                </a:cubicBezTo>
                <a:lnTo>
                  <a:pt x="49118" y="123336"/>
                </a:lnTo>
                <a:cubicBezTo>
                  <a:pt x="47665" y="125344"/>
                  <a:pt x="45419" y="126586"/>
                  <a:pt x="42935" y="126797"/>
                </a:cubicBezTo>
                <a:cubicBezTo>
                  <a:pt x="40452" y="127009"/>
                  <a:pt x="38047" y="126084"/>
                  <a:pt x="36303" y="124340"/>
                </a:cubicBezTo>
                <a:lnTo>
                  <a:pt x="2484" y="90521"/>
                </a:lnTo>
                <a:cubicBezTo>
                  <a:pt x="-819" y="87218"/>
                  <a:pt x="-819" y="81854"/>
                  <a:pt x="2484" y="78552"/>
                </a:cubicBezTo>
                <a:cubicBezTo>
                  <a:pt x="5786" y="75249"/>
                  <a:pt x="11150" y="75249"/>
                  <a:pt x="14453" y="78552"/>
                </a:cubicBezTo>
                <a:lnTo>
                  <a:pt x="41271" y="105369"/>
                </a:lnTo>
                <a:lnTo>
                  <a:pt x="103097" y="20371"/>
                </a:lnTo>
                <a:cubicBezTo>
                  <a:pt x="105845" y="16593"/>
                  <a:pt x="111129" y="15747"/>
                  <a:pt x="114908" y="18495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3" name="Text 21"/>
          <p:cNvSpPr/>
          <p:nvPr/>
        </p:nvSpPr>
        <p:spPr>
          <a:xfrm>
            <a:off x="879475" y="4629150"/>
            <a:ext cx="4115435" cy="2413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Classroom participation increased by 150%</a:t>
            </a:r>
            <a:endParaRPr lang="en-US" sz="1600" dirty="0"/>
          </a:p>
        </p:txBody>
      </p:sp>
      <p:sp>
        <p:nvSpPr>
          <p:cNvPr id="24" name="Shape 22"/>
          <p:cNvSpPr/>
          <p:nvPr/>
        </p:nvSpPr>
        <p:spPr>
          <a:xfrm>
            <a:off x="667939" y="4937675"/>
            <a:ext cx="118369" cy="135279"/>
          </a:xfrm>
          <a:custGeom>
            <a:avLst/>
            <a:gdLst/>
            <a:ahLst/>
            <a:cxnLst/>
            <a:rect l="l" t="t" r="r" b="b"/>
            <a:pathLst>
              <a:path w="118369" h="135279">
                <a:moveTo>
                  <a:pt x="114881" y="18522"/>
                </a:moveTo>
                <a:cubicBezTo>
                  <a:pt x="118660" y="21269"/>
                  <a:pt x="119505" y="26554"/>
                  <a:pt x="116757" y="30332"/>
                </a:cubicBezTo>
                <a:lnTo>
                  <a:pt x="49118" y="123336"/>
                </a:lnTo>
                <a:cubicBezTo>
                  <a:pt x="47665" y="125344"/>
                  <a:pt x="45419" y="126586"/>
                  <a:pt x="42935" y="126797"/>
                </a:cubicBezTo>
                <a:cubicBezTo>
                  <a:pt x="40452" y="127009"/>
                  <a:pt x="38047" y="126084"/>
                  <a:pt x="36303" y="124340"/>
                </a:cubicBezTo>
                <a:lnTo>
                  <a:pt x="2484" y="90521"/>
                </a:lnTo>
                <a:cubicBezTo>
                  <a:pt x="-819" y="87218"/>
                  <a:pt x="-819" y="81854"/>
                  <a:pt x="2484" y="78552"/>
                </a:cubicBezTo>
                <a:cubicBezTo>
                  <a:pt x="5786" y="75249"/>
                  <a:pt x="11150" y="75249"/>
                  <a:pt x="14453" y="78552"/>
                </a:cubicBezTo>
                <a:lnTo>
                  <a:pt x="41271" y="105369"/>
                </a:lnTo>
                <a:lnTo>
                  <a:pt x="103097" y="20371"/>
                </a:lnTo>
                <a:cubicBezTo>
                  <a:pt x="105845" y="16593"/>
                  <a:pt x="111129" y="15747"/>
                  <a:pt x="114908" y="18495"/>
                </a:cubicBezTo>
                <a:close/>
              </a:path>
            </a:pathLst>
          </a:custGeom>
          <a:solidFill>
            <a:srgbClr val="C5A57E"/>
          </a:solidFill>
        </p:spPr>
      </p:sp>
      <p:sp>
        <p:nvSpPr>
          <p:cNvPr id="25" name="Text 23"/>
          <p:cNvSpPr/>
          <p:nvPr/>
        </p:nvSpPr>
        <p:spPr>
          <a:xfrm>
            <a:off x="879312" y="4903856"/>
            <a:ext cx="1978452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Self-reported confidence: 8.5/10</a:t>
            </a:r>
            <a:endParaRPr lang="en-US" sz="1600" dirty="0"/>
          </a:p>
        </p:txBody>
      </p:sp>
      <p:sp>
        <p:nvSpPr>
          <p:cNvPr id="26" name="Shape 24"/>
          <p:cNvSpPr/>
          <p:nvPr/>
        </p:nvSpPr>
        <p:spPr>
          <a:xfrm>
            <a:off x="507295" y="5381559"/>
            <a:ext cx="5335057" cy="8455"/>
          </a:xfrm>
          <a:custGeom>
            <a:avLst/>
            <a:gdLst/>
            <a:ahLst/>
            <a:cxnLst/>
            <a:rect l="l" t="t" r="r" b="b"/>
            <a:pathLst>
              <a:path w="5335057" h="8455">
                <a:moveTo>
                  <a:pt x="0" y="0"/>
                </a:moveTo>
                <a:lnTo>
                  <a:pt x="5335057" y="0"/>
                </a:lnTo>
                <a:lnTo>
                  <a:pt x="5335057" y="8455"/>
                </a:lnTo>
                <a:lnTo>
                  <a:pt x="0" y="8455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27" name="Text 25"/>
          <p:cNvSpPr/>
          <p:nvPr/>
        </p:nvSpPr>
        <p:spPr>
          <a:xfrm>
            <a:off x="507295" y="5487245"/>
            <a:ext cx="5402696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Factor:</a:t>
            </a:r>
            <a:r>
              <a:rPr lang="en-US" sz="1065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Safe learning environment with scaffolded risk-taking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6179492" y="1217509"/>
            <a:ext cx="5673254" cy="4641753"/>
          </a:xfrm>
          <a:custGeom>
            <a:avLst/>
            <a:gdLst/>
            <a:ahLst/>
            <a:cxnLst/>
            <a:rect l="l" t="t" r="r" b="b"/>
            <a:pathLst>
              <a:path w="5673254" h="4641753">
                <a:moveTo>
                  <a:pt x="101469" y="0"/>
                </a:moveTo>
                <a:lnTo>
                  <a:pt x="5571785" y="0"/>
                </a:lnTo>
                <a:cubicBezTo>
                  <a:pt x="5627825" y="0"/>
                  <a:pt x="5673254" y="45429"/>
                  <a:pt x="5673254" y="101469"/>
                </a:cubicBezTo>
                <a:lnTo>
                  <a:pt x="5673254" y="4540284"/>
                </a:lnTo>
                <a:cubicBezTo>
                  <a:pt x="5673254" y="4596324"/>
                  <a:pt x="5627825" y="4641753"/>
                  <a:pt x="5571785" y="4641753"/>
                </a:cubicBezTo>
                <a:lnTo>
                  <a:pt x="101469" y="4641753"/>
                </a:lnTo>
                <a:cubicBezTo>
                  <a:pt x="45429" y="4641753"/>
                  <a:pt x="0" y="4596324"/>
                  <a:pt x="0" y="4540284"/>
                </a:cubicBezTo>
                <a:lnTo>
                  <a:pt x="0" y="101469"/>
                </a:lnTo>
                <a:cubicBezTo>
                  <a:pt x="0" y="45467"/>
                  <a:pt x="45467" y="0"/>
                  <a:pt x="101469" y="0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126824" dist="84549" dir="5400000" algn="bl" rotWithShape="0">
              <a:srgbClr val="000000">
                <a:alpha val="10196"/>
              </a:srgbClr>
            </a:outerShdw>
          </a:effectLst>
        </p:spPr>
      </p:sp>
      <p:sp>
        <p:nvSpPr>
          <p:cNvPr id="29" name="Shape 27"/>
          <p:cNvSpPr/>
          <p:nvPr/>
        </p:nvSpPr>
        <p:spPr>
          <a:xfrm>
            <a:off x="6348591" y="1386607"/>
            <a:ext cx="541115" cy="541115"/>
          </a:xfrm>
          <a:custGeom>
            <a:avLst/>
            <a:gdLst/>
            <a:ahLst/>
            <a:cxnLst/>
            <a:rect l="l" t="t" r="r" b="b"/>
            <a:pathLst>
              <a:path w="541115" h="541115">
                <a:moveTo>
                  <a:pt x="270558" y="0"/>
                </a:moveTo>
                <a:lnTo>
                  <a:pt x="270558" y="0"/>
                </a:lnTo>
                <a:cubicBezTo>
                  <a:pt x="419882" y="0"/>
                  <a:pt x="541115" y="121233"/>
                  <a:pt x="541115" y="270558"/>
                </a:cubicBezTo>
                <a:lnTo>
                  <a:pt x="541115" y="270558"/>
                </a:lnTo>
                <a:cubicBezTo>
                  <a:pt x="541115" y="419882"/>
                  <a:pt x="419882" y="541115"/>
                  <a:pt x="270558" y="541115"/>
                </a:cubicBezTo>
                <a:lnTo>
                  <a:pt x="270558" y="541115"/>
                </a:lnTo>
                <a:cubicBezTo>
                  <a:pt x="121233" y="541115"/>
                  <a:pt x="0" y="419882"/>
                  <a:pt x="0" y="270558"/>
                </a:cubicBezTo>
                <a:lnTo>
                  <a:pt x="0" y="270558"/>
                </a:lnTo>
                <a:cubicBezTo>
                  <a:pt x="0" y="121233"/>
                  <a:pt x="121233" y="0"/>
                  <a:pt x="270558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2700000" scaled="1"/>
          </a:gradFill>
        </p:spPr>
      </p:sp>
      <p:sp>
        <p:nvSpPr>
          <p:cNvPr id="30" name="Shape 28"/>
          <p:cNvSpPr/>
          <p:nvPr/>
        </p:nvSpPr>
        <p:spPr>
          <a:xfrm>
            <a:off x="6494438" y="1530341"/>
            <a:ext cx="253648" cy="253648"/>
          </a:xfrm>
          <a:custGeom>
            <a:avLst/>
            <a:gdLst/>
            <a:ahLst/>
            <a:cxnLst/>
            <a:rect l="l" t="t" r="r" b="b"/>
            <a:pathLst>
              <a:path w="253648" h="253648">
                <a:moveTo>
                  <a:pt x="27594" y="98933"/>
                </a:moveTo>
                <a:lnTo>
                  <a:pt x="42902" y="114241"/>
                </a:lnTo>
                <a:cubicBezTo>
                  <a:pt x="45875" y="117213"/>
                  <a:pt x="49887" y="118897"/>
                  <a:pt x="54098" y="118897"/>
                </a:cubicBezTo>
                <a:lnTo>
                  <a:pt x="64750" y="118897"/>
                </a:lnTo>
                <a:cubicBezTo>
                  <a:pt x="68960" y="118897"/>
                  <a:pt x="72973" y="120582"/>
                  <a:pt x="75946" y="123554"/>
                </a:cubicBezTo>
                <a:lnTo>
                  <a:pt x="90461" y="138070"/>
                </a:lnTo>
                <a:cubicBezTo>
                  <a:pt x="93434" y="141042"/>
                  <a:pt x="95118" y="145055"/>
                  <a:pt x="95118" y="149266"/>
                </a:cubicBezTo>
                <a:lnTo>
                  <a:pt x="95118" y="167843"/>
                </a:lnTo>
                <a:cubicBezTo>
                  <a:pt x="95118" y="172054"/>
                  <a:pt x="96802" y="176067"/>
                  <a:pt x="99775" y="179040"/>
                </a:cubicBezTo>
                <a:lnTo>
                  <a:pt x="106364" y="185629"/>
                </a:lnTo>
                <a:cubicBezTo>
                  <a:pt x="109336" y="188601"/>
                  <a:pt x="111020" y="192614"/>
                  <a:pt x="111020" y="196825"/>
                </a:cubicBezTo>
                <a:lnTo>
                  <a:pt x="111020" y="206089"/>
                </a:lnTo>
                <a:cubicBezTo>
                  <a:pt x="111020" y="214857"/>
                  <a:pt x="118105" y="221942"/>
                  <a:pt x="126873" y="221942"/>
                </a:cubicBezTo>
                <a:cubicBezTo>
                  <a:pt x="135642" y="221942"/>
                  <a:pt x="142726" y="214857"/>
                  <a:pt x="142726" y="206089"/>
                </a:cubicBezTo>
                <a:lnTo>
                  <a:pt x="142726" y="204751"/>
                </a:lnTo>
                <a:cubicBezTo>
                  <a:pt x="142726" y="200540"/>
                  <a:pt x="144411" y="196527"/>
                  <a:pt x="147383" y="193555"/>
                </a:cubicBezTo>
                <a:lnTo>
                  <a:pt x="169825" y="171113"/>
                </a:lnTo>
                <a:cubicBezTo>
                  <a:pt x="172798" y="168141"/>
                  <a:pt x="174482" y="164128"/>
                  <a:pt x="174482" y="159917"/>
                </a:cubicBezTo>
                <a:lnTo>
                  <a:pt x="174482" y="142726"/>
                </a:lnTo>
                <a:cubicBezTo>
                  <a:pt x="174482" y="133958"/>
                  <a:pt x="167398" y="126873"/>
                  <a:pt x="158629" y="126873"/>
                </a:cubicBezTo>
                <a:lnTo>
                  <a:pt x="117659" y="126873"/>
                </a:lnTo>
                <a:cubicBezTo>
                  <a:pt x="113448" y="126873"/>
                  <a:pt x="109435" y="125189"/>
                  <a:pt x="106463" y="122217"/>
                </a:cubicBezTo>
                <a:lnTo>
                  <a:pt x="98536" y="114290"/>
                </a:lnTo>
                <a:cubicBezTo>
                  <a:pt x="96455" y="112209"/>
                  <a:pt x="95267" y="109336"/>
                  <a:pt x="95267" y="106364"/>
                </a:cubicBezTo>
                <a:cubicBezTo>
                  <a:pt x="95267" y="100171"/>
                  <a:pt x="100270" y="95167"/>
                  <a:pt x="106463" y="95167"/>
                </a:cubicBezTo>
                <a:lnTo>
                  <a:pt x="123653" y="95167"/>
                </a:lnTo>
                <a:cubicBezTo>
                  <a:pt x="129846" y="95167"/>
                  <a:pt x="134849" y="90164"/>
                  <a:pt x="134849" y="83971"/>
                </a:cubicBezTo>
                <a:cubicBezTo>
                  <a:pt x="134849" y="80999"/>
                  <a:pt x="133660" y="78125"/>
                  <a:pt x="131580" y="76045"/>
                </a:cubicBezTo>
                <a:lnTo>
                  <a:pt x="121820" y="66285"/>
                </a:lnTo>
                <a:cubicBezTo>
                  <a:pt x="119888" y="64403"/>
                  <a:pt x="118897" y="61975"/>
                  <a:pt x="118897" y="59449"/>
                </a:cubicBezTo>
                <a:cubicBezTo>
                  <a:pt x="118897" y="56922"/>
                  <a:pt x="119888" y="54495"/>
                  <a:pt x="121721" y="52662"/>
                </a:cubicBezTo>
                <a:lnTo>
                  <a:pt x="130292" y="44091"/>
                </a:lnTo>
                <a:cubicBezTo>
                  <a:pt x="133165" y="41218"/>
                  <a:pt x="134800" y="37304"/>
                  <a:pt x="134800" y="33242"/>
                </a:cubicBezTo>
                <a:cubicBezTo>
                  <a:pt x="134800" y="29675"/>
                  <a:pt x="133611" y="26455"/>
                  <a:pt x="131629" y="23879"/>
                </a:cubicBezTo>
                <a:cubicBezTo>
                  <a:pt x="130044" y="23829"/>
                  <a:pt x="128459" y="23779"/>
                  <a:pt x="126873" y="23779"/>
                </a:cubicBezTo>
                <a:cubicBezTo>
                  <a:pt x="79612" y="23779"/>
                  <a:pt x="39831" y="55585"/>
                  <a:pt x="27644" y="98933"/>
                </a:cubicBezTo>
                <a:close/>
                <a:moveTo>
                  <a:pt x="229868" y="126824"/>
                </a:moveTo>
                <a:cubicBezTo>
                  <a:pt x="229868" y="109683"/>
                  <a:pt x="225707" y="93533"/>
                  <a:pt x="218276" y="79364"/>
                </a:cubicBezTo>
                <a:cubicBezTo>
                  <a:pt x="215105" y="79810"/>
                  <a:pt x="211984" y="81296"/>
                  <a:pt x="209408" y="83872"/>
                </a:cubicBezTo>
                <a:lnTo>
                  <a:pt x="202770" y="90511"/>
                </a:lnTo>
                <a:cubicBezTo>
                  <a:pt x="199797" y="93483"/>
                  <a:pt x="198113" y="97496"/>
                  <a:pt x="198113" y="101707"/>
                </a:cubicBezTo>
                <a:lnTo>
                  <a:pt x="198113" y="118897"/>
                </a:lnTo>
                <a:cubicBezTo>
                  <a:pt x="198113" y="127666"/>
                  <a:pt x="205197" y="134750"/>
                  <a:pt x="213966" y="134750"/>
                </a:cubicBezTo>
                <a:lnTo>
                  <a:pt x="225905" y="134750"/>
                </a:lnTo>
                <a:cubicBezTo>
                  <a:pt x="227144" y="134750"/>
                  <a:pt x="228382" y="134602"/>
                  <a:pt x="229521" y="134354"/>
                </a:cubicBezTo>
                <a:cubicBezTo>
                  <a:pt x="229720" y="131877"/>
                  <a:pt x="229769" y="129350"/>
                  <a:pt x="229769" y="126824"/>
                </a:cubicBezTo>
                <a:close/>
                <a:moveTo>
                  <a:pt x="0" y="126824"/>
                </a:moveTo>
                <a:cubicBezTo>
                  <a:pt x="0" y="56828"/>
                  <a:pt x="56828" y="0"/>
                  <a:pt x="126824" y="0"/>
                </a:cubicBezTo>
                <a:cubicBezTo>
                  <a:pt x="196820" y="0"/>
                  <a:pt x="253648" y="56828"/>
                  <a:pt x="253648" y="126824"/>
                </a:cubicBezTo>
                <a:cubicBezTo>
                  <a:pt x="253648" y="196820"/>
                  <a:pt x="196820" y="253648"/>
                  <a:pt x="126824" y="253648"/>
                </a:cubicBezTo>
                <a:cubicBezTo>
                  <a:pt x="56828" y="253648"/>
                  <a:pt x="0" y="196820"/>
                  <a:pt x="0" y="126824"/>
                </a:cubicBezTo>
                <a:close/>
              </a:path>
            </a:pathLst>
          </a:custGeom>
          <a:solidFill>
            <a:srgbClr val="FFFFFF"/>
          </a:solidFill>
        </p:spPr>
      </p:sp>
      <p:sp>
        <p:nvSpPr>
          <p:cNvPr id="31" name="Text 29"/>
          <p:cNvSpPr/>
          <p:nvPr/>
        </p:nvSpPr>
        <p:spPr>
          <a:xfrm>
            <a:off x="7024985" y="1424655"/>
            <a:ext cx="1623345" cy="262103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10000"/>
              </a:lnSpc>
            </a:pPr>
            <a:r>
              <a:rPr lang="en-US" sz="16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Simon </a:t>
            </a:r>
            <a:r>
              <a:rPr lang="en-AU" altLang="en-US" sz="1600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Li</a:t>
            </a:r>
            <a:endParaRPr lang="en-AU" altLang="en-US" sz="1600" b="1" dirty="0">
              <a:solidFill>
                <a:srgbClr val="2A4B5A"/>
              </a:solidFill>
              <a:latin typeface="Unna" pitchFamily="34" charset="0"/>
              <a:ea typeface="Unna" pitchFamily="34" charset="0"/>
              <a:cs typeface="Unna" pitchFamily="34" charset="0"/>
            </a:endParaRPr>
          </a:p>
        </p:txBody>
      </p:sp>
      <p:sp>
        <p:nvSpPr>
          <p:cNvPr id="32" name="Text 30"/>
          <p:cNvSpPr/>
          <p:nvPr/>
        </p:nvSpPr>
        <p:spPr>
          <a:xfrm>
            <a:off x="7024985" y="1686757"/>
            <a:ext cx="1589526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8A9BA8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Cross-Cultural Expression</a:t>
            </a:r>
            <a:endParaRPr lang="en-US" sz="1600" dirty="0"/>
          </a:p>
        </p:txBody>
      </p:sp>
      <p:sp>
        <p:nvSpPr>
          <p:cNvPr id="33" name="Shape 31"/>
          <p:cNvSpPr/>
          <p:nvPr/>
        </p:nvSpPr>
        <p:spPr>
          <a:xfrm>
            <a:off x="6348591" y="2096821"/>
            <a:ext cx="5335057" cy="980771"/>
          </a:xfrm>
          <a:custGeom>
            <a:avLst/>
            <a:gdLst/>
            <a:ahLst/>
            <a:cxnLst/>
            <a:rect l="l" t="t" r="r" b="b"/>
            <a:pathLst>
              <a:path w="5335057" h="980771">
                <a:moveTo>
                  <a:pt x="67644" y="0"/>
                </a:moveTo>
                <a:lnTo>
                  <a:pt x="5267413" y="0"/>
                </a:lnTo>
                <a:cubicBezTo>
                  <a:pt x="5304772" y="0"/>
                  <a:pt x="5335057" y="30285"/>
                  <a:pt x="5335057" y="67644"/>
                </a:cubicBezTo>
                <a:lnTo>
                  <a:pt x="5335057" y="913127"/>
                </a:lnTo>
                <a:cubicBezTo>
                  <a:pt x="5335057" y="950486"/>
                  <a:pt x="5304772" y="980771"/>
                  <a:pt x="5267413" y="980771"/>
                </a:cubicBezTo>
                <a:lnTo>
                  <a:pt x="67644" y="980771"/>
                </a:lnTo>
                <a:cubicBezTo>
                  <a:pt x="30285" y="980771"/>
                  <a:pt x="0" y="950486"/>
                  <a:pt x="0" y="913127"/>
                </a:cubicBezTo>
                <a:lnTo>
                  <a:pt x="0" y="67644"/>
                </a:lnTo>
                <a:cubicBezTo>
                  <a:pt x="0" y="30310"/>
                  <a:pt x="30310" y="0"/>
                  <a:pt x="67644" y="0"/>
                </a:cubicBezTo>
                <a:close/>
              </a:path>
            </a:pathLst>
          </a:custGeom>
          <a:solidFill>
            <a:srgbClr val="8A9BA8">
              <a:alpha val="10196"/>
            </a:srgbClr>
          </a:solidFill>
        </p:spPr>
      </p:sp>
      <p:sp>
        <p:nvSpPr>
          <p:cNvPr id="34" name="Shape 32"/>
          <p:cNvSpPr/>
          <p:nvPr/>
        </p:nvSpPr>
        <p:spPr>
          <a:xfrm>
            <a:off x="6500779" y="2265920"/>
            <a:ext cx="135279" cy="135279"/>
          </a:xfrm>
          <a:custGeom>
            <a:avLst/>
            <a:gdLst/>
            <a:ahLst/>
            <a:cxnLst/>
            <a:rect l="l" t="t" r="r" b="b"/>
            <a:pathLst>
              <a:path w="135279" h="135279">
                <a:moveTo>
                  <a:pt x="135279" y="8455"/>
                </a:moveTo>
                <a:cubicBezTo>
                  <a:pt x="135279" y="37017"/>
                  <a:pt x="115040" y="60849"/>
                  <a:pt x="88143" y="66424"/>
                </a:cubicBezTo>
                <a:cubicBezTo>
                  <a:pt x="86055" y="51073"/>
                  <a:pt x="79159" y="37255"/>
                  <a:pt x="68987" y="26554"/>
                </a:cubicBezTo>
                <a:cubicBezTo>
                  <a:pt x="79582" y="10569"/>
                  <a:pt x="97734" y="0"/>
                  <a:pt x="118369" y="0"/>
                </a:cubicBezTo>
                <a:lnTo>
                  <a:pt x="126824" y="0"/>
                </a:lnTo>
                <a:cubicBezTo>
                  <a:pt x="131500" y="0"/>
                  <a:pt x="135279" y="3778"/>
                  <a:pt x="135279" y="8455"/>
                </a:cubicBezTo>
                <a:close/>
                <a:moveTo>
                  <a:pt x="0" y="25365"/>
                </a:moveTo>
                <a:cubicBezTo>
                  <a:pt x="0" y="20688"/>
                  <a:pt x="3778" y="16910"/>
                  <a:pt x="8455" y="16910"/>
                </a:cubicBezTo>
                <a:lnTo>
                  <a:pt x="16910" y="16910"/>
                </a:lnTo>
                <a:cubicBezTo>
                  <a:pt x="49593" y="16910"/>
                  <a:pt x="76094" y="43411"/>
                  <a:pt x="76094" y="76094"/>
                </a:cubicBezTo>
                <a:lnTo>
                  <a:pt x="76094" y="126824"/>
                </a:lnTo>
                <a:cubicBezTo>
                  <a:pt x="76094" y="131500"/>
                  <a:pt x="72316" y="135279"/>
                  <a:pt x="67639" y="135279"/>
                </a:cubicBezTo>
                <a:cubicBezTo>
                  <a:pt x="62963" y="135279"/>
                  <a:pt x="59184" y="131500"/>
                  <a:pt x="59184" y="126824"/>
                </a:cubicBezTo>
                <a:lnTo>
                  <a:pt x="59184" y="84549"/>
                </a:lnTo>
                <a:cubicBezTo>
                  <a:pt x="26501" y="84549"/>
                  <a:pt x="0" y="58048"/>
                  <a:pt x="0" y="25365"/>
                </a:cubicBezTo>
                <a:close/>
              </a:path>
            </a:pathLst>
          </a:custGeom>
          <a:solidFill>
            <a:srgbClr val="8A9BA8"/>
          </a:solidFill>
        </p:spPr>
      </p:sp>
      <p:sp>
        <p:nvSpPr>
          <p:cNvPr id="35" name="Text 33"/>
          <p:cNvSpPr/>
          <p:nvPr/>
        </p:nvSpPr>
        <p:spPr>
          <a:xfrm>
            <a:off x="6697998" y="2232100"/>
            <a:ext cx="4918010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Initial Challenge</a:t>
            </a:r>
            <a:endParaRPr lang="en-US" sz="1600" dirty="0"/>
          </a:p>
        </p:txBody>
      </p:sp>
      <p:sp>
        <p:nvSpPr>
          <p:cNvPr id="36" name="Text 34"/>
          <p:cNvSpPr/>
          <p:nvPr/>
        </p:nvSpPr>
        <p:spPr>
          <a:xfrm>
            <a:off x="6483870" y="2502657"/>
            <a:ext cx="5132139" cy="4396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Limited ability to express cultural perspectives or engage in substantive cross-cultural dialogue</a:t>
            </a:r>
            <a:endParaRPr lang="en-US" sz="1600" dirty="0"/>
          </a:p>
        </p:txBody>
      </p:sp>
      <p:sp>
        <p:nvSpPr>
          <p:cNvPr id="37" name="Shape 35"/>
          <p:cNvSpPr/>
          <p:nvPr/>
        </p:nvSpPr>
        <p:spPr>
          <a:xfrm>
            <a:off x="6365501" y="3179051"/>
            <a:ext cx="5318147" cy="980771"/>
          </a:xfrm>
          <a:custGeom>
            <a:avLst/>
            <a:gdLst/>
            <a:ahLst/>
            <a:cxnLst/>
            <a:rect l="l" t="t" r="r" b="b"/>
            <a:pathLst>
              <a:path w="5318147" h="980771">
                <a:moveTo>
                  <a:pt x="33820" y="0"/>
                </a:moveTo>
                <a:lnTo>
                  <a:pt x="5250503" y="0"/>
                </a:lnTo>
                <a:cubicBezTo>
                  <a:pt x="5287862" y="0"/>
                  <a:pt x="5318147" y="30285"/>
                  <a:pt x="5318147" y="67644"/>
                </a:cubicBezTo>
                <a:lnTo>
                  <a:pt x="5318147" y="913127"/>
                </a:lnTo>
                <a:cubicBezTo>
                  <a:pt x="5318147" y="950486"/>
                  <a:pt x="5287862" y="980771"/>
                  <a:pt x="5250503" y="980771"/>
                </a:cubicBezTo>
                <a:lnTo>
                  <a:pt x="33820" y="980771"/>
                </a:lnTo>
                <a:cubicBezTo>
                  <a:pt x="15154" y="980771"/>
                  <a:pt x="0" y="965617"/>
                  <a:pt x="0" y="946951"/>
                </a:cubicBezTo>
                <a:lnTo>
                  <a:pt x="0" y="33820"/>
                </a:lnTo>
                <a:cubicBezTo>
                  <a:pt x="0" y="15154"/>
                  <a:pt x="15154" y="0"/>
                  <a:pt x="33820" y="0"/>
                </a:cubicBezTo>
                <a:close/>
              </a:path>
            </a:pathLst>
          </a:custGeom>
          <a:solidFill>
            <a:srgbClr val="2A4B5A">
              <a:alpha val="10196"/>
            </a:srgbClr>
          </a:solidFill>
        </p:spPr>
      </p:sp>
      <p:sp>
        <p:nvSpPr>
          <p:cNvPr id="38" name="Shape 36"/>
          <p:cNvSpPr/>
          <p:nvPr/>
        </p:nvSpPr>
        <p:spPr>
          <a:xfrm>
            <a:off x="6365501" y="3179051"/>
            <a:ext cx="33820" cy="980771"/>
          </a:xfrm>
          <a:custGeom>
            <a:avLst/>
            <a:gdLst/>
            <a:ahLst/>
            <a:cxnLst/>
            <a:rect l="l" t="t" r="r" b="b"/>
            <a:pathLst>
              <a:path w="33820" h="980771">
                <a:moveTo>
                  <a:pt x="33820" y="0"/>
                </a:moveTo>
                <a:lnTo>
                  <a:pt x="33820" y="0"/>
                </a:lnTo>
                <a:lnTo>
                  <a:pt x="33820" y="980771"/>
                </a:lnTo>
                <a:lnTo>
                  <a:pt x="33820" y="980771"/>
                </a:lnTo>
                <a:cubicBezTo>
                  <a:pt x="15142" y="980771"/>
                  <a:pt x="0" y="965630"/>
                  <a:pt x="0" y="946951"/>
                </a:cubicBezTo>
                <a:lnTo>
                  <a:pt x="0" y="33820"/>
                </a:lnTo>
                <a:cubicBezTo>
                  <a:pt x="0" y="15154"/>
                  <a:pt x="15154" y="0"/>
                  <a:pt x="33820" y="0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39" name="Shape 37"/>
          <p:cNvSpPr/>
          <p:nvPr/>
        </p:nvSpPr>
        <p:spPr>
          <a:xfrm>
            <a:off x="6534599" y="3348150"/>
            <a:ext cx="135279" cy="135279"/>
          </a:xfrm>
          <a:custGeom>
            <a:avLst/>
            <a:gdLst/>
            <a:ahLst/>
            <a:cxnLst/>
            <a:rect l="l" t="t" r="r" b="b"/>
            <a:pathLst>
              <a:path w="135279" h="135279">
                <a:moveTo>
                  <a:pt x="33820" y="84549"/>
                </a:moveTo>
                <a:lnTo>
                  <a:pt x="6473" y="84549"/>
                </a:lnTo>
                <a:cubicBezTo>
                  <a:pt x="-106" y="84549"/>
                  <a:pt x="-4148" y="77389"/>
                  <a:pt x="-766" y="71735"/>
                </a:cubicBezTo>
                <a:lnTo>
                  <a:pt x="13211" y="48431"/>
                </a:lnTo>
                <a:cubicBezTo>
                  <a:pt x="15510" y="44600"/>
                  <a:pt x="19631" y="42275"/>
                  <a:pt x="24097" y="42275"/>
                </a:cubicBezTo>
                <a:lnTo>
                  <a:pt x="49197" y="42275"/>
                </a:lnTo>
                <a:cubicBezTo>
                  <a:pt x="69304" y="8217"/>
                  <a:pt x="99293" y="6500"/>
                  <a:pt x="119347" y="9433"/>
                </a:cubicBezTo>
                <a:cubicBezTo>
                  <a:pt x="122729" y="9935"/>
                  <a:pt x="125371" y="12577"/>
                  <a:pt x="125846" y="15932"/>
                </a:cubicBezTo>
                <a:cubicBezTo>
                  <a:pt x="128779" y="35986"/>
                  <a:pt x="127062" y="65975"/>
                  <a:pt x="93004" y="86082"/>
                </a:cubicBezTo>
                <a:lnTo>
                  <a:pt x="93004" y="111182"/>
                </a:lnTo>
                <a:cubicBezTo>
                  <a:pt x="93004" y="115648"/>
                  <a:pt x="90679" y="119769"/>
                  <a:pt x="86848" y="122068"/>
                </a:cubicBezTo>
                <a:lnTo>
                  <a:pt x="63544" y="136045"/>
                </a:lnTo>
                <a:cubicBezTo>
                  <a:pt x="57916" y="139427"/>
                  <a:pt x="50730" y="135358"/>
                  <a:pt x="50730" y="128805"/>
                </a:cubicBezTo>
                <a:lnTo>
                  <a:pt x="50730" y="101459"/>
                </a:lnTo>
                <a:cubicBezTo>
                  <a:pt x="50730" y="92132"/>
                  <a:pt x="43147" y="84549"/>
                  <a:pt x="33820" y="84549"/>
                </a:cubicBezTo>
                <a:lnTo>
                  <a:pt x="33793" y="84549"/>
                </a:lnTo>
                <a:close/>
                <a:moveTo>
                  <a:pt x="105687" y="42275"/>
                </a:moveTo>
                <a:cubicBezTo>
                  <a:pt x="105687" y="35275"/>
                  <a:pt x="100004" y="29592"/>
                  <a:pt x="93004" y="29592"/>
                </a:cubicBezTo>
                <a:cubicBezTo>
                  <a:pt x="86005" y="29592"/>
                  <a:pt x="80322" y="35275"/>
                  <a:pt x="80322" y="42275"/>
                </a:cubicBezTo>
                <a:cubicBezTo>
                  <a:pt x="80322" y="49274"/>
                  <a:pt x="86005" y="54957"/>
                  <a:pt x="93004" y="54957"/>
                </a:cubicBezTo>
                <a:cubicBezTo>
                  <a:pt x="100004" y="54957"/>
                  <a:pt x="105687" y="49274"/>
                  <a:pt x="105687" y="42275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40" name="Text 38"/>
          <p:cNvSpPr/>
          <p:nvPr/>
        </p:nvSpPr>
        <p:spPr>
          <a:xfrm>
            <a:off x="6731818" y="3314330"/>
            <a:ext cx="4884190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Transformation</a:t>
            </a:r>
            <a:endParaRPr lang="en-US" sz="1600" dirty="0"/>
          </a:p>
        </p:txBody>
      </p:sp>
      <p:sp>
        <p:nvSpPr>
          <p:cNvPr id="41" name="Text 39"/>
          <p:cNvSpPr/>
          <p:nvPr/>
        </p:nvSpPr>
        <p:spPr>
          <a:xfrm>
            <a:off x="6517689" y="3584888"/>
            <a:ext cx="5098319" cy="439656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Through Cambridge English Empower, mastered cultural analysis frameworks and structured argumentation techniques</a:t>
            </a:r>
            <a:endParaRPr lang="en-US" sz="1600" dirty="0"/>
          </a:p>
        </p:txBody>
      </p:sp>
      <p:sp>
        <p:nvSpPr>
          <p:cNvPr id="42" name="Shape 40"/>
          <p:cNvSpPr/>
          <p:nvPr/>
        </p:nvSpPr>
        <p:spPr>
          <a:xfrm>
            <a:off x="6348591" y="4261282"/>
            <a:ext cx="5335057" cy="980771"/>
          </a:xfrm>
          <a:custGeom>
            <a:avLst/>
            <a:gdLst/>
            <a:ahLst/>
            <a:cxnLst/>
            <a:rect l="l" t="t" r="r" b="b"/>
            <a:pathLst>
              <a:path w="5335057" h="980771">
                <a:moveTo>
                  <a:pt x="67644" y="0"/>
                </a:moveTo>
                <a:lnTo>
                  <a:pt x="5267413" y="0"/>
                </a:lnTo>
                <a:cubicBezTo>
                  <a:pt x="5304772" y="0"/>
                  <a:pt x="5335057" y="30285"/>
                  <a:pt x="5335057" y="67644"/>
                </a:cubicBezTo>
                <a:lnTo>
                  <a:pt x="5335057" y="913127"/>
                </a:lnTo>
                <a:cubicBezTo>
                  <a:pt x="5335057" y="950486"/>
                  <a:pt x="5304772" y="980771"/>
                  <a:pt x="5267413" y="980771"/>
                </a:cubicBezTo>
                <a:lnTo>
                  <a:pt x="67644" y="980771"/>
                </a:lnTo>
                <a:cubicBezTo>
                  <a:pt x="30285" y="980771"/>
                  <a:pt x="0" y="950486"/>
                  <a:pt x="0" y="913127"/>
                </a:cubicBezTo>
                <a:lnTo>
                  <a:pt x="0" y="67644"/>
                </a:lnTo>
                <a:cubicBezTo>
                  <a:pt x="0" y="30310"/>
                  <a:pt x="30310" y="0"/>
                  <a:pt x="67644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>
                  <a:alpha val="20000"/>
                </a:srgbClr>
              </a:gs>
              <a:gs pos="100000">
                <a:srgbClr val="C5A57E">
                  <a:alpha val="20000"/>
                </a:srgbClr>
              </a:gs>
            </a:gsLst>
            <a:lin ang="0" scaled="1"/>
          </a:gradFill>
        </p:spPr>
      </p:sp>
      <p:sp>
        <p:nvSpPr>
          <p:cNvPr id="43" name="Shape 41"/>
          <p:cNvSpPr/>
          <p:nvPr/>
        </p:nvSpPr>
        <p:spPr>
          <a:xfrm>
            <a:off x="6500779" y="4430380"/>
            <a:ext cx="135279" cy="135279"/>
          </a:xfrm>
          <a:custGeom>
            <a:avLst/>
            <a:gdLst/>
            <a:ahLst/>
            <a:cxnLst/>
            <a:rect l="l" t="t" r="r" b="b"/>
            <a:pathLst>
              <a:path w="135279" h="135279">
                <a:moveTo>
                  <a:pt x="16910" y="16910"/>
                </a:moveTo>
                <a:cubicBezTo>
                  <a:pt x="16910" y="12233"/>
                  <a:pt x="13132" y="8455"/>
                  <a:pt x="8455" y="8455"/>
                </a:cubicBezTo>
                <a:cubicBezTo>
                  <a:pt x="3778" y="8455"/>
                  <a:pt x="0" y="12233"/>
                  <a:pt x="0" y="16910"/>
                </a:cubicBezTo>
                <a:lnTo>
                  <a:pt x="0" y="105687"/>
                </a:lnTo>
                <a:cubicBezTo>
                  <a:pt x="0" y="117365"/>
                  <a:pt x="9459" y="126824"/>
                  <a:pt x="21137" y="126824"/>
                </a:cubicBezTo>
                <a:lnTo>
                  <a:pt x="126824" y="126824"/>
                </a:lnTo>
                <a:cubicBezTo>
                  <a:pt x="131500" y="126824"/>
                  <a:pt x="135279" y="123046"/>
                  <a:pt x="135279" y="118369"/>
                </a:cubicBezTo>
                <a:cubicBezTo>
                  <a:pt x="135279" y="113692"/>
                  <a:pt x="131500" y="109914"/>
                  <a:pt x="126824" y="109914"/>
                </a:cubicBezTo>
                <a:lnTo>
                  <a:pt x="21137" y="109914"/>
                </a:lnTo>
                <a:cubicBezTo>
                  <a:pt x="18812" y="109914"/>
                  <a:pt x="16910" y="108012"/>
                  <a:pt x="16910" y="105687"/>
                </a:cubicBezTo>
                <a:lnTo>
                  <a:pt x="16910" y="16910"/>
                </a:lnTo>
                <a:close/>
                <a:moveTo>
                  <a:pt x="124340" y="39791"/>
                </a:moveTo>
                <a:cubicBezTo>
                  <a:pt x="127643" y="36488"/>
                  <a:pt x="127643" y="31125"/>
                  <a:pt x="124340" y="27822"/>
                </a:cubicBezTo>
                <a:cubicBezTo>
                  <a:pt x="121038" y="24519"/>
                  <a:pt x="115674" y="24519"/>
                  <a:pt x="112371" y="27822"/>
                </a:cubicBezTo>
                <a:lnTo>
                  <a:pt x="84549" y="55670"/>
                </a:lnTo>
                <a:lnTo>
                  <a:pt x="69383" y="40531"/>
                </a:lnTo>
                <a:cubicBezTo>
                  <a:pt x="66081" y="37228"/>
                  <a:pt x="60717" y="37228"/>
                  <a:pt x="57414" y="40531"/>
                </a:cubicBezTo>
                <a:lnTo>
                  <a:pt x="32049" y="65896"/>
                </a:lnTo>
                <a:cubicBezTo>
                  <a:pt x="28747" y="69198"/>
                  <a:pt x="28747" y="74562"/>
                  <a:pt x="32049" y="77865"/>
                </a:cubicBezTo>
                <a:cubicBezTo>
                  <a:pt x="35352" y="81167"/>
                  <a:pt x="40716" y="81167"/>
                  <a:pt x="44018" y="77865"/>
                </a:cubicBezTo>
                <a:lnTo>
                  <a:pt x="63412" y="58471"/>
                </a:lnTo>
                <a:lnTo>
                  <a:pt x="78578" y="73637"/>
                </a:lnTo>
                <a:cubicBezTo>
                  <a:pt x="81881" y="76940"/>
                  <a:pt x="87244" y="76940"/>
                  <a:pt x="90547" y="73637"/>
                </a:cubicBezTo>
                <a:lnTo>
                  <a:pt x="124367" y="39817"/>
                </a:lnTo>
                <a:close/>
              </a:path>
            </a:pathLst>
          </a:custGeom>
          <a:solidFill>
            <a:srgbClr val="2A4B5A"/>
          </a:solidFill>
        </p:spPr>
      </p:sp>
      <p:sp>
        <p:nvSpPr>
          <p:cNvPr id="44" name="Text 42"/>
          <p:cNvSpPr/>
          <p:nvPr/>
        </p:nvSpPr>
        <p:spPr>
          <a:xfrm>
            <a:off x="6697998" y="4396560"/>
            <a:ext cx="4918010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Unna" pitchFamily="34" charset="0"/>
                <a:ea typeface="Unna" pitchFamily="34" charset="0"/>
                <a:cs typeface="Unna" pitchFamily="34" charset="0"/>
              </a:rPr>
              <a:t>Measurable Outcomes</a:t>
            </a:r>
            <a:endParaRPr lang="en-US" sz="1600" dirty="0"/>
          </a:p>
        </p:txBody>
      </p:sp>
      <p:sp>
        <p:nvSpPr>
          <p:cNvPr id="45" name="Shape 43"/>
          <p:cNvSpPr/>
          <p:nvPr/>
        </p:nvSpPr>
        <p:spPr>
          <a:xfrm>
            <a:off x="6509234" y="4700938"/>
            <a:ext cx="118369" cy="135279"/>
          </a:xfrm>
          <a:custGeom>
            <a:avLst/>
            <a:gdLst/>
            <a:ahLst/>
            <a:cxnLst/>
            <a:rect l="l" t="t" r="r" b="b"/>
            <a:pathLst>
              <a:path w="118369" h="135279">
                <a:moveTo>
                  <a:pt x="114881" y="18522"/>
                </a:moveTo>
                <a:cubicBezTo>
                  <a:pt x="118660" y="21269"/>
                  <a:pt x="119505" y="26554"/>
                  <a:pt x="116757" y="30332"/>
                </a:cubicBezTo>
                <a:lnTo>
                  <a:pt x="49118" y="123336"/>
                </a:lnTo>
                <a:cubicBezTo>
                  <a:pt x="47665" y="125344"/>
                  <a:pt x="45419" y="126586"/>
                  <a:pt x="42935" y="126797"/>
                </a:cubicBezTo>
                <a:cubicBezTo>
                  <a:pt x="40452" y="127009"/>
                  <a:pt x="38047" y="126084"/>
                  <a:pt x="36303" y="124340"/>
                </a:cubicBezTo>
                <a:lnTo>
                  <a:pt x="2484" y="90521"/>
                </a:lnTo>
                <a:cubicBezTo>
                  <a:pt x="-819" y="87218"/>
                  <a:pt x="-819" y="81854"/>
                  <a:pt x="2484" y="78552"/>
                </a:cubicBezTo>
                <a:cubicBezTo>
                  <a:pt x="5786" y="75249"/>
                  <a:pt x="11150" y="75249"/>
                  <a:pt x="14453" y="78552"/>
                </a:cubicBezTo>
                <a:lnTo>
                  <a:pt x="41271" y="105369"/>
                </a:lnTo>
                <a:lnTo>
                  <a:pt x="103097" y="20371"/>
                </a:lnTo>
                <a:cubicBezTo>
                  <a:pt x="105845" y="16593"/>
                  <a:pt x="111129" y="15747"/>
                  <a:pt x="114908" y="18495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46" name="Text 44"/>
          <p:cNvSpPr/>
          <p:nvPr/>
        </p:nvSpPr>
        <p:spPr>
          <a:xfrm>
            <a:off x="6720840" y="4641850"/>
            <a:ext cx="4367530" cy="2286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Led 3 cross-cultural debate sessions</a:t>
            </a:r>
            <a:endParaRPr lang="en-US" sz="1600" dirty="0"/>
          </a:p>
        </p:txBody>
      </p:sp>
      <p:sp>
        <p:nvSpPr>
          <p:cNvPr id="47" name="Shape 45"/>
          <p:cNvSpPr/>
          <p:nvPr/>
        </p:nvSpPr>
        <p:spPr>
          <a:xfrm>
            <a:off x="6509234" y="4937675"/>
            <a:ext cx="118369" cy="135279"/>
          </a:xfrm>
          <a:custGeom>
            <a:avLst/>
            <a:gdLst/>
            <a:ahLst/>
            <a:cxnLst/>
            <a:rect l="l" t="t" r="r" b="b"/>
            <a:pathLst>
              <a:path w="118369" h="135279">
                <a:moveTo>
                  <a:pt x="114881" y="18522"/>
                </a:moveTo>
                <a:cubicBezTo>
                  <a:pt x="118660" y="21269"/>
                  <a:pt x="119505" y="26554"/>
                  <a:pt x="116757" y="30332"/>
                </a:cubicBezTo>
                <a:lnTo>
                  <a:pt x="49118" y="123336"/>
                </a:lnTo>
                <a:cubicBezTo>
                  <a:pt x="47665" y="125344"/>
                  <a:pt x="45419" y="126586"/>
                  <a:pt x="42935" y="126797"/>
                </a:cubicBezTo>
                <a:cubicBezTo>
                  <a:pt x="40452" y="127009"/>
                  <a:pt x="38047" y="126084"/>
                  <a:pt x="36303" y="124340"/>
                </a:cubicBezTo>
                <a:lnTo>
                  <a:pt x="2484" y="90521"/>
                </a:lnTo>
                <a:cubicBezTo>
                  <a:pt x="-819" y="87218"/>
                  <a:pt x="-819" y="81854"/>
                  <a:pt x="2484" y="78552"/>
                </a:cubicBezTo>
                <a:cubicBezTo>
                  <a:pt x="5786" y="75249"/>
                  <a:pt x="11150" y="75249"/>
                  <a:pt x="14453" y="78552"/>
                </a:cubicBezTo>
                <a:lnTo>
                  <a:pt x="41271" y="105369"/>
                </a:lnTo>
                <a:lnTo>
                  <a:pt x="103097" y="20371"/>
                </a:lnTo>
                <a:cubicBezTo>
                  <a:pt x="105845" y="16593"/>
                  <a:pt x="111129" y="15747"/>
                  <a:pt x="114908" y="18495"/>
                </a:cubicBezTo>
                <a:close/>
              </a:path>
            </a:pathLst>
          </a:custGeom>
          <a:solidFill>
            <a:srgbClr val="2A4B5A"/>
          </a:solidFill>
        </p:spPr>
      </p:sp>
      <p:sp>
        <p:nvSpPr>
          <p:cNvPr id="48" name="Text 46"/>
          <p:cNvSpPr/>
          <p:nvPr/>
        </p:nvSpPr>
        <p:spPr>
          <a:xfrm>
            <a:off x="6720840" y="4929505"/>
            <a:ext cx="4320540" cy="177800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dirty="0">
                <a:solidFill>
                  <a:srgbClr val="333333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Published cultural comparison essay</a:t>
            </a:r>
            <a:endParaRPr lang="en-US" sz="1600" dirty="0"/>
          </a:p>
        </p:txBody>
      </p:sp>
      <p:sp>
        <p:nvSpPr>
          <p:cNvPr id="49" name="Shape 47"/>
          <p:cNvSpPr/>
          <p:nvPr/>
        </p:nvSpPr>
        <p:spPr>
          <a:xfrm>
            <a:off x="6348591" y="5381559"/>
            <a:ext cx="5335057" cy="8455"/>
          </a:xfrm>
          <a:custGeom>
            <a:avLst/>
            <a:gdLst/>
            <a:ahLst/>
            <a:cxnLst/>
            <a:rect l="l" t="t" r="r" b="b"/>
            <a:pathLst>
              <a:path w="5335057" h="8455">
                <a:moveTo>
                  <a:pt x="0" y="0"/>
                </a:moveTo>
                <a:lnTo>
                  <a:pt x="5335057" y="0"/>
                </a:lnTo>
                <a:lnTo>
                  <a:pt x="5335057" y="8455"/>
                </a:lnTo>
                <a:lnTo>
                  <a:pt x="0" y="8455"/>
                </a:lnTo>
                <a:lnTo>
                  <a:pt x="0" y="0"/>
                </a:lnTo>
                <a:close/>
              </a:path>
            </a:pathLst>
          </a:custGeom>
          <a:solidFill>
            <a:srgbClr val="8A9BA8">
              <a:alpha val="20000"/>
            </a:srgbClr>
          </a:solidFill>
        </p:spPr>
      </p:sp>
      <p:sp>
        <p:nvSpPr>
          <p:cNvPr id="50" name="Text 48"/>
          <p:cNvSpPr/>
          <p:nvPr/>
        </p:nvSpPr>
        <p:spPr>
          <a:xfrm>
            <a:off x="6348591" y="5487245"/>
            <a:ext cx="5402696" cy="20291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20000"/>
              </a:lnSpc>
            </a:pPr>
            <a:r>
              <a:rPr lang="en-US" sz="1065" b="1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Key Factor:</a:t>
            </a:r>
            <a:r>
              <a:rPr lang="en-US" sz="1065" dirty="0">
                <a:solidFill>
                  <a:srgbClr val="2A4B5A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Authentic cultural content + guided analysis frameworks</a:t>
            </a:r>
            <a:endParaRPr lang="en-US" sz="1600" dirty="0"/>
          </a:p>
        </p:txBody>
      </p:sp>
      <p:sp>
        <p:nvSpPr>
          <p:cNvPr id="51" name="Shape 49"/>
          <p:cNvSpPr/>
          <p:nvPr/>
        </p:nvSpPr>
        <p:spPr>
          <a:xfrm>
            <a:off x="338197" y="5994541"/>
            <a:ext cx="11515606" cy="524205"/>
          </a:xfrm>
          <a:custGeom>
            <a:avLst/>
            <a:gdLst/>
            <a:ahLst/>
            <a:cxnLst/>
            <a:rect l="l" t="t" r="r" b="b"/>
            <a:pathLst>
              <a:path w="11515606" h="524205">
                <a:moveTo>
                  <a:pt x="101460" y="0"/>
                </a:moveTo>
                <a:lnTo>
                  <a:pt x="11414146" y="0"/>
                </a:lnTo>
                <a:cubicBezTo>
                  <a:pt x="11470181" y="0"/>
                  <a:pt x="11515606" y="45425"/>
                  <a:pt x="11515606" y="101460"/>
                </a:cubicBezTo>
                <a:lnTo>
                  <a:pt x="11515606" y="422745"/>
                </a:lnTo>
                <a:cubicBezTo>
                  <a:pt x="11515606" y="478780"/>
                  <a:pt x="11470181" y="524205"/>
                  <a:pt x="11414146" y="524205"/>
                </a:cubicBezTo>
                <a:lnTo>
                  <a:pt x="101460" y="524205"/>
                </a:lnTo>
                <a:cubicBezTo>
                  <a:pt x="45425" y="524205"/>
                  <a:pt x="0" y="478780"/>
                  <a:pt x="0" y="422745"/>
                </a:cubicBezTo>
                <a:lnTo>
                  <a:pt x="0" y="101460"/>
                </a:lnTo>
                <a:cubicBezTo>
                  <a:pt x="0" y="45463"/>
                  <a:pt x="45463" y="0"/>
                  <a:pt x="101460" y="0"/>
                </a:cubicBezTo>
                <a:close/>
              </a:path>
            </a:pathLst>
          </a:custGeom>
          <a:gradFill flip="none" rotWithShape="1">
            <a:gsLst>
              <a:gs pos="0">
                <a:srgbClr val="2A4B5A"/>
              </a:gs>
              <a:gs pos="100000">
                <a:srgbClr val="8A9BA8"/>
              </a:gs>
            </a:gsLst>
            <a:lin ang="0" scaled="1"/>
          </a:gradFill>
        </p:spPr>
      </p:sp>
      <p:sp>
        <p:nvSpPr>
          <p:cNvPr id="52" name="Shape 50"/>
          <p:cNvSpPr/>
          <p:nvPr/>
        </p:nvSpPr>
        <p:spPr>
          <a:xfrm>
            <a:off x="491442" y="6129820"/>
            <a:ext cx="285354" cy="253648"/>
          </a:xfrm>
          <a:custGeom>
            <a:avLst/>
            <a:gdLst/>
            <a:ahLst/>
            <a:cxnLst/>
            <a:rect l="l" t="t" r="r" b="b"/>
            <a:pathLst>
              <a:path w="285354" h="253648">
                <a:moveTo>
                  <a:pt x="153328" y="-9363"/>
                </a:moveTo>
                <a:cubicBezTo>
                  <a:pt x="151297" y="-13326"/>
                  <a:pt x="147185" y="-15853"/>
                  <a:pt x="142726" y="-15853"/>
                </a:cubicBezTo>
                <a:cubicBezTo>
                  <a:pt x="138268" y="-15853"/>
                  <a:pt x="134156" y="-13326"/>
                  <a:pt x="132125" y="-9363"/>
                </a:cubicBezTo>
                <a:lnTo>
                  <a:pt x="95663" y="62074"/>
                </a:lnTo>
                <a:lnTo>
                  <a:pt x="16447" y="74658"/>
                </a:lnTo>
                <a:cubicBezTo>
                  <a:pt x="12038" y="75351"/>
                  <a:pt x="8372" y="78472"/>
                  <a:pt x="6985" y="82733"/>
                </a:cubicBezTo>
                <a:cubicBezTo>
                  <a:pt x="5598" y="86993"/>
                  <a:pt x="6738" y="91650"/>
                  <a:pt x="9859" y="94821"/>
                </a:cubicBezTo>
                <a:lnTo>
                  <a:pt x="66533" y="151545"/>
                </a:lnTo>
                <a:lnTo>
                  <a:pt x="54049" y="230760"/>
                </a:lnTo>
                <a:cubicBezTo>
                  <a:pt x="53355" y="235169"/>
                  <a:pt x="55188" y="239628"/>
                  <a:pt x="58805" y="242253"/>
                </a:cubicBezTo>
                <a:cubicBezTo>
                  <a:pt x="62421" y="244879"/>
                  <a:pt x="67177" y="245275"/>
                  <a:pt x="71190" y="243244"/>
                </a:cubicBezTo>
                <a:lnTo>
                  <a:pt x="142726" y="206881"/>
                </a:lnTo>
                <a:lnTo>
                  <a:pt x="214213" y="243244"/>
                </a:lnTo>
                <a:cubicBezTo>
                  <a:pt x="218177" y="245275"/>
                  <a:pt x="222982" y="244879"/>
                  <a:pt x="226599" y="242253"/>
                </a:cubicBezTo>
                <a:cubicBezTo>
                  <a:pt x="230215" y="239628"/>
                  <a:pt x="232048" y="235219"/>
                  <a:pt x="231354" y="230760"/>
                </a:cubicBezTo>
                <a:lnTo>
                  <a:pt x="218821" y="151545"/>
                </a:lnTo>
                <a:lnTo>
                  <a:pt x="275495" y="94821"/>
                </a:lnTo>
                <a:cubicBezTo>
                  <a:pt x="278666" y="91650"/>
                  <a:pt x="279756" y="86993"/>
                  <a:pt x="278368" y="82733"/>
                </a:cubicBezTo>
                <a:cubicBezTo>
                  <a:pt x="276981" y="78472"/>
                  <a:pt x="273365" y="75351"/>
                  <a:pt x="268906" y="74658"/>
                </a:cubicBezTo>
                <a:lnTo>
                  <a:pt x="189740" y="62074"/>
                </a:lnTo>
                <a:lnTo>
                  <a:pt x="153328" y="-9363"/>
                </a:lnTo>
                <a:close/>
              </a:path>
            </a:pathLst>
          </a:custGeom>
          <a:solidFill>
            <a:srgbClr val="C5A57E"/>
          </a:solidFill>
        </p:spPr>
      </p:sp>
      <p:sp>
        <p:nvSpPr>
          <p:cNvPr id="53" name="Text 51"/>
          <p:cNvSpPr/>
          <p:nvPr/>
        </p:nvSpPr>
        <p:spPr>
          <a:xfrm>
            <a:off x="925814" y="6146730"/>
            <a:ext cx="10746208" cy="219828"/>
          </a:xfrm>
          <a:prstGeom prst="rect">
            <a:avLst/>
          </a:prstGeom>
          <a:noFill/>
        </p:spPr>
        <p:txBody>
          <a:bodyPr wrap="square" lIns="0" tIns="0" rIns="0" bIns="0" rtlCol="0" anchor="ctr"/>
          <a:lstStyle/>
          <a:p>
            <a:pPr>
              <a:lnSpc>
                <a:spcPct val="140000"/>
              </a:lnSpc>
            </a:pPr>
            <a:r>
              <a:rPr lang="en-US" sz="1065" b="1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Common Success Pattern:</a:t>
            </a:r>
            <a:r>
              <a:rPr lang="en-US" sz="1065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 Layered teaching addresses both </a:t>
            </a:r>
            <a:r>
              <a:rPr lang="en-US" sz="1065" dirty="0">
                <a:solidFill>
                  <a:srgbClr val="FFFFFF"/>
                </a:solidFill>
                <a:highlight>
                  <a:srgbClr val="C5A57E">
                    <a:alpha val="30000"/>
                  </a:srgbClr>
                </a:highlight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affective factors </a:t>
            </a:r>
            <a:r>
              <a:rPr lang="en-US" sz="1065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(motivation, confidence) and </a:t>
            </a:r>
            <a:r>
              <a:rPr lang="en-US" sz="1065" dirty="0">
                <a:solidFill>
                  <a:srgbClr val="FFFFFF"/>
                </a:solidFill>
                <a:highlight>
                  <a:srgbClr val="C5A57E">
                    <a:alpha val="30000"/>
                  </a:srgbClr>
                </a:highlight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cognitive factors </a:t>
            </a:r>
            <a:r>
              <a:rPr lang="en-US" sz="1065" dirty="0">
                <a:solidFill>
                  <a:srgbClr val="FFFFFF"/>
                </a:solidFill>
                <a:latin typeface="Quattrocento Sans" pitchFamily="34" charset="0"/>
                <a:ea typeface="Quattrocento Sans" pitchFamily="34" charset="0"/>
                <a:cs typeface="Quattrocento Sans" pitchFamily="34" charset="0"/>
              </a:rPr>
              <a:t>(cultural competence, analytical skills) simultaneously</a:t>
            </a:r>
            <a:endParaRPr lang="en-US" sz="1600" dirty="0"/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333333"/>
      </a:dk2>
      <a:lt2>
        <a:srgbClr val="EEEEEE"/>
      </a:lt2>
      <a:accent1>
        <a:srgbClr val="8DAAC2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/>
  <PresentationFormat>On-screen Show (16:9)</PresentationFormat>
  <Paragraphs>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Arial</vt:lpstr>
      <vt:lpstr>SimSun</vt:lpstr>
      <vt:lpstr>Wingdings</vt:lpstr>
      <vt:lpstr>Quattrocento Sans</vt:lpstr>
      <vt:lpstr>Oranienbaum</vt:lpstr>
      <vt:lpstr>Unna</vt:lpstr>
      <vt:lpstr>Apple SD Gothic Neo Regular</vt:lpstr>
      <vt:lpstr>Liter</vt:lpstr>
      <vt:lpstr>微软雅黑</vt:lpstr>
      <vt:lpstr>WPS灵秀黑</vt:lpstr>
      <vt:lpstr>Calibri</vt:lpstr>
      <vt:lpstr>Custom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Research on Adaptability and Path Optimization of Layered Teaching</dc:title>
  <dc:creator>Kimi</dc:creator>
  <dc:subject>Research on Adaptability and Path Optimization of Layered Teaching</dc:subject>
  <cp:lastModifiedBy>iPad</cp:lastModifiedBy>
  <cp:revision>1</cp:revision>
  <dcterms:created xsi:type="dcterms:W3CDTF">1900-01-01T00:00:00Z</dcterms:created>
  <dcterms:modified xsi:type="dcterms:W3CDTF">1900-01-01T00:00:00Z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{"Label":"Research on Adaptability and Path Optimization of Layered Teaching","ContentProducer":"001191110108MACG2KBH8F10000","ProduceID":"19cb201c-1ce2-8dd1-8000-00004e664e8e","ReservedCode1":"","ContentPropagator":"001191110108MACG2KBH8F20000","PropagateID":"19cb201c-1ce2-8dd1-8000-00004e664e8e","ReservedCode2":""}</vt:lpwstr>
  </property>
  <property fmtid="{D5CDD505-2E9C-101B-9397-08002B2CF9AE}" pid="3" name="ICV">
    <vt:lpwstr>E67C722E7C98320C8D6DA669FBE62119_32</vt:lpwstr>
  </property>
  <property fmtid="{D5CDD505-2E9C-101B-9397-08002B2CF9AE}" pid="4" name="KSOProductBuildVer">
    <vt:lpwstr>3081-12.40.0</vt:lpwstr>
  </property>
</Properties>
</file>