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2" r:id="rId3"/>
  </p:sldMasterIdLst>
  <p:notesMasterIdLst>
    <p:notesMasterId r:id="rId21"/>
  </p:notesMasterIdLst>
  <p:sldIdLst>
    <p:sldId id="344" r:id="rId4"/>
    <p:sldId id="345" r:id="rId5"/>
    <p:sldId id="346" r:id="rId6"/>
    <p:sldId id="326" r:id="rId7"/>
    <p:sldId id="353" r:id="rId8"/>
    <p:sldId id="351" r:id="rId9"/>
    <p:sldId id="347" r:id="rId10"/>
    <p:sldId id="381" r:id="rId11"/>
    <p:sldId id="382" r:id="rId12"/>
    <p:sldId id="354" r:id="rId13"/>
    <p:sldId id="332" r:id="rId14"/>
    <p:sldId id="355" r:id="rId15"/>
    <p:sldId id="383" r:id="rId16"/>
    <p:sldId id="384" r:id="rId17"/>
    <p:sldId id="359" r:id="rId18"/>
    <p:sldId id="385" r:id="rId19"/>
    <p:sldId id="386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70" autoAdjust="0"/>
  </p:normalViewPr>
  <p:slideViewPr>
    <p:cSldViewPr snapToGrid="0" showGuides="1">
      <p:cViewPr varScale="1">
        <p:scale>
          <a:sx n="77" d="100"/>
          <a:sy n="77" d="100"/>
        </p:scale>
        <p:origin x="-888" y="-68"/>
      </p:cViewPr>
      <p:guideLst>
        <p:guide orient="horz" pos="169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666072" y="1401532"/>
            <a:ext cx="3737610" cy="2125980"/>
          </a:xfrm>
          <a:prstGeom prst="rect">
            <a:avLst/>
          </a:prstGeom>
        </p:spPr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45281" y="1401532"/>
            <a:ext cx="3737610" cy="2125980"/>
          </a:xfrm>
          <a:prstGeom prst="rect">
            <a:avLst/>
          </a:prstGeom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4286" cy="25717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578395" y="2571750"/>
            <a:ext cx="4574286" cy="25717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25717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001" y="2571750"/>
            <a:ext cx="3048000" cy="25717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25717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9848" y="-1999846"/>
            <a:ext cx="5144305" cy="9144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3" t="51056"/>
          <a:stretch>
            <a:fillRect/>
          </a:stretch>
        </p:blipFill>
        <p:spPr>
          <a:xfrm rot="5400000">
            <a:off x="405609" y="2965744"/>
            <a:ext cx="1772956" cy="25841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14" b="61598"/>
          <a:stretch>
            <a:fillRect/>
          </a:stretch>
        </p:blipFill>
        <p:spPr>
          <a:xfrm rot="5400000">
            <a:off x="7043252" y="73164"/>
            <a:ext cx="2173911" cy="20275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999848" y="-1999846"/>
            <a:ext cx="5144305" cy="9144002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634208" y="2915418"/>
            <a:ext cx="3875585" cy="1222243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scene3d>
            <a:camera prst="perspectiveRelaxed" fov="5400000"/>
            <a:lightRig rig="threePt" dir="t"/>
          </a:scene3d>
          <a:sp3d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1734027" y="1714501"/>
            <a:ext cx="1378744" cy="2461022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16"/>
          <p:cNvSpPr>
            <a:spLocks noGrp="1"/>
          </p:cNvSpPr>
          <p:nvPr>
            <p:ph type="pic" sz="quarter" idx="15"/>
          </p:nvPr>
        </p:nvSpPr>
        <p:spPr>
          <a:xfrm>
            <a:off x="2971087" y="1944291"/>
            <a:ext cx="1145381" cy="20478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815452" y="1944291"/>
            <a:ext cx="1145381" cy="20478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074659" y="1943101"/>
            <a:ext cx="2734865" cy="173712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47713" y="1432232"/>
            <a:ext cx="1920240" cy="14399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747713" y="2948350"/>
            <a:ext cx="1920240" cy="14399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2751728" y="1432232"/>
            <a:ext cx="1920240" cy="14399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10"/>
          <p:cNvSpPr>
            <a:spLocks noGrp="1"/>
          </p:cNvSpPr>
          <p:nvPr>
            <p:ph type="pic" sz="quarter" idx="17"/>
          </p:nvPr>
        </p:nvSpPr>
        <p:spPr>
          <a:xfrm>
            <a:off x="2751728" y="2948350"/>
            <a:ext cx="1920240" cy="14399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747713" y="1521373"/>
            <a:ext cx="2400300" cy="1714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3371850" y="1521373"/>
            <a:ext cx="2400300" cy="1714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5995687" y="1521373"/>
            <a:ext cx="2400300" cy="17145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5" Type="http://schemas.openxmlformats.org/officeDocument/2006/relationships/theme" Target="../theme/theme2.xml"/><Relationship Id="rId14" Type="http://schemas.openxmlformats.org/officeDocument/2006/relationships/image" Target="../media/image4.png"/><Relationship Id="rId13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3" t="51056"/>
          <a:stretch>
            <a:fillRect/>
          </a:stretch>
        </p:blipFill>
        <p:spPr>
          <a:xfrm rot="16200000" flipV="1">
            <a:off x="268617" y="-268615"/>
            <a:ext cx="1174148" cy="1711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13" t="51056"/>
          <a:stretch>
            <a:fillRect/>
          </a:stretch>
        </p:blipFill>
        <p:spPr>
          <a:xfrm rot="5400000" flipV="1">
            <a:off x="7701236" y="3700736"/>
            <a:ext cx="1174148" cy="17113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5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5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5" Type="http://schemas.openxmlformats.org/officeDocument/2006/relationships/slideLayout" Target="../slideLayouts/slideLayout4.xml"/><Relationship Id="rId34" Type="http://schemas.openxmlformats.org/officeDocument/2006/relationships/tags" Target="../tags/tag44.xml"/><Relationship Id="rId33" Type="http://schemas.openxmlformats.org/officeDocument/2006/relationships/tags" Target="../tags/tag43.xml"/><Relationship Id="rId32" Type="http://schemas.openxmlformats.org/officeDocument/2006/relationships/tags" Target="../tags/tag42.xml"/><Relationship Id="rId31" Type="http://schemas.openxmlformats.org/officeDocument/2006/relationships/tags" Target="../tags/tag41.xml"/><Relationship Id="rId30" Type="http://schemas.openxmlformats.org/officeDocument/2006/relationships/tags" Target="../tags/tag40.xml"/><Relationship Id="rId3" Type="http://schemas.openxmlformats.org/officeDocument/2006/relationships/tags" Target="../tags/tag13.xml"/><Relationship Id="rId29" Type="http://schemas.openxmlformats.org/officeDocument/2006/relationships/tags" Target="../tags/tag39.xml"/><Relationship Id="rId28" Type="http://schemas.openxmlformats.org/officeDocument/2006/relationships/tags" Target="../tags/tag38.xml"/><Relationship Id="rId27" Type="http://schemas.openxmlformats.org/officeDocument/2006/relationships/tags" Target="../tags/tag37.xml"/><Relationship Id="rId26" Type="http://schemas.openxmlformats.org/officeDocument/2006/relationships/tags" Target="../tags/tag36.xml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5"/>
          <p:cNvSpPr txBox="1">
            <a:spLocks noChangeArrowheads="1"/>
          </p:cNvSpPr>
          <p:nvPr/>
        </p:nvSpPr>
        <p:spPr bwMode="auto">
          <a:xfrm>
            <a:off x="801370" y="1352550"/>
            <a:ext cx="6720205" cy="241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《徐州市中学绿化现状调查与优化建议》</a:t>
            </a:r>
            <a:endParaRPr lang="zh-CN" altLang="en-US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结题</a:t>
            </a:r>
            <a:r>
              <a:rPr lang="zh-CN" altLang="en-US" sz="28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报告</a:t>
            </a:r>
            <a:endParaRPr lang="en-US" altLang="zh-CN" sz="28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主持人：丁珑逸</a:t>
            </a:r>
            <a:endParaRPr lang="zh-CN" altLang="en-US" sz="2000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小组成员：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张智皓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指导</a:t>
            </a: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老师：刘红萍老师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文本框 6"/>
          <p:cNvSpPr txBox="1">
            <a:spLocks noChangeArrowheads="1"/>
          </p:cNvSpPr>
          <p:nvPr/>
        </p:nvSpPr>
        <p:spPr bwMode="auto">
          <a:xfrm>
            <a:off x="2151380" y="2205990"/>
            <a:ext cx="50387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研究过程中的难点与解决方法</a:t>
            </a:r>
            <a:endParaRPr lang="zh-CN" alt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文本框 6"/>
          <p:cNvSpPr txBox="1">
            <a:spLocks noChangeArrowheads="1"/>
          </p:cNvSpPr>
          <p:nvPr/>
        </p:nvSpPr>
        <p:spPr bwMode="auto">
          <a:xfrm>
            <a:off x="3718560" y="1812224"/>
            <a:ext cx="17068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第三章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>
            <p:custDataLst>
              <p:tags r:id="rId1"/>
            </p:custDataLst>
          </p:nvPr>
        </p:nvSpPr>
        <p:spPr>
          <a:xfrm>
            <a:off x="1161237" y="889257"/>
            <a:ext cx="1634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313C41"/>
                </a:solidFill>
                <a:latin typeface="Calibri" panose="020F0502020204030204"/>
                <a:ea typeface="微软雅黑" panose="020B0503020204020204" charset="-122"/>
              </a:rPr>
              <a:t>1</a:t>
            </a:r>
            <a:endParaRPr lang="en-US" sz="5400" dirty="0">
              <a:solidFill>
                <a:srgbClr val="313C41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48" name="Straight Connector 47"/>
          <p:cNvCxnSpPr/>
          <p:nvPr>
            <p:custDataLst>
              <p:tags r:id="rId2"/>
            </p:custDataLst>
          </p:nvPr>
        </p:nvCxnSpPr>
        <p:spPr>
          <a:xfrm>
            <a:off x="1738478" y="1808213"/>
            <a:ext cx="480060" cy="0"/>
          </a:xfrm>
          <a:prstGeom prst="line">
            <a:avLst/>
          </a:prstGeom>
          <a:ln w="349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>
            <p:custDataLst>
              <p:tags r:id="rId3"/>
            </p:custDataLst>
          </p:nvPr>
        </p:nvSpPr>
        <p:spPr>
          <a:xfrm>
            <a:off x="6301575" y="885447"/>
            <a:ext cx="1634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313C41"/>
                </a:solidFill>
                <a:latin typeface="Calibri" panose="020F0502020204030204"/>
                <a:ea typeface="微软雅黑" panose="020B0503020204020204" charset="-122"/>
              </a:rPr>
              <a:t>2</a:t>
            </a:r>
            <a:endParaRPr lang="en-US" sz="5400" dirty="0">
              <a:solidFill>
                <a:srgbClr val="313C41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52" name="Straight Connector 51"/>
          <p:cNvCxnSpPr/>
          <p:nvPr>
            <p:custDataLst>
              <p:tags r:id="rId4"/>
            </p:custDataLst>
          </p:nvPr>
        </p:nvCxnSpPr>
        <p:spPr>
          <a:xfrm>
            <a:off x="6878957" y="1736387"/>
            <a:ext cx="480060" cy="0"/>
          </a:xfrm>
          <a:prstGeom prst="line">
            <a:avLst/>
          </a:prstGeom>
          <a:ln w="3492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>
            <p:custDataLst>
              <p:tags r:id="rId5"/>
            </p:custDataLst>
          </p:nvPr>
        </p:nvSpPr>
        <p:spPr>
          <a:xfrm>
            <a:off x="1068070" y="1962785"/>
            <a:ext cx="2585720" cy="2338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2"/>
                </a:solidFill>
                <a:ea typeface="微软雅黑" panose="020B0503020204020204" charset="-122"/>
              </a:rPr>
              <a:t>        </a:t>
            </a:r>
            <a:r>
              <a:rPr lang="zh-CN" altLang="en-US" sz="1600" dirty="0" smtClean="0">
                <a:solidFill>
                  <a:schemeClr val="tx2"/>
                </a:solidFill>
                <a:ea typeface="微软雅黑" panose="020B0503020204020204" charset="-122"/>
              </a:rPr>
              <a:t> 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1.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植物种类识别难题：校园内部分乡土植物与野生植物形态相似，识别难度较大。研究团队通过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“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实物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图片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专业数据库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”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三级比对法，结合《徐州植物志》等专业资料，完成了</a:t>
            </a:r>
            <a:r>
              <a:rPr lang="en-US" altLang="zh-CN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90%</a:t>
            </a:r>
            <a:r>
              <a:rPr lang="zh-CN" altLang="en-US" sz="1600" dirty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以上常见植物的准确识别；</a:t>
            </a:r>
            <a:endParaRPr lang="zh-CN" altLang="en-US" sz="1600" dirty="0">
              <a:solidFill>
                <a:schemeClr val="tx2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61" name="TextBox 60"/>
          <p:cNvSpPr txBox="1"/>
          <p:nvPr>
            <p:custDataLst>
              <p:tags r:id="rId6"/>
            </p:custDataLst>
          </p:nvPr>
        </p:nvSpPr>
        <p:spPr>
          <a:xfrm>
            <a:off x="5530850" y="1812290"/>
            <a:ext cx="25412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1800" dirty="0" smtClean="0">
                <a:solidFill>
                  <a:schemeClr val="tx2"/>
                </a:solidFill>
                <a:ea typeface="微软雅黑" panose="020B0503020204020204" charset="-122"/>
              </a:rPr>
              <a:t>     </a:t>
            </a:r>
            <a:r>
              <a:rPr lang="en-US" altLang="zh-CN" sz="1600" dirty="0" smtClean="0">
                <a:solidFill>
                  <a:schemeClr val="tx2"/>
                </a:solidFill>
                <a:ea typeface="微软雅黑" panose="020B0503020204020204" charset="-122"/>
              </a:rPr>
              <a:t>2.</a:t>
            </a:r>
            <a:r>
              <a:rPr lang="zh-CN" altLang="en-US" sz="1600" dirty="0" smtClean="0">
                <a:solidFill>
                  <a:schemeClr val="tx2"/>
                </a:solidFill>
                <a:ea typeface="微软雅黑" panose="020B0503020204020204" charset="-122"/>
              </a:rPr>
              <a:t>碳汇能力测算难题：由于学校未公开绿化面积与树种具体数据，研究团队采用</a:t>
            </a:r>
            <a:r>
              <a:rPr lang="en-US" altLang="zh-CN" sz="1600" dirty="0" smtClean="0">
                <a:solidFill>
                  <a:schemeClr val="tx2"/>
                </a:solidFill>
                <a:ea typeface="微软雅黑" panose="020B0503020204020204" charset="-122"/>
              </a:rPr>
              <a:t>“</a:t>
            </a:r>
            <a:r>
              <a:rPr lang="zh-CN" altLang="en-US" sz="1600" dirty="0" smtClean="0">
                <a:solidFill>
                  <a:schemeClr val="tx2"/>
                </a:solidFill>
                <a:ea typeface="微软雅黑" panose="020B0503020204020204" charset="-122"/>
              </a:rPr>
              <a:t>卫星图估算面积</a:t>
            </a:r>
            <a:r>
              <a:rPr lang="en-US" altLang="zh-CN" sz="1600" dirty="0" smtClean="0">
                <a:solidFill>
                  <a:schemeClr val="tx2"/>
                </a:solidFill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solidFill>
                  <a:schemeClr val="tx2"/>
                </a:solidFill>
                <a:ea typeface="微软雅黑" panose="020B0503020204020204" charset="-122"/>
              </a:rPr>
              <a:t>树种碳汇系数平均值</a:t>
            </a:r>
            <a:r>
              <a:rPr lang="en-US" altLang="zh-CN" sz="1600" dirty="0" smtClean="0">
                <a:solidFill>
                  <a:schemeClr val="tx2"/>
                </a:solidFill>
                <a:ea typeface="微软雅黑" panose="020B0503020204020204" charset="-122"/>
              </a:rPr>
              <a:t>”</a:t>
            </a:r>
            <a:r>
              <a:rPr lang="zh-CN" altLang="en-US" sz="1600" dirty="0" smtClean="0">
                <a:solidFill>
                  <a:schemeClr val="tx2"/>
                </a:solidFill>
                <a:ea typeface="微软雅黑" panose="020B0503020204020204" charset="-122"/>
              </a:rPr>
              <a:t>的方法，结合徐州市林业部门发布的乡土树种碳汇数据，测算出样本校的碳汇能力近似值，为现状评估提供了数据支撑。</a:t>
            </a:r>
            <a:endParaRPr lang="zh-CN" altLang="en-US" sz="1600" dirty="0" smtClean="0">
              <a:solidFill>
                <a:schemeClr val="tx2"/>
              </a:solidFill>
              <a:ea typeface="微软雅黑" panose="020B050302020402020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66703" y="802581"/>
            <a:ext cx="41059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2"/>
          <p:cNvSpPr txBox="1"/>
          <p:nvPr/>
        </p:nvSpPr>
        <p:spPr>
          <a:xfrm>
            <a:off x="1559562" y="425927"/>
            <a:ext cx="602488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>
              <a:lnSpc>
                <a:spcPct val="80000"/>
              </a:lnSpc>
              <a:defRPr/>
            </a:pPr>
            <a:r>
              <a:rPr lang="zh-CN" altLang="en-US" sz="2000" spc="300" dirty="0">
                <a:solidFill>
                  <a:srgbClr val="313C41"/>
                </a:solidFill>
                <a:latin typeface="Arvo"/>
                <a:ea typeface="微软雅黑" panose="020B0503020204020204" charset="-122"/>
                <a:cs typeface="Arvo"/>
              </a:rPr>
              <a:t>本课题研究过程中，主要面临两大技术难点：</a:t>
            </a:r>
            <a:endParaRPr lang="zh-CN" altLang="en-US" sz="2000" spc="300" dirty="0">
              <a:solidFill>
                <a:srgbClr val="313C41"/>
              </a:solidFill>
              <a:latin typeface="Arvo"/>
              <a:ea typeface="微软雅黑" panose="020B0503020204020204" charset="-122"/>
              <a:cs typeface="Arv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文本框 6"/>
          <p:cNvSpPr txBox="1">
            <a:spLocks noChangeArrowheads="1"/>
          </p:cNvSpPr>
          <p:nvPr/>
        </p:nvSpPr>
        <p:spPr bwMode="auto">
          <a:xfrm>
            <a:off x="2524760" y="2206158"/>
            <a:ext cx="409448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徐州市中学绿化优化建议</a:t>
            </a:r>
            <a:endParaRPr lang="zh-CN" alt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文本框 6"/>
          <p:cNvSpPr txBox="1">
            <a:spLocks noChangeArrowheads="1"/>
          </p:cNvSpPr>
          <p:nvPr/>
        </p:nvSpPr>
        <p:spPr bwMode="auto">
          <a:xfrm>
            <a:off x="3718560" y="1812224"/>
            <a:ext cx="17068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第四章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（一）老牌学校靶向整改方案</a:t>
            </a:r>
            <a:r>
              <a:rPr lang="en-US" altLang="zh-CN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以中国矿业大学附属中学为例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4.1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42951" y="1762891"/>
            <a:ext cx="7116096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</a:t>
            </a:r>
            <a:r>
              <a:rPr lang="en-US" altLang="zh-CN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4.1.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退化区域生态修复：针对东山坡等植被退化区域，实施土壤改良与植被重建工程，优先选用耐贫瘠、抗逆性强的乡土植物，如侧柏、刺槐、结香、麦冬等，构建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乔木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-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灌木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-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地被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复层群落，逐步恢复植被覆盖度；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4.1.2.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闲置空间多元利用：梳理教学楼间隙、操场边角等碎片化空间，打造口袋绿地、垂直绿化等小微生态景观；对校园周边隔离林带，通过增设景观步道、生态观景台，实现校园绿化与周边生态系统的连通融合。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（二）全市中学绿化整体提升策略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4.2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42951" y="1541911"/>
            <a:ext cx="7116096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</a:t>
            </a:r>
            <a:r>
              <a:rPr lang="en-US" altLang="zh-CN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4.2.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聚焦碳汇能力提升：将高碳汇树种种植作为核心任务，优先选用法桐、泡桐、刺槐等碳汇能力强的乔木，替换低效益灌木；在运动区、主干道打造林荫系统，兼顾生态效益与师生遮阳需求；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4.2.2.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强化地域特色营造：提高乡土植物应用比例至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60%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以上，结合校园文化打造主题绿化，如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书香林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四季花境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，增强校园绿化的文化辨识度；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4.2.3.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建立长效管护机制：推行校园绿化数字化台账管理，针对不同植物制定个性化养护方案；将绿化养护与生态教育结合，组织学生参与植物认养、养护实践，实现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绿化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+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教化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双重价值。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文本框 6"/>
          <p:cNvSpPr txBox="1">
            <a:spLocks noChangeArrowheads="1"/>
          </p:cNvSpPr>
          <p:nvPr/>
        </p:nvSpPr>
        <p:spPr bwMode="auto">
          <a:xfrm>
            <a:off x="3235960" y="2206158"/>
            <a:ext cx="267208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研究总结与反思</a:t>
            </a:r>
            <a:endParaRPr lang="zh-CN" alt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文本框 6"/>
          <p:cNvSpPr txBox="1">
            <a:spLocks noChangeArrowheads="1"/>
          </p:cNvSpPr>
          <p:nvPr/>
        </p:nvSpPr>
        <p:spPr bwMode="auto">
          <a:xfrm>
            <a:off x="3718560" y="1812224"/>
            <a:ext cx="17068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2000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第五章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（一）研究成果与价值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5.1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5877" y="1567414"/>
            <a:ext cx="7116096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本课题通过系统性调研，明确了徐州市中学绿化的现状特征与核心问题，提出的优化建议兼具针对性与可操作性。研究过程中，团队成员不仅提升了植物识别、数据测算等实践能力，更深刻认识到优质校园环境对学生身心健康的重要意义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——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良好的绿化环境不仅能美化校园、净化空气，更能有效缓解学生的学习压力，尤其对临近中高考的学生具有积极的心理调节作用。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（二）研究不足与展望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5.2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5877" y="1567414"/>
            <a:ext cx="7116096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本研究的局限性在于样本数量有限，碳汇能力测算为近似值，后续可扩大样本范围，结合专业仪器监测提升数据精准度。希望本课题的研究成果能为徐州市中学绿化建设提供参考，推动更多学校重视校园绿化的生态价值与人文价值，共同打造更宜居、宜学的校园空间。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</a:t>
            </a:r>
            <a:endParaRPr lang="en-US" altLang="zh-CN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algn="just">
              <a:defRPr/>
            </a:pPr>
            <a:endParaRPr lang="en-US" altLang="zh-CN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5"/>
          <p:cNvSpPr txBox="1">
            <a:spLocks noChangeArrowheads="1"/>
          </p:cNvSpPr>
          <p:nvPr/>
        </p:nvSpPr>
        <p:spPr bwMode="auto">
          <a:xfrm>
            <a:off x="4171890" y="53966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zh-CN" altLang="en-US" sz="24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>
            <p:custDataLst>
              <p:tags r:id="rId1"/>
            </p:custDataLst>
          </p:nvPr>
        </p:nvSpPr>
        <p:spPr>
          <a:xfrm>
            <a:off x="1675003" y="1458137"/>
            <a:ext cx="14020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课题研究概述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6" name="菱形 45"/>
          <p:cNvSpPr/>
          <p:nvPr>
            <p:custDataLst>
              <p:tags r:id="rId2"/>
            </p:custDataLst>
          </p:nvPr>
        </p:nvSpPr>
        <p:spPr>
          <a:xfrm>
            <a:off x="981482" y="1280017"/>
            <a:ext cx="693522" cy="694794"/>
          </a:xfrm>
          <a:prstGeom prst="diamond">
            <a:avLst/>
          </a:prstGeom>
          <a:solidFill>
            <a:schemeClr val="accent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>
            <p:custDataLst>
              <p:tags r:id="rId3"/>
            </p:custDataLst>
          </p:nvPr>
        </p:nvSpPr>
        <p:spPr>
          <a:xfrm>
            <a:off x="1675003" y="2263146"/>
            <a:ext cx="2824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研究过程中的难点与解决方法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9" name="菱形 48"/>
          <p:cNvSpPr/>
          <p:nvPr>
            <p:custDataLst>
              <p:tags r:id="rId4"/>
            </p:custDataLst>
          </p:nvPr>
        </p:nvSpPr>
        <p:spPr>
          <a:xfrm>
            <a:off x="981482" y="2085026"/>
            <a:ext cx="693522" cy="694794"/>
          </a:xfrm>
          <a:prstGeom prst="diamond">
            <a:avLst/>
          </a:prstGeom>
          <a:solidFill>
            <a:schemeClr val="accent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>
            <p:custDataLst>
              <p:tags r:id="rId5"/>
            </p:custDataLst>
          </p:nvPr>
        </p:nvSpPr>
        <p:spPr>
          <a:xfrm>
            <a:off x="5651774" y="1458137"/>
            <a:ext cx="2824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徐州市中学绿化现状调查结果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2" name="菱形 51"/>
          <p:cNvSpPr/>
          <p:nvPr>
            <p:custDataLst>
              <p:tags r:id="rId6"/>
            </p:custDataLst>
          </p:nvPr>
        </p:nvSpPr>
        <p:spPr>
          <a:xfrm>
            <a:off x="4933125" y="1280017"/>
            <a:ext cx="693522" cy="694794"/>
          </a:xfrm>
          <a:prstGeom prst="diamond">
            <a:avLst/>
          </a:prstGeom>
          <a:solidFill>
            <a:schemeClr val="accent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>
            <p:custDataLst>
              <p:tags r:id="rId7"/>
            </p:custDataLst>
          </p:nvPr>
        </p:nvSpPr>
        <p:spPr>
          <a:xfrm>
            <a:off x="5626647" y="2263146"/>
            <a:ext cx="24180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徐州市中学绿化优化建议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5" name="菱形 54"/>
          <p:cNvSpPr/>
          <p:nvPr>
            <p:custDataLst>
              <p:tags r:id="rId8"/>
            </p:custDataLst>
          </p:nvPr>
        </p:nvSpPr>
        <p:spPr>
          <a:xfrm>
            <a:off x="4933125" y="2085026"/>
            <a:ext cx="693522" cy="694794"/>
          </a:xfrm>
          <a:prstGeom prst="diamond">
            <a:avLst/>
          </a:prstGeom>
          <a:solidFill>
            <a:schemeClr val="accent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菱形 22"/>
          <p:cNvSpPr/>
          <p:nvPr>
            <p:custDataLst>
              <p:tags r:id="rId9"/>
            </p:custDataLst>
          </p:nvPr>
        </p:nvSpPr>
        <p:spPr>
          <a:xfrm>
            <a:off x="3806088" y="2779818"/>
            <a:ext cx="693522" cy="694794"/>
          </a:xfrm>
          <a:prstGeom prst="diamond">
            <a:avLst/>
          </a:prstGeom>
          <a:solidFill>
            <a:schemeClr val="accent1"/>
          </a:solidFill>
        </p:spPr>
        <p:txBody>
          <a:bodyPr wrap="none" anchor="ctr" anchorCtr="1"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cs typeface="+mn-ea"/>
                <a:sym typeface="+mn-lt"/>
              </a:rPr>
              <a:t>07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>
            <p:custDataLst>
              <p:tags r:id="rId10"/>
            </p:custDataLst>
          </p:nvPr>
        </p:nvSpPr>
        <p:spPr>
          <a:xfrm>
            <a:off x="4499610" y="2957938"/>
            <a:ext cx="1605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研究总结与反思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/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文本框 6"/>
          <p:cNvSpPr txBox="1">
            <a:spLocks noChangeArrowheads="1"/>
          </p:cNvSpPr>
          <p:nvPr/>
        </p:nvSpPr>
        <p:spPr bwMode="auto">
          <a:xfrm>
            <a:off x="3413760" y="2206158"/>
            <a:ext cx="2316480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课题研究概述</a:t>
            </a:r>
            <a:endParaRPr lang="zh-CN" altLang="en-US" sz="2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文本框 6"/>
          <p:cNvSpPr txBox="1">
            <a:spLocks noChangeArrowheads="1"/>
          </p:cNvSpPr>
          <p:nvPr/>
        </p:nvSpPr>
        <p:spPr bwMode="auto">
          <a:xfrm>
            <a:off x="3718560" y="1812224"/>
            <a:ext cx="17068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第一章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（一）研究背景与意义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1</a:t>
            </a:r>
            <a:r>
              <a:rPr lang="en-US" altLang="zh-CN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.1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5877" y="1567414"/>
            <a:ext cx="7116096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校园绿化是生态校园建设的核心组成部分，不仅承担着美化环境、净化空气的生态功能，更对师生的身心健康、学习效率有着直接影响。近年来，徐州市积极推进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绿美校园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建设，但中学阶段校园绿化的实际成效仍缺乏系统性调研。本课题以徐州市部分中学为研究对象，通过现状调查、问题诊断与优化建议提出，为提升徐州市中学绿化水平提供数据支撑与实践参考，助力打造更具生态性、人文性的校园环境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2045210" y="2332294"/>
            <a:ext cx="999812" cy="997488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7" name="Oval 6"/>
          <p:cNvSpPr/>
          <p:nvPr>
            <p:custDataLst>
              <p:tags r:id="rId2"/>
            </p:custDataLst>
          </p:nvPr>
        </p:nvSpPr>
        <p:spPr>
          <a:xfrm>
            <a:off x="2260815" y="2545775"/>
            <a:ext cx="570530" cy="570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8" name="Freeform 8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 rot="21110908">
            <a:off x="2918365" y="2870299"/>
            <a:ext cx="999812" cy="997488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9" name="Oval 8"/>
          <p:cNvSpPr/>
          <p:nvPr>
            <p:custDataLst>
              <p:tags r:id="rId4"/>
            </p:custDataLst>
          </p:nvPr>
        </p:nvSpPr>
        <p:spPr>
          <a:xfrm rot="21110908">
            <a:off x="3133960" y="3083642"/>
            <a:ext cx="570530" cy="570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0" name="Freeform 8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745217" y="1999836"/>
            <a:ext cx="1333045" cy="1329946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1" name="Oval 10"/>
          <p:cNvSpPr/>
          <p:nvPr>
            <p:custDataLst>
              <p:tags r:id="rId6"/>
            </p:custDataLst>
          </p:nvPr>
        </p:nvSpPr>
        <p:spPr>
          <a:xfrm>
            <a:off x="4032682" y="2284469"/>
            <a:ext cx="760685" cy="76068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2" name="Freeform 8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21110908">
            <a:off x="4883460" y="2870299"/>
            <a:ext cx="999812" cy="997488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3" name="Oval 12"/>
          <p:cNvSpPr/>
          <p:nvPr>
            <p:custDataLst>
              <p:tags r:id="rId8"/>
            </p:custDataLst>
          </p:nvPr>
        </p:nvSpPr>
        <p:spPr>
          <a:xfrm rot="21110908">
            <a:off x="5099055" y="3083642"/>
            <a:ext cx="570530" cy="5705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4" name="Freeform 8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805127" y="2545774"/>
            <a:ext cx="785835" cy="784008"/>
          </a:xfrm>
          <a:custGeom>
            <a:avLst/>
            <a:gdLst>
              <a:gd name="T0" fmla="*/ 1487 w 1607"/>
              <a:gd name="T1" fmla="*/ 924 h 1599"/>
              <a:gd name="T2" fmla="*/ 1604 w 1607"/>
              <a:gd name="T3" fmla="*/ 865 h 1599"/>
              <a:gd name="T4" fmla="*/ 1495 w 1607"/>
              <a:gd name="T5" fmla="*/ 724 h 1599"/>
              <a:gd name="T6" fmla="*/ 1578 w 1607"/>
              <a:gd name="T7" fmla="*/ 587 h 1599"/>
              <a:gd name="T8" fmla="*/ 1427 w 1607"/>
              <a:gd name="T9" fmla="*/ 492 h 1599"/>
              <a:gd name="T10" fmla="*/ 1459 w 1607"/>
              <a:gd name="T11" fmla="*/ 335 h 1599"/>
              <a:gd name="T12" fmla="*/ 1284 w 1607"/>
              <a:gd name="T13" fmla="*/ 297 h 1599"/>
              <a:gd name="T14" fmla="*/ 1260 w 1607"/>
              <a:gd name="T15" fmla="*/ 139 h 1599"/>
              <a:gd name="T16" fmla="*/ 1084 w 1607"/>
              <a:gd name="T17" fmla="*/ 163 h 1599"/>
              <a:gd name="T18" fmla="*/ 1007 w 1607"/>
              <a:gd name="T19" fmla="*/ 23 h 1599"/>
              <a:gd name="T20" fmla="*/ 886 w 1607"/>
              <a:gd name="T21" fmla="*/ 1 h 1599"/>
              <a:gd name="T22" fmla="*/ 765 w 1607"/>
              <a:gd name="T23" fmla="*/ 105 h 1599"/>
              <a:gd name="T24" fmla="*/ 608 w 1607"/>
              <a:gd name="T25" fmla="*/ 20 h 1599"/>
              <a:gd name="T26" fmla="*/ 530 w 1607"/>
              <a:gd name="T27" fmla="*/ 160 h 1599"/>
              <a:gd name="T28" fmla="*/ 353 w 1607"/>
              <a:gd name="T29" fmla="*/ 134 h 1599"/>
              <a:gd name="T30" fmla="*/ 328 w 1607"/>
              <a:gd name="T31" fmla="*/ 292 h 1599"/>
              <a:gd name="T32" fmla="*/ 153 w 1607"/>
              <a:gd name="T33" fmla="*/ 328 h 1599"/>
              <a:gd name="T34" fmla="*/ 183 w 1607"/>
              <a:gd name="T35" fmla="*/ 486 h 1599"/>
              <a:gd name="T36" fmla="*/ 31 w 1607"/>
              <a:gd name="T37" fmla="*/ 579 h 1599"/>
              <a:gd name="T38" fmla="*/ 119 w 1607"/>
              <a:gd name="T39" fmla="*/ 675 h 1599"/>
              <a:gd name="T40" fmla="*/ 3 w 1607"/>
              <a:gd name="T41" fmla="*/ 734 h 1599"/>
              <a:gd name="T42" fmla="*/ 112 w 1607"/>
              <a:gd name="T43" fmla="*/ 875 h 1599"/>
              <a:gd name="T44" fmla="*/ 29 w 1607"/>
              <a:gd name="T45" fmla="*/ 1011 h 1599"/>
              <a:gd name="T46" fmla="*/ 180 w 1607"/>
              <a:gd name="T47" fmla="*/ 1107 h 1599"/>
              <a:gd name="T48" fmla="*/ 148 w 1607"/>
              <a:gd name="T49" fmla="*/ 1263 h 1599"/>
              <a:gd name="T50" fmla="*/ 322 w 1607"/>
              <a:gd name="T51" fmla="*/ 1301 h 1599"/>
              <a:gd name="T52" fmla="*/ 346 w 1607"/>
              <a:gd name="T53" fmla="*/ 1460 h 1599"/>
              <a:gd name="T54" fmla="*/ 523 w 1607"/>
              <a:gd name="T55" fmla="*/ 1436 h 1599"/>
              <a:gd name="T56" fmla="*/ 600 w 1607"/>
              <a:gd name="T57" fmla="*/ 1576 h 1599"/>
              <a:gd name="T58" fmla="*/ 721 w 1607"/>
              <a:gd name="T59" fmla="*/ 1598 h 1599"/>
              <a:gd name="T60" fmla="*/ 842 w 1607"/>
              <a:gd name="T61" fmla="*/ 1494 h 1599"/>
              <a:gd name="T62" fmla="*/ 999 w 1607"/>
              <a:gd name="T63" fmla="*/ 1578 h 1599"/>
              <a:gd name="T64" fmla="*/ 1077 w 1607"/>
              <a:gd name="T65" fmla="*/ 1439 h 1599"/>
              <a:gd name="T66" fmla="*/ 1253 w 1607"/>
              <a:gd name="T67" fmla="*/ 1464 h 1599"/>
              <a:gd name="T68" fmla="*/ 1279 w 1607"/>
              <a:gd name="T69" fmla="*/ 1306 h 1599"/>
              <a:gd name="T70" fmla="*/ 1454 w 1607"/>
              <a:gd name="T71" fmla="*/ 1270 h 1599"/>
              <a:gd name="T72" fmla="*/ 1424 w 1607"/>
              <a:gd name="T73" fmla="*/ 1113 h 1599"/>
              <a:gd name="T74" fmla="*/ 1576 w 1607"/>
              <a:gd name="T75" fmla="*/ 1019 h 1599"/>
              <a:gd name="T76" fmla="*/ 700 w 1607"/>
              <a:gd name="T77" fmla="*/ 1370 h 1599"/>
              <a:gd name="T78" fmla="*/ 907 w 1607"/>
              <a:gd name="T79" fmla="*/ 228 h 1599"/>
              <a:gd name="T80" fmla="*/ 700 w 1607"/>
              <a:gd name="T81" fmla="*/ 1370 h 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7" h="1599">
                <a:moveTo>
                  <a:pt x="1479" y="965"/>
                </a:moveTo>
                <a:cubicBezTo>
                  <a:pt x="1482" y="951"/>
                  <a:pt x="1485" y="937"/>
                  <a:pt x="1487" y="924"/>
                </a:cubicBezTo>
                <a:cubicBezTo>
                  <a:pt x="1490" y="910"/>
                  <a:pt x="1492" y="896"/>
                  <a:pt x="1494" y="882"/>
                </a:cubicBezTo>
                <a:cubicBezTo>
                  <a:pt x="1535" y="881"/>
                  <a:pt x="1573" y="875"/>
                  <a:pt x="1604" y="865"/>
                </a:cubicBezTo>
                <a:cubicBezTo>
                  <a:pt x="1607" y="824"/>
                  <a:pt x="1607" y="782"/>
                  <a:pt x="1604" y="742"/>
                </a:cubicBezTo>
                <a:cubicBezTo>
                  <a:pt x="1574" y="731"/>
                  <a:pt x="1536" y="725"/>
                  <a:pt x="1495" y="724"/>
                </a:cubicBezTo>
                <a:cubicBezTo>
                  <a:pt x="1492" y="696"/>
                  <a:pt x="1487" y="668"/>
                  <a:pt x="1481" y="641"/>
                </a:cubicBezTo>
                <a:cubicBezTo>
                  <a:pt x="1519" y="626"/>
                  <a:pt x="1553" y="607"/>
                  <a:pt x="1578" y="587"/>
                </a:cubicBezTo>
                <a:cubicBezTo>
                  <a:pt x="1567" y="547"/>
                  <a:pt x="1553" y="509"/>
                  <a:pt x="1536" y="472"/>
                </a:cubicBezTo>
                <a:cubicBezTo>
                  <a:pt x="1504" y="472"/>
                  <a:pt x="1466" y="479"/>
                  <a:pt x="1427" y="492"/>
                </a:cubicBezTo>
                <a:cubicBezTo>
                  <a:pt x="1415" y="467"/>
                  <a:pt x="1401" y="442"/>
                  <a:pt x="1385" y="419"/>
                </a:cubicBezTo>
                <a:cubicBezTo>
                  <a:pt x="1417" y="392"/>
                  <a:pt x="1442" y="362"/>
                  <a:pt x="1459" y="335"/>
                </a:cubicBezTo>
                <a:cubicBezTo>
                  <a:pt x="1435" y="302"/>
                  <a:pt x="1409" y="270"/>
                  <a:pt x="1380" y="241"/>
                </a:cubicBezTo>
                <a:cubicBezTo>
                  <a:pt x="1350" y="252"/>
                  <a:pt x="1317" y="271"/>
                  <a:pt x="1284" y="297"/>
                </a:cubicBezTo>
                <a:cubicBezTo>
                  <a:pt x="1264" y="278"/>
                  <a:pt x="1243" y="260"/>
                  <a:pt x="1220" y="243"/>
                </a:cubicBezTo>
                <a:cubicBezTo>
                  <a:pt x="1240" y="206"/>
                  <a:pt x="1254" y="170"/>
                  <a:pt x="1260" y="139"/>
                </a:cubicBezTo>
                <a:cubicBezTo>
                  <a:pt x="1227" y="116"/>
                  <a:pt x="1192" y="95"/>
                  <a:pt x="1154" y="77"/>
                </a:cubicBezTo>
                <a:cubicBezTo>
                  <a:pt x="1130" y="98"/>
                  <a:pt x="1105" y="127"/>
                  <a:pt x="1084" y="163"/>
                </a:cubicBezTo>
                <a:cubicBezTo>
                  <a:pt x="1058" y="152"/>
                  <a:pt x="1032" y="142"/>
                  <a:pt x="1005" y="134"/>
                </a:cubicBezTo>
                <a:cubicBezTo>
                  <a:pt x="1011" y="93"/>
                  <a:pt x="1012" y="54"/>
                  <a:pt x="1007" y="23"/>
                </a:cubicBezTo>
                <a:cubicBezTo>
                  <a:pt x="987" y="17"/>
                  <a:pt x="967" y="13"/>
                  <a:pt x="947" y="9"/>
                </a:cubicBezTo>
                <a:cubicBezTo>
                  <a:pt x="927" y="6"/>
                  <a:pt x="906" y="3"/>
                  <a:pt x="886" y="1"/>
                </a:cubicBezTo>
                <a:cubicBezTo>
                  <a:pt x="870" y="29"/>
                  <a:pt x="857" y="65"/>
                  <a:pt x="849" y="106"/>
                </a:cubicBezTo>
                <a:cubicBezTo>
                  <a:pt x="821" y="104"/>
                  <a:pt x="793" y="103"/>
                  <a:pt x="765" y="105"/>
                </a:cubicBezTo>
                <a:cubicBezTo>
                  <a:pt x="757" y="64"/>
                  <a:pt x="744" y="28"/>
                  <a:pt x="729" y="0"/>
                </a:cubicBezTo>
                <a:cubicBezTo>
                  <a:pt x="688" y="3"/>
                  <a:pt x="647" y="10"/>
                  <a:pt x="608" y="20"/>
                </a:cubicBezTo>
                <a:cubicBezTo>
                  <a:pt x="603" y="52"/>
                  <a:pt x="603" y="91"/>
                  <a:pt x="609" y="132"/>
                </a:cubicBezTo>
                <a:cubicBezTo>
                  <a:pt x="582" y="140"/>
                  <a:pt x="556" y="149"/>
                  <a:pt x="530" y="160"/>
                </a:cubicBezTo>
                <a:cubicBezTo>
                  <a:pt x="509" y="124"/>
                  <a:pt x="484" y="95"/>
                  <a:pt x="460" y="73"/>
                </a:cubicBezTo>
                <a:cubicBezTo>
                  <a:pt x="423" y="91"/>
                  <a:pt x="387" y="111"/>
                  <a:pt x="353" y="134"/>
                </a:cubicBezTo>
                <a:cubicBezTo>
                  <a:pt x="359" y="166"/>
                  <a:pt x="373" y="202"/>
                  <a:pt x="392" y="239"/>
                </a:cubicBezTo>
                <a:cubicBezTo>
                  <a:pt x="370" y="255"/>
                  <a:pt x="348" y="273"/>
                  <a:pt x="328" y="292"/>
                </a:cubicBezTo>
                <a:cubicBezTo>
                  <a:pt x="295" y="266"/>
                  <a:pt x="262" y="246"/>
                  <a:pt x="233" y="235"/>
                </a:cubicBezTo>
                <a:cubicBezTo>
                  <a:pt x="204" y="264"/>
                  <a:pt x="177" y="295"/>
                  <a:pt x="153" y="328"/>
                </a:cubicBezTo>
                <a:cubicBezTo>
                  <a:pt x="169" y="356"/>
                  <a:pt x="194" y="385"/>
                  <a:pt x="225" y="413"/>
                </a:cubicBezTo>
                <a:cubicBezTo>
                  <a:pt x="210" y="436"/>
                  <a:pt x="196" y="460"/>
                  <a:pt x="183" y="486"/>
                </a:cubicBezTo>
                <a:cubicBezTo>
                  <a:pt x="144" y="472"/>
                  <a:pt x="106" y="465"/>
                  <a:pt x="74" y="464"/>
                </a:cubicBezTo>
                <a:cubicBezTo>
                  <a:pt x="57" y="501"/>
                  <a:pt x="43" y="539"/>
                  <a:pt x="31" y="579"/>
                </a:cubicBezTo>
                <a:cubicBezTo>
                  <a:pt x="56" y="599"/>
                  <a:pt x="89" y="619"/>
                  <a:pt x="128" y="634"/>
                </a:cubicBezTo>
                <a:cubicBezTo>
                  <a:pt x="125" y="647"/>
                  <a:pt x="122" y="661"/>
                  <a:pt x="119" y="675"/>
                </a:cubicBezTo>
                <a:cubicBezTo>
                  <a:pt x="117" y="689"/>
                  <a:pt x="115" y="703"/>
                  <a:pt x="113" y="717"/>
                </a:cubicBezTo>
                <a:cubicBezTo>
                  <a:pt x="72" y="717"/>
                  <a:pt x="33" y="724"/>
                  <a:pt x="3" y="734"/>
                </a:cubicBezTo>
                <a:cubicBezTo>
                  <a:pt x="0" y="775"/>
                  <a:pt x="0" y="816"/>
                  <a:pt x="2" y="857"/>
                </a:cubicBezTo>
                <a:cubicBezTo>
                  <a:pt x="33" y="867"/>
                  <a:pt x="71" y="874"/>
                  <a:pt x="112" y="875"/>
                </a:cubicBezTo>
                <a:cubicBezTo>
                  <a:pt x="115" y="903"/>
                  <a:pt x="120" y="931"/>
                  <a:pt x="126" y="958"/>
                </a:cubicBezTo>
                <a:cubicBezTo>
                  <a:pt x="87" y="973"/>
                  <a:pt x="54" y="992"/>
                  <a:pt x="29" y="1011"/>
                </a:cubicBezTo>
                <a:cubicBezTo>
                  <a:pt x="40" y="1051"/>
                  <a:pt x="54" y="1090"/>
                  <a:pt x="70" y="1127"/>
                </a:cubicBezTo>
                <a:cubicBezTo>
                  <a:pt x="102" y="1127"/>
                  <a:pt x="140" y="1120"/>
                  <a:pt x="180" y="1107"/>
                </a:cubicBezTo>
                <a:cubicBezTo>
                  <a:pt x="192" y="1132"/>
                  <a:pt x="206" y="1156"/>
                  <a:pt x="221" y="1180"/>
                </a:cubicBezTo>
                <a:cubicBezTo>
                  <a:pt x="190" y="1207"/>
                  <a:pt x="165" y="1236"/>
                  <a:pt x="148" y="1263"/>
                </a:cubicBezTo>
                <a:cubicBezTo>
                  <a:pt x="172" y="1297"/>
                  <a:pt x="198" y="1329"/>
                  <a:pt x="227" y="1358"/>
                </a:cubicBezTo>
                <a:cubicBezTo>
                  <a:pt x="257" y="1347"/>
                  <a:pt x="290" y="1327"/>
                  <a:pt x="322" y="1301"/>
                </a:cubicBezTo>
                <a:cubicBezTo>
                  <a:pt x="343" y="1321"/>
                  <a:pt x="364" y="1339"/>
                  <a:pt x="387" y="1356"/>
                </a:cubicBezTo>
                <a:cubicBezTo>
                  <a:pt x="366" y="1392"/>
                  <a:pt x="353" y="1428"/>
                  <a:pt x="346" y="1460"/>
                </a:cubicBezTo>
                <a:cubicBezTo>
                  <a:pt x="380" y="1483"/>
                  <a:pt x="415" y="1504"/>
                  <a:pt x="452" y="1522"/>
                </a:cubicBezTo>
                <a:cubicBezTo>
                  <a:pt x="477" y="1501"/>
                  <a:pt x="502" y="1471"/>
                  <a:pt x="523" y="1436"/>
                </a:cubicBezTo>
                <a:cubicBezTo>
                  <a:pt x="549" y="1447"/>
                  <a:pt x="575" y="1457"/>
                  <a:pt x="602" y="1465"/>
                </a:cubicBezTo>
                <a:cubicBezTo>
                  <a:pt x="596" y="1506"/>
                  <a:pt x="595" y="1544"/>
                  <a:pt x="600" y="1576"/>
                </a:cubicBezTo>
                <a:cubicBezTo>
                  <a:pt x="620" y="1581"/>
                  <a:pt x="640" y="1586"/>
                  <a:pt x="660" y="1589"/>
                </a:cubicBezTo>
                <a:cubicBezTo>
                  <a:pt x="680" y="1593"/>
                  <a:pt x="701" y="1596"/>
                  <a:pt x="721" y="1598"/>
                </a:cubicBezTo>
                <a:cubicBezTo>
                  <a:pt x="736" y="1570"/>
                  <a:pt x="750" y="1534"/>
                  <a:pt x="758" y="1493"/>
                </a:cubicBezTo>
                <a:cubicBezTo>
                  <a:pt x="786" y="1495"/>
                  <a:pt x="814" y="1495"/>
                  <a:pt x="842" y="1494"/>
                </a:cubicBezTo>
                <a:cubicBezTo>
                  <a:pt x="850" y="1534"/>
                  <a:pt x="863" y="1571"/>
                  <a:pt x="878" y="1599"/>
                </a:cubicBezTo>
                <a:cubicBezTo>
                  <a:pt x="919" y="1595"/>
                  <a:pt x="959" y="1588"/>
                  <a:pt x="999" y="1578"/>
                </a:cubicBezTo>
                <a:cubicBezTo>
                  <a:pt x="1004" y="1547"/>
                  <a:pt x="1004" y="1508"/>
                  <a:pt x="998" y="1467"/>
                </a:cubicBezTo>
                <a:cubicBezTo>
                  <a:pt x="1025" y="1459"/>
                  <a:pt x="1051" y="1450"/>
                  <a:pt x="1077" y="1439"/>
                </a:cubicBezTo>
                <a:cubicBezTo>
                  <a:pt x="1098" y="1474"/>
                  <a:pt x="1123" y="1504"/>
                  <a:pt x="1147" y="1525"/>
                </a:cubicBezTo>
                <a:cubicBezTo>
                  <a:pt x="1184" y="1508"/>
                  <a:pt x="1220" y="1487"/>
                  <a:pt x="1253" y="1464"/>
                </a:cubicBezTo>
                <a:cubicBezTo>
                  <a:pt x="1248" y="1433"/>
                  <a:pt x="1234" y="1397"/>
                  <a:pt x="1214" y="1360"/>
                </a:cubicBezTo>
                <a:cubicBezTo>
                  <a:pt x="1237" y="1344"/>
                  <a:pt x="1259" y="1326"/>
                  <a:pt x="1279" y="1306"/>
                </a:cubicBezTo>
                <a:cubicBezTo>
                  <a:pt x="1311" y="1333"/>
                  <a:pt x="1345" y="1352"/>
                  <a:pt x="1374" y="1364"/>
                </a:cubicBezTo>
                <a:cubicBezTo>
                  <a:pt x="1403" y="1335"/>
                  <a:pt x="1430" y="1304"/>
                  <a:pt x="1454" y="1270"/>
                </a:cubicBezTo>
                <a:cubicBezTo>
                  <a:pt x="1438" y="1243"/>
                  <a:pt x="1413" y="1213"/>
                  <a:pt x="1382" y="1186"/>
                </a:cubicBezTo>
                <a:cubicBezTo>
                  <a:pt x="1397" y="1163"/>
                  <a:pt x="1411" y="1138"/>
                  <a:pt x="1424" y="1113"/>
                </a:cubicBezTo>
                <a:cubicBezTo>
                  <a:pt x="1463" y="1127"/>
                  <a:pt x="1501" y="1134"/>
                  <a:pt x="1533" y="1135"/>
                </a:cubicBezTo>
                <a:cubicBezTo>
                  <a:pt x="1550" y="1098"/>
                  <a:pt x="1564" y="1059"/>
                  <a:pt x="1576" y="1019"/>
                </a:cubicBezTo>
                <a:cubicBezTo>
                  <a:pt x="1551" y="999"/>
                  <a:pt x="1517" y="980"/>
                  <a:pt x="1479" y="965"/>
                </a:cubicBezTo>
                <a:close/>
                <a:moveTo>
                  <a:pt x="700" y="1370"/>
                </a:moveTo>
                <a:cubicBezTo>
                  <a:pt x="384" y="1313"/>
                  <a:pt x="175" y="1011"/>
                  <a:pt x="232" y="696"/>
                </a:cubicBezTo>
                <a:cubicBezTo>
                  <a:pt x="290" y="380"/>
                  <a:pt x="592" y="171"/>
                  <a:pt x="907" y="228"/>
                </a:cubicBezTo>
                <a:cubicBezTo>
                  <a:pt x="1223" y="286"/>
                  <a:pt x="1432" y="588"/>
                  <a:pt x="1374" y="903"/>
                </a:cubicBezTo>
                <a:cubicBezTo>
                  <a:pt x="1317" y="1218"/>
                  <a:pt x="1015" y="1428"/>
                  <a:pt x="700" y="1370"/>
                </a:cubicBezTo>
                <a:close/>
              </a:path>
            </a:pathLst>
          </a:custGeom>
          <a:solidFill>
            <a:schemeClr val="accent5"/>
          </a:solidFill>
          <a:ln w="31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5" name="Oval 14"/>
          <p:cNvSpPr/>
          <p:nvPr>
            <p:custDataLst>
              <p:tags r:id="rId10"/>
            </p:custDataLst>
          </p:nvPr>
        </p:nvSpPr>
        <p:spPr>
          <a:xfrm>
            <a:off x="5974588" y="2713565"/>
            <a:ext cx="448427" cy="44842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>
            <p:custDataLst>
              <p:tags r:id="rId11"/>
            </p:custDataLst>
          </p:nvPr>
        </p:nvSpPr>
        <p:spPr>
          <a:xfrm>
            <a:off x="726445" y="1449161"/>
            <a:ext cx="10972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美化环境</a:t>
            </a:r>
            <a:endParaRPr lang="en-US" altLang="zh-CN" sz="1800" dirty="0">
              <a:solidFill>
                <a:srgbClr val="313C41"/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>
            <p:custDataLst>
              <p:tags r:id="rId12"/>
            </p:custDataLst>
          </p:nvPr>
        </p:nvSpPr>
        <p:spPr>
          <a:xfrm>
            <a:off x="661036" y="3381108"/>
            <a:ext cx="22402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师生的身心健康</a:t>
            </a:r>
            <a:r>
              <a:rPr lang="zh-CN" altLang="en-US" sz="1800" dirty="0" smtClean="0">
                <a:solidFill>
                  <a:schemeClr val="tx2"/>
                </a:solidFill>
                <a:latin typeface="Calibri" panose="020F0502020204030204"/>
                <a:ea typeface="微软雅黑" panose="020B0503020204020204" charset="-122"/>
              </a:rPr>
              <a:t>需要</a:t>
            </a:r>
            <a:endParaRPr lang="id-ID" sz="1800" dirty="0">
              <a:solidFill>
                <a:schemeClr val="tx2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21" name="TextBox 20"/>
          <p:cNvSpPr txBox="1"/>
          <p:nvPr>
            <p:custDataLst>
              <p:tags r:id="rId13"/>
            </p:custDataLst>
          </p:nvPr>
        </p:nvSpPr>
        <p:spPr>
          <a:xfrm>
            <a:off x="3492274" y="3955655"/>
            <a:ext cx="24688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对学习效率的重要影响</a:t>
            </a:r>
            <a:endParaRPr lang="zh-CN" altLang="en-US" sz="1800" dirty="0">
              <a:solidFill>
                <a:srgbClr val="313C41"/>
              </a:solidFill>
              <a:ea typeface="微软雅黑" panose="020B0503020204020204" charset="-122"/>
            </a:endParaRPr>
          </a:p>
        </p:txBody>
      </p:sp>
      <p:sp>
        <p:nvSpPr>
          <p:cNvPr id="25" name="TextBox 24"/>
          <p:cNvSpPr txBox="1"/>
          <p:nvPr>
            <p:custDataLst>
              <p:tags r:id="rId14"/>
            </p:custDataLst>
          </p:nvPr>
        </p:nvSpPr>
        <p:spPr>
          <a:xfrm>
            <a:off x="6148665" y="1398777"/>
            <a:ext cx="10972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净化空气</a:t>
            </a:r>
            <a:endParaRPr lang="zh-CN" altLang="en-US" sz="1800" dirty="0">
              <a:solidFill>
                <a:srgbClr val="313C41"/>
              </a:solidFill>
              <a:ea typeface="微软雅黑" panose="020B050302020402020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3015" y="3369043"/>
            <a:ext cx="156966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800" dirty="0" smtClean="0">
                <a:solidFill>
                  <a:srgbClr val="313C41"/>
                </a:solidFill>
                <a:latin typeface="Calibri" panose="020F0502020204030204"/>
                <a:ea typeface="微软雅黑" panose="020B0503020204020204" charset="-122"/>
              </a:rPr>
              <a:t>陶冶学生情操</a:t>
            </a:r>
            <a:endParaRPr lang="en-US" altLang="zh-CN" sz="1800" dirty="0" smtClean="0">
              <a:solidFill>
                <a:srgbClr val="313C41"/>
              </a:solidFill>
              <a:latin typeface="Calibri" panose="020F0502020204030204"/>
              <a:ea typeface="微软雅黑" panose="020B0503020204020204" charset="-122"/>
            </a:endParaRPr>
          </a:p>
          <a:p>
            <a:pPr algn="ctr">
              <a:defRPr/>
            </a:pPr>
            <a:r>
              <a:rPr lang="zh-CN" altLang="en-US" sz="1800" dirty="0" smtClean="0">
                <a:solidFill>
                  <a:srgbClr val="313C41"/>
                </a:solidFill>
                <a:latin typeface="Calibri" panose="020F0502020204030204"/>
                <a:ea typeface="微软雅黑" panose="020B0503020204020204" charset="-122"/>
              </a:rPr>
              <a:t>的需要</a:t>
            </a:r>
            <a:endParaRPr lang="id-ID" sz="1800" dirty="0">
              <a:solidFill>
                <a:srgbClr val="313C41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29" name="Freeform 119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6095733" y="2819355"/>
            <a:ext cx="215675" cy="236846"/>
          </a:xfrm>
          <a:custGeom>
            <a:avLst/>
            <a:gdLst>
              <a:gd name="T0" fmla="*/ 55 w 69"/>
              <a:gd name="T1" fmla="*/ 29 h 73"/>
              <a:gd name="T2" fmla="*/ 49 w 69"/>
              <a:gd name="T3" fmla="*/ 20 h 73"/>
              <a:gd name="T4" fmla="*/ 41 w 69"/>
              <a:gd name="T5" fmla="*/ 13 h 73"/>
              <a:gd name="T6" fmla="*/ 39 w 69"/>
              <a:gd name="T7" fmla="*/ 0 h 73"/>
              <a:gd name="T8" fmla="*/ 58 w 69"/>
              <a:gd name="T9" fmla="*/ 11 h 73"/>
              <a:gd name="T10" fmla="*/ 68 w 69"/>
              <a:gd name="T11" fmla="*/ 30 h 73"/>
              <a:gd name="T12" fmla="*/ 61 w 69"/>
              <a:gd name="T13" fmla="*/ 30 h 73"/>
              <a:gd name="T14" fmla="*/ 55 w 69"/>
              <a:gd name="T15" fmla="*/ 14 h 73"/>
              <a:gd name="T16" fmla="*/ 40 w 69"/>
              <a:gd name="T17" fmla="*/ 8 h 73"/>
              <a:gd name="T18" fmla="*/ 61 w 69"/>
              <a:gd name="T19" fmla="*/ 30 h 73"/>
              <a:gd name="T20" fmla="*/ 63 w 69"/>
              <a:gd name="T21" fmla="*/ 43 h 73"/>
              <a:gd name="T22" fmla="*/ 32 w 69"/>
              <a:gd name="T23" fmla="*/ 53 h 73"/>
              <a:gd name="T24" fmla="*/ 32 w 69"/>
              <a:gd name="T25" fmla="*/ 57 h 73"/>
              <a:gd name="T26" fmla="*/ 34 w 69"/>
              <a:gd name="T27" fmla="*/ 72 h 73"/>
              <a:gd name="T28" fmla="*/ 24 w 69"/>
              <a:gd name="T29" fmla="*/ 65 h 73"/>
              <a:gd name="T30" fmla="*/ 21 w 69"/>
              <a:gd name="T31" fmla="*/ 65 h 73"/>
              <a:gd name="T32" fmla="*/ 16 w 69"/>
              <a:gd name="T33" fmla="*/ 69 h 73"/>
              <a:gd name="T34" fmla="*/ 0 w 69"/>
              <a:gd name="T35" fmla="*/ 53 h 73"/>
              <a:gd name="T36" fmla="*/ 15 w 69"/>
              <a:gd name="T37" fmla="*/ 37 h 73"/>
              <a:gd name="T38" fmla="*/ 26 w 69"/>
              <a:gd name="T39" fmla="*/ 6 h 73"/>
              <a:gd name="T40" fmla="*/ 28 w 69"/>
              <a:gd name="T41" fmla="*/ 6 h 73"/>
              <a:gd name="T42" fmla="*/ 7 w 69"/>
              <a:gd name="T43" fmla="*/ 50 h 73"/>
              <a:gd name="T44" fmla="*/ 6 w 69"/>
              <a:gd name="T45" fmla="*/ 50 h 73"/>
              <a:gd name="T46" fmla="*/ 3 w 69"/>
              <a:gd name="T47" fmla="*/ 53 h 73"/>
              <a:gd name="T48" fmla="*/ 17 w 69"/>
              <a:gd name="T49" fmla="*/ 64 h 73"/>
              <a:gd name="T50" fmla="*/ 16 w 69"/>
              <a:gd name="T51" fmla="*/ 65 h 73"/>
              <a:gd name="T52" fmla="*/ 30 w 69"/>
              <a:gd name="T53" fmla="*/ 52 h 73"/>
              <a:gd name="T54" fmla="*/ 8 w 69"/>
              <a:gd name="T55" fmla="*/ 52 h 73"/>
              <a:gd name="T56" fmla="*/ 20 w 69"/>
              <a:gd name="T57" fmla="*/ 61 h 73"/>
              <a:gd name="T58" fmla="*/ 29 w 69"/>
              <a:gd name="T59" fmla="*/ 56 h 73"/>
              <a:gd name="T60" fmla="*/ 22 w 69"/>
              <a:gd name="T61" fmla="*/ 62 h 73"/>
              <a:gd name="T62" fmla="*/ 23 w 69"/>
              <a:gd name="T63" fmla="*/ 62 h 73"/>
              <a:gd name="T64" fmla="*/ 27 w 69"/>
              <a:gd name="T65" fmla="*/ 60 h 73"/>
              <a:gd name="T66" fmla="*/ 36 w 69"/>
              <a:gd name="T67" fmla="*/ 65 h 73"/>
              <a:gd name="T68" fmla="*/ 42 w 69"/>
              <a:gd name="T69" fmla="*/ 27 h 73"/>
              <a:gd name="T70" fmla="*/ 18 w 69"/>
              <a:gd name="T71" fmla="*/ 38 h 73"/>
              <a:gd name="T72" fmla="*/ 28 w 69"/>
              <a:gd name="T73" fmla="*/ 16 h 73"/>
              <a:gd name="T74" fmla="*/ 31 w 69"/>
              <a:gd name="T75" fmla="*/ 51 h 73"/>
              <a:gd name="T76" fmla="*/ 27 w 69"/>
              <a:gd name="T77" fmla="*/ 9 h 73"/>
              <a:gd name="T78" fmla="*/ 60 w 69"/>
              <a:gd name="T79" fmla="*/ 42 h 73"/>
              <a:gd name="T80" fmla="*/ 21 w 69"/>
              <a:gd name="T81" fmla="*/ 48 h 73"/>
              <a:gd name="T82" fmla="*/ 14 w 69"/>
              <a:gd name="T83" fmla="*/ 54 h 73"/>
              <a:gd name="T84" fmla="*/ 12 w 69"/>
              <a:gd name="T85" fmla="*/ 50 h 73"/>
              <a:gd name="T86" fmla="*/ 21 w 69"/>
              <a:gd name="T87" fmla="*/ 47 h 73"/>
              <a:gd name="T88" fmla="*/ 14 w 69"/>
              <a:gd name="T89" fmla="*/ 5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9" h="73">
                <a:moveTo>
                  <a:pt x="51" y="18"/>
                </a:moveTo>
                <a:cubicBezTo>
                  <a:pt x="53" y="21"/>
                  <a:pt x="55" y="24"/>
                  <a:pt x="56" y="28"/>
                </a:cubicBezTo>
                <a:cubicBezTo>
                  <a:pt x="56" y="28"/>
                  <a:pt x="56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8"/>
                </a:cubicBezTo>
                <a:cubicBezTo>
                  <a:pt x="53" y="25"/>
                  <a:pt x="51" y="22"/>
                  <a:pt x="49" y="20"/>
                </a:cubicBezTo>
                <a:cubicBezTo>
                  <a:pt x="47" y="17"/>
                  <a:pt x="44" y="16"/>
                  <a:pt x="40" y="15"/>
                </a:cubicBezTo>
                <a:cubicBezTo>
                  <a:pt x="40" y="15"/>
                  <a:pt x="40" y="14"/>
                  <a:pt x="40" y="14"/>
                </a:cubicBezTo>
                <a:cubicBezTo>
                  <a:pt x="40" y="13"/>
                  <a:pt x="40" y="13"/>
                  <a:pt x="41" y="13"/>
                </a:cubicBezTo>
                <a:cubicBezTo>
                  <a:pt x="45" y="14"/>
                  <a:pt x="48" y="16"/>
                  <a:pt x="51" y="18"/>
                </a:cubicBezTo>
                <a:close/>
                <a:moveTo>
                  <a:pt x="59" y="9"/>
                </a:moveTo>
                <a:cubicBezTo>
                  <a:pt x="54" y="4"/>
                  <a:pt x="47" y="1"/>
                  <a:pt x="39" y="0"/>
                </a:cubicBezTo>
                <a:cubicBezTo>
                  <a:pt x="39" y="0"/>
                  <a:pt x="38" y="0"/>
                  <a:pt x="38" y="1"/>
                </a:cubicBezTo>
                <a:cubicBezTo>
                  <a:pt x="38" y="2"/>
                  <a:pt x="39" y="2"/>
                  <a:pt x="39" y="2"/>
                </a:cubicBezTo>
                <a:cubicBezTo>
                  <a:pt x="46" y="3"/>
                  <a:pt x="53" y="6"/>
                  <a:pt x="58" y="11"/>
                </a:cubicBezTo>
                <a:cubicBezTo>
                  <a:pt x="63" y="16"/>
                  <a:pt x="66" y="22"/>
                  <a:pt x="67" y="29"/>
                </a:cubicBezTo>
                <a:cubicBezTo>
                  <a:pt x="67" y="30"/>
                  <a:pt x="67" y="30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9" y="30"/>
                  <a:pt x="69" y="29"/>
                </a:cubicBezTo>
                <a:cubicBezTo>
                  <a:pt x="68" y="22"/>
                  <a:pt x="64" y="15"/>
                  <a:pt x="59" y="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2" y="30"/>
                  <a:pt x="62" y="29"/>
                  <a:pt x="62" y="28"/>
                </a:cubicBezTo>
                <a:cubicBezTo>
                  <a:pt x="61" y="23"/>
                  <a:pt x="59" y="18"/>
                  <a:pt x="55" y="14"/>
                </a:cubicBezTo>
                <a:cubicBezTo>
                  <a:pt x="51" y="10"/>
                  <a:pt x="46" y="7"/>
                  <a:pt x="40" y="6"/>
                </a:cubicBezTo>
                <a:cubicBezTo>
                  <a:pt x="40" y="6"/>
                  <a:pt x="39" y="7"/>
                  <a:pt x="39" y="7"/>
                </a:cubicBezTo>
                <a:cubicBezTo>
                  <a:pt x="39" y="8"/>
                  <a:pt x="39" y="8"/>
                  <a:pt x="40" y="8"/>
                </a:cubicBezTo>
                <a:cubicBezTo>
                  <a:pt x="45" y="9"/>
                  <a:pt x="50" y="12"/>
                  <a:pt x="53" y="15"/>
                </a:cubicBezTo>
                <a:cubicBezTo>
                  <a:pt x="57" y="19"/>
                  <a:pt x="59" y="24"/>
                  <a:pt x="60" y="29"/>
                </a:cubicBezTo>
                <a:cubicBezTo>
                  <a:pt x="60" y="29"/>
                  <a:pt x="61" y="30"/>
                  <a:pt x="61" y="30"/>
                </a:cubicBezTo>
                <a:close/>
                <a:moveTo>
                  <a:pt x="63" y="40"/>
                </a:moveTo>
                <a:cubicBezTo>
                  <a:pt x="63" y="41"/>
                  <a:pt x="63" y="41"/>
                  <a:pt x="63" y="42"/>
                </a:cubicBezTo>
                <a:cubicBezTo>
                  <a:pt x="63" y="42"/>
                  <a:pt x="63" y="43"/>
                  <a:pt x="63" y="43"/>
                </a:cubicBezTo>
                <a:cubicBezTo>
                  <a:pt x="61" y="45"/>
                  <a:pt x="61" y="45"/>
                  <a:pt x="61" y="45"/>
                </a:cubicBezTo>
                <a:cubicBezTo>
                  <a:pt x="61" y="45"/>
                  <a:pt x="61" y="45"/>
                  <a:pt x="60" y="45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5"/>
                  <a:pt x="33" y="56"/>
                  <a:pt x="32" y="57"/>
                </a:cubicBezTo>
                <a:cubicBezTo>
                  <a:pt x="39" y="64"/>
                  <a:pt x="39" y="64"/>
                  <a:pt x="39" y="64"/>
                </a:cubicBezTo>
                <a:cubicBezTo>
                  <a:pt x="40" y="65"/>
                  <a:pt x="40" y="66"/>
                  <a:pt x="39" y="67"/>
                </a:cubicBezTo>
                <a:cubicBezTo>
                  <a:pt x="34" y="72"/>
                  <a:pt x="34" y="72"/>
                  <a:pt x="34" y="72"/>
                </a:cubicBezTo>
                <a:cubicBezTo>
                  <a:pt x="33" y="73"/>
                  <a:pt x="33" y="73"/>
                  <a:pt x="32" y="73"/>
                </a:cubicBezTo>
                <a:cubicBezTo>
                  <a:pt x="32" y="73"/>
                  <a:pt x="31" y="73"/>
                  <a:pt x="31" y="72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65"/>
                  <a:pt x="23" y="65"/>
                  <a:pt x="23" y="65"/>
                </a:cubicBezTo>
                <a:cubicBezTo>
                  <a:pt x="22" y="65"/>
                  <a:pt x="22" y="65"/>
                  <a:pt x="21" y="65"/>
                </a:cubicBezTo>
                <a:cubicBezTo>
                  <a:pt x="21" y="65"/>
                  <a:pt x="21" y="65"/>
                  <a:pt x="21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17" y="68"/>
                  <a:pt x="17" y="68"/>
                  <a:pt x="17" y="68"/>
                </a:cubicBezTo>
                <a:cubicBezTo>
                  <a:pt x="17" y="69"/>
                  <a:pt x="16" y="69"/>
                  <a:pt x="16" y="69"/>
                </a:cubicBezTo>
                <a:cubicBezTo>
                  <a:pt x="15" y="69"/>
                  <a:pt x="15" y="69"/>
                  <a:pt x="15" y="6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3"/>
                  <a:pt x="0" y="53"/>
                </a:cubicBezTo>
                <a:cubicBezTo>
                  <a:pt x="0" y="52"/>
                  <a:pt x="0" y="52"/>
                  <a:pt x="0" y="51"/>
                </a:cubicBezTo>
                <a:cubicBezTo>
                  <a:pt x="3" y="49"/>
                  <a:pt x="3" y="49"/>
                  <a:pt x="3" y="49"/>
                </a:cubicBezTo>
                <a:cubicBezTo>
                  <a:pt x="15" y="37"/>
                  <a:pt x="15" y="37"/>
                  <a:pt x="15" y="3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4" y="8"/>
                  <a:pt x="24" y="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5"/>
                  <a:pt x="26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8" y="5"/>
                  <a:pt x="28" y="6"/>
                </a:cubicBezTo>
                <a:lnTo>
                  <a:pt x="63" y="40"/>
                </a:lnTo>
                <a:close/>
                <a:moveTo>
                  <a:pt x="6" y="50"/>
                </a:moveTo>
                <a:cubicBezTo>
                  <a:pt x="7" y="50"/>
                  <a:pt x="7" y="50"/>
                  <a:pt x="7" y="50"/>
                </a:cubicBezTo>
                <a:cubicBezTo>
                  <a:pt x="18" y="40"/>
                  <a:pt x="18" y="40"/>
                  <a:pt x="18" y="40"/>
                </a:cubicBezTo>
                <a:cubicBezTo>
                  <a:pt x="17" y="39"/>
                  <a:pt x="17" y="39"/>
                  <a:pt x="17" y="39"/>
                </a:cubicBezTo>
                <a:lnTo>
                  <a:pt x="6" y="50"/>
                </a:lnTo>
                <a:close/>
                <a:moveTo>
                  <a:pt x="5" y="52"/>
                </a:moveTo>
                <a:cubicBezTo>
                  <a:pt x="5" y="51"/>
                  <a:pt x="5" y="51"/>
                  <a:pt x="5" y="51"/>
                </a:cubicBezTo>
                <a:cubicBezTo>
                  <a:pt x="3" y="53"/>
                  <a:pt x="3" y="53"/>
                  <a:pt x="3" y="53"/>
                </a:cubicBezTo>
                <a:cubicBezTo>
                  <a:pt x="4" y="53"/>
                  <a:pt x="4" y="53"/>
                  <a:pt x="4" y="53"/>
                </a:cubicBezTo>
                <a:lnTo>
                  <a:pt x="5" y="52"/>
                </a:lnTo>
                <a:close/>
                <a:moveTo>
                  <a:pt x="17" y="64"/>
                </a:moveTo>
                <a:cubicBezTo>
                  <a:pt x="7" y="53"/>
                  <a:pt x="7" y="53"/>
                  <a:pt x="7" y="53"/>
                </a:cubicBezTo>
                <a:cubicBezTo>
                  <a:pt x="5" y="55"/>
                  <a:pt x="5" y="55"/>
                  <a:pt x="5" y="55"/>
                </a:cubicBezTo>
                <a:cubicBezTo>
                  <a:pt x="16" y="65"/>
                  <a:pt x="16" y="65"/>
                  <a:pt x="16" y="65"/>
                </a:cubicBezTo>
                <a:lnTo>
                  <a:pt x="17" y="64"/>
                </a:lnTo>
                <a:close/>
                <a:moveTo>
                  <a:pt x="24" y="57"/>
                </a:moveTo>
                <a:cubicBezTo>
                  <a:pt x="30" y="52"/>
                  <a:pt x="30" y="52"/>
                  <a:pt x="30" y="52"/>
                </a:cubicBezTo>
                <a:cubicBezTo>
                  <a:pt x="23" y="45"/>
                  <a:pt x="23" y="45"/>
                  <a:pt x="23" y="45"/>
                </a:cubicBezTo>
                <a:cubicBezTo>
                  <a:pt x="19" y="41"/>
                  <a:pt x="19" y="41"/>
                  <a:pt x="19" y="41"/>
                </a:cubicBezTo>
                <a:cubicBezTo>
                  <a:pt x="8" y="52"/>
                  <a:pt x="8" y="52"/>
                  <a:pt x="8" y="52"/>
                </a:cubicBezTo>
                <a:cubicBezTo>
                  <a:pt x="19" y="63"/>
                  <a:pt x="19" y="63"/>
                  <a:pt x="19" y="63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1"/>
                  <a:pt x="20" y="61"/>
                </a:cubicBezTo>
                <a:lnTo>
                  <a:pt x="24" y="57"/>
                </a:lnTo>
                <a:close/>
                <a:moveTo>
                  <a:pt x="26" y="59"/>
                </a:moveTo>
                <a:cubicBezTo>
                  <a:pt x="29" y="56"/>
                  <a:pt x="29" y="56"/>
                  <a:pt x="29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6" y="59"/>
                  <a:pt x="26" y="59"/>
                  <a:pt x="26" y="59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2"/>
                  <a:pt x="23" y="62"/>
                  <a:pt x="23" y="62"/>
                </a:cubicBezTo>
                <a:cubicBezTo>
                  <a:pt x="23" y="62"/>
                  <a:pt x="23" y="62"/>
                  <a:pt x="23" y="62"/>
                </a:cubicBezTo>
                <a:lnTo>
                  <a:pt x="26" y="59"/>
                </a:lnTo>
                <a:close/>
                <a:moveTo>
                  <a:pt x="29" y="58"/>
                </a:moveTo>
                <a:cubicBezTo>
                  <a:pt x="27" y="60"/>
                  <a:pt x="27" y="60"/>
                  <a:pt x="27" y="60"/>
                </a:cubicBezTo>
                <a:cubicBezTo>
                  <a:pt x="25" y="62"/>
                  <a:pt x="25" y="62"/>
                  <a:pt x="25" y="62"/>
                </a:cubicBezTo>
                <a:cubicBezTo>
                  <a:pt x="32" y="69"/>
                  <a:pt x="32" y="69"/>
                  <a:pt x="32" y="69"/>
                </a:cubicBezTo>
                <a:cubicBezTo>
                  <a:pt x="36" y="65"/>
                  <a:pt x="36" y="65"/>
                  <a:pt x="36" y="65"/>
                </a:cubicBezTo>
                <a:lnTo>
                  <a:pt x="29" y="58"/>
                </a:lnTo>
                <a:close/>
                <a:moveTo>
                  <a:pt x="58" y="43"/>
                </a:moveTo>
                <a:cubicBezTo>
                  <a:pt x="42" y="27"/>
                  <a:pt x="42" y="27"/>
                  <a:pt x="42" y="27"/>
                </a:cubicBezTo>
                <a:cubicBezTo>
                  <a:pt x="26" y="11"/>
                  <a:pt x="26" y="11"/>
                  <a:pt x="26" y="11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8"/>
                  <a:pt x="18" y="38"/>
                  <a:pt x="18" y="38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7" y="14"/>
                  <a:pt x="27" y="14"/>
                </a:cubicBezTo>
                <a:cubicBezTo>
                  <a:pt x="28" y="15"/>
                  <a:pt x="28" y="15"/>
                  <a:pt x="28" y="16"/>
                </a:cubicBezTo>
                <a:cubicBezTo>
                  <a:pt x="20" y="39"/>
                  <a:pt x="20" y="39"/>
                  <a:pt x="20" y="39"/>
                </a:cubicBezTo>
                <a:cubicBezTo>
                  <a:pt x="25" y="44"/>
                  <a:pt x="25" y="44"/>
                  <a:pt x="25" y="44"/>
                </a:cubicBezTo>
                <a:cubicBezTo>
                  <a:pt x="31" y="51"/>
                  <a:pt x="31" y="51"/>
                  <a:pt x="31" y="51"/>
                </a:cubicBezTo>
                <a:lnTo>
                  <a:pt x="58" y="43"/>
                </a:lnTo>
                <a:close/>
                <a:moveTo>
                  <a:pt x="60" y="42"/>
                </a:move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43" y="26"/>
                  <a:pt x="43" y="26"/>
                  <a:pt x="43" y="26"/>
                </a:cubicBezTo>
                <a:cubicBezTo>
                  <a:pt x="60" y="42"/>
                  <a:pt x="60" y="42"/>
                  <a:pt x="60" y="42"/>
                </a:cubicBezTo>
                <a:close/>
                <a:moveTo>
                  <a:pt x="21" y="47"/>
                </a:moveTo>
                <a:cubicBezTo>
                  <a:pt x="21" y="47"/>
                  <a:pt x="21" y="47"/>
                  <a:pt x="21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15" y="54"/>
                  <a:pt x="15" y="54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1"/>
                  <a:pt x="12" y="51"/>
                </a:cubicBezTo>
                <a:cubicBezTo>
                  <a:pt x="12" y="51"/>
                  <a:pt x="12" y="51"/>
                  <a:pt x="12" y="50"/>
                </a:cubicBezTo>
                <a:cubicBezTo>
                  <a:pt x="17" y="45"/>
                  <a:pt x="17" y="45"/>
                  <a:pt x="17" y="45"/>
                </a:cubicBezTo>
                <a:cubicBezTo>
                  <a:pt x="18" y="45"/>
                  <a:pt x="18" y="45"/>
                  <a:pt x="19" y="45"/>
                </a:cubicBezTo>
                <a:lnTo>
                  <a:pt x="21" y="47"/>
                </a:lnTo>
                <a:close/>
                <a:moveTo>
                  <a:pt x="18" y="47"/>
                </a:moveTo>
                <a:cubicBezTo>
                  <a:pt x="18" y="47"/>
                  <a:pt x="18" y="47"/>
                  <a:pt x="18" y="47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1"/>
                  <a:pt x="14" y="51"/>
                  <a:pt x="14" y="51"/>
                </a:cubicBezTo>
                <a:lnTo>
                  <a:pt x="18" y="4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30" name="Freeform 146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2403483" y="2648863"/>
            <a:ext cx="283265" cy="333581"/>
          </a:xfrm>
          <a:custGeom>
            <a:avLst/>
            <a:gdLst>
              <a:gd name="T0" fmla="*/ 41 w 64"/>
              <a:gd name="T1" fmla="*/ 15 h 73"/>
              <a:gd name="T2" fmla="*/ 50 w 64"/>
              <a:gd name="T3" fmla="*/ 2 h 73"/>
              <a:gd name="T4" fmla="*/ 48 w 64"/>
              <a:gd name="T5" fmla="*/ 0 h 73"/>
              <a:gd name="T6" fmla="*/ 15 w 64"/>
              <a:gd name="T7" fmla="*/ 1 h 73"/>
              <a:gd name="T8" fmla="*/ 23 w 64"/>
              <a:gd name="T9" fmla="*/ 15 h 73"/>
              <a:gd name="T10" fmla="*/ 0 w 64"/>
              <a:gd name="T11" fmla="*/ 42 h 73"/>
              <a:gd name="T12" fmla="*/ 8 w 64"/>
              <a:gd name="T13" fmla="*/ 73 h 73"/>
              <a:gd name="T14" fmla="*/ 64 w 64"/>
              <a:gd name="T15" fmla="*/ 66 h 73"/>
              <a:gd name="T16" fmla="*/ 41 w 64"/>
              <a:gd name="T17" fmla="*/ 17 h 73"/>
              <a:gd name="T18" fmla="*/ 38 w 64"/>
              <a:gd name="T19" fmla="*/ 18 h 73"/>
              <a:gd name="T20" fmla="*/ 26 w 64"/>
              <a:gd name="T21" fmla="*/ 16 h 73"/>
              <a:gd name="T22" fmla="*/ 39 w 64"/>
              <a:gd name="T23" fmla="*/ 14 h 73"/>
              <a:gd name="T24" fmla="*/ 26 w 64"/>
              <a:gd name="T25" fmla="*/ 4 h 73"/>
              <a:gd name="T26" fmla="*/ 24 w 64"/>
              <a:gd name="T27" fmla="*/ 4 h 73"/>
              <a:gd name="T28" fmla="*/ 26 w 64"/>
              <a:gd name="T29" fmla="*/ 14 h 73"/>
              <a:gd name="T30" fmla="*/ 46 w 64"/>
              <a:gd name="T31" fmla="*/ 3 h 73"/>
              <a:gd name="T32" fmla="*/ 26 w 64"/>
              <a:gd name="T33" fmla="*/ 20 h 73"/>
              <a:gd name="T34" fmla="*/ 61 w 64"/>
              <a:gd name="T35" fmla="*/ 42 h 73"/>
              <a:gd name="T36" fmla="*/ 56 w 64"/>
              <a:gd name="T37" fmla="*/ 70 h 73"/>
              <a:gd name="T38" fmla="*/ 3 w 64"/>
              <a:gd name="T39" fmla="*/ 66 h 73"/>
              <a:gd name="T40" fmla="*/ 26 w 64"/>
              <a:gd name="T41" fmla="*/ 20 h 73"/>
              <a:gd name="T42" fmla="*/ 7 w 64"/>
              <a:gd name="T43" fmla="*/ 43 h 73"/>
              <a:gd name="T44" fmla="*/ 28 w 64"/>
              <a:gd name="T45" fmla="*/ 24 h 73"/>
              <a:gd name="T46" fmla="*/ 9 w 64"/>
              <a:gd name="T47" fmla="*/ 43 h 73"/>
              <a:gd name="T48" fmla="*/ 13 w 64"/>
              <a:gd name="T49" fmla="*/ 65 h 73"/>
              <a:gd name="T50" fmla="*/ 13 w 64"/>
              <a:gd name="T51" fmla="*/ 67 h 73"/>
              <a:gd name="T52" fmla="*/ 18 w 64"/>
              <a:gd name="T53" fmla="*/ 46 h 73"/>
              <a:gd name="T54" fmla="*/ 46 w 64"/>
              <a:gd name="T55" fmla="*/ 46 h 73"/>
              <a:gd name="T56" fmla="*/ 18 w 64"/>
              <a:gd name="T57" fmla="*/ 46 h 73"/>
              <a:gd name="T58" fmla="*/ 44 w 64"/>
              <a:gd name="T59" fmla="*/ 46 h 73"/>
              <a:gd name="T60" fmla="*/ 20 w 64"/>
              <a:gd name="T61" fmla="*/ 46 h 73"/>
              <a:gd name="T62" fmla="*/ 35 w 64"/>
              <a:gd name="T63" fmla="*/ 50 h 73"/>
              <a:gd name="T64" fmla="*/ 28 w 64"/>
              <a:gd name="T65" fmla="*/ 42 h 73"/>
              <a:gd name="T66" fmla="*/ 31 w 64"/>
              <a:gd name="T67" fmla="*/ 36 h 73"/>
              <a:gd name="T68" fmla="*/ 33 w 64"/>
              <a:gd name="T69" fmla="*/ 36 h 73"/>
              <a:gd name="T70" fmla="*/ 37 w 64"/>
              <a:gd name="T71" fmla="*/ 42 h 73"/>
              <a:gd name="T72" fmla="*/ 35 w 64"/>
              <a:gd name="T73" fmla="*/ 42 h 73"/>
              <a:gd name="T74" fmla="*/ 30 w 64"/>
              <a:gd name="T75" fmla="*/ 42 h 73"/>
              <a:gd name="T76" fmla="*/ 37 w 64"/>
              <a:gd name="T77" fmla="*/ 50 h 73"/>
              <a:gd name="T78" fmla="*/ 33 w 64"/>
              <a:gd name="T79" fmla="*/ 55 h 73"/>
              <a:gd name="T80" fmla="*/ 31 w 64"/>
              <a:gd name="T81" fmla="*/ 55 h 73"/>
              <a:gd name="T82" fmla="*/ 28 w 64"/>
              <a:gd name="T83" fmla="*/ 50 h 73"/>
              <a:gd name="T84" fmla="*/ 30 w 64"/>
              <a:gd name="T85" fmla="*/ 50 h 73"/>
              <a:gd name="T86" fmla="*/ 35 w 64"/>
              <a:gd name="T87" fmla="*/ 5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73">
                <a:moveTo>
                  <a:pt x="41" y="17"/>
                </a:moveTo>
                <a:cubicBezTo>
                  <a:pt x="41" y="15"/>
                  <a:pt x="41" y="15"/>
                  <a:pt x="41" y="15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1"/>
                  <a:pt x="15" y="2"/>
                  <a:pt x="15" y="3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7"/>
                  <a:pt x="23" y="17"/>
                  <a:pt x="23" y="17"/>
                </a:cubicBezTo>
                <a:cubicBezTo>
                  <a:pt x="11" y="18"/>
                  <a:pt x="0" y="29"/>
                  <a:pt x="0" y="42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70"/>
                  <a:pt x="4" y="73"/>
                  <a:pt x="8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61" y="73"/>
                  <a:pt x="64" y="70"/>
                  <a:pt x="64" y="66"/>
                </a:cubicBezTo>
                <a:cubicBezTo>
                  <a:pt x="64" y="42"/>
                  <a:pt x="64" y="42"/>
                  <a:pt x="64" y="42"/>
                </a:cubicBezTo>
                <a:cubicBezTo>
                  <a:pt x="64" y="29"/>
                  <a:pt x="54" y="18"/>
                  <a:pt x="41" y="17"/>
                </a:cubicBezTo>
                <a:close/>
                <a:moveTo>
                  <a:pt x="38" y="16"/>
                </a:moveTo>
                <a:cubicBezTo>
                  <a:pt x="38" y="18"/>
                  <a:pt x="38" y="18"/>
                  <a:pt x="38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lnTo>
                  <a:pt x="38" y="16"/>
                </a:lnTo>
                <a:close/>
                <a:moveTo>
                  <a:pt x="39" y="14"/>
                </a:moveTo>
                <a:cubicBezTo>
                  <a:pt x="30" y="14"/>
                  <a:pt x="30" y="14"/>
                  <a:pt x="30" y="1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3"/>
                  <a:pt x="25" y="3"/>
                  <a:pt x="25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8" y="14"/>
                  <a:pt x="28" y="14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19" y="3"/>
                  <a:pt x="19" y="3"/>
                  <a:pt x="19" y="3"/>
                </a:cubicBezTo>
                <a:cubicBezTo>
                  <a:pt x="46" y="3"/>
                  <a:pt x="46" y="3"/>
                  <a:pt x="46" y="3"/>
                </a:cubicBezTo>
                <a:lnTo>
                  <a:pt x="39" y="14"/>
                </a:lnTo>
                <a:close/>
                <a:moveTo>
                  <a:pt x="26" y="20"/>
                </a:moveTo>
                <a:cubicBezTo>
                  <a:pt x="39" y="20"/>
                  <a:pt x="39" y="20"/>
                  <a:pt x="39" y="20"/>
                </a:cubicBezTo>
                <a:cubicBezTo>
                  <a:pt x="51" y="20"/>
                  <a:pt x="61" y="30"/>
                  <a:pt x="61" y="42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8"/>
                  <a:pt x="59" y="70"/>
                  <a:pt x="56" y="70"/>
                </a:cubicBezTo>
                <a:cubicBezTo>
                  <a:pt x="8" y="70"/>
                  <a:pt x="8" y="70"/>
                  <a:pt x="8" y="70"/>
                </a:cubicBezTo>
                <a:cubicBezTo>
                  <a:pt x="6" y="70"/>
                  <a:pt x="3" y="68"/>
                  <a:pt x="3" y="66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30"/>
                  <a:pt x="13" y="20"/>
                  <a:pt x="26" y="20"/>
                </a:cubicBezTo>
                <a:close/>
                <a:moveTo>
                  <a:pt x="7" y="61"/>
                </a:moveTo>
                <a:cubicBezTo>
                  <a:pt x="7" y="43"/>
                  <a:pt x="7" y="43"/>
                  <a:pt x="7" y="43"/>
                </a:cubicBezTo>
                <a:cubicBezTo>
                  <a:pt x="7" y="32"/>
                  <a:pt x="16" y="23"/>
                  <a:pt x="27" y="23"/>
                </a:cubicBezTo>
                <a:cubicBezTo>
                  <a:pt x="27" y="23"/>
                  <a:pt x="28" y="24"/>
                  <a:pt x="28" y="24"/>
                </a:cubicBezTo>
                <a:cubicBezTo>
                  <a:pt x="28" y="25"/>
                  <a:pt x="27" y="25"/>
                  <a:pt x="27" y="25"/>
                </a:cubicBezTo>
                <a:cubicBezTo>
                  <a:pt x="17" y="25"/>
                  <a:pt x="9" y="33"/>
                  <a:pt x="9" y="4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3" y="65"/>
                  <a:pt x="14" y="65"/>
                  <a:pt x="14" y="66"/>
                </a:cubicBezTo>
                <a:cubicBezTo>
                  <a:pt x="14" y="66"/>
                  <a:pt x="13" y="67"/>
                  <a:pt x="13" y="67"/>
                </a:cubicBezTo>
                <a:cubicBezTo>
                  <a:pt x="10" y="67"/>
                  <a:pt x="7" y="64"/>
                  <a:pt x="7" y="61"/>
                </a:cubicBezTo>
                <a:close/>
                <a:moveTo>
                  <a:pt x="18" y="46"/>
                </a:moveTo>
                <a:cubicBezTo>
                  <a:pt x="18" y="54"/>
                  <a:pt x="25" y="60"/>
                  <a:pt x="32" y="60"/>
                </a:cubicBezTo>
                <a:cubicBezTo>
                  <a:pt x="40" y="60"/>
                  <a:pt x="46" y="54"/>
                  <a:pt x="46" y="46"/>
                </a:cubicBezTo>
                <a:cubicBezTo>
                  <a:pt x="46" y="38"/>
                  <a:pt x="40" y="32"/>
                  <a:pt x="32" y="32"/>
                </a:cubicBezTo>
                <a:cubicBezTo>
                  <a:pt x="25" y="32"/>
                  <a:pt x="18" y="38"/>
                  <a:pt x="18" y="46"/>
                </a:cubicBezTo>
                <a:close/>
                <a:moveTo>
                  <a:pt x="32" y="34"/>
                </a:moveTo>
                <a:cubicBezTo>
                  <a:pt x="39" y="34"/>
                  <a:pt x="44" y="39"/>
                  <a:pt x="44" y="46"/>
                </a:cubicBezTo>
                <a:cubicBezTo>
                  <a:pt x="44" y="53"/>
                  <a:pt x="39" y="58"/>
                  <a:pt x="32" y="58"/>
                </a:cubicBezTo>
                <a:cubicBezTo>
                  <a:pt x="26" y="58"/>
                  <a:pt x="20" y="53"/>
                  <a:pt x="20" y="46"/>
                </a:cubicBezTo>
                <a:cubicBezTo>
                  <a:pt x="20" y="39"/>
                  <a:pt x="26" y="34"/>
                  <a:pt x="32" y="34"/>
                </a:cubicBezTo>
                <a:close/>
                <a:moveTo>
                  <a:pt x="35" y="50"/>
                </a:moveTo>
                <a:cubicBezTo>
                  <a:pt x="35" y="48"/>
                  <a:pt x="34" y="47"/>
                  <a:pt x="32" y="47"/>
                </a:cubicBezTo>
                <a:cubicBezTo>
                  <a:pt x="30" y="47"/>
                  <a:pt x="28" y="45"/>
                  <a:pt x="28" y="42"/>
                </a:cubicBezTo>
                <a:cubicBezTo>
                  <a:pt x="28" y="40"/>
                  <a:pt x="29" y="38"/>
                  <a:pt x="31" y="38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2" y="35"/>
                  <a:pt x="32" y="35"/>
                </a:cubicBezTo>
                <a:cubicBezTo>
                  <a:pt x="33" y="35"/>
                  <a:pt x="33" y="36"/>
                  <a:pt x="33" y="36"/>
                </a:cubicBezTo>
                <a:cubicBezTo>
                  <a:pt x="33" y="38"/>
                  <a:pt x="33" y="38"/>
                  <a:pt x="33" y="38"/>
                </a:cubicBezTo>
                <a:cubicBezTo>
                  <a:pt x="35" y="38"/>
                  <a:pt x="37" y="40"/>
                  <a:pt x="37" y="42"/>
                </a:cubicBezTo>
                <a:cubicBezTo>
                  <a:pt x="37" y="43"/>
                  <a:pt x="36" y="43"/>
                  <a:pt x="36" y="43"/>
                </a:cubicBezTo>
                <a:cubicBezTo>
                  <a:pt x="35" y="43"/>
                  <a:pt x="35" y="43"/>
                  <a:pt x="35" y="42"/>
                </a:cubicBezTo>
                <a:cubicBezTo>
                  <a:pt x="35" y="41"/>
                  <a:pt x="34" y="40"/>
                  <a:pt x="32" y="40"/>
                </a:cubicBezTo>
                <a:cubicBezTo>
                  <a:pt x="31" y="40"/>
                  <a:pt x="30" y="41"/>
                  <a:pt x="30" y="42"/>
                </a:cubicBezTo>
                <a:cubicBezTo>
                  <a:pt x="30" y="44"/>
                  <a:pt x="31" y="45"/>
                  <a:pt x="32" y="45"/>
                </a:cubicBezTo>
                <a:cubicBezTo>
                  <a:pt x="35" y="45"/>
                  <a:pt x="37" y="47"/>
                  <a:pt x="37" y="50"/>
                </a:cubicBezTo>
                <a:cubicBezTo>
                  <a:pt x="37" y="52"/>
                  <a:pt x="35" y="53"/>
                  <a:pt x="33" y="54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6"/>
                  <a:pt x="33" y="56"/>
                  <a:pt x="32" y="56"/>
                </a:cubicBezTo>
                <a:cubicBezTo>
                  <a:pt x="32" y="56"/>
                  <a:pt x="31" y="56"/>
                  <a:pt x="31" y="55"/>
                </a:cubicBezTo>
                <a:cubicBezTo>
                  <a:pt x="31" y="54"/>
                  <a:pt x="31" y="54"/>
                  <a:pt x="31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28" y="49"/>
                  <a:pt x="28" y="49"/>
                  <a:pt x="29" y="49"/>
                </a:cubicBezTo>
                <a:cubicBezTo>
                  <a:pt x="29" y="49"/>
                  <a:pt x="30" y="49"/>
                  <a:pt x="30" y="50"/>
                </a:cubicBezTo>
                <a:cubicBezTo>
                  <a:pt x="30" y="51"/>
                  <a:pt x="31" y="52"/>
                  <a:pt x="32" y="52"/>
                </a:cubicBezTo>
                <a:cubicBezTo>
                  <a:pt x="34" y="52"/>
                  <a:pt x="35" y="51"/>
                  <a:pt x="35" y="5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31" name="Freeform 30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3276802" y="3226809"/>
            <a:ext cx="289094" cy="284195"/>
          </a:xfrm>
          <a:custGeom>
            <a:avLst/>
            <a:gdLst>
              <a:gd name="T0" fmla="*/ 75 w 75"/>
              <a:gd name="T1" fmla="*/ 27 h 71"/>
              <a:gd name="T2" fmla="*/ 69 w 75"/>
              <a:gd name="T3" fmla="*/ 14 h 71"/>
              <a:gd name="T4" fmla="*/ 64 w 75"/>
              <a:gd name="T5" fmla="*/ 0 h 71"/>
              <a:gd name="T6" fmla="*/ 5 w 75"/>
              <a:gd name="T7" fmla="*/ 11 h 71"/>
              <a:gd name="T8" fmla="*/ 0 w 75"/>
              <a:gd name="T9" fmla="*/ 26 h 71"/>
              <a:gd name="T10" fmla="*/ 0 w 75"/>
              <a:gd name="T11" fmla="*/ 31 h 71"/>
              <a:gd name="T12" fmla="*/ 1 w 75"/>
              <a:gd name="T13" fmla="*/ 65 h 71"/>
              <a:gd name="T14" fmla="*/ 69 w 75"/>
              <a:gd name="T15" fmla="*/ 71 h 71"/>
              <a:gd name="T16" fmla="*/ 70 w 75"/>
              <a:gd name="T17" fmla="*/ 61 h 71"/>
              <a:gd name="T18" fmla="*/ 8 w 75"/>
              <a:gd name="T19" fmla="*/ 5 h 71"/>
              <a:gd name="T20" fmla="*/ 67 w 75"/>
              <a:gd name="T21" fmla="*/ 5 h 71"/>
              <a:gd name="T22" fmla="*/ 11 w 75"/>
              <a:gd name="T23" fmla="*/ 14 h 71"/>
              <a:gd name="T24" fmla="*/ 67 w 75"/>
              <a:gd name="T25" fmla="*/ 16 h 71"/>
              <a:gd name="T26" fmla="*/ 8 w 75"/>
              <a:gd name="T27" fmla="*/ 16 h 71"/>
              <a:gd name="T28" fmla="*/ 15 w 75"/>
              <a:gd name="T29" fmla="*/ 42 h 71"/>
              <a:gd name="T30" fmla="*/ 15 w 75"/>
              <a:gd name="T31" fmla="*/ 62 h 71"/>
              <a:gd name="T32" fmla="*/ 13 w 75"/>
              <a:gd name="T33" fmla="*/ 41 h 71"/>
              <a:gd name="T34" fmla="*/ 8 w 75"/>
              <a:gd name="T35" fmla="*/ 35 h 71"/>
              <a:gd name="T36" fmla="*/ 18 w 75"/>
              <a:gd name="T37" fmla="*/ 35 h 71"/>
              <a:gd name="T38" fmla="*/ 28 w 75"/>
              <a:gd name="T39" fmla="*/ 35 h 71"/>
              <a:gd name="T40" fmla="*/ 38 w 75"/>
              <a:gd name="T41" fmla="*/ 35 h 71"/>
              <a:gd name="T42" fmla="*/ 48 w 75"/>
              <a:gd name="T43" fmla="*/ 35 h 71"/>
              <a:gd name="T44" fmla="*/ 58 w 75"/>
              <a:gd name="T45" fmla="*/ 35 h 71"/>
              <a:gd name="T46" fmla="*/ 67 w 75"/>
              <a:gd name="T47" fmla="*/ 62 h 71"/>
              <a:gd name="T48" fmla="*/ 29 w 75"/>
              <a:gd name="T49" fmla="*/ 40 h 71"/>
              <a:gd name="T50" fmla="*/ 18 w 75"/>
              <a:gd name="T51" fmla="*/ 33 h 71"/>
              <a:gd name="T52" fmla="*/ 13 w 75"/>
              <a:gd name="T53" fmla="*/ 28 h 71"/>
              <a:gd name="T54" fmla="*/ 48 w 75"/>
              <a:gd name="T55" fmla="*/ 33 h 71"/>
              <a:gd name="T56" fmla="*/ 43 w 75"/>
              <a:gd name="T57" fmla="*/ 28 h 71"/>
              <a:gd name="T58" fmla="*/ 41 w 75"/>
              <a:gd name="T59" fmla="*/ 31 h 71"/>
              <a:gd name="T60" fmla="*/ 33 w 75"/>
              <a:gd name="T61" fmla="*/ 31 h 71"/>
              <a:gd name="T62" fmla="*/ 41 w 75"/>
              <a:gd name="T63" fmla="*/ 31 h 71"/>
              <a:gd name="T64" fmla="*/ 27 w 75"/>
              <a:gd name="T65" fmla="*/ 33 h 71"/>
              <a:gd name="T66" fmla="*/ 31 w 75"/>
              <a:gd name="T67" fmla="*/ 28 h 71"/>
              <a:gd name="T68" fmla="*/ 58 w 75"/>
              <a:gd name="T69" fmla="*/ 33 h 71"/>
              <a:gd name="T70" fmla="*/ 53 w 75"/>
              <a:gd name="T71" fmla="*/ 28 h 71"/>
              <a:gd name="T72" fmla="*/ 3 w 75"/>
              <a:gd name="T73" fmla="*/ 28 h 71"/>
              <a:gd name="T74" fmla="*/ 8 w 75"/>
              <a:gd name="T75" fmla="*/ 33 h 71"/>
              <a:gd name="T76" fmla="*/ 3 w 75"/>
              <a:gd name="T77" fmla="*/ 28 h 71"/>
              <a:gd name="T78" fmla="*/ 64 w 75"/>
              <a:gd name="T79" fmla="*/ 28 h 71"/>
              <a:gd name="T80" fmla="*/ 68 w 75"/>
              <a:gd name="T81" fmla="*/ 33 h 71"/>
              <a:gd name="T82" fmla="*/ 5 w 75"/>
              <a:gd name="T83" fmla="*/ 64 h 71"/>
              <a:gd name="T84" fmla="*/ 69 w 75"/>
              <a:gd name="T85" fmla="*/ 64 h 71"/>
              <a:gd name="T86" fmla="*/ 69 w 75"/>
              <a:gd name="T87" fmla="*/ 68 h 71"/>
              <a:gd name="T88" fmla="*/ 4 w 75"/>
              <a:gd name="T89" fmla="*/ 65 h 71"/>
              <a:gd name="T90" fmla="*/ 62 w 75"/>
              <a:gd name="T91" fmla="*/ 56 h 71"/>
              <a:gd name="T92" fmla="*/ 39 w 75"/>
              <a:gd name="T93" fmla="*/ 40 h 71"/>
              <a:gd name="T94" fmla="*/ 39 w 75"/>
              <a:gd name="T95" fmla="*/ 57 h 71"/>
              <a:gd name="T96" fmla="*/ 60 w 75"/>
              <a:gd name="T97" fmla="*/ 5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5" h="71">
                <a:moveTo>
                  <a:pt x="75" y="31"/>
                </a:moveTo>
                <a:cubicBezTo>
                  <a:pt x="75" y="28"/>
                  <a:pt x="75" y="28"/>
                  <a:pt x="75" y="28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6"/>
                  <a:pt x="74" y="26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3"/>
                  <a:pt x="70" y="12"/>
                  <a:pt x="70" y="11"/>
                </a:cubicBezTo>
                <a:cubicBezTo>
                  <a:pt x="70" y="5"/>
                  <a:pt x="70" y="5"/>
                  <a:pt x="70" y="5"/>
                </a:cubicBezTo>
                <a:cubicBezTo>
                  <a:pt x="70" y="2"/>
                  <a:pt x="67" y="0"/>
                  <a:pt x="64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8" y="0"/>
                  <a:pt x="5" y="2"/>
                  <a:pt x="5" y="5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2"/>
                  <a:pt x="5" y="13"/>
                  <a:pt x="6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7"/>
                  <a:pt x="0" y="27"/>
                </a:cubicBezTo>
                <a:cubicBezTo>
                  <a:pt x="0" y="27"/>
                  <a:pt x="0" y="27"/>
                  <a:pt x="0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3"/>
                  <a:pt x="2" y="36"/>
                  <a:pt x="5" y="36"/>
                </a:cubicBezTo>
                <a:cubicBezTo>
                  <a:pt x="5" y="61"/>
                  <a:pt x="5" y="61"/>
                  <a:pt x="5" y="61"/>
                </a:cubicBezTo>
                <a:cubicBezTo>
                  <a:pt x="3" y="61"/>
                  <a:pt x="1" y="63"/>
                  <a:pt x="1" y="65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69"/>
                  <a:pt x="3" y="71"/>
                  <a:pt x="5" y="71"/>
                </a:cubicBezTo>
                <a:cubicBezTo>
                  <a:pt x="69" y="71"/>
                  <a:pt x="69" y="71"/>
                  <a:pt x="69" y="71"/>
                </a:cubicBezTo>
                <a:cubicBezTo>
                  <a:pt x="72" y="71"/>
                  <a:pt x="74" y="69"/>
                  <a:pt x="74" y="67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3"/>
                  <a:pt x="72" y="61"/>
                  <a:pt x="70" y="61"/>
                </a:cubicBezTo>
                <a:cubicBezTo>
                  <a:pt x="70" y="36"/>
                  <a:pt x="70" y="36"/>
                  <a:pt x="70" y="36"/>
                </a:cubicBezTo>
                <a:cubicBezTo>
                  <a:pt x="72" y="36"/>
                  <a:pt x="75" y="33"/>
                  <a:pt x="75" y="31"/>
                </a:cubicBezTo>
                <a:close/>
                <a:moveTo>
                  <a:pt x="8" y="5"/>
                </a:moveTo>
                <a:cubicBezTo>
                  <a:pt x="8" y="4"/>
                  <a:pt x="9" y="3"/>
                  <a:pt x="11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3"/>
                  <a:pt x="67" y="4"/>
                  <a:pt x="67" y="5"/>
                </a:cubicBezTo>
                <a:cubicBezTo>
                  <a:pt x="67" y="11"/>
                  <a:pt x="67" y="11"/>
                  <a:pt x="67" y="11"/>
                </a:cubicBezTo>
                <a:cubicBezTo>
                  <a:pt x="67" y="13"/>
                  <a:pt x="66" y="14"/>
                  <a:pt x="6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9" y="14"/>
                  <a:pt x="8" y="13"/>
                  <a:pt x="8" y="11"/>
                </a:cubicBezTo>
                <a:lnTo>
                  <a:pt x="8" y="5"/>
                </a:lnTo>
                <a:close/>
                <a:moveTo>
                  <a:pt x="67" y="16"/>
                </a:moveTo>
                <a:cubicBezTo>
                  <a:pt x="71" y="26"/>
                  <a:pt x="71" y="26"/>
                  <a:pt x="71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8" y="16"/>
                  <a:pt x="8" y="16"/>
                  <a:pt x="8" y="16"/>
                </a:cubicBezTo>
                <a:lnTo>
                  <a:pt x="67" y="16"/>
                </a:lnTo>
                <a:close/>
                <a:moveTo>
                  <a:pt x="15" y="62"/>
                </a:moveTo>
                <a:cubicBezTo>
                  <a:pt x="15" y="42"/>
                  <a:pt x="15" y="42"/>
                  <a:pt x="15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62"/>
                  <a:pt x="28" y="62"/>
                  <a:pt x="28" y="62"/>
                </a:cubicBezTo>
                <a:lnTo>
                  <a:pt x="15" y="62"/>
                </a:lnTo>
                <a:close/>
                <a:moveTo>
                  <a:pt x="29" y="40"/>
                </a:moveTo>
                <a:cubicBezTo>
                  <a:pt x="14" y="40"/>
                  <a:pt x="14" y="40"/>
                  <a:pt x="14" y="40"/>
                </a:cubicBezTo>
                <a:cubicBezTo>
                  <a:pt x="13" y="40"/>
                  <a:pt x="13" y="40"/>
                  <a:pt x="13" y="41"/>
                </a:cubicBezTo>
                <a:cubicBezTo>
                  <a:pt x="13" y="62"/>
                  <a:pt x="13" y="62"/>
                  <a:pt x="13" y="62"/>
                </a:cubicBezTo>
                <a:cubicBezTo>
                  <a:pt x="8" y="62"/>
                  <a:pt x="8" y="62"/>
                  <a:pt x="8" y="62"/>
                </a:cubicBezTo>
                <a:cubicBezTo>
                  <a:pt x="8" y="35"/>
                  <a:pt x="8" y="35"/>
                  <a:pt x="8" y="35"/>
                </a:cubicBezTo>
                <a:cubicBezTo>
                  <a:pt x="10" y="35"/>
                  <a:pt x="11" y="35"/>
                  <a:pt x="12" y="33"/>
                </a:cubicBezTo>
                <a:cubicBezTo>
                  <a:pt x="13" y="35"/>
                  <a:pt x="15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20" y="35"/>
                  <a:pt x="21" y="35"/>
                  <a:pt x="22" y="33"/>
                </a:cubicBezTo>
                <a:cubicBezTo>
                  <a:pt x="23" y="35"/>
                  <a:pt x="25" y="35"/>
                  <a:pt x="27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30" y="35"/>
                  <a:pt x="31" y="35"/>
                  <a:pt x="32" y="33"/>
                </a:cubicBezTo>
                <a:cubicBezTo>
                  <a:pt x="33" y="35"/>
                  <a:pt x="35" y="35"/>
                  <a:pt x="37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40" y="35"/>
                  <a:pt x="41" y="35"/>
                  <a:pt x="42" y="33"/>
                </a:cubicBezTo>
                <a:cubicBezTo>
                  <a:pt x="43" y="35"/>
                  <a:pt x="45" y="35"/>
                  <a:pt x="47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50" y="35"/>
                  <a:pt x="51" y="35"/>
                  <a:pt x="52" y="33"/>
                </a:cubicBezTo>
                <a:cubicBezTo>
                  <a:pt x="53" y="35"/>
                  <a:pt x="55" y="35"/>
                  <a:pt x="57" y="35"/>
                </a:cubicBezTo>
                <a:cubicBezTo>
                  <a:pt x="58" y="35"/>
                  <a:pt x="58" y="35"/>
                  <a:pt x="58" y="35"/>
                </a:cubicBezTo>
                <a:cubicBezTo>
                  <a:pt x="60" y="35"/>
                  <a:pt x="62" y="35"/>
                  <a:pt x="63" y="33"/>
                </a:cubicBezTo>
                <a:cubicBezTo>
                  <a:pt x="63" y="35"/>
                  <a:pt x="65" y="35"/>
                  <a:pt x="67" y="35"/>
                </a:cubicBezTo>
                <a:cubicBezTo>
                  <a:pt x="67" y="62"/>
                  <a:pt x="67" y="62"/>
                  <a:pt x="67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29" y="40"/>
                </a:cubicBezTo>
                <a:close/>
                <a:moveTo>
                  <a:pt x="21" y="28"/>
                </a:moveTo>
                <a:cubicBezTo>
                  <a:pt x="21" y="31"/>
                  <a:pt x="21" y="31"/>
                  <a:pt x="21" y="31"/>
                </a:cubicBezTo>
                <a:cubicBezTo>
                  <a:pt x="21" y="32"/>
                  <a:pt x="20" y="33"/>
                  <a:pt x="18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5" y="33"/>
                  <a:pt x="13" y="32"/>
                  <a:pt x="13" y="31"/>
                </a:cubicBezTo>
                <a:cubicBezTo>
                  <a:pt x="13" y="28"/>
                  <a:pt x="13" y="28"/>
                  <a:pt x="13" y="28"/>
                </a:cubicBezTo>
                <a:lnTo>
                  <a:pt x="21" y="28"/>
                </a:lnTo>
                <a:close/>
                <a:moveTo>
                  <a:pt x="51" y="31"/>
                </a:moveTo>
                <a:cubicBezTo>
                  <a:pt x="51" y="32"/>
                  <a:pt x="50" y="33"/>
                  <a:pt x="48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5" y="33"/>
                  <a:pt x="43" y="32"/>
                  <a:pt x="43" y="31"/>
                </a:cubicBezTo>
                <a:cubicBezTo>
                  <a:pt x="43" y="28"/>
                  <a:pt x="43" y="28"/>
                  <a:pt x="43" y="28"/>
                </a:cubicBezTo>
                <a:cubicBezTo>
                  <a:pt x="51" y="28"/>
                  <a:pt x="51" y="28"/>
                  <a:pt x="51" y="28"/>
                </a:cubicBezTo>
                <a:lnTo>
                  <a:pt x="51" y="31"/>
                </a:lnTo>
                <a:close/>
                <a:moveTo>
                  <a:pt x="41" y="31"/>
                </a:moveTo>
                <a:cubicBezTo>
                  <a:pt x="41" y="32"/>
                  <a:pt x="40" y="33"/>
                  <a:pt x="38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5" y="33"/>
                  <a:pt x="33" y="32"/>
                  <a:pt x="33" y="31"/>
                </a:cubicBezTo>
                <a:cubicBezTo>
                  <a:pt x="33" y="28"/>
                  <a:pt x="33" y="28"/>
                  <a:pt x="33" y="28"/>
                </a:cubicBezTo>
                <a:cubicBezTo>
                  <a:pt x="41" y="28"/>
                  <a:pt x="41" y="28"/>
                  <a:pt x="41" y="28"/>
                </a:cubicBezTo>
                <a:lnTo>
                  <a:pt x="41" y="31"/>
                </a:lnTo>
                <a:close/>
                <a:moveTo>
                  <a:pt x="31" y="31"/>
                </a:moveTo>
                <a:cubicBezTo>
                  <a:pt x="31" y="32"/>
                  <a:pt x="30" y="33"/>
                  <a:pt x="28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5" y="33"/>
                  <a:pt x="23" y="32"/>
                  <a:pt x="23" y="31"/>
                </a:cubicBezTo>
                <a:cubicBezTo>
                  <a:pt x="23" y="28"/>
                  <a:pt x="23" y="28"/>
                  <a:pt x="23" y="28"/>
                </a:cubicBezTo>
                <a:cubicBezTo>
                  <a:pt x="31" y="28"/>
                  <a:pt x="31" y="28"/>
                  <a:pt x="31" y="28"/>
                </a:cubicBezTo>
                <a:lnTo>
                  <a:pt x="31" y="31"/>
                </a:lnTo>
                <a:close/>
                <a:moveTo>
                  <a:pt x="62" y="31"/>
                </a:moveTo>
                <a:cubicBezTo>
                  <a:pt x="62" y="32"/>
                  <a:pt x="60" y="33"/>
                  <a:pt x="58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5" y="33"/>
                  <a:pt x="53" y="32"/>
                  <a:pt x="53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62" y="28"/>
                  <a:pt x="62" y="28"/>
                  <a:pt x="62" y="28"/>
                </a:cubicBezTo>
                <a:lnTo>
                  <a:pt x="62" y="31"/>
                </a:lnTo>
                <a:close/>
                <a:moveTo>
                  <a:pt x="3" y="28"/>
                </a:moveTo>
                <a:cubicBezTo>
                  <a:pt x="11" y="28"/>
                  <a:pt x="11" y="28"/>
                  <a:pt x="11" y="28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0" y="33"/>
                  <a:pt x="8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5" y="33"/>
                  <a:pt x="3" y="32"/>
                  <a:pt x="3" y="31"/>
                </a:cubicBezTo>
                <a:lnTo>
                  <a:pt x="3" y="28"/>
                </a:lnTo>
                <a:close/>
                <a:moveTo>
                  <a:pt x="67" y="33"/>
                </a:moveTo>
                <a:cubicBezTo>
                  <a:pt x="65" y="33"/>
                  <a:pt x="64" y="32"/>
                  <a:pt x="64" y="31"/>
                </a:cubicBezTo>
                <a:cubicBezTo>
                  <a:pt x="64" y="28"/>
                  <a:pt x="64" y="28"/>
                  <a:pt x="64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2"/>
                  <a:pt x="70" y="33"/>
                  <a:pt x="68" y="33"/>
                </a:cubicBezTo>
                <a:lnTo>
                  <a:pt x="67" y="33"/>
                </a:lnTo>
                <a:close/>
                <a:moveTo>
                  <a:pt x="4" y="65"/>
                </a:moveTo>
                <a:cubicBezTo>
                  <a:pt x="4" y="65"/>
                  <a:pt x="5" y="64"/>
                  <a:pt x="5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70" y="64"/>
                  <a:pt x="71" y="65"/>
                  <a:pt x="71" y="65"/>
                </a:cubicBezTo>
                <a:cubicBezTo>
                  <a:pt x="71" y="67"/>
                  <a:pt x="71" y="67"/>
                  <a:pt x="71" y="67"/>
                </a:cubicBezTo>
                <a:cubicBezTo>
                  <a:pt x="71" y="68"/>
                  <a:pt x="70" y="68"/>
                  <a:pt x="69" y="68"/>
                </a:cubicBezTo>
                <a:cubicBezTo>
                  <a:pt x="5" y="68"/>
                  <a:pt x="5" y="68"/>
                  <a:pt x="5" y="68"/>
                </a:cubicBezTo>
                <a:cubicBezTo>
                  <a:pt x="5" y="68"/>
                  <a:pt x="4" y="68"/>
                  <a:pt x="4" y="67"/>
                </a:cubicBezTo>
                <a:lnTo>
                  <a:pt x="4" y="65"/>
                </a:lnTo>
                <a:close/>
                <a:moveTo>
                  <a:pt x="39" y="57"/>
                </a:moveTo>
                <a:cubicBezTo>
                  <a:pt x="61" y="57"/>
                  <a:pt x="61" y="57"/>
                  <a:pt x="61" y="57"/>
                </a:cubicBezTo>
                <a:cubicBezTo>
                  <a:pt x="62" y="57"/>
                  <a:pt x="62" y="56"/>
                  <a:pt x="62" y="56"/>
                </a:cubicBezTo>
                <a:cubicBezTo>
                  <a:pt x="62" y="41"/>
                  <a:pt x="62" y="41"/>
                  <a:pt x="62" y="41"/>
                </a:cubicBezTo>
                <a:cubicBezTo>
                  <a:pt x="62" y="40"/>
                  <a:pt x="62" y="40"/>
                  <a:pt x="61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0"/>
                  <a:pt x="38" y="40"/>
                  <a:pt x="38" y="41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7"/>
                  <a:pt x="39" y="57"/>
                </a:cubicBezTo>
                <a:close/>
                <a:moveTo>
                  <a:pt x="40" y="42"/>
                </a:moveTo>
                <a:cubicBezTo>
                  <a:pt x="60" y="42"/>
                  <a:pt x="60" y="42"/>
                  <a:pt x="60" y="42"/>
                </a:cubicBezTo>
                <a:cubicBezTo>
                  <a:pt x="60" y="55"/>
                  <a:pt x="60" y="55"/>
                  <a:pt x="60" y="55"/>
                </a:cubicBezTo>
                <a:cubicBezTo>
                  <a:pt x="40" y="55"/>
                  <a:pt x="40" y="55"/>
                  <a:pt x="40" y="55"/>
                </a:cubicBezTo>
                <a:lnTo>
                  <a:pt x="40" y="4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32" name="Freeform 17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5284949" y="3205047"/>
            <a:ext cx="206408" cy="327718"/>
          </a:xfrm>
          <a:custGeom>
            <a:avLst/>
            <a:gdLst>
              <a:gd name="T0" fmla="*/ 19 w 48"/>
              <a:gd name="T1" fmla="*/ 41 h 74"/>
              <a:gd name="T2" fmla="*/ 17 w 48"/>
              <a:gd name="T3" fmla="*/ 30 h 74"/>
              <a:gd name="T4" fmla="*/ 14 w 48"/>
              <a:gd name="T5" fmla="*/ 13 h 74"/>
              <a:gd name="T6" fmla="*/ 13 w 48"/>
              <a:gd name="T7" fmla="*/ 1 h 74"/>
              <a:gd name="T8" fmla="*/ 7 w 48"/>
              <a:gd name="T9" fmla="*/ 1 h 74"/>
              <a:gd name="T10" fmla="*/ 7 w 48"/>
              <a:gd name="T11" fmla="*/ 13 h 74"/>
              <a:gd name="T12" fmla="*/ 4 w 48"/>
              <a:gd name="T13" fmla="*/ 30 h 74"/>
              <a:gd name="T14" fmla="*/ 2 w 48"/>
              <a:gd name="T15" fmla="*/ 41 h 74"/>
              <a:gd name="T16" fmla="*/ 0 w 48"/>
              <a:gd name="T17" fmla="*/ 47 h 74"/>
              <a:gd name="T18" fmla="*/ 14 w 48"/>
              <a:gd name="T19" fmla="*/ 73 h 74"/>
              <a:gd name="T20" fmla="*/ 18 w 48"/>
              <a:gd name="T21" fmla="*/ 44 h 74"/>
              <a:gd name="T22" fmla="*/ 10 w 48"/>
              <a:gd name="T23" fmla="*/ 47 h 74"/>
              <a:gd name="T24" fmla="*/ 12 w 48"/>
              <a:gd name="T25" fmla="*/ 45 h 74"/>
              <a:gd name="T26" fmla="*/ 8 w 48"/>
              <a:gd name="T27" fmla="*/ 70 h 74"/>
              <a:gd name="T28" fmla="*/ 3 w 48"/>
              <a:gd name="T29" fmla="*/ 47 h 74"/>
              <a:gd name="T30" fmla="*/ 4 w 48"/>
              <a:gd name="T31" fmla="*/ 39 h 74"/>
              <a:gd name="T32" fmla="*/ 6 w 48"/>
              <a:gd name="T33" fmla="*/ 34 h 74"/>
              <a:gd name="T34" fmla="*/ 17 w 48"/>
              <a:gd name="T35" fmla="*/ 35 h 74"/>
              <a:gd name="T36" fmla="*/ 17 w 48"/>
              <a:gd name="T37" fmla="*/ 46 h 74"/>
              <a:gd name="T38" fmla="*/ 14 w 48"/>
              <a:gd name="T39" fmla="*/ 70 h 74"/>
              <a:gd name="T40" fmla="*/ 12 w 48"/>
              <a:gd name="T41" fmla="*/ 45 h 74"/>
              <a:gd name="T42" fmla="*/ 13 w 48"/>
              <a:gd name="T43" fmla="*/ 31 h 74"/>
              <a:gd name="T44" fmla="*/ 7 w 48"/>
              <a:gd name="T45" fmla="*/ 32 h 74"/>
              <a:gd name="T46" fmla="*/ 8 w 48"/>
              <a:gd name="T47" fmla="*/ 6 h 74"/>
              <a:gd name="T48" fmla="*/ 13 w 48"/>
              <a:gd name="T49" fmla="*/ 6 h 74"/>
              <a:gd name="T50" fmla="*/ 12 w 48"/>
              <a:gd name="T51" fmla="*/ 28 h 74"/>
              <a:gd name="T52" fmla="*/ 8 w 48"/>
              <a:gd name="T53" fmla="*/ 9 h 74"/>
              <a:gd name="T54" fmla="*/ 48 w 48"/>
              <a:gd name="T55" fmla="*/ 9 h 74"/>
              <a:gd name="T56" fmla="*/ 41 w 48"/>
              <a:gd name="T57" fmla="*/ 2 h 74"/>
              <a:gd name="T58" fmla="*/ 35 w 48"/>
              <a:gd name="T59" fmla="*/ 10 h 74"/>
              <a:gd name="T60" fmla="*/ 34 w 48"/>
              <a:gd name="T61" fmla="*/ 1 h 74"/>
              <a:gd name="T62" fmla="*/ 32 w 48"/>
              <a:gd name="T63" fmla="*/ 58 h 74"/>
              <a:gd name="T64" fmla="*/ 35 w 48"/>
              <a:gd name="T65" fmla="*/ 74 h 74"/>
              <a:gd name="T66" fmla="*/ 38 w 48"/>
              <a:gd name="T67" fmla="*/ 63 h 74"/>
              <a:gd name="T68" fmla="*/ 41 w 48"/>
              <a:gd name="T69" fmla="*/ 74 h 74"/>
              <a:gd name="T70" fmla="*/ 48 w 48"/>
              <a:gd name="T71" fmla="*/ 65 h 74"/>
              <a:gd name="T72" fmla="*/ 43 w 48"/>
              <a:gd name="T73" fmla="*/ 64 h 74"/>
              <a:gd name="T74" fmla="*/ 38 w 48"/>
              <a:gd name="T75" fmla="*/ 61 h 74"/>
              <a:gd name="T76" fmla="*/ 33 w 48"/>
              <a:gd name="T77" fmla="*/ 64 h 74"/>
              <a:gd name="T78" fmla="*/ 34 w 48"/>
              <a:gd name="T79" fmla="*/ 59 h 74"/>
              <a:gd name="T80" fmla="*/ 34 w 48"/>
              <a:gd name="T81" fmla="*/ 16 h 74"/>
              <a:gd name="T82" fmla="*/ 33 w 48"/>
              <a:gd name="T83" fmla="*/ 10 h 74"/>
              <a:gd name="T84" fmla="*/ 39 w 48"/>
              <a:gd name="T85" fmla="*/ 13 h 74"/>
              <a:gd name="T86" fmla="*/ 43 w 48"/>
              <a:gd name="T87" fmla="*/ 4 h 74"/>
              <a:gd name="T88" fmla="*/ 42 w 48"/>
              <a:gd name="T89" fmla="*/ 17 h 74"/>
              <a:gd name="T90" fmla="*/ 46 w 48"/>
              <a:gd name="T91" fmla="*/ 65 h 74"/>
              <a:gd name="T92" fmla="*/ 40 w 48"/>
              <a:gd name="T93" fmla="*/ 55 h 74"/>
              <a:gd name="T94" fmla="*/ 36 w 48"/>
              <a:gd name="T95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74">
                <a:moveTo>
                  <a:pt x="18" y="44"/>
                </a:moveTo>
                <a:cubicBezTo>
                  <a:pt x="18" y="43"/>
                  <a:pt x="17" y="43"/>
                  <a:pt x="17" y="43"/>
                </a:cubicBezTo>
                <a:cubicBezTo>
                  <a:pt x="17" y="43"/>
                  <a:pt x="18" y="42"/>
                  <a:pt x="19" y="41"/>
                </a:cubicBezTo>
                <a:cubicBezTo>
                  <a:pt x="21" y="40"/>
                  <a:pt x="20" y="36"/>
                  <a:pt x="19" y="34"/>
                </a:cubicBezTo>
                <a:cubicBezTo>
                  <a:pt x="19" y="32"/>
                  <a:pt x="18" y="32"/>
                  <a:pt x="17" y="31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9"/>
                  <a:pt x="16" y="28"/>
                  <a:pt x="15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2"/>
                  <a:pt x="14" y="10"/>
                  <a:pt x="15" y="9"/>
                </a:cubicBezTo>
                <a:cubicBezTo>
                  <a:pt x="15" y="8"/>
                  <a:pt x="15" y="7"/>
                  <a:pt x="15" y="7"/>
                </a:cubicBezTo>
                <a:cubicBezTo>
                  <a:pt x="15" y="5"/>
                  <a:pt x="14" y="1"/>
                  <a:pt x="13" y="1"/>
                </a:cubicBezTo>
                <a:cubicBezTo>
                  <a:pt x="13" y="0"/>
                  <a:pt x="13" y="0"/>
                  <a:pt x="12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7" y="1"/>
                </a:cubicBezTo>
                <a:cubicBezTo>
                  <a:pt x="7" y="1"/>
                  <a:pt x="5" y="5"/>
                  <a:pt x="6" y="7"/>
                </a:cubicBezTo>
                <a:cubicBezTo>
                  <a:pt x="6" y="7"/>
                  <a:pt x="6" y="8"/>
                  <a:pt x="6" y="9"/>
                </a:cubicBezTo>
                <a:cubicBezTo>
                  <a:pt x="6" y="10"/>
                  <a:pt x="7" y="12"/>
                  <a:pt x="7" y="13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8"/>
                  <a:pt x="4" y="29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3" y="32"/>
                  <a:pt x="2" y="32"/>
                  <a:pt x="1" y="34"/>
                </a:cubicBezTo>
                <a:cubicBezTo>
                  <a:pt x="1" y="36"/>
                  <a:pt x="0" y="40"/>
                  <a:pt x="2" y="41"/>
                </a:cubicBezTo>
                <a:cubicBezTo>
                  <a:pt x="3" y="42"/>
                  <a:pt x="3" y="43"/>
                  <a:pt x="3" y="43"/>
                </a:cubicBezTo>
                <a:cubicBezTo>
                  <a:pt x="3" y="43"/>
                  <a:pt x="3" y="43"/>
                  <a:pt x="3" y="44"/>
                </a:cubicBezTo>
                <a:cubicBezTo>
                  <a:pt x="2" y="44"/>
                  <a:pt x="0" y="45"/>
                  <a:pt x="0" y="47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1"/>
                  <a:pt x="3" y="73"/>
                  <a:pt x="7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18" y="73"/>
                  <a:pt x="20" y="71"/>
                  <a:pt x="20" y="6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5"/>
                  <a:pt x="19" y="44"/>
                  <a:pt x="18" y="44"/>
                </a:cubicBezTo>
                <a:close/>
                <a:moveTo>
                  <a:pt x="11" y="70"/>
                </a:moveTo>
                <a:cubicBezTo>
                  <a:pt x="10" y="70"/>
                  <a:pt x="10" y="70"/>
                  <a:pt x="10" y="70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lnTo>
                  <a:pt x="11" y="70"/>
                </a:lnTo>
                <a:close/>
                <a:moveTo>
                  <a:pt x="12" y="45"/>
                </a:moveTo>
                <a:cubicBezTo>
                  <a:pt x="9" y="45"/>
                  <a:pt x="9" y="45"/>
                  <a:pt x="9" y="45"/>
                </a:cubicBezTo>
                <a:cubicBezTo>
                  <a:pt x="8" y="45"/>
                  <a:pt x="8" y="46"/>
                  <a:pt x="8" y="46"/>
                </a:cubicBezTo>
                <a:cubicBezTo>
                  <a:pt x="8" y="70"/>
                  <a:pt x="8" y="70"/>
                  <a:pt x="8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4" y="70"/>
                  <a:pt x="3" y="69"/>
                  <a:pt x="3" y="69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4" y="46"/>
                  <a:pt x="4" y="46"/>
                </a:cubicBezTo>
                <a:cubicBezTo>
                  <a:pt x="5" y="46"/>
                  <a:pt x="6" y="45"/>
                  <a:pt x="6" y="44"/>
                </a:cubicBezTo>
                <a:cubicBezTo>
                  <a:pt x="7" y="43"/>
                  <a:pt x="7" y="41"/>
                  <a:pt x="4" y="39"/>
                </a:cubicBezTo>
                <a:cubicBezTo>
                  <a:pt x="4" y="39"/>
                  <a:pt x="3" y="37"/>
                  <a:pt x="4" y="35"/>
                </a:cubicBezTo>
                <a:cubicBezTo>
                  <a:pt x="4" y="34"/>
                  <a:pt x="5" y="34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7" y="35"/>
                </a:cubicBezTo>
                <a:cubicBezTo>
                  <a:pt x="17" y="37"/>
                  <a:pt x="17" y="39"/>
                  <a:pt x="17" y="39"/>
                </a:cubicBezTo>
                <a:cubicBezTo>
                  <a:pt x="14" y="41"/>
                  <a:pt x="14" y="43"/>
                  <a:pt x="15" y="44"/>
                </a:cubicBezTo>
                <a:cubicBezTo>
                  <a:pt x="15" y="45"/>
                  <a:pt x="16" y="46"/>
                  <a:pt x="17" y="46"/>
                </a:cubicBezTo>
                <a:cubicBezTo>
                  <a:pt x="17" y="46"/>
                  <a:pt x="17" y="47"/>
                  <a:pt x="17" y="47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6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46"/>
                  <a:pt x="13" y="46"/>
                  <a:pt x="13" y="46"/>
                </a:cubicBezTo>
                <a:cubicBezTo>
                  <a:pt x="13" y="46"/>
                  <a:pt x="13" y="45"/>
                  <a:pt x="12" y="45"/>
                </a:cubicBezTo>
                <a:close/>
                <a:moveTo>
                  <a:pt x="7" y="31"/>
                </a:moveTo>
                <a:cubicBezTo>
                  <a:pt x="8" y="31"/>
                  <a:pt x="8" y="31"/>
                  <a:pt x="8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7" y="32"/>
                  <a:pt x="7" y="32"/>
                  <a:pt x="7" y="32"/>
                </a:cubicBezTo>
                <a:lnTo>
                  <a:pt x="7" y="31"/>
                </a:lnTo>
                <a:close/>
                <a:moveTo>
                  <a:pt x="8" y="9"/>
                </a:moveTo>
                <a:cubicBezTo>
                  <a:pt x="8" y="8"/>
                  <a:pt x="8" y="7"/>
                  <a:pt x="8" y="6"/>
                </a:cubicBezTo>
                <a:cubicBezTo>
                  <a:pt x="8" y="6"/>
                  <a:pt x="8" y="4"/>
                  <a:pt x="9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4"/>
                  <a:pt x="13" y="6"/>
                  <a:pt x="13" y="6"/>
                </a:cubicBezTo>
                <a:cubicBezTo>
                  <a:pt x="13" y="7"/>
                  <a:pt x="13" y="8"/>
                  <a:pt x="13" y="9"/>
                </a:cubicBezTo>
                <a:cubicBezTo>
                  <a:pt x="12" y="10"/>
                  <a:pt x="12" y="12"/>
                  <a:pt x="12" y="13"/>
                </a:cubicBezTo>
                <a:cubicBezTo>
                  <a:pt x="12" y="28"/>
                  <a:pt x="12" y="28"/>
                  <a:pt x="1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8" y="10"/>
                  <a:pt x="8" y="9"/>
                </a:cubicBezTo>
                <a:close/>
                <a:moveTo>
                  <a:pt x="44" y="58"/>
                </a:moveTo>
                <a:cubicBezTo>
                  <a:pt x="44" y="17"/>
                  <a:pt x="44" y="17"/>
                  <a:pt x="44" y="17"/>
                </a:cubicBezTo>
                <a:cubicBezTo>
                  <a:pt x="46" y="15"/>
                  <a:pt x="48" y="12"/>
                  <a:pt x="48" y="9"/>
                </a:cubicBezTo>
                <a:cubicBezTo>
                  <a:pt x="48" y="6"/>
                  <a:pt x="46" y="3"/>
                  <a:pt x="43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1" y="1"/>
                  <a:pt x="41" y="2"/>
                  <a:pt x="41" y="2"/>
                </a:cubicBezTo>
                <a:cubicBezTo>
                  <a:pt x="41" y="10"/>
                  <a:pt x="41" y="10"/>
                  <a:pt x="41" y="10"/>
                </a:cubicBezTo>
                <a:cubicBezTo>
                  <a:pt x="38" y="11"/>
                  <a:pt x="38" y="11"/>
                  <a:pt x="38" y="11"/>
                </a:cubicBezTo>
                <a:cubicBezTo>
                  <a:pt x="35" y="10"/>
                  <a:pt x="35" y="10"/>
                  <a:pt x="35" y="10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5" y="1"/>
                </a:cubicBezTo>
                <a:cubicBezTo>
                  <a:pt x="35" y="1"/>
                  <a:pt x="34" y="1"/>
                  <a:pt x="34" y="1"/>
                </a:cubicBezTo>
                <a:cubicBezTo>
                  <a:pt x="31" y="2"/>
                  <a:pt x="28" y="6"/>
                  <a:pt x="28" y="9"/>
                </a:cubicBezTo>
                <a:cubicBezTo>
                  <a:pt x="28" y="12"/>
                  <a:pt x="30" y="15"/>
                  <a:pt x="32" y="17"/>
                </a:cubicBezTo>
                <a:cubicBezTo>
                  <a:pt x="32" y="58"/>
                  <a:pt x="32" y="58"/>
                  <a:pt x="32" y="58"/>
                </a:cubicBezTo>
                <a:cubicBezTo>
                  <a:pt x="30" y="59"/>
                  <a:pt x="28" y="62"/>
                  <a:pt x="28" y="65"/>
                </a:cubicBezTo>
                <a:cubicBezTo>
                  <a:pt x="28" y="69"/>
                  <a:pt x="30" y="72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65"/>
                  <a:pt x="35" y="65"/>
                  <a:pt x="35" y="65"/>
                </a:cubicBezTo>
                <a:cubicBezTo>
                  <a:pt x="38" y="63"/>
                  <a:pt x="38" y="63"/>
                  <a:pt x="38" y="63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3"/>
                  <a:pt x="41" y="73"/>
                  <a:pt x="41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6" y="72"/>
                  <a:pt x="48" y="69"/>
                  <a:pt x="48" y="65"/>
                </a:cubicBezTo>
                <a:cubicBezTo>
                  <a:pt x="48" y="62"/>
                  <a:pt x="46" y="59"/>
                  <a:pt x="44" y="58"/>
                </a:cubicBezTo>
                <a:close/>
                <a:moveTo>
                  <a:pt x="43" y="71"/>
                </a:moveTo>
                <a:cubicBezTo>
                  <a:pt x="43" y="64"/>
                  <a:pt x="43" y="64"/>
                  <a:pt x="43" y="64"/>
                </a:cubicBezTo>
                <a:cubicBezTo>
                  <a:pt x="43" y="64"/>
                  <a:pt x="43" y="64"/>
                  <a:pt x="42" y="63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7" y="61"/>
                </a:cubicBezTo>
                <a:cubicBezTo>
                  <a:pt x="34" y="63"/>
                  <a:pt x="34" y="63"/>
                  <a:pt x="34" y="63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71"/>
                  <a:pt x="33" y="71"/>
                  <a:pt x="33" y="71"/>
                </a:cubicBezTo>
                <a:cubicBezTo>
                  <a:pt x="31" y="69"/>
                  <a:pt x="30" y="67"/>
                  <a:pt x="30" y="65"/>
                </a:cubicBezTo>
                <a:cubicBezTo>
                  <a:pt x="30" y="63"/>
                  <a:pt x="32" y="60"/>
                  <a:pt x="34" y="59"/>
                </a:cubicBezTo>
                <a:cubicBezTo>
                  <a:pt x="34" y="59"/>
                  <a:pt x="34" y="58"/>
                  <a:pt x="34" y="58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6"/>
                </a:cubicBezTo>
                <a:cubicBezTo>
                  <a:pt x="32" y="14"/>
                  <a:pt x="30" y="12"/>
                  <a:pt x="30" y="9"/>
                </a:cubicBezTo>
                <a:cubicBezTo>
                  <a:pt x="30" y="7"/>
                  <a:pt x="32" y="5"/>
                  <a:pt x="33" y="4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1"/>
                  <a:pt x="33" y="11"/>
                  <a:pt x="34" y="11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4"/>
                  <a:pt x="38" y="14"/>
                  <a:pt x="39" y="13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0"/>
                </a:cubicBezTo>
                <a:cubicBezTo>
                  <a:pt x="43" y="4"/>
                  <a:pt x="43" y="4"/>
                  <a:pt x="43" y="4"/>
                </a:cubicBezTo>
                <a:cubicBezTo>
                  <a:pt x="45" y="5"/>
                  <a:pt x="46" y="7"/>
                  <a:pt x="46" y="9"/>
                </a:cubicBezTo>
                <a:cubicBezTo>
                  <a:pt x="46" y="12"/>
                  <a:pt x="44" y="14"/>
                  <a:pt x="42" y="16"/>
                </a:cubicBezTo>
                <a:cubicBezTo>
                  <a:pt x="42" y="16"/>
                  <a:pt x="42" y="16"/>
                  <a:pt x="42" y="17"/>
                </a:cubicBezTo>
                <a:cubicBezTo>
                  <a:pt x="42" y="58"/>
                  <a:pt x="42" y="58"/>
                  <a:pt x="42" y="58"/>
                </a:cubicBezTo>
                <a:cubicBezTo>
                  <a:pt x="42" y="58"/>
                  <a:pt x="42" y="59"/>
                  <a:pt x="42" y="59"/>
                </a:cubicBezTo>
                <a:cubicBezTo>
                  <a:pt x="45" y="60"/>
                  <a:pt x="46" y="63"/>
                  <a:pt x="46" y="65"/>
                </a:cubicBezTo>
                <a:cubicBezTo>
                  <a:pt x="46" y="67"/>
                  <a:pt x="45" y="70"/>
                  <a:pt x="43" y="71"/>
                </a:cubicBezTo>
                <a:close/>
                <a:moveTo>
                  <a:pt x="40" y="20"/>
                </a:moveTo>
                <a:cubicBezTo>
                  <a:pt x="40" y="55"/>
                  <a:pt x="40" y="55"/>
                  <a:pt x="40" y="55"/>
                </a:cubicBezTo>
                <a:cubicBezTo>
                  <a:pt x="40" y="56"/>
                  <a:pt x="39" y="57"/>
                  <a:pt x="38" y="57"/>
                </a:cubicBezTo>
                <a:cubicBezTo>
                  <a:pt x="37" y="57"/>
                  <a:pt x="36" y="56"/>
                  <a:pt x="36" y="55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9"/>
                  <a:pt x="37" y="18"/>
                  <a:pt x="38" y="18"/>
                </a:cubicBezTo>
                <a:cubicBezTo>
                  <a:pt x="39" y="18"/>
                  <a:pt x="40" y="19"/>
                  <a:pt x="40" y="2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33" name="Freeform 208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4258275" y="2482830"/>
            <a:ext cx="304277" cy="377222"/>
          </a:xfrm>
          <a:custGeom>
            <a:avLst/>
            <a:gdLst>
              <a:gd name="T0" fmla="*/ 11 w 62"/>
              <a:gd name="T1" fmla="*/ 33 h 74"/>
              <a:gd name="T2" fmla="*/ 52 w 62"/>
              <a:gd name="T3" fmla="*/ 33 h 74"/>
              <a:gd name="T4" fmla="*/ 31 w 62"/>
              <a:gd name="T5" fmla="*/ 31 h 74"/>
              <a:gd name="T6" fmla="*/ 33 w 62"/>
              <a:gd name="T7" fmla="*/ 46 h 74"/>
              <a:gd name="T8" fmla="*/ 31 w 62"/>
              <a:gd name="T9" fmla="*/ 50 h 74"/>
              <a:gd name="T10" fmla="*/ 29 w 62"/>
              <a:gd name="T11" fmla="*/ 46 h 74"/>
              <a:gd name="T12" fmla="*/ 26 w 62"/>
              <a:gd name="T13" fmla="*/ 37 h 74"/>
              <a:gd name="T14" fmla="*/ 31 w 62"/>
              <a:gd name="T15" fmla="*/ 42 h 74"/>
              <a:gd name="T16" fmla="*/ 31 w 62"/>
              <a:gd name="T17" fmla="*/ 35 h 74"/>
              <a:gd name="T18" fmla="*/ 29 w 62"/>
              <a:gd name="T19" fmla="*/ 20 h 74"/>
              <a:gd name="T20" fmla="*/ 31 w 62"/>
              <a:gd name="T21" fmla="*/ 16 h 74"/>
              <a:gd name="T22" fmla="*/ 33 w 62"/>
              <a:gd name="T23" fmla="*/ 20 h 74"/>
              <a:gd name="T24" fmla="*/ 37 w 62"/>
              <a:gd name="T25" fmla="*/ 29 h 74"/>
              <a:gd name="T26" fmla="*/ 31 w 62"/>
              <a:gd name="T27" fmla="*/ 24 h 74"/>
              <a:gd name="T28" fmla="*/ 31 w 62"/>
              <a:gd name="T29" fmla="*/ 31 h 74"/>
              <a:gd name="T30" fmla="*/ 31 w 62"/>
              <a:gd name="T31" fmla="*/ 0 h 74"/>
              <a:gd name="T32" fmla="*/ 0 w 62"/>
              <a:gd name="T33" fmla="*/ 8 h 74"/>
              <a:gd name="T34" fmla="*/ 30 w 62"/>
              <a:gd name="T35" fmla="*/ 74 h 74"/>
              <a:gd name="T36" fmla="*/ 33 w 62"/>
              <a:gd name="T37" fmla="*/ 73 h 74"/>
              <a:gd name="T38" fmla="*/ 62 w 62"/>
              <a:gd name="T39" fmla="*/ 8 h 74"/>
              <a:gd name="T40" fmla="*/ 31 w 62"/>
              <a:gd name="T41" fmla="*/ 71 h 74"/>
              <a:gd name="T42" fmla="*/ 31 w 62"/>
              <a:gd name="T43" fmla="*/ 71 h 74"/>
              <a:gd name="T44" fmla="*/ 3 w 62"/>
              <a:gd name="T45" fmla="*/ 10 h 74"/>
              <a:gd name="T46" fmla="*/ 31 w 62"/>
              <a:gd name="T47" fmla="*/ 3 h 74"/>
              <a:gd name="T48" fmla="*/ 59 w 62"/>
              <a:gd name="T49" fmla="*/ 39 h 74"/>
              <a:gd name="T50" fmla="*/ 19 w 62"/>
              <a:gd name="T51" fmla="*/ 59 h 74"/>
              <a:gd name="T52" fmla="*/ 19 w 62"/>
              <a:gd name="T53" fmla="*/ 61 h 74"/>
              <a:gd name="T54" fmla="*/ 6 w 62"/>
              <a:gd name="T55" fmla="*/ 39 h 74"/>
              <a:gd name="T56" fmla="*/ 7 w 62"/>
              <a:gd name="T57" fmla="*/ 20 h 74"/>
              <a:gd name="T58" fmla="*/ 8 w 62"/>
              <a:gd name="T59" fmla="*/ 39 h 74"/>
              <a:gd name="T60" fmla="*/ 57 w 62"/>
              <a:gd name="T61" fmla="*/ 11 h 74"/>
              <a:gd name="T62" fmla="*/ 56 w 62"/>
              <a:gd name="T63" fmla="*/ 40 h 74"/>
              <a:gd name="T64" fmla="*/ 55 w 62"/>
              <a:gd name="T65" fmla="*/ 12 h 74"/>
              <a:gd name="T66" fmla="*/ 30 w 62"/>
              <a:gd name="T67" fmla="*/ 6 h 74"/>
              <a:gd name="T68" fmla="*/ 56 w 62"/>
              <a:gd name="T69" fmla="*/ 10 h 74"/>
              <a:gd name="T70" fmla="*/ 29 w 62"/>
              <a:gd name="T71" fmla="*/ 65 h 74"/>
              <a:gd name="T72" fmla="*/ 28 w 62"/>
              <a:gd name="T73" fmla="*/ 67 h 74"/>
              <a:gd name="T74" fmla="*/ 23 w 62"/>
              <a:gd name="T75" fmla="*/ 64 h 74"/>
              <a:gd name="T76" fmla="*/ 24 w 62"/>
              <a:gd name="T77" fmla="*/ 6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74">
                <a:moveTo>
                  <a:pt x="31" y="12"/>
                </a:moveTo>
                <a:cubicBezTo>
                  <a:pt x="20" y="12"/>
                  <a:pt x="11" y="22"/>
                  <a:pt x="11" y="33"/>
                </a:cubicBezTo>
                <a:cubicBezTo>
                  <a:pt x="11" y="45"/>
                  <a:pt x="20" y="54"/>
                  <a:pt x="31" y="54"/>
                </a:cubicBezTo>
                <a:cubicBezTo>
                  <a:pt x="43" y="54"/>
                  <a:pt x="52" y="45"/>
                  <a:pt x="52" y="33"/>
                </a:cubicBezTo>
                <a:cubicBezTo>
                  <a:pt x="52" y="22"/>
                  <a:pt x="43" y="12"/>
                  <a:pt x="31" y="12"/>
                </a:cubicBezTo>
                <a:close/>
                <a:moveTo>
                  <a:pt x="31" y="31"/>
                </a:moveTo>
                <a:cubicBezTo>
                  <a:pt x="36" y="31"/>
                  <a:pt x="39" y="34"/>
                  <a:pt x="39" y="39"/>
                </a:cubicBezTo>
                <a:cubicBezTo>
                  <a:pt x="39" y="42"/>
                  <a:pt x="37" y="45"/>
                  <a:pt x="33" y="46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3" y="50"/>
                  <a:pt x="31" y="50"/>
                </a:cubicBezTo>
                <a:cubicBezTo>
                  <a:pt x="30" y="50"/>
                  <a:pt x="29" y="49"/>
                  <a:pt x="29" y="48"/>
                </a:cubicBezTo>
                <a:cubicBezTo>
                  <a:pt x="29" y="46"/>
                  <a:pt x="29" y="46"/>
                  <a:pt x="29" y="46"/>
                </a:cubicBezTo>
                <a:cubicBezTo>
                  <a:pt x="26" y="45"/>
                  <a:pt x="24" y="42"/>
                  <a:pt x="24" y="39"/>
                </a:cubicBezTo>
                <a:cubicBezTo>
                  <a:pt x="24" y="38"/>
                  <a:pt x="25" y="37"/>
                  <a:pt x="26" y="37"/>
                </a:cubicBezTo>
                <a:cubicBezTo>
                  <a:pt x="27" y="37"/>
                  <a:pt x="28" y="38"/>
                  <a:pt x="28" y="39"/>
                </a:cubicBezTo>
                <a:cubicBezTo>
                  <a:pt x="28" y="41"/>
                  <a:pt x="29" y="42"/>
                  <a:pt x="31" y="42"/>
                </a:cubicBezTo>
                <a:cubicBezTo>
                  <a:pt x="33" y="42"/>
                  <a:pt x="35" y="41"/>
                  <a:pt x="35" y="39"/>
                </a:cubicBezTo>
                <a:cubicBezTo>
                  <a:pt x="35" y="37"/>
                  <a:pt x="33" y="35"/>
                  <a:pt x="31" y="35"/>
                </a:cubicBezTo>
                <a:cubicBezTo>
                  <a:pt x="27" y="35"/>
                  <a:pt x="24" y="32"/>
                  <a:pt x="24" y="27"/>
                </a:cubicBezTo>
                <a:cubicBezTo>
                  <a:pt x="24" y="24"/>
                  <a:pt x="26" y="21"/>
                  <a:pt x="29" y="20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7"/>
                  <a:pt x="30" y="16"/>
                  <a:pt x="31" y="16"/>
                </a:cubicBezTo>
                <a:cubicBezTo>
                  <a:pt x="32" y="16"/>
                  <a:pt x="33" y="17"/>
                  <a:pt x="33" y="18"/>
                </a:cubicBezTo>
                <a:cubicBezTo>
                  <a:pt x="33" y="20"/>
                  <a:pt x="33" y="20"/>
                  <a:pt x="33" y="20"/>
                </a:cubicBezTo>
                <a:cubicBezTo>
                  <a:pt x="36" y="21"/>
                  <a:pt x="39" y="24"/>
                  <a:pt x="39" y="27"/>
                </a:cubicBezTo>
                <a:cubicBezTo>
                  <a:pt x="39" y="28"/>
                  <a:pt x="38" y="29"/>
                  <a:pt x="37" y="29"/>
                </a:cubicBezTo>
                <a:cubicBezTo>
                  <a:pt x="36" y="29"/>
                  <a:pt x="35" y="28"/>
                  <a:pt x="35" y="27"/>
                </a:cubicBezTo>
                <a:cubicBezTo>
                  <a:pt x="35" y="25"/>
                  <a:pt x="33" y="24"/>
                  <a:pt x="31" y="24"/>
                </a:cubicBezTo>
                <a:cubicBezTo>
                  <a:pt x="29" y="24"/>
                  <a:pt x="28" y="25"/>
                  <a:pt x="28" y="27"/>
                </a:cubicBezTo>
                <a:cubicBezTo>
                  <a:pt x="28" y="29"/>
                  <a:pt x="29" y="31"/>
                  <a:pt x="31" y="31"/>
                </a:cubicBezTo>
                <a:close/>
                <a:moveTo>
                  <a:pt x="61" y="7"/>
                </a:moveTo>
                <a:cubicBezTo>
                  <a:pt x="55" y="3"/>
                  <a:pt x="44" y="0"/>
                  <a:pt x="31" y="0"/>
                </a:cubicBezTo>
                <a:cubicBezTo>
                  <a:pt x="19" y="0"/>
                  <a:pt x="7" y="3"/>
                  <a:pt x="2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0"/>
                  <a:pt x="23" y="71"/>
                  <a:pt x="30" y="74"/>
                </a:cubicBezTo>
                <a:cubicBezTo>
                  <a:pt x="31" y="74"/>
                  <a:pt x="31" y="74"/>
                  <a:pt x="31" y="74"/>
                </a:cubicBezTo>
                <a:cubicBezTo>
                  <a:pt x="33" y="73"/>
                  <a:pt x="33" y="73"/>
                  <a:pt x="33" y="73"/>
                </a:cubicBezTo>
                <a:cubicBezTo>
                  <a:pt x="40" y="71"/>
                  <a:pt x="62" y="60"/>
                  <a:pt x="62" y="39"/>
                </a:cubicBezTo>
                <a:cubicBezTo>
                  <a:pt x="62" y="8"/>
                  <a:pt x="62" y="8"/>
                  <a:pt x="62" y="8"/>
                </a:cubicBezTo>
                <a:lnTo>
                  <a:pt x="61" y="7"/>
                </a:lnTo>
                <a:close/>
                <a:moveTo>
                  <a:pt x="31" y="71"/>
                </a:move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25" y="68"/>
                  <a:pt x="3" y="58"/>
                  <a:pt x="3" y="39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9" y="6"/>
                  <a:pt x="20" y="3"/>
                  <a:pt x="31" y="3"/>
                </a:cubicBezTo>
                <a:cubicBezTo>
                  <a:pt x="43" y="3"/>
                  <a:pt x="54" y="6"/>
                  <a:pt x="59" y="10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58"/>
                  <a:pt x="38" y="68"/>
                  <a:pt x="31" y="71"/>
                </a:cubicBezTo>
                <a:close/>
                <a:moveTo>
                  <a:pt x="19" y="59"/>
                </a:moveTo>
                <a:cubicBezTo>
                  <a:pt x="20" y="59"/>
                  <a:pt x="20" y="60"/>
                  <a:pt x="20" y="60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8" y="61"/>
                  <a:pt x="18" y="61"/>
                </a:cubicBezTo>
                <a:cubicBezTo>
                  <a:pt x="10" y="54"/>
                  <a:pt x="6" y="47"/>
                  <a:pt x="6" y="39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0"/>
                  <a:pt x="7" y="20"/>
                </a:cubicBezTo>
                <a:cubicBezTo>
                  <a:pt x="7" y="20"/>
                  <a:pt x="8" y="21"/>
                  <a:pt x="8" y="21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46"/>
                  <a:pt x="12" y="53"/>
                  <a:pt x="19" y="59"/>
                </a:cubicBezTo>
                <a:close/>
                <a:moveTo>
                  <a:pt x="57" y="11"/>
                </a:moveTo>
                <a:cubicBezTo>
                  <a:pt x="57" y="39"/>
                  <a:pt x="57" y="39"/>
                  <a:pt x="57" y="39"/>
                </a:cubicBezTo>
                <a:cubicBezTo>
                  <a:pt x="57" y="39"/>
                  <a:pt x="57" y="40"/>
                  <a:pt x="56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12"/>
                  <a:pt x="55" y="12"/>
                  <a:pt x="55" y="12"/>
                </a:cubicBezTo>
                <a:cubicBezTo>
                  <a:pt x="50" y="9"/>
                  <a:pt x="41" y="7"/>
                  <a:pt x="31" y="7"/>
                </a:cubicBezTo>
                <a:cubicBezTo>
                  <a:pt x="31" y="7"/>
                  <a:pt x="30" y="7"/>
                  <a:pt x="30" y="6"/>
                </a:cubicBezTo>
                <a:cubicBezTo>
                  <a:pt x="30" y="6"/>
                  <a:pt x="31" y="5"/>
                  <a:pt x="31" y="5"/>
                </a:cubicBezTo>
                <a:cubicBezTo>
                  <a:pt x="41" y="5"/>
                  <a:pt x="51" y="7"/>
                  <a:pt x="56" y="10"/>
                </a:cubicBezTo>
                <a:cubicBezTo>
                  <a:pt x="57" y="11"/>
                  <a:pt x="57" y="11"/>
                  <a:pt x="57" y="11"/>
                </a:cubicBezTo>
                <a:close/>
                <a:moveTo>
                  <a:pt x="29" y="65"/>
                </a:moveTo>
                <a:cubicBezTo>
                  <a:pt x="29" y="65"/>
                  <a:pt x="30" y="66"/>
                  <a:pt x="29" y="66"/>
                </a:cubicBezTo>
                <a:cubicBezTo>
                  <a:pt x="29" y="67"/>
                  <a:pt x="29" y="67"/>
                  <a:pt x="28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6" y="66"/>
                  <a:pt x="25" y="65"/>
                  <a:pt x="23" y="64"/>
                </a:cubicBezTo>
                <a:cubicBezTo>
                  <a:pt x="23" y="64"/>
                  <a:pt x="23" y="63"/>
                  <a:pt x="23" y="63"/>
                </a:cubicBezTo>
                <a:cubicBezTo>
                  <a:pt x="23" y="62"/>
                  <a:pt x="24" y="62"/>
                  <a:pt x="24" y="63"/>
                </a:cubicBezTo>
                <a:cubicBezTo>
                  <a:pt x="26" y="63"/>
                  <a:pt x="27" y="64"/>
                  <a:pt x="29" y="6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>
              <a:solidFill>
                <a:srgbClr val="8B8B8B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366703" y="802581"/>
            <a:ext cx="41059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2"/>
          <p:cNvSpPr txBox="1"/>
          <p:nvPr/>
        </p:nvSpPr>
        <p:spPr>
          <a:xfrm>
            <a:off x="3150236" y="425927"/>
            <a:ext cx="28435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  <a:sym typeface="+mn-ea"/>
              </a:rPr>
              <a:t>校园绿化</a:t>
            </a:r>
            <a:r>
              <a:rPr lang="zh-CN" altLang="en-US" sz="2000" spc="300" dirty="0">
                <a:solidFill>
                  <a:srgbClr val="313C41"/>
                </a:solidFill>
                <a:latin typeface="Arvo"/>
                <a:ea typeface="微软雅黑" panose="020B0503020204020204" charset="-122"/>
                <a:cs typeface="Arvo"/>
              </a:rPr>
              <a:t>的必要性</a:t>
            </a:r>
            <a:r>
              <a:rPr lang="en-US" altLang="zh-CN" sz="2000" spc="300" dirty="0">
                <a:solidFill>
                  <a:srgbClr val="313C41"/>
                </a:solidFill>
                <a:latin typeface="Arvo"/>
                <a:ea typeface="微软雅黑" panose="020B0503020204020204" charset="-122"/>
                <a:cs typeface="Arvo"/>
              </a:rPr>
              <a:t>.</a:t>
            </a:r>
            <a:endParaRPr lang="en-US" altLang="zh-CN" sz="2000" spc="300" dirty="0">
              <a:solidFill>
                <a:srgbClr val="313C41"/>
              </a:solidFill>
              <a:latin typeface="Arvo"/>
              <a:ea typeface="微软雅黑" panose="020B0503020204020204" charset="-122"/>
              <a:cs typeface="Arvo"/>
            </a:endParaRPr>
          </a:p>
        </p:txBody>
      </p:sp>
      <p:grpSp>
        <p:nvGrpSpPr>
          <p:cNvPr id="37" name="Group 51"/>
          <p:cNvGrpSpPr/>
          <p:nvPr>
            <p:custDataLst>
              <p:tags r:id="rId20"/>
            </p:custDataLst>
          </p:nvPr>
        </p:nvGrpSpPr>
        <p:grpSpPr>
          <a:xfrm>
            <a:off x="378405" y="1506539"/>
            <a:ext cx="348258" cy="261342"/>
            <a:chOff x="712110" y="4037334"/>
            <a:chExt cx="464344" cy="348456"/>
          </a:xfrm>
          <a:solidFill>
            <a:schemeClr val="tx2"/>
          </a:solidFill>
        </p:grpSpPr>
        <p:sp>
          <p:nvSpPr>
            <p:cNvPr id="38" name="AutoShape 118"/>
            <p:cNvSpPr/>
            <p:nvPr>
              <p:custDataLst>
                <p:tags r:id="rId21"/>
              </p:custDataLst>
            </p:nvPr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19"/>
            <p:cNvSpPr/>
            <p:nvPr>
              <p:custDataLst>
                <p:tags r:id="rId22"/>
              </p:custDataLst>
            </p:nvPr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Group 51"/>
          <p:cNvGrpSpPr/>
          <p:nvPr>
            <p:custDataLst>
              <p:tags r:id="rId23"/>
            </p:custDataLst>
          </p:nvPr>
        </p:nvGrpSpPr>
        <p:grpSpPr>
          <a:xfrm>
            <a:off x="5800459" y="1449109"/>
            <a:ext cx="348258" cy="261342"/>
            <a:chOff x="712110" y="4037334"/>
            <a:chExt cx="464344" cy="348456"/>
          </a:xfrm>
          <a:solidFill>
            <a:schemeClr val="tx2"/>
          </a:solidFill>
        </p:grpSpPr>
        <p:sp>
          <p:nvSpPr>
            <p:cNvPr id="41" name="AutoShape 118"/>
            <p:cNvSpPr/>
            <p:nvPr>
              <p:custDataLst>
                <p:tags r:id="rId24"/>
              </p:custDataLst>
            </p:nvPr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119"/>
            <p:cNvSpPr/>
            <p:nvPr>
              <p:custDataLst>
                <p:tags r:id="rId25"/>
              </p:custDataLst>
            </p:nvPr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3" name="Group 51"/>
          <p:cNvGrpSpPr/>
          <p:nvPr>
            <p:custDataLst>
              <p:tags r:id="rId26"/>
            </p:custDataLst>
          </p:nvPr>
        </p:nvGrpSpPr>
        <p:grpSpPr>
          <a:xfrm>
            <a:off x="3044681" y="4015374"/>
            <a:ext cx="348258" cy="261342"/>
            <a:chOff x="712110" y="4037334"/>
            <a:chExt cx="464344" cy="348456"/>
          </a:xfrm>
          <a:solidFill>
            <a:schemeClr val="tx2"/>
          </a:solidFill>
        </p:grpSpPr>
        <p:sp>
          <p:nvSpPr>
            <p:cNvPr id="44" name="AutoShape 118"/>
            <p:cNvSpPr/>
            <p:nvPr>
              <p:custDataLst>
                <p:tags r:id="rId27"/>
              </p:custDataLst>
            </p:nvPr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5" name="AutoShape 119"/>
            <p:cNvSpPr/>
            <p:nvPr>
              <p:custDataLst>
                <p:tags r:id="rId28"/>
              </p:custDataLst>
            </p:nvPr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6" name="Group 51"/>
          <p:cNvGrpSpPr/>
          <p:nvPr>
            <p:custDataLst>
              <p:tags r:id="rId29"/>
            </p:custDataLst>
          </p:nvPr>
        </p:nvGrpSpPr>
        <p:grpSpPr>
          <a:xfrm>
            <a:off x="345559" y="3430866"/>
            <a:ext cx="348258" cy="261342"/>
            <a:chOff x="712110" y="4037334"/>
            <a:chExt cx="464344" cy="348456"/>
          </a:xfrm>
          <a:solidFill>
            <a:schemeClr val="tx2"/>
          </a:solidFill>
        </p:grpSpPr>
        <p:sp>
          <p:nvSpPr>
            <p:cNvPr id="47" name="AutoShape 118"/>
            <p:cNvSpPr/>
            <p:nvPr>
              <p:custDataLst>
                <p:tags r:id="rId30"/>
              </p:custDataLst>
            </p:nvPr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19"/>
            <p:cNvSpPr/>
            <p:nvPr>
              <p:custDataLst>
                <p:tags r:id="rId31"/>
              </p:custDataLst>
            </p:nvPr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9" name="Group 51"/>
          <p:cNvGrpSpPr/>
          <p:nvPr>
            <p:custDataLst>
              <p:tags r:id="rId32"/>
            </p:custDataLst>
          </p:nvPr>
        </p:nvGrpSpPr>
        <p:grpSpPr>
          <a:xfrm>
            <a:off x="6095733" y="3430866"/>
            <a:ext cx="348258" cy="261342"/>
            <a:chOff x="712110" y="4037334"/>
            <a:chExt cx="464344" cy="348456"/>
          </a:xfrm>
          <a:solidFill>
            <a:schemeClr val="tx2"/>
          </a:solidFill>
        </p:grpSpPr>
        <p:sp>
          <p:nvSpPr>
            <p:cNvPr id="50" name="AutoShape 118"/>
            <p:cNvSpPr/>
            <p:nvPr>
              <p:custDataLst>
                <p:tags r:id="rId33"/>
              </p:custDataLst>
            </p:nvPr>
          </p:nvSpPr>
          <p:spPr bwMode="auto">
            <a:xfrm>
              <a:off x="712110" y="403733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1" name="AutoShape 119"/>
            <p:cNvSpPr/>
            <p:nvPr>
              <p:custDataLst>
                <p:tags r:id="rId34"/>
              </p:custDataLst>
            </p:nvPr>
          </p:nvSpPr>
          <p:spPr bwMode="auto">
            <a:xfrm>
              <a:off x="1001829" y="416750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研究对象与方法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1</a:t>
            </a:r>
            <a:r>
              <a:rPr lang="en-US" altLang="zh-CN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.2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42951" y="1541911"/>
            <a:ext cx="7116096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本研究选取徐州市内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所不同建设阶段的中学为样本，涵盖新建校（徐州中学）、改扩建校（徐州一中紫金校区）与老牌校（中国矿业大学附属中学）。研究方法包括：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algn="just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1.2.1.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卫星遥感与实地勘察结合：通过卫星地图初步识别校园绿化布局，再实地走访验证植被种类、生长状态与空间利用情况；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algn="just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1.2.2.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文献调研与数据估算：参考徐州市绿化树种碳汇能力研究数据，结合校园绿化面积估算值，测算样本校的碳汇水平；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algn="just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1.2.3.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对比分析与案例研究：对比不同学校绿化的优势与不足，以中国矿业大学附属中学为典型案例，提出针对性整改方案。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文本框 6"/>
          <p:cNvSpPr txBox="1">
            <a:spLocks noChangeArrowheads="1"/>
          </p:cNvSpPr>
          <p:nvPr/>
        </p:nvSpPr>
        <p:spPr bwMode="auto">
          <a:xfrm>
            <a:off x="2488298" y="2316896"/>
            <a:ext cx="4145280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徐州市中学绿化现状调查结果</a:t>
            </a:r>
            <a:endParaRPr lang="zh-CN" altLang="en-US" sz="24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0" name="文本框 6"/>
          <p:cNvSpPr txBox="1">
            <a:spLocks noChangeArrowheads="1"/>
          </p:cNvSpPr>
          <p:nvPr/>
        </p:nvSpPr>
        <p:spPr bwMode="auto">
          <a:xfrm>
            <a:off x="3707498" y="1824453"/>
            <a:ext cx="170688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defTabSz="51435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第二章 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endParaRPr lang="zh-CN" altLang="en-US" sz="20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1" name="文本框 6"/>
          <p:cNvSpPr txBox="1">
            <a:spLocks noChangeArrowheads="1"/>
          </p:cNvSpPr>
          <p:nvPr/>
        </p:nvSpPr>
        <p:spPr bwMode="auto">
          <a:xfrm>
            <a:off x="589935" y="1612491"/>
            <a:ext cx="7942007" cy="57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 smtClean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       </a:t>
            </a:r>
            <a:endParaRPr lang="en-US" altLang="zh-CN" sz="24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（一）不同类型学校绿化特征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2.1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6512" y="1392154"/>
            <a:ext cx="7116096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 </a:t>
            </a:r>
            <a:r>
              <a:rPr lang="en-US" altLang="zh-CN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2.1.</a:t>
            </a: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1.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新建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/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改扩建校：高起点规划，生态效益凸显徐州中学、徐州一中紫金校区的绿化规划与校园功能布局深度融合，植被配置遵循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“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乔灌草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”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复层结构，树种丰富、层次分明，绿化率与乔木占比均达到江苏省一级标准，打造了兼具辨识度与生态价值的特色景观，为师生提供了优质的生态学习环境。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2.1.2.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老牌学校：传统模式瓶颈，生态功能不足以中国矿业大学附属中学为代表的老牌学校，受建设年代局限与长期养护缺失，存在三大核心问题：一是植被退化严重，东山坡等区域出现乔木枯梢、地被植物覆盖率下降现象；二是绿化空间利用低效，存在闲置空地与布局碎片化问题；三是生态指标短板突出，碳汇能力未达一级标准，植被种类单一导致生态效益未能充分发挥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580716" y="931455"/>
            <a:ext cx="7435033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（二）共性问题诊断</a:t>
            </a:r>
            <a:endParaRPr lang="zh-CN" altLang="en-US" sz="24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1" y="562123"/>
            <a:ext cx="1848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1800" b="1" dirty="0" smtClean="0">
                <a:solidFill>
                  <a:srgbClr val="313C41"/>
                </a:solidFill>
                <a:latin typeface="Lato"/>
                <a:ea typeface="微软雅黑" panose="020B0503020204020204" charset="-122"/>
              </a:rPr>
              <a:t>2.2</a:t>
            </a:r>
            <a:endParaRPr lang="en-US" sz="1800" b="1" dirty="0">
              <a:solidFill>
                <a:srgbClr val="313C41"/>
              </a:solidFill>
              <a:latin typeface="Lato"/>
              <a:ea typeface="微软雅黑" panose="020B0503020204020204" charset="-122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805877" y="867398"/>
            <a:ext cx="342900" cy="0"/>
          </a:xfrm>
          <a:prstGeom prst="line">
            <a:avLst/>
          </a:prstGeom>
          <a:ln w="28575" cap="rnd"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6512" y="1392154"/>
            <a:ext cx="7116096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      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通过对样本校的综合分析，徐州市中学绿化存在两大共性短板：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2.2.1.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碳汇能力普遍偏低：</a:t>
            </a: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3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所样本校单位面积碳汇能力均未达一级标准，即使绿化水平最优的徐州中学也仅处于二级水平，成为制约绿化品质提升的核心瓶颈；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  <a:p>
            <a:pPr indent="457200" algn="just" fontAlgn="auto">
              <a:defRPr/>
            </a:pPr>
            <a:r>
              <a:rPr lang="en-US" altLang="zh-CN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2.2.2.</a:t>
            </a:r>
            <a:r>
              <a:rPr lang="zh-CN" altLang="en-US" sz="2000" dirty="0">
                <a:solidFill>
                  <a:schemeClr val="tx2"/>
                </a:solidFill>
                <a:latin typeface="+mn-ea"/>
                <a:cs typeface="Lato" panose="020F0502020204030203" pitchFamily="34" charset="0"/>
              </a:rPr>
              <a:t>地域特色彰显不足：部分学校乡土植物应用比例偏低，未能充分挖掘徐州本地银杏、石榴、金银花等特色物种，绿化的生态适应性与文化辨识度有待提升。</a:t>
            </a:r>
            <a:endParaRPr lang="zh-CN" altLang="en-US" sz="2000" dirty="0">
              <a:solidFill>
                <a:schemeClr val="tx2"/>
              </a:solidFill>
              <a:latin typeface="+mn-ea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10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11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2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3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4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5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6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7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8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19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20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1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2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3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4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5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6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7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8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29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30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1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2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3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4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5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6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7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8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39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40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1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2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3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4.xml><?xml version="1.0" encoding="utf-8"?>
<p:tagLst xmlns:p="http://schemas.openxmlformats.org/presentationml/2006/main">
  <p:tag name="KSO_WM_DIAGRAM_VIRTUALLY_FRAME" val="{&quot;height&quot;:230.32897637795276,&quot;left&quot;:27.209370078740157,&quot;top&quot;:110.13992125984252,&quot;width&quot;:543.3374803149605}"/>
</p:tagLst>
</file>

<file path=ppt/tags/tag45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46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47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48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49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5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50.xml><?xml version="1.0" encoding="utf-8"?>
<p:tagLst xmlns:p="http://schemas.openxmlformats.org/presentationml/2006/main">
  <p:tag name="KSO_WM_DIAGRAM_VIRTUALLY_FRAME" val="{&quot;height&quot;:397.08889763779524,&quot;left&quot;:84.0783464566929,&quot;top&quot;:70.02023622047244,&quot;width&quot;:562.1185039370079}"/>
</p:tagLst>
</file>

<file path=ppt/tags/tag6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7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8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ags/tag9.xml><?xml version="1.0" encoding="utf-8"?>
<p:tagLst xmlns:p="http://schemas.openxmlformats.org/presentationml/2006/main">
  <p:tag name="KSO_WM_DIAGRAM_VIRTUALLY_FRAME" val="{&quot;height&quot;:254.35275590551183,&quot;left&quot;:77.28204724409449,&quot;top&quot;:100.7887401574803,&quot;width&quot;:622.1395275590551}"/>
</p:tagLst>
</file>

<file path=ppt/theme/theme1.xml><?xml version="1.0" encoding="utf-8"?>
<a:theme xmlns:a="http://schemas.openxmlformats.org/drawingml/2006/main" name="2_Office 主题​​">
  <a:themeElements>
    <a:clrScheme name="自定义 97">
      <a:dk1>
        <a:srgbClr val="080808"/>
      </a:dk1>
      <a:lt1>
        <a:srgbClr val="FFFFFF"/>
      </a:lt1>
      <a:dk2>
        <a:srgbClr val="080808"/>
      </a:dk2>
      <a:lt2>
        <a:srgbClr val="FFFFFF"/>
      </a:lt2>
      <a:accent1>
        <a:srgbClr val="087AB4"/>
      </a:accent1>
      <a:accent2>
        <a:srgbClr val="454545"/>
      </a:accent2>
      <a:accent3>
        <a:srgbClr val="087AB4"/>
      </a:accent3>
      <a:accent4>
        <a:srgbClr val="454545"/>
      </a:accent4>
      <a:accent5>
        <a:srgbClr val="087AB4"/>
      </a:accent5>
      <a:accent6>
        <a:srgbClr val="454545"/>
      </a:accent6>
      <a:hlink>
        <a:srgbClr val="8064A1"/>
      </a:hlink>
      <a:folHlink>
        <a:srgbClr val="9BBB5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A3A3A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134">
      <a:dk1>
        <a:srgbClr val="8B8B8B"/>
      </a:dk1>
      <a:lt1>
        <a:srgbClr val="FFFFFF"/>
      </a:lt1>
      <a:dk2>
        <a:srgbClr val="313C41"/>
      </a:dk2>
      <a:lt2>
        <a:srgbClr val="FFFFFF"/>
      </a:lt2>
      <a:accent1>
        <a:srgbClr val="0D7AB5"/>
      </a:accent1>
      <a:accent2>
        <a:srgbClr val="1E8ACA"/>
      </a:accent2>
      <a:accent3>
        <a:srgbClr val="209BD3"/>
      </a:accent3>
      <a:accent4>
        <a:srgbClr val="2EA2DB"/>
      </a:accent4>
      <a:accent5>
        <a:srgbClr val="3FB5E8"/>
      </a:accent5>
      <a:accent6>
        <a:srgbClr val="39C2F2"/>
      </a:accent6>
      <a:hlink>
        <a:srgbClr val="0563C1"/>
      </a:hlink>
      <a:folHlink>
        <a:srgbClr val="954F72"/>
      </a:folHlink>
    </a:clrScheme>
    <a:fontScheme name="标准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2310</Words>
  <Application>WPS 演示</Application>
  <PresentationFormat>全屏显示(16:9)</PresentationFormat>
  <Paragraphs>132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Wingdings</vt:lpstr>
      <vt:lpstr>Calibri Light</vt:lpstr>
      <vt:lpstr>方正宋刻本秀楷简体</vt:lpstr>
      <vt:lpstr>Lato</vt:lpstr>
      <vt:lpstr>Calibri</vt:lpstr>
      <vt:lpstr>Lato</vt:lpstr>
      <vt:lpstr>微软雅黑</vt:lpstr>
      <vt:lpstr>Calibri</vt:lpstr>
      <vt:lpstr>Arvo</vt:lpstr>
      <vt:lpstr>Segoe Print</vt:lpstr>
      <vt:lpstr>Arial Unicode MS</vt:lpstr>
      <vt:lpstr>等线</vt:lpstr>
      <vt:lpstr>Signika Negative</vt:lpstr>
      <vt:lpstr>Arial</vt:lpstr>
      <vt:lpstr>Times New Roman</vt:lpstr>
      <vt:lpstr>Tahoma</vt:lpstr>
      <vt:lpstr>Merriweather</vt:lpstr>
      <vt:lpstr>2_Office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Eric羊</dc:creator>
  <cp:lastModifiedBy>WPS_1602315719</cp:lastModifiedBy>
  <cp:revision>132</cp:revision>
  <dcterms:created xsi:type="dcterms:W3CDTF">2017-05-02T06:39:00Z</dcterms:created>
  <dcterms:modified xsi:type="dcterms:W3CDTF">2026-03-17T05:41:01Z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F69F5B9FC2D54A70A0CEB56B7731FC34_12</vt:lpwstr>
  </property>
</Properties>
</file>