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9" r:id="rId3"/>
    <p:sldId id="265" r:id="rId5"/>
    <p:sldId id="260" r:id="rId6"/>
    <p:sldId id="261" r:id="rId7"/>
    <p:sldId id="285" r:id="rId8"/>
    <p:sldId id="266" r:id="rId9"/>
    <p:sldId id="286" r:id="rId10"/>
    <p:sldId id="270" r:id="rId11"/>
    <p:sldId id="287" r:id="rId12"/>
    <p:sldId id="288" r:id="rId13"/>
    <p:sldId id="291" r:id="rId14"/>
    <p:sldId id="292" r:id="rId15"/>
    <p:sldId id="290" r:id="rId16"/>
    <p:sldId id="295" r:id="rId17"/>
    <p:sldId id="296" r:id="rId18"/>
    <p:sldId id="297" r:id="rId19"/>
    <p:sldId id="298" r:id="rId20"/>
    <p:sldId id="299" r:id="rId21"/>
    <p:sldId id="293" r:id="rId22"/>
    <p:sldId id="294" r:id="rId23"/>
    <p:sldId id="282" r:id="rId24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B32"/>
    <a:srgbClr val="EFFDFF"/>
    <a:srgbClr val="D9FAFF"/>
    <a:srgbClr val="C7020C"/>
    <a:srgbClr val="CFDBDA"/>
    <a:srgbClr val="DEE6E5"/>
    <a:srgbClr val="FF9409"/>
    <a:srgbClr val="C91324"/>
    <a:srgbClr val="162F81"/>
    <a:srgbClr val="8A3E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7" autoAdjust="0"/>
    <p:restoredTop sz="92289" autoAdjust="0"/>
  </p:normalViewPr>
  <p:slideViewPr>
    <p:cSldViewPr snapToGrid="0" showGuides="1">
      <p:cViewPr varScale="1">
        <p:scale>
          <a:sx n="114" d="100"/>
          <a:sy n="114" d="100"/>
        </p:scale>
        <p:origin x="474" y="96"/>
      </p:cViewPr>
      <p:guideLst>
        <p:guide orient="horz" pos="22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7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7F8114-E3C2-4989-8464-1BEC6A19AD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1C2580-D15D-4368-91D1-36850A4972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C2580-D15D-4368-91D1-36850A4972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C2580-D15D-4368-91D1-36850A4972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C2580-D15D-4368-91D1-36850A4972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C2580-D15D-4368-91D1-36850A4972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C2580-D15D-4368-91D1-36850A4972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C2580-D15D-4368-91D1-36850A4972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C2580-D15D-4368-91D1-36850A4972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C2580-D15D-4368-91D1-36850A4972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C2580-D15D-4368-91D1-36850A4972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C2580-D15D-4368-91D1-36850A4972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C2580-D15D-4368-91D1-36850A4972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C2580-D15D-4368-91D1-36850A4972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C2580-D15D-4368-91D1-36850A4972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C2580-D15D-4368-91D1-36850A4972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C2580-D15D-4368-91D1-36850A4972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C2580-D15D-4368-91D1-36850A4972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C2580-D15D-4368-91D1-36850A4972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C2580-D15D-4368-91D1-36850A4972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C2580-D15D-4368-91D1-36850A4972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C2580-D15D-4368-91D1-36850A4972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C2580-D15D-4368-91D1-36850A4972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bg>
      <p:bgPr>
        <a:solidFill>
          <a:srgbClr val="EF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jpeg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4.jpe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7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8.pn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2.jpeg"/><Relationship Id="rId7" Type="http://schemas.openxmlformats.org/officeDocument/2006/relationships/image" Target="../media/image21.jpeg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0" Type="http://schemas.openxmlformats.org/officeDocument/2006/relationships/notesSlide" Target="../notesSlides/notesSlide18.xml"/><Relationship Id="rId1" Type="http://schemas.openxmlformats.org/officeDocument/2006/relationships/tags" Target="../tags/tag5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1" Type="http://schemas.openxmlformats.org/officeDocument/2006/relationships/notesSlide" Target="../notesSlides/notesSlide20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 l="1740" b="7954"/>
          <a:stretch>
            <a:fillRect/>
          </a:stretch>
        </p:blipFill>
        <p:spPr>
          <a:xfrm>
            <a:off x="0" y="-121443"/>
            <a:ext cx="12192000" cy="697944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242820" y="1941830"/>
            <a:ext cx="7512050" cy="1292225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pPr algn="dist"/>
            <a:r>
              <a:rPr lang="zh-CN" altLang="en-US" sz="4000" b="1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云龙湖越冬海鸥迁徙习性与行为观察研究</a:t>
            </a:r>
            <a:endParaRPr lang="zh-CN" altLang="en-US" sz="4000" b="1" dirty="0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972863" y="736815"/>
            <a:ext cx="246272" cy="253687"/>
          </a:xfrm>
          <a:prstGeom prst="rect">
            <a:avLst/>
          </a:prstGeom>
        </p:spPr>
      </p:pic>
      <p:sp>
        <p:nvSpPr>
          <p:cNvPr id="4" name="副标题 2"/>
          <p:cNvSpPr>
            <a:spLocks noGrp="1"/>
          </p:cNvSpPr>
          <p:nvPr/>
        </p:nvSpPr>
        <p:spPr>
          <a:xfrm>
            <a:off x="7562215" y="4537075"/>
            <a:ext cx="4629785" cy="1371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  <a:defRPr sz="2200" kern="1200" cap="all" baseline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zh-CN" altLang="zh-CN" sz="8000" b="1" dirty="0">
                <a:solidFill>
                  <a:srgbClr val="0070C0"/>
                </a:solidFill>
              </a:rPr>
              <a:t>学校：中国矿业大学附属中学</a:t>
            </a:r>
            <a:endParaRPr lang="zh-CN" altLang="zh-CN" sz="8000" b="1" dirty="0">
              <a:solidFill>
                <a:srgbClr val="0070C0"/>
              </a:solidFill>
            </a:endParaRPr>
          </a:p>
          <a:p>
            <a:pPr fontAlgn="base"/>
            <a:r>
              <a:rPr lang="zh-CN" altLang="zh-CN" sz="8000" b="1" dirty="0">
                <a:solidFill>
                  <a:srgbClr val="0070C0"/>
                </a:solidFill>
                <a:sym typeface="+mn-ea"/>
              </a:rPr>
              <a:t>班级：初二</a:t>
            </a:r>
            <a:r>
              <a:rPr lang="en-US" altLang="zh-CN" sz="8000" b="1" dirty="0">
                <a:solidFill>
                  <a:srgbClr val="0070C0"/>
                </a:solidFill>
                <a:sym typeface="+mn-ea"/>
              </a:rPr>
              <a:t>(2)</a:t>
            </a:r>
            <a:r>
              <a:rPr lang="zh-CN" altLang="zh-CN" sz="8000" b="1" dirty="0">
                <a:solidFill>
                  <a:srgbClr val="0070C0"/>
                </a:solidFill>
                <a:sym typeface="+mn-ea"/>
              </a:rPr>
              <a:t>班</a:t>
            </a:r>
            <a:endParaRPr lang="zh-CN" altLang="zh-CN" sz="8000" b="1" dirty="0">
              <a:solidFill>
                <a:srgbClr val="0070C0"/>
              </a:solidFill>
            </a:endParaRPr>
          </a:p>
          <a:p>
            <a:pPr fontAlgn="base"/>
            <a:r>
              <a:rPr lang="zh-CN" altLang="zh-CN" sz="8000" b="1" dirty="0">
                <a:solidFill>
                  <a:srgbClr val="0070C0"/>
                </a:solidFill>
                <a:sym typeface="+mn-ea"/>
              </a:rPr>
              <a:t>课题组成员：</a:t>
            </a:r>
            <a:r>
              <a:rPr lang="zh-CN" altLang="en-US" sz="8000" b="1" dirty="0">
                <a:solidFill>
                  <a:srgbClr val="0070C0"/>
                </a:solidFill>
                <a:sym typeface="+mn-ea"/>
              </a:rPr>
              <a:t>崔博钧、贺翊嘉、王可馨</a:t>
            </a:r>
            <a:endParaRPr lang="zh-CN" altLang="en-US" sz="8000" b="1" dirty="0">
              <a:solidFill>
                <a:srgbClr val="0070C0"/>
              </a:solidFill>
            </a:endParaRPr>
          </a:p>
          <a:p>
            <a:pPr fontAlgn="base"/>
            <a:r>
              <a:rPr lang="zh-CN" altLang="zh-CN" sz="8000" b="1" dirty="0">
                <a:solidFill>
                  <a:srgbClr val="0070C0"/>
                </a:solidFill>
              </a:rPr>
              <a:t>时间：</a:t>
            </a:r>
            <a:r>
              <a:rPr lang="en-US" altLang="zh-CN" sz="8000" b="1" dirty="0">
                <a:solidFill>
                  <a:srgbClr val="0070C0"/>
                </a:solidFill>
              </a:rPr>
              <a:t>2025</a:t>
            </a:r>
            <a:r>
              <a:rPr lang="zh-CN" altLang="en-US" sz="8000" b="1" dirty="0">
                <a:solidFill>
                  <a:srgbClr val="0070C0"/>
                </a:solidFill>
              </a:rPr>
              <a:t>年</a:t>
            </a:r>
            <a:r>
              <a:rPr lang="en-US" altLang="zh-CN" sz="8000" b="1" dirty="0">
                <a:solidFill>
                  <a:srgbClr val="0070C0"/>
                </a:solidFill>
              </a:rPr>
              <a:t>11</a:t>
            </a:r>
            <a:r>
              <a:rPr lang="zh-CN" altLang="en-US" sz="8000" b="1" dirty="0">
                <a:solidFill>
                  <a:srgbClr val="0070C0"/>
                </a:solidFill>
              </a:rPr>
              <a:t>月</a:t>
            </a:r>
            <a:r>
              <a:rPr lang="en-US" altLang="zh-CN" sz="8000" b="1" dirty="0">
                <a:solidFill>
                  <a:srgbClr val="0070C0"/>
                </a:solidFill>
              </a:rPr>
              <a:t>1</a:t>
            </a:r>
            <a:r>
              <a:rPr lang="zh-CN" altLang="en-US" sz="8000" b="1" dirty="0">
                <a:solidFill>
                  <a:srgbClr val="0070C0"/>
                </a:solidFill>
              </a:rPr>
              <a:t>日至</a:t>
            </a:r>
            <a:r>
              <a:rPr lang="en-US" altLang="zh-CN" sz="8000" b="1" dirty="0">
                <a:solidFill>
                  <a:srgbClr val="0070C0"/>
                </a:solidFill>
              </a:rPr>
              <a:t>2026</a:t>
            </a:r>
            <a:r>
              <a:rPr lang="zh-CN" altLang="en-US" sz="8000" b="1" dirty="0">
                <a:solidFill>
                  <a:srgbClr val="0070C0"/>
                </a:solidFill>
              </a:rPr>
              <a:t>年</a:t>
            </a:r>
            <a:r>
              <a:rPr lang="en-US" altLang="zh-CN" sz="8000" b="1" dirty="0">
                <a:solidFill>
                  <a:srgbClr val="0070C0"/>
                </a:solidFill>
              </a:rPr>
              <a:t>3</a:t>
            </a:r>
            <a:r>
              <a:rPr lang="zh-CN" altLang="en-US" sz="8000" b="1" dirty="0">
                <a:solidFill>
                  <a:srgbClr val="0070C0"/>
                </a:solidFill>
              </a:rPr>
              <a:t>月</a:t>
            </a:r>
            <a:r>
              <a:rPr lang="en-US" altLang="zh-CN" sz="8000" b="1" dirty="0">
                <a:solidFill>
                  <a:srgbClr val="0070C0"/>
                </a:solidFill>
              </a:rPr>
              <a:t>20</a:t>
            </a:r>
            <a:r>
              <a:rPr lang="zh-CN" altLang="en-US" sz="8000" b="1" dirty="0">
                <a:solidFill>
                  <a:srgbClr val="0070C0"/>
                </a:solidFill>
              </a:rPr>
              <a:t>日</a:t>
            </a:r>
            <a:endParaRPr lang="zh-CN" altLang="en-US" sz="8000" b="1" dirty="0">
              <a:solidFill>
                <a:srgbClr val="0070C0"/>
              </a:solidFill>
            </a:endParaRPr>
          </a:p>
          <a:p>
            <a:endParaRPr lang="zh-CN" altLang="zh-CN" sz="8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701040" y="621665"/>
            <a:ext cx="5121121" cy="5682615"/>
            <a:chOff x="1997" y="563"/>
            <a:chExt cx="8957" cy="8949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997" y="1870"/>
              <a:ext cx="8520" cy="7642"/>
            </a:xfrm>
            <a:prstGeom prst="rect">
              <a:avLst/>
            </a:prstGeom>
            <a:solidFill>
              <a:srgbClr val="002B32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3"/>
              </p:custDataLst>
            </p:nvPr>
          </p:nvSpPr>
          <p:spPr>
            <a:xfrm>
              <a:off x="1997" y="563"/>
              <a:ext cx="8957" cy="1307"/>
            </a:xfrm>
            <a:prstGeom prst="rect">
              <a:avLst/>
            </a:prstGeom>
            <a:noFill/>
            <a:ln w="3175">
              <a:noFill/>
            </a:ln>
          </p:spPr>
          <p:txBody>
            <a:bodyPr vert="horz"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第二阶段：实地观测</a:t>
              </a:r>
              <a:endParaRPr lang="zh-CN" altLang="en-US" sz="2400" b="1" dirty="0">
                <a:solidFill>
                  <a:srgbClr val="0070C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  <a:p>
              <a:pPr algn="l"/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（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2025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年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11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月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8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日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-2026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年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3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月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10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日）</a:t>
              </a:r>
              <a:endParaRPr lang="zh-CN" altLang="en-US" sz="2400" b="1" dirty="0">
                <a:solidFill>
                  <a:srgbClr val="0070C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4"/>
              </p:custDataLst>
            </p:nvPr>
          </p:nvSpPr>
          <p:spPr>
            <a:xfrm>
              <a:off x="2393" y="2074"/>
              <a:ext cx="7799" cy="668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1.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固定观测时间：每周二、周六的清晨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7:00-8:00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、午后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14:00-15:00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，分批次前往观测点；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2.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观测内容：记录当日气温、风速、水位、水面结冰范围，统计海鸥种类、数量，拍摄海鸥栖息、觅食、飞翔的影像，标注海鸥集中活动区域；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3.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累计完成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16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次实地观测，完整填写观测记录表，拍摄影像资料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60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余张。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>
            <a:off x="6602095" y="621665"/>
            <a:ext cx="4871268" cy="5682615"/>
            <a:chOff x="1997" y="563"/>
            <a:chExt cx="8520" cy="8949"/>
          </a:xfrm>
        </p:grpSpPr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1997" y="1870"/>
              <a:ext cx="8520" cy="7642"/>
            </a:xfrm>
            <a:prstGeom prst="rect">
              <a:avLst/>
            </a:prstGeom>
            <a:solidFill>
              <a:srgbClr val="002B32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7"/>
              </p:custDataLst>
            </p:nvPr>
          </p:nvSpPr>
          <p:spPr>
            <a:xfrm>
              <a:off x="1997" y="563"/>
              <a:ext cx="8520" cy="1307"/>
            </a:xfrm>
            <a:prstGeom prst="rect">
              <a:avLst/>
            </a:prstGeom>
            <a:noFill/>
            <a:ln w="3175">
              <a:noFill/>
            </a:ln>
          </p:spPr>
          <p:txBody>
            <a:bodyPr vert="horz"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第三阶段：访谈调研</a:t>
              </a:r>
              <a:endParaRPr lang="zh-CN" altLang="en-US" sz="2400" b="1" dirty="0">
                <a:solidFill>
                  <a:srgbClr val="0070C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  <a:p>
              <a:pPr algn="l"/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（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2025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年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12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月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-2026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年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月）</a:t>
              </a:r>
              <a:endParaRPr lang="zh-CN" altLang="en-US" sz="2400" b="1" dirty="0">
                <a:solidFill>
                  <a:srgbClr val="0070C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8"/>
              </p:custDataLst>
            </p:nvPr>
          </p:nvSpPr>
          <p:spPr>
            <a:xfrm>
              <a:off x="2393" y="2074"/>
              <a:ext cx="8004" cy="59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1.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前往云龙湖景区管理处，访谈工作人员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2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名，了解历年海鸥抵达时间、数量变化及景区生态保护措施；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2.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采访资深观鸟爱好者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名，收集海鸥行为习性、迁徙规律的一手资料；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3.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查阅徐州市气象局冬季气候数据、云龙湖生态治理报告，整理水文、气候相关资料。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pic>
        <p:nvPicPr>
          <p:cNvPr id="12" name="图片 11"/>
          <p:cNvPicPr/>
          <p:nvPr/>
        </p:nvPicPr>
        <p:blipFill>
          <a:blip r:embed="rId9"/>
          <a:stretch>
            <a:fillRect/>
          </a:stretch>
        </p:blipFill>
        <p:spPr>
          <a:xfrm>
            <a:off x="8793480" y="4893310"/>
            <a:ext cx="2927985" cy="1896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796290" y="621665"/>
            <a:ext cx="5109686" cy="5682615"/>
            <a:chOff x="1997" y="563"/>
            <a:chExt cx="8937" cy="8949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997" y="1870"/>
              <a:ext cx="8194" cy="7642"/>
            </a:xfrm>
            <a:prstGeom prst="rect">
              <a:avLst/>
            </a:prstGeom>
            <a:solidFill>
              <a:srgbClr val="002B32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3"/>
              </p:custDataLst>
            </p:nvPr>
          </p:nvSpPr>
          <p:spPr>
            <a:xfrm>
              <a:off x="1997" y="563"/>
              <a:ext cx="8937" cy="1307"/>
            </a:xfrm>
            <a:prstGeom prst="rect">
              <a:avLst/>
            </a:prstGeom>
            <a:noFill/>
            <a:ln w="3175">
              <a:noFill/>
            </a:ln>
          </p:spPr>
          <p:txBody>
            <a:bodyPr vert="horz"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第四阶段：数据整理与分析</a:t>
              </a:r>
              <a:endParaRPr lang="zh-CN" altLang="en-US" sz="2400" b="1" dirty="0">
                <a:solidFill>
                  <a:srgbClr val="0070C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  <a:p>
              <a:pPr algn="l"/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（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2026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年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3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月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11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日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-2026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年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3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月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15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日）</a:t>
              </a:r>
              <a:endParaRPr lang="zh-CN" altLang="en-US" sz="2400" b="1" dirty="0">
                <a:solidFill>
                  <a:srgbClr val="0070C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4"/>
              </p:custDataLst>
            </p:nvPr>
          </p:nvSpPr>
          <p:spPr>
            <a:xfrm>
              <a:off x="2393" y="2074"/>
              <a:ext cx="7646" cy="523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1.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汇总所有观测数据，统计海鸥迁徙时间、种群数量、分布区域的变化规律；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2.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结合地理知识，分析气候、水文、地理位置等要素对海鸥越冬的影响；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3.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绘制云龙湖海鸥栖息分布简易图，梳理研究逻辑，提炼核心结论。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>
            <a:off x="6602095" y="621665"/>
            <a:ext cx="5109686" cy="5682615"/>
            <a:chOff x="1997" y="563"/>
            <a:chExt cx="8937" cy="8949"/>
          </a:xfrm>
        </p:grpSpPr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286" y="1870"/>
              <a:ext cx="8060" cy="7642"/>
            </a:xfrm>
            <a:prstGeom prst="rect">
              <a:avLst/>
            </a:prstGeom>
            <a:solidFill>
              <a:srgbClr val="002B32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7"/>
              </p:custDataLst>
            </p:nvPr>
          </p:nvSpPr>
          <p:spPr>
            <a:xfrm>
              <a:off x="1997" y="563"/>
              <a:ext cx="8937" cy="1309"/>
            </a:xfrm>
            <a:prstGeom prst="rect">
              <a:avLst/>
            </a:prstGeom>
            <a:noFill/>
            <a:ln w="3175">
              <a:noFill/>
            </a:ln>
          </p:spPr>
          <p:txBody>
            <a:bodyPr vert="horz"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第五阶段：成果总结</a:t>
              </a:r>
              <a:endParaRPr lang="zh-CN" altLang="en-US" sz="2400" b="1" dirty="0">
                <a:solidFill>
                  <a:srgbClr val="0070C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  <a:p>
              <a:pPr algn="l"/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（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2026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年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3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月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16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日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-2026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年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3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月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20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日）</a:t>
              </a:r>
              <a:endParaRPr lang="zh-CN" altLang="en-US" sz="2400" b="1" dirty="0">
                <a:solidFill>
                  <a:srgbClr val="0070C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8"/>
              </p:custDataLst>
            </p:nvPr>
          </p:nvSpPr>
          <p:spPr>
            <a:xfrm>
              <a:off x="2802" y="2074"/>
              <a:ext cx="7390" cy="450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1.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整合观测数据、访谈记录、影像资料、分析结论，完成活动报告和结题报告；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2.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小组讨论，总结活动收获、存在不足，提出云龙湖海鸥栖息地保护建议。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33426" y="3933213"/>
            <a:ext cx="2078355" cy="2837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 l="1740" b="7954"/>
          <a:stretch>
            <a:fillRect/>
          </a:stretch>
        </p:blipFill>
        <p:spPr>
          <a:xfrm>
            <a:off x="0" y="-121443"/>
            <a:ext cx="12192000" cy="697944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3670" y="2131695"/>
            <a:ext cx="4384675" cy="7067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三、研究结果</a:t>
            </a:r>
            <a:endParaRPr lang="zh-CN" altLang="en-US" sz="4000" b="1" dirty="0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1296670" y="897890"/>
            <a:ext cx="6298565" cy="4801235"/>
            <a:chOff x="1997" y="829"/>
            <a:chExt cx="13100" cy="7561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997" y="1870"/>
              <a:ext cx="13100" cy="6520"/>
            </a:xfrm>
            <a:prstGeom prst="rect">
              <a:avLst/>
            </a:prstGeom>
            <a:solidFill>
              <a:srgbClr val="002B32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3"/>
              </p:custDataLst>
            </p:nvPr>
          </p:nvSpPr>
          <p:spPr>
            <a:xfrm>
              <a:off x="1997" y="829"/>
              <a:ext cx="13100" cy="725"/>
            </a:xfrm>
            <a:prstGeom prst="rect">
              <a:avLst/>
            </a:prstGeom>
            <a:noFill/>
            <a:ln w="3175">
              <a:noFill/>
            </a:ln>
          </p:spPr>
          <p:txBody>
            <a:bodyPr vert="horz" wrap="square" rtlCol="0">
              <a:spAutoFit/>
            </a:bodyPr>
            <a:lstStyle/>
            <a:p>
              <a:pPr algn="l"/>
              <a:r>
                <a:rPr 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、观测结果</a:t>
              </a:r>
              <a:endParaRPr lang="zh-CN" altLang="en-US" sz="2400" b="1" dirty="0">
                <a:solidFill>
                  <a:srgbClr val="0070C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4"/>
              </p:custDataLst>
            </p:nvPr>
          </p:nvSpPr>
          <p:spPr>
            <a:xfrm>
              <a:off x="2513" y="1871"/>
              <a:ext cx="12069" cy="377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（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）迁徙时间规律：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 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  2025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年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11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月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14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日首批海鸥抵达云龙湖，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12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月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10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日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-2026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年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2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月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28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日为越冬数量高峰期，据数据分析，预计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2026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年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3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月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22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日海鸥全部北迁，越冬总时长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128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天。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pic>
        <p:nvPicPr>
          <p:cNvPr id="6" name="图片 5"/>
          <p:cNvPicPr/>
          <p:nvPr/>
        </p:nvPicPr>
        <p:blipFill>
          <a:blip r:embed="rId5"/>
          <a:stretch>
            <a:fillRect/>
          </a:stretch>
        </p:blipFill>
        <p:spPr>
          <a:xfrm>
            <a:off x="7816995" y="0"/>
            <a:ext cx="4374861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1296670" y="897890"/>
            <a:ext cx="7489860" cy="4801235"/>
            <a:chOff x="1997" y="829"/>
            <a:chExt cx="13100" cy="7561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997" y="1870"/>
              <a:ext cx="13100" cy="6520"/>
            </a:xfrm>
            <a:prstGeom prst="rect">
              <a:avLst/>
            </a:prstGeom>
            <a:solidFill>
              <a:srgbClr val="002B32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3"/>
              </p:custDataLst>
            </p:nvPr>
          </p:nvSpPr>
          <p:spPr>
            <a:xfrm>
              <a:off x="1997" y="829"/>
              <a:ext cx="13100" cy="725"/>
            </a:xfrm>
            <a:prstGeom prst="rect">
              <a:avLst/>
            </a:prstGeom>
            <a:noFill/>
            <a:ln w="3175">
              <a:noFill/>
            </a:ln>
          </p:spPr>
          <p:txBody>
            <a:bodyPr vert="horz" wrap="square" rtlCol="0">
              <a:spAutoFit/>
            </a:bodyPr>
            <a:lstStyle/>
            <a:p>
              <a:pPr algn="l"/>
              <a:r>
                <a:rPr 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、观测结果</a:t>
              </a:r>
              <a:endParaRPr lang="zh-CN" altLang="en-US" sz="2400" b="1" dirty="0">
                <a:solidFill>
                  <a:srgbClr val="0070C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4"/>
              </p:custDataLst>
            </p:nvPr>
          </p:nvSpPr>
          <p:spPr>
            <a:xfrm>
              <a:off x="2513" y="1871"/>
              <a:ext cx="12069" cy="305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（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2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）物种与种群数量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 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   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观测到海鸥共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3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种，其中红嘴鸥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130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余只，占比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87%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；蒙古银鸥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15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只，占比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10%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；棕头鸥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3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只，占比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3%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，高峰期总数量稳定在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148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只左右。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3595" y="3582670"/>
            <a:ext cx="7845425" cy="3392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1296670" y="897890"/>
            <a:ext cx="7489860" cy="4801235"/>
            <a:chOff x="1997" y="829"/>
            <a:chExt cx="13100" cy="7561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997" y="1870"/>
              <a:ext cx="13100" cy="6520"/>
            </a:xfrm>
            <a:prstGeom prst="rect">
              <a:avLst/>
            </a:prstGeom>
            <a:solidFill>
              <a:srgbClr val="002B32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3"/>
              </p:custDataLst>
            </p:nvPr>
          </p:nvSpPr>
          <p:spPr>
            <a:xfrm>
              <a:off x="1997" y="829"/>
              <a:ext cx="13100" cy="725"/>
            </a:xfrm>
            <a:prstGeom prst="rect">
              <a:avLst/>
            </a:prstGeom>
            <a:noFill/>
            <a:ln w="3175">
              <a:noFill/>
            </a:ln>
          </p:spPr>
          <p:txBody>
            <a:bodyPr vert="horz" wrap="square" rtlCol="0">
              <a:spAutoFit/>
            </a:bodyPr>
            <a:lstStyle/>
            <a:p>
              <a:pPr algn="l"/>
              <a:r>
                <a:rPr 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、观测结果</a:t>
              </a:r>
              <a:endParaRPr lang="zh-CN" altLang="en-US" sz="2400" b="1" dirty="0">
                <a:solidFill>
                  <a:srgbClr val="0070C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4"/>
              </p:custDataLst>
            </p:nvPr>
          </p:nvSpPr>
          <p:spPr>
            <a:xfrm>
              <a:off x="2513" y="1871"/>
              <a:ext cx="12069" cy="305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（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3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）栖息分布特征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 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   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海鸥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90%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集中在玉带桥出水口和小南湖浅滩区，苏公塔沿岸为次要觅食区，西湖浅滩区为备用休憩区，均远离游船码头、沙滩等人流密集区。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pic>
        <p:nvPicPr>
          <p:cNvPr id="5" name="图片 4"/>
          <p:cNvPicPr/>
          <p:nvPr/>
        </p:nvPicPr>
        <p:blipFill>
          <a:blip r:embed="rId5"/>
          <a:stretch>
            <a:fillRect/>
          </a:stretch>
        </p:blipFill>
        <p:spPr>
          <a:xfrm>
            <a:off x="680720" y="3697605"/>
            <a:ext cx="3515995" cy="24701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81610" y="6158865"/>
            <a:ext cx="401510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" indent="0" algn="ctr" defTabSz="266700">
              <a:lnSpc>
                <a:spcPct val="150000"/>
              </a:lnSpc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图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4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玉带桥出水口处海鸥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6"/>
          <a:stretch>
            <a:fillRect/>
          </a:stretch>
        </p:blipFill>
        <p:spPr>
          <a:xfrm>
            <a:off x="4440555" y="3689350"/>
            <a:ext cx="3397250" cy="24790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599022" y="6156801"/>
            <a:ext cx="50800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780" indent="0" algn="ctr" defTabSz="266700">
              <a:lnSpc>
                <a:spcPct val="150000"/>
              </a:lnSpc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图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5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小南湖浅滩区海鸥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7"/>
          <a:stretch>
            <a:fillRect/>
          </a:stretch>
        </p:blipFill>
        <p:spPr>
          <a:xfrm>
            <a:off x="7928610" y="3689350"/>
            <a:ext cx="3612515" cy="24669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997190" y="6099810"/>
            <a:ext cx="367474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" indent="0" algn="ctr" defTabSz="266700">
              <a:lnSpc>
                <a:spcPct val="150000"/>
              </a:lnSpc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图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6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苏公塔沿岸海鸥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1296670" y="897890"/>
            <a:ext cx="6092825" cy="4801235"/>
            <a:chOff x="1997" y="829"/>
            <a:chExt cx="13100" cy="7561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997" y="1870"/>
              <a:ext cx="13100" cy="6520"/>
            </a:xfrm>
            <a:prstGeom prst="rect">
              <a:avLst/>
            </a:prstGeom>
            <a:solidFill>
              <a:srgbClr val="002B32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3"/>
              </p:custDataLst>
            </p:nvPr>
          </p:nvSpPr>
          <p:spPr>
            <a:xfrm>
              <a:off x="1997" y="829"/>
              <a:ext cx="13100" cy="725"/>
            </a:xfrm>
            <a:prstGeom prst="rect">
              <a:avLst/>
            </a:prstGeom>
            <a:noFill/>
            <a:ln w="3175">
              <a:noFill/>
            </a:ln>
          </p:spPr>
          <p:txBody>
            <a:bodyPr vert="horz" wrap="square" rtlCol="0">
              <a:spAutoFit/>
            </a:bodyPr>
            <a:lstStyle/>
            <a:p>
              <a:pPr algn="l"/>
              <a:r>
                <a:rPr 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、观测结果</a:t>
              </a:r>
              <a:endParaRPr lang="zh-CN" altLang="en-US" sz="2400" b="1" dirty="0">
                <a:solidFill>
                  <a:srgbClr val="0070C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4"/>
              </p:custDataLst>
            </p:nvPr>
          </p:nvSpPr>
          <p:spPr>
            <a:xfrm>
              <a:off x="2513" y="1871"/>
              <a:ext cx="12069" cy="377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（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4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）行为活动规律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 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  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清晨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6:30-8:30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、傍晚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16:30-18:30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为觅食高峰，主要捕食小鱼、小虾；午后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13:00-15:00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多漂浮在水面休憩；风速超过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5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级时，海鸥会躲在背风的浅滩区域。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pic>
        <p:nvPicPr>
          <p:cNvPr id="5" name="图片 4"/>
          <p:cNvPicPr/>
          <p:nvPr/>
        </p:nvPicPr>
        <p:blipFill>
          <a:blip r:embed="rId5"/>
          <a:stretch>
            <a:fillRect/>
          </a:stretch>
        </p:blipFill>
        <p:spPr>
          <a:xfrm>
            <a:off x="7489281" y="1"/>
            <a:ext cx="4702628" cy="68579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983615" y="414655"/>
            <a:ext cx="10425633" cy="4462145"/>
            <a:chOff x="1997" y="1146"/>
            <a:chExt cx="17918" cy="7027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997" y="1870"/>
              <a:ext cx="17806" cy="6303"/>
            </a:xfrm>
            <a:prstGeom prst="rect">
              <a:avLst/>
            </a:prstGeom>
            <a:solidFill>
              <a:srgbClr val="002B32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3"/>
              </p:custDataLst>
            </p:nvPr>
          </p:nvSpPr>
          <p:spPr>
            <a:xfrm>
              <a:off x="1997" y="1146"/>
              <a:ext cx="13100" cy="725"/>
            </a:xfrm>
            <a:prstGeom prst="rect">
              <a:avLst/>
            </a:prstGeom>
            <a:noFill/>
            <a:ln w="3175">
              <a:noFill/>
            </a:ln>
          </p:spPr>
          <p:txBody>
            <a:bodyPr vert="horz" wrap="square" rtlCol="0">
              <a:spAutoFit/>
            </a:bodyPr>
            <a:lstStyle/>
            <a:p>
              <a:pPr algn="l"/>
              <a:r>
                <a:rPr 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2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、研究结论</a:t>
              </a:r>
              <a:endParaRPr lang="zh-CN" altLang="en-US" sz="2400" b="1" dirty="0">
                <a:solidFill>
                  <a:srgbClr val="0070C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4"/>
              </p:custDataLst>
            </p:nvPr>
          </p:nvSpPr>
          <p:spPr>
            <a:xfrm>
              <a:off x="2157" y="1871"/>
              <a:ext cx="17758" cy="59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（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）迁徙时间：海鸥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11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月中旬抵达云龙湖，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12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月至次年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2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月为越冬高峰期，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3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月下旬集体北迁，越冬周期约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4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个月。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（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2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）物种与数量：以红嘴鸥为主要物种，占比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85%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，其次为蒙古银鸥，高峰期总数约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120-150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只。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（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3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）栖息规律：集中在玉带桥出水口、小南湖浅滩等活水、无冰、人为干扰少的区域。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（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4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）地理影响因素：徐州冬季温和的气候、东亚候鸟迁飞通道的核心区位、云龙湖优良的水质和湿地生态、景区完善的生态保护，是海鸥选择此地越冬的四大核心原因。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    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实践结论：</a:t>
              </a:r>
              <a:r>
                <a:rPr lang="zh-CN" altLang="en-US" sz="20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印品黑体" panose="00000500000000000000" pitchFamily="2" charset="-122"/>
                </a:rPr>
                <a:t>城市湿地是候鸟迁徙的重要保障，人地协调发展是保护候鸟栖息地的关键。</a:t>
              </a:r>
              <a:endPara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印品黑体" panose="00000500000000000000" pitchFamily="2" charset="-122"/>
              </a:endParaRPr>
            </a:p>
          </p:txBody>
        </p:sp>
      </p:grpSp>
      <p:pic>
        <p:nvPicPr>
          <p:cNvPr id="5" name="图片 4"/>
          <p:cNvPicPr/>
          <p:nvPr/>
        </p:nvPicPr>
        <p:blipFill>
          <a:blip r:embed="rId5"/>
          <a:stretch>
            <a:fillRect/>
          </a:stretch>
        </p:blipFill>
        <p:spPr>
          <a:xfrm>
            <a:off x="8361680" y="4602480"/>
            <a:ext cx="3515995" cy="211963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6"/>
          <a:srcRect l="4884" t="7398" r="5249" b="6204"/>
          <a:stretch>
            <a:fillRect/>
          </a:stretch>
        </p:blipFill>
        <p:spPr>
          <a:xfrm>
            <a:off x="4665980" y="4602480"/>
            <a:ext cx="3507105" cy="21196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rcRect t="2746"/>
          <a:stretch>
            <a:fillRect/>
          </a:stretch>
        </p:blipFill>
        <p:spPr>
          <a:xfrm>
            <a:off x="405765" y="4602480"/>
            <a:ext cx="4070985" cy="2100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1296670" y="897890"/>
            <a:ext cx="6786245" cy="4600575"/>
            <a:chOff x="1997" y="829"/>
            <a:chExt cx="13100" cy="7245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997" y="1554"/>
              <a:ext cx="13100" cy="6520"/>
            </a:xfrm>
            <a:prstGeom prst="rect">
              <a:avLst/>
            </a:prstGeom>
            <a:solidFill>
              <a:srgbClr val="002B32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3"/>
              </p:custDataLst>
            </p:nvPr>
          </p:nvSpPr>
          <p:spPr>
            <a:xfrm>
              <a:off x="1997" y="829"/>
              <a:ext cx="13100" cy="725"/>
            </a:xfrm>
            <a:prstGeom prst="rect">
              <a:avLst/>
            </a:prstGeom>
            <a:noFill/>
            <a:ln w="3175">
              <a:noFill/>
            </a:ln>
          </p:spPr>
          <p:txBody>
            <a:bodyPr vert="horz" wrap="square" rtlCol="0">
              <a:spAutoFit/>
            </a:bodyPr>
            <a:lstStyle/>
            <a:p>
              <a:pPr algn="l"/>
              <a:r>
                <a:rPr 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3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、保护建议</a:t>
              </a:r>
              <a:endParaRPr lang="zh-CN" altLang="en-US" sz="2400" b="1" dirty="0">
                <a:solidFill>
                  <a:srgbClr val="0070C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4"/>
              </p:custDataLst>
            </p:nvPr>
          </p:nvSpPr>
          <p:spPr>
            <a:xfrm>
              <a:off x="2288" y="1671"/>
              <a:ext cx="12459" cy="232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    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保护云龙湖原生浅滩湿地，禁止在核心栖息区垂钓、游船；倡导文明观鸟，保持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50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米安全距离；建立年度海鸥观测档案，持续保护候鸟栖息环境。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 </a:t>
              </a:r>
              <a:endParaRPr lang="en-US" altLang="zh-CN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pic>
        <p:nvPicPr>
          <p:cNvPr id="5" name="图片 4"/>
          <p:cNvPicPr/>
          <p:nvPr/>
        </p:nvPicPr>
        <p:blipFill>
          <a:blip r:embed="rId5"/>
          <a:srcRect l="5679" t="6259" r="5076" b="6352"/>
          <a:stretch>
            <a:fillRect/>
          </a:stretch>
        </p:blipFill>
        <p:spPr>
          <a:xfrm>
            <a:off x="8082280" y="1965325"/>
            <a:ext cx="3820160" cy="246824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6"/>
          <a:srcRect l="14608" r="979" b="9007"/>
          <a:stretch>
            <a:fillRect/>
          </a:stretch>
        </p:blipFill>
        <p:spPr>
          <a:xfrm>
            <a:off x="8082280" y="4251325"/>
            <a:ext cx="3797935" cy="252666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7"/>
          <a:srcRect r="14290"/>
          <a:stretch>
            <a:fillRect/>
          </a:stretch>
        </p:blipFill>
        <p:spPr>
          <a:xfrm>
            <a:off x="278765" y="3896995"/>
            <a:ext cx="3583940" cy="252666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8"/>
          <a:srcRect t="20750" b="41639"/>
          <a:stretch>
            <a:fillRect/>
          </a:stretch>
        </p:blipFill>
        <p:spPr>
          <a:xfrm>
            <a:off x="4043680" y="2983230"/>
            <a:ext cx="3857625" cy="2579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 l="1740" b="7954"/>
          <a:stretch>
            <a:fillRect/>
          </a:stretch>
        </p:blipFill>
        <p:spPr>
          <a:xfrm>
            <a:off x="0" y="-121443"/>
            <a:ext cx="12192000" cy="697944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3670" y="2131695"/>
            <a:ext cx="4384675" cy="7067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四、活动感受</a:t>
            </a:r>
            <a:endParaRPr lang="zh-CN" altLang="en-US" sz="4000" b="1" dirty="0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3420" y="1092200"/>
            <a:ext cx="7121525" cy="5169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defTabSz="266700" fontAlgn="auto">
              <a:lnSpc>
                <a:spcPct val="150000"/>
              </a:lnSpc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本次云龙湖越冬海鸥迁徙地理实践活动，围绕海鸥迁徙观测、地理环境分析、生态保护探究三大核心开展实践研究。活动周期为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2025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年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11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月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1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日至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2026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年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月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20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日，小组成员借助望远镜、长焦相机、气温计、观测记录表等工具，每周固定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次前往云龙湖指定观测点，实地记录越冬海鸥的抵达时间、种群数量、物种类型、栖息位置、觅食行为等数据；同步观测记录湖区气温、风速、水位、水面结冰情况等地理环境指标；通过访谈景区工作人员、查阅生态资料，梳理云龙湖湿地生态与海鸥迁徙的关联；最终整合所有数据，分析海鸥选择云龙湖越冬的地理原因，总结迁徙规律，并提出针对性的候鸟栖息地保护建议，完成完整的地理实践研究成果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18365" y="385662"/>
            <a:ext cx="1783375" cy="7067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摘要</a:t>
            </a:r>
            <a:endParaRPr lang="zh-CN" altLang="en-US" sz="4000" b="1" dirty="0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1"/>
          <a:stretch>
            <a:fillRect/>
          </a:stretch>
        </p:blipFill>
        <p:spPr>
          <a:xfrm>
            <a:off x="7991998" y="0"/>
            <a:ext cx="4200114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4486932" y="687070"/>
            <a:ext cx="2972502" cy="4247515"/>
            <a:chOff x="1826" y="1870"/>
            <a:chExt cx="5199" cy="6689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826" y="1870"/>
              <a:ext cx="5199" cy="6689"/>
            </a:xfrm>
            <a:prstGeom prst="rect">
              <a:avLst/>
            </a:prstGeom>
            <a:solidFill>
              <a:srgbClr val="002B32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3"/>
              </p:custDataLst>
            </p:nvPr>
          </p:nvSpPr>
          <p:spPr>
            <a:xfrm>
              <a:off x="2017" y="1871"/>
              <a:ext cx="4816" cy="668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    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在观测过程中，我们亲眼见证了海鸥迁徙的自然奇观，也明白了地理环境各要素之间相互联系、相互影响的关系，更懂得了城市湿地与候鸟生存的紧密联系，增强了生态保护与人地和谐的意识。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022350" y="687070"/>
            <a:ext cx="2751809" cy="4601845"/>
            <a:chOff x="1997" y="1870"/>
            <a:chExt cx="4813" cy="7247"/>
          </a:xfrm>
        </p:grpSpPr>
        <p:sp>
          <p:nvSpPr>
            <p:cNvPr id="8" name="矩形 7"/>
            <p:cNvSpPr/>
            <p:nvPr>
              <p:custDataLst>
                <p:tags r:id="rId5"/>
              </p:custDataLst>
            </p:nvPr>
          </p:nvSpPr>
          <p:spPr>
            <a:xfrm>
              <a:off x="1997" y="1870"/>
              <a:ext cx="4694" cy="6689"/>
            </a:xfrm>
            <a:prstGeom prst="rect">
              <a:avLst/>
            </a:prstGeom>
            <a:solidFill>
              <a:schemeClr val="accent3">
                <a:lumMod val="60000"/>
                <a:lumOff val="40000"/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6"/>
              </p:custDataLst>
            </p:nvPr>
          </p:nvSpPr>
          <p:spPr>
            <a:xfrm>
              <a:off x="2171" y="1871"/>
              <a:ext cx="4639" cy="7246"/>
            </a:xfrm>
            <a:prstGeom prst="rect">
              <a:avLst/>
            </a:prstGeom>
            <a:noFill/>
          </p:spPr>
          <p:txBody>
            <a:bodyPr vert="horz" wrap="square" rtlCol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    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通过本次云龙湖越冬海鸥迁徙地理实践活动，我们走出课堂，真正将课本上的气候、湿地、迁徙通道等地理知识运用到了实际探究中，深刻体会到地理学科的实用性与趣味性。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grpSp>
        <p:nvGrpSpPr>
          <p:cNvPr id="10" name="组合 9"/>
          <p:cNvGrpSpPr/>
          <p:nvPr>
            <p:custDataLst>
              <p:tags r:id="rId7"/>
            </p:custDataLst>
          </p:nvPr>
        </p:nvGrpSpPr>
        <p:grpSpPr>
          <a:xfrm>
            <a:off x="8077835" y="689610"/>
            <a:ext cx="2683771" cy="4244340"/>
            <a:chOff x="1997" y="1870"/>
            <a:chExt cx="4694" cy="6684"/>
          </a:xfrm>
        </p:grpSpPr>
        <p:sp>
          <p:nvSpPr>
            <p:cNvPr id="12" name="矩形 11"/>
            <p:cNvSpPr/>
            <p:nvPr>
              <p:custDataLst>
                <p:tags r:id="rId8"/>
              </p:custDataLst>
            </p:nvPr>
          </p:nvSpPr>
          <p:spPr>
            <a:xfrm>
              <a:off x="1997" y="1870"/>
              <a:ext cx="4694" cy="6684"/>
            </a:xfrm>
            <a:prstGeom prst="rect">
              <a:avLst/>
            </a:prstGeom>
            <a:solidFill>
              <a:schemeClr val="accent6">
                <a:lumMod val="75000"/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9"/>
              </p:custDataLst>
            </p:nvPr>
          </p:nvSpPr>
          <p:spPr>
            <a:xfrm>
              <a:off x="2117" y="1871"/>
              <a:ext cx="4570" cy="377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    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小组分工合作让我们学会了沟通协作，实地观测、数据整理锻炼了我们的实践能力。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122045" y="5288915"/>
            <a:ext cx="9739630" cy="1131570"/>
          </a:xfrm>
          <a:prstGeom prst="rect">
            <a:avLst/>
          </a:prstGeom>
          <a:solidFill>
            <a:schemeClr val="tx2">
              <a:alpha val="14000"/>
            </a:schemeClr>
          </a:solidFill>
        </p:spPr>
        <p:txBody>
          <a:bodyPr wrap="square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印品黑体" panose="00000500000000000000" pitchFamily="2" charset="-122"/>
              </a:rPr>
              <a:t>      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印品黑体" panose="00000500000000000000" pitchFamily="2" charset="-122"/>
              </a:rPr>
              <a:t>这次活动不仅是一次地理探究，更是一次生态文明的科普，未来我们会继续关注生态环境，用地理知识守护身边的自然家园。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screen"/>
          <a:srcRect l="1740" b="7954"/>
          <a:stretch>
            <a:fillRect/>
          </a:stretch>
        </p:blipFill>
        <p:spPr>
          <a:xfrm>
            <a:off x="0" y="-121443"/>
            <a:ext cx="12192000" cy="6979443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685665" y="1961515"/>
            <a:ext cx="2820670" cy="922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5400" b="1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谢谢</a:t>
            </a:r>
            <a:endParaRPr lang="zh-CN" altLang="en-US" sz="5400" b="1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972863" y="736815"/>
            <a:ext cx="246272" cy="2536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 l="1740" b="7954"/>
          <a:stretch>
            <a:fillRect/>
          </a:stretch>
        </p:blipFill>
        <p:spPr>
          <a:xfrm>
            <a:off x="0" y="-121443"/>
            <a:ext cx="12192000" cy="69794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FFDFF"/>
              </a:gs>
              <a:gs pos="100000">
                <a:srgbClr val="EFFDFF">
                  <a:alpha val="44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04315" y="1362927"/>
            <a:ext cx="1783375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目录</a:t>
            </a:r>
            <a:endParaRPr lang="zh-CN" altLang="en-US" sz="4000" b="1" dirty="0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972863" y="736815"/>
            <a:ext cx="246272" cy="253687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548456" y="2596582"/>
            <a:ext cx="1044575" cy="95313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28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选题原因</a:t>
            </a:r>
            <a:endParaRPr lang="zh-CN" altLang="en-US" sz="2800" dirty="0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4181271" y="2596582"/>
            <a:ext cx="1044575" cy="95313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28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研究过程</a:t>
            </a:r>
            <a:endParaRPr lang="zh-CN" altLang="en-US" sz="2800" dirty="0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6814084" y="2613157"/>
            <a:ext cx="1044575" cy="95313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28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研究结果</a:t>
            </a:r>
            <a:endParaRPr lang="zh-CN" altLang="en-US" sz="2800" dirty="0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9446899" y="2613157"/>
            <a:ext cx="1044575" cy="95313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28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活动感受</a:t>
            </a:r>
            <a:endParaRPr lang="zh-CN" altLang="en-US" sz="2800" dirty="0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 l="1740" b="7954"/>
          <a:stretch>
            <a:fillRect/>
          </a:stretch>
        </p:blipFill>
        <p:spPr>
          <a:xfrm>
            <a:off x="0" y="-121443"/>
            <a:ext cx="12192000" cy="697944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3670" y="2131695"/>
            <a:ext cx="4384675" cy="7067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一、选题原因</a:t>
            </a:r>
            <a:endParaRPr lang="zh-CN" altLang="en-US" sz="4000" b="1" dirty="0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677545" y="968375"/>
            <a:ext cx="3260090" cy="4933950"/>
            <a:chOff x="1997" y="1570"/>
            <a:chExt cx="5702" cy="7770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997" y="1570"/>
              <a:ext cx="5702" cy="7770"/>
            </a:xfrm>
            <a:prstGeom prst="rect">
              <a:avLst/>
            </a:prstGeom>
            <a:solidFill>
              <a:srgbClr val="002B32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3"/>
              </p:custDataLst>
            </p:nvPr>
          </p:nvSpPr>
          <p:spPr>
            <a:xfrm>
              <a:off x="2160" y="2614"/>
              <a:ext cx="910" cy="6251"/>
            </a:xfrm>
            <a:prstGeom prst="rect">
              <a:avLst/>
            </a:prstGeom>
            <a:noFill/>
            <a:ln w="3175">
              <a:noFill/>
            </a:ln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en-US" altLang="zh-CN" sz="28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</a:t>
              </a:r>
              <a:r>
                <a:rPr lang="zh-CN" altLang="en-US" sz="28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、地理学科实践需求</a:t>
              </a:r>
              <a:endParaRPr lang="zh-CN" altLang="en-US" sz="2800" b="1" dirty="0">
                <a:solidFill>
                  <a:srgbClr val="0070C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4"/>
              </p:custDataLst>
            </p:nvPr>
          </p:nvSpPr>
          <p:spPr>
            <a:xfrm>
              <a:off x="3282" y="1871"/>
              <a:ext cx="4416" cy="741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    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初中地理课程学习了候鸟迁徙、气候类型、湿地生态、地理位置等知识，本次活动以云龙湖海鸥迁徙为真实载体，将课本理论与实地实践结合，落实地理实践力、人地协调观等核心素养。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5"/>
            </p:custDataLst>
          </p:nvPr>
        </p:nvGrpSpPr>
        <p:grpSpPr>
          <a:xfrm>
            <a:off x="8452485" y="962025"/>
            <a:ext cx="3093720" cy="4933950"/>
            <a:chOff x="1997" y="1570"/>
            <a:chExt cx="5702" cy="7770"/>
          </a:xfrm>
        </p:grpSpPr>
        <p:sp>
          <p:nvSpPr>
            <p:cNvPr id="13" name="矩形 12"/>
            <p:cNvSpPr/>
            <p:nvPr>
              <p:custDataLst>
                <p:tags r:id="rId6"/>
              </p:custDataLst>
            </p:nvPr>
          </p:nvSpPr>
          <p:spPr>
            <a:xfrm>
              <a:off x="1997" y="1570"/>
              <a:ext cx="5702" cy="7770"/>
            </a:xfrm>
            <a:prstGeom prst="rect">
              <a:avLst/>
            </a:prstGeom>
            <a:solidFill>
              <a:srgbClr val="002B32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7"/>
              </p:custDataLst>
            </p:nvPr>
          </p:nvSpPr>
          <p:spPr>
            <a:xfrm>
              <a:off x="2160" y="2614"/>
              <a:ext cx="1037" cy="6251"/>
            </a:xfrm>
            <a:prstGeom prst="rect">
              <a:avLst/>
            </a:prstGeom>
            <a:noFill/>
            <a:ln w="3175">
              <a:noFill/>
            </a:ln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en-US" altLang="zh-CN" sz="28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2</a:t>
              </a:r>
              <a:r>
                <a:rPr lang="zh-CN" altLang="en-US" sz="28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、本地特色资源优势</a:t>
              </a:r>
              <a:endParaRPr lang="zh-CN" altLang="en-US" sz="2800" b="1" dirty="0">
                <a:solidFill>
                  <a:srgbClr val="0070C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8"/>
              </p:custDataLst>
            </p:nvPr>
          </p:nvSpPr>
          <p:spPr>
            <a:xfrm>
              <a:off x="3420" y="2143"/>
              <a:ext cx="4056" cy="59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    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云龙湖是徐州唯一的城市候鸟越冬核心湿地，每年冬季有大量海鸥迁徙至此，现象稳定、观测便捷，是家门口的地理研究素材。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rcRect l="8233" r="22131"/>
          <a:stretch>
            <a:fillRect/>
          </a:stretch>
        </p:blipFill>
        <p:spPr>
          <a:xfrm>
            <a:off x="3937000" y="962025"/>
            <a:ext cx="4582160" cy="4933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144270" y="996950"/>
            <a:ext cx="3211195" cy="4933950"/>
            <a:chOff x="1997" y="1570"/>
            <a:chExt cx="5702" cy="7770"/>
          </a:xfrm>
        </p:grpSpPr>
        <p:sp>
          <p:nvSpPr>
            <p:cNvPr id="4" name="矩形 3"/>
            <p:cNvSpPr/>
            <p:nvPr>
              <p:custDataLst>
                <p:tags r:id="rId1"/>
              </p:custDataLst>
            </p:nvPr>
          </p:nvSpPr>
          <p:spPr>
            <a:xfrm>
              <a:off x="1997" y="1570"/>
              <a:ext cx="5702" cy="7770"/>
            </a:xfrm>
            <a:prstGeom prst="rect">
              <a:avLst/>
            </a:prstGeom>
            <a:solidFill>
              <a:srgbClr val="002B32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2"/>
              </p:custDataLst>
            </p:nvPr>
          </p:nvSpPr>
          <p:spPr>
            <a:xfrm>
              <a:off x="2160" y="2614"/>
              <a:ext cx="963" cy="4894"/>
            </a:xfrm>
            <a:prstGeom prst="rect">
              <a:avLst/>
            </a:prstGeom>
            <a:noFill/>
            <a:ln w="3175">
              <a:noFill/>
            </a:ln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en-US" altLang="zh-CN" sz="28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3</a:t>
              </a:r>
              <a:r>
                <a:rPr lang="zh-CN" altLang="en-US" sz="28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、生态探究价值</a:t>
              </a:r>
              <a:endParaRPr lang="zh-CN" altLang="en-US" sz="2800" b="1" dirty="0">
                <a:solidFill>
                  <a:srgbClr val="0070C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3"/>
              </p:custDataLst>
            </p:nvPr>
          </p:nvSpPr>
          <p:spPr>
            <a:xfrm>
              <a:off x="3576" y="2251"/>
              <a:ext cx="3929" cy="59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    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海鸥迁徙与气候、水文、人类活动密切相关，通过研究能深入理解地理环境的整体性，探究城市湿地对候鸟生存的重要意义。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041005" y="996950"/>
            <a:ext cx="3161665" cy="4933950"/>
            <a:chOff x="1997" y="1570"/>
            <a:chExt cx="5702" cy="7770"/>
          </a:xfrm>
        </p:grpSpPr>
        <p:sp>
          <p:nvSpPr>
            <p:cNvPr id="13" name="矩形 12"/>
            <p:cNvSpPr/>
            <p:nvPr>
              <p:custDataLst>
                <p:tags r:id="rId4"/>
              </p:custDataLst>
            </p:nvPr>
          </p:nvSpPr>
          <p:spPr>
            <a:xfrm>
              <a:off x="1997" y="1570"/>
              <a:ext cx="5702" cy="7770"/>
            </a:xfrm>
            <a:prstGeom prst="rect">
              <a:avLst/>
            </a:prstGeom>
            <a:solidFill>
              <a:srgbClr val="002B32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5"/>
              </p:custDataLst>
            </p:nvPr>
          </p:nvSpPr>
          <p:spPr>
            <a:xfrm>
              <a:off x="2160" y="2614"/>
              <a:ext cx="994" cy="4894"/>
            </a:xfrm>
            <a:prstGeom prst="rect">
              <a:avLst/>
            </a:prstGeom>
            <a:noFill/>
            <a:ln w="3175">
              <a:noFill/>
            </a:ln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en-US" altLang="zh-CN" sz="28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4</a:t>
              </a:r>
              <a:r>
                <a:rPr lang="zh-CN" altLang="en-US" sz="28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、综合能力培养</a:t>
              </a:r>
              <a:endParaRPr lang="zh-CN" altLang="en-US" sz="2800" b="1" dirty="0">
                <a:solidFill>
                  <a:srgbClr val="0070C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6"/>
              </p:custDataLst>
            </p:nvPr>
          </p:nvSpPr>
          <p:spPr>
            <a:xfrm>
              <a:off x="3420" y="2143"/>
              <a:ext cx="4277" cy="523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    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通过团队协作、野外观测、数据整理、报告撰写，培养小组成员的观察能力、分析能力、沟通能力和生态保护意识。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51655" y="996950"/>
            <a:ext cx="3687445" cy="49193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 l="1740" b="7954"/>
          <a:stretch>
            <a:fillRect/>
          </a:stretch>
        </p:blipFill>
        <p:spPr>
          <a:xfrm>
            <a:off x="0" y="-121443"/>
            <a:ext cx="12192000" cy="697944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3670" y="2131695"/>
            <a:ext cx="4384675" cy="7067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二、研究过程</a:t>
            </a:r>
            <a:endParaRPr lang="zh-CN" altLang="en-US" sz="4000" b="1" dirty="0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6613" y="1090930"/>
            <a:ext cx="2781419" cy="4851400"/>
          </a:xfrm>
          <a:prstGeom prst="rect">
            <a:avLst/>
          </a:prstGeom>
          <a:solidFill>
            <a:srgbClr val="002B32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18619" y="1571107"/>
            <a:ext cx="656924" cy="1322070"/>
          </a:xfrm>
          <a:prstGeom prst="rect">
            <a:avLst/>
          </a:prstGeom>
          <a:noFill/>
          <a:ln w="3175">
            <a:noFill/>
          </a:ln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地点</a:t>
            </a:r>
            <a:endParaRPr lang="zh-CN" altLang="en-US" sz="4000" b="1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46957" y="1428297"/>
            <a:ext cx="1569660" cy="42462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rPr>
              <a:t>江苏省徐州市云龙湖景区，四大核心观测点：小南湖浅滩区、苏公塔沿岸、玉带桥出水口、西湖浅滩区</a:t>
            </a:r>
            <a:endParaRPr lang="zh-CN" altLang="en-US" sz="20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印品黑体" panose="00000500000000000000" pitchFamily="2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4424045" y="801370"/>
            <a:ext cx="6449695" cy="5140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1296670" y="897890"/>
            <a:ext cx="7872357" cy="4801235"/>
            <a:chOff x="1997" y="829"/>
            <a:chExt cx="13769" cy="7561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1997" y="1870"/>
              <a:ext cx="13100" cy="6520"/>
            </a:xfrm>
            <a:prstGeom prst="rect">
              <a:avLst/>
            </a:prstGeom>
            <a:solidFill>
              <a:srgbClr val="002B32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3"/>
              </p:custDataLst>
            </p:nvPr>
          </p:nvSpPr>
          <p:spPr>
            <a:xfrm>
              <a:off x="1997" y="829"/>
              <a:ext cx="13769" cy="727"/>
            </a:xfrm>
            <a:prstGeom prst="rect">
              <a:avLst/>
            </a:prstGeom>
            <a:noFill/>
            <a:ln w="3175">
              <a:noFill/>
            </a:ln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第一阶段：活动准备（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2025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年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11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月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日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-2025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年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11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月</a:t>
              </a:r>
              <a:r>
                <a:rPr lang="en-US" altLang="zh-CN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7</a:t>
              </a:r>
              <a:r>
                <a:rPr lang="zh-CN" altLang="en-US" sz="2400" b="1" dirty="0">
                  <a:solidFill>
                    <a:srgbClr val="0070C0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日）</a:t>
              </a:r>
              <a:endParaRPr lang="zh-CN" altLang="en-US" sz="2400" b="1" dirty="0">
                <a:solidFill>
                  <a:srgbClr val="0070C0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4"/>
              </p:custDataLst>
            </p:nvPr>
          </p:nvSpPr>
          <p:spPr>
            <a:xfrm>
              <a:off x="2513" y="1871"/>
              <a:ext cx="12069" cy="59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1.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组建实践小组，明确各成员具体分工，制定活动安全规范和观测纪律；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2.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集中学习海鸥迁徙习性、云龙湖地理环境、观测数据记录方法等知识；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3.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准备观测工具：双筒望远镜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2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台、长焦相机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部、气温计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个、观测记录表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20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份、云龙湖景区地图</a:t>
              </a: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1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张；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4.</a:t>
              </a:r>
              <a:r>
                <a:rPr lang="zh-CN" altLang="en-US" sz="2000" dirty="0">
                  <a:latin typeface="印品黑体" panose="00000500000000000000" pitchFamily="2" charset="-122"/>
                  <a:ea typeface="印品黑体" panose="00000500000000000000" pitchFamily="2" charset="-122"/>
                  <a:sym typeface="印品黑体" panose="00000500000000000000" pitchFamily="2" charset="-122"/>
                </a:rPr>
                <a:t>规划观测路线，确定四大观测点的观测顺序和时间，完成开题报告撰写。</a:t>
              </a:r>
              <a:endParaRPr lang="zh-CN" altLang="en-US" sz="2000" dirty="0">
                <a:latin typeface="印品黑体" panose="00000500000000000000" pitchFamily="2" charset="-122"/>
                <a:ea typeface="印品黑体" panose="00000500000000000000" pitchFamily="2" charset="-122"/>
                <a:sym typeface="印品黑体" panose="00000500000000000000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t="-34"/>
          <a:stretch>
            <a:fillRect/>
          </a:stretch>
        </p:blipFill>
        <p:spPr>
          <a:xfrm>
            <a:off x="8907145" y="1558926"/>
            <a:ext cx="2908935" cy="4140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tags/tag1.xml><?xml version="1.0" encoding="utf-8"?>
<p:tagLst xmlns:p="http://schemas.openxmlformats.org/presentationml/2006/main">
  <p:tag name="KSO_WM_DIAGRAM_VIRTUALLY_FRAME" val="{&quot;height&quot;:250.40196850393696,&quot;left&quot;:88.02566929133857,&quot;top&quot;:204.45527559055117,&quot;width&quot;:738.0746456692913}"/>
</p:tagLst>
</file>

<file path=ppt/tags/tag10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11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12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13.xml><?xml version="1.0" encoding="utf-8"?>
<p:tagLst xmlns:p="http://schemas.openxmlformats.org/presentationml/2006/main">
  <p:tag name="KSO_WM_DIAGRAM_VIRTUALLY_FRAME" val="{&quot;height&quot;:437.48574803149603,&quot;left&quot;:15.469370078740122,&quot;top&quot;:76.71425196850393,&quot;width&quot;:875.9073228346457}"/>
</p:tagLst>
</file>

<file path=ppt/tags/tag14.xml><?xml version="1.0" encoding="utf-8"?>
<p:tagLst xmlns:p="http://schemas.openxmlformats.org/presentationml/2006/main">
  <p:tag name="KSO_WM_DIAGRAM_VIRTUALLY_FRAME" val="{&quot;height&quot;:437.48574803149603,&quot;left&quot;:15.469370078740122,&quot;top&quot;:76.71425196850393,&quot;width&quot;:875.9073228346457}"/>
</p:tagLst>
</file>

<file path=ppt/tags/tag15.xml><?xml version="1.0" encoding="utf-8"?>
<p:tagLst xmlns:p="http://schemas.openxmlformats.org/presentationml/2006/main">
  <p:tag name="KSO_WM_DIAGRAM_VIRTUALLY_FRAME" val="{&quot;height&quot;:437.48574803149603,&quot;left&quot;:15.469370078740122,&quot;top&quot;:76.71425196850393,&quot;width&quot;:875.9073228346457}"/>
</p:tagLst>
</file>

<file path=ppt/tags/tag16.xml><?xml version="1.0" encoding="utf-8"?>
<p:tagLst xmlns:p="http://schemas.openxmlformats.org/presentationml/2006/main">
  <p:tag name="KSO_WM_DIAGRAM_VIRTUALLY_FRAME" val="{&quot;height&quot;:437.48574803149603,&quot;left&quot;:15.469370078740122,&quot;top&quot;:76.71425196850393,&quot;width&quot;:875.9073228346457}"/>
</p:tagLst>
</file>

<file path=ppt/tags/tag17.xml><?xml version="1.0" encoding="utf-8"?>
<p:tagLst xmlns:p="http://schemas.openxmlformats.org/presentationml/2006/main">
  <p:tag name="KSO_WM_DIAGRAM_VIRTUALLY_FRAME" val="{&quot;height&quot;:437.48574803149603,&quot;left&quot;:15.469370078740122,&quot;top&quot;:76.71425196850393,&quot;width&quot;:875.9073228346457}"/>
</p:tagLst>
</file>

<file path=ppt/tags/tag18.xml><?xml version="1.0" encoding="utf-8"?>
<p:tagLst xmlns:p="http://schemas.openxmlformats.org/presentationml/2006/main">
  <p:tag name="KSO_WM_DIAGRAM_VIRTUALLY_FRAME" val="{&quot;height&quot;:437.48574803149603,&quot;left&quot;:15.469370078740122,&quot;top&quot;:76.71425196850393,&quot;width&quot;:875.9073228346457}"/>
</p:tagLst>
</file>

<file path=ppt/tags/tag19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2.xml><?xml version="1.0" encoding="utf-8"?>
<p:tagLst xmlns:p="http://schemas.openxmlformats.org/presentationml/2006/main">
  <p:tag name="KSO_WM_DIAGRAM_VIRTUALLY_FRAME" val="{&quot;height&quot;:250.40196850393696,&quot;left&quot;:88.02566929133857,&quot;top&quot;:204.45527559055117,&quot;width&quot;:738.0746456692913}"/>
</p:tagLst>
</file>

<file path=ppt/tags/tag20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21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22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23.xml><?xml version="1.0" encoding="utf-8"?>
<p:tagLst xmlns:p="http://schemas.openxmlformats.org/presentationml/2006/main">
  <p:tag name="KSO_WM_DIAGRAM_VIRTUALLY_FRAME" val="{&quot;height&quot;:447.45,&quot;left&quot;:55.199999999999974,&quot;top&quot;:48.95,&quot;width&quot;:848.2144094488189}"/>
</p:tagLst>
</file>

<file path=ppt/tags/tag24.xml><?xml version="1.0" encoding="utf-8"?>
<p:tagLst xmlns:p="http://schemas.openxmlformats.org/presentationml/2006/main">
  <p:tag name="KSO_WM_DIAGRAM_VIRTUALLY_FRAME" val="{&quot;height&quot;:447.45,&quot;left&quot;:55.199999999999974,&quot;top&quot;:48.95,&quot;width&quot;:848.2144094488189}"/>
</p:tagLst>
</file>

<file path=ppt/tags/tag25.xml><?xml version="1.0" encoding="utf-8"?>
<p:tagLst xmlns:p="http://schemas.openxmlformats.org/presentationml/2006/main">
  <p:tag name="KSO_WM_DIAGRAM_VIRTUALLY_FRAME" val="{&quot;height&quot;:447.45,&quot;left&quot;:55.199999999999974,&quot;top&quot;:48.95,&quot;width&quot;:848.2144094488189}"/>
</p:tagLst>
</file>

<file path=ppt/tags/tag26.xml><?xml version="1.0" encoding="utf-8"?>
<p:tagLst xmlns:p="http://schemas.openxmlformats.org/presentationml/2006/main">
  <p:tag name="KSO_WM_DIAGRAM_VIRTUALLY_FRAME" val="{&quot;height&quot;:447.45,&quot;left&quot;:55.199999999999974,&quot;top&quot;:48.95,&quot;width&quot;:848.2144094488189}"/>
</p:tagLst>
</file>

<file path=ppt/tags/tag27.xml><?xml version="1.0" encoding="utf-8"?>
<p:tagLst xmlns:p="http://schemas.openxmlformats.org/presentationml/2006/main">
  <p:tag name="KSO_WM_DIAGRAM_VIRTUALLY_FRAME" val="{&quot;height&quot;:447.45,&quot;left&quot;:55.199999999999974,&quot;top&quot;:48.95,&quot;width&quot;:848.2144094488189}"/>
</p:tagLst>
</file>

<file path=ppt/tags/tag28.xml><?xml version="1.0" encoding="utf-8"?>
<p:tagLst xmlns:p="http://schemas.openxmlformats.org/presentationml/2006/main">
  <p:tag name="KSO_WM_DIAGRAM_VIRTUALLY_FRAME" val="{&quot;height&quot;:447.45,&quot;left&quot;:55.199999999999974,&quot;top&quot;:48.95,&quot;width&quot;:848.2144094488189}"/>
</p:tagLst>
</file>

<file path=ppt/tags/tag29.xml><?xml version="1.0" encoding="utf-8"?>
<p:tagLst xmlns:p="http://schemas.openxmlformats.org/presentationml/2006/main">
  <p:tag name="KSO_WM_DIAGRAM_VIRTUALLY_FRAME" val="{&quot;height&quot;:447.45,&quot;left&quot;:55.199999999999974,&quot;top&quot;:48.95,&quot;width&quot;:848.2144094488189}"/>
</p:tagLst>
</file>

<file path=ppt/tags/tag3.xml><?xml version="1.0" encoding="utf-8"?>
<p:tagLst xmlns:p="http://schemas.openxmlformats.org/presentationml/2006/main">
  <p:tag name="KSO_WM_DIAGRAM_VIRTUALLY_FRAME" val="{&quot;height&quot;:250.40196850393696,&quot;left&quot;:88.02566929133857,&quot;top&quot;:204.45527559055117,&quot;width&quot;:738.0746456692913}"/>
</p:tagLst>
</file>

<file path=ppt/tags/tag30.xml><?xml version="1.0" encoding="utf-8"?>
<p:tagLst xmlns:p="http://schemas.openxmlformats.org/presentationml/2006/main">
  <p:tag name="KSO_WM_DIAGRAM_VIRTUALLY_FRAME" val="{&quot;height&quot;:447.45,&quot;left&quot;:55.199999999999974,&quot;top&quot;:48.95,&quot;width&quot;:848.2144094488189}"/>
</p:tagLst>
</file>

<file path=ppt/tags/tag31.xml><?xml version="1.0" encoding="utf-8"?>
<p:tagLst xmlns:p="http://schemas.openxmlformats.org/presentationml/2006/main">
  <p:tag name="KSO_WM_DIAGRAM_VIRTUALLY_FRAME" val="{&quot;height&quot;:447.45,&quot;left&quot;:55.2,&quot;top&quot;:48.95,&quot;width&quot;:848.2144094488189}"/>
</p:tagLst>
</file>

<file path=ppt/tags/tag32.xml><?xml version="1.0" encoding="utf-8"?>
<p:tagLst xmlns:p="http://schemas.openxmlformats.org/presentationml/2006/main">
  <p:tag name="KSO_WM_DIAGRAM_VIRTUALLY_FRAME" val="{&quot;height&quot;:447.45,&quot;left&quot;:55.2,&quot;top&quot;:48.95,&quot;width&quot;:848.2144094488189}"/>
</p:tagLst>
</file>

<file path=ppt/tags/tag33.xml><?xml version="1.0" encoding="utf-8"?>
<p:tagLst xmlns:p="http://schemas.openxmlformats.org/presentationml/2006/main">
  <p:tag name="KSO_WM_DIAGRAM_VIRTUALLY_FRAME" val="{&quot;height&quot;:447.45,&quot;left&quot;:55.2,&quot;top&quot;:48.95,&quot;width&quot;:848.2144094488189}"/>
</p:tagLst>
</file>

<file path=ppt/tags/tag34.xml><?xml version="1.0" encoding="utf-8"?>
<p:tagLst xmlns:p="http://schemas.openxmlformats.org/presentationml/2006/main">
  <p:tag name="KSO_WM_DIAGRAM_VIRTUALLY_FRAME" val="{&quot;height&quot;:447.45,&quot;left&quot;:55.2,&quot;top&quot;:48.95,&quot;width&quot;:848.2144094488189}"/>
</p:tagLst>
</file>

<file path=ppt/tags/tag35.xml><?xml version="1.0" encoding="utf-8"?>
<p:tagLst xmlns:p="http://schemas.openxmlformats.org/presentationml/2006/main">
  <p:tag name="KSO_WM_DIAGRAM_VIRTUALLY_FRAME" val="{&quot;height&quot;:447.45,&quot;left&quot;:55.2,&quot;top&quot;:48.95,&quot;width&quot;:848.2144094488189}"/>
</p:tagLst>
</file>

<file path=ppt/tags/tag36.xml><?xml version="1.0" encoding="utf-8"?>
<p:tagLst xmlns:p="http://schemas.openxmlformats.org/presentationml/2006/main">
  <p:tag name="KSO_WM_DIAGRAM_VIRTUALLY_FRAME" val="{&quot;height&quot;:447.45,&quot;left&quot;:55.2,&quot;top&quot;:48.95,&quot;width&quot;:848.2144094488189}"/>
</p:tagLst>
</file>

<file path=ppt/tags/tag37.xml><?xml version="1.0" encoding="utf-8"?>
<p:tagLst xmlns:p="http://schemas.openxmlformats.org/presentationml/2006/main">
  <p:tag name="KSO_WM_DIAGRAM_VIRTUALLY_FRAME" val="{&quot;height&quot;:447.45,&quot;left&quot;:55.2,&quot;top&quot;:48.95,&quot;width&quot;:848.2144094488189}"/>
</p:tagLst>
</file>

<file path=ppt/tags/tag38.xml><?xml version="1.0" encoding="utf-8"?>
<p:tagLst xmlns:p="http://schemas.openxmlformats.org/presentationml/2006/main">
  <p:tag name="KSO_WM_DIAGRAM_VIRTUALLY_FRAME" val="{&quot;height&quot;:447.45,&quot;left&quot;:55.2,&quot;top&quot;:48.95,&quot;width&quot;:848.2144094488189}"/>
</p:tagLst>
</file>

<file path=ppt/tags/tag39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4.xml><?xml version="1.0" encoding="utf-8"?>
<p:tagLst xmlns:p="http://schemas.openxmlformats.org/presentationml/2006/main">
  <p:tag name="KSO_WM_DIAGRAM_VIRTUALLY_FRAME" val="{&quot;height&quot;:250.40196850393696,&quot;left&quot;:88.02566929133857,&quot;top&quot;:204.45527559055117,&quot;width&quot;:738.0746456692913}"/>
</p:tagLst>
</file>

<file path=ppt/tags/tag40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41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42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43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44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45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46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47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48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49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5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50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51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52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53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54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55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56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57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58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59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6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60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61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62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63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64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65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66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67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68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69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7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70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71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72.xml><?xml version="1.0" encoding="utf-8"?>
<p:tagLst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D0BF57FC-DA22-4ACC-B0CC-4531DD8570E4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内容列表"/>
  <p:tag name="ISPRINGCLOUDFOLDERID" val="0"/>
  <p:tag name="ISPRINGCLOUDFOLDERPATH" val="资源库"/>
  <p:tag name="ISPRING_OUTPUT_FOLDER" val="G:\第十四批\610603"/>
  <p:tag name="ISPRING_PRESENTATION_TITLE" val="5a9268694f6e6"/>
  <p:tag name="ISPRING_FIRST_PUBLISH" val="1"/>
</p:tagLst>
</file>

<file path=ppt/tags/tag8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ags/tag9.xml><?xml version="1.0" encoding="utf-8"?>
<p:tagLst xmlns:p="http://schemas.openxmlformats.org/presentationml/2006/main">
  <p:tag name="KSO_WM_DIAGRAM_VIRTUALLY_FRAME" val="{&quot;height&quot;:402.1,&quot;left&quot;:96.85,&quot;top&quot;:75.75,&quot;width&quot;:797.3}"/>
</p:tagLst>
</file>

<file path=ppt/theme/theme1.xml><?xml version="1.0" encoding="utf-8"?>
<a:theme xmlns:a="http://schemas.openxmlformats.org/drawingml/2006/main" name="第一PPT，www.1ppt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2523</Words>
  <Application>WPS 演示</Application>
  <PresentationFormat>宽屏</PresentationFormat>
  <Paragraphs>132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印品黑体</vt:lpstr>
      <vt:lpstr>黑体</vt:lpstr>
      <vt:lpstr>Times New Roman</vt:lpstr>
      <vt:lpstr>等线</vt:lpstr>
      <vt:lpstr>Calibri</vt:lpstr>
      <vt:lpstr>微软雅黑</vt:lpstr>
      <vt:lpstr>Arial Unicode MS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大气山水禅意</dc:title>
  <dc:creator>第一PPT</dc:creator>
  <cp:keywords>www.1ppt.com</cp:keywords>
  <dc:description>www.1ppt.com</dc:description>
  <cp:lastModifiedBy>WPS_1602315719</cp:lastModifiedBy>
  <cp:revision>102</cp:revision>
  <dcterms:created xsi:type="dcterms:W3CDTF">2017-08-18T03:02:00Z</dcterms:created>
  <dcterms:modified xsi:type="dcterms:W3CDTF">2026-03-13T00:47:54Z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A3B853A382824153892C58C5E16426EB_12</vt:lpwstr>
  </property>
</Properties>
</file>