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sldIdLst>
    <p:sldId id="308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9" r:id="rId24"/>
  </p:sldIdLst>
  <p:sldSz cx="12192000" cy="6858000"/>
  <p:notesSz cx="7103745" cy="10234295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67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tags" Target="../tags/tag5.xml"/><Relationship Id="rId3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image" Target="../media/image3.png"/><Relationship Id="rId6" Type="http://schemas.openxmlformats.org/officeDocument/2006/relationships/tags" Target="../tags/tag8.xml"/><Relationship Id="rId5" Type="http://schemas.openxmlformats.org/officeDocument/2006/relationships/image" Target="../media/image2.png"/><Relationship Id="rId4" Type="http://schemas.openxmlformats.org/officeDocument/2006/relationships/tags" Target="../tags/tag7.xml"/><Relationship Id="rId3" Type="http://schemas.openxmlformats.org/officeDocument/2006/relationships/image" Target="../media/image4.png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tags" Target="../tags/tag12.xml"/><Relationship Id="rId3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tags" Target="../tags/tag14.xml"/><Relationship Id="rId3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2.png"/><Relationship Id="rId4" Type="http://schemas.openxmlformats.org/officeDocument/2006/relationships/tags" Target="../tags/tag16.xml"/><Relationship Id="rId3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tags" Target="../tags/tag18.xml"/><Relationship Id="rId3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tags" Target="../tags/tag20.xml"/><Relationship Id="rId3" Type="http://schemas.openxmlformats.org/officeDocument/2006/relationships/image" Target="../media/image2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image" Target="../media/image3.png"/><Relationship Id="rId4" Type="http://schemas.openxmlformats.org/officeDocument/2006/relationships/tags" Target="../tags/tag22.xml"/><Relationship Id="rId3" Type="http://schemas.openxmlformats.org/officeDocument/2006/relationships/image" Target="../media/image2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image" Target="../media/image1.jpe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image" Target="../media/image3.png"/><Relationship Id="rId4" Type="http://schemas.openxmlformats.org/officeDocument/2006/relationships/tags" Target="../tags/tag27.xml"/><Relationship Id="rId3" Type="http://schemas.openxmlformats.org/officeDocument/2006/relationships/image" Target="../media/image2.png"/><Relationship Id="rId2" Type="http://schemas.openxmlformats.org/officeDocument/2006/relationships/tags" Target="../tags/tag26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image" Target="../media/image3.png"/><Relationship Id="rId5" Type="http://schemas.openxmlformats.org/officeDocument/2006/relationships/tags" Target="../tags/tag34.xml"/><Relationship Id="rId4" Type="http://schemas.openxmlformats.org/officeDocument/2006/relationships/image" Target="../media/image2.pn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1" Type="http://schemas.openxmlformats.org/officeDocument/2006/relationships/tags" Target="../tags/tag39.xml"/><Relationship Id="rId10" Type="http://schemas.openxmlformats.org/officeDocument/2006/relationships/tags" Target="../tags/tag3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image" Target="../media/image3.png"/><Relationship Id="rId5" Type="http://schemas.openxmlformats.org/officeDocument/2006/relationships/tags" Target="../tags/tag42.xml"/><Relationship Id="rId4" Type="http://schemas.openxmlformats.org/officeDocument/2006/relationships/image" Target="../media/image2.png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2" Type="http://schemas.openxmlformats.org/officeDocument/2006/relationships/tags" Target="../tags/tag48.xml"/><Relationship Id="rId11" Type="http://schemas.openxmlformats.org/officeDocument/2006/relationships/tags" Target="../tags/tag47.xml"/><Relationship Id="rId10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image" Target="../media/image3.png"/><Relationship Id="rId5" Type="http://schemas.openxmlformats.org/officeDocument/2006/relationships/tags" Target="../tags/tag51.xml"/><Relationship Id="rId4" Type="http://schemas.openxmlformats.org/officeDocument/2006/relationships/image" Target="../media/image2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2" Type="http://schemas.openxmlformats.org/officeDocument/2006/relationships/tags" Target="../tags/tag57.xml"/><Relationship Id="rId11" Type="http://schemas.openxmlformats.org/officeDocument/2006/relationships/tags" Target="../tags/tag56.xml"/><Relationship Id="rId10" Type="http://schemas.openxmlformats.org/officeDocument/2006/relationships/tags" Target="../tags/tag55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image" Target="../media/image3.png"/><Relationship Id="rId5" Type="http://schemas.openxmlformats.org/officeDocument/2006/relationships/tags" Target="../tags/tag60.xml"/><Relationship Id="rId4" Type="http://schemas.openxmlformats.org/officeDocument/2006/relationships/image" Target="../media/image2.png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image" Target="../media/image3.png"/><Relationship Id="rId5" Type="http://schemas.openxmlformats.org/officeDocument/2006/relationships/tags" Target="../tags/tag69.xml"/><Relationship Id="rId4" Type="http://schemas.openxmlformats.org/officeDocument/2006/relationships/image" Target="../media/image2.png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4" Type="http://schemas.openxmlformats.org/officeDocument/2006/relationships/tags" Target="../tags/tag77.xml"/><Relationship Id="rId13" Type="http://schemas.openxmlformats.org/officeDocument/2006/relationships/tags" Target="../tags/tag76.xml"/><Relationship Id="rId12" Type="http://schemas.openxmlformats.org/officeDocument/2006/relationships/tags" Target="../tags/tag75.xml"/><Relationship Id="rId11" Type="http://schemas.openxmlformats.org/officeDocument/2006/relationships/tags" Target="../tags/tag74.xml"/><Relationship Id="rId10" Type="http://schemas.openxmlformats.org/officeDocument/2006/relationships/tags" Target="../tags/tag73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image" Target="../media/image3.png"/><Relationship Id="rId5" Type="http://schemas.openxmlformats.org/officeDocument/2006/relationships/tags" Target="../tags/tag80.xml"/><Relationship Id="rId4" Type="http://schemas.openxmlformats.org/officeDocument/2006/relationships/image" Target="../media/image5.png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044" y="0"/>
            <a:ext cx="12125913" cy="685800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标题 2"/>
          <p:cNvSpPr/>
          <p:nvPr>
            <p:ph type="ctrTitle" idx="2" hasCustomPrompt="1"/>
            <p:custDataLst>
              <p:tags r:id="rId4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4" name="副标题 3"/>
          <p:cNvSpPr/>
          <p:nvPr>
            <p:ph type="subTitle" idx="3" hasCustomPrompt="1"/>
            <p:custDataLst>
              <p:tags r:id="rId5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12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 descr="图片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14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15153" y="1811319"/>
            <a:ext cx="3235350" cy="3235350"/>
          </a:xfrm>
          <a:prstGeom prst="rect">
            <a:avLst/>
          </a:prstGeom>
        </p:spPr>
      </p:pic>
      <p:pic>
        <p:nvPicPr>
          <p:cNvPr id="2" name="图片 1" descr="图片12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7" name="图片 6" descr="图片1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副标题 2"/>
          <p:cNvSpPr/>
          <p:nvPr>
            <p:ph type="subTitle" idx="3" hasCustomPrompt="1"/>
            <p:custDataLst>
              <p:tags r:id="rId8"/>
            </p:custDataLst>
          </p:nvPr>
        </p:nvSpPr>
        <p:spPr>
          <a:xfrm>
            <a:off x="4521236" y="2976598"/>
            <a:ext cx="6857365" cy="825334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9" name="标题 3"/>
          <p:cNvSpPr/>
          <p:nvPr>
            <p:ph type="ctrTitle" idx="2" hasCustomPrompt="1"/>
            <p:custDataLst>
              <p:tags r:id="rId9"/>
            </p:custDataLst>
          </p:nvPr>
        </p:nvSpPr>
        <p:spPr>
          <a:xfrm>
            <a:off x="4521236" y="2000603"/>
            <a:ext cx="6858000" cy="845820"/>
          </a:xfrm>
        </p:spPr>
        <p:txBody>
          <a:bodyPr vert="horz" wrap="square" lIns="0" tIns="0" rIns="0" bIns="0" rtlCol="0" anchor="b" anchorCtr="0">
            <a:normAutofit fontScale="9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5500" b="1" i="0" u="none" strike="noStrike" kern="1200" cap="none" spc="500" normalizeH="0" baseline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12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 descr="图片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2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 descr="图片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14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08790" y="1234440"/>
            <a:ext cx="4389120" cy="4389120"/>
          </a:xfrm>
          <a:prstGeom prst="rect">
            <a:avLst/>
          </a:prstGeom>
        </p:spPr>
      </p:pic>
      <p:pic>
        <p:nvPicPr>
          <p:cNvPr id="6" name="图片 5" descr="图片12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12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8" name="图片 7" descr="图片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12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7" name="图片 6" descr="图片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12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2" name="图片 1" descr="图片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3044" y="0"/>
            <a:ext cx="12125913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6" name="文本占位符 2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762006" y="4342662"/>
            <a:ext cx="4826038" cy="383300"/>
          </a:xfr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7" name="标题 3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62006" y="3106952"/>
            <a:ext cx="4826038" cy="1076960"/>
          </a:xfr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70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12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 descr="图片1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 descr="图片1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94600" y="302400"/>
            <a:ext cx="720090" cy="720090"/>
          </a:xfrm>
          <a:prstGeom prst="rect">
            <a:avLst/>
          </a:prstGeom>
        </p:spPr>
      </p:pic>
      <p:pic>
        <p:nvPicPr>
          <p:cNvPr id="6" name="图片 5" descr="图片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177310" y="58355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 descr="图片1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6" name="图片 5" descr="图片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 descr="图片1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6" name="图片 5" descr="图片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 descr="图片1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 descr="图片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 descr="图片1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6" name="图片 5" descr="图片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8" name="图片 7" descr="图片12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6" name="图片 5" descr="图片1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2" Type="http://schemas.openxmlformats.org/officeDocument/2006/relationships/theme" Target="../theme/theme2.xml"/><Relationship Id="rId21" Type="http://schemas.openxmlformats.org/officeDocument/2006/relationships/tags" Target="../tags/tag88.xml"/><Relationship Id="rId20" Type="http://schemas.openxmlformats.org/officeDocument/2006/relationships/tags" Target="../tags/tag87.xml"/><Relationship Id="rId2" Type="http://schemas.openxmlformats.org/officeDocument/2006/relationships/slideLayout" Target="../slideLayouts/slideLayout12.xml"/><Relationship Id="rId19" Type="http://schemas.openxmlformats.org/officeDocument/2006/relationships/tags" Target="../tags/tag86.xml"/><Relationship Id="rId18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7" Type="http://schemas.openxmlformats.org/officeDocument/2006/relationships/tags" Target="../tags/tag124.xml"/><Relationship Id="rId6" Type="http://schemas.openxmlformats.org/officeDocument/2006/relationships/image" Target="../media/image10.jpeg"/><Relationship Id="rId5" Type="http://schemas.openxmlformats.org/officeDocument/2006/relationships/tags" Target="../tags/tag123.xml"/><Relationship Id="rId4" Type="http://schemas.openxmlformats.org/officeDocument/2006/relationships/image" Target="../media/image3.png"/><Relationship Id="rId3" Type="http://schemas.openxmlformats.org/officeDocument/2006/relationships/tags" Target="../tags/tag122.xml"/><Relationship Id="rId2" Type="http://schemas.openxmlformats.org/officeDocument/2006/relationships/image" Target="../media/image2.png"/><Relationship Id="rId1" Type="http://schemas.openxmlformats.org/officeDocument/2006/relationships/tags" Target="../tags/tag1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129.xml"/><Relationship Id="rId7" Type="http://schemas.openxmlformats.org/officeDocument/2006/relationships/tags" Target="../tags/tag128.xml"/><Relationship Id="rId6" Type="http://schemas.openxmlformats.org/officeDocument/2006/relationships/image" Target="../media/image11.jpeg"/><Relationship Id="rId5" Type="http://schemas.openxmlformats.org/officeDocument/2006/relationships/tags" Target="../tags/tag127.xml"/><Relationship Id="rId4" Type="http://schemas.openxmlformats.org/officeDocument/2006/relationships/image" Target="../media/image3.png"/><Relationship Id="rId3" Type="http://schemas.openxmlformats.org/officeDocument/2006/relationships/tags" Target="../tags/tag126.xml"/><Relationship Id="rId2" Type="http://schemas.openxmlformats.org/officeDocument/2006/relationships/image" Target="../media/image2.png"/><Relationship Id="rId1" Type="http://schemas.openxmlformats.org/officeDocument/2006/relationships/tags" Target="../tags/tag125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image" Target="../media/image3.png"/><Relationship Id="rId3" Type="http://schemas.openxmlformats.org/officeDocument/2006/relationships/tags" Target="../tags/tag131.xml"/><Relationship Id="rId2" Type="http://schemas.openxmlformats.org/officeDocument/2006/relationships/image" Target="../media/image2.png"/><Relationship Id="rId1" Type="http://schemas.openxmlformats.org/officeDocument/2006/relationships/tags" Target="../tags/tag130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36.xml"/><Relationship Id="rId5" Type="http://schemas.openxmlformats.org/officeDocument/2006/relationships/image" Target="../media/image12.jpeg"/><Relationship Id="rId4" Type="http://schemas.openxmlformats.org/officeDocument/2006/relationships/image" Target="../media/image3.png"/><Relationship Id="rId3" Type="http://schemas.openxmlformats.org/officeDocument/2006/relationships/tags" Target="../tags/tag135.xml"/><Relationship Id="rId2" Type="http://schemas.openxmlformats.org/officeDocument/2006/relationships/image" Target="../media/image2.png"/><Relationship Id="rId1" Type="http://schemas.openxmlformats.org/officeDocument/2006/relationships/tags" Target="../tags/tag134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39.xml"/><Relationship Id="rId5" Type="http://schemas.openxmlformats.org/officeDocument/2006/relationships/image" Target="../media/image13.jpeg"/><Relationship Id="rId4" Type="http://schemas.openxmlformats.org/officeDocument/2006/relationships/image" Target="../media/image3.png"/><Relationship Id="rId3" Type="http://schemas.openxmlformats.org/officeDocument/2006/relationships/tags" Target="../tags/tag138.xml"/><Relationship Id="rId2" Type="http://schemas.openxmlformats.org/officeDocument/2006/relationships/image" Target="../media/image2.png"/><Relationship Id="rId1" Type="http://schemas.openxmlformats.org/officeDocument/2006/relationships/tags" Target="../tags/tag13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7" Type="http://schemas.openxmlformats.org/officeDocument/2006/relationships/tags" Target="../tags/tag143.xml"/><Relationship Id="rId6" Type="http://schemas.openxmlformats.org/officeDocument/2006/relationships/image" Target="../media/image14.png"/><Relationship Id="rId5" Type="http://schemas.openxmlformats.org/officeDocument/2006/relationships/tags" Target="../tags/tag142.xml"/><Relationship Id="rId4" Type="http://schemas.openxmlformats.org/officeDocument/2006/relationships/image" Target="../media/image3.png"/><Relationship Id="rId3" Type="http://schemas.openxmlformats.org/officeDocument/2006/relationships/tags" Target="../tags/tag141.xml"/><Relationship Id="rId2" Type="http://schemas.openxmlformats.org/officeDocument/2006/relationships/image" Target="../media/image2.png"/><Relationship Id="rId1" Type="http://schemas.openxmlformats.org/officeDocument/2006/relationships/tags" Target="../tags/tag140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image" Target="../media/image3.png"/><Relationship Id="rId3" Type="http://schemas.openxmlformats.org/officeDocument/2006/relationships/tags" Target="../tags/tag145.xml"/><Relationship Id="rId2" Type="http://schemas.openxmlformats.org/officeDocument/2006/relationships/image" Target="../media/image2.png"/><Relationship Id="rId1" Type="http://schemas.openxmlformats.org/officeDocument/2006/relationships/tags" Target="../tags/tag144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50.xml"/><Relationship Id="rId5" Type="http://schemas.openxmlformats.org/officeDocument/2006/relationships/image" Target="../media/image15.png"/><Relationship Id="rId4" Type="http://schemas.openxmlformats.org/officeDocument/2006/relationships/image" Target="../media/image3.png"/><Relationship Id="rId3" Type="http://schemas.openxmlformats.org/officeDocument/2006/relationships/tags" Target="../tags/tag149.xml"/><Relationship Id="rId2" Type="http://schemas.openxmlformats.org/officeDocument/2006/relationships/image" Target="../media/image2.png"/><Relationship Id="rId1" Type="http://schemas.openxmlformats.org/officeDocument/2006/relationships/tags" Target="../tags/tag148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image" Target="../media/image3.png"/><Relationship Id="rId3" Type="http://schemas.openxmlformats.org/officeDocument/2006/relationships/tags" Target="../tags/tag152.xml"/><Relationship Id="rId2" Type="http://schemas.openxmlformats.org/officeDocument/2006/relationships/image" Target="../media/image2.png"/><Relationship Id="rId1" Type="http://schemas.openxmlformats.org/officeDocument/2006/relationships/tags" Target="../tags/tag151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image" Target="../media/image3.png"/><Relationship Id="rId3" Type="http://schemas.openxmlformats.org/officeDocument/2006/relationships/tags" Target="../tags/tag156.xml"/><Relationship Id="rId2" Type="http://schemas.openxmlformats.org/officeDocument/2006/relationships/image" Target="../media/image2.png"/><Relationship Id="rId1" Type="http://schemas.openxmlformats.org/officeDocument/2006/relationships/tags" Target="../tags/tag1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9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163.xml"/><Relationship Id="rId7" Type="http://schemas.openxmlformats.org/officeDocument/2006/relationships/image" Target="../media/image16.png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image" Target="../media/image3.png"/><Relationship Id="rId3" Type="http://schemas.openxmlformats.org/officeDocument/2006/relationships/tags" Target="../tags/tag160.xml"/><Relationship Id="rId2" Type="http://schemas.openxmlformats.org/officeDocument/2006/relationships/image" Target="../media/image2.png"/><Relationship Id="rId1" Type="http://schemas.openxmlformats.org/officeDocument/2006/relationships/tags" Target="../tags/tag159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tags" Target="../tags/tag164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96.xml"/><Relationship Id="rId5" Type="http://schemas.openxmlformats.org/officeDocument/2006/relationships/image" Target="../media/image7.png"/><Relationship Id="rId4" Type="http://schemas.openxmlformats.org/officeDocument/2006/relationships/image" Target="../media/image3.png"/><Relationship Id="rId3" Type="http://schemas.openxmlformats.org/officeDocument/2006/relationships/tags" Target="../tags/tag95.xml"/><Relationship Id="rId2" Type="http://schemas.openxmlformats.org/officeDocument/2006/relationships/image" Target="../media/image2.png"/><Relationship Id="rId1" Type="http://schemas.openxmlformats.org/officeDocument/2006/relationships/tags" Target="../tags/tag94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image" Target="../media/image3.png"/><Relationship Id="rId3" Type="http://schemas.openxmlformats.org/officeDocument/2006/relationships/tags" Target="../tags/tag98.xml"/><Relationship Id="rId2" Type="http://schemas.openxmlformats.org/officeDocument/2006/relationships/image" Target="../media/image2.png"/><Relationship Id="rId1" Type="http://schemas.openxmlformats.org/officeDocument/2006/relationships/tags" Target="../tags/tag97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image" Target="../media/image3.png"/><Relationship Id="rId3" Type="http://schemas.openxmlformats.org/officeDocument/2006/relationships/tags" Target="../tags/tag102.xml"/><Relationship Id="rId2" Type="http://schemas.openxmlformats.org/officeDocument/2006/relationships/image" Target="../media/image2.png"/><Relationship Id="rId1" Type="http://schemas.openxmlformats.org/officeDocument/2006/relationships/tags" Target="../tags/tag10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7" Type="http://schemas.openxmlformats.org/officeDocument/2006/relationships/tags" Target="../tags/tag108.xml"/><Relationship Id="rId6" Type="http://schemas.openxmlformats.org/officeDocument/2006/relationships/tags" Target="../tags/tag107.xml"/><Relationship Id="rId5" Type="http://schemas.openxmlformats.org/officeDocument/2006/relationships/image" Target="../media/image8.jpeg"/><Relationship Id="rId4" Type="http://schemas.openxmlformats.org/officeDocument/2006/relationships/image" Target="../media/image3.png"/><Relationship Id="rId3" Type="http://schemas.openxmlformats.org/officeDocument/2006/relationships/tags" Target="../tags/tag106.xml"/><Relationship Id="rId2" Type="http://schemas.openxmlformats.org/officeDocument/2006/relationships/image" Target="../media/image2.png"/><Relationship Id="rId1" Type="http://schemas.openxmlformats.org/officeDocument/2006/relationships/tags" Target="../tags/tag105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7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image" Target="../media/image3.png"/><Relationship Id="rId3" Type="http://schemas.openxmlformats.org/officeDocument/2006/relationships/tags" Target="../tags/tag110.xml"/><Relationship Id="rId2" Type="http://schemas.openxmlformats.org/officeDocument/2006/relationships/image" Target="../media/image2.png"/><Relationship Id="rId1" Type="http://schemas.openxmlformats.org/officeDocument/2006/relationships/tags" Target="../tags/tag10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117.xml"/><Relationship Id="rId7" Type="http://schemas.openxmlformats.org/officeDocument/2006/relationships/image" Target="../media/image9.png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image" Target="../media/image3.png"/><Relationship Id="rId3" Type="http://schemas.openxmlformats.org/officeDocument/2006/relationships/tags" Target="../tags/tag114.xml"/><Relationship Id="rId2" Type="http://schemas.openxmlformats.org/officeDocument/2006/relationships/image" Target="../media/image2.png"/><Relationship Id="rId1" Type="http://schemas.openxmlformats.org/officeDocument/2006/relationships/tags" Target="../tags/tag113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7.xml"/><Relationship Id="rId5" Type="http://schemas.openxmlformats.org/officeDocument/2006/relationships/tags" Target="../tags/tag120.xml"/><Relationship Id="rId4" Type="http://schemas.openxmlformats.org/officeDocument/2006/relationships/image" Target="../media/image3.png"/><Relationship Id="rId3" Type="http://schemas.openxmlformats.org/officeDocument/2006/relationships/tags" Target="../tags/tag119.xml"/><Relationship Id="rId2" Type="http://schemas.openxmlformats.org/officeDocument/2006/relationships/image" Target="../media/image2.png"/><Relationship Id="rId1" Type="http://schemas.openxmlformats.org/officeDocument/2006/relationships/tags" Target="../tags/tag1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1" name="图片 100"/>
          <p:cNvPicPr/>
          <p:nvPr/>
        </p:nvPicPr>
        <p:blipFill>
          <a:blip r:embed="rId1"/>
          <a:srcRect l="11389" r="10325"/>
          <a:stretch>
            <a:fillRect/>
          </a:stretch>
        </p:blipFill>
        <p:spPr>
          <a:xfrm>
            <a:off x="0" y="0"/>
            <a:ext cx="467487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标题 11"/>
          <p:cNvSpPr/>
          <p:nvPr>
            <p:ph type="ctrTitle" idx="2"/>
            <p:custDataLst>
              <p:tags r:id="rId2"/>
            </p:custDataLst>
          </p:nvPr>
        </p:nvSpPr>
        <p:spPr>
          <a:xfrm>
            <a:off x="5268595" y="469265"/>
            <a:ext cx="5371465" cy="895985"/>
          </a:xfrm>
        </p:spPr>
        <p:txBody>
          <a:bodyPr>
            <a:normAutofit fontScale="90000"/>
          </a:bodyPr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>
                <a:solidFill>
                  <a:schemeClr val="accent1"/>
                </a:solidFill>
                <a:cs typeface="汉仪旗黑-85S" panose="00020600040101010101" pitchFamily="18" charset="-122"/>
              </a:rPr>
              <a:t>高中研究性学习报告</a:t>
            </a:r>
            <a:r>
              <a:rPr lang="zh-CN" altLang="en-US">
                <a:solidFill>
                  <a:schemeClr val="accent1"/>
                </a:solidFill>
                <a:cs typeface="汉仪旗黑-85S" panose="00020600040101010101" pitchFamily="18" charset="-122"/>
              </a:rPr>
              <a:t>         </a:t>
            </a:r>
            <a:endParaRPr lang="zh-CN" altLang="en-US">
              <a:solidFill>
                <a:schemeClr val="accent1"/>
              </a:solidFill>
              <a:cs typeface="汉仪旗黑-85S" panose="00020600040101010101" pitchFamily="18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3677920" y="1595755"/>
            <a:ext cx="8081010" cy="7683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4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免疫系统--宇宙中最庞大的军队</a:t>
            </a:r>
            <a:endParaRPr lang="zh-CN" altLang="en-US" sz="4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3" name="副标题 12"/>
          <p:cNvSpPr/>
          <p:nvPr>
            <p:ph type="subTitle" idx="3"/>
            <p:custDataLst>
              <p:tags r:id="rId4"/>
            </p:custDataLst>
          </p:nvPr>
        </p:nvSpPr>
        <p:spPr>
          <a:xfrm>
            <a:off x="5971540" y="2804795"/>
            <a:ext cx="5874385" cy="3029585"/>
          </a:xfrm>
        </p:spPr>
        <p:txBody>
          <a:bodyPr>
            <a:noAutofit/>
          </a:bodyPr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组   </a:t>
            </a:r>
            <a:r>
              <a:rPr lang="en-US" altLang="zh-CN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  </a:t>
            </a:r>
            <a:r>
              <a:rPr lang="zh-CN" altLang="en-US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 长：赵双琛</a:t>
            </a:r>
            <a:endParaRPr lang="zh-CN" altLang="en-US" sz="2700" b="1">
              <a:solidFill>
                <a:schemeClr val="dk1">
                  <a:lumMod val="65000"/>
                  <a:lumOff val="35000"/>
                </a:schemeClr>
              </a:solidFill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组    </a:t>
            </a:r>
            <a:r>
              <a:rPr lang="en-US" altLang="zh-CN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  </a:t>
            </a:r>
            <a:r>
              <a:rPr lang="zh-CN" altLang="en-US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员：杨轶尧</a:t>
            </a:r>
            <a:r>
              <a:rPr lang="en-US" altLang="zh-CN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 </a:t>
            </a:r>
            <a:r>
              <a:rPr lang="zh-CN" altLang="en-US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盛明远</a:t>
            </a:r>
            <a:endParaRPr lang="zh-CN" altLang="en-US" sz="2700" b="1">
              <a:solidFill>
                <a:schemeClr val="dk1">
                  <a:lumMod val="65000"/>
                  <a:lumOff val="35000"/>
                </a:schemeClr>
              </a:solidFill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指导老师：张伟杰</a:t>
            </a:r>
            <a:endParaRPr lang="zh-CN" altLang="en-US" sz="2700" b="1">
              <a:solidFill>
                <a:schemeClr val="dk1">
                  <a:lumMod val="65000"/>
                  <a:lumOff val="35000"/>
                </a:schemeClr>
              </a:solidFill>
              <a:sym typeface="+mn-ea"/>
            </a:endParaRP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学    </a:t>
            </a:r>
            <a:r>
              <a:rPr lang="en-US" altLang="zh-CN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  </a:t>
            </a:r>
            <a:r>
              <a:rPr lang="zh-CN" altLang="en-US" sz="2700" b="1">
                <a:solidFill>
                  <a:schemeClr val="dk1">
                    <a:lumMod val="65000"/>
                    <a:lumOff val="35000"/>
                  </a:schemeClr>
                </a:solidFill>
                <a:sym typeface="+mn-ea"/>
              </a:rPr>
              <a:t>校：徐州市矿大实验学校</a:t>
            </a:r>
            <a:endParaRPr lang="zh-CN" altLang="en-US" sz="2700" b="1">
              <a:solidFill>
                <a:schemeClr val="dk1">
                  <a:lumMod val="65000"/>
                  <a:lumOff val="35000"/>
                </a:schemeClr>
              </a:solidFill>
              <a:sym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" name="图片 4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" name="图片 3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464820" y="142875"/>
            <a:ext cx="11371580" cy="6185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</a:pPr>
            <a:r>
              <a:rPr lang="en-US" altLang="zh-CN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而对于侵入到细胞内部并疯狂繁殖敌人，只有上述两种免疫细胞是不够的。于是便出现了自然杀伤性细胞（简称</a:t>
            </a:r>
            <a:r>
              <a:rPr lang="en-US" altLang="zh-CN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NK</a:t>
            </a: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，不同于后续要说的细胞毒性</a:t>
            </a:r>
            <a:r>
              <a:rPr lang="en-US" altLang="zh-CN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T</a:t>
            </a: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细胞），其功能便是杀掉被病毒感染的细胞或者癌变的细胞，是少数拥有“杀人执照”的细胞。</a:t>
            </a:r>
            <a:endParaRPr lang="zh-CN" altLang="en-US" sz="2400" b="1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50000"/>
              </a:lnSpc>
            </a:pPr>
            <a:r>
              <a:rPr lang="en-US" altLang="zh-CN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细胞的非自然死亡、免疫细胞在战斗状态下都会</a:t>
            </a:r>
            <a:endParaRPr lang="zh-CN" altLang="en-US" sz="2400" b="1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释放出炎症细胞因子，启动人体的炎症反应，使得血</a:t>
            </a:r>
            <a:endParaRPr lang="zh-CN" altLang="en-US" sz="2400" b="1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管壁变形，含有大量盐分、补体蛋白以及白细胞的血</a:t>
            </a:r>
            <a:endParaRPr lang="zh-CN" altLang="en-US" sz="2400" b="1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液成分渗入组织液，引发组织水肿，使得发炎部位变</a:t>
            </a:r>
            <a:endParaRPr lang="zh-CN" altLang="en-US" sz="2400" b="1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得又红又肿。炎症反应本质上是为了让免疫细胞和免</a:t>
            </a:r>
            <a:endParaRPr lang="zh-CN" altLang="en-US" sz="2400" b="1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疫蛋白更快到达战场，这时候会引起你主观上的不适</a:t>
            </a:r>
            <a:endParaRPr lang="zh-CN" altLang="en-US" sz="2400" b="1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，比如咽喉肿痛，流鼻涕，咳嗽等症状，自身的传染</a:t>
            </a:r>
            <a:endParaRPr lang="zh-CN" altLang="en-US" sz="2400" b="1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b="1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性也会大大提升。</a:t>
            </a:r>
            <a:endParaRPr lang="zh-CN" altLang="en-US" sz="2400" b="1">
              <a:solidFill>
                <a:srgbClr val="00206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101" name="图片 100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929880" y="2051050"/>
            <a:ext cx="3983355" cy="388429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7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838200" y="1964690"/>
            <a:ext cx="10515600" cy="2928620"/>
          </a:xfrm>
          <a:prstGeom prst="rect">
            <a:avLst/>
          </a:prstGeom>
        </p:spPr>
        <p:txBody>
          <a:bodyPr vert="horz" wrap="square" lIns="90170" tIns="46990" rIns="90170" bIns="4699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8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随着炎症反应的加剧，免疫系统已经</a:t>
            </a:r>
            <a:endParaRPr lang="zh-CN" altLang="en-US" sz="28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意识到这次的病毒并不容易对付，他</a:t>
            </a:r>
            <a:endParaRPr lang="zh-CN" altLang="en-US" sz="28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们需要更强大的支援，它们开始释放一种细胞因子--热原质。热原质可以穿过大脑屏障，与大脑内的神经细胞发生作用，向体温调节中枢--下丘脑发出指令：上调体内设定的体温恒定值，造成的结果便是人们所熟知的--发烧。</a:t>
            </a:r>
            <a:endParaRPr lang="zh-CN" altLang="en-US" sz="28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pic>
        <p:nvPicPr>
          <p:cNvPr id="100" name="图片 99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491095" y="720090"/>
            <a:ext cx="3352165" cy="2912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标题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838200" y="365125"/>
            <a:ext cx="10005060" cy="85471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6.发烧是一种什么机制？它又是如何调控的呢？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1325245" y="1096010"/>
            <a:ext cx="9910445" cy="7296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>
                <a:solidFill>
                  <a:srgbClr val="003366"/>
                </a:solidFill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     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wrap="square" lIns="90170" tIns="46990" rIns="90170" bIns="4699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对于像病毒这样强劲的对手，先天性免疫无法完全消灭它们。于是机体便开始研究病毒，这时一种抗原呈递细胞（即APC）--树突状细胞便会发挥作用。它们遍布在皮下、粘膜以及淋巴结中。它们一旦吞噬到病毒，就会将该病毒的抗原呈递在表面，形成MHC-抗原复合体（MHC指主要组织相容性复合体），供辅助性T细胞（简称Th细胞）识别。一旦Th细胞识别到APC表面的MHC-抗原复合体，就会活化并释放出细胞因子，并寻找B细胞与其结合。而B细胞的活化需要三个信号，第一个便是抗原与B细胞直接接触；第二及第三个便是Th细胞上MHC分子的变化以及被活化后的Th细胞所释放的细胞因子。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8200" y="365125"/>
            <a:ext cx="10005060" cy="85471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7.抗体作为超级武器，它是如何被制造和使用的呢？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52475" y="815975"/>
            <a:ext cx="6538595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而与树突状细胞上MHC-抗原复合体相匹配的Th细胞却只有一个。初始Th细胞表面上的蛋白分子的种类可高达上百亿种。而活化后的Th细胞兵分两路，一路负责释放特殊的细胞因子，可以使得吞噬细胞重新“燃起斗志”并“大杀四方”；另一路则负责去活化初始B细胞。而初始B细胞经过上述3个信号活化之后，便会开始大量地分裂、分化成记忆B细胞和浆细胞（又称效应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B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细胞）。大体过程如下图所示：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pic>
        <p:nvPicPr>
          <p:cNvPr id="4" name="图片 3" descr="点击查看图片来源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1070" y="815975"/>
            <a:ext cx="4789805" cy="468439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01650" y="612140"/>
            <a:ext cx="107442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分化出的浆细胞会以大概2000个/s的速率释放抗体。抗体结构如下图所示：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pic>
        <p:nvPicPr>
          <p:cNvPr id="5" name="图片 4" descr="点击查看图片来源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015" y="1724025"/>
            <a:ext cx="10743565" cy="502539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9" name="图片 8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5" name="图片 4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05485" y="345440"/>
            <a:ext cx="5913755" cy="6185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3366"/>
                </a:solidFill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  </a:t>
            </a:r>
            <a:r>
              <a:rPr lang="zh-CN" altLang="en-US" sz="2400" b="1">
                <a:solidFill>
                  <a:srgbClr val="003366"/>
                </a:solidFill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抗体是免疫球蛋白的一种，而大部分抗体的活性存在于γ球蛋白组分内，小部分抗体活性存在于β球蛋白组分内。γ球蛋白的部分主要为IgG，β2球蛋白分别为IgM、IgA，后来又陆续发现了IgE和IgD。而上图是免疫球蛋白（IgG）的结构域</a:t>
            </a:r>
            <a:endParaRPr lang="zh-CN" altLang="en-US" sz="2400" b="1">
              <a:solidFill>
                <a:srgbClr val="003366"/>
              </a:solidFill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3366"/>
                </a:solidFill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   而抗体作为体液免疫中的超级武器，它并不直接杀死病原体，而是与抗原形成抗原</a:t>
            </a:r>
            <a:r>
              <a:rPr lang="en-US" altLang="zh-CN" sz="2400" b="1">
                <a:solidFill>
                  <a:srgbClr val="003366"/>
                </a:solidFill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-</a:t>
            </a:r>
            <a:r>
              <a:rPr lang="zh-CN" altLang="en-US" sz="2400" b="1">
                <a:solidFill>
                  <a:srgbClr val="003366"/>
                </a:solidFill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抗体复合物，从而抑制了病毒的增殖，也抑制了病毒对人体细胞的粘附，等待吞噬细胞将病毒吞噬并杀死    </a:t>
            </a:r>
            <a:endParaRPr lang="zh-CN" altLang="en-US" sz="2400" b="1">
              <a:solidFill>
                <a:srgbClr val="003366"/>
              </a:solidFill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pic>
        <p:nvPicPr>
          <p:cNvPr id="103" name="图片 102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683375" y="1405890"/>
            <a:ext cx="5382895" cy="404558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7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1183640" y="1394460"/>
            <a:ext cx="9381490" cy="720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956310" y="1394460"/>
            <a:ext cx="10515600" cy="5178425"/>
          </a:xfrm>
          <a:prstGeom prst="rect">
            <a:avLst/>
          </a:prstGeom>
        </p:spPr>
        <p:txBody>
          <a:bodyPr vert="horz" wrap="square" lIns="90170" tIns="46990" rIns="90170" bIns="46990" rtlCol="0">
            <a:normAutofit fontScale="25000"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  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在抗体被制造出来以后，原本焦灼的“战局”瞬间就变成了一场单方面的“屠杀”。抗体一般都具有多个结合位点，这样就可以把更多的病原体粘在一起，形成病原体团，等待着吞噬细胞将其吞噬。</a:t>
            </a:r>
            <a:endParaRPr lang="zh-CN" altLang="en-US" sz="96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  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但是抗体只对于在细胞外部的病毒才有作用，一旦它们进入细胞，绝大多数免疫细胞都会对其“束手无策”，这是我们人体内另一种具有“杀人执照”的细胞登场了</a:t>
            </a: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--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细胞毒性</a:t>
            </a: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T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细胞（</a:t>
            </a: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CTL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）。初始</a:t>
            </a: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T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细胞在识别了</a:t>
            </a: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MHC-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抗原复合体之后便会分裂分化成</a:t>
            </a: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Th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细胞及细胞毒性</a:t>
            </a: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T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细胞。而此时的</a:t>
            </a:r>
            <a:r>
              <a:rPr lang="en-US" altLang="zh-CN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CTL</a:t>
            </a:r>
            <a:r>
              <a:rPr lang="zh-CN" altLang="en-US" sz="96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细胞还未具有“杀人”功能。            </a:t>
            </a:r>
            <a:endParaRPr lang="zh-CN" altLang="en-US" sz="96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8200" y="365125"/>
            <a:ext cx="6177280" cy="85471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8.制造出抗体后战况又会如何呢？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11505" y="392430"/>
            <a:ext cx="11307445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在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CTL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细胞完全活化之后，便开始对被病毒感染的细胞进行“屠杀”。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与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NK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细胞不同的是，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CTL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细胞具有特异性识别的功能。而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CTL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细胞杀死靶细胞有两种机制：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①细胞裂解:通过穿孔素/颗粒酶途径分泌穿孔素、颗粒酶、颗粒溶解素和淋巴毒素等物质直接杀伤靶细胞。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②细胞凋亡:通过Fas/ FasL途径诱导靶细胞凋亡。CTL在杀伤过程中自身不受伤害,可连续杀伤多个靶细胞。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该过程属于细胞免疫，具体过程可看下图：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429000"/>
            <a:ext cx="8137525" cy="342138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838200" y="1604645"/>
            <a:ext cx="10515600" cy="4351338"/>
          </a:xfrm>
          <a:prstGeom prst="rect">
            <a:avLst/>
          </a:prstGeom>
        </p:spPr>
        <p:txBody>
          <a:bodyPr vert="horz" wrap="square" lIns="90170" tIns="46990" rIns="90170" bIns="4699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前文已经提到过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B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细胞完全活化后，会分裂分化成记忆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B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细胞和浆细胞；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CTL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细胞完全活化后会分裂分化成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CTL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细胞和记忆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T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细胞。在相同的抗原再次入侵时，记忆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B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细胞会迅速分裂分化成少部分记忆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B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细胞和大量浆细胞，且浆细胞会以更快速度分泌更强的抗体；而记忆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T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细胞会迅速分裂分化成少量记忆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T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细胞和大量的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CTL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，这种更快、更强的免疫反应称为“二次免疫应答”，较初次免疫应答更快、更多、更强。而疫苗的作用便是触发免疫系统的初次免疫应答，这样当病原体真正入侵的时候，触发的便是二次免疫应答，会使病情减弱甚至无宏观表现，这便是疫苗的作用。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8200" y="365125"/>
            <a:ext cx="7774305" cy="85471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9.疫苗这类免疫学药物为什么会有作用呢？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/>
        </p:nvSpPr>
        <p:spPr>
          <a:xfrm>
            <a:off x="414020" y="1375410"/>
            <a:ext cx="8371840" cy="518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      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wrap="square" lIns="90170" tIns="46990" rIns="90170" bIns="4699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在体液免疫、细胞免疫以及非特异性免疫的共同作用下，病毒最后被“全歼”，而剩下的免疫细胞们便“各奔东西”。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像吞噬细胞、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NK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细胞这样的非特异性免疫细胞，在战斗结束以后，它们会存在于体液中，在身体内进行“巡逻”，以应付下一次的大战，但是它们也会被降活。而对于像浆细胞、</a:t>
            </a:r>
            <a:r>
              <a:rPr lang="en-US" altLang="zh-CN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CTL</a:t>
            </a:r>
            <a:r>
              <a:rPr lang="zh-CN" altLang="en-US" sz="2400" b="1">
                <a:solidFill>
                  <a:srgbClr val="003366"/>
                </a:solidFill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细胞这样的“超级武器”级别的细胞则会被灭活，但记忆细胞却会留存下来，存活几年甚至几十年，以保证二次免疫应答的发生，让我们对于一些恐怖的疾病“有计可施”，让我们能够更健康的活下去。</a:t>
            </a:r>
            <a:endParaRPr lang="zh-CN" altLang="en-US" sz="24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8200" y="365125"/>
            <a:ext cx="8071485" cy="85471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10.战斗结束后免疫细胞们都到那里去了呢？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4768850" y="123825"/>
            <a:ext cx="7193280" cy="67341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1.免疫系统的成员都有哪些？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2.病原体是如何去往人体内部的？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3.病原体是如何入侵人体细胞的？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4.细胞是如何通知免疫系统有病原体入侵的？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5.非特异性免疫细胞是如何战斗的？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6.发烧是一种什么样的机制？它又是如何调控的呢？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7.抗体作为超级武器，它是如何被制造和使用的呢？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8.制造出抗体后战况会如何呢？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9.疫苗这类免疫学药物为什么会有作用呢？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marL="0" indent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1">
                <a:solidFill>
                  <a:srgbClr val="000000"/>
                </a:solidFill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10.战斗结束后免疫细胞们都到哪里去了呢？</a:t>
            </a:r>
            <a:endParaRPr lang="zh-CN" altLang="en-US" sz="2400" b="1">
              <a:solidFill>
                <a:srgbClr val="000000"/>
              </a:solidFill>
              <a:uFillTx/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84960" y="1614805"/>
            <a:ext cx="112522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免疫系统</a:t>
            </a:r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38200" y="1718310"/>
            <a:ext cx="1051496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  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本篇调查报告从免疫系统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的组成、战斗方式以及在预防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疾病中的重要作用展开了剖析，促进更多的人了解这个“宇宙中最庞大的军队”，让更多人对自己的身体构造有</a:t>
            </a:r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              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黑体" panose="02010609060101010101" charset="-122"/>
                <a:ea typeface="黑体" panose="02010609060101010101" charset="-122"/>
                <a:cs typeface="微软雅黑" panose="020B0503020204020204" charset="-122"/>
              </a:rPr>
              <a:t>进一步的理解，让更多的人关注自己的健康，改善自己的生活，让我们的生活变得更加美好。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黑体" panose="02010609060101010101" charset="-122"/>
              <a:ea typeface="黑体" panose="02010609060101010101" charset="-122"/>
              <a:cs typeface="微软雅黑" panose="020B0503020204020204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045845" y="317500"/>
            <a:ext cx="1319530" cy="85471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总结：</a:t>
            </a:r>
            <a:endParaRPr lang="zh-CN" altLang="en-US" sz="36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 l="1036" t="3595" r="3435" b="5538"/>
          <a:stretch>
            <a:fillRect/>
          </a:stretch>
        </p:blipFill>
        <p:spPr>
          <a:xfrm>
            <a:off x="6646545" y="172720"/>
            <a:ext cx="5386705" cy="276098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3801745" y="1865630"/>
            <a:ext cx="5504815" cy="22110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endParaRPr lang="en-US" altLang="zh-CN" sz="2400" b="1" dirty="0">
              <a:solidFill>
                <a:srgbClr val="003366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" name="文本框 5"/>
          <p:cNvSpPr txBox="1"/>
          <p:nvPr>
            <p:custDataLst>
              <p:tags r:id="rId2"/>
            </p:custDataLst>
          </p:nvPr>
        </p:nvSpPr>
        <p:spPr>
          <a:xfrm>
            <a:off x="4170680" y="2625725"/>
            <a:ext cx="5401945" cy="188468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00000"/>
              </a:lnSpc>
            </a:pPr>
            <a:r>
              <a:rPr lang="zh-CN" altLang="en-US" sz="66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谢谢观看！</a:t>
            </a:r>
            <a:endParaRPr lang="zh-CN" altLang="en-US" sz="6600" b="1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</a:endParaRPr>
          </a:p>
          <a:p>
            <a:pPr algn="dist">
              <a:lnSpc>
                <a:spcPct val="100000"/>
              </a:lnSpc>
            </a:pPr>
            <a:endParaRPr lang="zh-CN" altLang="en-US" sz="6600" b="1" spc="200" dirty="0">
              <a:solidFill>
                <a:srgbClr val="003366"/>
              </a:solidFill>
              <a:uFillTx/>
              <a:latin typeface="黑体" panose="02010609060101010101" charset="-122"/>
              <a:ea typeface="黑体" panose="02010609060101010101" charset="-122"/>
              <a:cs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1" name="图片 10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20090" y="1691005"/>
            <a:ext cx="722058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en-US" altLang="zh-CN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免疫系统主要包括：免疫器官、免疫细胞和免疫活性物质构成。其中免疫器官包括骨髓、胸腺、淋巴结、脾等，而不同动物的免疫器官也有所差异，如鸟类还具有法氏囊等其他的免疫器官。</a:t>
            </a:r>
            <a:endParaRPr lang="zh-CN" altLang="en-US" sz="28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838200" y="365125"/>
            <a:ext cx="5359400" cy="85471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免疫系统的成员都有哪些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？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2440" y="365125"/>
            <a:ext cx="3935095" cy="585279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9" name="图片 8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5" name="图片 4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28675" y="1056640"/>
            <a:ext cx="11089005" cy="59080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0" algn="l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①</a:t>
            </a:r>
            <a:r>
              <a:rPr lang="zh-CN" altLang="en-US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骨髓是所有免疫细胞的产生的地方，也是</a:t>
            </a: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细胞发育成熟的场所（而对于鸟类法氏囊则是它们</a:t>
            </a: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</a:t>
            </a:r>
            <a:r>
              <a:rPr lang="zh-CN" altLang="en-US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细胞的成熟场所）；</a:t>
            </a:r>
            <a:endParaRPr lang="zh-CN" altLang="en-US" sz="2800" b="1">
              <a:solidFill>
                <a:srgbClr val="00000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indent="0" algn="l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②</a:t>
            </a:r>
            <a:r>
              <a:rPr lang="zh-CN" altLang="en-US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胸腺是</a:t>
            </a: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T</a:t>
            </a:r>
            <a:r>
              <a:rPr lang="zh-CN" altLang="en-US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细胞发育和成熟的场所；</a:t>
            </a:r>
            <a:endParaRPr lang="zh-CN" altLang="en-US" sz="2800" b="1">
              <a:solidFill>
                <a:srgbClr val="00000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indent="0" algn="l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③</a:t>
            </a:r>
            <a:r>
              <a:rPr lang="zh-CN" altLang="en-US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淋巴结、脾等免疫器官是免疫细胞大量聚集的地方</a:t>
            </a: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,</a:t>
            </a:r>
            <a:r>
              <a:rPr lang="zh-CN" altLang="en-US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也是免疫细胞战斗的地方。    这些免疫器官通过淋巴循环联系在一起，而淋巴循环和血液循环也紧密联系，淋巴液通过淋巴管由左侧锁骨处汇入静脉，使得淋巴循环和血液循环得以取得联系，使免疫细胞可以去到身体的各个部位进行战斗。</a:t>
            </a:r>
            <a:endParaRPr lang="zh-CN" altLang="en-US" sz="2800" b="1">
              <a:solidFill>
                <a:srgbClr val="00000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8200" y="365125"/>
            <a:ext cx="5359400" cy="85471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免疫系统的成员都有哪些</a:t>
            </a:r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？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645795" y="1652270"/>
            <a:ext cx="10515600" cy="4351338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关于病原体是如何进入人体的，我们以近几年的疫情--新冠病毒来举例。新冠病毒主要依靠空气传播，可以通过患者打喷嚏时产生的飞沫进行传播。而飞沫可以通过人的鼻子、口部进入人体，这也就是为什么我们要通过戴口罩的方式来避免感染新冠病毒。</a:t>
            </a:r>
            <a:endParaRPr lang="zh-CN" altLang="en-US" sz="28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8200" y="365125"/>
            <a:ext cx="6329045" cy="84455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2.病原体是如何去往人体内部的？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1" name="图片 10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10" name="图片 9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8320" y="1573530"/>
            <a:ext cx="690626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24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24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这张图帮助我们很好地理解了病毒是如何入侵细胞的。首先，病毒表面的刺突蛋白会识别人体细胞膜表面的受体，而新冠病毒主要识别细胞膜表面的ACE2受体，在病毒识别ACE2受体后，被细胞胞吞进入细胞，后在细胞内繁殖。新冠病毒是单股正链RNA病毒，在繁殖时，需要先将其复制成负链RNA，再复制为正链RNA与正链RNA所转录成的S蛋白等蛋白质组装成新的子代病毒，再由胞吐到达细胞外去感染其他细胞。</a:t>
            </a:r>
            <a:endParaRPr lang="zh-CN" altLang="en-US" sz="24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1" descr="IMG_25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4580" y="1573530"/>
            <a:ext cx="4204335" cy="51314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标题 1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838200" y="365125"/>
            <a:ext cx="6358890" cy="91059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3.病原体是如何入侵人体细胞的？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838200" y="1825625"/>
            <a:ext cx="9959340" cy="4351655"/>
          </a:xfrm>
          <a:prstGeom prst="rect">
            <a:avLst/>
          </a:prstGeom>
        </p:spPr>
        <p:txBody>
          <a:bodyPr vert="horz" wrap="square" lIns="90170" tIns="46990" rIns="90170" bIns="46990" rtlCol="0">
            <a:normAutofit lnSpcReduction="10000"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en-US" altLang="zh-CN" sz="24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6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新冠病毒感染上皮细胞后，细胞会对自身进行“扫描”，一旦“扫描”到病毒的蛋白或分子，就会立即释放出一种叫做干扰素的细胞因子，这种细胞因子具有抗病毒、抑制细胞增殖、调节免疫以及抗肿瘤的作用，它们就像是细胞</a:t>
            </a:r>
            <a:r>
              <a:rPr lang="en-US" altLang="zh-CN" sz="26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26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临死前的尖叫</a:t>
            </a:r>
            <a:r>
              <a:rPr lang="en-US" altLang="zh-CN" sz="26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26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，它能够提醒周围细胞发现入侵的病毒，使周围的细胞停止组装蛋白质等一系列“活动” ，为“援军”的到来争取时间。</a:t>
            </a:r>
            <a:endParaRPr lang="zh-CN" altLang="en-US" sz="26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8200" y="365125"/>
            <a:ext cx="8210550" cy="913765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lang="zh-CN" altLang="en-US" sz="32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细胞是如何通知免疫系统有病原体入侵的？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" name="图片 9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9" name="图片 8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wrap="square" lIns="90170" tIns="46990" rIns="90170" bIns="46990" rtlCol="0">
            <a:normAutofit lnSpcReduction="10000"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楷体简" panose="02020600000000000000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00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在免疫细胞收到“求救信号”后，首先到达“战场”的是巨噬细胞，其上面长满了触手，接触到敌人之后就会将其胞吞，在内部由蛋白酶将病毒分解。但是巨噬细胞的吞噬能力有限，</a:t>
            </a:r>
            <a:endParaRPr lang="zh-CN" altLang="en-US" sz="28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</a:t>
            </a:r>
            <a:r>
              <a:rPr lang="zh-CN" altLang="en-US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一个巨噬细胞能吞噬大约100个细菌或者</a:t>
            </a:r>
            <a:endParaRPr lang="zh-CN" altLang="en-US" sz="28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</a:t>
            </a:r>
            <a:r>
              <a:rPr lang="zh-CN" altLang="en-US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同等体量的病毒，而在巨噬细胞战斗的时</a:t>
            </a:r>
            <a:endParaRPr lang="zh-CN" altLang="en-US" sz="28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</a:t>
            </a:r>
            <a:r>
              <a:rPr lang="zh-CN" altLang="en-US" sz="28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候，也在释放细胞因子进行呼救。</a:t>
            </a:r>
            <a:endParaRPr lang="zh-CN" altLang="en-US" sz="28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标题 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38200" y="384810"/>
            <a:ext cx="7239000" cy="922655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 cmpd="sng" algn="ctr">
            <a:solidFill>
              <a:schemeClr val="accent1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5.非特异性免疫细胞是如何战斗的？</a:t>
            </a:r>
            <a:endParaRPr lang="zh-CN" altLang="en-US" sz="3200" b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01" name="图片 100"/>
          <p:cNvPicPr/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8265" y="3648075"/>
            <a:ext cx="3823970" cy="307594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8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9" name="图片 8" descr="图片1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5" name="图片 4" descr="图片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58495" y="376555"/>
            <a:ext cx="11229975" cy="5775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24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在细胞因子的指引下，嗜中性粒细胞会随即赶到“战场”。</a:t>
            </a:r>
            <a:endParaRPr lang="zh-CN" altLang="en-US" sz="24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24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嗜中性粒细胞主要的攻击方式有三种：</a:t>
            </a:r>
            <a:endParaRPr lang="zh-CN" altLang="en-US" sz="24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①它可以像巨噬细胞那样直接吞噬病毒；</a:t>
            </a:r>
            <a:endParaRPr lang="zh-CN" altLang="en-US" sz="24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②它之所以叫做粒细胞，是因为它能释放出大量的颗粒状毒素，但其弊端是，这是一种范围性伤害的毒素，对人体自身的细胞也会进行无差别攻击，一旦发生反应过激的情况，就会“杀敌一千，自损一万”的效果；</a:t>
            </a:r>
            <a:endParaRPr lang="zh-CN" altLang="en-US" sz="24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>
                <a:solidFill>
                  <a:srgbClr val="00206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③它最疯狂的战斗方式：制造胞外陷阱。一旦发现“战况”不利，就会进行疯狂的自杀。首先溶解细胞核释放DNA，细胞内大量的蛋白质和酶附着其上，最后吐出整个DNA。一条条DNA在细胞外编织成一张巨大的网。这种网可以困住并伤害敌人，而且还构建出了一道物理屏障，阻止细菌与病毒进一步深入体内，而在它们释放出了DNA，剩余的残躯仍能继续战斗，释放酸性颗粒并吞噬敌人。</a:t>
            </a:r>
            <a:endParaRPr lang="zh-CN" altLang="en-US" sz="2400" b="1">
              <a:solidFill>
                <a:srgbClr val="00206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2800_1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0"/>
  <p:tag name="KSO_WM_UNIT_DEC_AREA_ID" val="337efa8044d04d2f8a215202062e24fe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eadc73b89f645cc851092910094ef50"/>
</p:tagLst>
</file>

<file path=ppt/tags/tag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800_1*a*1"/>
  <p:tag name="KSO_WM_TEMPLATE_CATEGORY" val="custom"/>
  <p:tag name="KSO_WM_TEMPLATE_INDEX" val="20202800"/>
  <p:tag name="KSO_WM_UNIT_LAYERLEVEL" val="1"/>
  <p:tag name="KSO_WM_TAG_VERSION" val="1.0"/>
  <p:tag name="KSO_WM_BEAUTIFY_FLAG" val="#wm#"/>
  <p:tag name="KSO_WM_UNIT_PRESET_TEXT" val="单击添加大标题"/>
  <p:tag name="KSO_WM_UNIT_DEFAULT_FONT" val="40;56;4"/>
  <p:tag name="KSO_WM_UNIT_BLOCK" val="0"/>
  <p:tag name="KSO_WM_UNIT_DEC_AREA_ID" val="ca9cb6063f804f89a1032dc0db99195e"/>
  <p:tag name="KSO_WM_CHIP_GROUPID" val="5ebe40d00ac41c4a0a525616"/>
  <p:tag name="KSO_WM_CHIP_XID" val="5ebe40d00ac41c4a0a525617"/>
  <p:tag name="KSO_WM_CHIP_FILLAREA_FILL_RULE" val="{&quot;fill_align&quot;:&quot;cm&quot;,&quot;fill_mode&quot;:&quot;adaptive&quot;,&quot;sacle_strategy&quot;:&quot;smart&quot;}"/>
  <p:tag name="KSO_WM_ASSEMBLE_CHIP_INDEX" val="80d5cb8046a644c69d4635cb0e9dd192"/>
  <p:tag name="KSO_WM_UNIT_TEXT_FILL_FORE_SCHEMECOLOR_INDEX_BRIGHTNESS" val="0.15"/>
  <p:tag name="KSO_WM_UNIT_TEXT_FILL_FORE_SCHEMECOLOR_INDEX" val="13"/>
  <p:tag name="KSO_WM_UNIT_TEXT_FILL_TYPE" val="1"/>
  <p:tag name="KSO_WM_TEMPLATE_ASSEMBLE_XID" val="5f97bc0de01a7e847d6e79ed"/>
  <p:tag name="KSO_WM_TEMPLATE_ASSEMBLE_GROUPID" val="5f8cf49ba61ec3b55284a72f"/>
</p:tagLst>
</file>

<file path=ppt/tags/tag100.xml><?xml version="1.0" encoding="utf-8"?>
<p:tagLst xmlns:p="http://schemas.openxmlformats.org/presentationml/2006/main">
  <p:tag name="KSO_WM_SLIDE_BACKGROUND_TYPE" val="general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SLIDE_BACKGROUND_TYPE" val="general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SLIDE_BACKGROUND_TYPE" val="general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SLIDE_BACKGROUND_TYPE" val="general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SLIDE_BACKGROUND_TYPE" val="general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</p:tagLst>
</file>

<file path=ppt/tags/tag120.xml><?xml version="1.0" encoding="utf-8"?>
<p:tagLst xmlns:p="http://schemas.openxmlformats.org/presentationml/2006/main"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SLIDE_BACKGROUND_TYPE" val="general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SLIDE_BACKGROUND_TYPE" val="general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SLIDE_BACKGROUND_TYPE" val="general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36.xml><?xml version="1.0" encoding="utf-8"?>
<p:tagLst xmlns:p="http://schemas.openxmlformats.org/presentationml/2006/main">
  <p:tag name="KSO_WM_SLIDE_BACKGROUND_TYPE" val="general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39.xml><?xml version="1.0" encoding="utf-8"?>
<p:tagLst xmlns:p="http://schemas.openxmlformats.org/presentationml/2006/main">
  <p:tag name="KSO_WM_SLIDE_BACKGROUND_TYPE" val="general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SLIDE_BACKGROUND_TYPE" val="general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SLIDE_BACKGROUND_TYPE" val="general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2800_2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1"/>
  <p:tag name="KSO_WM_UNIT_DEC_AREA_ID" val="b8121d01d63b4b098a2f22eead733736"/>
  <p:tag name="KSO_WM_UNIT_DECORATE_INFO" val=""/>
  <p:tag name="KSO_WM_UNIT_SM_LIMIT_TYPE" val=""/>
  <p:tag name="KSO_WM_CHIP_FILLAREA_FILL_RULE" val="{&quot;fill_align&quot;:&quot;rm&quot;,&quot;fill_effect&quot;:[],&quot;fill_mode&quot;:&quot;adaptive&quot;,&quot;sacle_strategy&quot;:&quot;stretch&quot;}"/>
  <p:tag name="KSO_WM_ASSEMBLE_CHIP_INDEX" val="d781747e33f54ad6b0ba3c0370a296d8"/>
</p:tagLst>
</file>

<file path=ppt/tags/tag150.xml><?xml version="1.0" encoding="utf-8"?>
<p:tagLst xmlns:p="http://schemas.openxmlformats.org/presentationml/2006/main">
  <p:tag name="KSO_WM_SLIDE_BACKGROUND_TYPE" val="general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SLIDE_BACKGROUND_TYPE" val="general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SLIDE_BACKGROUND_TYPE" val="general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6f1d9d2f47c245e2936c7e18a7aa5fe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e4bfa80255640cdaf4d98a32b0ffb48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SLIDE_BACKGROUND_TYPE" val="general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2800_48*i*1"/>
  <p:tag name="KSO_WM_TEMPLATE_CATEGORY" val="custom"/>
  <p:tag name="KSO_WM_TEMPLATE_INDEX" val="20202800"/>
  <p:tag name="KSO_WM_UNIT_LAYERLEVEL" val="1"/>
  <p:tag name="KSO_WM_TAG_VERSION" val="1.0"/>
  <p:tag name="KSO_WM_BEAUTIFY_FLAG" val=""/>
  <p:tag name="KSO_WM_UNIT_BLOCK" val="0"/>
  <p:tag name="KSO_WM_UNIT_SM_LIMIT_TYPE" val="2"/>
  <p:tag name="KSO_WM_UNIT_DEC_AREA_ID" val="6ac36dcfe8b04d049a334980ddab22c0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625900a0c4b1437887e470e63aa13e6c&quot;,&quot;X&quot;:{&quot;Pos&quot;:1},&quot;Y&quot;:{&quot;Pos&quot;:1}},&quot;whChangeMode&quot;:0}"/>
  <p:tag name="KSO_WM_CHIP_GROUPID" val="5ebe393c0ac41c4a0a5255d3"/>
  <p:tag name="KSO_WM_CHIP_XID" val="5ebe393c0ac41c4a0a5255d4"/>
  <p:tag name="KSO_WM_CHIP_FILLAREA_FILL_RULE" val="{&quot;fill_align&quot;:&quot;cm&quot;,&quot;fill_mode&quot;:&quot;adaptive&quot;,&quot;sacle_strategy&quot;:&quot;smart&quot;}"/>
  <p:tag name="KSO_WM_ASSEMBLE_CHIP_INDEX" val="4b8e5bc532a045eb9a4ba400bebf6968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VALUE" val="6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2800_48*i*2"/>
  <p:tag name="KSO_WM_TEMPLATE_CATEGORY" val="custom"/>
  <p:tag name="KSO_WM_TEMPLATE_INDEX" val="20202800"/>
  <p:tag name="KSO_WM_UNIT_LAYERLEVEL" val="1"/>
  <p:tag name="KSO_WM_TAG_VERSION" val="1.0"/>
  <p:tag name="KSO_WM_BEAUTIFY_FLAG" val=""/>
  <p:tag name="KSO_WM_UNIT_PRESET_TEXT" val="2020"/>
  <p:tag name="KSO_WM_UNIT_DEFAULT_FONT" val="18;24;2"/>
  <p:tag name="KSO_WM_UNIT_BLOCK" val="0"/>
  <p:tag name="KSO_WM_UNIT_SM_LIMIT_TYPE" val="2"/>
  <p:tag name="KSO_WM_UNIT_DEC_AREA_ID" val="625900a0c4b1437887e470e63aa13e6c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2},&quot;ReferentInfo&quot;:{&quot;Id&quot;:&quot;bf0e0defc8af441dba7f57252f32f9c8;7a56a3723caf460982159829da98b779&quot;,&quot;X&quot;:{&quot;Pos&quot;:0},&quot;Y&quot;:{&quot;Pos&quot;:0}},&quot;whChangeMode&quot;:0}"/>
  <p:tag name="KSO_WM_CHIP_GROUPID" val="5ebe393c0ac41c4a0a5255d3"/>
  <p:tag name="KSO_WM_CHIP_XID" val="5ebe393c0ac41c4a0a5255d4"/>
  <p:tag name="KSO_WM_CHIP_FILLAREA_FILL_RULE" val="{&quot;fill_align&quot;:&quot;cm&quot;,&quot;fill_mode&quot;:&quot;adaptive&quot;,&quot;sacle_strategy&quot;:&quot;smart&quot;}"/>
  <p:tag name="KSO_WM_ASSEMBLE_CHIP_INDEX" val="4b8e5bc532a045eb9a4ba400bebf6968"/>
  <p:tag name="KSO_WM_UNIT_TEXT_FILL_FORE_SCHEMECOLOR_INDEX_BRIGHTNESS" val="0"/>
  <p:tag name="KSO_WM_UNIT_TEXT_FILL_FORE_SCHEMECOLOR_INDEX" val="14"/>
  <p:tag name="KSO_WM_UNIT_TEXT_FILL_TYPE" val="1"/>
  <p:tag name="KSO_WM_UNIT_VALUE" val="6"/>
</p:tagLst>
</file>

<file path=ppt/tags/tag166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0"/>
</p:tagLst>
</file>

<file path=ppt/tags/tag167.xml><?xml version="1.0" encoding="utf-8"?>
<p:tagLst xmlns:p="http://schemas.openxmlformats.org/presentationml/2006/main">
  <p:tag name="COMMONDATA" val="eyJoZGlkIjoiMGI2YzBiNzU2Yzc1MzRhYTg1NDEwOGI1N2FlNzNjYTAifQ==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00_1*a*1"/>
  <p:tag name="KSO_WM_TEMPLATE_CATEGORY" val="custom"/>
  <p:tag name="KSO_WM_TEMPLATE_INDEX" val="2020280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追逐梦想 勇往直前"/>
  <p:tag name="KSO_WM_UNIT_BLOCK" val="0"/>
  <p:tag name="KSO_WM_UNIT_DEC_AREA_ID" val="1646886181324c88899d4b47bc2f2b11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991f0783fa034c32b495a47106cc2282"/>
  <p:tag name="KSO_WM_UNIT_TEXT_FILL_FORE_SCHEMECOLOR_INDEX_BRIGHTNESS" val="0.15"/>
  <p:tag name="KSO_WM_UNIT_TEXT_FILL_FORE_SCHEMECOLOR_INDEX" val="13"/>
  <p:tag name="KSO_WM_UNIT_TEXT_FILL_TYPE" val="1"/>
  <p:tag name="KSO_WM_TEMPLATE_ASSEMBLE_XID" val="5f97bc0de01a7e847d6e79f5"/>
  <p:tag name="KSO_WM_TEMPLATE_ASSEMBLE_GROUPID" val="5f8cf49ba61ec3b55284a72f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</p:tagLst>
</file>

<file path=ppt/tags/tag2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SUBTYPE" val="v"/>
  <p:tag name="KSO_WM_UNIT_TYPE" val="i"/>
  <p:tag name="KSO_WM_UNIT_INDEX" val="1"/>
  <p:tag name="KSO_WM_UNIT_ID" val="chip20202800_1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0"/>
  <p:tag name="KSO_WM_UNIT_DEC_AREA_ID" val="337efa8044d04d2f8a215202062e24fe"/>
  <p:tag name="KSO_WM_UNIT_DECORATE_INFO" val=""/>
  <p:tag name="KSO_WM_UNIT_SM_LIMIT_TYPE" val="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eadc73b89f645cc851092910094ef50"/>
</p:tagLst>
</file>

<file path=ppt/tags/tag2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800_1*b*1"/>
  <p:tag name="KSO_WM_TEMPLATE_CATEGORY" val="custom"/>
  <p:tag name="KSO_WM_TEMPLATE_INDEX" val="20202800"/>
  <p:tag name="KSO_WM_UNIT_LAYERLEVEL" val="1"/>
  <p:tag name="KSO_WM_TAG_VERSION" val="1.0"/>
  <p:tag name="KSO_WM_BEAUTIFY_FLAG" val="#wm#"/>
  <p:tag name="KSO_WM_UNIT_PRESET_TEXT" val="单击此处添加副标题内容"/>
  <p:tag name="KSO_WM_UNIT_DEFAULT_FONT" val="18;24;2"/>
  <p:tag name="KSO_WM_UNIT_BLOCK" val="0"/>
  <p:tag name="KSO_WM_UNIT_DEC_AREA_ID" val="7a56a3723caf460982159829da98b779"/>
  <p:tag name="KSO_WM_CHIP_GROUPID" val="5ebe393c0ac41c4a0a5255d3"/>
  <p:tag name="KSO_WM_CHIP_XID" val="5ebe393c0ac41c4a0a5255d4"/>
  <p:tag name="KSO_WM_CHIP_FILLAREA_FILL_RULE" val="{&quot;fill_align&quot;:&quot;cm&quot;,&quot;fill_mode&quot;:&quot;adaptive&quot;,&quot;sacle_strategy&quot;:&quot;smart&quot;}"/>
  <p:tag name="KSO_WM_ASSEMBLE_CHIP_INDEX" val="4b8e5bc532a045eb9a4ba400bebf6968"/>
  <p:tag name="KSO_WM_UNIT_TEXT_FILL_FORE_SCHEMECOLOR_INDEX_BRIGHTNESS" val="0.35"/>
  <p:tag name="KSO_WM_UNIT_TEXT_FILL_FORE_SCHEMECOLOR_INDEX" val="13"/>
  <p:tag name="KSO_WM_UNIT_TEXT_FILL_TYPE" val="1"/>
  <p:tag name="KSO_WM_TEMPLATE_ASSEMBLE_XID" val="5f97bc0de01a7e847d6e7a0d"/>
  <p:tag name="KSO_WM_TEMPLATE_ASSEMBLE_GROUPID" val="5f8cf49ba61ec3b55284a72f"/>
</p:tagLst>
</file>

<file path=ppt/tags/tag25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800_1*a*1"/>
  <p:tag name="KSO_WM_TEMPLATE_CATEGORY" val="custom"/>
  <p:tag name="KSO_WM_TEMPLATE_INDEX" val="20202800"/>
  <p:tag name="KSO_WM_UNIT_LAYERLEVEL" val="1"/>
  <p:tag name="KSO_WM_TAG_VERSION" val="1.0"/>
  <p:tag name="KSO_WM_BEAUTIFY_FLAG" val="#wm#"/>
  <p:tag name="KSO_WM_UNIT_PRESET_TEXT" val="谢谢观看"/>
  <p:tag name="KSO_WM_UNIT_DEFAULT_FONT" val="60;81;4"/>
  <p:tag name="KSO_WM_UNIT_BLOCK" val="0"/>
  <p:tag name="KSO_WM_UNIT_DEC_AREA_ID" val="bf0e0defc8af441dba7f57252f32f9c8"/>
  <p:tag name="KSO_WM_CHIP_GROUPID" val="5ebe393c0ac41c4a0a5255d3"/>
  <p:tag name="KSO_WM_CHIP_XID" val="5ebe393c0ac41c4a0a5255d4"/>
  <p:tag name="KSO_WM_CHIP_FILLAREA_FILL_RULE" val="{&quot;fill_align&quot;:&quot;cm&quot;,&quot;fill_mode&quot;:&quot;adaptive&quot;,&quot;sacle_strategy&quot;:&quot;smart&quot;}"/>
  <p:tag name="KSO_WM_ASSEMBLE_CHIP_INDEX" val="4b8e5bc532a045eb9a4ba400bebf6968"/>
  <p:tag name="KSO_WM_UNIT_TEXT_FILL_FORE_SCHEMECOLOR_INDEX_BRIGHTNESS" val="0.15"/>
  <p:tag name="KSO_WM_UNIT_TEXT_FILL_FORE_SCHEMECOLOR_INDEX" val="13"/>
  <p:tag name="KSO_WM_UNIT_TEXT_FILL_TYPE" val="1"/>
  <p:tag name="KSO_WM_TEMPLATE_ASSEMBLE_XID" val="5f97bc0de01a7e847d6e7a0d"/>
  <p:tag name="KSO_WM_TEMPLATE_ASSEMBLE_GROUPID" val="5f8cf49ba61ec3b55284a72f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28.xml><?xml version="1.0" encoding="utf-8"?>
<p:tagLst xmlns:p="http://schemas.openxmlformats.org/presentationml/2006/main">
  <p:tag name="KSO_WM_SLIDE_BACKGROUND_TYPE" val="general"/>
</p:tagLst>
</file>

<file path=ppt/tags/tag29.xml><?xml version="1.0" encoding="utf-8"?>
<p:tagLst xmlns:p="http://schemas.openxmlformats.org/presentationml/2006/main"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00_1*b*1"/>
  <p:tag name="KSO_WM_TEMPLATE_CATEGORY" val="custom"/>
  <p:tag name="KSO_WM_TEMPLATE_INDEX" val="2020280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635f4c7fc9d44f469149148ca3d6d145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991f0783fa034c32b495a47106cc2282"/>
  <p:tag name="KSO_WM_UNIT_TEXT_FILL_FORE_SCHEMECOLOR_INDEX_BRIGHTNESS" val="0.35"/>
  <p:tag name="KSO_WM_UNIT_TEXT_FILL_FORE_SCHEMECOLOR_INDEX" val="13"/>
  <p:tag name="KSO_WM_UNIT_TEXT_FILL_TYPE" val="1"/>
  <p:tag name="KSO_WM_TEMPLATE_ASSEMBLE_XID" val="5f97bc0de01a7e847d6e79f5"/>
  <p:tag name="KSO_WM_TEMPLATE_ASSEMBLE_GROUPID" val="5f8cf49ba61ec3b55284a72f"/>
</p:tagLst>
</file>

<file path=ppt/tags/tag30.xml><?xml version="1.0" encoding="utf-8"?>
<p:tagLst xmlns:p="http://schemas.openxmlformats.org/presentationml/2006/main"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800_5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4"/>
  <p:tag name="KSO_WM_UNIT_DEC_AREA_ID" val="4d4ca228b8834b99a5460fab89e38253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8eb4c87e7974a449c3ea989a0b1054a"/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fc1b76ee15a24674aeea894735df536b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4073bf08882b4cbcacde08f18c17b5e3"/>
  <p:tag name="KSO_WM_SLIDE_BACKGROUND_TYPE" val="frame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e4b47778670747a48a222d48b62fbca2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6a54b3ca32ed45a9a568ee7a87881dfa"/>
  <p:tag name="KSO_WM_SLIDE_BACKGROUND_TYPE" val="frame"/>
</p:tagLst>
</file>

<file path=ppt/tags/tag35.xml><?xml version="1.0" encoding="utf-8"?>
<p:tagLst xmlns:p="http://schemas.openxmlformats.org/presentationml/2006/main">
  <p:tag name="KSO_WM_SLIDE_BACKGROUND_TYPE" val="frame"/>
</p:tagLst>
</file>

<file path=ppt/tags/tag36.xml><?xml version="1.0" encoding="utf-8"?>
<p:tagLst xmlns:p="http://schemas.openxmlformats.org/presentationml/2006/main">
  <p:tag name="KSO_WM_SLIDE_BACKGROUND_TYPE" val="frame"/>
</p:tagLst>
</file>

<file path=ppt/tags/tag37.xml><?xml version="1.0" encoding="utf-8"?>
<p:tagLst xmlns:p="http://schemas.openxmlformats.org/presentationml/2006/main"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800_5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4"/>
  <p:tag name="KSO_WM_UNIT_DEC_AREA_ID" val="1d0dba39d71b42e7af3d08547e4e08e7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d7541dd4efd14a059054a18ef238e995"/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54c9bc035023431bb65dfa620958165c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527e5a1fd1964c4b804dc391ad978403"/>
  <p:tag name="KSO_WM_SLIDE_BACKGROUND_TYPE" val="leftRight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e1ecbd184a174251befe877dacda1c5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eb873ce44907b9daf8c2a26e01c9"/>
  <p:tag name="KSO_WM_SLIDE_BACKGROUND_TYPE" val="leftRight"/>
</p:tagLst>
</file>

<file path=ppt/tags/tag43.xml><?xml version="1.0" encoding="utf-8"?>
<p:tagLst xmlns:p="http://schemas.openxmlformats.org/presentationml/2006/main">
  <p:tag name="KSO_WM_SLIDE_BACKGROUND_TYPE" val="leftRight"/>
</p:tagLst>
</file>

<file path=ppt/tags/tag44.xml><?xml version="1.0" encoding="utf-8"?>
<p:tagLst xmlns:p="http://schemas.openxmlformats.org/presentationml/2006/main">
  <p:tag name="KSO_WM_SLIDE_BACKGROUND_TYPE" val="leftRight"/>
</p:tagLst>
</file>

<file path=ppt/tags/tag45.xml><?xml version="1.0" encoding="utf-8"?>
<p:tagLst xmlns:p="http://schemas.openxmlformats.org/presentationml/2006/main"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800_5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4"/>
  <p:tag name="KSO_WM_UNIT_DEC_AREA_ID" val="025df4d597ff4394860ab05bef62b3b1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2764d1ea6e8e45b2933916988f172311"/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344cfadfd5d74634a82cc4a09f672e5b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55ecb2b7284944a39a63788e457fd356"/>
  <p:tag name="KSO_WM_SLIDE_BACKGROUND_TYPE" val="topBottom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6bddfecca0ac49f6870e0bfd6bf64bc1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42f1f6d9ad34427ab5d9b53dacec1785"/>
  <p:tag name="KSO_WM_SLIDE_BACKGROUND_TYPE" val="topBottom"/>
</p:tagLst>
</file>

<file path=ppt/tags/tag52.xml><?xml version="1.0" encoding="utf-8"?>
<p:tagLst xmlns:p="http://schemas.openxmlformats.org/presentationml/2006/main">
  <p:tag name="KSO_WM_SLIDE_BACKGROUND_TYPE" val="topBottom"/>
</p:tagLst>
</file>

<file path=ppt/tags/tag53.xml><?xml version="1.0" encoding="utf-8"?>
<p:tagLst xmlns:p="http://schemas.openxmlformats.org/presentationml/2006/main">
  <p:tag name="KSO_WM_SLIDE_BACKGROUND_TYPE" val="topBottom"/>
</p:tagLst>
</file>

<file path=ppt/tags/tag54.xml><?xml version="1.0" encoding="utf-8"?>
<p:tagLst xmlns:p="http://schemas.openxmlformats.org/presentationml/2006/main"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800_5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4"/>
  <p:tag name="KSO_WM_UNIT_DEC_AREA_ID" val="c42378a3238f4dc8bcbbf1ca8441b40f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d321957da52d4a6a8be64b941ecb9e30"/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1b610f799862402f91c090f903950b84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59d9046011641688523443ec89413af"/>
  <p:tag name="KSO_WM_SLIDE_BACKGROUND_TYPE" val="bottomTop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2800_2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1"/>
  <p:tag name="KSO_WM_UNIT_DEC_AREA_ID" val="7dcf323e92be4273ab1a5c767c0800ea"/>
  <p:tag name="KSO_WM_UNIT_DECORATE_INFO" val=""/>
  <p:tag name="KSO_WM_UNIT_SM_LIMIT_TYPE" val=""/>
  <p:tag name="KSO_WM_CHIP_FILLAREA_FILL_RULE" val="{&quot;fill_align&quot;:&quot;lm&quot;,&quot;fill_effect&quot;:[],&quot;fill_mode&quot;:&quot;adaptive&quot;,&quot;sacle_strategy&quot;:&quot;stretch&quot;}"/>
  <p:tag name="KSO_WM_ASSEMBLE_CHIP_INDEX" val="7afb26f9aa3048079e94d508d07adc83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c1a1b0fc6cc34161b134ff06233ddb82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b75723717568425a84bd7c54c6b9c6ce"/>
  <p:tag name="KSO_WM_SLIDE_BACKGROUND_TYPE" val="bottomTop"/>
</p:tagLst>
</file>

<file path=ppt/tags/tag61.xml><?xml version="1.0" encoding="utf-8"?>
<p:tagLst xmlns:p="http://schemas.openxmlformats.org/presentationml/2006/main">
  <p:tag name="KSO_WM_SLIDE_BACKGROUND_TYPE" val="bottomTop"/>
</p:tagLst>
</file>

<file path=ppt/tags/tag62.xml><?xml version="1.0" encoding="utf-8"?>
<p:tagLst xmlns:p="http://schemas.openxmlformats.org/presentationml/2006/main">
  <p:tag name="KSO_WM_SLIDE_BACKGROUND_TYPE" val="bottomTop"/>
</p:tagLst>
</file>

<file path=ppt/tags/tag63.xml><?xml version="1.0" encoding="utf-8"?>
<p:tagLst xmlns:p="http://schemas.openxmlformats.org/presentationml/2006/main"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800_5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4"/>
  <p:tag name="KSO_WM_UNIT_DEC_AREA_ID" val="fddcafc8c179450a81493364ff876f2c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2a4ac274ed004325a87e9346f7567800"/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53bce45ef124aa4948a07b48156459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85ef81b676e446a39658a57934af241a"/>
  <p:tag name="KSO_WM_SLIDE_BACKGROUND_TYPE" val="navigation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ec1645a4714840289f1d851c119031b8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5848dd1234f44b782376bc8ed8e0e28"/>
  <p:tag name="KSO_WM_SLIDE_BACKGROUND_TYPE" val="navigation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c02fa35d961d4a4694f629cfb36b6921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bc619ea4d6e34bfd933f7050e93d14b3"/>
</p:tagLst>
</file>

<file path=ppt/tags/tag70.xml><?xml version="1.0" encoding="utf-8"?>
<p:tagLst xmlns:p="http://schemas.openxmlformats.org/presentationml/2006/main">
  <p:tag name="KSO_WM_SLIDE_BACKGROUND_TYPE" val="navigation"/>
</p:tagLst>
</file>

<file path=ppt/tags/tag71.xml><?xml version="1.0" encoding="utf-8"?>
<p:tagLst xmlns:p="http://schemas.openxmlformats.org/presentationml/2006/main">
  <p:tag name="KSO_WM_SLIDE_BACKGROUND_TYPE" val="navigation"/>
</p:tagLst>
</file>

<file path=ppt/tags/tag72.xml><?xml version="1.0" encoding="utf-8"?>
<p:tagLst xmlns:p="http://schemas.openxmlformats.org/presentationml/2006/main"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2800_5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4"/>
  <p:tag name="KSO_WM_UNIT_DEC_AREA_ID" val="0363ef1fd1664d389242c26a69b2aac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61049d24023c4031829f0a9ea162a4b0"/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b8fb57791cf944d8ac5fbe78e779119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4d28b84f7b694f45be7779b6a1d4ca42"/>
  <p:tag name="KSO_WM_SLIDE_BACKGROUND_TYPE" val="belt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87b35739362b4a3cbb382d56a996bc80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a7369aad8eb643c98519bb8b28d4d0ad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a125763a5ee84ec38ddf7c78ec68027c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f1fb01cf8444744a94e66eefe2c2f72"/>
  <p:tag name="KSO_WM_SLIDE_BACKGROUND_TYPE" val="belt"/>
</p:tagLst>
</file>

<file path=ppt/tags/tag81.xml><?xml version="1.0" encoding="utf-8"?>
<p:tagLst xmlns:p="http://schemas.openxmlformats.org/presentationml/2006/main">
  <p:tag name="KSO_WM_SLIDE_BACKGROUND_TYPE" val="belt"/>
</p:tagLst>
</file>

<file path=ppt/tags/tag82.xml><?xml version="1.0" encoding="utf-8"?>
<p:tagLst xmlns:p="http://schemas.openxmlformats.org/presentationml/2006/main">
  <p:tag name="KSO_WM_SLIDE_BACKGROUND_TYPE" val="belt"/>
</p:tagLst>
</file>

<file path=ppt/tags/tag83.xml><?xml version="1.0" encoding="utf-8"?>
<p:tagLst xmlns:p="http://schemas.openxmlformats.org/presentationml/2006/main"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TEMPLATE_CATEGORY" val="custom"/>
  <p:tag name="KSO_WM_TEMPLATE_INDEX" val="20202800"/>
</p:tagLst>
</file>

<file path=ppt/tags/tag87.xml><?xml version="1.0" encoding="utf-8"?>
<p:tagLst xmlns:p="http://schemas.openxmlformats.org/presentationml/2006/main">
  <p:tag name="KSO_WM_TEMPLATE_CATEGORY" val="custom"/>
  <p:tag name="KSO_WM_TEMPLATE_INDEX" val="20202800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800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00_1*a*1"/>
  <p:tag name="KSO_WM_TEMPLATE_CATEGORY" val="custom"/>
  <p:tag name="KSO_WM_TEMPLATE_INDEX" val="20202800"/>
  <p:tag name="KSO_WM_UNIT_LAYERLEVEL" val="1"/>
  <p:tag name="KSO_WM_TAG_VERSION" val="1.0"/>
  <p:tag name="KSO_WM_BEAUTIFY_FLAG" val="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追逐梦想 勇往直前"/>
  <p:tag name="KSO_WM_UNIT_BLOCK" val="0"/>
  <p:tag name="KSO_WM_UNIT_DEC_AREA_ID" val="1646886181324c88899d4b47bc2f2b11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991f0783fa034c32b495a47106cc2282"/>
  <p:tag name="KSO_WM_UNIT_TEXT_FILL_FORE_SCHEMECOLOR_INDEX_BRIGHTNESS" val="0.15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800_1*b*1"/>
  <p:tag name="KSO_WM_TEMPLATE_CATEGORY" val="custom"/>
  <p:tag name="KSO_WM_TEMPLATE_INDEX" val="20202800"/>
  <p:tag name="KSO_WM_UNIT_LAYERLEVEL" val="1"/>
  <p:tag name="KSO_WM_TAG_VERSION" val="1.0"/>
  <p:tag name="KSO_WM_BEAUTIFY_FLAG" val="#wm#"/>
  <p:tag name="KSO_WM_UNIT_PRESET_TEXT" val="单击此处添加副标题内容"/>
  <p:tag name="KSO_WM_UNIT_DEFAULT_FONT" val="14;18;2"/>
  <p:tag name="KSO_WM_UNIT_BLOCK" val="0"/>
  <p:tag name="KSO_WM_UNIT_DEC_AREA_ID" val="516319c6efdd44029dbf6b3daa1dd615"/>
  <p:tag name="KSO_WM_CHIP_GROUPID" val="5ebe40d00ac41c4a0a525616"/>
  <p:tag name="KSO_WM_CHIP_XID" val="5ebe40d00ac41c4a0a525617"/>
  <p:tag name="KSO_WM_CHIP_FILLAREA_FILL_RULE" val="{&quot;fill_align&quot;:&quot;cm&quot;,&quot;fill_mode&quot;:&quot;adaptive&quot;,&quot;sacle_strategy&quot;:&quot;smart&quot;}"/>
  <p:tag name="KSO_WM_ASSEMBLE_CHIP_INDEX" val="80d5cb8046a644c69d4635cb0e9dd192"/>
  <p:tag name="KSO_WM_UNIT_TEXT_FILL_FORE_SCHEMECOLOR_INDEX_BRIGHTNESS" val="0.35"/>
  <p:tag name="KSO_WM_UNIT_TEXT_FILL_FORE_SCHEMECOLOR_INDEX" val="13"/>
  <p:tag name="KSO_WM_UNIT_TEXT_FILL_TYPE" val="1"/>
  <p:tag name="KSO_WM_TEMPLATE_ASSEMBLE_XID" val="5f97bc0de01a7e847d6e79ed"/>
  <p:tag name="KSO_WM_TEMPLATE_ASSEMBLE_GROUPID" val="5f8cf49ba61ec3b55284a72f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00_1*b*1"/>
  <p:tag name="KSO_WM_TEMPLATE_CATEGORY" val="custom"/>
  <p:tag name="KSO_WM_TEMPLATE_INDEX" val="20202800"/>
  <p:tag name="KSO_WM_UNIT_LAYERLEVEL" val="1"/>
  <p:tag name="KSO_WM_TAG_VERSION" val="1.0"/>
  <p:tag name="KSO_WM_BEAUTIFY_FLAG" val="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635f4c7fc9d44f469149148ca3d6d145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991f0783fa034c32b495a47106cc2282"/>
  <p:tag name="KSO_WM_UNIT_TEXT_FILL_FORE_SCHEMECOLOR_INDEX_BRIGHTNESS" val="0.35"/>
  <p:tag name="KSO_WM_UNIT_TEXT_FILL_FORE_SCHEMECOLOR_INDEX" val="13"/>
  <p:tag name="KSO_WM_UNIT_TEXT_FILL_TYPE" val="1"/>
  <p:tag name="KSO_WM_UNIT_SMARTLAYOUT_COMPRESS_INFO" val="{&#10;    &quot;id&quot;: &quot;2020-10-27T14:20:23&quot;,&#10;    &quot;max&quot;: 21.745319461822533,&#10;    &quot;parentMax&quot;: {&#10;        &quot;max&quot;: 7.956305851973923&#10;    },&#10;    &quot;topChanged&quot;: 1.692449012580255e-05&#10;}&#10;"/>
  <p:tag name="KSO_WM_UNIT_LAST_MAX_FONTSIZE" val="440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2800"/>
</p:tagLst>
</file>

<file path=ppt/tags/tag93.xml><?xml version="1.0" encoding="utf-8"?>
<p:tagLst xmlns:p="http://schemas.openxmlformats.org/presentationml/2006/main">
  <p:tag name="KSO_WM_CHIP_INFOS" val="{&quot;layout_type&quot;:&quot;forright1&quot;,&quot;slide_type&quot;:[&quot;contents&quot;],&quot;aspect_ratio&quot;:&quot;16:9&quot;}"/>
  <p:tag name="KSO_WM_CHIP_XID" val="5ebe041a0ac41c4a0a525582"/>
  <p:tag name="KSO_WM_CHIP_FILLPROP" val="[[{&quot;fill_id&quot;:&quot;dfc69a30630540528897bf74acf33a16&quot;,&quot;fill_align&quot;:&quot;lm&quot;,&quot;text_align&quot;:&quot;lm&quot;,&quot;text_direction&quot;:&quot;horizontal&quot;,&quot;chip_types&quot;:[&quot;catalogtitle&quot;]},{&quot;fill_id&quot;:&quot;3c5c495c658f4ea6902c5ae822423cea&quot;,&quot;fill_align&quot;:&quot;lm&quot;,&quot;text_align&quot;:&quot;lm&quot;,&quot;text_direction&quot;:&quot;horizontal&quot;,&quot;chip_types&quot;:[&quot;diagram&quot;]}],[{&quot;fill_id&quot;:&quot;dfc69a30630540528897bf74acf33a16&quot;,&quot;fill_align&quot;:&quot;cm&quot;,&quot;text_align&quot;:&quot;cm&quot;,&quot;text_direction&quot;:&quot;horizontal&quot;,&quot;chip_types&quot;:[&quot;catalogtitle&quot;]},{&quot;fill_id&quot;:&quot;3c5c495c658f4ea6902c5ae822423cea&quot;,&quot;fill_align&quot;:&quot;lm&quot;,&quot;text_align&quot;:&quot;lm&quot;,&quot;text_direction&quot;:&quot;horizontal&quot;,&quot;chip_types&quot;:[&quot;diagram&quot;]}],[{&quot;fill_id&quot;:&quot;dfc69a30630540528897bf74acf33a16&quot;,&quot;fill_align&quot;:&quot;cm&quot;,&quot;text_align&quot;:&quot;cm&quot;,&quot;text_direction&quot;:&quot;horizontal&quot;,&quot;chip_types&quot;:[&quot;catalogtitle&quot;]},{&quot;fill_id&quot;:&quot;3c5c495c658f4ea6902c5ae822423cea&quot;,&quot;fill_align&quot;:&quot;cm&quot;,&quot;text_align&quot;:&quot;lm&quot;,&quot;text_direction&quot;:&quot;horizontal&quot;,&quot;chip_types&quot;:[&quot;diagram&quot;]}]]"/>
  <p:tag name="KSO_WM_SLIDE_ID" val="custom20202800_6"/>
  <p:tag name="KSO_WM_TEMPLATE_SUBCATEGORY" val="21"/>
  <p:tag name="KSO_WM_TEMPLATE_MASTER_TYPE" val="1"/>
  <p:tag name="KSO_WM_TEMPLATE_COLOR_TYPE" val="1"/>
  <p:tag name="KSO_WM_SLIDE_TYPE" val="contents"/>
  <p:tag name="KSO_WM_SLIDE_SUBTYPE" val="diag"/>
  <p:tag name="KSO_WM_SLIDE_ITEM_CNT" val="6"/>
  <p:tag name="KSO_WM_SLIDE_INDEX" val="6"/>
  <p:tag name="KSO_WM_SLIDE_SIZE" val="396*384"/>
  <p:tag name="KSO_WM_SLIDE_POSITION" val="442*36"/>
  <p:tag name="KSO_WM_TAG_VERSION" val="1.0"/>
  <p:tag name="KSO_WM_BEAUTIFY_FLAG" val="#wm#"/>
  <p:tag name="KSO_WM_TEMPLATE_CATEGORY" val="custom"/>
  <p:tag name="KSO_WM_TEMPLATE_INDEX" val="20202800"/>
  <p:tag name="KSO_WM_SLIDE_LAYOUT" val="a_l"/>
  <p:tag name="KSO_WM_SLIDE_LAYOUT_CNT" val="1_1"/>
  <p:tag name="KSO_WM_SLIDE_RATIO" val="1.777778"/>
  <p:tag name="KSO_WM_CHIP_GROUPID" val="5ebf6661ddc3daf3fef3f760"/>
  <p:tag name="KSO_WM_SLIDE_BK_DARK_LIGHT" val="2"/>
  <p:tag name="KSO_WM_SLIDE_BACKGROUND_TYPE" val="general"/>
  <p:tag name="KSO_WM_DIAGRAM_GROUP_CODE" val="l1-1"/>
  <p:tag name="KSO_WM_SLIDE_DIAGTYPE" val="l"/>
  <p:tag name="KSO_WM_SLIDE_SUPPORT_FEATURE_TYPE" val="0"/>
  <p:tag name="KSO_WM_TEMPLATE_ASSEMBLE_XID" val="5f97bc0de01a7e847d6e7a12"/>
  <p:tag name="KSO_WM_TEMPLATE_ASSEMBLE_GROUPID" val="5f8cf49ba61ec3b55284a72f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96.xml><?xml version="1.0" encoding="utf-8"?>
<p:tagLst xmlns:p="http://schemas.openxmlformats.org/presentationml/2006/main">
  <p:tag name="KSO_WM_SLIDE_BACKGROUND_TYPE" val="general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3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2"/>
  <p:tag name="KSO_WM_UNIT_DEC_AREA_ID" val="4b00261ba15d4e8697cecbb6d6a8042e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36d71157929b481d8ef0eda9a8397f5f"/>
  <p:tag name="KSO_WM_SLIDE_BACKGROUND_TYPE" val="general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2800_4*i*1"/>
  <p:tag name="KSO_WM_TEMPLATE_CATEGORY" val="chip"/>
  <p:tag name="KSO_WM_TEMPLATE_INDEX" val="20202800"/>
  <p:tag name="KSO_WM_UNIT_LAYERLEVEL" val="1"/>
  <p:tag name="KSO_WM_TAG_VERSION" val="1.0"/>
  <p:tag name="KSO_WM_BEAUTIFY_FLAG" val="#wm#"/>
  <p:tag name="KSO_WM_CHIP_GROUPID" val="5f8cf49ba61ec3b55284a72f"/>
  <p:tag name="KSO_WM_CHIP_XID" val="5f8cf49ba61ec3b55284a733"/>
  <p:tag name="KSO_WM_UNIT_DEC_AREA_ID" val="720ff757a16c4260ad18d01d923a38ed"/>
  <p:tag name="KSO_WM_UNIT_DECORATE_INFO" val=""/>
  <p:tag name="KSO_WM_UNIT_SM_LIMIT_TYPE" val=""/>
  <p:tag name="KSO_WM_CHIP_FILLAREA_FILL_RULE" val="{&quot;fill_align&quot;:&quot;cm&quot;,&quot;fill_effect&quot;:[],&quot;fill_mode&quot;:&quot;full&quot;,&quot;sacle_strategy&quot;:&quot;stretch&quot;}"/>
  <p:tag name="KSO_WM_ASSEMBLE_CHIP_INDEX" val="7280ec3526a244d288508826f4a4ca0d"/>
  <p:tag name="KSO_WM_SLIDE_BACKGROUND_TYPE" val="general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E4E8D9"/>
      </a:dk2>
      <a:lt2>
        <a:srgbClr val="F1F3EC"/>
      </a:lt2>
      <a:accent1>
        <a:srgbClr val="809A42"/>
      </a:accent1>
      <a:accent2>
        <a:srgbClr val="449756"/>
      </a:accent2>
      <a:accent3>
        <a:srgbClr val="218D78"/>
      </a:accent3>
      <a:accent4>
        <a:srgbClr val="177D99"/>
      </a:accent4>
      <a:accent5>
        <a:srgbClr val="2469A7"/>
      </a:accent5>
      <a:accent6>
        <a:srgbClr val="425498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4065</Words>
  <Application>WPS 演示</Application>
  <PresentationFormat>宽屏</PresentationFormat>
  <Paragraphs>118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汉仪旗黑-85S</vt:lpstr>
      <vt:lpstr>黑体</vt:lpstr>
      <vt:lpstr>Wingdings</vt:lpstr>
      <vt:lpstr>汉仪楷体简</vt:lpstr>
      <vt:lpstr>Arial Unicode MS</vt:lpstr>
      <vt:lpstr>Calibri</vt:lpstr>
      <vt:lpstr>Calibri Light</vt:lpstr>
      <vt:lpstr>Office 主题</vt:lpstr>
      <vt:lpstr>1_Office 主题​​</vt:lpstr>
      <vt:lpstr>高中研究性学习报告   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zyl</dc:creator>
  <cp:lastModifiedBy>Administrator</cp:lastModifiedBy>
  <cp:revision>11</cp:revision>
  <dcterms:created xsi:type="dcterms:W3CDTF">2023-08-07T08:36:00Z</dcterms:created>
  <dcterms:modified xsi:type="dcterms:W3CDTF">2023-09-25T06:28:45Z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DB645194E5B94F828CD065457E594536_13</vt:lpwstr>
  </property>
</Properties>
</file>