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1633" r:id="rId3"/>
    <p:sldId id="1513" r:id="rId4"/>
    <p:sldId id="1365" r:id="rId6"/>
    <p:sldId id="1634" r:id="rId7"/>
    <p:sldId id="1635" r:id="rId8"/>
    <p:sldId id="1636" r:id="rId9"/>
    <p:sldId id="1637" r:id="rId10"/>
    <p:sldId id="1376" r:id="rId11"/>
    <p:sldId id="1638" r:id="rId12"/>
    <p:sldId id="1640" r:id="rId13"/>
    <p:sldId id="1641" r:id="rId14"/>
    <p:sldId id="1642" r:id="rId15"/>
    <p:sldId id="1643" r:id="rId16"/>
    <p:sldId id="1644" r:id="rId17"/>
    <p:sldId id="1645" r:id="rId18"/>
    <p:sldId id="1390" r:id="rId19"/>
  </p:sldIdLst>
  <p:sldSz cx="12192000" cy="6858000"/>
  <p:notesSz cx="6760845" cy="994219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彬的电脑" initials="刘" lastIdx="1" clrIdx="0"/>
  <p:cmAuthor id="2" name="CUMTER" initials="C" lastIdx="1" clrIdx="1"/>
  <p:cmAuthor id="3" name="Administrator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4580"/>
    <a:srgbClr val="0600F6"/>
    <a:srgbClr val="4F7FF8"/>
    <a:srgbClr val="2A2B61"/>
    <a:srgbClr val="1693E0"/>
    <a:srgbClr val="DDE2E6"/>
    <a:srgbClr val="1F4E79"/>
    <a:srgbClr val="5B9BD5"/>
    <a:srgbClr val="EDF4FA"/>
    <a:srgbClr val="2966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385" autoAdjust="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>
        <p:guide orient="horz" pos="1920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586" cy="496586"/>
          </a:xfrm>
          <a:prstGeom prst="rect">
            <a:avLst/>
          </a:prstGeom>
        </p:spPr>
        <p:txBody>
          <a:bodyPr vert="horz" lIns="88084" tIns="44042" rIns="88084" bIns="4404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30067" y="0"/>
            <a:ext cx="2929585" cy="496586"/>
          </a:xfrm>
          <a:prstGeom prst="rect">
            <a:avLst/>
          </a:prstGeom>
        </p:spPr>
        <p:txBody>
          <a:bodyPr vert="horz" lIns="88084" tIns="44042" rIns="88084" bIns="44042" rtlCol="0"/>
          <a:lstStyle>
            <a:lvl1pPr algn="r">
              <a:defRPr sz="1200"/>
            </a:lvl1pPr>
          </a:lstStyle>
          <a:p>
            <a:fld id="{09F66138-7319-4542-A41A-3DCEB22E43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4385"/>
            <a:ext cx="2929586" cy="496586"/>
          </a:xfrm>
          <a:prstGeom prst="rect">
            <a:avLst/>
          </a:prstGeom>
        </p:spPr>
        <p:txBody>
          <a:bodyPr vert="horz" lIns="88084" tIns="44042" rIns="88084" bIns="4404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30067" y="9444385"/>
            <a:ext cx="2929585" cy="496586"/>
          </a:xfrm>
          <a:prstGeom prst="rect">
            <a:avLst/>
          </a:prstGeom>
        </p:spPr>
        <p:txBody>
          <a:bodyPr vert="horz" lIns="88084" tIns="44042" rIns="88084" bIns="44042" rtlCol="0" anchor="b"/>
          <a:lstStyle>
            <a:lvl1pPr algn="r">
              <a:defRPr sz="1200"/>
            </a:lvl1pPr>
          </a:lstStyle>
          <a:p>
            <a:fld id="{6DE067A5-D5AA-43A1-B0A5-91DF68DFF5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707" cy="498837"/>
          </a:xfrm>
          <a:prstGeom prst="rect">
            <a:avLst/>
          </a:prstGeom>
        </p:spPr>
        <p:txBody>
          <a:bodyPr vert="horz" lIns="88084" tIns="44042" rIns="88084" bIns="4404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590" y="0"/>
            <a:ext cx="2929707" cy="498837"/>
          </a:xfrm>
          <a:prstGeom prst="rect">
            <a:avLst/>
          </a:prstGeom>
        </p:spPr>
        <p:txBody>
          <a:bodyPr vert="horz" lIns="88084" tIns="44042" rIns="88084" bIns="44042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084" tIns="44042" rIns="88084" bIns="44042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087" y="4784685"/>
            <a:ext cx="5408688" cy="3914743"/>
          </a:xfrm>
          <a:prstGeom prst="rect">
            <a:avLst/>
          </a:prstGeom>
        </p:spPr>
        <p:txBody>
          <a:bodyPr vert="horz" lIns="88084" tIns="44042" rIns="88084" bIns="44042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369"/>
            <a:ext cx="2929707" cy="498836"/>
          </a:xfrm>
          <a:prstGeom prst="rect">
            <a:avLst/>
          </a:prstGeom>
        </p:spPr>
        <p:txBody>
          <a:bodyPr vert="horz" lIns="88084" tIns="44042" rIns="88084" bIns="4404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590" y="9443369"/>
            <a:ext cx="2929707" cy="498836"/>
          </a:xfrm>
          <a:prstGeom prst="rect">
            <a:avLst/>
          </a:prstGeom>
        </p:spPr>
        <p:txBody>
          <a:bodyPr vert="horz" lIns="88084" tIns="44042" rIns="88084" bIns="44042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1243013"/>
            <a:ext cx="5965825" cy="3355975"/>
          </a:xfrm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8084" tIns="44042" rIns="88084" bIns="44042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697110" y="8437334"/>
            <a:ext cx="2828357" cy="445693"/>
          </a:xfrm>
          <a:prstGeom prst="rect">
            <a:avLst/>
          </a:prstGeom>
          <a:noFill/>
          <a:ln w="9525">
            <a:noFill/>
          </a:ln>
        </p:spPr>
        <p:txBody>
          <a:bodyPr vert="horz" lIns="88084" tIns="44042" rIns="88084" bIns="44042" anchor="b"/>
          <a:lstStyle/>
          <a:p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1243013"/>
            <a:ext cx="5965825" cy="3355975"/>
          </a:xfrm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8084" tIns="44042" rIns="88084" bIns="44042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697110" y="8437334"/>
            <a:ext cx="2828357" cy="445693"/>
          </a:xfrm>
          <a:prstGeom prst="rect">
            <a:avLst/>
          </a:prstGeom>
          <a:noFill/>
          <a:ln w="9525">
            <a:noFill/>
          </a:ln>
        </p:spPr>
        <p:txBody>
          <a:bodyPr vert="horz" lIns="88084" tIns="44042" rIns="88084" bIns="44042" anchor="b"/>
          <a:lstStyle/>
          <a:p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37510-2367-4D9F-A4EB-63FF21281A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1243013"/>
            <a:ext cx="5965825" cy="3355975"/>
          </a:xfrm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8084" tIns="44042" rIns="88084" bIns="44042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697110" y="8437334"/>
            <a:ext cx="2828357" cy="445693"/>
          </a:xfrm>
          <a:prstGeom prst="rect">
            <a:avLst/>
          </a:prstGeom>
          <a:noFill/>
          <a:ln w="9525">
            <a:noFill/>
          </a:ln>
        </p:spPr>
        <p:txBody>
          <a:bodyPr vert="horz" lIns="88084" tIns="44042" rIns="88084" bIns="44042" anchor="b"/>
          <a:lstStyle/>
          <a:p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3013"/>
            <a:ext cx="5965825" cy="33559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6"/>
          <p:cNvGrpSpPr/>
          <p:nvPr userDrawn="1"/>
        </p:nvGrpSpPr>
        <p:grpSpPr>
          <a:xfrm>
            <a:off x="450851" y="245533"/>
            <a:ext cx="702733" cy="645584"/>
            <a:chOff x="1417110" y="1933669"/>
            <a:chExt cx="1827515" cy="1676757"/>
          </a:xfrm>
        </p:grpSpPr>
        <p:sp>
          <p:nvSpPr>
            <p:cNvPr id="4" name="椭圆 3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</p:grpSp>
      <p:grpSp>
        <p:nvGrpSpPr>
          <p:cNvPr id="3082" name="组合 17"/>
          <p:cNvGrpSpPr/>
          <p:nvPr userDrawn="1"/>
        </p:nvGrpSpPr>
        <p:grpSpPr>
          <a:xfrm>
            <a:off x="5770033" y="6656917"/>
            <a:ext cx="692151" cy="124883"/>
            <a:chOff x="3510366" y="-2733"/>
            <a:chExt cx="1300959" cy="237042"/>
          </a:xfrm>
        </p:grpSpPr>
        <p:sp>
          <p:nvSpPr>
            <p:cNvPr id="11" name="椭圆 10"/>
            <p:cNvSpPr/>
            <p:nvPr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细黑" panose="02010600040101010101" charset="-122"/>
                <a:ea typeface="+mn-ea"/>
                <a:cs typeface="+mn-cs"/>
              </a:endParaRPr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50015" y="1451085"/>
            <a:ext cx="11332551" cy="36464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marR="0" lvl="0" indent="-17145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cumt\Desktop\微信图片_201903201534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50"/>
            <a:ext cx="12192000" cy="6856017"/>
          </a:xfrm>
          <a:prstGeom prst="rect">
            <a:avLst/>
          </a:prstGeom>
          <a:solidFill>
            <a:schemeClr val="tx2">
              <a:lumMod val="20000"/>
              <a:lumOff val="80000"/>
              <a:alpha val="68000"/>
            </a:schemeClr>
          </a:solidFill>
        </p:spPr>
      </p:pic>
      <p:sp>
        <p:nvSpPr>
          <p:cNvPr id="11" name="矩形 10"/>
          <p:cNvSpPr/>
          <p:nvPr/>
        </p:nvSpPr>
        <p:spPr>
          <a:xfrm>
            <a:off x="11767" y="1150"/>
            <a:ext cx="12180233" cy="686511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zh-CN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220" name="图片 3" descr="最新校标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487" y="167832"/>
            <a:ext cx="1652875" cy="166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266595" y="5401524"/>
            <a:ext cx="271526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2026年3月</a:t>
            </a:r>
            <a:endParaRPr lang="zh-CN" altLang="en-US" sz="4000" b="1" spc="300" dirty="0" smtClean="0">
              <a:solidFill>
                <a:srgbClr val="00206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370795" y="2414177"/>
            <a:ext cx="10206754" cy="10147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pitchFamily="34" charset="-122"/>
              </a:rPr>
              <a:t>中西方四季习俗英语对比研究</a:t>
            </a:r>
            <a:endParaRPr lang="zh-CN" altLang="en-US" sz="60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28"/>
          <p:cNvSpPr txBox="1"/>
          <p:nvPr/>
        </p:nvSpPr>
        <p:spPr>
          <a:xfrm>
            <a:off x="4525010" y="4364990"/>
            <a:ext cx="485457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矿大附中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</a:t>
            </a:r>
            <a:r>
              <a:rPr lang="zh-CN" altLang="en-US" sz="40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娄诗可</a:t>
            </a:r>
            <a:endParaRPr lang="zh-CN" altLang="en-US" sz="40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4914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（一）</a:t>
            </a: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‌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语言表达差异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中国习俗描述常带有诗意与哲理，如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清明时节雨纷纷，路上行人欲断魂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，英语翻译需兼顾意境与文化内涵，可译为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“During the Qingming Festival, rain falls heavily, and travelers on the road are filled with sorrow”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西方习俗描述更注重场景与细节，如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“On Easter Sunday, families gather for a big meal and children hunt for Easter eggs”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，直白易懂，符合英语表达习惯。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</a:t>
            </a:r>
            <a:r>
              <a:rPr lang="en-US" altLang="zh-CN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‌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文化内涵差异</a:t>
            </a:r>
            <a:r>
              <a:rPr lang="en-US" altLang="zh-CN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‌</a:t>
            </a:r>
            <a:endParaRPr lang="en-US" altLang="zh-CN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20612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中国四季习俗多与农耕文化、家族观念相关，如春节的团圆饭，体现了中国人对家庭的重视；西方四季习俗多与宗教、个人主义相关，如圣诞节的礼物赠送，体现了西方人对个人情感的表达。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02785" y="1401445"/>
            <a:ext cx="7689215" cy="1835785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986530"/>
            <a:ext cx="5001260" cy="1835785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7"/>
          <p:cNvSpPr/>
          <p:nvPr/>
        </p:nvSpPr>
        <p:spPr>
          <a:xfrm>
            <a:off x="0" y="2127885"/>
            <a:ext cx="9292590" cy="2601595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10219" y="3465830"/>
            <a:ext cx="122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PART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524" y="2289810"/>
            <a:ext cx="19526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3566" y="2585947"/>
            <a:ext cx="6041813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3600" b="1" spc="-1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</a:rPr>
              <a:t>结题</a:t>
            </a:r>
            <a:r>
              <a:rPr lang="zh-CN" altLang="en-US" sz="3600" b="1" spc="-1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</a:rPr>
              <a:t>报告</a:t>
            </a:r>
            <a:endParaRPr lang="zh-CN" altLang="en-US" sz="3600" b="1" spc="-1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82985" y="1750695"/>
            <a:ext cx="521335" cy="965835"/>
          </a:xfrm>
          <a:custGeom>
            <a:avLst/>
            <a:gdLst/>
            <a:ahLst/>
            <a:cxnLst/>
            <a:rect l="l" t="t" r="r" b="b"/>
            <a:pathLst>
              <a:path w="447057" h="738192">
                <a:moveTo>
                  <a:pt x="77961" y="0"/>
                </a:moveTo>
                <a:lnTo>
                  <a:pt x="447057" y="369096"/>
                </a:lnTo>
                <a:lnTo>
                  <a:pt x="77961" y="738192"/>
                </a:lnTo>
                <a:lnTo>
                  <a:pt x="0" y="660231"/>
                </a:lnTo>
                <a:lnTo>
                  <a:pt x="293910" y="366322"/>
                </a:lnTo>
                <a:lnTo>
                  <a:pt x="2775" y="751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（一）主要观点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中西方四季习俗在形式、内涵、功能等方面存在显著差异，这些差异源于不同的历史文化背景、宗教信仰与社会制度。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以英语为工具进行对比研究，能更精准地呈现差异，提升语言运用能力，促进跨文化理解。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双语信息图是传播研究成果的有效方式，能直观、清晰地展示中西方四季习俗的异同。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（二）研究创新点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20612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以英语为媒介开展中西方四季习俗对比，将语言学习与文化研究相结合，具有实践意义。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制作双语信息图，将研究成果可视化，便于传播与应用。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457835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（三）研究展望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20612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后续可扩大资料收集范围，深入挖掘小众习俗；进一步深化对比分析，探讨习俗差异对跨文化交际的影响；优化双语信息图，增加互动功能，提升用户体验。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90500" y="4019413"/>
            <a:ext cx="11811000" cy="17141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6372" name="TextBox 9"/>
          <p:cNvSpPr txBox="1">
            <a:spLocks noChangeArrowheads="1"/>
          </p:cNvSpPr>
          <p:nvPr/>
        </p:nvSpPr>
        <p:spPr bwMode="auto">
          <a:xfrm>
            <a:off x="1679575" y="3002915"/>
            <a:ext cx="25063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956"/>
            <a:ext cx="12191999" cy="2258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02785" y="1401445"/>
            <a:ext cx="7689215" cy="1835785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986530"/>
            <a:ext cx="5001260" cy="1835785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7"/>
          <p:cNvSpPr/>
          <p:nvPr/>
        </p:nvSpPr>
        <p:spPr>
          <a:xfrm>
            <a:off x="0" y="2127885"/>
            <a:ext cx="9292590" cy="2601595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10219" y="3465830"/>
            <a:ext cx="122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PART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524" y="2289810"/>
            <a:ext cx="19526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en-US" altLang="zh-CN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3566" y="2585947"/>
            <a:ext cx="6041813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开题报告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en-US" altLang="zh-CN" sz="4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82985" y="1750695"/>
            <a:ext cx="521335" cy="965835"/>
          </a:xfrm>
          <a:custGeom>
            <a:avLst/>
            <a:gdLst/>
            <a:ahLst/>
            <a:cxnLst/>
            <a:rect l="l" t="t" r="r" b="b"/>
            <a:pathLst>
              <a:path w="447057" h="738192">
                <a:moveTo>
                  <a:pt x="77961" y="0"/>
                </a:moveTo>
                <a:lnTo>
                  <a:pt x="447057" y="369096"/>
                </a:lnTo>
                <a:lnTo>
                  <a:pt x="77961" y="738192"/>
                </a:lnTo>
                <a:lnTo>
                  <a:pt x="0" y="660231"/>
                </a:lnTo>
                <a:lnTo>
                  <a:pt x="293910" y="366322"/>
                </a:lnTo>
                <a:lnTo>
                  <a:pt x="2775" y="751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4914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一、研究背景与意义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34135" y="1569085"/>
            <a:ext cx="9062720" cy="35382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在全球化背景下，跨文化交际日益频繁，中西方文化差异成为交流中的关键议题。四季习俗作为文化的重要载体，蕴含着不同民族的思维方式、价值观念与生活智慧。本研究以英语为工具，对比中西方四季习俗，不仅能深化对两种文化的理解，还能提升英语语言运用能力，为跨文化交际提供实践参考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6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二、研究目标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34135" y="1569085"/>
            <a:ext cx="9062720" cy="30460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系统梳理中西方四季典型习俗，涵盖节庆、饮食、服饰、活动等方面。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运用英语对中西方四季习俗的差异进行精准描述与对比分析，挖掘背后的文化内涵。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制作双语信息比较图，以可视化形式呈现研究成果，提升信息传播效率。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三、研究内容与方法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50158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（一）研究内容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‌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春季：中国清明节、踏青、赏花；西方复活节、春日游行、种植仪式等。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夏季：中国端午节、吃粽子、龙舟赛；西方圣诞节（部分西方国家夏季庆祝）、音乐节、海滩度假等。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秋季：中国中秋节、赏月、吃月饼；西方感恩节、南瓜节、丰收庆典等。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冬季：中国春节、贴春联、吃年夜饭；西方圣诞节、圣诞树、圣诞礼物等。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三、研究内容与方法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（二）研究方法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‌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文献研究法：查阅中西方文化、民俗学、语言学相关文献，获取理论支撑与习俗资料。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对比分析法：以英语为媒介，从语言表达、文化内涵、社会功能等维度对比习俗差异。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四、研究进度安排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02055" y="1185545"/>
            <a:ext cx="9062720" cy="30460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准备阶段：确定研究框架，收集中西方四季习俗资料，学习英语对比分析相关理论。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研究阶段：开展习俗对比分析，撰写英语对比文本，制作双语信息图初稿。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完善阶段：修改完善对比文本与信息图，撰写开题、过程、结题报告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02785" y="1401445"/>
            <a:ext cx="7689215" cy="1835785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986530"/>
            <a:ext cx="5001260" cy="1835785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7"/>
          <p:cNvSpPr/>
          <p:nvPr/>
        </p:nvSpPr>
        <p:spPr>
          <a:xfrm>
            <a:off x="0" y="2127885"/>
            <a:ext cx="9292590" cy="2601595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10219" y="3465830"/>
            <a:ext cx="122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PART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524" y="2289810"/>
            <a:ext cx="19526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3566" y="2585947"/>
            <a:ext cx="6041813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3600" b="1" spc="-1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</a:rPr>
              <a:t>过程</a:t>
            </a:r>
            <a:r>
              <a:rPr lang="zh-CN" altLang="en-US" sz="3600" b="1" spc="-1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</a:rPr>
              <a:t>资料</a:t>
            </a:r>
            <a:endParaRPr lang="zh-CN" altLang="en-US" sz="3600" b="1" spc="-1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82985" y="1750695"/>
            <a:ext cx="521335" cy="965835"/>
          </a:xfrm>
          <a:custGeom>
            <a:avLst/>
            <a:gdLst/>
            <a:ahLst/>
            <a:cxnLst/>
            <a:rect l="l" t="t" r="r" b="b"/>
            <a:pathLst>
              <a:path w="447057" h="738192">
                <a:moveTo>
                  <a:pt x="77961" y="0"/>
                </a:moveTo>
                <a:lnTo>
                  <a:pt x="447057" y="369096"/>
                </a:lnTo>
                <a:lnTo>
                  <a:pt x="77961" y="738192"/>
                </a:lnTo>
                <a:lnTo>
                  <a:pt x="0" y="660231"/>
                </a:lnTo>
                <a:lnTo>
                  <a:pt x="293910" y="366322"/>
                </a:lnTo>
                <a:lnTo>
                  <a:pt x="2775" y="751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534670" y="170815"/>
            <a:ext cx="578231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（一）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语言表达差异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4135" y="821690"/>
            <a:ext cx="5205095" cy="0"/>
          </a:xfrm>
          <a:prstGeom prst="line">
            <a:avLst/>
          </a:prstGeom>
          <a:ln w="34925">
            <a:solidFill>
              <a:srgbClr val="2A2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47650" y="821690"/>
          <a:ext cx="12021185" cy="6217920"/>
        </p:xfrm>
        <a:graphic>
          <a:graphicData uri="http://schemas.openxmlformats.org/drawingml/2006/table">
            <a:tbl>
              <a:tblPr/>
              <a:tblGrid>
                <a:gridCol w="1046480"/>
                <a:gridCol w="1895475"/>
                <a:gridCol w="2687955"/>
                <a:gridCol w="1921510"/>
                <a:gridCol w="2075815"/>
                <a:gridCol w="2393950"/>
              </a:tblGrid>
              <a:tr h="365760"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Calibri" panose="020F0502020204030204"/>
                          <a:ea typeface="宋体" panose="02010600030101010101" pitchFamily="2" charset="-122"/>
                        </a:rPr>
                        <a:t>季节</a:t>
                      </a:r>
                      <a:endParaRPr lang="zh-CN" sz="2400" b="1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Calibri" panose="020F0502020204030204"/>
                          <a:ea typeface="宋体" panose="02010600030101010101" pitchFamily="2" charset="-122"/>
                        </a:rPr>
                        <a:t>中国习俗</a:t>
                      </a:r>
                      <a:endParaRPr lang="zh-CN" sz="2400" b="1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Calibri" panose="020F0502020204030204"/>
                          <a:ea typeface="宋体" panose="02010600030101010101" pitchFamily="2" charset="-122"/>
                        </a:rPr>
                        <a:t>英文描述</a:t>
                      </a:r>
                      <a:endParaRPr lang="zh-CN" sz="2400" b="1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Calibri" panose="020F0502020204030204"/>
                          <a:ea typeface="宋体" panose="02010600030101010101" pitchFamily="2" charset="-122"/>
                        </a:rPr>
                        <a:t>西方习俗</a:t>
                      </a:r>
                      <a:endParaRPr lang="zh-CN" sz="2400" b="1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latin typeface="Calibri" panose="020F0502020204030204"/>
                          <a:ea typeface="宋体" panose="02010600030101010101" pitchFamily="2" charset="-122"/>
                        </a:rPr>
                        <a:t>英文描述</a:t>
                      </a:r>
                      <a:endParaRPr lang="zh-CN" sz="2400" b="1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文化内涵差异</a:t>
                      </a:r>
                      <a:endParaRPr lang="zh-CN" sz="2400" b="1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304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latin typeface="Calibri" panose="020F0502020204030204"/>
                          <a:ea typeface="宋体" panose="02010600030101010101" pitchFamily="2" charset="-122"/>
                        </a:rPr>
                        <a:t>春季</a:t>
                      </a:r>
                      <a:endParaRPr lang="zh-CN" sz="24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贴春联、吃饺子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Paste Spring Couplets, Eat Dumplings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复活节彩蛋狩猎、游行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Easter Egg Hunt, Easter Parade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Calibri" panose="020F0502020204030204"/>
                          <a:ea typeface="宋体" panose="02010600030101010101" pitchFamily="2" charset="-122"/>
                        </a:rPr>
                        <a:t>中国侧重家庭团聚、辞旧迎新；西方源于宗教，象征新生</a:t>
                      </a:r>
                      <a:endParaRPr lang="zh-CN" sz="20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304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latin typeface="Calibri" panose="020F0502020204030204"/>
                          <a:ea typeface="宋体" panose="02010600030101010101" pitchFamily="2" charset="-122"/>
                        </a:rPr>
                        <a:t>夏季</a:t>
                      </a:r>
                      <a:endParaRPr lang="zh-CN" sz="24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赛龙舟、吃粽子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Hold Dragon Boat Races, Eat Zongzi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点燃篝火、跳火堆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Light Bonfires, Jump Over Bonfires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Calibri" panose="020F0502020204030204"/>
                          <a:ea typeface="宋体" panose="02010600030101010101" pitchFamily="2" charset="-122"/>
                        </a:rPr>
                        <a:t>中国侧重家庭团聚、辞旧迎新；西方源于宗教，象征新生</a:t>
                      </a:r>
                      <a:endParaRPr lang="zh-CN" sz="20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latin typeface="Calibri" panose="020F0502020204030204"/>
                          <a:ea typeface="宋体" panose="02010600030101010101" pitchFamily="2" charset="-122"/>
                        </a:rPr>
                        <a:t>秋季</a:t>
                      </a:r>
                      <a:endParaRPr lang="zh-CN" sz="24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赏月、吃月饼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Admire the Full Moon, Eat Mooncakes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吃火鸡、南瓜派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latin typeface="Calibri" panose="020F0502020204030204"/>
                          <a:ea typeface="Calibri" panose="020F0502020204030204"/>
                        </a:rPr>
                        <a:t>Eat Turkey, Pumpkin Pie</a:t>
                      </a:r>
                      <a:endParaRPr lang="en-US" altLang="zh-CN" sz="2400">
                        <a:latin typeface="Calibri" panose="020F0502020204030204"/>
                        <a:ea typeface="Calibri" panose="020F050202020403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中国寄托团圆思念；西方感恩收获馈赠</a:t>
                      </a:r>
                      <a:endParaRPr lang="zh-CN" sz="20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8800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latin typeface="Calibri" panose="020F0502020204030204"/>
                          <a:ea typeface="宋体" panose="02010600030101010101" pitchFamily="2" charset="-122"/>
                        </a:rPr>
                        <a:t>冬季</a:t>
                      </a:r>
                      <a:endParaRPr lang="zh-CN" sz="2400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吃饺子</a:t>
                      </a: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/</a:t>
                      </a:r>
                      <a:r>
                        <a:rPr lang="zh-CN" altLang="en-US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汤圆</a:t>
                      </a:r>
                      <a:endParaRPr lang="zh-CN" altLang="en-US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Eat Dumplings/Tangyuan</a:t>
                      </a:r>
                      <a:endParaRPr lang="en-US" alt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装饰圣诞树、互赠礼物</a:t>
                      </a:r>
                      <a:endParaRPr lang="zh-CN" sz="24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latin typeface="Calibri" panose="020F0502020204030204"/>
                          <a:ea typeface="Calibri" panose="020F0502020204030204"/>
                        </a:rPr>
                        <a:t>Decorate Christmas Trees, Exchange Gifts</a:t>
                      </a:r>
                      <a:endParaRPr lang="en-US" altLang="zh-CN" sz="2400">
                        <a:latin typeface="Calibri" panose="020F0502020204030204"/>
                        <a:ea typeface="Calibri" panose="020F050202020403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333333"/>
                          </a:solidFill>
                          <a:latin typeface="Arial" panose="020B0604020202020204"/>
                          <a:ea typeface="Arial" panose="020B0604020202020204"/>
                        </a:rPr>
                        <a:t>中国寓意消寒团圆；西方纪念宗教人物，传递祝福</a:t>
                      </a:r>
                      <a:endParaRPr lang="zh-CN" sz="2000" i="0">
                        <a:solidFill>
                          <a:srgbClr val="333333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946*475"/>
  <p:tag name="TABLE_ENDDRAG_RECT" val="19*64*946*475"/>
</p:tagLst>
</file>

<file path=ppt/tags/tag2.xml><?xml version="1.0" encoding="utf-8"?>
<p:tagLst xmlns:p="http://schemas.openxmlformats.org/presentationml/2006/main">
  <p:tag name="COMMONDATA" val="eyJoZGlkIjoiZjBkYTE4NzllMTVlODhjYTYyODZjNTQ4ODQ0MmE1Nz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1801</Words>
  <Application>WPS 演示</Application>
  <PresentationFormat>宽屏</PresentationFormat>
  <Paragraphs>152</Paragraphs>
  <Slides>16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华文细黑</vt:lpstr>
      <vt:lpstr>Impact</vt:lpstr>
      <vt:lpstr>Arial</vt:lpstr>
      <vt:lpstr>微软雅黑</vt:lpstr>
      <vt:lpstr>黑体</vt:lpstr>
      <vt:lpstr>Calibri</vt:lpstr>
      <vt:lpstr>字魂59号-创粗黑</vt:lpstr>
      <vt:lpstr>Times New Roman</vt:lpstr>
      <vt:lpstr>Century Gothic</vt:lpstr>
      <vt:lpstr>Wingdings</vt:lpstr>
      <vt:lpstr>Arial Unicode MS</vt:lpstr>
      <vt:lpstr>Calibri Light</vt:lpstr>
      <vt:lpstr>方正小标宋简体</vt:lpstr>
      <vt:lpstr>华文楷体</vt:lpstr>
      <vt:lpstr>仿宋_GB2312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娄明阳</cp:lastModifiedBy>
  <cp:revision>792</cp:revision>
  <cp:lastPrinted>2019-03-20T08:12:00Z</cp:lastPrinted>
  <dcterms:created xsi:type="dcterms:W3CDTF">2018-12-10T03:17:00Z</dcterms:created>
  <dcterms:modified xsi:type="dcterms:W3CDTF">2026-03-16T22:49:33Z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8</vt:lpwstr>
  </property>
  <property fmtid="{D5CDD505-2E9C-101B-9397-08002B2CF9AE}" pid="4" name="ICV">
    <vt:lpwstr>D5B8088DEB944D1996BAF3F15DB8E204</vt:lpwstr>
  </property>
</Properties>
</file>