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D3B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4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8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0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p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133350"/>
            <a:ext cx="12286615" cy="88150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98880" y="2294890"/>
            <a:ext cx="7785735" cy="46310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60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研究莫言著作《蛙》的内容与时代价值</a:t>
            </a:r>
            <a:endParaRPr lang="zh-CN" altLang="en-US" sz="6000">
              <a:solidFill>
                <a:srgbClr val="932D3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6000">
              <a:solidFill>
                <a:srgbClr val="932D3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400">
              <a:solidFill>
                <a:srgbClr val="932D3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</a:t>
            </a:r>
            <a:r>
              <a:rPr lang="zh-CN" altLang="en-US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 持 人：丁一蕾</a:t>
            </a:r>
            <a:endParaRPr lang="zh-CN" altLang="en-US" sz="2400">
              <a:solidFill>
                <a:srgbClr val="932D3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</a:t>
            </a:r>
            <a:r>
              <a:rPr lang="zh-CN" altLang="en-US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辅导老师：陈梦洁</a:t>
            </a:r>
            <a:endParaRPr lang="zh-CN" altLang="en-US" sz="2400">
              <a:solidFill>
                <a:srgbClr val="932D3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</a:t>
            </a:r>
            <a:r>
              <a:rPr lang="zh-CN" altLang="en-US" sz="2400">
                <a:solidFill>
                  <a:srgbClr val="932D3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    校：徐州市矿大实验学校</a:t>
            </a:r>
            <a:endParaRPr lang="zh-CN" altLang="en-US" sz="2400">
              <a:solidFill>
                <a:srgbClr val="932D3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20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-81280"/>
            <a:ext cx="12192635" cy="69392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02055" y="816610"/>
            <a:ext cx="29184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932D3B"/>
                </a:solidFill>
                <a:latin typeface="仿宋" panose="02010609060101010101" charset="-122"/>
                <a:ea typeface="仿宋" panose="02010609060101010101" charset="-122"/>
              </a:rPr>
              <a:t>目录</a:t>
            </a:r>
            <a:endParaRPr lang="zh-CN" altLang="en-US" sz="48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02055" y="2245995"/>
            <a:ext cx="7755255" cy="35153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3600">
                <a:solidFill>
                  <a:srgbClr val="932D3B"/>
                </a:solidFill>
                <a:latin typeface="仿宋" panose="02010609060101010101" charset="-122"/>
                <a:ea typeface="仿宋" panose="02010609060101010101" charset="-122"/>
              </a:rPr>
              <a:t>苦难与愚昧</a:t>
            </a:r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sz="3600">
                <a:solidFill>
                  <a:srgbClr val="932D3B"/>
                </a:solidFill>
                <a:latin typeface="仿宋" panose="02010609060101010101" charset="-122"/>
                <a:ea typeface="仿宋" panose="02010609060101010101" charset="-122"/>
              </a:rPr>
              <a:t>罪与罚</a:t>
            </a:r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sz="3600">
                <a:solidFill>
                  <a:srgbClr val="932D3B"/>
                </a:solidFill>
                <a:latin typeface="仿宋" panose="02010609060101010101" charset="-122"/>
                <a:ea typeface="仿宋" panose="02010609060101010101" charset="-122"/>
              </a:rPr>
              <a:t>关于生命的闹剧</a:t>
            </a:r>
            <a:endParaRPr lang="zh-CN" altLang="en-US" sz="3600">
              <a:solidFill>
                <a:srgbClr val="932D3B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267565" cy="86880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43940" y="510540"/>
            <a:ext cx="4836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932D3B"/>
                </a:solidFill>
              </a:rPr>
              <a:t>苦难于愚昧</a:t>
            </a:r>
            <a:endParaRPr lang="zh-CN" altLang="en-US" sz="3600">
              <a:solidFill>
                <a:srgbClr val="932D3B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3940" y="1513205"/>
            <a:ext cx="6238875" cy="26739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400">
                <a:solidFill>
                  <a:srgbClr val="932D3B"/>
                </a:solidFill>
              </a:rPr>
              <a:t>       </a:t>
            </a:r>
            <a:r>
              <a:rPr lang="zh-CN" altLang="en-US" sz="2400">
                <a:solidFill>
                  <a:srgbClr val="932D3B"/>
                </a:solidFill>
              </a:rPr>
              <a:t>苦难与愚昧贯穿于整本蛙之中</a:t>
            </a:r>
            <a:endParaRPr lang="zh-CN" altLang="en-US" sz="2400">
              <a:solidFill>
                <a:srgbClr val="932D3B"/>
              </a:solidFill>
            </a:endParaRPr>
          </a:p>
          <a:p>
            <a:r>
              <a:rPr lang="zh-CN" altLang="en-US" sz="2400">
                <a:solidFill>
                  <a:srgbClr val="932D3B"/>
                </a:solidFill>
              </a:rPr>
              <a:t>苦难一定上决定了愚昧。由于农村特定的生方式，更多的劳动力象征着更好的生产力，所以诞生了</a:t>
            </a:r>
            <a:r>
              <a:rPr lang="en-US" altLang="zh-CN" sz="2400">
                <a:solidFill>
                  <a:srgbClr val="932D3B"/>
                </a:solidFill>
              </a:rPr>
              <a:t>“</a:t>
            </a:r>
            <a:r>
              <a:rPr lang="zh-CN" altLang="en-US" sz="2400">
                <a:solidFill>
                  <a:srgbClr val="932D3B"/>
                </a:solidFill>
              </a:rPr>
              <a:t>娃娃越多越好</a:t>
            </a:r>
            <a:r>
              <a:rPr lang="en-US" altLang="zh-CN" sz="2400">
                <a:solidFill>
                  <a:srgbClr val="932D3B"/>
                </a:solidFill>
              </a:rPr>
              <a:t>”“</a:t>
            </a:r>
            <a:r>
              <a:rPr lang="zh-CN" altLang="en-US" sz="2400">
                <a:solidFill>
                  <a:srgbClr val="932D3B"/>
                </a:solidFill>
              </a:rPr>
              <a:t>重男轻女</a:t>
            </a:r>
            <a:r>
              <a:rPr lang="en-US" altLang="zh-CN" sz="2400">
                <a:solidFill>
                  <a:srgbClr val="932D3B"/>
                </a:solidFill>
              </a:rPr>
              <a:t>”</a:t>
            </a:r>
            <a:r>
              <a:rPr lang="zh-CN" altLang="en-US" sz="2400">
                <a:solidFill>
                  <a:srgbClr val="932D3B"/>
                </a:solidFill>
              </a:rPr>
              <a:t>等封建思想，这导致了当时的人们渴望生育，也不得不生育。</a:t>
            </a:r>
            <a:r>
              <a:rPr lang="zh-CN" altLang="en-US" sz="2400">
                <a:solidFill>
                  <a:srgbClr val="932D3B"/>
                </a:solidFill>
                <a:sym typeface="+mn-ea"/>
              </a:rPr>
              <a:t>这是中国人自古就有的，难以改变的传统与命运，</a:t>
            </a:r>
            <a:r>
              <a:rPr lang="zh-CN" altLang="en-US" sz="2400">
                <a:solidFill>
                  <a:srgbClr val="932D3B"/>
                </a:solidFill>
              </a:rPr>
              <a:t>越是穷，越要生，在一望无垠的苦难之中，生育不仅是希望，还是一种慰藉。而计划生育政策想要一举改变这种行为，无疑是困难的，且不得不动用强制手段的。而自幼离开村庄，受过高等教育的姑姑万心并不受制于这种苦难，这也是她如此铁血心肠，规行矩步的推行计划生育的主要原因之一。</a:t>
            </a:r>
            <a:endParaRPr lang="zh-CN" altLang="en-US" sz="2400">
              <a:solidFill>
                <a:srgbClr val="932D3B"/>
              </a:solidFill>
            </a:endParaRPr>
          </a:p>
          <a:p>
            <a:endParaRPr lang="zh-CN" altLang="en-US" sz="2400">
              <a:solidFill>
                <a:srgbClr val="932D3B"/>
              </a:solidFill>
            </a:endParaRPr>
          </a:p>
        </p:txBody>
      </p:sp>
      <p:pic>
        <p:nvPicPr>
          <p:cNvPr id="13" name="图片 12" descr="8ceb4e73c7f94887a5703438eb88f3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840" y="1007110"/>
            <a:ext cx="4709160" cy="2936240"/>
          </a:xfrm>
          <a:prstGeom prst="rect">
            <a:avLst/>
          </a:prstGeom>
        </p:spPr>
      </p:pic>
      <p:pic>
        <p:nvPicPr>
          <p:cNvPr id="14" name="图片 13" descr="t01f85f2add9cb1aa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815" y="4187190"/>
            <a:ext cx="4761865" cy="32385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8900" y="276225"/>
            <a:ext cx="11488420" cy="71158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14755" y="988060"/>
            <a:ext cx="9791065" cy="4870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400">
                <a:solidFill>
                  <a:srgbClr val="932D3B"/>
                </a:solidFill>
              </a:rPr>
              <a:t>        </a:t>
            </a:r>
            <a:r>
              <a:rPr lang="zh-CN" altLang="en-US" sz="2400">
                <a:solidFill>
                  <a:srgbClr val="932D3B"/>
                </a:solidFill>
              </a:rPr>
              <a:t>愚昧加深了苦难。显而易见，本书描写的计划生育时期的村民代表了愚昧，他们为了所谓的</a:t>
            </a:r>
            <a:r>
              <a:rPr lang="en-US" altLang="zh-CN" sz="2400">
                <a:solidFill>
                  <a:srgbClr val="932D3B"/>
                </a:solidFill>
              </a:rPr>
              <a:t>“</a:t>
            </a:r>
            <a:r>
              <a:rPr lang="zh-CN" altLang="en-US" sz="2400">
                <a:solidFill>
                  <a:srgbClr val="932D3B"/>
                </a:solidFill>
              </a:rPr>
              <a:t>传统</a:t>
            </a:r>
            <a:r>
              <a:rPr lang="en-US" altLang="zh-CN" sz="2400">
                <a:solidFill>
                  <a:srgbClr val="932D3B"/>
                </a:solidFill>
              </a:rPr>
              <a:t>”</a:t>
            </a:r>
            <a:r>
              <a:rPr lang="zh-CN" altLang="en-US" sz="2400">
                <a:solidFill>
                  <a:srgbClr val="932D3B"/>
                </a:solidFill>
              </a:rPr>
              <a:t>，不惜用尽千方百计，只为生下一个儿子。在这场愚昧与理性的斗争中，</a:t>
            </a:r>
            <a:endParaRPr lang="zh-CN" altLang="en-US" sz="2400">
              <a:solidFill>
                <a:srgbClr val="932D3B"/>
              </a:solidFill>
            </a:endParaRPr>
          </a:p>
        </p:txBody>
      </p:sp>
      <p:pic>
        <p:nvPicPr>
          <p:cNvPr id="7" name="图片 6" descr="微信图片_202309162103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860" y="1885950"/>
            <a:ext cx="3039745" cy="44297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28420" y="2171065"/>
            <a:ext cx="6633210" cy="32423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>
                <a:solidFill>
                  <a:srgbClr val="932D3B"/>
                </a:solidFill>
              </a:rPr>
              <a:t>诞生了一场场关于生育的闹剧，女人们藏进地窖，躲到外地，男人们为了不去结扎，挥刀舞棍，但这些</a:t>
            </a:r>
            <a:r>
              <a:rPr lang="en-US" altLang="zh-CN" sz="2400">
                <a:solidFill>
                  <a:srgbClr val="932D3B"/>
                </a:solidFill>
              </a:rPr>
              <a:t>“</a:t>
            </a:r>
            <a:r>
              <a:rPr lang="zh-CN" altLang="en-US" sz="2400">
                <a:solidFill>
                  <a:srgbClr val="932D3B"/>
                </a:solidFill>
              </a:rPr>
              <a:t>小打小闹</a:t>
            </a:r>
            <a:r>
              <a:rPr lang="en-US" altLang="zh-CN" sz="2400">
                <a:solidFill>
                  <a:srgbClr val="932D3B"/>
                </a:solidFill>
              </a:rPr>
              <a:t>”</a:t>
            </a:r>
            <a:r>
              <a:rPr lang="zh-CN" altLang="en-US" sz="2400">
                <a:solidFill>
                  <a:srgbClr val="932D3B"/>
                </a:solidFill>
              </a:rPr>
              <a:t>在新时代的洪流前，就宛如苍蝇撞上老虎，对于改变无济于事，反而仅能把自己撞个粉碎，徒增苦难。</a:t>
            </a:r>
            <a:endParaRPr lang="zh-CN" altLang="en-US" sz="2400">
              <a:solidFill>
                <a:srgbClr val="932D3B"/>
              </a:solidFill>
            </a:endParaRPr>
          </a:p>
          <a:p>
            <a:r>
              <a:rPr lang="en-US" altLang="zh-CN" sz="2400">
                <a:solidFill>
                  <a:srgbClr val="932D3B"/>
                </a:solidFill>
              </a:rPr>
              <a:t>       </a:t>
            </a:r>
            <a:r>
              <a:rPr lang="zh-CN" altLang="en-US" sz="2400">
                <a:solidFill>
                  <a:srgbClr val="932D3B"/>
                </a:solidFill>
              </a:rPr>
              <a:t>其实，愚昧又何尝没有体现在万心等代表科学与理性的先进分子身上体现？若说当时村庄中的人们代表知识上的愚昧，那么在极度理性的驱使下，万心则体现出了情感上的愚昧，在忠于职守中失去了人情的温度</a:t>
            </a:r>
            <a:endParaRPr lang="zh-CN" altLang="en-US" sz="2400">
              <a:solidFill>
                <a:srgbClr val="932D3B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206181" cy="720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05205" y="238125"/>
            <a:ext cx="74041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932D3B"/>
                </a:solidFill>
                <a:latin typeface="微软雅黑" panose="020B0503020204020204" charset="-122"/>
                <a:ea typeface="微软雅黑" panose="020B0503020204020204" charset="-122"/>
              </a:rPr>
              <a:t>罪与罚</a:t>
            </a:r>
            <a:endParaRPr lang="zh-CN" altLang="en-US" sz="3600">
              <a:solidFill>
                <a:srgbClr val="932D3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9855" y="1169670"/>
            <a:ext cx="8096250" cy="19710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solidFill>
                  <a:srgbClr val="932D3B"/>
                </a:solidFill>
              </a:rPr>
              <a:t>莫言在书中曾说过：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每个孩子都是唯一的，都是不可替代的。沾到手上的血，是不是永远也洗不干净呢？被罪恶纠缠的灵魂，是不是永远也得不到解脱呢？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endParaRPr lang="en-US" altLang="zh-CN" sz="2800">
              <a:solidFill>
                <a:srgbClr val="932D3B"/>
              </a:solidFill>
            </a:endParaRPr>
          </a:p>
          <a:p>
            <a:endParaRPr lang="en-US" altLang="zh-CN" sz="2800">
              <a:solidFill>
                <a:srgbClr val="932D3B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96035" y="3140710"/>
            <a:ext cx="6623685" cy="44983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solidFill>
                  <a:srgbClr val="932D3B"/>
                </a:solidFill>
              </a:rPr>
              <a:t>《蛙》顾名思义，即使一场关于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娃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的罪与罚</a:t>
            </a:r>
            <a:endParaRPr lang="zh-CN" altLang="en-US" sz="2800">
              <a:solidFill>
                <a:srgbClr val="932D3B"/>
              </a:solidFill>
            </a:endParaRPr>
          </a:p>
          <a:p>
            <a:r>
              <a:rPr lang="zh-CN" altLang="en-US" sz="2800">
                <a:solidFill>
                  <a:srgbClr val="932D3B"/>
                </a:solidFill>
              </a:rPr>
              <a:t>每个人的罪形式不同，但本质是一样的，即漠视生命。万心坚持规则政策已经到了不近人情的地步，曾经有多少孩子在她手上降生，现在就有多少孩子因她而丧命。在绝对的理性驱使下，孩子将不再是生命，而是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错误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endParaRPr lang="en-US" altLang="zh-CN" sz="2800">
              <a:solidFill>
                <a:srgbClr val="932D3B"/>
              </a:solidFill>
            </a:endParaRPr>
          </a:p>
        </p:txBody>
      </p:sp>
      <p:pic>
        <p:nvPicPr>
          <p:cNvPr id="9" name="图片 8" descr="微信图片_202309182314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670" y="2468880"/>
            <a:ext cx="3572510" cy="48539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0730" cy="74923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73785" y="325120"/>
            <a:ext cx="992441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       </a:t>
            </a:r>
            <a:r>
              <a:rPr lang="zh-CN" altLang="en-US" sz="2800">
                <a:solidFill>
                  <a:srgbClr val="932D3B"/>
                </a:solidFill>
              </a:rPr>
              <a:t>而陈鼻，王腿等村名则犯下了另一种罪。在那群传统男性眼中，传宗接代不仅影响家庭生产，更关乎家族脸面，因而男尊女卑观念盛行，深深影响着那一代人，不论男女。剩余不再是为了爱，而是一场带有目的性的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赌博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，再次过程中，承担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母亲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角色的女性身体不断被摧残，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子宫拖到地上</a:t>
            </a:r>
            <a:r>
              <a:rPr lang="en-US" altLang="zh-CN" sz="2800">
                <a:solidFill>
                  <a:srgbClr val="932D3B"/>
                </a:solidFill>
              </a:rPr>
              <a:t>”“</a:t>
            </a:r>
            <a:r>
              <a:rPr lang="zh-CN" altLang="en-US" sz="2800">
                <a:solidFill>
                  <a:srgbClr val="932D3B"/>
                </a:solidFill>
              </a:rPr>
              <a:t>烂梨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莫言用万心之口，对其进行了详细描述，其触目惊心，让读者们看清了这场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赌博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中的另一受害者。</a:t>
            </a:r>
            <a:endParaRPr lang="zh-CN" altLang="en-US" sz="2800">
              <a:solidFill>
                <a:srgbClr val="932D3B"/>
              </a:solidFill>
            </a:endParaRPr>
          </a:p>
        </p:txBody>
      </p:sp>
      <p:pic>
        <p:nvPicPr>
          <p:cNvPr id="7" name="图片 6" descr="微信图片_202309162103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3618230"/>
            <a:ext cx="4286250" cy="2862580"/>
          </a:xfrm>
          <a:prstGeom prst="rect">
            <a:avLst/>
          </a:prstGeom>
        </p:spPr>
      </p:pic>
      <p:pic>
        <p:nvPicPr>
          <p:cNvPr id="8" name="图片 7" descr="微信图片_202309162103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3560445"/>
            <a:ext cx="4787900" cy="299021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80110" y="513715"/>
            <a:ext cx="10694035" cy="6000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932D3B"/>
                </a:solidFill>
              </a:rPr>
              <a:t>罚相对于罪更具戏剧性，重点体现在姑姑万心身上。万心的罚有这两种体现形式，一种是终生不孕，杀害无数生命的后果便是始终无法体会生育所带来的喜悦，尽管她曾经如此的热爱孩子，。另一种便是</a:t>
            </a:r>
            <a:r>
              <a:rPr lang="en-US" altLang="zh-CN" sz="3200">
                <a:solidFill>
                  <a:srgbClr val="932D3B"/>
                </a:solidFill>
              </a:rPr>
              <a:t>“</a:t>
            </a:r>
            <a:r>
              <a:rPr lang="zh-CN" altLang="en-US" sz="3200">
                <a:solidFill>
                  <a:srgbClr val="932D3B"/>
                </a:solidFill>
              </a:rPr>
              <a:t>蛙</a:t>
            </a:r>
            <a:r>
              <a:rPr lang="en-US" altLang="zh-CN" sz="3200">
                <a:solidFill>
                  <a:srgbClr val="932D3B"/>
                </a:solidFill>
              </a:rPr>
              <a:t>”</a:t>
            </a:r>
            <a:r>
              <a:rPr lang="zh-CN" altLang="en-US" sz="3200">
                <a:solidFill>
                  <a:srgbClr val="932D3B"/>
                </a:solidFill>
              </a:rPr>
              <a:t>，即吃完酒席在回家的路上被青蛙袭击，死里逃生。这里的</a:t>
            </a:r>
            <a:r>
              <a:rPr lang="en-US" altLang="zh-CN" sz="3200">
                <a:solidFill>
                  <a:srgbClr val="932D3B"/>
                </a:solidFill>
              </a:rPr>
              <a:t>“</a:t>
            </a:r>
            <a:r>
              <a:rPr lang="zh-CN" altLang="en-US" sz="3200">
                <a:solidFill>
                  <a:srgbClr val="932D3B"/>
                </a:solidFill>
              </a:rPr>
              <a:t>蛙</a:t>
            </a:r>
            <a:r>
              <a:rPr lang="en-US" altLang="zh-CN" sz="3200">
                <a:solidFill>
                  <a:srgbClr val="932D3B"/>
                </a:solidFill>
              </a:rPr>
              <a:t>”</a:t>
            </a:r>
            <a:r>
              <a:rPr lang="zh-CN" altLang="en-US" sz="3200">
                <a:solidFill>
                  <a:srgbClr val="932D3B"/>
                </a:solidFill>
              </a:rPr>
              <a:t>象征着死去的</a:t>
            </a:r>
            <a:r>
              <a:rPr lang="en-US" altLang="zh-CN" sz="3200">
                <a:solidFill>
                  <a:srgbClr val="932D3B"/>
                </a:solidFill>
              </a:rPr>
              <a:t>“</a:t>
            </a:r>
            <a:r>
              <a:rPr lang="zh-CN" altLang="en-US" sz="3200">
                <a:solidFill>
                  <a:srgbClr val="932D3B"/>
                </a:solidFill>
              </a:rPr>
              <a:t>娃</a:t>
            </a:r>
            <a:r>
              <a:rPr lang="en-US" altLang="zh-CN" sz="3200">
                <a:solidFill>
                  <a:srgbClr val="932D3B"/>
                </a:solidFill>
              </a:rPr>
              <a:t>”</a:t>
            </a:r>
            <a:r>
              <a:rPr lang="zh-CN" altLang="en-US" sz="3200">
                <a:solidFill>
                  <a:srgbClr val="932D3B"/>
                </a:solidFill>
              </a:rPr>
              <a:t>，它们以报复的形式疯狂的袭击了万心，揭开了她内心深处的阴影与恐惧。后来万心被泥匠郝大手救起，并决意嫁给他，她一生无子，便联合郝大手，用泥塑的方式把死去的孩子重新</a:t>
            </a:r>
            <a:r>
              <a:rPr lang="en-US" altLang="zh-CN" sz="3200">
                <a:solidFill>
                  <a:srgbClr val="932D3B"/>
                </a:solidFill>
              </a:rPr>
              <a:t>“</a:t>
            </a:r>
            <a:r>
              <a:rPr lang="zh-CN" altLang="en-US" sz="3200">
                <a:solidFill>
                  <a:srgbClr val="932D3B"/>
                </a:solidFill>
              </a:rPr>
              <a:t>生出来</a:t>
            </a:r>
            <a:r>
              <a:rPr lang="en-US" altLang="zh-CN" sz="3200">
                <a:solidFill>
                  <a:srgbClr val="932D3B"/>
                </a:solidFill>
              </a:rPr>
              <a:t>”</a:t>
            </a:r>
            <a:r>
              <a:rPr lang="zh-CN" altLang="en-US" sz="3200">
                <a:solidFill>
                  <a:srgbClr val="932D3B"/>
                </a:solidFill>
              </a:rPr>
              <a:t>摆满了一面墙的泥塑，代表了万心对自己所作所为的愧疚，而这面墙也像是逝去生命对她的诅咒，让她始终直面这段过去。</a:t>
            </a:r>
            <a:endParaRPr lang="zh-CN" altLang="en-US" sz="3200">
              <a:solidFill>
                <a:srgbClr val="932D3B"/>
              </a:solidFill>
            </a:endParaRPr>
          </a:p>
          <a:p>
            <a:endParaRPr lang="zh-CN" altLang="en-US" sz="3200">
              <a:solidFill>
                <a:srgbClr val="932D3B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12192000" cy="68586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0395" y="513080"/>
            <a:ext cx="110978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932D3B"/>
                </a:solidFill>
              </a:rPr>
              <a:t>关于生育的闹剧</a:t>
            </a:r>
            <a:endParaRPr lang="zh-CN" altLang="en-US" sz="3600">
              <a:solidFill>
                <a:srgbClr val="932D3B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0395" y="1205230"/>
            <a:ext cx="776414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932D3B"/>
                </a:solidFill>
              </a:rPr>
              <a:t>一个时代有一个时代的难题。计划生育固然是违背天性的，且它来的是那么措不及防，要底层人民在短短的时间内实现思想从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人多力量大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到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少生优生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r>
              <a:rPr lang="zh-CN" altLang="en-US" sz="2800">
                <a:solidFill>
                  <a:srgbClr val="932D3B"/>
                </a:solidFill>
              </a:rPr>
              <a:t>的转变，无疑是困难的，与那个时代相冲突的。但对于当时情况而言，计划生育又是必要的。倘若不控制人口，国家在经济上难以发展，在思想上难以走向现代化，人民生活也难以改善，所以这个政策是残忍却正确的。</a:t>
            </a:r>
            <a:endParaRPr lang="zh-CN" altLang="en-US" sz="2800">
              <a:solidFill>
                <a:srgbClr val="932D3B"/>
              </a:solidFill>
            </a:endParaRPr>
          </a:p>
          <a:p>
            <a:r>
              <a:rPr lang="zh-CN" altLang="en-US" sz="2800">
                <a:solidFill>
                  <a:srgbClr val="932D3B"/>
                </a:solidFill>
              </a:rPr>
              <a:t>正是因为万心等党员的忠于职守，严抓狠抓，将党的决策坚决落实，始终跟着党走，我国才能以最快的速度控制住人口，为后来的经济腾飞创造条件。</a:t>
            </a:r>
            <a:endParaRPr lang="zh-CN" altLang="en-US" sz="2800">
              <a:solidFill>
                <a:srgbClr val="932D3B"/>
              </a:solidFill>
            </a:endParaRPr>
          </a:p>
        </p:txBody>
      </p:sp>
      <p:pic>
        <p:nvPicPr>
          <p:cNvPr id="8" name="图片 7" descr="t01cdb331aa8896f0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160" y="1635760"/>
            <a:ext cx="3072130" cy="46018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66470" y="382905"/>
            <a:ext cx="10708640" cy="904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solidFill>
                  <a:srgbClr val="932D3B"/>
                </a:solidFill>
              </a:rPr>
              <a:t>一个时代有一个时代的困境。当人们认为第一场闹剧已经结束的时候，随着改革开返回的推进，经济社会高速发展，第二场闹剧正在悄悄酝酿</a:t>
            </a:r>
            <a:r>
              <a:rPr lang="en-US" altLang="zh-CN" sz="2800">
                <a:solidFill>
                  <a:srgbClr val="932D3B"/>
                </a:solidFill>
              </a:rPr>
              <a:t>.</a:t>
            </a:r>
            <a:r>
              <a:rPr lang="zh-CN" altLang="en-US" sz="2800">
                <a:solidFill>
                  <a:srgbClr val="932D3B"/>
                </a:solidFill>
              </a:rPr>
              <a:t>王肝，陈鼻，小狮子等先前的旧角色置身于一个新的环境，引出了生育的一种新形式</a:t>
            </a:r>
            <a:r>
              <a:rPr lang="en-US" altLang="zh-CN" sz="2800">
                <a:solidFill>
                  <a:srgbClr val="932D3B"/>
                </a:solidFill>
              </a:rPr>
              <a:t>——</a:t>
            </a:r>
            <a:r>
              <a:rPr lang="zh-CN" altLang="en-US" sz="2800">
                <a:solidFill>
                  <a:srgbClr val="932D3B"/>
                </a:solidFill>
              </a:rPr>
              <a:t>代孕。被生活逼迫无奈的陈眉，对孩子极其渴望的小狮子，乘上时代新潮创办黑色产业的王肝，种种因素酿成了这场误会。在此之中，姑姑万心作为贯穿全文的主要角色，无论是在旧时代还是新社，它都无法完美地融入时代底色，计划生育中她恪守政策与当时风气是冲突的，但进入新时代后，当她不再被大家谴责时，她却开始忏悔过去。她内心的矛盾，她的悲欢离合，牵动着每一个角色，构成了这本小说。</a:t>
            </a:r>
            <a:endParaRPr lang="zh-CN" altLang="en-US" sz="2800">
              <a:solidFill>
                <a:srgbClr val="932D3B"/>
              </a:solidFill>
            </a:endParaRPr>
          </a:p>
          <a:p>
            <a:r>
              <a:rPr lang="zh-CN" altLang="en-US" sz="2800">
                <a:solidFill>
                  <a:srgbClr val="932D3B"/>
                </a:solidFill>
              </a:rPr>
              <a:t>关于生育的闹剧永不会停止，它会随着四代的变化而变化形式，但其内核是固定的，即对内心深处对生命的热爱与现实所面临的问题的冲突。</a:t>
            </a:r>
            <a:endParaRPr lang="zh-CN" altLang="en-US" sz="2800">
              <a:solidFill>
                <a:srgbClr val="932D3B"/>
              </a:solidFill>
            </a:endParaRPr>
          </a:p>
          <a:p>
            <a:r>
              <a:rPr lang="zh-CN" altLang="en-US" sz="2800">
                <a:solidFill>
                  <a:srgbClr val="932D3B"/>
                </a:solidFill>
              </a:rPr>
              <a:t>一切都如同莫言在书中所说的一样</a:t>
            </a:r>
            <a:r>
              <a:rPr lang="en-US" altLang="zh-CN" sz="2800">
                <a:solidFill>
                  <a:srgbClr val="932D3B"/>
                </a:solidFill>
              </a:rPr>
              <a:t>“</a:t>
            </a:r>
            <a:r>
              <a:rPr lang="zh-CN" altLang="en-US" sz="2800">
                <a:solidFill>
                  <a:srgbClr val="932D3B"/>
                </a:solidFill>
              </a:rPr>
              <a:t>生育繁衍，多么庄严多么世俗，多么严肃多么荒唐</a:t>
            </a:r>
            <a:r>
              <a:rPr lang="en-US" altLang="zh-CN" sz="2800">
                <a:solidFill>
                  <a:srgbClr val="932D3B"/>
                </a:solidFill>
              </a:rPr>
              <a:t>”</a:t>
            </a:r>
            <a:endParaRPr lang="en-US" altLang="zh-CN" sz="2800">
              <a:solidFill>
                <a:srgbClr val="932D3B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PP_MARK_KEY" val="a6115689-2d4e-48b9-a5f1-5bf7adf579da"/>
  <p:tag name="COMMONDATA" val="eyJoZGlkIjoiZTA4NzIyN2MxYTlmMzQ1NGE2MjU5NWRkMjhlOGMxYTAifQ=="/>
  <p:tag name="commondata" val="eyJoZGlkIjoiMGI2YzBiNzU2Yzc1MzRhYTg1NDEwOGI1N2FlNzNjYTA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1936</Words>
  <Application>WPS 演示</Application>
  <PresentationFormat>宽屏</PresentationFormat>
  <Paragraphs>50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仿宋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180</cp:revision>
  <dcterms:created xsi:type="dcterms:W3CDTF">2019-06-19T02:08:00Z</dcterms:created>
  <dcterms:modified xsi:type="dcterms:W3CDTF">2023-09-26T08:21:45Z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0EC947A776C64B8DAC0C93FD08564BFE_11</vt:lpwstr>
  </property>
</Properties>
</file>