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8" r:id="rId5"/>
    <p:sldId id="257" r:id="rId6"/>
    <p:sldId id="259" r:id="rId7"/>
    <p:sldId id="261" r:id="rId8"/>
    <p:sldId id="262" r:id="rId9"/>
    <p:sldId id="263" r:id="rId10"/>
    <p:sldId id="295" r:id="rId11"/>
    <p:sldId id="264" r:id="rId12"/>
    <p:sldId id="265" r:id="rId13"/>
    <p:sldId id="266" r:id="rId14"/>
    <p:sldId id="267" r:id="rId15"/>
    <p:sldId id="300" r:id="rId16"/>
    <p:sldId id="296" r:id="rId17"/>
    <p:sldId id="343" r:id="rId18"/>
    <p:sldId id="346" r:id="rId19"/>
    <p:sldId id="347" r:id="rId20"/>
    <p:sldId id="269" r:id="rId21"/>
    <p:sldId id="277" r:id="rId22"/>
    <p:sldId id="278" r:id="rId23"/>
  </p:sldIdLst>
  <p:sldSz cx="9144000" cy="6858000" type="screen4x3"/>
  <p:notesSz cx="6858000" cy="9144000"/>
  <p:custDataLst>
    <p:tags r:id="rId2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800000"/>
    <a:srgbClr val="CC00FF"/>
    <a:srgbClr val="9900FF"/>
    <a:srgbClr val="6600FF"/>
    <a:srgbClr val="66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51"/>
    <p:restoredTop sz="94660"/>
  </p:normalViewPr>
  <p:slideViewPr>
    <p:cSldViewPr showGuides="1"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7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490220" y="691833"/>
            <a:ext cx="8059738" cy="1470025"/>
          </a:xfrm>
        </p:spPr>
        <p:txBody>
          <a:bodyPr anchor="ctr" anchorCtr="0"/>
          <a:p>
            <a:pPr defTabSz="914400">
              <a:buClrTx/>
              <a:buSzTx/>
              <a:buFontTx/>
              <a:buNone/>
            </a:pPr>
            <a:r>
              <a:rPr lang="zh-CN" altLang="en-US" sz="8000" b="1" kern="1200" baseline="0" dirty="0">
                <a:solidFill>
                  <a:srgbClr val="66FFFF"/>
                </a:solidFill>
                <a:latin typeface="Arial" panose="020B0604020202020204" pitchFamily="34" charset="0"/>
                <a:ea typeface="方正细珊瑚繁体" pitchFamily="65" charset="-122"/>
              </a:rPr>
              <a:t>一蓑烟雨任平生</a:t>
            </a:r>
            <a:endParaRPr lang="zh-CN" altLang="en-US" sz="8000" b="1" kern="1200" baseline="0" dirty="0">
              <a:solidFill>
                <a:srgbClr val="66FFFF"/>
              </a:solidFill>
              <a:latin typeface="Arial" panose="020B0604020202020204" pitchFamily="34" charset="0"/>
              <a:ea typeface="方正细珊瑚繁体" pitchFamily="65" charset="-122"/>
            </a:endParaRPr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619885" y="2780665"/>
            <a:ext cx="6372225" cy="1810385"/>
          </a:xfrm>
        </p:spPr>
        <p:txBody>
          <a:bodyPr/>
          <a:p>
            <a:pPr defTabSz="914400">
              <a:buClrTx/>
              <a:buSzTx/>
              <a:buFontTx/>
            </a:pPr>
            <a:r>
              <a:rPr lang="zh-CN" altLang="en-US" sz="4800" b="1" kern="1200" baseline="0" dirty="0">
                <a:solidFill>
                  <a:schemeClr val="bg1"/>
                </a:solidFill>
                <a:latin typeface="Arial" panose="020B0604020202020204" pitchFamily="34" charset="0"/>
                <a:ea typeface="方正水黑简体" pitchFamily="65" charset="-122"/>
              </a:rPr>
              <a:t> </a:t>
            </a:r>
            <a:r>
              <a:rPr lang="en-US" altLang="zh-CN" sz="4800" b="1" kern="1200" baseline="0" dirty="0">
                <a:solidFill>
                  <a:schemeClr val="bg1"/>
                </a:solidFill>
                <a:latin typeface="Arial" panose="020B0604020202020204" pitchFamily="34" charset="0"/>
                <a:ea typeface="方正水黑简体" pitchFamily="65" charset="-122"/>
              </a:rPr>
              <a:t>------</a:t>
            </a:r>
            <a:r>
              <a:rPr lang="zh-CN" altLang="en-US" sz="3600" b="1" kern="1200" baseline="0" dirty="0">
                <a:solidFill>
                  <a:schemeClr val="bg1"/>
                </a:solidFill>
                <a:latin typeface="Arial" panose="020B0604020202020204" pitchFamily="34" charset="0"/>
                <a:ea typeface="方正水黑简体" pitchFamily="65" charset="-122"/>
              </a:rPr>
              <a:t>从苏轼黄州时期的文学</a:t>
            </a:r>
            <a:r>
              <a:rPr lang="en-US" altLang="zh-CN" sz="3600" b="1" kern="1200" baseline="0" dirty="0">
                <a:solidFill>
                  <a:schemeClr val="bg1"/>
                </a:solidFill>
                <a:latin typeface="Arial" panose="020B0604020202020204" pitchFamily="34" charset="0"/>
                <a:ea typeface="方正水黑简体" pitchFamily="65" charset="-122"/>
              </a:rPr>
              <a:t>  </a:t>
            </a:r>
            <a:r>
              <a:rPr lang="zh-CN" altLang="en-US" sz="3600" b="1" kern="1200" baseline="0" dirty="0">
                <a:solidFill>
                  <a:schemeClr val="bg1"/>
                </a:solidFill>
                <a:latin typeface="Arial" panose="020B0604020202020204" pitchFamily="34" charset="0"/>
                <a:ea typeface="方正水黑简体" pitchFamily="65" charset="-122"/>
              </a:rPr>
              <a:t>创作看苏轼此期的人生思想</a:t>
            </a:r>
            <a:endParaRPr lang="zh-CN" altLang="en-US" sz="3600" b="1" kern="1200" baseline="0" dirty="0">
              <a:solidFill>
                <a:schemeClr val="bg1"/>
              </a:solidFill>
              <a:latin typeface="Arial" panose="020B0604020202020204" pitchFamily="34" charset="0"/>
              <a:ea typeface="方正水黑简体" pitchFamily="65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7" name="文本占位符 11266"/>
          <p:cNvSpPr>
            <a:spLocks noGrp="1"/>
          </p:cNvSpPr>
          <p:nvPr>
            <p:ph type="body" idx="1"/>
          </p:nvPr>
        </p:nvSpPr>
        <p:spPr>
          <a:xfrm>
            <a:off x="0" y="333375"/>
            <a:ext cx="8893175" cy="3887788"/>
          </a:xfrm>
        </p:spPr>
        <p:txBody>
          <a:bodyPr/>
          <a:p>
            <a:r>
              <a:rPr lang="zh-CN" altLang="en-US" sz="4400" b="1" dirty="0">
                <a:solidFill>
                  <a:schemeClr val="folHlink"/>
                </a:solidFill>
              </a:rPr>
              <a:t>江城子</a:t>
            </a:r>
            <a:r>
              <a:rPr lang="en-US" altLang="zh-CN" sz="4400" b="1">
                <a:solidFill>
                  <a:schemeClr val="folHlink"/>
                </a:solidFill>
                <a:latin typeface="Arial" panose="020B0604020202020204" pitchFamily="34" charset="0"/>
              </a:rPr>
              <a:t>·</a:t>
            </a:r>
            <a:r>
              <a:rPr lang="zh-CN" altLang="en-US" sz="4400" b="1" dirty="0">
                <a:solidFill>
                  <a:schemeClr val="folHlink"/>
                </a:solidFill>
              </a:rPr>
              <a:t>密州出猎</a:t>
            </a:r>
            <a:endParaRPr lang="zh-CN" altLang="en-US" sz="4400" b="1" dirty="0">
              <a:solidFill>
                <a:schemeClr val="folHlink"/>
              </a:solidFill>
            </a:endParaRPr>
          </a:p>
          <a:p>
            <a:r>
              <a:rPr lang="zh-CN" altLang="en-US" sz="3600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老夫聊发少年狂。左牵黄，右擎苍。锦帽貂裘，千骑卷平冈。为报倾城随太守，亲射虎，看孙郎。  酒酣胸胆尚开张。鬓微霜，又何妨。持节云中，何日遣冯唐。会挽雕弓如满月，西北望，射天狼。</a:t>
            </a:r>
            <a:endParaRPr lang="zh-CN" altLang="en-US" sz="3600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1268" name="图片 11267" descr="2514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4076700"/>
            <a:ext cx="8207375" cy="2592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2292" name="矩形 12291"/>
          <p:cNvSpPr/>
          <p:nvPr/>
        </p:nvSpPr>
        <p:spPr>
          <a:xfrm>
            <a:off x="3348038" y="4724400"/>
            <a:ext cx="5545137" cy="19431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迷你简特粗黑" charset="0"/>
                <a:ea typeface="迷你简特粗黑" charset="0"/>
              </a:rPr>
              <a:t>西北望，射天狼</a:t>
            </a:r>
            <a:endParaRPr lang="zh-CN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迷你简特粗黑" charset="0"/>
              <a:ea typeface="迷你简特粗黑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标题 13313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574675"/>
          </a:xfrm>
        </p:spPr>
        <p:txBody>
          <a:bodyPr anchor="ctr" anchorCtr="0"/>
          <a:p>
            <a:pPr algn="l"/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乌台诗案</a:t>
            </a:r>
            <a:endParaRPr lang="zh-CN" altLang="en-US" sz="40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15" name="文本占位符 13314"/>
          <p:cNvSpPr>
            <a:spLocks noGrp="1"/>
          </p:cNvSpPr>
          <p:nvPr>
            <p:ph type="body" idx="1"/>
          </p:nvPr>
        </p:nvSpPr>
        <p:spPr>
          <a:xfrm>
            <a:off x="250825" y="981075"/>
            <a:ext cx="8640763" cy="5472113"/>
          </a:xfrm>
        </p:spPr>
        <p:txBody>
          <a:bodyPr/>
          <a:p>
            <a:pPr>
              <a:lnSpc>
                <a:spcPct val="125000"/>
              </a:lnSpc>
            </a:pPr>
            <a:r>
              <a:rPr lang="zh-CN" altLang="en-US" dirty="0">
                <a:solidFill>
                  <a:srgbClr val="0000FF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乌台即御史台。由</a:t>
            </a:r>
            <a:r>
              <a:rPr lang="zh-CN" altLang="en-US" dirty="0">
                <a:solidFill>
                  <a:srgbClr val="0000FF"/>
                </a:solidFill>
                <a:ea typeface="黑体" panose="02010609060101010101" pitchFamily="49" charset="-122"/>
              </a:rPr>
              <a:t>于这案的发起者都是御史台的言官，他们包括御史中丞李定，监察行（御史台的见习史官）舒覃、何正臣等，因此称为“</a:t>
            </a:r>
            <a:r>
              <a:rPr lang="zh-CN" altLang="en-US" dirty="0">
                <a:solidFill>
                  <a:srgbClr val="0000FF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乌台诗</a:t>
            </a:r>
            <a:r>
              <a:rPr lang="zh-CN" altLang="en-US" dirty="0">
                <a:solidFill>
                  <a:srgbClr val="0000FF"/>
                </a:solidFill>
                <a:ea typeface="黑体" panose="02010609060101010101" pitchFamily="49" charset="-122"/>
              </a:rPr>
              <a:t>案”</a:t>
            </a:r>
            <a:r>
              <a:rPr lang="zh-CN" altLang="en-US" dirty="0">
                <a:solidFill>
                  <a:srgbClr val="0000FF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。</a:t>
            </a:r>
            <a:endParaRPr lang="zh-CN" altLang="en-US" dirty="0">
              <a:solidFill>
                <a:srgbClr val="0000FF"/>
              </a:solidFill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b="1" dirty="0">
                <a:solidFill>
                  <a:srgbClr val="0000FF"/>
                </a:solidFill>
              </a:rPr>
              <a:t>舒亶为了以绝后患，联合李定等人要求太后不要释放人之时还奏请将司马光、范镇、张方平、李常和苏轼另外五个朋友一律处死。 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pic>
        <p:nvPicPr>
          <p:cNvPr id="13316" name="图片 13315" descr="nt_D420100changjrb_20090620_4-4-9_resbrie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3500438"/>
            <a:ext cx="7993063" cy="29511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charRg st="0" end="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68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315">
                                            <p:txEl>
                                              <p:charRg st="68" end="1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标题 47105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zh-CN" altLang="en-US" sz="5400" b="1" dirty="0">
                <a:solidFill>
                  <a:schemeClr val="folHlink"/>
                </a:solidFill>
                <a:latin typeface="方正细珊瑚繁体" pitchFamily="65" charset="-122"/>
                <a:ea typeface="方正细珊瑚繁体" pitchFamily="65" charset="-122"/>
              </a:rPr>
              <a:t>出狱  脱困   </a:t>
            </a:r>
            <a:r>
              <a:rPr lang="en-US" altLang="zh-CN" sz="2800" b="1">
                <a:solidFill>
                  <a:schemeClr val="folHlink"/>
                </a:solidFill>
                <a:latin typeface="方正细珊瑚繁体" pitchFamily="65" charset="-122"/>
                <a:ea typeface="方正细珊瑚繁体" pitchFamily="65" charset="-122"/>
              </a:rPr>
              <a:t>1079</a:t>
            </a:r>
            <a:r>
              <a:rPr lang="zh-CN" altLang="en-US" sz="2800" b="1" dirty="0">
                <a:solidFill>
                  <a:schemeClr val="folHlink"/>
                </a:solidFill>
                <a:latin typeface="方正细珊瑚繁体" pitchFamily="65" charset="-122"/>
                <a:ea typeface="方正细珊瑚繁体" pitchFamily="65" charset="-122"/>
              </a:rPr>
              <a:t>年</a:t>
            </a:r>
            <a:r>
              <a:rPr lang="en-US" altLang="zh-CN" sz="2800" b="1">
                <a:solidFill>
                  <a:schemeClr val="folHlink"/>
                </a:solidFill>
                <a:latin typeface="方正细珊瑚繁体" pitchFamily="65" charset="-122"/>
                <a:ea typeface="方正细珊瑚繁体" pitchFamily="65" charset="-122"/>
              </a:rPr>
              <a:t>11</a:t>
            </a:r>
            <a:r>
              <a:rPr lang="zh-CN" altLang="en-US" sz="2800" b="1" dirty="0">
                <a:solidFill>
                  <a:schemeClr val="folHlink"/>
                </a:solidFill>
                <a:latin typeface="方正细珊瑚繁体" pitchFamily="65" charset="-122"/>
                <a:ea typeface="方正细珊瑚繁体" pitchFamily="65" charset="-122"/>
              </a:rPr>
              <a:t>月</a:t>
            </a:r>
            <a:r>
              <a:rPr lang="en-US" altLang="zh-CN" sz="2800" b="1">
                <a:solidFill>
                  <a:schemeClr val="folHlink"/>
                </a:solidFill>
                <a:latin typeface="方正细珊瑚繁体" pitchFamily="65" charset="-122"/>
                <a:ea typeface="方正细珊瑚繁体" pitchFamily="65" charset="-122"/>
              </a:rPr>
              <a:t>29</a:t>
            </a:r>
            <a:r>
              <a:rPr lang="zh-CN" altLang="en-US" sz="2800" b="1" dirty="0">
                <a:solidFill>
                  <a:schemeClr val="folHlink"/>
                </a:solidFill>
                <a:latin typeface="方正细珊瑚繁体" pitchFamily="65" charset="-122"/>
                <a:ea typeface="方正细珊瑚繁体" pitchFamily="65" charset="-122"/>
              </a:rPr>
              <a:t>日</a:t>
            </a:r>
            <a:endParaRPr lang="zh-CN" altLang="en-US" sz="2800" b="1" dirty="0">
              <a:solidFill>
                <a:schemeClr val="folHlink"/>
              </a:solidFill>
              <a:latin typeface="方正细珊瑚繁体" pitchFamily="65" charset="-122"/>
              <a:ea typeface="方正细珊瑚繁体" pitchFamily="65" charset="-122"/>
            </a:endParaRPr>
          </a:p>
        </p:txBody>
      </p:sp>
      <p:sp>
        <p:nvSpPr>
          <p:cNvPr id="47107" name="文本占位符 47106"/>
          <p:cNvSpPr>
            <a:spLocks noGrp="1"/>
          </p:cNvSpPr>
          <p:nvPr>
            <p:ph type="body" idx="1"/>
          </p:nvPr>
        </p:nvSpPr>
        <p:spPr>
          <a:xfrm>
            <a:off x="395288" y="1484313"/>
            <a:ext cx="8229600" cy="1323975"/>
          </a:xfrm>
        </p:spPr>
        <p:txBody>
          <a:bodyPr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平生文字为吾累，此去声名不厌低。</a:t>
            </a:r>
            <a:endParaRPr lang="zh-CN" altLang="en-US" b="1" dirty="0">
              <a:solidFill>
                <a:schemeClr val="bg1"/>
              </a:solidFill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塞上纵归他日马，城东不斗少年鸡。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pic>
        <p:nvPicPr>
          <p:cNvPr id="47108" name="图片 47107" descr="苏格兰高地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3141663"/>
            <a:ext cx="8208963" cy="3311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3010" name="标题 43009"/>
          <p:cNvSpPr>
            <a:spLocks noGrp="1"/>
          </p:cNvSpPr>
          <p:nvPr>
            <p:ph type="title"/>
          </p:nvPr>
        </p:nvSpPr>
        <p:spPr>
          <a:xfrm>
            <a:off x="179388" y="260350"/>
            <a:ext cx="8229600" cy="633413"/>
          </a:xfrm>
        </p:spPr>
        <p:txBody>
          <a:bodyPr anchor="ctr" anchorCtr="0"/>
          <a:p>
            <a:pPr algn="l"/>
            <a:r>
              <a:rPr lang="zh-CN" altLang="en-US" b="1" dirty="0">
                <a:solidFill>
                  <a:schemeClr val="folHlink"/>
                </a:solidFill>
              </a:rPr>
              <a:t>黄州磨砺，一词二赋名扬天下。</a:t>
            </a:r>
            <a:endParaRPr lang="zh-CN" altLang="en-US" b="1" dirty="0">
              <a:solidFill>
                <a:schemeClr val="folHlink"/>
              </a:solidFill>
            </a:endParaRPr>
          </a:p>
        </p:txBody>
      </p:sp>
      <p:pic>
        <p:nvPicPr>
          <p:cNvPr id="43013" name="图片 43012" descr="20081191049292_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52750"/>
            <a:ext cx="9144000" cy="3905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4" name="图片 43013" descr="200819192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8213"/>
            <a:ext cx="9144000" cy="4649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5" name="图片 43014" descr="thumbnail_400_40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42988"/>
            <a:ext cx="9144000" cy="5835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6" name="矩形 43015"/>
          <p:cNvSpPr/>
          <p:nvPr/>
        </p:nvSpPr>
        <p:spPr>
          <a:xfrm>
            <a:off x="323850" y="2636838"/>
            <a:ext cx="3455988" cy="18208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迷你简特粗黑" charset="0"/>
                <a:ea typeface="迷你简特粗黑" charset="0"/>
              </a:rPr>
              <a:t>1080年</a:t>
            </a:r>
            <a:endParaRPr lang="zh-CN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迷你简特粗黑" charset="0"/>
              <a:ea typeface="迷你简特粗黑" charset="0"/>
            </a:endParaRPr>
          </a:p>
        </p:txBody>
      </p:sp>
      <p:sp>
        <p:nvSpPr>
          <p:cNvPr id="43017" name="矩形 43016" descr="纸袋"/>
          <p:cNvSpPr/>
          <p:nvPr/>
        </p:nvSpPr>
        <p:spPr>
          <a:xfrm>
            <a:off x="827088" y="4652963"/>
            <a:ext cx="4103687" cy="177323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76634"/>
              </a:avLst>
            </a:prstTxWarp>
            <a:normAutofit/>
            <a:scene3d>
              <a:camera prst="legacyPerspectiveTopLeft">
                <a:rot lat="0" lon="20520000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p>
            <a:pPr algn="ctr"/>
            <a:r>
              <a:rPr lang="zh-CN" altLang="en-US" sz="3600">
                <a:blipFill rotWithShape="0">
                  <a:blip r:embed="rId5"/>
                </a:blipFill>
                <a:latin typeface="迷你简特粗黑" charset="0"/>
                <a:ea typeface="迷你简特粗黑" charset="0"/>
              </a:rPr>
              <a:t>石钟山记</a:t>
            </a:r>
            <a:endParaRPr lang="zh-CN" altLang="en-US" sz="3600">
              <a:blipFill rotWithShape="0">
                <a:blip r:embed="rId5"/>
              </a:blipFill>
              <a:latin typeface="迷你简特粗黑" charset="0"/>
              <a:ea typeface="迷你简特粗黑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标题 13313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574675"/>
          </a:xfrm>
        </p:spPr>
        <p:txBody>
          <a:bodyPr anchor="ctr" anchorCtr="0"/>
          <a:p>
            <a:pPr algn="l"/>
            <a:endParaRPr lang="zh-CN" altLang="en-US" sz="40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15" name="文本占位符 13314"/>
          <p:cNvSpPr>
            <a:spLocks noGrp="1"/>
          </p:cNvSpPr>
          <p:nvPr>
            <p:ph type="body" idx="1"/>
          </p:nvPr>
        </p:nvSpPr>
        <p:spPr>
          <a:xfrm>
            <a:off x="250825" y="222250"/>
            <a:ext cx="8620760" cy="6231255"/>
          </a:xfrm>
          <a:solidFill>
            <a:schemeClr val="tx1"/>
          </a:solidFill>
        </p:spPr>
        <p:txBody>
          <a:bodyPr/>
          <a:p>
            <a:pPr marL="0" indent="0">
              <a:lnSpc>
                <a:spcPct val="125000"/>
              </a:lnSpc>
              <a:buNone/>
            </a:pPr>
            <a:endParaRPr lang="zh-CN" altLang="en-US" b="1" dirty="0">
              <a:solidFill>
                <a:srgbClr val="0000FF"/>
              </a:solidFill>
            </a:endParaRPr>
          </a:p>
          <a:p>
            <a:pPr marL="0" indent="0">
              <a:lnSpc>
                <a:spcPct val="125000"/>
              </a:lnSpc>
              <a:buNone/>
            </a:pPr>
            <a:r>
              <a:rPr lang="zh-CN" altLang="en-US" b="1" dirty="0">
                <a:solidFill>
                  <a:schemeClr val="accent3"/>
                </a:solidFill>
              </a:rPr>
              <a:t>一、从“平生未尝作活计”到“为舍外无薪米者耿耿耿不寐”。</a:t>
            </a:r>
            <a:endParaRPr lang="zh-CN" altLang="en-US" b="1" dirty="0">
              <a:solidFill>
                <a:schemeClr val="accent3"/>
              </a:solidFill>
            </a:endParaRPr>
          </a:p>
        </p:txBody>
      </p:sp>
      <p:pic>
        <p:nvPicPr>
          <p:cNvPr id="13316" name="图片 13315" descr="nt_D420100changjrb_20090620_4-4-9_resbrie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05" y="2996248"/>
            <a:ext cx="7993063" cy="29511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68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315">
                                            <p:txEl>
                                              <p:charRg st="68" end="1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标题 13313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574675"/>
          </a:xfrm>
        </p:spPr>
        <p:txBody>
          <a:bodyPr anchor="ctr" anchorCtr="0"/>
          <a:p>
            <a:pPr algn="l"/>
            <a:endParaRPr lang="zh-CN" altLang="en-US" sz="40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15" name="文本占位符 13314"/>
          <p:cNvSpPr>
            <a:spLocks noGrp="1"/>
          </p:cNvSpPr>
          <p:nvPr>
            <p:ph type="body" idx="1"/>
          </p:nvPr>
        </p:nvSpPr>
        <p:spPr>
          <a:xfrm>
            <a:off x="250825" y="222250"/>
            <a:ext cx="8620760" cy="6231255"/>
          </a:xfrm>
          <a:solidFill>
            <a:schemeClr val="tx1"/>
          </a:solidFill>
        </p:spPr>
        <p:txBody>
          <a:bodyPr/>
          <a:p>
            <a:pPr marL="0" indent="0">
              <a:lnSpc>
                <a:spcPct val="125000"/>
              </a:lnSpc>
              <a:buNone/>
            </a:pPr>
            <a:endParaRPr lang="zh-CN" altLang="en-US" b="1" dirty="0">
              <a:solidFill>
                <a:srgbClr val="0000FF"/>
              </a:solidFill>
            </a:endParaRPr>
          </a:p>
          <a:p>
            <a:pPr marL="0" indent="0">
              <a:lnSpc>
                <a:spcPct val="125000"/>
              </a:lnSpc>
              <a:buNone/>
            </a:pPr>
            <a:r>
              <a:rPr lang="zh-CN" altLang="en-US" b="1" dirty="0">
                <a:solidFill>
                  <a:schemeClr val="bg1"/>
                </a:solidFill>
                <a:sym typeface="+mn-ea"/>
              </a:rPr>
              <a:t>二、 从“细雨梅花正断魂”到“暗香先返玉梅魂”。</a:t>
            </a:r>
            <a:endParaRPr lang="zh-CN" altLang="en-US" b="1" dirty="0">
              <a:solidFill>
                <a:schemeClr val="bg1"/>
              </a:solidFill>
              <a:sym typeface="+mn-ea"/>
            </a:endParaRPr>
          </a:p>
        </p:txBody>
      </p:sp>
      <p:pic>
        <p:nvPicPr>
          <p:cNvPr id="13316" name="图片 13315" descr="nt_D420100changjrb_20090620_4-4-9_resbrie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0065" y="3046095"/>
            <a:ext cx="8249285" cy="30454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68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charRg st="68" end="1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标题 13313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574675"/>
          </a:xfrm>
        </p:spPr>
        <p:txBody>
          <a:bodyPr anchor="ctr" anchorCtr="0"/>
          <a:p>
            <a:pPr algn="l"/>
            <a:endParaRPr lang="zh-CN" altLang="en-US" sz="40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15" name="文本占位符 13314"/>
          <p:cNvSpPr>
            <a:spLocks noGrp="1"/>
          </p:cNvSpPr>
          <p:nvPr>
            <p:ph type="body" idx="1"/>
          </p:nvPr>
        </p:nvSpPr>
        <p:spPr>
          <a:xfrm>
            <a:off x="250825" y="222250"/>
            <a:ext cx="8620760" cy="6231255"/>
          </a:xfrm>
          <a:solidFill>
            <a:schemeClr val="tx1"/>
          </a:solidFill>
        </p:spPr>
        <p:txBody>
          <a:bodyPr/>
          <a:p>
            <a:pPr marL="0" indent="0">
              <a:lnSpc>
                <a:spcPct val="125000"/>
              </a:lnSpc>
              <a:buNone/>
            </a:pPr>
            <a:endParaRPr lang="zh-CN" altLang="en-US" b="1" dirty="0">
              <a:solidFill>
                <a:srgbClr val="0000FF"/>
              </a:solidFill>
            </a:endParaRPr>
          </a:p>
          <a:p>
            <a:pPr marL="0" indent="0">
              <a:lnSpc>
                <a:spcPct val="125000"/>
              </a:lnSpc>
              <a:buNone/>
            </a:pPr>
            <a:r>
              <a:rPr lang="zh-CN" altLang="en-US" b="1" dirty="0">
                <a:solidFill>
                  <a:schemeClr val="accent3"/>
                </a:solidFill>
              </a:rPr>
              <a:t>三、从“晴雨两佳”到“也无风雨也无晴”。</a:t>
            </a:r>
            <a:endParaRPr lang="zh-CN" altLang="en-US" b="1" dirty="0">
              <a:solidFill>
                <a:schemeClr val="accent3"/>
              </a:solidFill>
            </a:endParaRPr>
          </a:p>
        </p:txBody>
      </p:sp>
      <p:pic>
        <p:nvPicPr>
          <p:cNvPr id="13316" name="图片 13315" descr="nt_D420100changjrb_20090620_4-4-9_resbrie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05" y="2996248"/>
            <a:ext cx="7993063" cy="29511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68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charRg st="68" end="1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文本占位符 15362"/>
          <p:cNvSpPr>
            <a:spLocks noGrp="1"/>
          </p:cNvSpPr>
          <p:nvPr>
            <p:ph type="body" idx="1"/>
          </p:nvPr>
        </p:nvSpPr>
        <p:spPr>
          <a:xfrm>
            <a:off x="0" y="260350"/>
            <a:ext cx="8820150" cy="3097213"/>
          </a:xfrm>
        </p:spPr>
        <p:txBody>
          <a:bodyPr/>
          <a:p>
            <a:pPr algn="just">
              <a:lnSpc>
                <a:spcPct val="90000"/>
              </a:lnSpc>
            </a:pPr>
            <a:r>
              <a:rPr lang="en-US" altLang="zh-CN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58-65</a:t>
            </a: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岁，哲宗元祐八年至徽宗建中靖国元年（</a:t>
            </a:r>
            <a:r>
              <a:rPr lang="en-US" altLang="zh-CN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1093-1101</a:t>
            </a: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），亦即哲宗亲政时期。被贬惠州安置，再贬至儋州。</a:t>
            </a:r>
            <a:endParaRPr lang="zh-CN" altLang="en-US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90000"/>
              </a:lnSpc>
            </a:pPr>
            <a:r>
              <a:rPr lang="en-US" altLang="zh-CN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48-57</a:t>
            </a: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岁，神宗元丰八年至哲宗元祐八年（</a:t>
            </a:r>
            <a:r>
              <a:rPr lang="en-US" altLang="zh-CN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1085-1093</a:t>
            </a: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），亦即元祐更化时期。重回中央及复连放外任。</a:t>
            </a: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15364" name="图片 15363" descr="9_105727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284538"/>
            <a:ext cx="9144000" cy="35734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标题 23553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pPr algn="l"/>
            <a:r>
              <a:rPr lang="zh-CN" altLang="en-US" dirty="0">
                <a:solidFill>
                  <a:schemeClr val="folHlink"/>
                </a:solidFill>
                <a:ea typeface="华文行楷" panose="02010800040101010101" pitchFamily="2" charset="-122"/>
              </a:rPr>
              <a:t>思想上</a:t>
            </a:r>
            <a:endParaRPr lang="zh-CN" altLang="en-US" dirty="0">
              <a:solidFill>
                <a:schemeClr val="folHlink"/>
              </a:solidFill>
              <a:ea typeface="华文行楷" panose="02010800040101010101" pitchFamily="2" charset="-122"/>
            </a:endParaRPr>
          </a:p>
        </p:txBody>
      </p:sp>
      <p:sp>
        <p:nvSpPr>
          <p:cNvPr id="23555" name="文本占位符 2355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3773488"/>
          </a:xfrm>
        </p:spPr>
        <p:txBody>
          <a:bodyPr/>
          <a:p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苏轼思想通达，融汇三教，而以儒为骨。 “初好贾谊、陆贽书，论古今治乱，不为空言。既而读</a:t>
            </a: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庄子</a:t>
            </a: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，喟然叹曰：</a:t>
            </a: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'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吾昔有见于中，口未能言，今见</a:t>
            </a: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庄子</a:t>
            </a: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，得吾心矣。</a:t>
            </a: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'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后读释氏书，深悟实象，参之孔墨，博辩无碍，浩然不见其涯矣。”（苏辙</a:t>
            </a: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东坡先生墓志铭</a:t>
            </a: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endParaRPr lang="zh-CN" altLang="en-US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标题 4097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zh-CN" altLang="en-US" b="1" dirty="0">
                <a:solidFill>
                  <a:schemeClr val="folHlink"/>
                </a:solidFill>
                <a:ea typeface="黑体" panose="02010609060101010101" pitchFamily="49" charset="-122"/>
              </a:rPr>
              <a:t>宋代词人</a:t>
            </a:r>
            <a:r>
              <a:rPr lang="en-US" altLang="zh-CN" b="1">
                <a:solidFill>
                  <a:schemeClr val="folHlink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——</a:t>
            </a:r>
            <a:r>
              <a:rPr lang="zh-CN" altLang="en-US" b="1" dirty="0">
                <a:solidFill>
                  <a:schemeClr val="folHlink"/>
                </a:solidFill>
                <a:ea typeface="黑体" panose="02010609060101010101" pitchFamily="49" charset="-122"/>
              </a:rPr>
              <a:t>苏东坡</a:t>
            </a:r>
            <a:endParaRPr lang="zh-CN" altLang="en-US" b="1" dirty="0">
              <a:solidFill>
                <a:schemeClr val="folHlink"/>
              </a:solidFill>
              <a:ea typeface="黑体" panose="02010609060101010101" pitchFamily="49" charset="-122"/>
            </a:endParaRPr>
          </a:p>
        </p:txBody>
      </p:sp>
      <p:sp>
        <p:nvSpPr>
          <p:cNvPr id="4099" name="文本占位符 409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3898900" cy="4781550"/>
          </a:xfrm>
        </p:spPr>
        <p:txBody>
          <a:bodyPr/>
          <a:p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苏轼（</a:t>
            </a:r>
            <a:r>
              <a:rPr lang="en-US" altLang="zh-CN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1037-1101</a:t>
            </a: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）字子瞻，</a:t>
            </a:r>
            <a:endParaRPr lang="zh-CN" altLang="en-US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号东坡居士，</a:t>
            </a:r>
            <a:endParaRPr lang="zh-CN" altLang="en-US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眉州眉山人</a:t>
            </a:r>
            <a:endParaRPr lang="zh-CN" altLang="en-US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（今属四川）</a:t>
            </a:r>
            <a:endParaRPr lang="zh-CN" altLang="en-US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宋仁宗嘉祐二年</a:t>
            </a:r>
            <a:endParaRPr lang="zh-CN" altLang="en-US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1057</a:t>
            </a: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）进士。</a:t>
            </a:r>
            <a:endParaRPr lang="zh-CN" altLang="en-US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100" name="图片 4099" descr="013000000148111211023105543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48263" y="1412875"/>
            <a:ext cx="3333750" cy="5229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9" name="文本占位符 24578"/>
          <p:cNvSpPr>
            <a:spLocks noGrp="1"/>
          </p:cNvSpPr>
          <p:nvPr>
            <p:ph type="body" idx="1"/>
          </p:nvPr>
        </p:nvSpPr>
        <p:spPr>
          <a:xfrm>
            <a:off x="250825" y="404813"/>
            <a:ext cx="5257800" cy="6048375"/>
          </a:xfrm>
        </p:spPr>
        <p:txBody>
          <a:bodyPr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道家：炼丹求生。 </a:t>
            </a:r>
            <a:endParaRPr lang="zh-CN" altLang="en-US" b="1" dirty="0">
              <a:solidFill>
                <a:schemeClr val="bg1"/>
              </a:solidFill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黄州：一蓑烟雨任平生。 </a:t>
            </a:r>
            <a:br>
              <a:rPr lang="zh-CN" altLang="en-US" dirty="0">
                <a:solidFill>
                  <a:schemeClr val="bg1"/>
                </a:solidFill>
              </a:rPr>
            </a:b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           也无风雨也无晴。</a:t>
            </a:r>
            <a:endParaRPr lang="zh-CN" altLang="en-US" b="1" dirty="0">
              <a:solidFill>
                <a:schemeClr val="bg1"/>
              </a:solidFill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惠州：日啖荔枝三百颗， </a:t>
            </a:r>
            <a:b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</a:b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           不辞长做岭南人。</a:t>
            </a:r>
            <a:endParaRPr lang="zh-CN" altLang="en-US" b="1" dirty="0">
              <a:solidFill>
                <a:schemeClr val="bg1"/>
              </a:solidFill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儋州：九死南荒吾不悔， </a:t>
            </a:r>
            <a:b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</a:b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           兹游奇绝冠平生。</a:t>
            </a:r>
            <a:endParaRPr lang="zh-CN" altLang="en-US" b="1" dirty="0">
              <a:solidFill>
                <a:schemeClr val="bg1"/>
              </a:solidFill>
              <a:ea typeface="楷体_GB2312" pitchFamily="49" charset="-122"/>
            </a:endParaRPr>
          </a:p>
        </p:txBody>
      </p:sp>
      <p:pic>
        <p:nvPicPr>
          <p:cNvPr id="24580" name="图片 24579" descr="57049348279720860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92725" y="188913"/>
            <a:ext cx="3579813" cy="6524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5" name="文本占位符 3074"/>
          <p:cNvSpPr>
            <a:spLocks noGrp="1"/>
          </p:cNvSpPr>
          <p:nvPr>
            <p:ph type="body" idx="1"/>
          </p:nvPr>
        </p:nvSpPr>
        <p:spPr>
          <a:xfrm>
            <a:off x="0" y="0"/>
            <a:ext cx="8893175" cy="2133600"/>
          </a:xfrm>
        </p:spPr>
        <p:txBody>
          <a:bodyPr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北宋文坛上一位最豪放的词客，最浪漫的诗人，最超脱的文人，最潇洒的过客，最具人格魅力的艺术大师</a:t>
            </a:r>
            <a:endParaRPr lang="zh-CN" altLang="en-US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6" name="图片 3075" descr="7cac31ad35f0791b4b36d6e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989138"/>
            <a:ext cx="8208963" cy="4687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3" name="文本占位符 5122"/>
          <p:cNvSpPr>
            <a:spLocks noGrp="1"/>
          </p:cNvSpPr>
          <p:nvPr>
            <p:ph type="body" idx="1"/>
          </p:nvPr>
        </p:nvSpPr>
        <p:spPr>
          <a:xfrm>
            <a:off x="4356100" y="260350"/>
            <a:ext cx="4787900" cy="6337300"/>
          </a:xfrm>
        </p:spPr>
        <p:txBody>
          <a:bodyPr/>
          <a:p>
            <a:pPr>
              <a:lnSpc>
                <a:spcPct val="125000"/>
              </a:lnSpc>
            </a:pPr>
            <a:r>
              <a:rPr lang="zh-CN" altLang="en-US" sz="3600" b="1" dirty="0">
                <a:solidFill>
                  <a:schemeClr val="bg1"/>
                </a:solidFill>
                <a:ea typeface="黑体" panose="02010609060101010101" pitchFamily="49" charset="-122"/>
              </a:rPr>
              <a:t>苏轼一生宦海沉浮，际遇坎坷，令人嘘唏，但他多才多艺的绝世才情，达观自信的人生态度，自由出入于儒、道两家的圆通使他充满人格魅力，令后代无数人仰慕追随。</a:t>
            </a:r>
            <a:endParaRPr lang="zh-CN" altLang="en-US" sz="3600" b="1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  <p:pic>
        <p:nvPicPr>
          <p:cNvPr id="5125" name="图片 5124" descr="74e8f0430a90a33f72f05d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260350"/>
            <a:ext cx="4075113" cy="6348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标题 7169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5163" cy="1143000"/>
          </a:xfrm>
        </p:spPr>
        <p:txBody>
          <a:bodyPr vert="horz" wrap="square" lIns="91440" tIns="45720" rIns="91440" bIns="45720" anchor="ctr" anchorCtr="0"/>
          <a:p>
            <a:pPr algn="l"/>
            <a:r>
              <a:rPr lang="zh-CN" altLang="en-US" dirty="0">
                <a:solidFill>
                  <a:schemeClr val="folHlink"/>
                </a:solidFill>
                <a:ea typeface="华文行楷" panose="02010800040101010101" pitchFamily="2" charset="-122"/>
              </a:rPr>
              <a:t>一、政治上</a:t>
            </a:r>
            <a:endParaRPr lang="zh-CN" altLang="en-US" dirty="0">
              <a:solidFill>
                <a:schemeClr val="folHlink"/>
              </a:solidFill>
              <a:ea typeface="华文行楷" panose="02010800040101010101" pitchFamily="2" charset="-122"/>
            </a:endParaRPr>
          </a:p>
        </p:txBody>
      </p:sp>
      <p:sp>
        <p:nvSpPr>
          <p:cNvPr id="7171" name="文本占位符 7170"/>
          <p:cNvSpPr>
            <a:spLocks noGrp="1"/>
          </p:cNvSpPr>
          <p:nvPr>
            <p:ph type="body" idx="1"/>
          </p:nvPr>
        </p:nvSpPr>
        <p:spPr>
          <a:xfrm>
            <a:off x="323850" y="1989138"/>
            <a:ext cx="8229600" cy="4525962"/>
          </a:xfrm>
        </p:spPr>
        <p:txBody>
          <a:bodyPr/>
          <a:p>
            <a:pPr algn="just"/>
            <a:r>
              <a:rPr lang="zh-CN" altLang="en-US" sz="3600" b="1" dirty="0">
                <a:solidFill>
                  <a:schemeClr val="bg1"/>
                </a:solidFill>
                <a:ea typeface="楷体_GB2312" pitchFamily="49" charset="-122"/>
              </a:rPr>
              <a:t>大致可分为四期</a:t>
            </a:r>
            <a:endParaRPr lang="zh-CN" altLang="en-US" sz="3600" b="1" dirty="0">
              <a:solidFill>
                <a:schemeClr val="bg1"/>
              </a:solidFill>
              <a:ea typeface="楷体_GB2312" pitchFamily="49" charset="-122"/>
            </a:endParaRPr>
          </a:p>
          <a:p>
            <a:pPr algn="just"/>
            <a:r>
              <a:rPr lang="zh-CN" altLang="en-US" dirty="0">
                <a:solidFill>
                  <a:schemeClr val="bg1"/>
                </a:solidFill>
                <a:ea typeface="楷体_GB2312" pitchFamily="49" charset="-122"/>
              </a:rPr>
              <a:t>   </a:t>
            </a:r>
            <a:r>
              <a:rPr lang="zh-CN" altLang="en-US" dirty="0">
                <a:solidFill>
                  <a:schemeClr val="bg1"/>
                </a:solidFill>
                <a:latin typeface="宋体" panose="02010600030101010101" pitchFamily="2" charset="-122"/>
              </a:rPr>
              <a:t> </a:t>
            </a:r>
            <a:endParaRPr lang="zh-CN" altLang="en-US" dirty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algn="just"/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32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岁前，神宗熙宁二年（</a:t>
            </a: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1037-1069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），亦即王安石全面铺开变法以前时期。在这一期内，苏轼主要经历了读书，科考，入仕等几个阶段。“奋励有当世志”（苏辙</a:t>
            </a: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东坡先生墓志铭</a:t>
            </a: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）。</a:t>
            </a:r>
            <a:endParaRPr lang="zh-CN" altLang="en-US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7172" name="图片 7171" descr="c341ebc43eb94dbb8326ac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3800" y="260350"/>
            <a:ext cx="3803650" cy="2847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5" name="文本占位符 8194"/>
          <p:cNvSpPr>
            <a:spLocks noGrp="1"/>
          </p:cNvSpPr>
          <p:nvPr>
            <p:ph type="body" idx="1"/>
          </p:nvPr>
        </p:nvSpPr>
        <p:spPr>
          <a:xfrm>
            <a:off x="179388" y="260350"/>
            <a:ext cx="8640762" cy="3052763"/>
          </a:xfrm>
        </p:spPr>
        <p:txBody>
          <a:bodyPr/>
          <a:p>
            <a:pPr>
              <a:buNone/>
            </a:pPr>
            <a:r>
              <a:rPr lang="en-US" altLang="zh-CN" sz="3600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en-US" sz="3600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北宋中叶，号称百年无事。“门前万竿竹，堂上四库书”的书香门第，聪明刻苦，考中进士，一门父子三词客。三苏公园题词：“一门三父子，都是大文豪。诗赋传千古，峨眉共比高。”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8196" name="图片 8195" descr="8d56971f37272021433417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0" y="3429000"/>
            <a:ext cx="4376738" cy="3171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7" name="图片 8196" descr="5672724a749b9fc782025c9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8" y="3429000"/>
            <a:ext cx="4032250" cy="3151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9" name="文本占位符 9218"/>
          <p:cNvSpPr>
            <a:spLocks noGrp="1"/>
          </p:cNvSpPr>
          <p:nvPr>
            <p:ph type="body" idx="1"/>
          </p:nvPr>
        </p:nvSpPr>
        <p:spPr>
          <a:xfrm>
            <a:off x="323850" y="549275"/>
            <a:ext cx="8569325" cy="4464050"/>
          </a:xfrm>
        </p:spPr>
        <p:txBody>
          <a:bodyPr/>
          <a:p>
            <a:pPr>
              <a:buNone/>
            </a:pP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32-47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岁，神宗熙宁二年至元丰八年（</a:t>
            </a: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1069-1085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），亦即熙丰变法时期。</a:t>
            </a:r>
            <a:endParaRPr lang="zh-CN" altLang="en-US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  在这一期内苏轼主要经历了出离中央，历任四州（杭州、密州、徐州、湖州），乌台受审，贬谪黄州等事件。 “既而谪居于黄，杜门深居，驰骋翰墨，其文一变，如川之方至，而辙瞠然不能及也。”</a:t>
            </a:r>
            <a:endParaRPr lang="zh-CN" altLang="en-US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              </a:t>
            </a:r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——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苏辙</a:t>
            </a: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东坡先生墓志铭</a:t>
            </a:r>
            <a:r>
              <a:rPr lang="en-US" altLang="zh-CN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endParaRPr lang="en-US" altLang="zh-CN" b="1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3" name="文本占位符 10242"/>
          <p:cNvSpPr>
            <a:spLocks noGrp="1"/>
          </p:cNvSpPr>
          <p:nvPr>
            <p:ph type="body" idx="1"/>
          </p:nvPr>
        </p:nvSpPr>
        <p:spPr>
          <a:xfrm>
            <a:off x="323850" y="333375"/>
            <a:ext cx="8229600" cy="2260600"/>
          </a:xfrm>
        </p:spPr>
        <p:txBody>
          <a:bodyPr/>
          <a:p>
            <a:r>
              <a:rPr lang="zh-CN" altLang="en-US" sz="4400" b="1" dirty="0">
                <a:solidFill>
                  <a:schemeClr val="folHlink"/>
                </a:solidFill>
              </a:rPr>
              <a:t>饮湖上初晴雨后</a:t>
            </a:r>
            <a:endParaRPr lang="zh-CN" altLang="en-US" sz="4400" b="1" dirty="0">
              <a:solidFill>
                <a:schemeClr val="folHlink"/>
              </a:solidFill>
            </a:endParaRP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水光潋滟晴方好，山色空蒙雨亦奇。</a:t>
            </a:r>
            <a:endParaRPr lang="zh-CN" altLang="en-US" sz="3600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欲把西湖比西子，淡妆浓抹总相宜。</a:t>
            </a:r>
            <a:endParaRPr lang="zh-CN" altLang="en-US" sz="3600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0244" name="图片 10243" descr="0011431f3007092867f54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2708275"/>
            <a:ext cx="8351837" cy="3835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WJmNTAxYTA0NTllZTU0OWY5NWY0MWNlMzBjNGU2OTY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1336</Words>
  <Application>WPS 演示</Application>
  <PresentationFormat>在屏幕上显示</PresentationFormat>
  <Paragraphs>72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Arial</vt:lpstr>
      <vt:lpstr>宋体</vt:lpstr>
      <vt:lpstr>Wingdings</vt:lpstr>
      <vt:lpstr>方正细珊瑚繁体</vt:lpstr>
      <vt:lpstr>方正水黑简体</vt:lpstr>
      <vt:lpstr>黑体</vt:lpstr>
      <vt:lpstr>华文行楷</vt:lpstr>
      <vt:lpstr>楷体_GB2312</vt:lpstr>
      <vt:lpstr>新宋体</vt:lpstr>
      <vt:lpstr>微软雅黑</vt:lpstr>
      <vt:lpstr>Arial Unicode MS</vt:lpstr>
      <vt:lpstr>Calibri</vt:lpstr>
      <vt:lpstr>迷你简特粗黑</vt:lpstr>
      <vt:lpstr>默认设计模板</vt:lpstr>
      <vt:lpstr>一蓑烟雨任平生</vt:lpstr>
      <vt:lpstr>宋代词人——苏东坡</vt:lpstr>
      <vt:lpstr>PowerPoint 演示文稿</vt:lpstr>
      <vt:lpstr>PowerPoint 演示文稿</vt:lpstr>
      <vt:lpstr>一、政治上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乌台诗案</vt:lpstr>
      <vt:lpstr>出狱  脱困   1079年11月29日</vt:lpstr>
      <vt:lpstr>黄州磨砺，一词二赋名扬天下。</vt:lpstr>
      <vt:lpstr>PowerPoint 演示文稿</vt:lpstr>
      <vt:lpstr>PowerPoint 演示文稿</vt:lpstr>
      <vt:lpstr>PowerPoint 演示文稿</vt:lpstr>
      <vt:lpstr>PowerPoint 演示文稿</vt:lpstr>
      <vt:lpstr>思想上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Susan</cp:lastModifiedBy>
  <cp:revision>29</cp:revision>
  <dcterms:created xsi:type="dcterms:W3CDTF">2010-07-21T08:26:00Z</dcterms:created>
  <dcterms:modified xsi:type="dcterms:W3CDTF">2024-10-11T15:59:53Z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DE97BBBA20254A73BC80C460C0B74FB3_13</vt:lpwstr>
  </property>
  <property fmtid="{D5CDD505-2E9C-101B-9397-08002B2CF9AE}" pid="3" name="KSOProductBuildVer">
    <vt:lpwstr>2052-12.1.0.17140</vt:lpwstr>
  </property>
</Properties>
</file>