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1"/>
  </p:notesMasterIdLst>
  <p:sldIdLst>
    <p:sldId id="260" r:id="rId4"/>
    <p:sldId id="261" r:id="rId5"/>
    <p:sldId id="262" r:id="rId6"/>
    <p:sldId id="267" r:id="rId7"/>
    <p:sldId id="268" r:id="rId8"/>
    <p:sldId id="269" r:id="rId9"/>
    <p:sldId id="266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image" Target="../media/image1.png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image" Target="../media/image3.png"/><Relationship Id="rId5" Type="http://schemas.openxmlformats.org/officeDocument/2006/relationships/tags" Target="../tags/tag123.xml"/><Relationship Id="rId4" Type="http://schemas.openxmlformats.org/officeDocument/2006/relationships/image" Target="../media/image2.png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image" Target="../media/image3.png"/><Relationship Id="rId4" Type="http://schemas.openxmlformats.org/officeDocument/2006/relationships/tags" Target="../tags/tag128.xml"/><Relationship Id="rId3" Type="http://schemas.openxmlformats.org/officeDocument/2006/relationships/image" Target="../media/image2.png"/><Relationship Id="rId2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image" Target="../media/image3.png"/><Relationship Id="rId5" Type="http://schemas.openxmlformats.org/officeDocument/2006/relationships/tags" Target="../tags/tag133.xml"/><Relationship Id="rId4" Type="http://schemas.openxmlformats.org/officeDocument/2006/relationships/image" Target="../media/image2.png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8" Type="http://schemas.openxmlformats.org/officeDocument/2006/relationships/tags" Target="../tags/tag152.xml"/><Relationship Id="rId17" Type="http://schemas.openxmlformats.org/officeDocument/2006/relationships/tags" Target="../tags/tag151.xml"/><Relationship Id="rId16" Type="http://schemas.openxmlformats.org/officeDocument/2006/relationships/tags" Target="../tags/tag150.xml"/><Relationship Id="rId15" Type="http://schemas.openxmlformats.org/officeDocument/2006/relationships/tags" Target="../tags/tag149.xml"/><Relationship Id="rId14" Type="http://schemas.openxmlformats.org/officeDocument/2006/relationships/tags" Target="../tags/tag148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609600"/>
            <a:ext cx="10973435" cy="5638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3911600"/>
            <a:ext cx="3454400" cy="2336800"/>
          </a:xfrm>
          <a:custGeom>
            <a:avLst/>
            <a:gdLst>
              <a:gd name="connisteX0" fmla="*/ 0 w 3454400"/>
              <a:gd name="connsiteY0" fmla="*/ 0 h 2336800"/>
              <a:gd name="connisteX1" fmla="*/ 3454400 w 3454400"/>
              <a:gd name="connsiteY1" fmla="*/ 0 h 2336800"/>
              <a:gd name="connisteX2" fmla="*/ 3454400 w 3454400"/>
              <a:gd name="connsiteY2" fmla="*/ 2133600 h 2336800"/>
              <a:gd name="connisteX3" fmla="*/ 3251200 w 3454400"/>
              <a:gd name="connsiteY3" fmla="*/ 2336800 h 2336800"/>
              <a:gd name="connisteX4" fmla="*/ 203200 w 3454400"/>
              <a:gd name="connsiteY4" fmla="*/ 2336800 h 2336800"/>
              <a:gd name="connisteX5" fmla="*/ 0 w 3454400"/>
              <a:gd name="connsiteY5" fmla="*/ 2133600 h 2336800"/>
              <a:gd name="connisteX6" fmla="*/ 0 w 34544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0"/>
                </a:moveTo>
                <a:lnTo>
                  <a:pt x="3454400" y="0"/>
                </a:lnTo>
                <a:lnTo>
                  <a:pt x="3454400" y="2133600"/>
                </a:lnTo>
                <a:cubicBezTo>
                  <a:pt x="3454400" y="2245824"/>
                  <a:pt x="3363424" y="2336800"/>
                  <a:pt x="32512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6096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216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1524000"/>
            <a:ext cx="3454400" cy="2336800"/>
          </a:xfrm>
          <a:custGeom>
            <a:avLst/>
            <a:gdLst>
              <a:gd name="connisteX0" fmla="*/ 0 w 3454400"/>
              <a:gd name="connsiteY0" fmla="*/ 203200 h 2336800"/>
              <a:gd name="connisteX1" fmla="*/ 203200 w 3454400"/>
              <a:gd name="connsiteY1" fmla="*/ 0 h 2336800"/>
              <a:gd name="connisteX2" fmla="*/ 3251200 w 3454400"/>
              <a:gd name="connsiteY2" fmla="*/ 0 h 2336800"/>
              <a:gd name="connisteX3" fmla="*/ 3454400 w 3454400"/>
              <a:gd name="connsiteY3" fmla="*/ 203200 h 2336800"/>
              <a:gd name="connisteX4" fmla="*/ 3454400 w 3454400"/>
              <a:gd name="connsiteY4" fmla="*/ 2336800 h 2336800"/>
              <a:gd name="connisteX5" fmla="*/ 0 w 3454400"/>
              <a:gd name="connsiteY5" fmla="*/ 2336800 h 2336800"/>
              <a:gd name="connisteX6" fmla="*/ 0 w 34544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368800" y="3860800"/>
            <a:ext cx="3454400" cy="2387600"/>
          </a:xfrm>
          <a:custGeom>
            <a:avLst/>
            <a:gdLst>
              <a:gd name="connisteX0" fmla="*/ 0 w 3454400"/>
              <a:gd name="connsiteY0" fmla="*/ 0 h 2387600"/>
              <a:gd name="connisteX1" fmla="*/ 3454400 w 3454400"/>
              <a:gd name="connsiteY1" fmla="*/ 0 h 2387600"/>
              <a:gd name="connisteX2" fmla="*/ 3454400 w 3454400"/>
              <a:gd name="connsiteY2" fmla="*/ 2184400 h 2387600"/>
              <a:gd name="connisteX3" fmla="*/ 3251200 w 3454400"/>
              <a:gd name="connsiteY3" fmla="*/ 2387600 h 2387600"/>
              <a:gd name="connisteX4" fmla="*/ 203200 w 3454400"/>
              <a:gd name="connsiteY4" fmla="*/ 2387600 h 2387600"/>
              <a:gd name="connisteX5" fmla="*/ 0 w 3454400"/>
              <a:gd name="connsiteY5" fmla="*/ 2184400 h 2387600"/>
              <a:gd name="connisteX6" fmla="*/ 0 w 34544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0"/>
                </a:moveTo>
                <a:lnTo>
                  <a:pt x="3454400" y="0"/>
                </a:lnTo>
                <a:lnTo>
                  <a:pt x="3454400" y="2184400"/>
                </a:lnTo>
                <a:cubicBezTo>
                  <a:pt x="3454400" y="2296624"/>
                  <a:pt x="3363424" y="2387600"/>
                  <a:pt x="32512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1828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23368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3911600"/>
            <a:ext cx="3454400" cy="2336800"/>
          </a:xfrm>
          <a:custGeom>
            <a:avLst/>
            <a:gdLst>
              <a:gd name="connisteX0" fmla="*/ 0 w 3454400"/>
              <a:gd name="connsiteY0" fmla="*/ 0 h 2336800"/>
              <a:gd name="connisteX1" fmla="*/ 3454400 w 3454400"/>
              <a:gd name="connsiteY1" fmla="*/ 0 h 2336800"/>
              <a:gd name="connisteX2" fmla="*/ 3454400 w 3454400"/>
              <a:gd name="connsiteY2" fmla="*/ 2133600 h 2336800"/>
              <a:gd name="connisteX3" fmla="*/ 3251200 w 3454400"/>
              <a:gd name="connsiteY3" fmla="*/ 2336800 h 2336800"/>
              <a:gd name="connisteX4" fmla="*/ 203200 w 3454400"/>
              <a:gd name="connsiteY4" fmla="*/ 2336800 h 2336800"/>
              <a:gd name="connisteX5" fmla="*/ 0 w 3454400"/>
              <a:gd name="connsiteY5" fmla="*/ 2133600 h 2336800"/>
              <a:gd name="connisteX6" fmla="*/ 0 w 34544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0"/>
                </a:moveTo>
                <a:lnTo>
                  <a:pt x="3454400" y="0"/>
                </a:lnTo>
                <a:lnTo>
                  <a:pt x="3454400" y="2133600"/>
                </a:lnTo>
                <a:cubicBezTo>
                  <a:pt x="3454400" y="2245824"/>
                  <a:pt x="3363424" y="2336800"/>
                  <a:pt x="32512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1280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4216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25146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39370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16000" y="4495800"/>
            <a:ext cx="452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81534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654800" y="39370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4495800"/>
            <a:ext cx="452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1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21082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2667000"/>
            <a:ext cx="601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1066800" y="41910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1066800" y="4749800"/>
            <a:ext cx="601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 userDrawn="1">
            <p:custDataLst>
              <p:tags r:id="rId2"/>
            </p:custDataLst>
          </p:nvPr>
        </p:nvSpPr>
        <p:spPr>
          <a:xfrm>
            <a:off x="304800" y="286049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6" name="图片 2" descr="图片包含 背景图案&#10;&#10;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4" r="35782" b="9223"/>
          <a:stretch>
            <a:fillRect/>
          </a:stretch>
        </p:blipFill>
        <p:spPr>
          <a:xfrm>
            <a:off x="1" y="428032"/>
            <a:ext cx="7730245" cy="6429968"/>
          </a:xfrm>
          <a:prstGeom prst="rect">
            <a:avLst/>
          </a:prstGeom>
        </p:spPr>
      </p:pic>
      <p:sp>
        <p:nvSpPr>
          <p:cNvPr id="11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494520" y="609600"/>
            <a:ext cx="2437765" cy="1308735"/>
          </a:xfrm>
        </p:spPr>
        <p:txBody>
          <a:bodyPr vert="horz"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solidFill>
                  <a:schemeClr val="accent1"/>
                </a:solidFill>
                <a:latin typeface="+mj-lt"/>
                <a:ea typeface="+mj-ea"/>
                <a:cs typeface="+mn-ea"/>
                <a:sym typeface="MiSans Light" panose="00000400000000000000" charset="-122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84" y="482457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56" y="1524000"/>
            <a:ext cx="10972888" cy="47244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>
            <p:custDataLst>
              <p:tags r:id="rId2"/>
            </p:custDataLst>
          </p:nvPr>
        </p:nvSpPr>
        <p:spPr>
          <a:xfrm>
            <a:off x="304800" y="226994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9" name="图片 6" descr="黑白色的花&#10;&#10;中度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72" r="59570"/>
          <a:stretch>
            <a:fillRect/>
          </a:stretch>
        </p:blipFill>
        <p:spPr>
          <a:xfrm>
            <a:off x="304800" y="992505"/>
            <a:ext cx="5185410" cy="5865495"/>
          </a:xfrm>
          <a:prstGeom prst="rect">
            <a:avLst/>
          </a:prstGeom>
        </p:spPr>
      </p:pic>
      <p:pic>
        <p:nvPicPr>
          <p:cNvPr id="7" name="图片 4" descr="黑白色的花&#10;&#10;描述已自动生成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85"/>
          <a:stretch>
            <a:fillRect/>
          </a:stretch>
        </p:blipFill>
        <p:spPr>
          <a:xfrm>
            <a:off x="10125710" y="5100955"/>
            <a:ext cx="2066290" cy="1750060"/>
          </a:xfrm>
          <a:prstGeom prst="rect">
            <a:avLst/>
          </a:prstGeom>
        </p:spPr>
      </p:pic>
      <p:sp>
        <p:nvSpPr>
          <p:cNvPr id="6" name="日期"/>
          <p:cNvSpPr txBox="1"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078942" y="1651000"/>
            <a:ext cx="6097058" cy="4572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r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0" normalizeH="0" baseline="0" noProof="1" dirty="0" smtClean="0">
                <a:ln>
                  <a:noFill/>
                  <a:prstDash val="sysDot"/>
                </a:ln>
                <a:solidFill>
                  <a:schemeClr val="accent2"/>
                </a:solidFill>
                <a:latin typeface="+mj-ea"/>
                <a:ea typeface="+mj-ea"/>
                <a:cs typeface="MiSans" panose="00000500000000000000" charset="-122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20XX YEAR</a:t>
            </a:r>
            <a:endParaRPr dirty="0"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6385" hasCustomPrompt="1"/>
            <p:custDataLst>
              <p:tags r:id="rId8"/>
            </p:custDataLst>
          </p:nvPr>
        </p:nvSpPr>
        <p:spPr>
          <a:xfrm>
            <a:off x="4823354" y="2159000"/>
            <a:ext cx="6352646" cy="2540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" panose="00000500000000000000" charset="-122"/>
              </a:defRPr>
            </a:lvl1pPr>
          </a:lstStyle>
          <a:p>
            <a:pPr lvl="0" algn="r"/>
            <a:r>
              <a:rPr dirty="0">
                <a:sym typeface="+mn-ea"/>
              </a:rPr>
              <a:t>单击此处
添加文档标题</a:t>
            </a:r>
            <a:endParaRPr dirty="0">
              <a:sym typeface="+mn-ea"/>
            </a:endParaRPr>
          </a:p>
        </p:txBody>
      </p:sp>
      <p:sp>
        <p:nvSpPr>
          <p:cNvPr id="11" name="署名占位符 10"/>
          <p:cNvSpPr>
            <a:spLocks noGrp="1"/>
          </p:cNvSpPr>
          <p:nvPr>
            <p:ph type="body" sz="quarter" idx="16387" hasCustomPrompt="1"/>
            <p:custDataLst>
              <p:tags r:id="rId9"/>
            </p:custDataLst>
          </p:nvPr>
        </p:nvSpPr>
        <p:spPr>
          <a:xfrm>
            <a:off x="8635118" y="47498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6" descr="黑白色的花&#10;&#10;中度可信度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" r="59570" b="24158"/>
          <a:stretch>
            <a:fillRect/>
          </a:stretch>
        </p:blipFill>
        <p:spPr>
          <a:xfrm>
            <a:off x="0" y="550455"/>
            <a:ext cx="4304036" cy="63075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78" h="9933">
                <a:moveTo>
                  <a:pt x="0" y="0"/>
                </a:moveTo>
                <a:lnTo>
                  <a:pt x="6778" y="0"/>
                </a:lnTo>
                <a:lnTo>
                  <a:pt x="6778" y="9933"/>
                </a:lnTo>
                <a:lnTo>
                  <a:pt x="0" y="9933"/>
                </a:lnTo>
                <a:lnTo>
                  <a:pt x="0" y="2798"/>
                </a:lnTo>
                <a:lnTo>
                  <a:pt x="0" y="279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 descr="黑白色的花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00" b="11421"/>
          <a:stretch>
            <a:fillRect/>
          </a:stretch>
        </p:blipFill>
        <p:spPr>
          <a:xfrm>
            <a:off x="5584190" y="1657350"/>
            <a:ext cx="6607810" cy="520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406" h="8190">
                <a:moveTo>
                  <a:pt x="0" y="0"/>
                </a:moveTo>
                <a:lnTo>
                  <a:pt x="10406" y="0"/>
                </a:lnTo>
                <a:lnTo>
                  <a:pt x="10406" y="681"/>
                </a:lnTo>
                <a:lnTo>
                  <a:pt x="10406" y="8190"/>
                </a:lnTo>
                <a:lnTo>
                  <a:pt x="5302" y="8190"/>
                </a:lnTo>
                <a:lnTo>
                  <a:pt x="0" y="81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标题 2"/>
          <p:cNvSpPr>
            <a:spLocks noGrp="1"/>
          </p:cNvSpPr>
          <p:nvPr>
            <p:ph type="title" idx="16385" hasCustomPrompt="1"/>
            <p:custDataLst>
              <p:tags r:id="rId6"/>
            </p:custDataLst>
          </p:nvPr>
        </p:nvSpPr>
        <p:spPr>
          <a:xfrm>
            <a:off x="1903942" y="3530600"/>
            <a:ext cx="8384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7" name="文本占位符 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332413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 userDrawn="1">
            <p:custDataLst>
              <p:tags r:id="rId2"/>
            </p:custDataLst>
          </p:nvPr>
        </p:nvSpPr>
        <p:spPr>
          <a:xfrm>
            <a:off x="304800" y="226994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7" name="图片 6" descr="黑白色的花&#10;&#10;中度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47" r="59570"/>
          <a:stretch>
            <a:fillRect/>
          </a:stretch>
        </p:blipFill>
        <p:spPr>
          <a:xfrm>
            <a:off x="304800" y="932180"/>
            <a:ext cx="5185410" cy="5925820"/>
          </a:xfrm>
          <a:prstGeom prst="rect">
            <a:avLst/>
          </a:prstGeom>
        </p:spPr>
      </p:pic>
      <p:pic>
        <p:nvPicPr>
          <p:cNvPr id="6" name="图片 4" descr="黑白色的花&#10;&#10;描述已自动生成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85"/>
          <a:stretch>
            <a:fillRect/>
          </a:stretch>
        </p:blipFill>
        <p:spPr>
          <a:xfrm>
            <a:off x="9002395" y="4147820"/>
            <a:ext cx="3189605" cy="2702560"/>
          </a:xfrm>
          <a:prstGeom prst="rect">
            <a:avLst/>
          </a:prstGeom>
        </p:spPr>
      </p:pic>
      <p:sp>
        <p:nvSpPr>
          <p:cNvPr id="11" name="Subtitle 10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726642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 idx="16385" hasCustomPrompt="1"/>
            <p:custDataLst>
              <p:tags r:id="rId8"/>
            </p:custDataLst>
          </p:nvPr>
        </p:nvSpPr>
        <p:spPr>
          <a:xfrm>
            <a:off x="5724878" y="3175000"/>
            <a:ext cx="5451122" cy="1016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457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84" y="1523857"/>
            <a:ext cx="5257842" cy="47244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22060" y="1524000"/>
            <a:ext cx="5266690" cy="4724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601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060" y="1524000"/>
            <a:ext cx="5257842" cy="91440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540000"/>
            <a:ext cx="5257800" cy="37084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24411" y="1523712"/>
            <a:ext cx="5257842" cy="91440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600" y="2540000"/>
            <a:ext cx="5257800" cy="37084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" name="灯片编号占位符 2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4440"/>
            <a:ext cx="2709545" cy="31686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473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84" y="609457"/>
            <a:ext cx="355602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72660" y="609600"/>
            <a:ext cx="6807254" cy="5638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311400"/>
            <a:ext cx="3556000" cy="393703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" name="页脚占位符 29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日期占位符 3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47860" y="609600"/>
            <a:ext cx="2032016" cy="563884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636069" cy="5638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6" Type="http://schemas.openxmlformats.org/officeDocument/2006/relationships/theme" Target="../theme/theme2.xml"/><Relationship Id="rId25" Type="http://schemas.openxmlformats.org/officeDocument/2006/relationships/tags" Target="../tags/tag160.xml"/><Relationship Id="rId24" Type="http://schemas.openxmlformats.org/officeDocument/2006/relationships/tags" Target="../tags/tag159.xml"/><Relationship Id="rId23" Type="http://schemas.openxmlformats.org/officeDocument/2006/relationships/tags" Target="../tags/tag158.xml"/><Relationship Id="rId22" Type="http://schemas.openxmlformats.org/officeDocument/2006/relationships/tags" Target="../tags/tag157.xml"/><Relationship Id="rId21" Type="http://schemas.openxmlformats.org/officeDocument/2006/relationships/tags" Target="../tags/tag156.xml"/><Relationship Id="rId20" Type="http://schemas.openxmlformats.org/officeDocument/2006/relationships/tags" Target="../tags/tag155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54.xml"/><Relationship Id="rId18" Type="http://schemas.openxmlformats.org/officeDocument/2006/relationships/image" Target="../media/image4.png"/><Relationship Id="rId17" Type="http://schemas.openxmlformats.org/officeDocument/2006/relationships/tags" Target="../tags/tag153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1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3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56" y="482473"/>
            <a:ext cx="10972888" cy="7112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56" y="1524000"/>
            <a:ext cx="10972888" cy="4724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白色的花&#10;&#10;描述已自动生成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 rotWithShape="1">
          <a:blip r:embed="rId18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6" r="40930" b="40590"/>
          <a:stretch>
            <a:fillRect/>
          </a:stretch>
        </p:blipFill>
        <p:spPr>
          <a:xfrm>
            <a:off x="9932035" y="4827270"/>
            <a:ext cx="2259965" cy="2030730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350"/>
          </a:p>
        </p:txBody>
      </p:sp>
    </p:spTree>
    <p:custDataLst>
      <p:tags r:id="rId2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accent1"/>
          </a:solidFill>
          <a:effectLst/>
          <a:uFill>
            <a:solidFill>
              <a:srgbClr val="67816F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image" Target="../media/image5.jpeg"/><Relationship Id="rId2" Type="http://schemas.openxmlformats.org/officeDocument/2006/relationships/tags" Target="../tags/tag175.xml"/><Relationship Id="rId10" Type="http://schemas.openxmlformats.org/officeDocument/2006/relationships/slideLayout" Target="../slideLayouts/slideLayout13.xml"/><Relationship Id="rId1" Type="http://schemas.openxmlformats.org/officeDocument/2006/relationships/tags" Target="../tags/tag17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image" Target="../media/image6.jpeg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191.xml"/><Relationship Id="rId11" Type="http://schemas.openxmlformats.org/officeDocument/2006/relationships/tags" Target="../tags/tag190.xml"/><Relationship Id="rId10" Type="http://schemas.openxmlformats.org/officeDocument/2006/relationships/tags" Target="../tags/tag189.xml"/><Relationship Id="rId1" Type="http://schemas.openxmlformats.org/officeDocument/2006/relationships/tags" Target="../tags/tag18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image" Target="../media/image8.jpeg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8" Type="http://schemas.openxmlformats.org/officeDocument/2006/relationships/slideLayout" Target="../slideLayouts/slideLayout11.xml"/><Relationship Id="rId17" Type="http://schemas.openxmlformats.org/officeDocument/2006/relationships/tags" Target="../tags/tag205.xml"/><Relationship Id="rId16" Type="http://schemas.openxmlformats.org/officeDocument/2006/relationships/tags" Target="../tags/tag204.xml"/><Relationship Id="rId15" Type="http://schemas.openxmlformats.org/officeDocument/2006/relationships/tags" Target="../tags/tag203.xml"/><Relationship Id="rId14" Type="http://schemas.openxmlformats.org/officeDocument/2006/relationships/image" Target="../media/image10.jpeg"/><Relationship Id="rId13" Type="http://schemas.openxmlformats.org/officeDocument/2006/relationships/tags" Target="../tags/tag202.xml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tags" Target="../tags/tag19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en-US" altLang="en-US"/>
              <a:t>2026/03/14</a:t>
            </a:r>
            <a:endParaRPr lang="en-US" altLang="en-US"/>
          </a:p>
        </p:txBody>
      </p:sp>
      <p:sp>
        <p:nvSpPr>
          <p:cNvPr id="3" name="标题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4800"/>
              <a:t>中外中学课程表英语对比研究（A Comparative Study of Chinese and F</a:t>
            </a:r>
            <a:endParaRPr lang="zh-CN" altLang="en-US" sz="4800"/>
          </a:p>
        </p:txBody>
      </p:sp>
      <p:sp>
        <p:nvSpPr>
          <p:cNvPr id="4" name="署名占位符 10"/>
          <p:cNvSpPr>
            <a:spLocks noGrp="1"/>
          </p:cNvSpPr>
          <p:nvPr>
            <p:ph type="body" sz="quarter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汇报人: 王可馨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pPr algn="ctr">
              <a:lnSpc>
                <a:spcPct val="125000"/>
              </a:lnSpc>
            </a:pPr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pPr algn="ctr">
              <a:lnSpc>
                <a:spcPct val="104000"/>
              </a:lnSpc>
            </a:pPr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01</a:t>
            </a:r>
            <a:endParaRPr lang="en-US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过程资料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过程资料</a:t>
            </a:r>
            <a:endParaRPr lang="zh-CN" altLang="en-US"/>
          </a:p>
        </p:txBody>
      </p:sp>
      <p:sp>
        <p:nvSpPr>
          <p:cNvPr id="3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课程表收集与分析表</a:t>
            </a:r>
            <a:endParaRPr lang="zh-CN" altLang="en-US"/>
          </a:p>
        </p:txBody>
      </p:sp>
      <p:pic>
        <p:nvPicPr>
          <p:cNvPr id="3" name="内容占位符 2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17099" b="17099"/>
          <a:stretch>
            <a:fillRect/>
          </a:stretch>
        </p:blipFill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中国学校英语课程情况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徐州一中每周6节英语课，1节英语角实践，以应试为主；徐州三中每周5节，0.5节实践，无固定实践课。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国外学校英语课程情况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英国Harrow School每周8节英语课（含ESL、Literature），2节实践活动，强调表达与批判性思维；美国Lexington High每周7节英语课，3节实践活动，项目式学习常态化。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双语实践案例设计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2837feb9-1ef6-11f1-be6e-2ec237e8548a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25146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双语实践案例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全球课堂项目，提升跨文化理解，与海外学校视频交流，制作城市文化手册，每周1课，共8周，注重过程与成果评价。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2837feb4-1ef6-11f1-be6e-2ec237e8548a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81534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语言技能培养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强化口语、书面沟通及PPT展示，通过跨国合作项目，学生实践应用，全面提高语言输出能力。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Activity Title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28982043-1ef6-11f1-b061-da4d02f6f074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t="820" b="820"/>
          <a:stretch>
            <a:fillRect/>
          </a:stretch>
        </p:blipFill>
        <p:spPr>
          <a:xfrm>
            <a:off x="6096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项目名称与目标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项目名称：Global Classroom: A Cultural Exchange Project。目标：提升跨文化理解与语言输出能力。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28981e4c-1ef6-11f1-b061-da4d02f6f074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 t="820" b="820"/>
          <a:stretch>
            <a:fillRect/>
          </a:stretch>
        </p:blipFill>
        <p:spPr>
          <a:xfrm>
            <a:off x="4368800" y="3860800"/>
            <a:ext cx="3454400" cy="2387600"/>
          </a:xfrm>
          <a:custGeom>
            <a:avLst/>
            <a:gdLst>
              <a:gd name="connisteX0" fmla="*/ 0 w 3454400"/>
              <a:gd name="connsiteY0" fmla="*/ 0 h 2387600"/>
              <a:gd name="connisteX1" fmla="*/ 3454400 w 3454400"/>
              <a:gd name="connsiteY1" fmla="*/ 0 h 2387600"/>
              <a:gd name="connisteX2" fmla="*/ 3454400 w 3454400"/>
              <a:gd name="connsiteY2" fmla="*/ 2184400 h 2387600"/>
              <a:gd name="connisteX3" fmla="*/ 3251200 w 3454400"/>
              <a:gd name="connsiteY3" fmla="*/ 2387600 h 2387600"/>
              <a:gd name="connisteX4" fmla="*/ 203200 w 3454400"/>
              <a:gd name="connsiteY4" fmla="*/ 2387600 h 2387600"/>
              <a:gd name="connisteX5" fmla="*/ 0 w 3454400"/>
              <a:gd name="connsiteY5" fmla="*/ 2184400 h 2387600"/>
              <a:gd name="connisteX6" fmla="*/ 0 w 34544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0"/>
                </a:moveTo>
                <a:lnTo>
                  <a:pt x="3454400" y="0"/>
                </a:lnTo>
                <a:lnTo>
                  <a:pt x="3454400" y="2184400"/>
                </a:lnTo>
                <a:cubicBezTo>
                  <a:pt x="3454400" y="2296624"/>
                  <a:pt x="3363424" y="2387600"/>
                  <a:pt x="32512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交流形式与语言技能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 lnSpcReduction="10000"/>
          </a:bodyPr>
          <a:p>
            <a:pPr algn="l">
              <a:lnSpc>
                <a:spcPct val="125000"/>
              </a:lnSpc>
            </a:pPr>
            <a:r>
              <a:rPr lang="zh-CN" altLang="en-US"/>
              <a:t>交流形式：与海外学校通过视频会议、邮件往来、联合项目交流。语言技能：口语表达、书面沟通、PPT演示。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28981e7b-1ef6-11f1-b061-da4d02f6f074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 t="820" b="820"/>
          <a:stretch>
            <a:fillRect/>
          </a:stretch>
        </p:blipFill>
        <p:spPr>
          <a:xfrm>
            <a:off x="81280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时间与评估方式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建议时长：每周一次，共8周。评估方式：过程性评价（参与和合作）结合最终成果展示。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10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01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2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3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4.xml><?xml version="1.0" encoding="utf-8"?>
<p:tagLst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05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6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7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8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0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1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12.xml><?xml version="1.0" encoding="utf-8"?>
<p:tagLst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1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1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1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1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1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1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19.xml><?xml version="1.0" encoding="utf-8"?>
<p:tagLst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21.xml><?xml version="1.0" encoding="utf-8"?>
<p:tagLst xmlns:p="http://schemas.openxmlformats.org/presentationml/2006/main">
  <p:tag name="LayoutZOrder" val="2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22.xml><?xml version="1.0" encoding="utf-8"?>
<p:tagLst xmlns:p="http://schemas.openxmlformats.org/presentationml/2006/main">
  <p:tag name="LayoutZOrder" val="4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23.xml><?xml version="1.0" encoding="utf-8"?>
<p:tagLst xmlns:p="http://schemas.openxmlformats.org/presentationml/2006/main">
  <p:tag name="LayoutZOrder" val="3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24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125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002fd167776debb16e70e62a6f754d95f59340a4"/>
  <p:tag name="KSO_WM_NEWLAYOUT_ID" val="7418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12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127.xml><?xml version="1.0" encoding="utf-8"?>
<p:tagLst xmlns:p="http://schemas.openxmlformats.org/presentationml/2006/main">
  <p:tag name="LayoutZOrder" val="4"/>
  <p:tag name="KSO_WM_UNIT_TYPE" val="i"/>
  <p:tag name="KSO_WM_UNIT_ID" val="_10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2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c7f01773fb71ded56442d18cf4b5b17f88698ced"/>
  <p:tag name="KSO_WM_NEWLAYOUT_ID" val="7423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131.xml><?xml version="1.0" encoding="utf-8"?>
<p:tagLst xmlns:p="http://schemas.openxmlformats.org/presentationml/2006/main">
  <p:tag name="LayoutZOrder" val="2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32.xml><?xml version="1.0" encoding="utf-8"?>
<p:tagLst xmlns:p="http://schemas.openxmlformats.org/presentationml/2006/main">
  <p:tag name="LayoutZOrder" val="4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33.xml><?xml version="1.0" encoding="utf-8"?>
<p:tagLst xmlns:p="http://schemas.openxmlformats.org/presentationml/2006/main">
  <p:tag name="LayoutZOrder" val="3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34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135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05a55206031ff7ba854632884c0016691d3e9bc"/>
  <p:tag name="KSO_WM_NEWLAYOUT_ID" val="743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140b54af28aa059f6ca121b271efb9713ec4d2ba"/>
  <p:tag name="KSO_WM_NEWLAYOUT_ID" val="1"/>
</p:tagLst>
</file>

<file path=ppt/tags/tag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4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1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14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1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14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1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15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1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5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5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5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5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57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1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  <p:tag name="KSO_WM_TEMPLATE_CATEGORY" val="custom"/>
  <p:tag name="KSO_WM_TEMPLATE_INDEX" val="40480754"/>
</p:tagLst>
</file>

<file path=ppt/tags/tag158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  <p:tag name="KSO_WM_TEMPLATE_CATEGORY" val="custom"/>
  <p:tag name="KSO_WM_TEMPLATE_INDEX" val="40480754"/>
</p:tagLst>
</file>

<file path=ppt/tags/tag159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80754"/>
  <p:tag name="KSO_WM_TEMPLATE_CATEGORY" val="custom"/>
  <p:tag name="KSO_WM_TEMPLATE_MASTER_TYPE" val="0"/>
  <p:tag name="KSO_WM_TEMPLATE_COLOR_TYPE" val="0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AITEMPLATE_STYLE_ID" val="69796641347"/>
</p:tagLst>
</file>

<file path=ppt/tags/tag161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PRESET_TEXT" val="20XX YEAR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TEXT_LAYER_COUNT" val="1"/>
  <p:tag name="KSO_WM_UNIT_PRESET_TEXT_INDEX" val="-1"/>
  <p:tag name="KSO_WM_UNIT_PRESET_TEXT_LEN" val="0"/>
</p:tagLst>
</file>

<file path=ppt/tags/tag162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002fd167776debb16e70e62a6f754d95f59340a4"/>
  <p:tag name="KSO_WM_NEWLAYOUT_ID" val="7418"/>
  <p:tag name="KSO_WM_UNIT_PRESET_TEXT" val="单击此处&#10;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PRESET_TEXT_INDEX" val="-1"/>
  <p:tag name="KSO_WM_UNIT_PRESET_TEXT_LEN" val="0"/>
</p:tagLst>
</file>

<file path=ppt/tags/tag16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PRESET_TEXT" val="BY WPS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TEXT_LAYER_COUNT" val="1"/>
  <p:tag name="KSO_WM_UNIT_PRESET_TEXT_INDEX" val="-1"/>
  <p:tag name="KSO_WM_UNIT_PRESET_TEXT_LEN" val="0"/>
</p:tagLst>
</file>

<file path=ppt/tags/tag164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80754"/>
  <p:tag name="KSO_WM_TEMPLATE_CATEGORY" val="custom"/>
  <p:tag name="KSO_WM_SLIDE_INDEX" val="1"/>
  <p:tag name="KSO_WM_SLIDE_ID" val="custom40480754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1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59b6613391d2d17b1c56bfa0672860b88c395769"/>
  <p:tag name="KSO_WM_NEWLAYOUT_GROUP_ID" val="layout_1-5"/>
  <p:tag name="KSO_WM_NEWLAYOUT_ID" val="slide_f6eba500053b1ebb"/>
</p:tagLst>
</file>

<file path=ppt/tags/tag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16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contents"/>
  <p:tag name="KSO_WM_TEMPLATE_SUBCATEGORY" val="29"/>
  <p:tag name="KSO_WM_BEAUTIFY_FLAG" val="#wm#"/>
  <p:tag name="KSO_WM_TEMPLATE_FIGMA_ID" val="69796641347"/>
  <p:tag name="KSO_WM_TEMPLATE_SLIDE_ID" val="slide_f6eba500053b1ebb"/>
</p:tagLst>
</file>

<file path=ppt/tags/tag17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c7f01773fb71ded56442d18cf4b5b17f88698ced"/>
  <p:tag name="KSO_WM_NEWLAYOUT_ID" val="7423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17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PRESET_TEXT_INDEX" val="-1"/>
  <p:tag name="KSO_WM_UNIT_PRESET_TEXT_LEN" val="0"/>
</p:tagLst>
</file>

<file path=ppt/tags/tag173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54"/>
  <p:tag name="KSO_WM_TEMPLATE_CATEGORY" val="custom"/>
  <p:tag name="KSO_WM_SLIDE_INDEX" val="3"/>
  <p:tag name="KSO_WM_SLIDE_ID" val="custom40480754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e7391afdbae12c3bdcc1af06504ea80b66d0a49"/>
  <p:tag name="KSO_WM_NEWLAYOUT_GROUP_ID" val="layout_61"/>
  <p:tag name="KSO_WM_NEWLAYOUT_ID" val="slide_a545310637f23f8a"/>
  <p:tag name="KSO_WM_UNIT_PRESET_TEXT" val="单击此处添加标题"/>
</p:tagLst>
</file>

<file path=ppt/tags/tag1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c7fd9981-e207-419d-935e-da4f510e3e01.jpg?Expires=1804953801\u0026AWSAccessKeyId=AKLT9NSy7kh8TIS1UzNqLRY2\u0026Signature=8whoV%2BQT8EWwtUcvDdIhKgyoPpk%3D&quot;,&quot;product_name&quot;:&quot;wps-wpp-pc&quot;,&quot;intention_code&quot;:&quot;wps_wpp_generate_doc_pay&quot;}*auto_qingqiu_3.0.7_prod*1773417788096_f0f6f7_f02e6267f119-slide-3"/>
</p:tagLst>
</file>

<file path=ppt/tags/tag176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8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347"/>
  <p:tag name="KSO_WM_TEMPLATE_SLIDE_ID" val="slide_a545310637f23f8a"/>
</p:tagLst>
</file>

<file path=ppt/tags/tag1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1a4714e3f48ee61bf1383676e142d6b87802321"/>
  <p:tag name="KSO_WM_NEWLAYOUT_GROUP_ID" val="layout_31"/>
  <p:tag name="KSO_WM_NEWLAYOUT_ID" val="slide_026ae2c13dbe2c5b"/>
  <p:tag name="KSO_WM_UNIT_PRESET_TEXT" val="单击此处添加标题"/>
</p:tagLst>
</file>

<file path=ppt/tags/tag18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603/e0fb5525-5149-40c9-9379-bfd920e41271.jpg?Expires=1804953800\u0026AWSAccessKeyId=AKLT9NSy7kh8TIS1UzNqLRY2\u0026Signature=yxqZE9G%2Bkgoi7HMqNgXET7D1zPo%3D&quot;,&quot;product_name&quot;:&quot;wps-wpp-pc&quot;,&quot;intention_code&quot;:&quot;wps_wpp_generate_doc_pay&quot;}*auto_qingqiu_3.0.7_prod*1773417788096_f0f6f7_f02e6267f119-slide-4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8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603/b97d8bcd-62a6-400e-9606-b9c81282931e.jpg?Expires=1804953800\u0026AWSAccessKeyId=AKLT9NSy7kh8TIS1UzNqLRY2\u0026Signature=Qr55o%2BJkiPDu2xNiRZS%2FY1p49ek%3D&quot;,&quot;product_name&quot;:&quot;wps-wpp-pc&quot;,&quot;intention_code&quot;:&quot;wps_wpp_generate_doc_pay&quot;}*auto_qingqiu_3.0.7_prod*1773417788096_f0f6f7_f02e6267f119-slide-4"/>
</p:tagLst>
</file>

<file path=ppt/tags/tag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9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347"/>
  <p:tag name="KSO_WM_TEMPLATE_SLIDE_ID" val="slide_026ae2c13dbe2c5b"/>
</p:tagLst>
</file>

<file path=ppt/tags/tag1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a8e6c22879039ab45f2b4e1c0509711a4957fa"/>
  <p:tag name="KSO_WM_NEWLAYOUT_GROUP_ID" val="layout_26"/>
  <p:tag name="KSO_WM_NEWLAYOUT_ID" val="slide_5c773a159522ecff"/>
  <p:tag name="KSO_WM_UNIT_PRESET_TEXT" val="单击此处添加标题"/>
</p:tagLst>
</file>

<file path=ppt/tags/tag19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603/ad1767eb-9a89-44cf-973f-5648bc41371e.jpg?Expires=1804953801\u0026AWSAccessKeyId=AKLT9NSy7kh8TIS1UzNqLRY2\u0026Signature=uHu5QgOf3iIYC30Ckup9fak58E4%3D&quot;,&quot;product_name&quot;:&quot;wps-wpp-pc&quot;,&quot;intention_code&quot;:&quot;wps_wpp_generate_doc_pay&quot;}*auto_qingqiu_3.0.7_prod*1773417788096_f0f6f7_f02e6267f119-slide-5"/>
</p:tagLst>
</file>

<file path=ppt/tags/tag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603/184048c0-d74c-4850-bd9c-08b9508d4599.jpg?Expires=1804953800\u0026AWSAccessKeyId=AKLT9NSy7kh8TIS1UzNqLRY2\u0026Signature=S2p74UfLzvLcZc%2BEKHg6dgvdW9w%3D&quot;,&quot;product_name&quot;:&quot;wps-wpp-pc&quot;,&quot;intention_code&quot;:&quot;wps_wpp_generate_doc_pay&quot;}*auto_qingqiu_3.0.7_prod*1773417788096_f0f6f7_f02e6267f119-slide-5"/>
</p:tagLst>
</file>

<file path=ppt/tags/tag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0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603/62270ac4-3b85-43d6-a328-92ba3ef4161f.jpg?Expires=1804953800\u0026AWSAccessKeyId=AKLT9NSy7kh8TIS1UzNqLRY2\u0026Signature=BhOPkHvqn7plL6Yh4IIbXWFYoBI%3D&quot;,&quot;product_name&quot;:&quot;wps-wpp-pc&quot;,&quot;intention_code&quot;:&quot;wps_wpp_generate_doc_pay&quot;}*auto_qingqiu_3.0.7_prod*1773417788096_f0f6f7_f02e6267f119-slide-5"/>
</p:tagLst>
</file>

<file path=ppt/tags/tag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2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20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347"/>
  <p:tag name="KSO_WM_TEMPLATE_SLIDE_ID" val="slide_5c773a159522ecff"/>
</p:tagLst>
</file>

<file path=ppt/tags/tag20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207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05a55206031ff7ba854632884c0016691d3e9bc"/>
  <p:tag name="KSO_WM_NEWLAYOUT_ID" val="7430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20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2f1bc384a532e0ce"/>
  <p:tag name="KSO_WM_TEMPLATE_INDEX" val="40480754"/>
  <p:tag name="KSO_WM_TEMPLATE_CATEGORY" val="custom"/>
  <p:tag name="KSO_WM_SLIDE_INDEX" val="5"/>
  <p:tag name="KSO_WM_SLIDE_ID" val="custom40480754_9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a8e6c22879039ab45f2b4e1c0509711a4957fa"/>
  <p:tag name="KSO_WM_NEWLAYOUT_GROUP_ID" val="layout_26"/>
  <p:tag name="KSO_WM_NEWLAYOUT_ID" val="slide_5c773a159522ecff"/>
</p:tagLst>
</file>

<file path=ppt/tags/tag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1a4714e3f48ee61bf1383676e142d6b87802321"/>
  <p:tag name="KSO_WM_NEWLAYOUT_GROUP_ID" val="layout_31"/>
  <p:tag name="KSO_WM_NEWLAYOUT_ID" val="slide_026ae2c13dbe2c5b"/>
</p:tagLst>
</file>

<file path=ppt/tags/tag5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e7391afdbae12c3bdcc1af06504ea80b66d0a49"/>
  <p:tag name="KSO_WM_NEWLAYOUT_GROUP_ID" val="layout_61"/>
  <p:tag name="KSO_WM_NEWLAYOUT_ID" val="slide_a545310637f23f8a"/>
</p:tagLst>
</file>

<file path=ppt/tags/tag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7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59b6613391d2d17b1c56bfa0672860b88c395769"/>
  <p:tag name="KSO_WM_NEWLAYOUT_GROUP_ID" val="layout_1-5"/>
  <p:tag name="KSO_WM_NEWLAYOUT_ID" val="slide_f6eba500053b1ebb"/>
</p:tagLst>
</file>

<file path=ppt/tags/tag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4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85.xml><?xml version="1.0" encoding="utf-8"?>
<p:tagLst xmlns:p="http://schemas.openxmlformats.org/presentationml/2006/main">
  <p:tag name="LayoutZOrder" val="2"/>
  <p:tag name="KSO_WM_UNIT_TYPE" val="i"/>
  <p:tag name="KSO_WM_UNIT_ID" val="_2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86.xml><?xml version="1.0" encoding="utf-8"?>
<p:tagLst xmlns:p="http://schemas.openxmlformats.org/presentationml/2006/main">
  <p:tag name="LayoutZOrder" val="3"/>
  <p:tag name="KSO_WM_UNIT_ID" val="_2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USER_THEM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91.xml><?xml version="1.0" encoding="utf-8"?>
<p:tagLst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92.xml><?xml version="1.0" encoding="utf-8"?>
<p:tagLst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93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4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5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6.xml><?xml version="1.0" encoding="utf-8"?>
<p:tagLst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97.xml><?xml version="1.0" encoding="utf-8"?>
<p:tagLst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98.xml><?xml version="1.0" encoding="utf-8"?>
<p:tagLst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99.xml><?xml version="1.0" encoding="utf-8"?>
<p:tagLst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347">
      <a:dk1>
        <a:srgbClr val="000000"/>
      </a:dk1>
      <a:lt1>
        <a:srgbClr val="FFFFFF"/>
      </a:lt1>
      <a:dk2>
        <a:srgbClr val="37443B"/>
      </a:dk2>
      <a:lt2>
        <a:srgbClr val="FBF4E9"/>
      </a:lt2>
      <a:accent1>
        <a:srgbClr val="6E8876"/>
      </a:accent1>
      <a:accent2>
        <a:srgbClr val="F2A020"/>
      </a:accent2>
      <a:accent3>
        <a:srgbClr val="B7994A"/>
      </a:accent3>
      <a:accent4>
        <a:srgbClr val="869894"/>
      </a:accent4>
      <a:accent5>
        <a:srgbClr val="5C86CC"/>
      </a:accent5>
      <a:accent6>
        <a:srgbClr val="70AD47"/>
      </a:accent6>
      <a:hlink>
        <a:srgbClr val="000000"/>
      </a:hlink>
      <a:folHlink>
        <a:srgbClr val="954F72"/>
      </a:folHlink>
    </a:clrScheme>
    <a:fontScheme name="简约/商务风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594</Words>
  <Application>WPS Office WWO_wpscloud_20260304171156-29335b6cb8</Application>
  <PresentationFormat>宽屏</PresentationFormat>
  <Paragraphs>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汉仪旗黑KW 55S</vt:lpstr>
      <vt:lpstr>汉仪书宋二KW</vt:lpstr>
      <vt:lpstr>Kingsoft Confetti</vt:lpstr>
      <vt:lpstr>MiSans Light</vt:lpstr>
      <vt:lpstr>MiSans</vt:lpstr>
      <vt:lpstr>Office 主题</vt:lpstr>
      <vt:lpstr>1_Office 主题</vt:lpstr>
      <vt:lpstr>中外中学课程表英语对比研究（A Comparative Study of Chinese and F</vt:lpstr>
      <vt:lpstr>目录</vt:lpstr>
      <vt:lpstr>过程资料</vt:lpstr>
      <vt:lpstr>课程表收集与分析表</vt:lpstr>
      <vt:lpstr>双语实践案例设计</vt:lpstr>
      <vt:lpstr>Activity Title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中外中学课程表英语对比研究（A Comparative Study of Chinese and F</dc:title>
  <dc:creator/>
  <cp:lastModifiedBy/>
  <dcterms:created xsi:type="dcterms:W3CDTF">2026-03-13T16:08:48Z</dcterms:created>
  <dcterms:modified xsi:type="dcterms:W3CDTF">2026-03-13T16:08:48Z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2052-12.9.0.25379</vt:lpwstr>
  </property>
  <property fmtid="{D5CDD505-2E9C-101B-9397-08002B2CF9AE}" pid="3" name="KSOTemplateUUID">
    <vt:lpwstr>v1.0_ai_69796641347</vt:lpwstr>
  </property>
  <property fmtid="{D5CDD505-2E9C-101B-9397-08002B2CF9AE}" pid="4" name="ICV">
    <vt:lpwstr>7B7DEA81254BA4CF4E35B4698B6FED96_42</vt:lpwstr>
  </property>
</Properties>
</file>