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4" r:id="rId3"/>
    <p:sldId id="256" r:id="rId5"/>
    <p:sldId id="305" r:id="rId6"/>
    <p:sldId id="365" r:id="rId7"/>
    <p:sldId id="366" r:id="rId8"/>
    <p:sldId id="30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6" r:id="rId18"/>
    <p:sldId id="364" r:id="rId19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AD77"/>
    <a:srgbClr val="307E56"/>
    <a:srgbClr val="F3F2F5"/>
    <a:srgbClr val="549B6D"/>
    <a:srgbClr val="2A5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2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36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C69CD-E917-4ECD-AD74-1FCF79E12B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1" y="15912"/>
            <a:ext cx="12190413" cy="6843676"/>
            <a:chOff x="-1" y="15912"/>
            <a:chExt cx="12190413" cy="6843676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15912"/>
              <a:ext cx="12190413" cy="6843676"/>
            </a:xfrm>
            <a:prstGeom prst="rect">
              <a:avLst/>
            </a:prstGeom>
          </p:spPr>
        </p:pic>
        <p:sp>
          <p:nvSpPr>
            <p:cNvPr id="3" name="矩形 2"/>
            <p:cNvSpPr/>
            <p:nvPr userDrawn="1"/>
          </p:nvSpPr>
          <p:spPr>
            <a:xfrm>
              <a:off x="406573" y="341406"/>
              <a:ext cx="11377264" cy="6192688"/>
            </a:xfrm>
            <a:prstGeom prst="rect">
              <a:avLst/>
            </a:prstGeom>
            <a:solidFill>
              <a:srgbClr val="F3F2F5"/>
            </a:solidFill>
            <a:ln>
              <a:solidFill>
                <a:srgbClr val="6CAD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7"/>
          <a:stretch>
            <a:fillRect/>
          </a:stretch>
        </p:blipFill>
        <p:spPr>
          <a:xfrm>
            <a:off x="9421427" y="5149797"/>
            <a:ext cx="2565698" cy="1872538"/>
          </a:xfrm>
          <a:prstGeom prst="rect">
            <a:avLst/>
          </a:prstGeom>
        </p:spPr>
      </p:pic>
      <p:sp>
        <p:nvSpPr>
          <p:cNvPr id="6" name="Freeform 8"/>
          <p:cNvSpPr>
            <a:spLocks noEditPoints="1" noChangeArrowheads="1"/>
          </p:cNvSpPr>
          <p:nvPr userDrawn="1"/>
        </p:nvSpPr>
        <p:spPr bwMode="auto">
          <a:xfrm>
            <a:off x="838622" y="909514"/>
            <a:ext cx="2291491" cy="611864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with brus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" y="15912"/>
            <a:ext cx="12190413" cy="6843676"/>
            <a:chOff x="-1" y="15912"/>
            <a:chExt cx="12190413" cy="6843676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15912"/>
              <a:ext cx="12190413" cy="6843676"/>
            </a:xfrm>
            <a:prstGeom prst="rect">
              <a:avLst/>
            </a:prstGeom>
          </p:spPr>
        </p:pic>
        <p:sp>
          <p:nvSpPr>
            <p:cNvPr id="5" name="矩形 4"/>
            <p:cNvSpPr/>
            <p:nvPr userDrawn="1"/>
          </p:nvSpPr>
          <p:spPr>
            <a:xfrm>
              <a:off x="406573" y="341406"/>
              <a:ext cx="11377264" cy="6192688"/>
            </a:xfrm>
            <a:prstGeom prst="rect">
              <a:avLst/>
            </a:prstGeom>
            <a:solidFill>
              <a:srgbClr val="F3F2F5"/>
            </a:solidFill>
            <a:ln>
              <a:solidFill>
                <a:srgbClr val="6CAD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7"/>
          <a:stretch>
            <a:fillRect/>
          </a:stretch>
        </p:blipFill>
        <p:spPr>
          <a:xfrm>
            <a:off x="9421427" y="5149797"/>
            <a:ext cx="2565698" cy="1872538"/>
          </a:xfrm>
          <a:prstGeom prst="rect">
            <a:avLst/>
          </a:prstGeom>
        </p:spPr>
      </p:pic>
      <p:sp>
        <p:nvSpPr>
          <p:cNvPr id="7" name="Freeform 8"/>
          <p:cNvSpPr>
            <a:spLocks noEditPoints="1" noChangeArrowheads="1"/>
          </p:cNvSpPr>
          <p:nvPr userDrawn="1"/>
        </p:nvSpPr>
        <p:spPr bwMode="auto">
          <a:xfrm>
            <a:off x="838622" y="909514"/>
            <a:ext cx="2291491" cy="611864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1E97-17DE-4F27-BFED-09AA93B42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BBB65-461B-424C-9AE0-6FBB0A96A8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tags" Target="../tags/tag4.xml"/><Relationship Id="rId48" Type="http://schemas.openxmlformats.org/officeDocument/2006/relationships/notesSlide" Target="../notesSlides/notesSlide2.xml"/><Relationship Id="rId47" Type="http://schemas.openxmlformats.org/officeDocument/2006/relationships/slideLayout" Target="../slideLayouts/slideLayout1.xml"/><Relationship Id="rId46" Type="http://schemas.openxmlformats.org/officeDocument/2006/relationships/tags" Target="../tags/tag44.xml"/><Relationship Id="rId45" Type="http://schemas.openxmlformats.org/officeDocument/2006/relationships/tags" Target="../tags/tag43.xml"/><Relationship Id="rId44" Type="http://schemas.openxmlformats.org/officeDocument/2006/relationships/tags" Target="../tags/tag42.xml"/><Relationship Id="rId43" Type="http://schemas.openxmlformats.org/officeDocument/2006/relationships/tags" Target="../tags/tag41.xml"/><Relationship Id="rId42" Type="http://schemas.openxmlformats.org/officeDocument/2006/relationships/tags" Target="../tags/tag40.xml"/><Relationship Id="rId41" Type="http://schemas.openxmlformats.org/officeDocument/2006/relationships/tags" Target="../tags/tag39.xml"/><Relationship Id="rId40" Type="http://schemas.openxmlformats.org/officeDocument/2006/relationships/tags" Target="../tags/tag38.xml"/><Relationship Id="rId4" Type="http://schemas.openxmlformats.org/officeDocument/2006/relationships/tags" Target="../tags/tag3.xml"/><Relationship Id="rId39" Type="http://schemas.openxmlformats.org/officeDocument/2006/relationships/tags" Target="../tags/tag37.xml"/><Relationship Id="rId38" Type="http://schemas.openxmlformats.org/officeDocument/2006/relationships/tags" Target="../tags/tag36.xml"/><Relationship Id="rId37" Type="http://schemas.openxmlformats.org/officeDocument/2006/relationships/tags" Target="../tags/tag35.xml"/><Relationship Id="rId36" Type="http://schemas.openxmlformats.org/officeDocument/2006/relationships/tags" Target="../tags/tag34.xml"/><Relationship Id="rId35" Type="http://schemas.openxmlformats.org/officeDocument/2006/relationships/tags" Target="../tags/tag33.xml"/><Relationship Id="rId34" Type="http://schemas.openxmlformats.org/officeDocument/2006/relationships/tags" Target="../tags/tag32.xml"/><Relationship Id="rId33" Type="http://schemas.openxmlformats.org/officeDocument/2006/relationships/tags" Target="../tags/tag31.xml"/><Relationship Id="rId32" Type="http://schemas.openxmlformats.org/officeDocument/2006/relationships/tags" Target="../tags/tag30.xml"/><Relationship Id="rId31" Type="http://schemas.openxmlformats.org/officeDocument/2006/relationships/tags" Target="../tags/tag29.xml"/><Relationship Id="rId30" Type="http://schemas.openxmlformats.org/officeDocument/2006/relationships/tags" Target="../tags/tag28.xml"/><Relationship Id="rId3" Type="http://schemas.openxmlformats.org/officeDocument/2006/relationships/tags" Target="../tags/tag2.xml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tags" Target="../tags/tag23.xml"/><Relationship Id="rId24" Type="http://schemas.openxmlformats.org/officeDocument/2006/relationships/tags" Target="../tags/tag22.xml"/><Relationship Id="rId23" Type="http://schemas.openxmlformats.org/officeDocument/2006/relationships/tags" Target="../tags/tag21.xml"/><Relationship Id="rId22" Type="http://schemas.openxmlformats.org/officeDocument/2006/relationships/tags" Target="../tags/tag20.xml"/><Relationship Id="rId21" Type="http://schemas.openxmlformats.org/officeDocument/2006/relationships/tags" Target="../tags/tag19.xml"/><Relationship Id="rId20" Type="http://schemas.openxmlformats.org/officeDocument/2006/relationships/tags" Target="../tags/tag18.xml"/><Relationship Id="rId2" Type="http://schemas.openxmlformats.org/officeDocument/2006/relationships/tags" Target="../tags/tag1.xml"/><Relationship Id="rId19" Type="http://schemas.openxmlformats.org/officeDocument/2006/relationships/tags" Target="../tags/tag17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4367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774190" y="1341120"/>
            <a:ext cx="8881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n w="3175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空凋功率与房间大小合理配置研究</a:t>
            </a:r>
            <a:endParaRPr lang="zh-CN" altLang="en-US" sz="4000" b="1" dirty="0">
              <a:ln w="3175"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5" name="流动的城市-林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2011" y="-746670"/>
            <a:ext cx="487363" cy="48736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411" y="3268291"/>
            <a:ext cx="1830710" cy="28467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7375" y="2393315"/>
            <a:ext cx="5271770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/>
              <a:t>学</a:t>
            </a:r>
            <a:r>
              <a:rPr lang="en-US" altLang="zh-CN" sz="2600" b="1"/>
              <a:t>         </a:t>
            </a:r>
            <a:r>
              <a:rPr lang="zh-CN" altLang="en-US" sz="2600" b="1"/>
              <a:t>校：中国矿业大学附属中学</a:t>
            </a:r>
            <a:endParaRPr lang="zh-CN" altLang="en-US" sz="2600" b="1"/>
          </a:p>
          <a:p>
            <a:pPr>
              <a:lnSpc>
                <a:spcPct val="150000"/>
              </a:lnSpc>
            </a:pPr>
            <a:r>
              <a:rPr lang="zh-CN" altLang="en-US" sz="2600" b="1"/>
              <a:t>研究时间：</a:t>
            </a:r>
            <a:r>
              <a:rPr lang="en-US" altLang="zh-CN" sz="2600" b="1"/>
              <a:t>2026</a:t>
            </a:r>
            <a:r>
              <a:rPr lang="zh-CN" altLang="en-US" sz="2600" b="1"/>
              <a:t>年</a:t>
            </a:r>
            <a:r>
              <a:rPr lang="en-US" altLang="zh-CN" sz="2600" b="1"/>
              <a:t>2</a:t>
            </a:r>
            <a:r>
              <a:rPr lang="zh-CN" altLang="en-US" sz="2600" b="1"/>
              <a:t>月</a:t>
            </a:r>
            <a:endParaRPr lang="zh-CN" altLang="en-US" sz="2600" b="1"/>
          </a:p>
          <a:p>
            <a:pPr>
              <a:lnSpc>
                <a:spcPct val="150000"/>
              </a:lnSpc>
            </a:pPr>
            <a:r>
              <a:rPr lang="zh-CN" altLang="en-US" sz="2600" b="1"/>
              <a:t>班</a:t>
            </a:r>
            <a:r>
              <a:rPr lang="en-US" altLang="zh-CN" sz="2600" b="1"/>
              <a:t>        </a:t>
            </a:r>
            <a:r>
              <a:rPr lang="zh-CN" altLang="en-US" sz="2600" b="1"/>
              <a:t>级：初二（</a:t>
            </a:r>
            <a:r>
              <a:rPr lang="en-US" altLang="zh-CN" sz="2600" b="1"/>
              <a:t>3</a:t>
            </a:r>
            <a:r>
              <a:rPr lang="zh-CN" altLang="en-US" sz="2600" b="1"/>
              <a:t>）班</a:t>
            </a:r>
            <a:endParaRPr lang="zh-CN" altLang="en-US" sz="2600" b="1"/>
          </a:p>
          <a:p>
            <a:pPr>
              <a:lnSpc>
                <a:spcPct val="150000"/>
              </a:lnSpc>
            </a:pPr>
            <a:r>
              <a:rPr lang="zh-CN" altLang="en-US" sz="2600" b="1"/>
              <a:t>主</a:t>
            </a:r>
            <a:r>
              <a:rPr lang="en-US" altLang="zh-CN" sz="2600" b="1"/>
              <a:t>  </a:t>
            </a:r>
            <a:r>
              <a:rPr lang="zh-CN" altLang="en-US" sz="2600" b="1"/>
              <a:t>持</a:t>
            </a:r>
            <a:r>
              <a:rPr lang="en-US" altLang="zh-CN" sz="2600" b="1"/>
              <a:t> </a:t>
            </a:r>
            <a:r>
              <a:rPr lang="zh-CN" altLang="en-US" sz="2600" b="1"/>
              <a:t>人：孙露悉</a:t>
            </a:r>
            <a:endParaRPr lang="zh-CN" altLang="en-US" sz="2600" b="1"/>
          </a:p>
          <a:p>
            <a:pPr>
              <a:lnSpc>
                <a:spcPct val="150000"/>
              </a:lnSpc>
            </a:pPr>
            <a:r>
              <a:rPr lang="zh-CN" altLang="en-US" sz="2600" b="1"/>
              <a:t>指导老师：崔金环</a:t>
            </a:r>
            <a:endParaRPr lang="zh-CN" altLang="en-US" sz="2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5"/>
                </p:tgtEl>
              </p:cMediaNode>
            </p:audio>
          </p:childTnLst>
        </p:cTn>
      </p:par>
    </p:tnLst>
    <p:bldLst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58390" y="1989455"/>
            <a:ext cx="8256905" cy="2386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房间平面尺寸：长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4.25m</a:t>
            </a: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；宽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4.10m</a:t>
            </a: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en-US" altLang="zh-CN" sz="1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空气的比热容（标态）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1.005KJ/</a:t>
            </a: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kg·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℃</a:t>
            </a: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2" name="对象 -2147482624"/>
          <p:cNvGraphicFramePr>
            <a:graphicFrameLocks noChangeAspect="1"/>
          </p:cNvGraphicFramePr>
          <p:nvPr/>
        </p:nvGraphicFramePr>
        <p:xfrm>
          <a:off x="2377440" y="2781300"/>
          <a:ext cx="596709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714500" imgH="190500" progId="Equation.KSEE3">
                  <p:embed/>
                </p:oleObj>
              </mc:Choice>
              <mc:Fallback>
                <p:oleObj name="" r:id="rId1" imgW="1714500" imgH="1905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7440" y="2781300"/>
                        <a:ext cx="5967095" cy="628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数据测量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-2147482622" name="对象 -2147482623"/>
          <p:cNvGraphicFramePr>
            <a:graphicFrameLocks noChangeAspect="1"/>
          </p:cNvGraphicFramePr>
          <p:nvPr/>
        </p:nvGraphicFramePr>
        <p:xfrm>
          <a:off x="2454910" y="3722370"/>
          <a:ext cx="6737985" cy="653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905000" imgH="190500" progId="Equation.KSEE3">
                  <p:embed/>
                </p:oleObj>
              </mc:Choice>
              <mc:Fallback>
                <p:oleObj name="" r:id="rId3" imgW="1905000" imgH="190500" progId="Equation.KSEE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4910" y="3722370"/>
                        <a:ext cx="6737985" cy="653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0413" cy="6843676"/>
          </a:xfrm>
          <a:prstGeom prst="rect">
            <a:avLst/>
          </a:prstGeom>
        </p:spPr>
      </p:pic>
      <p:sp>
        <p:nvSpPr>
          <p:cNvPr id="95" name="Freeform 8"/>
          <p:cNvSpPr>
            <a:spLocks noEditPoints="1" noChangeArrowheads="1"/>
          </p:cNvSpPr>
          <p:nvPr/>
        </p:nvSpPr>
        <p:spPr bwMode="auto">
          <a:xfrm>
            <a:off x="3782476" y="2497430"/>
            <a:ext cx="5454224" cy="1264997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42532" y="2612464"/>
            <a:ext cx="403244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数据计算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34966" y="1370168"/>
            <a:ext cx="493078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  Four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69" y="3275528"/>
            <a:ext cx="3004934" cy="3004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16685" y="1893570"/>
            <a:ext cx="9850755" cy="3820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每立方米空气的密度为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1.29 kg/m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³</a:t>
            </a:r>
            <a:endParaRPr lang="en-US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空调制冷量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1.29 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1.005 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 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49 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÷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0.5 ≈380 W</a:t>
            </a:r>
            <a:endParaRPr lang="en-US" altLang="zh-CN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按家用空调典型能效比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COP ≈ 3.2 </a:t>
            </a: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计算：</a:t>
            </a:r>
            <a:endParaRPr lang="zh-CN" altLang="en-US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耗电功率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380 </a:t>
            </a:r>
            <a:r>
              <a:rPr lang="en-US" alt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÷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3.2 ≈120 W</a:t>
            </a:r>
            <a:endParaRPr lang="en-US" altLang="zh-CN" sz="32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380W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为房间所需制冷量，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 W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空调实际耗电功率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0413" cy="6843676"/>
          </a:xfrm>
          <a:prstGeom prst="rect">
            <a:avLst/>
          </a:prstGeom>
        </p:spPr>
      </p:pic>
      <p:sp>
        <p:nvSpPr>
          <p:cNvPr id="95" name="Freeform 8"/>
          <p:cNvSpPr>
            <a:spLocks noEditPoints="1" noChangeArrowheads="1"/>
          </p:cNvSpPr>
          <p:nvPr/>
        </p:nvSpPr>
        <p:spPr bwMode="auto">
          <a:xfrm>
            <a:off x="3782476" y="2497430"/>
            <a:ext cx="5454224" cy="1264997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42532" y="2612464"/>
            <a:ext cx="403244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研究结论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34966" y="1370168"/>
            <a:ext cx="493078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  Five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69" y="3275528"/>
            <a:ext cx="3004934" cy="3004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  <p:bldP spid="96" grpId="0"/>
      <p:bldP spid="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16685" y="1747520"/>
            <a:ext cx="9850755" cy="3966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房间长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4.25 m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，宽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4.10 m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，面积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4.25 </a:t>
            </a:r>
            <a:r>
              <a:rPr lang="en-US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4.10 = 17.4 m</a:t>
            </a:r>
            <a:r>
              <a:rPr lang="en-US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²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，空气比热容（标态）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1.005 kJ/(kg·</a:t>
            </a:r>
            <a:r>
              <a:rPr lang="en-US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℃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。经计算，该房间所需空调制冷量至少为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385 W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，对应实际耗电功率约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 W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（按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COP ≈ 3.2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估算）。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考虑到徐州地区气温波动较大，建议在选购空调时预留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1.5~2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倍冗余系数，选择制冷量在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 W ~ 800 W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之间的空调产品。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研究结论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16685" y="1747520"/>
            <a:ext cx="9850755" cy="3966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通过本次研究，锻炼了自己的信息检索、数据整理、社会交往和综合分析解决问题的能力。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研究结论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4367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136766" y="1632127"/>
            <a:ext cx="1512168" cy="1540067"/>
            <a:chOff x="3340537" y="1413570"/>
            <a:chExt cx="1028089" cy="1047057"/>
          </a:xfrm>
        </p:grpSpPr>
        <p:grpSp>
          <p:nvGrpSpPr>
            <p:cNvPr id="19" name="组合 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408017" y="1478027"/>
              <a:ext cx="908088" cy="98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 smtClean="0">
                  <a:solidFill>
                    <a:srgbClr val="307E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谢</a:t>
              </a:r>
              <a:endParaRPr lang="zh-CN" altLang="en-US" sz="8800" b="1" dirty="0">
                <a:solidFill>
                  <a:srgbClr val="307E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02698" y="3575222"/>
            <a:ext cx="1101722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000" b="1" dirty="0" smtClean="0">
                <a:ln w="3175">
                  <a:noFill/>
                </a:ln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欢迎提出宝贵意见</a:t>
            </a:r>
            <a:endParaRPr lang="zh-CN" sz="4000" b="1" dirty="0" smtClean="0">
              <a:ln w="3175">
                <a:noFill/>
              </a:ln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5" name="流动的城市-林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2011" y="-746670"/>
            <a:ext cx="487363" cy="487362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4067945" y="1605472"/>
            <a:ext cx="1512168" cy="1540067"/>
            <a:chOff x="3340537" y="1413570"/>
            <a:chExt cx="1028089" cy="1047057"/>
          </a:xfrm>
        </p:grpSpPr>
        <p:grpSp>
          <p:nvGrpSpPr>
            <p:cNvPr id="64" name="组合 63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5" name="TextBox 19"/>
            <p:cNvSpPr txBox="1"/>
            <p:nvPr/>
          </p:nvSpPr>
          <p:spPr>
            <a:xfrm>
              <a:off x="3408017" y="1478027"/>
              <a:ext cx="908088" cy="98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307E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谢</a:t>
              </a:r>
              <a:endParaRPr lang="zh-CN" altLang="en-US" sz="8800" b="1" dirty="0">
                <a:solidFill>
                  <a:srgbClr val="307E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11310" y="1605472"/>
            <a:ext cx="1512168" cy="1540067"/>
            <a:chOff x="3340537" y="1413570"/>
            <a:chExt cx="1028089" cy="1047057"/>
          </a:xfrm>
        </p:grpSpPr>
        <p:grpSp>
          <p:nvGrpSpPr>
            <p:cNvPr id="71" name="组合 70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19"/>
            <p:cNvSpPr txBox="1"/>
            <p:nvPr/>
          </p:nvSpPr>
          <p:spPr>
            <a:xfrm>
              <a:off x="3408017" y="1478027"/>
              <a:ext cx="908088" cy="98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 smtClean="0">
                  <a:solidFill>
                    <a:srgbClr val="307E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大</a:t>
              </a:r>
              <a:endParaRPr lang="zh-CN" altLang="en-US" sz="8800" b="1" dirty="0">
                <a:solidFill>
                  <a:srgbClr val="307E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941709" y="1590877"/>
            <a:ext cx="1512168" cy="1540067"/>
            <a:chOff x="3340537" y="1413570"/>
            <a:chExt cx="1028089" cy="1047057"/>
          </a:xfrm>
        </p:grpSpPr>
        <p:grpSp>
          <p:nvGrpSpPr>
            <p:cNvPr id="78" name="组合 77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9" name="TextBox 19"/>
            <p:cNvSpPr txBox="1"/>
            <p:nvPr/>
          </p:nvSpPr>
          <p:spPr>
            <a:xfrm>
              <a:off x="3408017" y="1478027"/>
              <a:ext cx="908088" cy="98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 smtClean="0">
                  <a:solidFill>
                    <a:srgbClr val="307E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家</a:t>
              </a:r>
              <a:endParaRPr lang="zh-CN" altLang="en-US" sz="8800" b="1" dirty="0">
                <a:solidFill>
                  <a:srgbClr val="307E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411" y="3268291"/>
            <a:ext cx="1830710" cy="2846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5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5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5"/>
                </p:tgtEl>
              </p:cMediaNode>
            </p:audio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0413" cy="6843676"/>
          </a:xfrm>
          <a:prstGeom prst="rect">
            <a:avLst/>
          </a:prstGeom>
        </p:spPr>
      </p:pic>
      <p:sp>
        <p:nvSpPr>
          <p:cNvPr id="81" name="折角形 80"/>
          <p:cNvSpPr/>
          <p:nvPr>
            <p:custDataLst>
              <p:tags r:id="rId2"/>
            </p:custDataLst>
          </p:nvPr>
        </p:nvSpPr>
        <p:spPr>
          <a:xfrm>
            <a:off x="6743278" y="1341562"/>
            <a:ext cx="3350645" cy="598853"/>
          </a:xfrm>
          <a:prstGeom prst="foldedCorner">
            <a:avLst/>
          </a:prstGeom>
          <a:solidFill>
            <a:srgbClr val="6CAD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rgbClr val="2A598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>
            <p:custDataLst>
              <p:tags r:id="rId3"/>
            </p:custDataLst>
          </p:nvPr>
        </p:nvSpPr>
        <p:spPr>
          <a:xfrm>
            <a:off x="7472369" y="1363673"/>
            <a:ext cx="25202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问题提出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5645570" y="1135649"/>
            <a:ext cx="1056275" cy="1009660"/>
            <a:chOff x="4134094" y="1078905"/>
            <a:chExt cx="1355894" cy="1296057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094" y="1078905"/>
              <a:ext cx="1355894" cy="1296057"/>
            </a:xfrm>
            <a:prstGeom prst="rect">
              <a:avLst/>
            </a:prstGeom>
          </p:spPr>
        </p:pic>
        <p:sp>
          <p:nvSpPr>
            <p:cNvPr id="82" name="圆角矩形 81"/>
            <p:cNvSpPr/>
            <p:nvPr>
              <p:custDataLst>
                <p:tags r:id="rId7"/>
              </p:custDataLst>
            </p:nvPr>
          </p:nvSpPr>
          <p:spPr>
            <a:xfrm>
              <a:off x="4452057" y="1371914"/>
              <a:ext cx="652590" cy="650811"/>
            </a:xfrm>
            <a:prstGeom prst="roundRect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2A59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0" name="矩形 79"/>
            <p:cNvSpPr/>
            <p:nvPr>
              <p:custDataLst>
                <p:tags r:id="rId8"/>
              </p:custDataLst>
            </p:nvPr>
          </p:nvSpPr>
          <p:spPr>
            <a:xfrm>
              <a:off x="4391706" y="1455737"/>
              <a:ext cx="717307" cy="590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8" name="组合 317"/>
          <p:cNvGrpSpPr/>
          <p:nvPr>
            <p:custDataLst>
              <p:tags r:id="rId9"/>
            </p:custDataLst>
          </p:nvPr>
        </p:nvGrpSpPr>
        <p:grpSpPr>
          <a:xfrm>
            <a:off x="6743383" y="2179948"/>
            <a:ext cx="3350645" cy="598853"/>
            <a:chOff x="4659662" y="1657019"/>
            <a:chExt cx="3350645" cy="598853"/>
          </a:xfrm>
        </p:grpSpPr>
        <p:sp>
          <p:nvSpPr>
            <p:cNvPr id="322" name="折角形 321"/>
            <p:cNvSpPr/>
            <p:nvPr>
              <p:custDataLst>
                <p:tags r:id="rId10"/>
              </p:custDataLst>
            </p:nvPr>
          </p:nvSpPr>
          <p:spPr>
            <a:xfrm>
              <a:off x="4659662" y="1657019"/>
              <a:ext cx="3350645" cy="598853"/>
            </a:xfrm>
            <a:prstGeom prst="foldedCorner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0" name="矩形 319"/>
            <p:cNvSpPr/>
            <p:nvPr>
              <p:custDataLst>
                <p:tags r:id="rId11"/>
              </p:custDataLst>
            </p:nvPr>
          </p:nvSpPr>
          <p:spPr>
            <a:xfrm>
              <a:off x="5418018" y="1677611"/>
              <a:ext cx="252028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调研分析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4" name="组合 323"/>
          <p:cNvGrpSpPr/>
          <p:nvPr>
            <p:custDataLst>
              <p:tags r:id="rId12"/>
            </p:custDataLst>
          </p:nvPr>
        </p:nvGrpSpPr>
        <p:grpSpPr>
          <a:xfrm>
            <a:off x="6775458" y="3088697"/>
            <a:ext cx="3350645" cy="598853"/>
            <a:chOff x="4659662" y="1657019"/>
            <a:chExt cx="3350645" cy="598853"/>
          </a:xfrm>
        </p:grpSpPr>
        <p:sp>
          <p:nvSpPr>
            <p:cNvPr id="328" name="折角形 327"/>
            <p:cNvSpPr/>
            <p:nvPr>
              <p:custDataLst>
                <p:tags r:id="rId13"/>
              </p:custDataLst>
            </p:nvPr>
          </p:nvSpPr>
          <p:spPr>
            <a:xfrm>
              <a:off x="4659662" y="1657019"/>
              <a:ext cx="3350645" cy="598853"/>
            </a:xfrm>
            <a:prstGeom prst="foldedCorner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6" name="矩形 325"/>
            <p:cNvSpPr/>
            <p:nvPr>
              <p:custDataLst>
                <p:tags r:id="rId14"/>
              </p:custDataLst>
            </p:nvPr>
          </p:nvSpPr>
          <p:spPr>
            <a:xfrm>
              <a:off x="5418018" y="1709445"/>
              <a:ext cx="252028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数据测量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0" name="组合 329"/>
          <p:cNvGrpSpPr/>
          <p:nvPr>
            <p:custDataLst>
              <p:tags r:id="rId15"/>
            </p:custDataLst>
          </p:nvPr>
        </p:nvGrpSpPr>
        <p:grpSpPr>
          <a:xfrm>
            <a:off x="6743382" y="3986246"/>
            <a:ext cx="3350645" cy="598853"/>
            <a:chOff x="4659662" y="1657019"/>
            <a:chExt cx="3350645" cy="598853"/>
          </a:xfrm>
        </p:grpSpPr>
        <p:sp>
          <p:nvSpPr>
            <p:cNvPr id="334" name="折角形 333"/>
            <p:cNvSpPr/>
            <p:nvPr>
              <p:custDataLst>
                <p:tags r:id="rId16"/>
              </p:custDataLst>
            </p:nvPr>
          </p:nvSpPr>
          <p:spPr>
            <a:xfrm>
              <a:off x="4659662" y="1657019"/>
              <a:ext cx="3350645" cy="598853"/>
            </a:xfrm>
            <a:prstGeom prst="foldedCorner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2" name="矩形 331"/>
            <p:cNvSpPr/>
            <p:nvPr>
              <p:custDataLst>
                <p:tags r:id="rId17"/>
              </p:custDataLst>
            </p:nvPr>
          </p:nvSpPr>
          <p:spPr>
            <a:xfrm>
              <a:off x="5392306" y="1722880"/>
              <a:ext cx="252028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数据计算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>
            <p:custDataLst>
              <p:tags r:id="rId18"/>
            </p:custDataLst>
          </p:nvPr>
        </p:nvGrpSpPr>
        <p:grpSpPr>
          <a:xfrm>
            <a:off x="2586908" y="1363747"/>
            <a:ext cx="1150128" cy="1153336"/>
            <a:chOff x="3340537" y="1413570"/>
            <a:chExt cx="1028089" cy="1030957"/>
          </a:xfrm>
        </p:grpSpPr>
        <p:grpSp>
          <p:nvGrpSpPr>
            <p:cNvPr id="43" name="组合 42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45" name="矩形 44"/>
              <p:cNvSpPr/>
              <p:nvPr>
                <p:custDataLst>
                  <p:tags r:id="rId19"/>
                </p:custDataLst>
              </p:nvPr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>
                <p:custDataLst>
                  <p:tags r:id="rId20"/>
                </p:custDataLst>
              </p:nvPr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>
                <p:custDataLst>
                  <p:tags r:id="rId21"/>
                </p:custDataLst>
              </p:nvPr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矩形 47"/>
              <p:cNvSpPr/>
              <p:nvPr>
                <p:custDataLst>
                  <p:tags r:id="rId22"/>
                </p:custDataLst>
              </p:nvPr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TextBox 19"/>
            <p:cNvSpPr txBox="1"/>
            <p:nvPr/>
          </p:nvSpPr>
          <p:spPr>
            <a:xfrm>
              <a:off x="3408017" y="1478027"/>
              <a:ext cx="908088" cy="907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307E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目</a:t>
              </a:r>
              <a:endParaRPr lang="zh-CN" altLang="en-US" sz="6000" b="1" dirty="0">
                <a:solidFill>
                  <a:srgbClr val="307E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>
            <p:custDataLst>
              <p:tags r:id="rId23"/>
            </p:custDataLst>
          </p:nvPr>
        </p:nvGrpSpPr>
        <p:grpSpPr>
          <a:xfrm>
            <a:off x="3895114" y="2995877"/>
            <a:ext cx="1150128" cy="1153336"/>
            <a:chOff x="3340537" y="1413570"/>
            <a:chExt cx="1028089" cy="1030957"/>
          </a:xfrm>
        </p:grpSpPr>
        <p:grpSp>
          <p:nvGrpSpPr>
            <p:cNvPr id="61" name="组合 60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63" name="矩形 62"/>
              <p:cNvSpPr/>
              <p:nvPr>
                <p:custDataLst>
                  <p:tags r:id="rId24"/>
                </p:custDataLst>
              </p:nvPr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>
                <p:custDataLst>
                  <p:tags r:id="rId25"/>
                </p:custDataLst>
              </p:nvPr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矩形 67"/>
              <p:cNvSpPr/>
              <p:nvPr>
                <p:custDataLst>
                  <p:tags r:id="rId26"/>
                </p:custDataLst>
              </p:nvPr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矩形 68"/>
              <p:cNvSpPr/>
              <p:nvPr>
                <p:custDataLst>
                  <p:tags r:id="rId27"/>
                </p:custDataLst>
              </p:nvPr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rgbClr val="307E56">
                    <a:alpha val="75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307E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19"/>
            <p:cNvSpPr txBox="1"/>
            <p:nvPr/>
          </p:nvSpPr>
          <p:spPr>
            <a:xfrm>
              <a:off x="3408017" y="1478027"/>
              <a:ext cx="908088" cy="907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307E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</a:t>
              </a:r>
              <a:endParaRPr lang="zh-CN" altLang="en-US" sz="6000" b="1" dirty="0">
                <a:solidFill>
                  <a:srgbClr val="307E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>
            <p:custDataLst>
              <p:tags r:id="rId28"/>
            </p:custDataLst>
          </p:nvPr>
        </p:nvGrpSpPr>
        <p:grpSpPr>
          <a:xfrm>
            <a:off x="5687005" y="2034334"/>
            <a:ext cx="1056275" cy="1009660"/>
            <a:chOff x="4134094" y="1078905"/>
            <a:chExt cx="1355894" cy="1296057"/>
          </a:xfrm>
        </p:grpSpPr>
        <p:pic>
          <p:nvPicPr>
            <p:cNvPr id="71" name="图片 70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094" y="1078905"/>
              <a:ext cx="1355894" cy="1296057"/>
            </a:xfrm>
            <a:prstGeom prst="rect">
              <a:avLst/>
            </a:prstGeom>
          </p:spPr>
        </p:pic>
        <p:sp>
          <p:nvSpPr>
            <p:cNvPr id="72" name="圆角矩形 71"/>
            <p:cNvSpPr/>
            <p:nvPr>
              <p:custDataLst>
                <p:tags r:id="rId30"/>
              </p:custDataLst>
            </p:nvPr>
          </p:nvSpPr>
          <p:spPr>
            <a:xfrm>
              <a:off x="4392651" y="1371914"/>
              <a:ext cx="719971" cy="650811"/>
            </a:xfrm>
            <a:prstGeom prst="roundRect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2A59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>
              <p:custDataLst>
                <p:tags r:id="rId31"/>
              </p:custDataLst>
            </p:nvPr>
          </p:nvSpPr>
          <p:spPr>
            <a:xfrm>
              <a:off x="4338518" y="1455737"/>
              <a:ext cx="717307" cy="590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>
            <p:custDataLst>
              <p:tags r:id="rId32"/>
            </p:custDataLst>
          </p:nvPr>
        </p:nvGrpSpPr>
        <p:grpSpPr>
          <a:xfrm>
            <a:off x="5710423" y="2909652"/>
            <a:ext cx="1056275" cy="1009660"/>
            <a:chOff x="4134094" y="1078905"/>
            <a:chExt cx="1355894" cy="1296057"/>
          </a:xfrm>
        </p:grpSpPr>
        <p:pic>
          <p:nvPicPr>
            <p:cNvPr id="75" name="图片 74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094" y="1078905"/>
              <a:ext cx="1355894" cy="1296057"/>
            </a:xfrm>
            <a:prstGeom prst="rect">
              <a:avLst/>
            </a:prstGeom>
          </p:spPr>
        </p:pic>
        <p:sp>
          <p:nvSpPr>
            <p:cNvPr id="76" name="圆角矩形 75"/>
            <p:cNvSpPr/>
            <p:nvPr>
              <p:custDataLst>
                <p:tags r:id="rId34"/>
              </p:custDataLst>
            </p:nvPr>
          </p:nvSpPr>
          <p:spPr>
            <a:xfrm>
              <a:off x="4365452" y="1371914"/>
              <a:ext cx="719971" cy="650811"/>
            </a:xfrm>
            <a:prstGeom prst="roundRect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2A59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3" name="矩形 82"/>
            <p:cNvSpPr/>
            <p:nvPr>
              <p:custDataLst>
                <p:tags r:id="rId35"/>
              </p:custDataLst>
            </p:nvPr>
          </p:nvSpPr>
          <p:spPr>
            <a:xfrm>
              <a:off x="4308457" y="1455737"/>
              <a:ext cx="717307" cy="590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>
            <p:custDataLst>
              <p:tags r:id="rId36"/>
            </p:custDataLst>
          </p:nvPr>
        </p:nvGrpSpPr>
        <p:grpSpPr>
          <a:xfrm>
            <a:off x="5687003" y="3808887"/>
            <a:ext cx="1056275" cy="1009660"/>
            <a:chOff x="4134094" y="1078905"/>
            <a:chExt cx="1355894" cy="1296057"/>
          </a:xfrm>
        </p:grpSpPr>
        <p:pic>
          <p:nvPicPr>
            <p:cNvPr id="85" name="图片 84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094" y="1078905"/>
              <a:ext cx="1355894" cy="1296057"/>
            </a:xfrm>
            <a:prstGeom prst="rect">
              <a:avLst/>
            </a:prstGeom>
          </p:spPr>
        </p:pic>
        <p:sp>
          <p:nvSpPr>
            <p:cNvPr id="86" name="圆角矩形 85"/>
            <p:cNvSpPr/>
            <p:nvPr>
              <p:custDataLst>
                <p:tags r:id="rId38"/>
              </p:custDataLst>
            </p:nvPr>
          </p:nvSpPr>
          <p:spPr>
            <a:xfrm>
              <a:off x="4395516" y="1371914"/>
              <a:ext cx="719971" cy="650811"/>
            </a:xfrm>
            <a:prstGeom prst="roundRect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2A59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>
              <p:custDataLst>
                <p:tags r:id="rId39"/>
              </p:custDataLst>
            </p:nvPr>
          </p:nvSpPr>
          <p:spPr>
            <a:xfrm>
              <a:off x="4382237" y="1455737"/>
              <a:ext cx="717307" cy="590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40"/>
            </p:custDataLst>
          </p:nvPr>
        </p:nvGrpSpPr>
        <p:grpSpPr>
          <a:xfrm>
            <a:off x="6743382" y="4887946"/>
            <a:ext cx="3350645" cy="598853"/>
            <a:chOff x="4659662" y="1657019"/>
            <a:chExt cx="3350645" cy="598853"/>
          </a:xfrm>
        </p:grpSpPr>
        <p:sp>
          <p:nvSpPr>
            <p:cNvPr id="5" name="折角形 4"/>
            <p:cNvSpPr/>
            <p:nvPr>
              <p:custDataLst>
                <p:tags r:id="rId41"/>
              </p:custDataLst>
            </p:nvPr>
          </p:nvSpPr>
          <p:spPr>
            <a:xfrm>
              <a:off x="4659662" y="1657019"/>
              <a:ext cx="3350645" cy="598853"/>
            </a:xfrm>
            <a:prstGeom prst="foldedCorner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42"/>
              </p:custDataLst>
            </p:nvPr>
          </p:nvSpPr>
          <p:spPr>
            <a:xfrm>
              <a:off x="5392306" y="1722880"/>
              <a:ext cx="252028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研究结论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43"/>
            </p:custDataLst>
          </p:nvPr>
        </p:nvGrpSpPr>
        <p:grpSpPr>
          <a:xfrm>
            <a:off x="5687003" y="4710587"/>
            <a:ext cx="1056275" cy="1009660"/>
            <a:chOff x="4134094" y="1078905"/>
            <a:chExt cx="1355894" cy="1296057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44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094" y="1078905"/>
              <a:ext cx="1355894" cy="1296057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>
              <p:custDataLst>
                <p:tags r:id="rId45"/>
              </p:custDataLst>
            </p:nvPr>
          </p:nvSpPr>
          <p:spPr>
            <a:xfrm>
              <a:off x="4395516" y="1371914"/>
              <a:ext cx="719971" cy="650811"/>
            </a:xfrm>
            <a:prstGeom prst="roundRect">
              <a:avLst/>
            </a:prstGeom>
            <a:solidFill>
              <a:srgbClr val="6CAD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2A59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46"/>
              </p:custDataLst>
            </p:nvPr>
          </p:nvSpPr>
          <p:spPr>
            <a:xfrm>
              <a:off x="4382237" y="1455737"/>
              <a:ext cx="717307" cy="590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0413" cy="6843676"/>
          </a:xfrm>
          <a:prstGeom prst="rect">
            <a:avLst/>
          </a:prstGeom>
        </p:spPr>
      </p:pic>
      <p:sp>
        <p:nvSpPr>
          <p:cNvPr id="95" name="Freeform 8"/>
          <p:cNvSpPr>
            <a:spLocks noEditPoints="1" noChangeArrowheads="1"/>
          </p:cNvSpPr>
          <p:nvPr/>
        </p:nvSpPr>
        <p:spPr bwMode="auto">
          <a:xfrm>
            <a:off x="3782476" y="2497430"/>
            <a:ext cx="5454224" cy="1264997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42532" y="2612464"/>
            <a:ext cx="403244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问题提出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34966" y="1370168"/>
            <a:ext cx="4930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  One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69" y="3275528"/>
            <a:ext cx="3004934" cy="3004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/>
      <p:bldP spid="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65935" y="2205355"/>
            <a:ext cx="8874760" cy="2985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去年夏天，我家在为书房选购空凋时，爸爸说买个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1.5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匹的够用了，妈妈却担心制冷效果不好，想买个更大功率的。这让我产生了疑问：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空调是不是功率越大越好？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问题提出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0413" cy="6843676"/>
          </a:xfrm>
          <a:prstGeom prst="rect">
            <a:avLst/>
          </a:prstGeom>
        </p:spPr>
      </p:pic>
      <p:sp>
        <p:nvSpPr>
          <p:cNvPr id="95" name="Freeform 8"/>
          <p:cNvSpPr>
            <a:spLocks noEditPoints="1" noChangeArrowheads="1"/>
          </p:cNvSpPr>
          <p:nvPr/>
        </p:nvSpPr>
        <p:spPr bwMode="auto">
          <a:xfrm>
            <a:off x="3782476" y="2497430"/>
            <a:ext cx="5454224" cy="1264997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42532" y="2612464"/>
            <a:ext cx="403244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调研分析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34966" y="1370168"/>
            <a:ext cx="493078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  Two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69" y="3275528"/>
            <a:ext cx="3004934" cy="3004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  <p:bldP spid="96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reeform 5"/>
          <p:cNvSpPr/>
          <p:nvPr>
            <p:custDataLst>
              <p:tags r:id="rId1"/>
            </p:custDataLst>
          </p:nvPr>
        </p:nvSpPr>
        <p:spPr bwMode="auto">
          <a:xfrm>
            <a:off x="1738790" y="2526175"/>
            <a:ext cx="1515960" cy="1669954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rgbClr val="6CAD77"/>
          </a:solidFill>
          <a:ln>
            <a:solidFill>
              <a:srgbClr val="6CAD77"/>
            </a:solidFill>
          </a:ln>
        </p:spPr>
        <p:txBody>
          <a:bodyPr vert="horz" wrap="square" lIns="91438" tIns="45719" rIns="91438" bIns="45719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7" name="Freeform 9"/>
          <p:cNvSpPr/>
          <p:nvPr>
            <p:custDataLst>
              <p:tags r:id="rId2"/>
            </p:custDataLst>
          </p:nvPr>
        </p:nvSpPr>
        <p:spPr bwMode="auto">
          <a:xfrm>
            <a:off x="5551422" y="2542595"/>
            <a:ext cx="1515960" cy="1669954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rgbClr val="6CAD77"/>
          </a:solidFill>
          <a:ln>
            <a:solidFill>
              <a:srgbClr val="6CAD77"/>
            </a:solidFill>
          </a:ln>
        </p:spPr>
        <p:txBody>
          <a:bodyPr vert="horz" wrap="square" lIns="91438" tIns="45719" rIns="91438" bIns="45719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9" name="Freeform 10"/>
          <p:cNvSpPr/>
          <p:nvPr>
            <p:custDataLst>
              <p:tags r:id="rId3"/>
            </p:custDataLst>
          </p:nvPr>
        </p:nvSpPr>
        <p:spPr bwMode="auto">
          <a:xfrm>
            <a:off x="9156668" y="2526175"/>
            <a:ext cx="1516957" cy="1669954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rgbClr val="6CAD77"/>
          </a:solidFill>
          <a:ln>
            <a:solidFill>
              <a:srgbClr val="6CAD77"/>
            </a:solidFill>
          </a:ln>
        </p:spPr>
        <p:txBody>
          <a:bodyPr vert="horz" wrap="square" lIns="91438" tIns="45719" rIns="91438" bIns="45719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" name="Rectangle 28"/>
          <p:cNvSpPr/>
          <p:nvPr>
            <p:custDataLst>
              <p:tags r:id="rId4"/>
            </p:custDataLst>
          </p:nvPr>
        </p:nvSpPr>
        <p:spPr>
          <a:xfrm>
            <a:off x="1010285" y="4174490"/>
            <a:ext cx="362458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了解空调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匹数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的具体含义（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匹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≈2500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瓦制冷量），学习影响空调效能的其他因素，如房间层高、朝向、窗户大小、隔热情况等。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6" name="Rectangle 28"/>
          <p:cNvSpPr/>
          <p:nvPr>
            <p:custDataLst>
              <p:tags r:id="rId5"/>
            </p:custDataLst>
          </p:nvPr>
        </p:nvSpPr>
        <p:spPr>
          <a:xfrm>
            <a:off x="4928235" y="4194810"/>
            <a:ext cx="3111500" cy="19177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通过家电卖场宣传册、品牌官网、电商平台产品详情页等渠道，收集不同品牌和型号空调的适用面积建议，并记录下来。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59" name="Rectangle 28"/>
          <p:cNvSpPr/>
          <p:nvPr>
            <p:custDataLst>
              <p:tags r:id="rId6"/>
            </p:custDataLst>
          </p:nvPr>
        </p:nvSpPr>
        <p:spPr>
          <a:xfrm>
            <a:off x="8333740" y="4172585"/>
            <a:ext cx="29521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采访小区里的家电维修师傅或卖场的空调销售顾问，听取他们基于实际经验的配置建议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60" name="TextBox 159"/>
          <p:cNvSpPr txBox="1"/>
          <p:nvPr>
            <p:custDataLst>
              <p:tags r:id="rId7"/>
            </p:custDataLst>
          </p:nvPr>
        </p:nvSpPr>
        <p:spPr>
          <a:xfrm>
            <a:off x="1832860" y="310998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知识学习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1" name="TextBox 160"/>
          <p:cNvSpPr txBox="1"/>
          <p:nvPr>
            <p:custDataLst>
              <p:tags r:id="rId8"/>
            </p:custDataLst>
          </p:nvPr>
        </p:nvSpPr>
        <p:spPr>
          <a:xfrm>
            <a:off x="5728554" y="310998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信息收集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2" name="TextBox 161"/>
          <p:cNvSpPr txBox="1"/>
          <p:nvPr>
            <p:custDataLst>
              <p:tags r:id="rId9"/>
            </p:custDataLst>
          </p:nvPr>
        </p:nvSpPr>
        <p:spPr>
          <a:xfrm>
            <a:off x="9257003" y="3058918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实地访谈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569" y="1637210"/>
            <a:ext cx="745112" cy="14217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590" y="1580185"/>
            <a:ext cx="745112" cy="14217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506" y="1392421"/>
            <a:ext cx="1498723" cy="18069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调研分析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1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1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899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899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549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7" grpId="0" animBg="1"/>
      <p:bldP spid="129" grpId="0" animBg="1"/>
      <p:bldP spid="153" grpId="0"/>
      <p:bldP spid="156" grpId="0"/>
      <p:bldP spid="159" grpId="0"/>
      <p:bldP spid="160" grpId="0"/>
      <p:bldP spid="161" grpId="0"/>
      <p:bldP spid="1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7000" y="1612900"/>
            <a:ext cx="9716135" cy="4322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3200"/>
              <a:t>通过初步查阅资料，我了解到空调的功率（通常用</a:t>
            </a:r>
            <a:r>
              <a:rPr lang="en-US" altLang="zh-CN" sz="3200"/>
              <a:t>“</a:t>
            </a:r>
            <a:r>
              <a:rPr lang="zh-CN" altLang="en-US" sz="3200"/>
              <a:t>匹</a:t>
            </a:r>
            <a:r>
              <a:rPr lang="en-US" altLang="zh-CN" sz="3200"/>
              <a:t>”</a:t>
            </a:r>
            <a:r>
              <a:rPr lang="zh-CN" altLang="en-US" sz="3200"/>
              <a:t>来表示）必须与房间面积大小合理匹配。如果功率太小，会导致制冷效果差，空调一直高速运转，反而更费电；如果功率过大，虽然制冷快，但会导致频繁启停，不仅耗电，还会缩短空调寿命，而且购买成本也更高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调研分析</a:t>
            </a:r>
            <a:endParaRPr lang="zh-CN" altLang="en-US" sz="2800" b="1">
              <a:solidFill>
                <a:schemeClr val="bg1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1255" y="1989455"/>
            <a:ext cx="10055860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仅凭经验或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买大不买小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的观念来选择，这其实造成了能源的浪费和电费的增加。我国正在提倡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绿色低碳生活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，作为一名初中生，我觉得有必要通过自己的研究，找到一个科学、简单的匹配方法，帮助大家在享受清凉的同时，也能节约能源、节省开支。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9465" y="943610"/>
            <a:ext cx="22707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调研分析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0413" cy="6843676"/>
          </a:xfrm>
          <a:prstGeom prst="rect">
            <a:avLst/>
          </a:prstGeom>
        </p:spPr>
      </p:pic>
      <p:sp>
        <p:nvSpPr>
          <p:cNvPr id="95" name="Freeform 8"/>
          <p:cNvSpPr>
            <a:spLocks noEditPoints="1" noChangeArrowheads="1"/>
          </p:cNvSpPr>
          <p:nvPr/>
        </p:nvSpPr>
        <p:spPr bwMode="auto">
          <a:xfrm>
            <a:off x="3782476" y="2497430"/>
            <a:ext cx="5454224" cy="1264997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307E56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42532" y="2612464"/>
            <a:ext cx="403244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数据测量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34966" y="1370168"/>
            <a:ext cx="493078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  Thr</a:t>
            </a:r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</a:t>
            </a:r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69" y="3275528"/>
            <a:ext cx="3004934" cy="3004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  <p:bldP spid="96" grpId="0"/>
      <p:bldP spid="97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0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1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2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3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4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5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16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17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18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19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20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1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2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3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4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5.xml><?xml version="1.0" encoding="utf-8"?>
<p:tagLst xmlns:p="http://schemas.openxmlformats.org/presentationml/2006/main">
  <p:tag name="KSO_WM_DIAGRAM_VIRTUALLY_FRAME" val="{&quot;height&quot;:289.9919685039371,&quot;left&quot;:203.6935433070866,&quot;top&quot;:89.42118110236221,&quot;width&quot;:593.6374015748031}"/>
</p:tagLst>
</file>

<file path=ppt/tags/tag26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27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28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29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0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1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2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3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4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5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6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7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8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39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0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1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2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3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4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45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46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47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48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49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5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50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51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52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53.xml><?xml version="1.0" encoding="utf-8"?>
<p:tagLst xmlns:p="http://schemas.openxmlformats.org/presentationml/2006/main">
  <p:tag name="KSO_WM_DIAGRAM_VIRTUALLY_FRAME" val="{&quot;height&quot;:312.25543307086616,&quot;left&quot;:73.9,&quot;top&quot;:198.91141732283464,&quot;width&quot;:814.75}"/>
</p:tagLst>
</file>

<file path=ppt/tags/tag6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7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8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ags/tag9.xml><?xml version="1.0" encoding="utf-8"?>
<p:tagLst xmlns:p="http://schemas.openxmlformats.org/presentationml/2006/main">
  <p:tag name="KSO_WM_DIAGRAM_VIRTUALLY_FRAME" val="{&quot;height&quot;:360.99196850393713,&quot;left&quot;:203.6935433070866,&quot;top&quot;:89.42118110236221,&quot;width&quot;:593.6374015748031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Calibri"/>
        <a:ea typeface="方正正粗黑简体"/>
        <a:cs typeface=""/>
      </a:majorFont>
      <a:minorFont>
        <a:latin typeface="Calibri"/>
        <a:ea typeface="方正正粗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WPS 演示</Application>
  <PresentationFormat>自定义</PresentationFormat>
  <Paragraphs>115</Paragraphs>
  <Slides>16</Slides>
  <Notes>26</Notes>
  <HiddenSlides>0</HiddenSlides>
  <MMClips>2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黑体</vt:lpstr>
      <vt:lpstr>华文琥珀</vt:lpstr>
      <vt:lpstr>Times New Roman</vt:lpstr>
      <vt:lpstr>方正正粗黑简体</vt:lpstr>
      <vt:lpstr>Calibri</vt:lpstr>
      <vt:lpstr>Arial Unicode MS</vt:lpstr>
      <vt:lpstr>Office 主题​​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</dc:title>
  <dc:creator>User</dc:creator>
  <cp:lastModifiedBy>一杯清茶</cp:lastModifiedBy>
  <cp:revision>111</cp:revision>
  <dcterms:created xsi:type="dcterms:W3CDTF">2016-04-20T05:34:00Z</dcterms:created>
  <dcterms:modified xsi:type="dcterms:W3CDTF">2026-03-16T12:40:01Z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8C77FB2413BA4666BDC24A1EFA35A399_13</vt:lpwstr>
  </property>
</Properties>
</file>