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114" y="1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C61AF1-D565-4435-811E-A4209D47EC03}" type="datetimeFigureOut">
              <a:rPr lang="zh-CN" altLang="en-US" smtClean="0"/>
              <a:t>2026/3/1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9834CB-B47E-43AD-8368-7319CE5243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4059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9834CB-B47E-43AD-8368-7319CE5243F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42311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9834CB-B47E-43AD-8368-7319CE5243F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88758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9834CB-B47E-43AD-8368-7319CE5243F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14374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9834CB-B47E-43AD-8368-7319CE5243F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17583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9834CB-B47E-43AD-8368-7319CE5243F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82620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9834CB-B47E-43AD-8368-7319CE5243F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58759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9834CB-B47E-43AD-8368-7319CE5243F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91378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9834CB-B47E-43AD-8368-7319CE5243F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87108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9834CB-B47E-43AD-8368-7319CE5243F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73076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9834CB-B47E-43AD-8368-7319CE5243F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5232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9834CB-B47E-43AD-8368-7319CE5243F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72532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9834CB-B47E-43AD-8368-7319CE5243F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47424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5C224028-6C6C-4D3D-AAD3-1705D650AE1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22436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5740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2CBF7F1-6CD6-4F78-9586-8E1028FAED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844FAE8F-C39E-4100-A942-EF2A5962151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C6265B0-7795-44C5-8742-993A01FE7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A16C0-4054-4B16-BBDD-4DCA55E9F4D5}" type="datetimeFigureOut">
              <a:rPr lang="zh-CN" altLang="en-US" smtClean="0"/>
              <a:t>2026/3/1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9F19A9E-EB96-46F6-BD4F-8F25D8661F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976D26E-C7AE-48C1-A37F-F827482DC4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7D707-FEC5-4705-B048-0B739C8CAD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8428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0D902618-C42A-4989-BCA0-BBE4D4B7763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318809B-9793-41F6-81A9-27D320B0CB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50AB48D-C33D-4C7C-B2DD-6C45D1C5EC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A16C0-4054-4B16-BBDD-4DCA55E9F4D5}" type="datetimeFigureOut">
              <a:rPr lang="zh-CN" altLang="en-US" smtClean="0"/>
              <a:t>2026/3/1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603CACD-FD00-494D-970C-5139C0E360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D8542B8-F5B9-4025-9F1A-8212AFD4C0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7D707-FEC5-4705-B048-0B739C8CAD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20704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86905C7B-BF5F-4216-BA3A-F6C6002BEF9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388"/>
            <a:ext cx="12192000" cy="6849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0005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36676B-5F39-437B-9568-0D3C6C8046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BA8418A-E2E6-4BF5-837A-B1919E561D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C921968-2A8A-40AC-87A9-BA30C459B7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A16C0-4054-4B16-BBDD-4DCA55E9F4D5}" type="datetimeFigureOut">
              <a:rPr lang="zh-CN" altLang="en-US" smtClean="0"/>
              <a:t>2026/3/1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94B1834-5332-4EBC-AE18-14DCAB14C3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ECCA931-C46D-4703-BBB1-B69830DE44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7D707-FEC5-4705-B048-0B739C8CAD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01494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FC6B4E5-14B6-42AE-9A03-5D0436564C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61AD841-3736-4B19-8BC6-DE9117445ED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FB8DC53-7D77-4F11-91DA-21B769F4584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04E1E3A-087E-4170-BECD-792ED3D78D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A16C0-4054-4B16-BBDD-4DCA55E9F4D5}" type="datetimeFigureOut">
              <a:rPr lang="zh-CN" altLang="en-US" smtClean="0"/>
              <a:t>2026/3/1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88431BE-BEF0-4763-9DA1-63FB7A8853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52CD253-E1BB-46E7-89B1-64196E5EAC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7D707-FEC5-4705-B048-0B739C8CAD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71423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F2A9F11-4500-4F24-BFBF-EB9A0D2EDB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3349B99-35C4-4571-A94C-21B28B5F86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8A978A2-355C-49C5-821F-6F6D76736AE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8B49FB4B-D09A-4A1B-936E-7C695D353BB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EC61D7A5-4BAA-42F7-A6D9-974A10581E7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DA4DD89B-C9B9-44D2-9C9A-C0F5BCE503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A16C0-4054-4B16-BBDD-4DCA55E9F4D5}" type="datetimeFigureOut">
              <a:rPr lang="zh-CN" altLang="en-US" smtClean="0"/>
              <a:t>2026/3/1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28016277-F760-4C60-AE77-5C41236CBD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51DB8736-9344-40BF-9BD4-F56259B41B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7D707-FEC5-4705-B048-0B739C8CAD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83076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C979CFB-498F-43D5-87BD-375EDB40FC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07038F68-7D13-4B6C-83DF-30F9ACF5B0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A16C0-4054-4B16-BBDD-4DCA55E9F4D5}" type="datetimeFigureOut">
              <a:rPr lang="zh-CN" altLang="en-US" smtClean="0"/>
              <a:t>2026/3/1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E9070F0-1EE3-4267-904D-2192CADCA7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BF7DF1D-A13F-4735-86BF-55B47DACB6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7D707-FEC5-4705-B048-0B739C8CAD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8160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79A9AE41-4172-467E-B248-D9ADDBEA42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A16C0-4054-4B16-BBDD-4DCA55E9F4D5}" type="datetimeFigureOut">
              <a:rPr lang="zh-CN" altLang="en-US" smtClean="0"/>
              <a:t>2026/3/1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28DDD1E-E3BF-452F-BC61-E0D9185563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936F4D3-102A-49A0-ADCB-A5D5E145B3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7D707-FEC5-4705-B048-0B739C8CAD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57226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EB8538A-D879-40C8-8096-CA8EE125C9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C4E98AD-6050-4D23-B23F-D8B4CB08F3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8AB654A-E5ED-4D99-8149-C26171034B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E0CEC87-EAEC-4061-A4DA-276291B5ED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A16C0-4054-4B16-BBDD-4DCA55E9F4D5}" type="datetimeFigureOut">
              <a:rPr lang="zh-CN" altLang="en-US" smtClean="0"/>
              <a:t>2026/3/1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023F0E3-88B3-4648-AAAD-0C923C35AD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5D23814-AFFC-410B-87F3-8961E0C06C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7D707-FEC5-4705-B048-0B739C8CAD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10008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74729FC-C33B-4EC5-ADF2-4BE34F3677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A073CBB3-1379-46FE-B6EF-772B84E8C18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CC4F02E-69EA-4B2D-8D10-92B27EDE20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6BC427E-E781-474A-A41A-AB11C2E757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A16C0-4054-4B16-BBDD-4DCA55E9F4D5}" type="datetimeFigureOut">
              <a:rPr lang="zh-CN" altLang="en-US" smtClean="0"/>
              <a:t>2026/3/1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73683AE-51DE-4034-977B-97E38AEF1A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C798F9E-DB6B-467B-BD49-AAAB3D672D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7D707-FEC5-4705-B048-0B739C8CAD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34991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5E7B33A1-FB14-498C-9EEA-BD07CDBDCA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EBAEBA5-143A-4F55-A925-864AC19432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27BFBB4-026D-470A-84B4-6159DD66097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EA16C0-4054-4B16-BBDD-4DCA55E9F4D5}" type="datetimeFigureOut">
              <a:rPr lang="zh-CN" altLang="en-US" smtClean="0"/>
              <a:t>2026/3/1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FF9B2BB-5D6F-4D90-8CAF-9BCB3BB70E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9A4EE19-BAA2-48DF-846F-3CDB8B0A27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87D707-FEC5-4705-B048-0B739C8CAD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6597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8C94EE2D-68A8-4014-9319-2B8ED4427D0F}"/>
              </a:ext>
            </a:extLst>
          </p:cNvPr>
          <p:cNvSpPr txBox="1"/>
          <p:nvPr/>
        </p:nvSpPr>
        <p:spPr>
          <a:xfrm>
            <a:off x="4485442" y="955810"/>
            <a:ext cx="749941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zh-CN" sz="4400" kern="0" dirty="0">
                <a:effectLst/>
                <a:ea typeface="方正粗黑宋简体"/>
                <a:cs typeface="Times New Roman" panose="02020603050405020304" pitchFamily="18" charset="0"/>
              </a:rPr>
              <a:t>中西方四季习俗英语对比研究</a:t>
            </a:r>
            <a:endParaRPr lang="zh-CN" altLang="zh-CN" sz="4200" b="1" kern="100" dirty="0">
              <a:effectLst/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D087AE4-0813-446F-9312-9129AEFC2374}"/>
              </a:ext>
            </a:extLst>
          </p:cNvPr>
          <p:cNvSpPr txBox="1"/>
          <p:nvPr/>
        </p:nvSpPr>
        <p:spPr>
          <a:xfrm>
            <a:off x="5072478" y="1767527"/>
            <a:ext cx="609452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2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 Comparative Study of Four Seasons Customs between China and the West</a:t>
            </a:r>
            <a:endParaRPr lang="zh-CN" altLang="zh-CN" sz="22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FB2937C-8217-4395-B644-96EC8C2F7A55}"/>
              </a:ext>
            </a:extLst>
          </p:cNvPr>
          <p:cNvSpPr txBox="1"/>
          <p:nvPr/>
        </p:nvSpPr>
        <p:spPr>
          <a:xfrm>
            <a:off x="4930437" y="3794365"/>
            <a:ext cx="5651746" cy="22980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Aft>
                <a:spcPts val="1000"/>
              </a:spcAft>
            </a:pPr>
            <a:r>
              <a:rPr lang="zh-CN" altLang="zh-CN" sz="2200" b="1" kern="0" dirty="0">
                <a:effectLst/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学校：中国矿业大学附属中学</a:t>
            </a:r>
            <a:endParaRPr lang="zh-CN" altLang="zh-CN" sz="2200" b="1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l">
              <a:spcAft>
                <a:spcPts val="1000"/>
              </a:spcAft>
            </a:pPr>
            <a:r>
              <a:rPr lang="zh-CN" altLang="zh-CN" sz="2200" b="1" kern="0" dirty="0">
                <a:effectLst/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研究时间：</a:t>
            </a:r>
            <a:r>
              <a:rPr lang="en-US" altLang="zh-CN" sz="2200" b="1" kern="0" dirty="0">
                <a:effectLst/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2026</a:t>
            </a:r>
            <a:r>
              <a:rPr lang="zh-CN" altLang="zh-CN" sz="2200" b="1" kern="0" dirty="0">
                <a:effectLst/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b="1" kern="0" dirty="0">
                <a:effectLst/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2200" b="1" kern="0" dirty="0">
                <a:effectLst/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 b="1" kern="0" dirty="0">
                <a:effectLst/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2200" b="1" kern="0" dirty="0">
                <a:effectLst/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en-US" altLang="zh-CN" sz="2200" b="1" kern="0" dirty="0">
                <a:effectLst/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-2</a:t>
            </a:r>
            <a:r>
              <a:rPr lang="zh-CN" altLang="zh-CN" sz="2200" b="1" kern="0" dirty="0">
                <a:effectLst/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 b="1" kern="0" dirty="0">
                <a:effectLst/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zh-CN" sz="2200" b="1" kern="0" dirty="0">
                <a:effectLst/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日，共</a:t>
            </a:r>
            <a:r>
              <a:rPr lang="en-US" altLang="zh-CN" sz="2200" b="1" kern="0" dirty="0">
                <a:effectLst/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zh-CN" sz="2200" b="1" kern="0" dirty="0">
                <a:effectLst/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天</a:t>
            </a:r>
            <a:endParaRPr lang="zh-CN" altLang="zh-CN" sz="2200" b="1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l">
              <a:spcAft>
                <a:spcPts val="1000"/>
              </a:spcAft>
            </a:pPr>
            <a:r>
              <a:rPr lang="zh-CN" altLang="zh-CN" sz="2200" b="1" kern="0" dirty="0">
                <a:effectLst/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班级：初二</a:t>
            </a:r>
            <a:r>
              <a:rPr lang="en-US" altLang="zh-CN" sz="2200" b="1" kern="0" dirty="0">
                <a:effectLst/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2200" b="1" kern="0" dirty="0">
                <a:effectLst/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班</a:t>
            </a:r>
            <a:endParaRPr lang="zh-CN" altLang="zh-CN" sz="2200" b="1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l">
              <a:spcAft>
                <a:spcPts val="1000"/>
              </a:spcAft>
            </a:pPr>
            <a:r>
              <a:rPr lang="zh-CN" altLang="zh-CN" sz="2200" b="1" kern="0" dirty="0">
                <a:effectLst/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研究人员：崔博钧</a:t>
            </a:r>
            <a:endParaRPr lang="zh-CN" altLang="zh-CN" sz="2200" b="1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l">
              <a:spcAft>
                <a:spcPts val="1000"/>
              </a:spcAft>
            </a:pPr>
            <a:r>
              <a:rPr lang="zh-CN" altLang="zh-CN" sz="2200" b="1" kern="0" dirty="0">
                <a:effectLst/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指导老师：李依叡</a:t>
            </a:r>
            <a:endParaRPr lang="zh-CN" altLang="zh-CN" sz="2200" b="1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95364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634BF638-4DF0-427A-8A99-3B5339FC4C1F}"/>
              </a:ext>
            </a:extLst>
          </p:cNvPr>
          <p:cNvSpPr txBox="1"/>
          <p:nvPr/>
        </p:nvSpPr>
        <p:spPr>
          <a:xfrm>
            <a:off x="357325" y="201318"/>
            <a:ext cx="7348491" cy="6232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六、成果展示（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findings showing)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564388D-FCCF-4606-8EA4-7C32C735E40C}"/>
              </a:ext>
            </a:extLst>
          </p:cNvPr>
          <p:cNvSpPr txBox="1"/>
          <p:nvPr/>
        </p:nvSpPr>
        <p:spPr>
          <a:xfrm>
            <a:off x="226378" y="861166"/>
            <a:ext cx="609452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2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二、文化内涵解析</a:t>
            </a:r>
          </a:p>
        </p:txBody>
      </p:sp>
      <p:graphicFrame>
        <p:nvGraphicFramePr>
          <p:cNvPr id="2" name="表格 2">
            <a:extLst>
              <a:ext uri="{FF2B5EF4-FFF2-40B4-BE49-F238E27FC236}">
                <a16:creationId xmlns:a16="http://schemas.microsoft.com/office/drawing/2014/main" id="{64E13151-A3B6-4561-9612-56A2EB8F20E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6459011"/>
              </p:ext>
            </p:extLst>
          </p:nvPr>
        </p:nvGraphicFramePr>
        <p:xfrm>
          <a:off x="226378" y="1483071"/>
          <a:ext cx="11714088" cy="35462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0278">
                  <a:extLst>
                    <a:ext uri="{9D8B030D-6E8A-4147-A177-3AD203B41FA5}">
                      <a16:colId xmlns:a16="http://schemas.microsoft.com/office/drawing/2014/main" val="1376786867"/>
                    </a:ext>
                  </a:extLst>
                </a:gridCol>
                <a:gridCol w="10173810">
                  <a:extLst>
                    <a:ext uri="{9D8B030D-6E8A-4147-A177-3AD203B41FA5}">
                      <a16:colId xmlns:a16="http://schemas.microsoft.com/office/drawing/2014/main" val="3207312870"/>
                    </a:ext>
                  </a:extLst>
                </a:gridCol>
              </a:tblGrid>
              <a:tr h="525781">
                <a:tc rowSpan="2"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</a:pPr>
                      <a:r>
                        <a:rPr lang="en-US" altLang="zh-CN" sz="2200" kern="1200" dirty="0">
                          <a:solidFill>
                            <a:schemeClr val="dk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2</a:t>
                      </a:r>
                      <a:r>
                        <a:rPr lang="zh-CN" altLang="en-US" sz="2200" kern="1200" dirty="0">
                          <a:solidFill>
                            <a:schemeClr val="dk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、价值观：集体 </a:t>
                      </a:r>
                      <a:r>
                        <a:rPr lang="en-US" altLang="zh-CN" sz="2200" kern="1200" dirty="0">
                          <a:solidFill>
                            <a:schemeClr val="dk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vs </a:t>
                      </a:r>
                      <a:r>
                        <a:rPr lang="zh-CN" altLang="en-US" sz="2200" kern="1200" dirty="0">
                          <a:solidFill>
                            <a:schemeClr val="dk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个人 </a:t>
                      </a:r>
                      <a:r>
                        <a:rPr lang="en-US" altLang="zh-CN" sz="2200" kern="1200" dirty="0">
                          <a:solidFill>
                            <a:schemeClr val="dk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(Values: Collectivism vs Individualism)</a:t>
                      </a:r>
                      <a:endParaRPr lang="zh-CN" altLang="en-US" sz="2200" kern="1200" dirty="0">
                        <a:solidFill>
                          <a:schemeClr val="dk1"/>
                        </a:solidFill>
                        <a:latin typeface="仿宋" panose="02010609060101010101" pitchFamily="49" charset="-122"/>
                        <a:ea typeface="仿宋" panose="02010609060101010101" pitchFamily="49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</a:pPr>
                      <a:r>
                        <a:rPr lang="zh-CN" altLang="en-US" sz="2200" kern="1200" dirty="0">
                          <a:solidFill>
                            <a:schemeClr val="dk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中国 </a:t>
                      </a:r>
                      <a:r>
                        <a:rPr lang="en-US" altLang="zh-CN" sz="2200" kern="1200" dirty="0">
                          <a:solidFill>
                            <a:schemeClr val="dk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(China)</a:t>
                      </a:r>
                      <a:r>
                        <a:rPr lang="zh-CN" altLang="en-US" sz="2200" kern="1200" dirty="0">
                          <a:solidFill>
                            <a:schemeClr val="dk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：集体本位 </a:t>
                      </a:r>
                      <a:r>
                        <a:rPr lang="en-US" altLang="zh-CN" sz="2200" kern="1200" dirty="0">
                          <a:solidFill>
                            <a:schemeClr val="dk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(Collectivism)</a:t>
                      </a:r>
                      <a:r>
                        <a:rPr lang="zh-CN" altLang="en-US" sz="2200" kern="1200" dirty="0">
                          <a:solidFill>
                            <a:schemeClr val="dk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春节团圆、中秋赏月、重阳敬老，习俗的核心是家族与宗族，个人价值依附于家庭群体，强调 “家” 的凝聚力。</a:t>
                      </a:r>
                      <a:r>
                        <a:rPr lang="en-US" altLang="zh-CN" sz="2200" kern="1200" dirty="0">
                          <a:solidFill>
                            <a:schemeClr val="dk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The core of customs lies in the family and clan. Individual value is attached to the family group, emphasizing the cohesion of the "family".</a:t>
                      </a:r>
                      <a:endParaRPr lang="zh-CN" altLang="en-US" sz="2200" kern="1200" dirty="0">
                        <a:solidFill>
                          <a:schemeClr val="dk1"/>
                        </a:solidFill>
                        <a:latin typeface="仿宋" panose="02010609060101010101" pitchFamily="49" charset="-122"/>
                        <a:ea typeface="仿宋" panose="02010609060101010101" pitchFamily="49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463735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r>
                        <a:rPr lang="zh-CN" altLang="en-US" sz="1600" kern="1200" dirty="0">
                          <a:solidFill>
                            <a:schemeClr val="dk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夏季 </a:t>
                      </a:r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(Summer)</a:t>
                      </a:r>
                    </a:p>
                    <a:p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☀️ </a:t>
                      </a:r>
                      <a:r>
                        <a:rPr lang="zh-CN" altLang="en-US" sz="1600" kern="1200" dirty="0">
                          <a:solidFill>
                            <a:schemeClr val="dk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繁盛热烈</a:t>
                      </a: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</a:pPr>
                      <a:r>
                        <a:rPr lang="zh-CN" altLang="en-US" sz="2200" b="1" kern="1200" dirty="0">
                          <a:solidFill>
                            <a:schemeClr val="dk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西方 </a:t>
                      </a:r>
                      <a:r>
                        <a:rPr lang="en-US" altLang="zh-CN" sz="2200" b="1" kern="1200" dirty="0">
                          <a:solidFill>
                            <a:schemeClr val="dk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(Western)</a:t>
                      </a:r>
                      <a:r>
                        <a:rPr lang="zh-CN" altLang="en-US" sz="2200" b="1" kern="1200" dirty="0">
                          <a:solidFill>
                            <a:schemeClr val="dk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：个人本位 </a:t>
                      </a:r>
                      <a:r>
                        <a:rPr lang="en-US" altLang="zh-CN" sz="2200" b="1" kern="1200" dirty="0">
                          <a:solidFill>
                            <a:schemeClr val="dk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(Individualism)</a:t>
                      </a:r>
                      <a:r>
                        <a:rPr lang="zh-CN" altLang="en-US" sz="2200" b="1" kern="1200" dirty="0">
                          <a:solidFill>
                            <a:schemeClr val="dk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母亲节关注个人亲情、复活节强调个人救赎、独立日彰显国家 </a:t>
                      </a:r>
                      <a:r>
                        <a:rPr lang="en-US" altLang="zh-CN" sz="2200" b="1" kern="1200" dirty="0">
                          <a:solidFill>
                            <a:schemeClr val="dk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/ </a:t>
                      </a:r>
                      <a:r>
                        <a:rPr lang="zh-CN" altLang="en-US" sz="2200" b="1" kern="1200" dirty="0">
                          <a:solidFill>
                            <a:schemeClr val="dk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个人自由，习俗更聚焦于个体情感、个人信仰与独立意志。</a:t>
                      </a:r>
                      <a:r>
                        <a:rPr lang="en-US" altLang="zh-CN" sz="2200" b="1" kern="1200" dirty="0">
                          <a:solidFill>
                            <a:schemeClr val="dk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Customs focus more on individual emotions, personal beliefs, and independent will.</a:t>
                      </a:r>
                      <a:endParaRPr lang="zh-CN" altLang="en-US" sz="2200" b="1" kern="1200" dirty="0">
                        <a:solidFill>
                          <a:schemeClr val="dk1"/>
                        </a:solidFill>
                        <a:latin typeface="仿宋" panose="02010609060101010101" pitchFamily="49" charset="-122"/>
                        <a:ea typeface="仿宋" panose="02010609060101010101" pitchFamily="49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96604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532985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634BF638-4DF0-427A-8A99-3B5339FC4C1F}"/>
              </a:ext>
            </a:extLst>
          </p:cNvPr>
          <p:cNvSpPr txBox="1"/>
          <p:nvPr/>
        </p:nvSpPr>
        <p:spPr>
          <a:xfrm>
            <a:off x="357325" y="201318"/>
            <a:ext cx="7348491" cy="6232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六、成果展示（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findings showing)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564388D-FCCF-4606-8EA4-7C32C735E40C}"/>
              </a:ext>
            </a:extLst>
          </p:cNvPr>
          <p:cNvSpPr txBox="1"/>
          <p:nvPr/>
        </p:nvSpPr>
        <p:spPr>
          <a:xfrm>
            <a:off x="226378" y="861166"/>
            <a:ext cx="609452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2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二、文化内涵解析</a:t>
            </a:r>
          </a:p>
        </p:txBody>
      </p:sp>
      <p:graphicFrame>
        <p:nvGraphicFramePr>
          <p:cNvPr id="2" name="表格 2">
            <a:extLst>
              <a:ext uri="{FF2B5EF4-FFF2-40B4-BE49-F238E27FC236}">
                <a16:creationId xmlns:a16="http://schemas.microsoft.com/office/drawing/2014/main" id="{64E13151-A3B6-4561-9612-56A2EB8F20E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9820113"/>
              </p:ext>
            </p:extLst>
          </p:nvPr>
        </p:nvGraphicFramePr>
        <p:xfrm>
          <a:off x="226378" y="1483071"/>
          <a:ext cx="11714088" cy="48538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0278">
                  <a:extLst>
                    <a:ext uri="{9D8B030D-6E8A-4147-A177-3AD203B41FA5}">
                      <a16:colId xmlns:a16="http://schemas.microsoft.com/office/drawing/2014/main" val="1376786867"/>
                    </a:ext>
                  </a:extLst>
                </a:gridCol>
                <a:gridCol w="10173810">
                  <a:extLst>
                    <a:ext uri="{9D8B030D-6E8A-4147-A177-3AD203B41FA5}">
                      <a16:colId xmlns:a16="http://schemas.microsoft.com/office/drawing/2014/main" val="3207312870"/>
                    </a:ext>
                  </a:extLst>
                </a:gridCol>
              </a:tblGrid>
              <a:tr h="525781">
                <a:tc rowSpan="2"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</a:pPr>
                      <a:r>
                        <a:rPr lang="en-US" altLang="zh-CN" sz="2200" kern="1200" dirty="0">
                          <a:solidFill>
                            <a:schemeClr val="dk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3</a:t>
                      </a:r>
                      <a:r>
                        <a:rPr lang="zh-CN" altLang="en-US" sz="2200" kern="1200" dirty="0">
                          <a:solidFill>
                            <a:schemeClr val="dk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、信仰载体：世俗 </a:t>
                      </a:r>
                      <a:r>
                        <a:rPr lang="en-US" altLang="zh-CN" sz="2200" kern="1200" dirty="0">
                          <a:solidFill>
                            <a:schemeClr val="dk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vs </a:t>
                      </a:r>
                      <a:r>
                        <a:rPr lang="zh-CN" altLang="en-US" sz="2200" kern="1200" dirty="0">
                          <a:solidFill>
                            <a:schemeClr val="dk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宗教 </a:t>
                      </a:r>
                      <a:r>
                        <a:rPr lang="en-US" altLang="zh-CN" sz="2200" kern="1200" dirty="0">
                          <a:solidFill>
                            <a:schemeClr val="dk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(Belief Carriers: Secular vs Religious)</a:t>
                      </a:r>
                      <a:endParaRPr lang="zh-CN" altLang="en-US" sz="2200" kern="1200" dirty="0">
                        <a:solidFill>
                          <a:schemeClr val="dk1"/>
                        </a:solidFill>
                        <a:latin typeface="仿宋" panose="02010609060101010101" pitchFamily="49" charset="-122"/>
                        <a:ea typeface="仿宋" panose="02010609060101010101" pitchFamily="49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</a:pPr>
                      <a:r>
                        <a:rPr lang="zh-CN" altLang="en-US" sz="2200" kern="1200" dirty="0">
                          <a:solidFill>
                            <a:schemeClr val="dk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中国 </a:t>
                      </a:r>
                      <a:r>
                        <a:rPr lang="en-US" altLang="zh-CN" sz="2200" kern="1200" dirty="0">
                          <a:solidFill>
                            <a:schemeClr val="dk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(China)</a:t>
                      </a:r>
                      <a:r>
                        <a:rPr lang="zh-CN" altLang="en-US" sz="2200" kern="1200" dirty="0">
                          <a:solidFill>
                            <a:schemeClr val="dk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：世俗化与多元信仰 </a:t>
                      </a:r>
                      <a:r>
                        <a:rPr lang="en-US" altLang="zh-CN" sz="2200" kern="1200" dirty="0">
                          <a:solidFill>
                            <a:schemeClr val="dk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(Secular and Pluralistic Beliefs)</a:t>
                      </a:r>
                      <a:r>
                        <a:rPr lang="zh-CN" altLang="en-US" sz="2200" kern="1200" dirty="0">
                          <a:solidFill>
                            <a:schemeClr val="dk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习俗融合了儒家伦理、道教自然观、佛教祈福，无统一宗教主导，更偏向世俗的生活仪式与精神寄托。</a:t>
                      </a:r>
                      <a:r>
                        <a:rPr lang="en-US" altLang="zh-CN" sz="2200" kern="1200" dirty="0">
                          <a:solidFill>
                            <a:schemeClr val="dk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Customs integrate Confucian ethics, Taoist view of nature, and Buddhist blessings. There is no unified dominant religion, </a:t>
                      </a:r>
                      <a:r>
                        <a:rPr lang="zh-CN" altLang="en-US" sz="2200" kern="1200" dirty="0">
                          <a:solidFill>
                            <a:schemeClr val="dk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偏向 </a:t>
                      </a:r>
                      <a:r>
                        <a:rPr lang="en-US" altLang="zh-CN" sz="2200" kern="1200" dirty="0">
                          <a:solidFill>
                            <a:schemeClr val="dk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secular life rituals and spiritual sustenance.</a:t>
                      </a:r>
                      <a:endParaRPr lang="zh-CN" altLang="en-US" sz="2200" kern="1200" dirty="0">
                        <a:solidFill>
                          <a:schemeClr val="dk1"/>
                        </a:solidFill>
                        <a:latin typeface="仿宋" panose="02010609060101010101" pitchFamily="49" charset="-122"/>
                        <a:ea typeface="仿宋" panose="02010609060101010101" pitchFamily="49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463735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r>
                        <a:rPr lang="zh-CN" altLang="en-US" sz="1600" kern="1200" dirty="0">
                          <a:solidFill>
                            <a:schemeClr val="dk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夏季 </a:t>
                      </a:r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(Summer)</a:t>
                      </a:r>
                    </a:p>
                    <a:p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☀️ </a:t>
                      </a:r>
                      <a:r>
                        <a:rPr lang="zh-CN" altLang="en-US" sz="1600" kern="1200" dirty="0">
                          <a:solidFill>
                            <a:schemeClr val="dk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繁盛热烈</a:t>
                      </a: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</a:pPr>
                      <a:r>
                        <a:rPr lang="zh-CN" altLang="en-US" sz="2200" b="1" kern="1200" dirty="0">
                          <a:solidFill>
                            <a:schemeClr val="dk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西方 </a:t>
                      </a:r>
                      <a:r>
                        <a:rPr lang="en-US" altLang="zh-CN" sz="2200" b="1" kern="1200" dirty="0">
                          <a:solidFill>
                            <a:schemeClr val="dk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(Western)</a:t>
                      </a:r>
                      <a:r>
                        <a:rPr lang="zh-CN" altLang="en-US" sz="2200" b="1" kern="1200" dirty="0">
                          <a:solidFill>
                            <a:schemeClr val="dk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：宗教主导 </a:t>
                      </a:r>
                      <a:r>
                        <a:rPr lang="en-US" altLang="zh-CN" sz="2200" b="1" kern="1200" dirty="0">
                          <a:solidFill>
                            <a:schemeClr val="dk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(Religious Dominance)</a:t>
                      </a:r>
                      <a:r>
                        <a:rPr lang="zh-CN" altLang="en-US" sz="2200" b="1" kern="1200" dirty="0">
                          <a:solidFill>
                            <a:schemeClr val="dk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圣诞节、复活节均源于基督教，感恩节也与清教移民历史相关，宗教是习俗最核心的精神源头，仪式感与宗教教义深度绑定。</a:t>
                      </a:r>
                      <a:r>
                        <a:rPr lang="en-US" altLang="zh-CN" sz="2200" b="1" kern="1200" dirty="0">
                          <a:solidFill>
                            <a:schemeClr val="dk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Christmas and Easter originate from Christianity. Thanksgiving is also related to the history of Puritan immigrants. Religion is the core spiritual source of customs, with a tight integration between ritual sense and religious doctrines.</a:t>
                      </a:r>
                      <a:endParaRPr lang="zh-CN" altLang="en-US" sz="2200" b="1" kern="1200" dirty="0">
                        <a:solidFill>
                          <a:schemeClr val="dk1"/>
                        </a:solidFill>
                        <a:latin typeface="仿宋" panose="02010609060101010101" pitchFamily="49" charset="-122"/>
                        <a:ea typeface="仿宋" panose="02010609060101010101" pitchFamily="49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96604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627545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634BF638-4DF0-427A-8A99-3B5339FC4C1F}"/>
              </a:ext>
            </a:extLst>
          </p:cNvPr>
          <p:cNvSpPr txBox="1"/>
          <p:nvPr/>
        </p:nvSpPr>
        <p:spPr>
          <a:xfrm>
            <a:off x="357325" y="201318"/>
            <a:ext cx="7348491" cy="6232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七、研究心得（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Research experience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）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D2312DB-3D6F-4054-89DC-AAC5B9E74871}"/>
              </a:ext>
            </a:extLst>
          </p:cNvPr>
          <p:cNvSpPr txBox="1"/>
          <p:nvPr/>
        </p:nvSpPr>
        <p:spPr>
          <a:xfrm>
            <a:off x="563417" y="1399647"/>
            <a:ext cx="11305309" cy="2999347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600" b="1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defRPr>
            </a:lvl1pPr>
          </a:lstStyle>
          <a:p>
            <a:r>
              <a:rPr lang="zh-CN" altLang="en-US" dirty="0"/>
              <a:t>通过本次课题研究，我们不仅学到了丰富的英语知识，更深入了解了中西方不同的季节文化。在小组合作中，我们学会了分工协作、互相帮助，提高了解决问题的能力。我们认识到，语言是文化的载体，学习英语不能只学语法和单词，更要了解背后的文化内涵。今后我们会继续保持探究精神，努力用英语传播中国优秀传统文化，做文化交流的小使者。</a:t>
            </a:r>
          </a:p>
        </p:txBody>
      </p:sp>
    </p:spTree>
    <p:extLst>
      <p:ext uri="{BB962C8B-B14F-4D97-AF65-F5344CB8AC3E}">
        <p14:creationId xmlns:p14="http://schemas.microsoft.com/office/powerpoint/2010/main" val="36743850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634BF638-4DF0-427A-8A99-3B5339FC4C1F}"/>
              </a:ext>
            </a:extLst>
          </p:cNvPr>
          <p:cNvSpPr txBox="1"/>
          <p:nvPr/>
        </p:nvSpPr>
        <p:spPr>
          <a:xfrm>
            <a:off x="2204598" y="2750334"/>
            <a:ext cx="7348491" cy="10877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请各位专家批评指正</a:t>
            </a:r>
          </a:p>
        </p:txBody>
      </p:sp>
    </p:spTree>
    <p:extLst>
      <p:ext uri="{BB962C8B-B14F-4D97-AF65-F5344CB8AC3E}">
        <p14:creationId xmlns:p14="http://schemas.microsoft.com/office/powerpoint/2010/main" val="9016653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D4F31EAB-70DB-440C-8486-9AD18747844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6" r="3879"/>
          <a:stretch/>
        </p:blipFill>
        <p:spPr>
          <a:xfrm>
            <a:off x="5649157" y="0"/>
            <a:ext cx="6542843" cy="6847619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4B44F43E-BCFE-4F61-B116-5744D9F8A7ED}"/>
              </a:ext>
            </a:extLst>
          </p:cNvPr>
          <p:cNvSpPr txBox="1"/>
          <p:nvPr/>
        </p:nvSpPr>
        <p:spPr>
          <a:xfrm>
            <a:off x="297280" y="388656"/>
            <a:ext cx="160463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kern="0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目录</a:t>
            </a:r>
            <a:endParaRPr lang="zh-CN" altLang="en-US" sz="3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459CB89-4976-4A36-B996-3EAE5593A8FD}"/>
              </a:ext>
            </a:extLst>
          </p:cNvPr>
          <p:cNvSpPr txBox="1"/>
          <p:nvPr/>
        </p:nvSpPr>
        <p:spPr>
          <a:xfrm>
            <a:off x="297280" y="1250555"/>
            <a:ext cx="7115574" cy="4957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200" b="1" kern="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一、研究背景（</a:t>
            </a:r>
            <a:r>
              <a:rPr lang="en-US" altLang="zh-CN" sz="3200" b="1" kern="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Background</a:t>
            </a:r>
            <a:r>
              <a:rPr lang="zh-CN" altLang="en-US" sz="3200" b="1" kern="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）</a:t>
            </a:r>
            <a:endParaRPr lang="en-US" altLang="zh-CN" sz="3200" b="1" kern="0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  <a:spcAft>
                <a:spcPts val="1000"/>
              </a:spcAft>
            </a:pPr>
            <a:r>
              <a:rPr lang="zh-CN" altLang="zh-CN" sz="3200" b="1" kern="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二、</a:t>
            </a:r>
            <a:r>
              <a:rPr lang="zh-CN" altLang="en-US" sz="3200" b="1" kern="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研究内容及意义（</a:t>
            </a:r>
            <a:r>
              <a:rPr lang="en-US" altLang="zh-CN" sz="3200" b="1" kern="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Significance</a:t>
            </a:r>
            <a:r>
              <a:rPr lang="zh-CN" altLang="en-US" sz="3200" b="1" kern="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）</a:t>
            </a:r>
            <a:endParaRPr lang="en-US" altLang="zh-CN" sz="3200" b="1" kern="0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  <a:spcAft>
                <a:spcPts val="1000"/>
              </a:spcAft>
            </a:pPr>
            <a:r>
              <a:rPr lang="zh-CN" altLang="en-US" sz="3200" b="1" kern="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三、计划阶段（</a:t>
            </a:r>
            <a:r>
              <a:rPr lang="en-US" altLang="zh-CN" sz="3200" b="1" kern="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Plan</a:t>
            </a:r>
            <a:r>
              <a:rPr lang="zh-CN" altLang="en-US" sz="3200" b="1" kern="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zh-CN" sz="3200" b="1" kern="0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  <a:spcAft>
                <a:spcPts val="1000"/>
              </a:spcAft>
            </a:pPr>
            <a:r>
              <a:rPr lang="zh-CN" altLang="en-US" sz="3200" b="1" kern="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四</a:t>
            </a:r>
            <a:r>
              <a:rPr lang="zh-CN" altLang="zh-CN" sz="3200" b="1" kern="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、实践操作</a:t>
            </a:r>
            <a:r>
              <a:rPr lang="zh-CN" altLang="en-US" sz="3200" b="1" kern="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200" b="1" kern="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Practical operation</a:t>
            </a:r>
            <a:r>
              <a:rPr lang="zh-CN" altLang="en-US" sz="3200" b="1" kern="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zh-CN" sz="3200" b="1" kern="0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  <a:spcAft>
                <a:spcPts val="1000"/>
              </a:spcAft>
            </a:pPr>
            <a:r>
              <a:rPr lang="zh-CN" altLang="en-US" sz="3200" b="1" kern="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五</a:t>
            </a:r>
            <a:r>
              <a:rPr lang="zh-CN" altLang="zh-CN" sz="3200" b="1" kern="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zh-CN" altLang="en-US" sz="3200" b="1" kern="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研究结果（</a:t>
            </a:r>
            <a:r>
              <a:rPr lang="en-US" altLang="zh-CN" sz="3200" b="1" kern="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Research findings</a:t>
            </a:r>
            <a:r>
              <a:rPr lang="zh-CN" altLang="en-US" sz="3200" b="1" kern="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）</a:t>
            </a:r>
            <a:endParaRPr lang="en-US" altLang="zh-CN" sz="3200" b="1" kern="0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  <a:spcAft>
                <a:spcPts val="1000"/>
              </a:spcAft>
            </a:pPr>
            <a:r>
              <a:rPr lang="zh-CN" altLang="en-US" sz="3200" b="1" kern="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六、成果展示（</a:t>
            </a:r>
            <a:r>
              <a:rPr lang="en-US" altLang="zh-CN" sz="3200" b="1" kern="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findings showing)</a:t>
            </a:r>
          </a:p>
          <a:p>
            <a:pPr>
              <a:lnSpc>
                <a:spcPct val="125000"/>
              </a:lnSpc>
              <a:spcAft>
                <a:spcPts val="1000"/>
              </a:spcAft>
            </a:pPr>
            <a:r>
              <a:rPr lang="zh-CN" altLang="en-US" sz="3200" b="1" kern="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七、研究心得（</a:t>
            </a:r>
            <a:r>
              <a:rPr lang="en-US" altLang="zh-CN" sz="3200" b="1" kern="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Research experience</a:t>
            </a:r>
            <a:r>
              <a:rPr lang="zh-CN" altLang="en-US" sz="3200" b="1" kern="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）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6D49A1C-7C17-4ADF-BE44-B528369B59C5}"/>
              </a:ext>
            </a:extLst>
          </p:cNvPr>
          <p:cNvSpPr txBox="1"/>
          <p:nvPr/>
        </p:nvSpPr>
        <p:spPr>
          <a:xfrm>
            <a:off x="7698297" y="3102277"/>
            <a:ext cx="244456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4800" b="1" kern="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Seasons</a:t>
            </a:r>
            <a:endParaRPr lang="zh-CN" altLang="en-US" sz="4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34886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634BF638-4DF0-427A-8A99-3B5339FC4C1F}"/>
              </a:ext>
            </a:extLst>
          </p:cNvPr>
          <p:cNvSpPr txBox="1"/>
          <p:nvPr/>
        </p:nvSpPr>
        <p:spPr>
          <a:xfrm>
            <a:off x="357326" y="201318"/>
            <a:ext cx="5546324" cy="6232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200" b="1" kern="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一、研究背景（</a:t>
            </a:r>
            <a:r>
              <a:rPr lang="en-US" altLang="zh-CN" sz="3200" b="1" kern="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Background</a:t>
            </a:r>
            <a:r>
              <a:rPr lang="zh-CN" altLang="en-US" sz="3200" b="1" kern="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）</a:t>
            </a:r>
            <a:endParaRPr lang="en-US" altLang="zh-CN" sz="3200" b="1" kern="0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EAF5321-ED02-46BA-B015-407AAD4C9B2B}"/>
              </a:ext>
            </a:extLst>
          </p:cNvPr>
          <p:cNvSpPr txBox="1"/>
          <p:nvPr/>
        </p:nvSpPr>
        <p:spPr>
          <a:xfrm>
            <a:off x="346228" y="4033585"/>
            <a:ext cx="7084382" cy="2024080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25000"/>
              </a:lnSpc>
              <a:defRPr sz="2800" b="1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r>
              <a:rPr lang="zh-CN" altLang="zh-CN" sz="2600" dirty="0"/>
              <a:t>我们很难找到足够的资料，用英语把这些习俗清晰地进行对比。因此，我们希望研究中西方的四季习俗，了解它们的差异，并用正确的英语进行表达。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C6121A8-D042-4B46-9923-31EB5CA5D563}"/>
              </a:ext>
            </a:extLst>
          </p:cNvPr>
          <p:cNvSpPr txBox="1"/>
          <p:nvPr/>
        </p:nvSpPr>
        <p:spPr>
          <a:xfrm>
            <a:off x="346229" y="966751"/>
            <a:ext cx="7084382" cy="2524217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25000"/>
              </a:lnSpc>
              <a:defRPr sz="2800" b="1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r>
              <a:rPr lang="zh-CN" altLang="zh-CN" sz="2600" dirty="0"/>
              <a:t>在日常英语学习中，我们发现四季在全世界都是一样的，但是不同国家的人们在各个季节里的节日、活动和传统却有很大差别。中国的习俗与农业、传统节日关系密切，而西方的习俗则更多和宗教、现代生活有关。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62821E41-A411-4721-AB4A-F5F7E1246E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3877" y="1175067"/>
            <a:ext cx="4299754" cy="4288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59278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634BF638-4DF0-427A-8A99-3B5339FC4C1F}"/>
              </a:ext>
            </a:extLst>
          </p:cNvPr>
          <p:cNvSpPr txBox="1"/>
          <p:nvPr/>
        </p:nvSpPr>
        <p:spPr>
          <a:xfrm>
            <a:off x="357325" y="201318"/>
            <a:ext cx="7348491" cy="6232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二、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研究内容及意义（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Significance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）</a:t>
            </a:r>
            <a:endParaRPr kumimoji="0" lang="en-US" altLang="zh-CN" sz="32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EAF5321-ED02-46BA-B015-407AAD4C9B2B}"/>
              </a:ext>
            </a:extLst>
          </p:cNvPr>
          <p:cNvSpPr txBox="1"/>
          <p:nvPr/>
        </p:nvSpPr>
        <p:spPr>
          <a:xfrm>
            <a:off x="346228" y="3793888"/>
            <a:ext cx="11416686" cy="2024080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25000"/>
              </a:lnSpc>
              <a:defRPr sz="2800" b="1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r>
              <a:rPr lang="en-US" altLang="zh-CN" sz="2600" dirty="0"/>
              <a:t>1. </a:t>
            </a:r>
            <a:r>
              <a:rPr lang="zh-CN" altLang="en-US" sz="2600" dirty="0"/>
              <a:t>帮助我们学习关于季节、节日和日常活动的英语单词和句型。</a:t>
            </a:r>
          </a:p>
          <a:p>
            <a:r>
              <a:rPr lang="en-US" altLang="zh-CN" sz="2600" dirty="0"/>
              <a:t>2. </a:t>
            </a:r>
            <a:r>
              <a:rPr lang="zh-CN" altLang="en-US" sz="2600" dirty="0"/>
              <a:t>了解中西方的文化差异，提高跨文化交际意识。</a:t>
            </a:r>
          </a:p>
          <a:p>
            <a:r>
              <a:rPr lang="en-US" altLang="zh-CN" sz="2600" dirty="0"/>
              <a:t>3. </a:t>
            </a:r>
            <a:r>
              <a:rPr lang="zh-CN" altLang="en-US" sz="2600" dirty="0"/>
              <a:t>学会用英语向别人介绍中国的传统习俗。</a:t>
            </a:r>
          </a:p>
          <a:p>
            <a:r>
              <a:rPr lang="en-US" altLang="zh-CN" sz="2600" dirty="0"/>
              <a:t>4. </a:t>
            </a:r>
            <a:r>
              <a:rPr lang="zh-CN" altLang="en-US" sz="2600" dirty="0"/>
              <a:t>培养收集资料、整理信息和完成小型研究的能力。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C6121A8-D042-4B46-9923-31EB5CA5D563}"/>
              </a:ext>
            </a:extLst>
          </p:cNvPr>
          <p:cNvSpPr txBox="1"/>
          <p:nvPr/>
        </p:nvSpPr>
        <p:spPr>
          <a:xfrm>
            <a:off x="346228" y="966751"/>
            <a:ext cx="11427783" cy="2524217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25000"/>
              </a:lnSpc>
              <a:defRPr sz="2800" b="1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r>
              <a:rPr lang="zh-CN" altLang="en-US" sz="2600" dirty="0"/>
              <a:t>本次课题研究以四季习俗为核心，运用英语学习与文化探究相结合的方式，系统收集、整理、对比中国与西方国家在春、夏、秋、冬四个季节里的传统节日、特色活动、饮食文化、生活习惯等内容。通过查阅资料、小组讨论、英语表达、成果展示等形式，完成中西方四季习俗的对比分析，并用英语完成总结与汇报，提升英语应用能力与跨文化理解能力。</a:t>
            </a:r>
            <a:endParaRPr lang="zh-CN" altLang="zh-CN" sz="2600" dirty="0"/>
          </a:p>
        </p:txBody>
      </p:sp>
    </p:spTree>
    <p:extLst>
      <p:ext uri="{BB962C8B-B14F-4D97-AF65-F5344CB8AC3E}">
        <p14:creationId xmlns:p14="http://schemas.microsoft.com/office/powerpoint/2010/main" val="37454362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634BF638-4DF0-427A-8A99-3B5339FC4C1F}"/>
              </a:ext>
            </a:extLst>
          </p:cNvPr>
          <p:cNvSpPr txBox="1"/>
          <p:nvPr/>
        </p:nvSpPr>
        <p:spPr>
          <a:xfrm>
            <a:off x="357325" y="201318"/>
            <a:ext cx="7348491" cy="6232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三、计划阶段（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Plan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）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EAF5321-ED02-46BA-B015-407AAD4C9B2B}"/>
              </a:ext>
            </a:extLst>
          </p:cNvPr>
          <p:cNvSpPr txBox="1"/>
          <p:nvPr/>
        </p:nvSpPr>
        <p:spPr>
          <a:xfrm>
            <a:off x="346229" y="3651846"/>
            <a:ext cx="5575178" cy="2524217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25000"/>
              </a:lnSpc>
              <a:defRPr sz="2800" b="1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r>
              <a:rPr lang="zh-CN" altLang="en-US" sz="2600" dirty="0"/>
              <a:t>第二阶段：收集阶段（第</a:t>
            </a:r>
            <a:r>
              <a:rPr lang="en-US" altLang="zh-CN" sz="2600" dirty="0"/>
              <a:t>3—5</a:t>
            </a:r>
            <a:r>
              <a:rPr lang="zh-CN" altLang="en-US" sz="2600" dirty="0"/>
              <a:t>天）</a:t>
            </a:r>
          </a:p>
          <a:p>
            <a:r>
              <a:rPr lang="en-US" altLang="zh-CN" sz="2600" dirty="0"/>
              <a:t>• </a:t>
            </a:r>
            <a:r>
              <a:rPr lang="zh-CN" altLang="en-US" sz="2600" dirty="0"/>
              <a:t>收集关于中西方四季习俗的图片、文章和视频。</a:t>
            </a:r>
          </a:p>
          <a:p>
            <a:r>
              <a:rPr lang="en-US" altLang="zh-CN" sz="2600" dirty="0"/>
              <a:t>• </a:t>
            </a:r>
            <a:r>
              <a:rPr lang="zh-CN" altLang="en-US" sz="2600" dirty="0"/>
              <a:t>分别整理春天、夏天、秋天、冬天的习俗。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C6121A8-D042-4B46-9923-31EB5CA5D563}"/>
              </a:ext>
            </a:extLst>
          </p:cNvPr>
          <p:cNvSpPr txBox="1"/>
          <p:nvPr/>
        </p:nvSpPr>
        <p:spPr>
          <a:xfrm>
            <a:off x="346229" y="966751"/>
            <a:ext cx="5575178" cy="2024080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25000"/>
              </a:lnSpc>
              <a:defRPr sz="2800" b="1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r>
              <a:rPr lang="zh-CN" altLang="en-US" sz="2600" dirty="0"/>
              <a:t>第一阶段：准备阶段（第</a:t>
            </a:r>
            <a:r>
              <a:rPr lang="en-US" altLang="zh-CN" sz="2600" dirty="0"/>
              <a:t>1—2</a:t>
            </a:r>
            <a:r>
              <a:rPr lang="zh-CN" altLang="en-US" sz="2600" dirty="0"/>
              <a:t>天）</a:t>
            </a:r>
          </a:p>
          <a:p>
            <a:r>
              <a:rPr lang="en-US" altLang="zh-CN" sz="2600" dirty="0"/>
              <a:t>• </a:t>
            </a:r>
            <a:r>
              <a:rPr lang="zh-CN" altLang="en-US" sz="2600" dirty="0"/>
              <a:t>确定课题，制定清晰的研究计划。</a:t>
            </a:r>
          </a:p>
          <a:p>
            <a:r>
              <a:rPr lang="en-US" altLang="zh-CN" sz="2600" dirty="0"/>
              <a:t>• </a:t>
            </a:r>
            <a:r>
              <a:rPr lang="zh-CN" altLang="en-US" sz="2600" dirty="0"/>
              <a:t>学习与四季、节日相关的实用单词和句型。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5A37BEB-36AE-4A15-A2F7-B8726FC10074}"/>
              </a:ext>
            </a:extLst>
          </p:cNvPr>
          <p:cNvSpPr txBox="1"/>
          <p:nvPr/>
        </p:nvSpPr>
        <p:spPr>
          <a:xfrm>
            <a:off x="6270595" y="966751"/>
            <a:ext cx="5575178" cy="2024080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25000"/>
              </a:lnSpc>
              <a:defRPr sz="2800" b="1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r>
              <a:rPr lang="zh-CN" altLang="en-US" sz="2600" dirty="0"/>
              <a:t>第三阶段：对比与总结（第</a:t>
            </a:r>
            <a:r>
              <a:rPr lang="en-US" altLang="zh-CN" sz="2600" dirty="0"/>
              <a:t>6—8</a:t>
            </a:r>
            <a:r>
              <a:rPr lang="zh-CN" altLang="en-US" sz="2600" dirty="0"/>
              <a:t>天）</a:t>
            </a:r>
          </a:p>
          <a:p>
            <a:r>
              <a:rPr lang="en-US" altLang="zh-CN" sz="2600" dirty="0"/>
              <a:t>• </a:t>
            </a:r>
            <a:r>
              <a:rPr lang="zh-CN" altLang="en-US" sz="2600" dirty="0"/>
              <a:t>用表格或图表对比相同点和不同点。</a:t>
            </a:r>
          </a:p>
          <a:p>
            <a:r>
              <a:rPr lang="en-US" altLang="zh-CN" sz="2600" dirty="0"/>
              <a:t>• </a:t>
            </a:r>
            <a:r>
              <a:rPr lang="zh-CN" altLang="en-US" sz="2600" dirty="0"/>
              <a:t>撰写简单的英语报告，制作海报或</a:t>
            </a:r>
            <a:r>
              <a:rPr lang="en-US" altLang="zh-CN" sz="2600" dirty="0"/>
              <a:t>PPT</a:t>
            </a:r>
            <a:r>
              <a:rPr lang="zh-CN" altLang="en-US" sz="2600" dirty="0"/>
              <a:t>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98ED9CD-E5AC-40DF-9EEE-7E1D1C712B89}"/>
              </a:ext>
            </a:extLst>
          </p:cNvPr>
          <p:cNvSpPr txBox="1"/>
          <p:nvPr/>
        </p:nvSpPr>
        <p:spPr>
          <a:xfrm>
            <a:off x="6270595" y="3651846"/>
            <a:ext cx="5575176" cy="1542730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25000"/>
              </a:lnSpc>
              <a:defRPr sz="2800" b="1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r>
              <a:rPr lang="zh-CN" altLang="en-US" sz="2600" dirty="0"/>
              <a:t>第四阶段：展示阶段（第</a:t>
            </a:r>
            <a:r>
              <a:rPr lang="en-US" altLang="zh-CN" sz="2600" dirty="0"/>
              <a:t>9</a:t>
            </a:r>
            <a:r>
              <a:rPr lang="zh-CN" altLang="en-US" sz="2600" dirty="0"/>
              <a:t>天）</a:t>
            </a:r>
          </a:p>
          <a:p>
            <a:r>
              <a:rPr lang="en-US" altLang="zh-CN" sz="2600" dirty="0"/>
              <a:t>• </a:t>
            </a:r>
            <a:r>
              <a:rPr lang="zh-CN" altLang="en-US" sz="2600" dirty="0"/>
              <a:t>在班级展示研究成果。</a:t>
            </a:r>
          </a:p>
          <a:p>
            <a:r>
              <a:rPr lang="en-US" altLang="zh-CN" sz="2600" dirty="0"/>
              <a:t>• </a:t>
            </a:r>
            <a:r>
              <a:rPr lang="zh-CN" altLang="en-US" sz="2600" dirty="0"/>
              <a:t>与同学交流并完善报告。</a:t>
            </a:r>
          </a:p>
        </p:txBody>
      </p:sp>
    </p:spTree>
    <p:extLst>
      <p:ext uri="{BB962C8B-B14F-4D97-AF65-F5344CB8AC3E}">
        <p14:creationId xmlns:p14="http://schemas.microsoft.com/office/powerpoint/2010/main" val="42714950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634BF638-4DF0-427A-8A99-3B5339FC4C1F}"/>
              </a:ext>
            </a:extLst>
          </p:cNvPr>
          <p:cNvSpPr txBox="1"/>
          <p:nvPr/>
        </p:nvSpPr>
        <p:spPr>
          <a:xfrm>
            <a:off x="357325" y="201318"/>
            <a:ext cx="7348491" cy="6232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四、实践操作（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Practical operation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）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C6121A8-D042-4B46-9923-31EB5CA5D563}"/>
              </a:ext>
            </a:extLst>
          </p:cNvPr>
          <p:cNvSpPr txBox="1"/>
          <p:nvPr/>
        </p:nvSpPr>
        <p:spPr>
          <a:xfrm>
            <a:off x="346229" y="966751"/>
            <a:ext cx="11665258" cy="4199676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25000"/>
              </a:lnSpc>
              <a:defRPr sz="2800" b="1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>
              <a:lnSpc>
                <a:spcPct val="150000"/>
              </a:lnSpc>
            </a:pPr>
            <a:r>
              <a:rPr lang="en-US" altLang="zh-CN" sz="2600" dirty="0"/>
              <a:t>1. </a:t>
            </a:r>
            <a:r>
              <a:rPr lang="zh-CN" altLang="en-US" sz="2600" dirty="0"/>
              <a:t>成立研究小组，明确分工，确定研究方向与内容框架。</a:t>
            </a:r>
          </a:p>
          <a:p>
            <a:pPr>
              <a:lnSpc>
                <a:spcPct val="150000"/>
              </a:lnSpc>
            </a:pPr>
            <a:r>
              <a:rPr lang="en-US" altLang="zh-CN" sz="2600" dirty="0"/>
              <a:t>2. </a:t>
            </a:r>
            <a:r>
              <a:rPr lang="zh-CN" altLang="en-US" sz="2600" dirty="0"/>
              <a:t>利用书籍、网络、多媒体等渠道，收集中西方四季习俗的英文资料、图片、视频。</a:t>
            </a:r>
          </a:p>
          <a:p>
            <a:pPr>
              <a:lnSpc>
                <a:spcPct val="150000"/>
              </a:lnSpc>
            </a:pPr>
            <a:r>
              <a:rPr lang="en-US" altLang="zh-CN" sz="2600" dirty="0"/>
              <a:t>3. </a:t>
            </a:r>
            <a:r>
              <a:rPr lang="zh-CN" altLang="en-US" sz="2600" dirty="0"/>
              <a:t>学习与四季、节日、习俗相关的英语单词、短语与句型。</a:t>
            </a:r>
          </a:p>
          <a:p>
            <a:pPr>
              <a:lnSpc>
                <a:spcPct val="150000"/>
              </a:lnSpc>
            </a:pPr>
            <a:r>
              <a:rPr lang="en-US" altLang="zh-CN" sz="2600" dirty="0"/>
              <a:t>4. </a:t>
            </a:r>
            <a:r>
              <a:rPr lang="zh-CN" altLang="en-US" sz="2600" dirty="0"/>
              <a:t>以表格、思维导图等形式，对中西方四季习俗进行分类对比。</a:t>
            </a:r>
          </a:p>
          <a:p>
            <a:pPr>
              <a:lnSpc>
                <a:spcPct val="150000"/>
              </a:lnSpc>
            </a:pPr>
            <a:r>
              <a:rPr lang="en-US" altLang="zh-CN" sz="2600" dirty="0"/>
              <a:t>5. </a:t>
            </a:r>
            <a:r>
              <a:rPr lang="zh-CN" altLang="en-US" sz="2600" dirty="0"/>
              <a:t>用英语撰写简单的研究记录、对话、短文，并制作手抄报、</a:t>
            </a:r>
            <a:r>
              <a:rPr lang="en-US" altLang="zh-CN" sz="2600" dirty="0"/>
              <a:t>PPT</a:t>
            </a:r>
            <a:r>
              <a:rPr lang="zh-CN" altLang="en-US" sz="2600" dirty="0"/>
              <a:t>或海报。</a:t>
            </a:r>
          </a:p>
          <a:p>
            <a:pPr>
              <a:lnSpc>
                <a:spcPct val="150000"/>
              </a:lnSpc>
            </a:pPr>
            <a:r>
              <a:rPr lang="en-US" altLang="zh-CN" sz="2600" dirty="0"/>
              <a:t>6. </a:t>
            </a:r>
            <a:r>
              <a:rPr lang="zh-CN" altLang="en-US" sz="2600" dirty="0"/>
              <a:t>小组内交流、修改、完善研究成果，进行班级展示与分享。</a:t>
            </a:r>
          </a:p>
        </p:txBody>
      </p:sp>
    </p:spTree>
    <p:extLst>
      <p:ext uri="{BB962C8B-B14F-4D97-AF65-F5344CB8AC3E}">
        <p14:creationId xmlns:p14="http://schemas.microsoft.com/office/powerpoint/2010/main" val="25527862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634BF638-4DF0-427A-8A99-3B5339FC4C1F}"/>
              </a:ext>
            </a:extLst>
          </p:cNvPr>
          <p:cNvSpPr txBox="1"/>
          <p:nvPr/>
        </p:nvSpPr>
        <p:spPr>
          <a:xfrm>
            <a:off x="357325" y="201318"/>
            <a:ext cx="7348491" cy="6232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五、研究结果（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Research findings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）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C6121A8-D042-4B46-9923-31EB5CA5D563}"/>
              </a:ext>
            </a:extLst>
          </p:cNvPr>
          <p:cNvSpPr txBox="1"/>
          <p:nvPr/>
        </p:nvSpPr>
        <p:spPr>
          <a:xfrm>
            <a:off x="346229" y="966751"/>
            <a:ext cx="11665258" cy="5400004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25000"/>
              </a:lnSpc>
              <a:defRPr sz="2800" b="1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>
              <a:lnSpc>
                <a:spcPct val="150000"/>
              </a:lnSpc>
            </a:pPr>
            <a:r>
              <a:rPr lang="en-US" altLang="zh-CN" sz="2600" dirty="0"/>
              <a:t>1. </a:t>
            </a:r>
            <a:r>
              <a:rPr lang="zh-CN" altLang="en-US" sz="2600" dirty="0"/>
              <a:t>语言学习结果：掌握了大量与四季、节日、习俗相关的英语词汇和句型，能够用英语简单介绍四季习俗。</a:t>
            </a:r>
          </a:p>
          <a:p>
            <a:pPr>
              <a:lnSpc>
                <a:spcPct val="150000"/>
              </a:lnSpc>
            </a:pPr>
            <a:r>
              <a:rPr lang="en-US" altLang="zh-CN" sz="2600" dirty="0"/>
              <a:t>2. </a:t>
            </a:r>
            <a:r>
              <a:rPr lang="zh-CN" altLang="en-US" sz="2600" dirty="0"/>
              <a:t>文化认知结果：了解到中国四季习俗多与农耕文化、传统节日相关，西方季节习俗多与宗教、生活休闲相关；同一季节，中外活动、饮食、庆祝方式存在明显差异。</a:t>
            </a:r>
          </a:p>
          <a:p>
            <a:pPr>
              <a:lnSpc>
                <a:spcPct val="150000"/>
              </a:lnSpc>
            </a:pPr>
            <a:r>
              <a:rPr lang="en-US" altLang="zh-CN" sz="2600" dirty="0"/>
              <a:t>3. </a:t>
            </a:r>
            <a:r>
              <a:rPr lang="zh-CN" altLang="en-US" sz="2600" dirty="0"/>
              <a:t>能力提升结果：学会了资料收集、分类整理、合作探究与英语表达，提高了自主学习与跨文化交流能力。</a:t>
            </a:r>
          </a:p>
          <a:p>
            <a:pPr>
              <a:lnSpc>
                <a:spcPct val="150000"/>
              </a:lnSpc>
            </a:pPr>
            <a:r>
              <a:rPr lang="en-US" altLang="zh-CN" sz="2600" dirty="0"/>
              <a:t>4. </a:t>
            </a:r>
            <a:r>
              <a:rPr lang="zh-CN" altLang="en-US" sz="2600" dirty="0"/>
              <a:t>成果呈现结果：完成了英文对比表格、手抄报、</a:t>
            </a:r>
            <a:r>
              <a:rPr lang="en-US" altLang="zh-CN" sz="2600" dirty="0"/>
              <a:t>PPT</a:t>
            </a:r>
            <a:r>
              <a:rPr lang="zh-CN" altLang="en-US" sz="2600" dirty="0"/>
              <a:t>及研究报告，能够在班级内用英语完整展示研究内容。</a:t>
            </a:r>
          </a:p>
        </p:txBody>
      </p:sp>
    </p:spTree>
    <p:extLst>
      <p:ext uri="{BB962C8B-B14F-4D97-AF65-F5344CB8AC3E}">
        <p14:creationId xmlns:p14="http://schemas.microsoft.com/office/powerpoint/2010/main" val="20745955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634BF638-4DF0-427A-8A99-3B5339FC4C1F}"/>
              </a:ext>
            </a:extLst>
          </p:cNvPr>
          <p:cNvSpPr txBox="1"/>
          <p:nvPr/>
        </p:nvSpPr>
        <p:spPr>
          <a:xfrm>
            <a:off x="357325" y="201318"/>
            <a:ext cx="7348491" cy="6232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六、成果展示（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findings showing)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564388D-FCCF-4606-8EA4-7C32C735E40C}"/>
              </a:ext>
            </a:extLst>
          </p:cNvPr>
          <p:cNvSpPr txBox="1"/>
          <p:nvPr/>
        </p:nvSpPr>
        <p:spPr>
          <a:xfrm>
            <a:off x="226378" y="861166"/>
            <a:ext cx="609452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2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sz="22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、中西四季习俗核心对比</a:t>
            </a:r>
          </a:p>
        </p:txBody>
      </p:sp>
      <p:graphicFrame>
        <p:nvGraphicFramePr>
          <p:cNvPr id="2" name="表格 2">
            <a:extLst>
              <a:ext uri="{FF2B5EF4-FFF2-40B4-BE49-F238E27FC236}">
                <a16:creationId xmlns:a16="http://schemas.microsoft.com/office/drawing/2014/main" id="{64E13151-A3B6-4561-9612-56A2EB8F20E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8711739"/>
              </p:ext>
            </p:extLst>
          </p:nvPr>
        </p:nvGraphicFramePr>
        <p:xfrm>
          <a:off x="119478" y="1328653"/>
          <a:ext cx="11953043" cy="53674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71698">
                  <a:extLst>
                    <a:ext uri="{9D8B030D-6E8A-4147-A177-3AD203B41FA5}">
                      <a16:colId xmlns:a16="http://schemas.microsoft.com/office/drawing/2014/main" val="1376786867"/>
                    </a:ext>
                  </a:extLst>
                </a:gridCol>
                <a:gridCol w="3728436">
                  <a:extLst>
                    <a:ext uri="{9D8B030D-6E8A-4147-A177-3AD203B41FA5}">
                      <a16:colId xmlns:a16="http://schemas.microsoft.com/office/drawing/2014/main" val="3207312870"/>
                    </a:ext>
                  </a:extLst>
                </a:gridCol>
                <a:gridCol w="3623506">
                  <a:extLst>
                    <a:ext uri="{9D8B030D-6E8A-4147-A177-3AD203B41FA5}">
                      <a16:colId xmlns:a16="http://schemas.microsoft.com/office/drawing/2014/main" val="2210787304"/>
                    </a:ext>
                  </a:extLst>
                </a:gridCol>
                <a:gridCol w="3029403">
                  <a:extLst>
                    <a:ext uri="{9D8B030D-6E8A-4147-A177-3AD203B41FA5}">
                      <a16:colId xmlns:a16="http://schemas.microsoft.com/office/drawing/2014/main" val="1514365687"/>
                    </a:ext>
                  </a:extLst>
                </a:gridCol>
              </a:tblGrid>
              <a:tr h="612559">
                <a:tc>
                  <a:txBody>
                    <a:bodyPr/>
                    <a:lstStyle/>
                    <a:p>
                      <a:r>
                        <a:rPr lang="zh-CN" altLang="en-US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季节 </a:t>
                      </a:r>
                      <a:r>
                        <a:rPr lang="en-US" altLang="zh-CN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(Season)</a:t>
                      </a:r>
                      <a:endParaRPr lang="zh-CN" altLang="en-US" sz="1600" b="1" dirty="0"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中国习俗 </a:t>
                      </a:r>
                      <a:r>
                        <a:rPr lang="en-US" altLang="zh-CN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(Chinese Customs)</a:t>
                      </a:r>
                      <a:endParaRPr lang="zh-CN" altLang="en-US" sz="1600" b="1" dirty="0"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西方习俗 </a:t>
                      </a:r>
                      <a:r>
                        <a:rPr lang="en-US" altLang="zh-CN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(Western Customs)</a:t>
                      </a:r>
                      <a:endParaRPr lang="zh-CN" altLang="en-US" sz="1600" b="1" dirty="0"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文化差异核心 </a:t>
                      </a:r>
                      <a:r>
                        <a:rPr lang="en-US" altLang="zh-CN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(Core Cultural Difference)</a:t>
                      </a:r>
                      <a:endParaRPr lang="zh-CN" altLang="en-US" sz="1600" b="1" dirty="0"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3353884"/>
                  </a:ext>
                </a:extLst>
              </a:tr>
              <a:tr h="525781">
                <a:tc>
                  <a:txBody>
                    <a:bodyPr/>
                    <a:lstStyle/>
                    <a:p>
                      <a:r>
                        <a:rPr lang="zh-CN" altLang="en-US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春季 </a:t>
                      </a:r>
                      <a:r>
                        <a:rPr lang="en-US" altLang="zh-CN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(Spring)</a:t>
                      </a:r>
                    </a:p>
                    <a:p>
                      <a:r>
                        <a:rPr lang="zh-CN" altLang="en-US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🌱 万物复苏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- </a:t>
                      </a:r>
                      <a:r>
                        <a:rPr lang="zh-CN" altLang="en-US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春节 </a:t>
                      </a:r>
                      <a:r>
                        <a:rPr lang="en-US" altLang="zh-CN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(Spring Festival)</a:t>
                      </a:r>
                      <a:r>
                        <a:rPr lang="zh-CN" altLang="en-US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：贴春联、年夜饭、守岁、拜年</a:t>
                      </a:r>
                      <a:r>
                        <a:rPr lang="en-US" altLang="zh-CN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- </a:t>
                      </a:r>
                      <a:r>
                        <a:rPr lang="zh-CN" altLang="en-US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清明 </a:t>
                      </a:r>
                      <a:r>
                        <a:rPr lang="en-US" altLang="zh-CN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(Qingming Festival)</a:t>
                      </a:r>
                      <a:r>
                        <a:rPr lang="zh-CN" altLang="en-US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：踏青、祭祖、放风筝</a:t>
                      </a:r>
                      <a:r>
                        <a:rPr lang="en-US" altLang="zh-CN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- </a:t>
                      </a:r>
                      <a:r>
                        <a:rPr lang="zh-CN" altLang="en-US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核心意象：团圆、新生、敬祖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- </a:t>
                      </a:r>
                      <a:r>
                        <a:rPr lang="zh-CN" altLang="en-US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复活节 </a:t>
                      </a:r>
                      <a:r>
                        <a:rPr lang="en-US" altLang="zh-CN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(Easter)</a:t>
                      </a:r>
                      <a:r>
                        <a:rPr lang="zh-CN" altLang="en-US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：彩蛋、兔子、游行、教堂礼拜</a:t>
                      </a:r>
                      <a:r>
                        <a:rPr lang="en-US" altLang="zh-CN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- </a:t>
                      </a:r>
                      <a:r>
                        <a:rPr lang="zh-CN" altLang="en-US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母亲节 </a:t>
                      </a:r>
                      <a:r>
                        <a:rPr lang="en-US" altLang="zh-CN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(Mother’s Day)</a:t>
                      </a:r>
                      <a:r>
                        <a:rPr lang="zh-CN" altLang="en-US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：献花、家庭聚餐</a:t>
                      </a:r>
                      <a:r>
                        <a:rPr lang="en-US" altLang="zh-CN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- </a:t>
                      </a:r>
                      <a:r>
                        <a:rPr lang="zh-CN" altLang="en-US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核心意象：重生、感恩、个人信仰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1. </a:t>
                      </a:r>
                      <a:r>
                        <a:rPr lang="zh-CN" altLang="en-US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中国：以家族祭祖为纽带，强调宗族传承</a:t>
                      </a:r>
                      <a:r>
                        <a:rPr lang="en-US" altLang="zh-CN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2. </a:t>
                      </a:r>
                      <a:r>
                        <a:rPr lang="zh-CN" altLang="en-US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西方：以宗教 </a:t>
                      </a:r>
                      <a:r>
                        <a:rPr lang="en-US" altLang="zh-CN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/ </a:t>
                      </a:r>
                      <a:r>
                        <a:rPr lang="zh-CN" altLang="en-US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个人情感为核心，强调生命救赎与亲情感恩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4637353"/>
                  </a:ext>
                </a:extLst>
              </a:tr>
              <a:tr h="525781">
                <a:tc>
                  <a:txBody>
                    <a:bodyPr/>
                    <a:lstStyle/>
                    <a:p>
                      <a:r>
                        <a:rPr lang="zh-CN" altLang="en-US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夏季 </a:t>
                      </a:r>
                      <a:r>
                        <a:rPr lang="en-US" altLang="zh-CN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(Summer)</a:t>
                      </a:r>
                    </a:p>
                    <a:p>
                      <a:r>
                        <a:rPr lang="en-US" altLang="zh-CN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☀️ </a:t>
                      </a:r>
                      <a:r>
                        <a:rPr lang="zh-CN" altLang="en-US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繁盛热烈</a:t>
                      </a: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- </a:t>
                      </a:r>
                      <a:r>
                        <a:rPr lang="zh-CN" altLang="en-US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端午 </a:t>
                      </a:r>
                      <a:r>
                        <a:rPr lang="en-US" altLang="zh-CN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(Dragon Boat Festival)</a:t>
                      </a:r>
                      <a:r>
                        <a:rPr lang="zh-CN" altLang="en-US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：赛龙舟、吃粽子、挂艾草</a:t>
                      </a:r>
                      <a:r>
                        <a:rPr lang="en-US" altLang="zh-CN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- </a:t>
                      </a:r>
                      <a:r>
                        <a:rPr lang="zh-CN" altLang="en-US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入伏习俗：吃饺子、晒伏、纳凉</a:t>
                      </a:r>
                      <a:r>
                        <a:rPr lang="en-US" altLang="zh-CN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- </a:t>
                      </a:r>
                      <a:r>
                        <a:rPr lang="zh-CN" altLang="en-US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核心意象：驱邪、祈福、农耕节律</a:t>
                      </a: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- </a:t>
                      </a:r>
                      <a:r>
                        <a:rPr lang="zh-CN" altLang="en-US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独立日 </a:t>
                      </a:r>
                      <a:r>
                        <a:rPr lang="en-US" altLang="zh-CN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(Independence Day)</a:t>
                      </a:r>
                      <a:r>
                        <a:rPr lang="zh-CN" altLang="en-US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：烟花、野餐、家庭聚会（美 </a:t>
                      </a:r>
                      <a:r>
                        <a:rPr lang="en-US" altLang="zh-CN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/ </a:t>
                      </a:r>
                      <a:r>
                        <a:rPr lang="zh-CN" altLang="en-US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加等）</a:t>
                      </a:r>
                      <a:r>
                        <a:rPr lang="en-US" altLang="zh-CN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- </a:t>
                      </a:r>
                      <a:r>
                        <a:rPr lang="zh-CN" altLang="en-US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夏至 </a:t>
                      </a:r>
                      <a:r>
                        <a:rPr lang="en-US" altLang="zh-CN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(Summer Solstice)</a:t>
                      </a:r>
                      <a:r>
                        <a:rPr lang="zh-CN" altLang="en-US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：篝火仪式、自然祭祀（欧洲传统）</a:t>
                      </a:r>
                      <a:r>
                        <a:rPr lang="en-US" altLang="zh-CN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- </a:t>
                      </a:r>
                      <a:r>
                        <a:rPr lang="zh-CN" altLang="en-US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核心意象：自由、庆典、自然崇拜</a:t>
                      </a: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1. </a:t>
                      </a:r>
                      <a:r>
                        <a:rPr lang="zh-CN" altLang="en-US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中国：农耕文化衍生的驱邪祈福，顺应农时</a:t>
                      </a:r>
                      <a:r>
                        <a:rPr lang="en-US" altLang="zh-CN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2. </a:t>
                      </a:r>
                      <a:r>
                        <a:rPr lang="zh-CN" altLang="en-US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西方：海洋 </a:t>
                      </a:r>
                      <a:r>
                        <a:rPr lang="en-US" altLang="zh-CN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/ </a:t>
                      </a:r>
                      <a:r>
                        <a:rPr lang="zh-CN" altLang="en-US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游牧文化影响下的自由庆典与自然敬畏</a:t>
                      </a: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9660445"/>
                  </a:ext>
                </a:extLst>
              </a:tr>
              <a:tr h="525781">
                <a:tc>
                  <a:txBody>
                    <a:bodyPr/>
                    <a:lstStyle/>
                    <a:p>
                      <a:r>
                        <a:rPr lang="zh-CN" altLang="en-US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秋季 </a:t>
                      </a:r>
                      <a:r>
                        <a:rPr lang="en-US" altLang="zh-CN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(Autumn)</a:t>
                      </a:r>
                    </a:p>
                    <a:p>
                      <a:r>
                        <a:rPr lang="zh-CN" altLang="en-US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🍂 收获沉淀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- </a:t>
                      </a:r>
                      <a:r>
                        <a:rPr lang="zh-CN" altLang="en-US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中秋 </a:t>
                      </a:r>
                      <a:r>
                        <a:rPr lang="en-US" altLang="zh-CN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(Mid-Autumn Festival)</a:t>
                      </a:r>
                      <a:r>
                        <a:rPr lang="zh-CN" altLang="en-US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：赏月、吃月饼、团圆</a:t>
                      </a:r>
                      <a:r>
                        <a:rPr lang="en-US" altLang="zh-CN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- </a:t>
                      </a:r>
                      <a:r>
                        <a:rPr lang="zh-CN" altLang="en-US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重阳 </a:t>
                      </a:r>
                      <a:r>
                        <a:rPr lang="en-US" altLang="zh-CN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(Double Ninth Festival)</a:t>
                      </a:r>
                      <a:r>
                        <a:rPr lang="zh-CN" altLang="en-US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：登高、赏菊、敬老</a:t>
                      </a:r>
                      <a:r>
                        <a:rPr lang="en-US" altLang="zh-CN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- </a:t>
                      </a:r>
                      <a:r>
                        <a:rPr lang="zh-CN" altLang="en-US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核心意象：团圆、感恩、敬长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- </a:t>
                      </a:r>
                      <a:r>
                        <a:rPr lang="zh-CN" altLang="en-US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感恩节 </a:t>
                      </a:r>
                      <a:r>
                        <a:rPr lang="en-US" altLang="zh-CN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(Thanksgiving)</a:t>
                      </a:r>
                      <a:r>
                        <a:rPr lang="zh-CN" altLang="en-US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：火鸡宴、南瓜派、感恩祈祷（美 </a:t>
                      </a:r>
                      <a:r>
                        <a:rPr lang="en-US" altLang="zh-CN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/ </a:t>
                      </a:r>
                      <a:r>
                        <a:rPr lang="zh-CN" altLang="en-US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加等）</a:t>
                      </a:r>
                      <a:r>
                        <a:rPr lang="en-US" altLang="zh-CN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- </a:t>
                      </a:r>
                      <a:r>
                        <a:rPr lang="zh-CN" altLang="en-US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万圣节 </a:t>
                      </a:r>
                      <a:r>
                        <a:rPr lang="en-US" altLang="zh-CN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(Halloween)</a:t>
                      </a:r>
                      <a:r>
                        <a:rPr lang="zh-CN" altLang="en-US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：南瓜灯、讨糖、装扮</a:t>
                      </a:r>
                      <a:r>
                        <a:rPr lang="en-US" altLang="zh-CN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- </a:t>
                      </a:r>
                      <a:r>
                        <a:rPr lang="zh-CN" altLang="en-US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核心意象：收获感恩、欢乐狂欢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1. </a:t>
                      </a:r>
                      <a:r>
                        <a:rPr lang="zh-CN" altLang="en-US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中国：儒家伦理主导，强调家庭团圆与长幼尊卑</a:t>
                      </a:r>
                      <a:r>
                        <a:rPr lang="en-US" altLang="zh-CN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2. </a:t>
                      </a:r>
                      <a:r>
                        <a:rPr lang="zh-CN" altLang="en-US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西方：清教 </a:t>
                      </a:r>
                      <a:r>
                        <a:rPr lang="en-US" altLang="zh-CN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/ </a:t>
                      </a:r>
                      <a:r>
                        <a:rPr lang="zh-CN" altLang="en-US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民俗融合，兼顾感恩收获与童趣狂欢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7589630"/>
                  </a:ext>
                </a:extLst>
              </a:tr>
              <a:tr h="525781">
                <a:tc>
                  <a:txBody>
                    <a:bodyPr/>
                    <a:lstStyle/>
                    <a:p>
                      <a:r>
                        <a:rPr lang="zh-CN" altLang="en-US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冬季 </a:t>
                      </a:r>
                      <a:r>
                        <a:rPr lang="en-US" altLang="zh-CN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(Winter)</a:t>
                      </a:r>
                    </a:p>
                    <a:p>
                      <a:r>
                        <a:rPr lang="en-US" altLang="zh-CN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❄️ </a:t>
                      </a:r>
                      <a:r>
                        <a:rPr lang="zh-CN" altLang="en-US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静谧守护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- </a:t>
                      </a:r>
                      <a:r>
                        <a:rPr lang="zh-CN" altLang="en-US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冬至 </a:t>
                      </a:r>
                      <a:r>
                        <a:rPr lang="en-US" altLang="zh-CN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(Winter Solstice)</a:t>
                      </a:r>
                      <a:r>
                        <a:rPr lang="zh-CN" altLang="en-US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：吃饺子 </a:t>
                      </a:r>
                      <a:r>
                        <a:rPr lang="en-US" altLang="zh-CN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/ </a:t>
                      </a:r>
                      <a:r>
                        <a:rPr lang="zh-CN" altLang="en-US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汤圆、祭祖</a:t>
                      </a:r>
                      <a:r>
                        <a:rPr lang="en-US" altLang="zh-CN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- </a:t>
                      </a:r>
                      <a:r>
                        <a:rPr lang="zh-CN" altLang="en-US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元旦 </a:t>
                      </a:r>
                      <a:r>
                        <a:rPr lang="en-US" altLang="zh-CN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(New Year’s Day)</a:t>
                      </a:r>
                      <a:r>
                        <a:rPr lang="zh-CN" altLang="en-US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：跨年倒数、祈福</a:t>
                      </a:r>
                      <a:r>
                        <a:rPr lang="en-US" altLang="zh-CN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- </a:t>
                      </a:r>
                      <a:r>
                        <a:rPr lang="zh-CN" altLang="en-US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核心意象：御寒、祈福、新旧交替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- </a:t>
                      </a:r>
                      <a:r>
                        <a:rPr lang="zh-CN" altLang="en-US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圣诞节 </a:t>
                      </a:r>
                      <a:r>
                        <a:rPr lang="en-US" altLang="zh-CN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(Christmas)</a:t>
                      </a:r>
                      <a:r>
                        <a:rPr lang="zh-CN" altLang="en-US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：圣诞树、圣诞老人、交换礼物</a:t>
                      </a:r>
                      <a:r>
                        <a:rPr lang="en-US" altLang="zh-CN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- </a:t>
                      </a:r>
                      <a:r>
                        <a:rPr lang="zh-CN" altLang="en-US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新年 </a:t>
                      </a:r>
                      <a:r>
                        <a:rPr lang="en-US" altLang="zh-CN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(New Year)</a:t>
                      </a:r>
                      <a:r>
                        <a:rPr lang="zh-CN" altLang="en-US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：烟花、许愿、家庭晚宴</a:t>
                      </a:r>
                      <a:r>
                        <a:rPr lang="en-US" altLang="zh-CN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- </a:t>
                      </a:r>
                      <a:r>
                        <a:rPr lang="zh-CN" altLang="en-US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核心意象：救赎、欢聚、希望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1. </a:t>
                      </a:r>
                      <a:r>
                        <a:rPr lang="zh-CN" altLang="en-US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中国：节气文化核心，顺应自然节律的生存智慧</a:t>
                      </a:r>
                      <a:r>
                        <a:rPr lang="en-US" altLang="zh-CN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2. </a:t>
                      </a:r>
                      <a:r>
                        <a:rPr lang="zh-CN" altLang="en-US" sz="16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西方：宗教文化核心，以耶稣诞生为节点的精神救赎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44437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43408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634BF638-4DF0-427A-8A99-3B5339FC4C1F}"/>
              </a:ext>
            </a:extLst>
          </p:cNvPr>
          <p:cNvSpPr txBox="1"/>
          <p:nvPr/>
        </p:nvSpPr>
        <p:spPr>
          <a:xfrm>
            <a:off x="357325" y="201318"/>
            <a:ext cx="7348491" cy="6232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六、成果展示（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findings showing)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564388D-FCCF-4606-8EA4-7C32C735E40C}"/>
              </a:ext>
            </a:extLst>
          </p:cNvPr>
          <p:cNvSpPr txBox="1"/>
          <p:nvPr/>
        </p:nvSpPr>
        <p:spPr>
          <a:xfrm>
            <a:off x="226378" y="861166"/>
            <a:ext cx="609452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2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二、文化内涵解析</a:t>
            </a:r>
          </a:p>
        </p:txBody>
      </p:sp>
      <p:graphicFrame>
        <p:nvGraphicFramePr>
          <p:cNvPr id="2" name="表格 2">
            <a:extLst>
              <a:ext uri="{FF2B5EF4-FFF2-40B4-BE49-F238E27FC236}">
                <a16:creationId xmlns:a16="http://schemas.microsoft.com/office/drawing/2014/main" id="{64E13151-A3B6-4561-9612-56A2EB8F20E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8868612"/>
              </p:ext>
            </p:extLst>
          </p:nvPr>
        </p:nvGraphicFramePr>
        <p:xfrm>
          <a:off x="226378" y="1483071"/>
          <a:ext cx="11714088" cy="48538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0278">
                  <a:extLst>
                    <a:ext uri="{9D8B030D-6E8A-4147-A177-3AD203B41FA5}">
                      <a16:colId xmlns:a16="http://schemas.microsoft.com/office/drawing/2014/main" val="1376786867"/>
                    </a:ext>
                  </a:extLst>
                </a:gridCol>
                <a:gridCol w="10173810">
                  <a:extLst>
                    <a:ext uri="{9D8B030D-6E8A-4147-A177-3AD203B41FA5}">
                      <a16:colId xmlns:a16="http://schemas.microsoft.com/office/drawing/2014/main" val="3207312870"/>
                    </a:ext>
                  </a:extLst>
                </a:gridCol>
              </a:tblGrid>
              <a:tr h="525781">
                <a:tc rowSpan="2"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</a:pPr>
                      <a:r>
                        <a:rPr lang="en-US" altLang="zh-CN" sz="2200" kern="1200" dirty="0">
                          <a:solidFill>
                            <a:schemeClr val="dk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1</a:t>
                      </a:r>
                      <a:r>
                        <a:rPr lang="zh-CN" altLang="en-US" sz="2200" kern="1200" dirty="0">
                          <a:solidFill>
                            <a:schemeClr val="dk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、自然观：顺应 </a:t>
                      </a:r>
                      <a:r>
                        <a:rPr lang="en-US" altLang="zh-CN" sz="2200" kern="1200" dirty="0">
                          <a:solidFill>
                            <a:schemeClr val="dk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vs </a:t>
                      </a:r>
                      <a:r>
                        <a:rPr lang="zh-CN" altLang="en-US" sz="2200" kern="1200" dirty="0">
                          <a:solidFill>
                            <a:schemeClr val="dk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征服 </a:t>
                      </a:r>
                      <a:r>
                        <a:rPr lang="en-US" altLang="zh-CN" sz="2200" kern="1200" dirty="0">
                          <a:solidFill>
                            <a:schemeClr val="dk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(View of Nature: Adapt vs Conquer)</a:t>
                      </a:r>
                      <a:endParaRPr lang="zh-CN" altLang="en-US" sz="2200" kern="1200" dirty="0">
                        <a:solidFill>
                          <a:schemeClr val="dk1"/>
                        </a:solidFill>
                        <a:latin typeface="仿宋" panose="02010609060101010101" pitchFamily="49" charset="-122"/>
                        <a:ea typeface="仿宋" panose="02010609060101010101" pitchFamily="49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</a:pPr>
                      <a:r>
                        <a:rPr lang="zh-CN" altLang="en-US" sz="2200" kern="1200" dirty="0">
                          <a:solidFill>
                            <a:schemeClr val="dk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中国 </a:t>
                      </a:r>
                      <a:r>
                        <a:rPr lang="en-US" altLang="zh-CN" sz="2200" kern="1200" dirty="0">
                          <a:solidFill>
                            <a:schemeClr val="dk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(China)</a:t>
                      </a:r>
                      <a:r>
                        <a:rPr lang="zh-CN" altLang="en-US" sz="2200" kern="1200" dirty="0">
                          <a:solidFill>
                            <a:schemeClr val="dk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：天人合一 </a:t>
                      </a:r>
                      <a:r>
                        <a:rPr lang="en-US" altLang="zh-CN" sz="2200" kern="1200" dirty="0">
                          <a:solidFill>
                            <a:schemeClr val="dk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(Harmony between Man and Nature)</a:t>
                      </a:r>
                      <a:r>
                        <a:rPr lang="zh-CN" altLang="en-US" sz="2200" kern="1200" dirty="0">
                          <a:solidFill>
                            <a:schemeClr val="dk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习俗始终围绕 “顺应自然” 展开，春季播种、夏季耕耘、秋季收获、冬季休养，四季习俗是农耕文明对自然规律的精准呼应。</a:t>
                      </a:r>
                      <a:r>
                        <a:rPr lang="en-US" altLang="zh-CN" sz="2200" kern="1200" dirty="0">
                          <a:solidFill>
                            <a:schemeClr val="dk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Customs revolve around "adapting to nature". Spring sowing, summer cultivation, autumn harvest, and winter rest—seasonal customs are a precise response of agricultural civilization to natural laws.</a:t>
                      </a:r>
                      <a:endParaRPr lang="zh-CN" altLang="en-US" sz="2200" kern="1200" dirty="0">
                        <a:solidFill>
                          <a:schemeClr val="dk1"/>
                        </a:solidFill>
                        <a:latin typeface="仿宋" panose="02010609060101010101" pitchFamily="49" charset="-122"/>
                        <a:ea typeface="仿宋" panose="02010609060101010101" pitchFamily="49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463735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r>
                        <a:rPr lang="zh-CN" altLang="en-US" sz="1600" kern="1200" dirty="0">
                          <a:solidFill>
                            <a:schemeClr val="dk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夏季 </a:t>
                      </a:r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(Summer)</a:t>
                      </a:r>
                    </a:p>
                    <a:p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☀️ </a:t>
                      </a:r>
                      <a:r>
                        <a:rPr lang="zh-CN" altLang="en-US" sz="1600" kern="1200" dirty="0">
                          <a:solidFill>
                            <a:schemeClr val="dk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繁盛热烈</a:t>
                      </a: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</a:pPr>
                      <a:r>
                        <a:rPr lang="zh-CN" altLang="en-US" sz="2200" b="1" kern="1200" dirty="0">
                          <a:solidFill>
                            <a:schemeClr val="dk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西方 </a:t>
                      </a:r>
                      <a:r>
                        <a:rPr lang="en-US" altLang="zh-CN" sz="2200" b="1" kern="1200" dirty="0">
                          <a:solidFill>
                            <a:schemeClr val="dk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(Western)</a:t>
                      </a:r>
                      <a:r>
                        <a:rPr lang="zh-CN" altLang="en-US" sz="2200" b="1" kern="1200" dirty="0">
                          <a:solidFill>
                            <a:schemeClr val="dk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：征服自然 </a:t>
                      </a:r>
                      <a:r>
                        <a:rPr lang="en-US" altLang="zh-CN" sz="2200" b="1" kern="1200" dirty="0">
                          <a:solidFill>
                            <a:schemeClr val="dk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(Conquest of Nature)</a:t>
                      </a:r>
                      <a:r>
                        <a:rPr lang="zh-CN" altLang="en-US" sz="2200" b="1" kern="1200" dirty="0">
                          <a:solidFill>
                            <a:schemeClr val="dk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冬季圣诞节的温暖装饰、夏季独立日的户外狂欢，体现了人类通过文化创造对抗自然、享受自然的主动精神，宗教信仰更强调 “人与自然的契约”。</a:t>
                      </a:r>
                      <a:r>
                        <a:rPr lang="en-US" altLang="zh-CN" sz="2200" b="1" kern="1200" dirty="0">
                          <a:solidFill>
                            <a:schemeClr val="dk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  <a:cs typeface="+mn-cs"/>
                        </a:rPr>
                        <a:t>It reflects the proactive spirit of humans to confront and enjoy nature through cultural creation. Religious beliefs emphasize the "contract between humans and nature".</a:t>
                      </a:r>
                      <a:endParaRPr lang="zh-CN" altLang="en-US" sz="2200" b="1" kern="1200" dirty="0">
                        <a:solidFill>
                          <a:schemeClr val="dk1"/>
                        </a:solidFill>
                        <a:latin typeface="仿宋" panose="02010609060101010101" pitchFamily="49" charset="-122"/>
                        <a:ea typeface="仿宋" panose="02010609060101010101" pitchFamily="49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96604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470712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1939</Words>
  <Application>Microsoft Office PowerPoint</Application>
  <PresentationFormat>宽屏</PresentationFormat>
  <Paragraphs>106</Paragraphs>
  <Slides>13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9" baseType="lpstr">
      <vt:lpstr>等线</vt:lpstr>
      <vt:lpstr>等线 Light</vt:lpstr>
      <vt:lpstr>仿宋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room</dc:creator>
  <cp:lastModifiedBy>room</cp:lastModifiedBy>
  <cp:revision>20</cp:revision>
  <dcterms:created xsi:type="dcterms:W3CDTF">2026-03-01T05:41:55Z</dcterms:created>
  <dcterms:modified xsi:type="dcterms:W3CDTF">2026-03-01T06:48:16Z</dcterms:modified>
</cp:coreProperties>
</file>