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大家好，今天我将为大家介绍徐州古城墙这一珍贵的文化遗产。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本次介绍将分为三个部分：首先是徐州古城墙的概述，包括其地理位置和历史沿革；其次，我们将探讨其独特的“城上城”结构的形成原因；最后，将总结其重要的文化遗产价值。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首先我们来看概述部分。徐州古城墙地处战略要地，历史悠久，最早可追溯到汉代。它不仅是军事防御的杰作，更是研究古代城市发展的活化石。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那么，“城上城”这一奇特景观是如何形成的呢？主要有两个原因：一是地理因素，黄河的多次改道和泛滥，使得泥沙不断淤积，掩埋了旧城；二是军事因素，徐州的战略地位太重要了，所以古人选择在原址上一次次重建，最终形成了这种独特的叠压结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最后，我们来总结徐州古城墙的文化遗产价值。它是城市发展的见证，是建筑技术的瑰宝，是军事防御的典范，更是地方文化传承的重要载体，其价值是多方面且不可替代的。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我的介绍到此结束，感谢大家的聆听！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2.svg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image" Target="../media/image4.sv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2.svg"/><Relationship Id="rId3" Type="http://schemas.openxmlformats.org/officeDocument/2006/relationships/image" Target="../media/image11.png"/><Relationship Id="rId23" Type="http://schemas.openxmlformats.org/officeDocument/2006/relationships/notesSlide" Target="../notesSlides/notesSlide3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23.xml"/><Relationship Id="rId20" Type="http://schemas.openxmlformats.org/officeDocument/2006/relationships/tags" Target="../tags/tag22.xml"/><Relationship Id="rId2" Type="http://schemas.openxmlformats.org/officeDocument/2006/relationships/tags" Target="../tags/tag10.xml"/><Relationship Id="rId19" Type="http://schemas.openxmlformats.org/officeDocument/2006/relationships/tags" Target="../tags/tag21.xml"/><Relationship Id="rId18" Type="http://schemas.openxmlformats.org/officeDocument/2006/relationships/image" Target="../media/image16.svg"/><Relationship Id="rId17" Type="http://schemas.openxmlformats.org/officeDocument/2006/relationships/image" Target="../media/image15.png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18.svg"/><Relationship Id="rId3" Type="http://schemas.openxmlformats.org/officeDocument/2006/relationships/image" Target="../media/image17.png"/><Relationship Id="rId2" Type="http://schemas.openxmlformats.org/officeDocument/2006/relationships/tags" Target="../tags/tag25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2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image" Target="../media/image20.svg"/><Relationship Id="rId10" Type="http://schemas.openxmlformats.org/officeDocument/2006/relationships/image" Target="../media/image19.png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4.svg"/><Relationship Id="rId7" Type="http://schemas.openxmlformats.org/officeDocument/2006/relationships/image" Target="../media/image23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2.svg"/><Relationship Id="rId3" Type="http://schemas.openxmlformats.org/officeDocument/2006/relationships/image" Target="../media/image21.png"/><Relationship Id="rId2" Type="http://schemas.openxmlformats.org/officeDocument/2006/relationships/image" Target="../media/image14.sv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C1405">
                <a:alpha val="100000"/>
              </a:srgbClr>
            </a:gs>
            <a:gs pos="100000">
              <a:srgbClr val="8B4513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09600" y="762000"/>
            <a:ext cx="109728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5F5DC"/>
                </a:solidFill>
                <a:latin typeface="Noto Serif SC"/>
                <a:ea typeface="Noto Serif SC"/>
                <a:cs typeface="Noto Serif SC"/>
                <a:sym typeface="Noto Serif SC"/>
              </a:rPr>
              <a:t>徐州古城墙文化遗产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34376">
            <a:off x="5461032" y="1644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5F5DC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>
            <p:custDataLst>
              <p:tags r:id="rId1"/>
            </p:custDataLst>
          </p:nvPr>
        </p:nvSpPr>
        <p:spPr>
          <a:xfrm>
            <a:off x="609600" y="2032000"/>
            <a:ext cx="5232400" cy="4064000"/>
          </a:xfrm>
          <a:prstGeom prst="roundRect">
            <a:avLst>
              <a:gd name="adj" fmla="val 3125"/>
            </a:avLst>
          </a:prstGeom>
          <a:solidFill>
            <a:srgbClr val="000000">
              <a:alpha val="30000"/>
            </a:srgbClr>
          </a:solidFill>
          <a:ln w="12700" cap="flat" cmpd="sng">
            <a:solidFill>
              <a:srgbClr val="F5F5DC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600" y="2413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1727200" y="24638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5F5DC"/>
                </a:solidFill>
                <a:latin typeface="Noto Serif SC"/>
                <a:ea typeface="Noto Serif SC"/>
                <a:cs typeface="Noto Serif SC"/>
                <a:sym typeface="Noto Serif SC"/>
              </a:rPr>
              <a:t>历史溯源与形制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990600" y="3098800"/>
            <a:ext cx="44704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DC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徐州古城墙始建于东晋，历经唐、宋、元、明、清等朝代的修缮与扩建，现存墙体主要为明清时期遗存。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DC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城墙周长约6公里，设城门四座，分别为东门（寅宾门）、西门（迎恩门）、南门（奎光门）和北门（武宁门），整体布局体现了古代军事防御与城市规划的智慧。</a:t>
            </a:r>
            <a:endParaRPr lang="en-US" sz="1400" b="0" i="0" u="none" strike="noStrike">
              <a:solidFill>
                <a:srgbClr val="F5F5DC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6350000" y="2032000"/>
            <a:ext cx="5232400" cy="4064000"/>
          </a:xfrm>
          <a:prstGeom prst="roundRect">
            <a:avLst>
              <a:gd name="adj" fmla="val 3125"/>
            </a:avLst>
          </a:prstGeom>
          <a:solidFill>
            <a:srgbClr val="000000">
              <a:alpha val="30000"/>
            </a:srgbClr>
          </a:solidFill>
          <a:ln w="12700" cap="flat" cmpd="sng">
            <a:solidFill>
              <a:srgbClr val="F5F5DC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31000" y="2413000"/>
            <a:ext cx="609600" cy="6096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11"/>
            </p:custDataLst>
          </p:nvPr>
        </p:nvSpPr>
        <p:spPr>
          <a:xfrm>
            <a:off x="7467600" y="24638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F5F5DC"/>
                </a:solidFill>
                <a:latin typeface="Noto Serif SC"/>
                <a:ea typeface="Noto Serif SC"/>
                <a:cs typeface="Noto Serif SC"/>
                <a:sym typeface="Noto Serif SC"/>
              </a:rPr>
              <a:t>文化价值与保护</a:t>
            </a:r>
            <a:endParaRPr lang="en-US" sz="1100"/>
          </a:p>
        </p:txBody>
      </p:sp>
      <p:sp>
        <p:nvSpPr>
          <p:cNvPr id="11" name="AutoShape 11"/>
          <p:cNvSpPr/>
          <p:nvPr>
            <p:custDataLst>
              <p:tags r:id="rId12"/>
            </p:custDataLst>
          </p:nvPr>
        </p:nvSpPr>
        <p:spPr>
          <a:xfrm>
            <a:off x="6731000" y="3098800"/>
            <a:ext cx="4470400" cy="266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5F5DC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作为“楚韵汉风”的重要载体，徐州古城墙见证了彭城数千年的沧桑变迁，是研究中国古代筑城技术的实物例证。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5F5DC">
                    <a:alpha val="9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近年来，当地政府对古城墙进行了系统性的考古发掘与修复保护，力求在城市现代化进程中，留存这份珍贵的历史记忆与文化根脉。</a:t>
            </a:r>
            <a:endParaRPr lang="en-US" sz="1400" b="0" i="0" u="none" strike="noStrike">
              <a:solidFill>
                <a:srgbClr val="F5F5DC">
                  <a:alpha val="90196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4ED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目录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4092">
            <a:off x="762004" y="1835150"/>
            <a:ext cx="10668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8B4513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4" name="AutoShape 4"/>
          <p:cNvSpPr/>
          <p:nvPr/>
        </p:nvSpPr>
        <p:spPr>
          <a:xfrm>
            <a:off x="762000" y="2286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8B451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540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778000" y="2565400"/>
            <a:ext cx="101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01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31254">
            <a:off x="2603500" y="2787713"/>
            <a:ext cx="635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451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3175000" y="2565400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概述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34925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8B451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746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778000" y="3771900"/>
            <a:ext cx="101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02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5331254">
            <a:off x="2603500" y="3994213"/>
            <a:ext cx="635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451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3175000" y="3771900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城上城的形成原因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4699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8B4513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9530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1778000" y="4978400"/>
            <a:ext cx="1016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03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5331254">
            <a:off x="2603500" y="5200713"/>
            <a:ext cx="635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8B4513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3175000" y="4978400"/>
            <a:ext cx="762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文化遗产价值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1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一、概述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3495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016000" y="2984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地理位置</a:t>
            </a:r>
            <a:endParaRPr lang="en-US" sz="1100"/>
          </a:p>
        </p:txBody>
      </p:sp>
      <p:cxnSp>
        <p:nvCxnSpPr>
          <p:cNvPr id="6" name="Connector 6"/>
          <p:cNvCxnSpPr/>
          <p:nvPr>
            <p:custDataLst>
              <p:tags r:id="rId6"/>
            </p:custDataLst>
          </p:nvPr>
        </p:nvCxnSpPr>
        <p:spPr>
          <a:xfrm rot="-17188">
            <a:off x="1016016" y="34861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1016000" y="361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位于江苏省徐州市，是古代军事防御体系的重要组成部分。地理位置优越，自古以来便是兵家必争之地。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8"/>
            </p:custDataLst>
          </p:nvPr>
        </p:nvSpPr>
        <p:spPr>
          <a:xfrm>
            <a:off x="4445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9000" y="23495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12"/>
            </p:custDataLst>
          </p:nvPr>
        </p:nvSpPr>
        <p:spPr>
          <a:xfrm>
            <a:off x="4699000" y="2984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历史沿革</a:t>
            </a:r>
            <a:endParaRPr lang="en-US" sz="1100"/>
          </a:p>
        </p:txBody>
      </p:sp>
      <p:cxnSp>
        <p:nvCxnSpPr>
          <p:cNvPr id="11" name="Connector 11"/>
          <p:cNvCxnSpPr/>
          <p:nvPr>
            <p:custDataLst>
              <p:tags r:id="rId13"/>
            </p:custDataLst>
          </p:nvPr>
        </p:nvCxnSpPr>
        <p:spPr>
          <a:xfrm rot="-17188">
            <a:off x="4699016" y="34861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>
            <p:custDataLst>
              <p:tags r:id="rId14"/>
            </p:custDataLst>
          </p:nvPr>
        </p:nvSpPr>
        <p:spPr>
          <a:xfrm>
            <a:off x="4699000" y="361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始建于汉代，历经多朝修缮，形成独特的城上城结构。历史可追溯至2000多年前，具有极高的历史价值。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5"/>
            </p:custDataLst>
          </p:nvPr>
        </p:nvSpPr>
        <p:spPr>
          <a:xfrm>
            <a:off x="8128000" y="2032000"/>
            <a:ext cx="3302000" cy="4064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82000" y="2349500"/>
            <a:ext cx="508000" cy="508000"/>
          </a:xfrm>
          <a:prstGeom prst="rect">
            <a:avLst/>
          </a:prstGeom>
        </p:spPr>
      </p:pic>
      <p:sp>
        <p:nvSpPr>
          <p:cNvPr id="15" name="AutoShape 15"/>
          <p:cNvSpPr/>
          <p:nvPr>
            <p:custDataLst>
              <p:tags r:id="rId19"/>
            </p:custDataLst>
          </p:nvPr>
        </p:nvSpPr>
        <p:spPr>
          <a:xfrm>
            <a:off x="8382000" y="2984500"/>
            <a:ext cx="279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22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历史</a:t>
            </a:r>
            <a:r>
              <a:rPr lang="en-US" sz="22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价值</a:t>
            </a:r>
            <a:endParaRPr lang="en-US" sz="1100"/>
          </a:p>
        </p:txBody>
      </p:sp>
      <p:cxnSp>
        <p:nvCxnSpPr>
          <p:cNvPr id="16" name="Connector 16"/>
          <p:cNvCxnSpPr/>
          <p:nvPr>
            <p:custDataLst>
              <p:tags r:id="rId20"/>
            </p:custDataLst>
          </p:nvPr>
        </p:nvCxnSpPr>
        <p:spPr>
          <a:xfrm rot="-17188">
            <a:off x="8382016" y="34861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>
            <p:custDataLst>
              <p:tags r:id="rId21"/>
            </p:custDataLst>
          </p:nvPr>
        </p:nvSpPr>
        <p:spPr>
          <a:xfrm>
            <a:off x="8382000" y="36195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6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中国古代军事防御工程的杰出代表，承载丰富历史文化信息，是研究中国古代城市发展的重要实物资料。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二、城上城的形成原因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2032000"/>
            <a:ext cx="5207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9500" y="2349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>
            <p:custDataLst>
              <p:tags r:id="rId5"/>
            </p:custDataLst>
          </p:nvPr>
        </p:nvSpPr>
        <p:spPr>
          <a:xfrm>
            <a:off x="1587500" y="2311400"/>
            <a:ext cx="4064000" cy="482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9197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地理与水患：黄河改道的持续冲击</a:t>
            </a:r>
            <a:endParaRPr lang="en-US" sz="1100"/>
          </a:p>
        </p:txBody>
      </p:sp>
      <p:cxnSp>
        <p:nvCxnSpPr>
          <p:cNvPr id="6" name="Connector 6"/>
          <p:cNvCxnSpPr/>
          <p:nvPr>
            <p:custDataLst>
              <p:tags r:id="rId6"/>
            </p:custDataLst>
          </p:nvPr>
        </p:nvCxnSpPr>
        <p:spPr>
          <a:xfrm rot="-9549">
            <a:off x="1079509" y="2995295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>
            <p:custDataLst>
              <p:tags r:id="rId7"/>
            </p:custDataLst>
          </p:nvPr>
        </p:nvSpPr>
        <p:spPr>
          <a:xfrm>
            <a:off x="1079500" y="2984500"/>
            <a:ext cx="4572000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地理环境：</a:t>
            </a:r>
            <a:r>
              <a:rPr lang="en-US" sz="1600" b="0" i="0" u="none" strike="noStrike">
                <a:solidFill>
                  <a:srgbClr val="505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徐州地处汴泗交汇处，是漕运重镇，但也频遭黄河泛滥。</a:t>
            </a:r>
            <a:endParaRPr lang="en-US" sz="1100"/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rgbClr val="1F23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</a:br>
            <a:endParaRPr lang="en-US" sz="1600" b="0" i="0" u="none" strike="noStrike">
              <a:solidFill>
                <a:srgbClr val="1F232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淤积叠压：</a:t>
            </a:r>
            <a:r>
              <a:rPr lang="en-US" sz="1600" b="0" i="0" u="none" strike="noStrike">
                <a:solidFill>
                  <a:srgbClr val="505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洪水退去后数米厚的泥沙将旧城深埋，形成了“明清淤土—唐宋遗存—商周器物”的垂直地层奇观。</a:t>
            </a:r>
            <a:endParaRPr lang="en-US" sz="1600" b="0" i="0" u="none" strike="noStrike">
              <a:solidFill>
                <a:srgbClr val="505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AutoShape 8"/>
          <p:cNvSpPr/>
          <p:nvPr>
            <p:custDataLst>
              <p:tags r:id="rId8"/>
            </p:custDataLst>
          </p:nvPr>
        </p:nvSpPr>
        <p:spPr>
          <a:xfrm>
            <a:off x="6223000" y="2032000"/>
            <a:ext cx="5207000" cy="4064000"/>
          </a:xfrm>
          <a:prstGeom prst="roundRect">
            <a:avLst>
              <a:gd name="adj" fmla="val 312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0500" y="23495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>
            <p:custDataLst>
              <p:tags r:id="rId12"/>
            </p:custDataLst>
          </p:nvPr>
        </p:nvSpPr>
        <p:spPr>
          <a:xfrm>
            <a:off x="7048500" y="2311400"/>
            <a:ext cx="4064000" cy="482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9197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兵家必争：城址不迁的战略地位</a:t>
            </a:r>
            <a:endParaRPr lang="en-US" sz="1100"/>
          </a:p>
        </p:txBody>
      </p:sp>
      <p:cxnSp>
        <p:nvCxnSpPr>
          <p:cNvPr id="11" name="Connector 11"/>
          <p:cNvCxnSpPr/>
          <p:nvPr>
            <p:custDataLst>
              <p:tags r:id="rId13"/>
            </p:custDataLst>
          </p:nvPr>
        </p:nvCxnSpPr>
        <p:spPr>
          <a:xfrm rot="-9549">
            <a:off x="6540509" y="2851150"/>
            <a:ext cx="457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E6E6E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>
            <p:custDataLst>
              <p:tags r:id="rId14"/>
            </p:custDataLst>
          </p:nvPr>
        </p:nvSpPr>
        <p:spPr>
          <a:xfrm>
            <a:off x="6540500" y="2984500"/>
            <a:ext cx="4572000" cy="292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战略核心：</a:t>
            </a:r>
            <a:r>
              <a:rPr lang="en-US" sz="1600" b="0" i="0" u="none" strike="noStrike">
                <a:solidFill>
                  <a:srgbClr val="505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因地处中原要道，历代均未迁城避灾，而是选择“淹而不迁、屡淹屡建”。</a:t>
            </a:r>
            <a:endParaRPr lang="en-US" sz="1100"/>
          </a:p>
          <a:p>
            <a:pPr indent="0" algn="l">
              <a:lnSpc>
                <a:spcPct val="125000"/>
              </a:lnSpc>
            </a:pPr>
            <a:br>
              <a:rPr lang="en-US" sz="1600" b="0" i="0" u="none" strike="noStrike">
                <a:solidFill>
                  <a:srgbClr val="1F232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</a:br>
            <a:endParaRPr lang="en-US" sz="1600" b="0" i="0" u="none" strike="noStrike">
              <a:solidFill>
                <a:srgbClr val="1F232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2000" b="1" i="0" u="none" strike="noStrike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独特格局：</a:t>
            </a:r>
            <a:r>
              <a:rPr lang="en-US" sz="1600" b="0" i="0" u="none" strike="noStrike">
                <a:solidFill>
                  <a:srgbClr val="505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这种持续在原址重建的方式，最终造就了“城下城、街下街、井下井”的城市奇观。</a:t>
            </a:r>
            <a:endParaRPr lang="en-US" sz="1600" b="0" i="0" u="none" strike="noStrike">
              <a:solidFill>
                <a:srgbClr val="505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8F2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1016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8B4513"/>
                </a:solidFill>
                <a:latin typeface="汉仪尚巍手书W"/>
                <a:ea typeface="汉仪尚巍手书W"/>
                <a:cs typeface="汉仪尚巍手书W"/>
                <a:sym typeface="汉仪尚巍手书W"/>
              </a:rPr>
              <a:t>三、文化遗产价值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2032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2860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524000" y="2260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城市发展见证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2730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徐州古城墙是中国古代城市发展的实物见证，反映了不同历史时期的城市建设技术与军事防御思想。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032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77000" y="22860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985000" y="2260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建筑技术研究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477000" y="2730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古城墙的建筑技术体现了古代工匠的智慧，尤其是城上城结构的设计与施工，具有重要的建筑学研究价值。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62000" y="4191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4450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军事防御体系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016000" y="4889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徐州古城墙是古代军事防御体系的典型代表，其布局与结构为研究古代战争与防御提供了重要资料。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223000" y="4191000"/>
            <a:ext cx="5207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2700000" algn="tl" rotWithShape="0">
              <a:srgbClr val="8B4513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77000" y="44450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44196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8B451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文化传承载体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477000" y="4889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1212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古城墙承载了徐州丰富的历史文化信息，是传承地方文化的重要载体，具有不可替代的文化价值。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93628">
                <a:alpha val="100000"/>
              </a:srgbClr>
            </a:gs>
            <a:gs pos="100000">
              <a:srgbClr val="2D1914">
                <a:alpha val="100000"/>
              </a:srgbClr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09600" y="2286000"/>
            <a:ext cx="109728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5F5DC"/>
                </a:solidFill>
                <a:latin typeface="Noto Serif SC"/>
                <a:ea typeface="Noto Serif SC"/>
                <a:cs typeface="Noto Serif SC"/>
                <a:sym typeface="Noto Serif SC"/>
              </a:rPr>
              <a:t>谢谢大家</a:t>
            </a:r>
            <a:endParaRPr lang="en-US" sz="1100"/>
          </a:p>
        </p:txBody>
      </p:sp>
      <p:cxnSp>
        <p:nvCxnSpPr>
          <p:cNvPr id="3" name="Connector 3"/>
          <p:cNvCxnSpPr/>
          <p:nvPr/>
        </p:nvCxnSpPr>
        <p:spPr>
          <a:xfrm rot="-34376">
            <a:off x="5461032" y="3295650"/>
            <a:ext cx="127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F5F5DC">
                <a:alpha val="6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10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1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2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3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4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5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6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7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8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19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20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1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2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3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4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5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6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7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8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29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3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30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31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32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33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ags/tag4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5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6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7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8.xml><?xml version="1.0" encoding="utf-8"?>
<p:tagLst xmlns:p="http://schemas.openxmlformats.org/presentationml/2006/main">
  <p:tag name="KSO_WM_DIAGRAM_VIRTUALLY_FRAME" val="{&quot;height&quot;:320,&quot;left&quot;:48,&quot;top&quot;:160,&quot;width&quot;:864}"/>
</p:tagLst>
</file>

<file path=ppt/tags/tag9.xml><?xml version="1.0" encoding="utf-8"?>
<p:tagLst xmlns:p="http://schemas.openxmlformats.org/presentationml/2006/main">
  <p:tag name="KSO_WM_DIAGRAM_VIRTUALLY_FRAME" val="{&quot;height&quot;:320,&quot;left&quot;:60,&quot;top&quot;:160,&quot;width&quot;:84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843</Words>
  <Application>WPS 演示</Application>
  <PresentationFormat/>
  <Paragraphs>74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Arial</vt:lpstr>
      <vt:lpstr>Noto Serif SC</vt:lpstr>
      <vt:lpstr>Dark Courier</vt:lpstr>
      <vt:lpstr>Noto Sans SC</vt:lpstr>
      <vt:lpstr>汉仪尚巍手书W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海峰</cp:lastModifiedBy>
  <cp:revision>1</cp:revision>
  <dcterms:created xsi:type="dcterms:W3CDTF">2026-03-09T12:00:23Z</dcterms:created>
  <dcterms:modified xsi:type="dcterms:W3CDTF">2026-03-09T12:00:23Z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A5F3996054B54A739297A76C242EA578_12</vt:lpwstr>
  </property>
  <property fmtid="{D5CDD505-2E9C-101B-9397-08002B2CF9AE}" pid="3" name="KSOProductBuildVer">
    <vt:lpwstr>2052-12.1.0.19770</vt:lpwstr>
  </property>
</Properties>
</file>