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gs" Target="tags/tag72.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smtClean="0"/>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gs>
            <a:gs pos="100000">
              <a:schemeClr val="bg2">
                <a:lumMod val="85000"/>
              </a:schemeClr>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tags" Target="../tags/tag6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tags" Target="../tags/tag6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tags" Target="../tags/tag7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58"/>
          <p:cNvSpPr txBox="1"/>
          <p:nvPr/>
        </p:nvSpPr>
        <p:spPr>
          <a:xfrm>
            <a:off x="1916430" y="908050"/>
            <a:ext cx="8357870" cy="5597525"/>
          </a:xfrm>
          <a:prstGeom prst="rect">
            <a:avLst/>
          </a:prstGeom>
          <a:noFill/>
          <a:ln w="9525">
            <a:noFill/>
          </a:ln>
        </p:spPr>
        <p:txBody>
          <a:bodyPr>
            <a:no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algn="ctr">
              <a:lnSpc>
                <a:spcPct val="125000"/>
              </a:lnSpc>
              <a:spcBef>
                <a:spcPct val="0"/>
              </a:spcBef>
              <a:buClr>
                <a:srgbClr val="00FF00"/>
              </a:buClr>
              <a:buFont typeface="Wingdings" panose="05000000000000000000" pitchFamily="2" charset="2"/>
              <a:buNone/>
            </a:pPr>
            <a:r>
              <a:rPr lang="zh-CN" altLang="en-US" sz="4800" b="1" dirty="0">
                <a:solidFill>
                  <a:srgbClr val="003300"/>
                </a:solidFill>
                <a:latin typeface="黑体" panose="02010609060101010101" pitchFamily="2" charset="-122"/>
                <a:ea typeface="黑体" panose="02010609060101010101" pitchFamily="2" charset="-122"/>
                <a:cs typeface="+mj-cs"/>
                <a:sym typeface="+mn-ea"/>
              </a:rPr>
              <a:t>蚯蚓对生态环境</a:t>
            </a:r>
            <a:endParaRPr lang="zh-CN" altLang="en-US" sz="4800" b="1" dirty="0">
              <a:solidFill>
                <a:srgbClr val="003300"/>
              </a:solidFill>
              <a:latin typeface="黑体" panose="02010609060101010101" pitchFamily="2" charset="-122"/>
              <a:ea typeface="黑体" panose="02010609060101010101" pitchFamily="2" charset="-122"/>
              <a:cs typeface="+mj-cs"/>
              <a:sym typeface="+mn-ea"/>
            </a:endParaRPr>
          </a:p>
          <a:p>
            <a:pPr marL="0" lvl="0" indent="0" algn="ctr">
              <a:lnSpc>
                <a:spcPct val="125000"/>
              </a:lnSpc>
              <a:spcBef>
                <a:spcPct val="0"/>
              </a:spcBef>
              <a:buClr>
                <a:srgbClr val="00FF00"/>
              </a:buClr>
              <a:buFont typeface="Wingdings" panose="05000000000000000000" pitchFamily="2" charset="2"/>
              <a:buNone/>
            </a:pPr>
            <a:r>
              <a:rPr lang="zh-CN" altLang="en-US" sz="4800" b="1" dirty="0">
                <a:solidFill>
                  <a:srgbClr val="003300"/>
                </a:solidFill>
                <a:latin typeface="黑体" panose="02010609060101010101" pitchFamily="2" charset="-122"/>
                <a:ea typeface="黑体" panose="02010609060101010101" pitchFamily="2" charset="-122"/>
                <a:cs typeface="+mj-cs"/>
                <a:sym typeface="+mn-ea"/>
              </a:rPr>
              <a:t>土壤指示与改良作用</a:t>
            </a:r>
            <a:endParaRPr lang="zh-CN" altLang="en-US" sz="4800" b="1" dirty="0">
              <a:latin typeface="Times New Roman" panose="02020603050405020304" pitchFamily="18" charset="0"/>
              <a:ea typeface="黑体" panose="02010609060101010101" pitchFamily="2" charset="-122"/>
              <a:cs typeface="Times New Roman" panose="02020603050405020304" pitchFamily="18" charset="0"/>
            </a:endParaRPr>
          </a:p>
          <a:p>
            <a:pPr marL="0" lvl="0" indent="0" algn="ctr" eaLnBrk="1" hangingPunct="1">
              <a:lnSpc>
                <a:spcPct val="130000"/>
              </a:lnSpc>
              <a:spcBef>
                <a:spcPts val="600"/>
              </a:spcBef>
              <a:buNone/>
            </a:pPr>
            <a:endParaRPr lang="zh-CN" altLang="en-US" sz="4000" b="1" dirty="0">
              <a:solidFill>
                <a:srgbClr val="000000"/>
              </a:solidFill>
              <a:latin typeface="Calibri" panose="020F0502020204030204" charset="0"/>
              <a:ea typeface="黑体" panose="02010609060101010101" pitchFamily="2" charset="-122"/>
            </a:endParaRPr>
          </a:p>
          <a:p>
            <a:pPr marL="0" lvl="0" indent="0" algn="ctr" eaLnBrk="1" hangingPunct="1">
              <a:lnSpc>
                <a:spcPct val="130000"/>
              </a:lnSpc>
              <a:spcBef>
                <a:spcPts val="600"/>
              </a:spcBef>
              <a:buNone/>
            </a:pPr>
            <a:r>
              <a:rPr lang="zh-CN" altLang="en-US" sz="2800" b="1" dirty="0">
                <a:solidFill>
                  <a:srgbClr val="000000"/>
                </a:solidFill>
                <a:latin typeface="Calibri" panose="020F0502020204030204" charset="0"/>
                <a:ea typeface="黑体" panose="02010609060101010101" pitchFamily="2" charset="-122"/>
              </a:rPr>
              <a:t>指导教师：</a:t>
            </a:r>
            <a:r>
              <a:rPr lang="zh-CN" altLang="en-US" sz="2800" b="1" dirty="0">
                <a:solidFill>
                  <a:srgbClr val="000000"/>
                </a:solidFill>
                <a:latin typeface="Calibri" panose="020F0502020204030204" charset="0"/>
                <a:ea typeface="黑体" panose="02010609060101010101" pitchFamily="2" charset="-122"/>
                <a:sym typeface="+mn-ea"/>
              </a:rPr>
              <a:t>武秋</a:t>
            </a:r>
            <a:endParaRPr lang="zh-CN" altLang="en-US" sz="2800" dirty="0" err="1">
              <a:solidFill>
                <a:srgbClr val="002060"/>
              </a:solidFill>
              <a:latin typeface="+mj-ea"/>
              <a:ea typeface="+mj-ea"/>
              <a:cs typeface="+mj-ea"/>
              <a:sym typeface="+mn-ea"/>
            </a:endParaRPr>
          </a:p>
          <a:p>
            <a:pPr marL="0" lvl="0" indent="0" algn="ctr" eaLnBrk="1" hangingPunct="1">
              <a:lnSpc>
                <a:spcPct val="130000"/>
              </a:lnSpc>
              <a:spcBef>
                <a:spcPts val="600"/>
              </a:spcBef>
              <a:buNone/>
            </a:pPr>
            <a:r>
              <a:rPr lang="zh-CN" altLang="en-US" sz="2800" b="1" dirty="0">
                <a:solidFill>
                  <a:srgbClr val="000000"/>
                </a:solidFill>
                <a:latin typeface="Calibri" panose="020F0502020204030204" charset="0"/>
                <a:ea typeface="黑体" panose="02010609060101010101" pitchFamily="2" charset="-122"/>
                <a:sym typeface="+mn-ea"/>
              </a:rPr>
              <a:t>主持人：戴志骏 </a:t>
            </a:r>
            <a:endParaRPr kumimoji="0" sz="2800" b="0" i="0" u="none" strike="noStrike" kern="1200" cap="none" spc="0" normalizeH="0" baseline="0" noProof="1" dirty="0">
              <a:solidFill>
                <a:srgbClr val="002060"/>
              </a:solidFill>
              <a:latin typeface="+mj-ea"/>
              <a:ea typeface="+mj-ea"/>
              <a:cs typeface="+mj-ea"/>
            </a:endParaRPr>
          </a:p>
          <a:p>
            <a:pPr marL="0" lvl="0" indent="0" algn="ctr" eaLnBrk="1" hangingPunct="1">
              <a:lnSpc>
                <a:spcPct val="130000"/>
              </a:lnSpc>
              <a:spcBef>
                <a:spcPts val="600"/>
              </a:spcBef>
              <a:buNone/>
            </a:pPr>
            <a:r>
              <a:rPr lang="en-US" altLang="zh-CN" b="1" dirty="0">
                <a:solidFill>
                  <a:srgbClr val="000000"/>
                </a:solidFill>
                <a:latin typeface="Calibri" panose="020F0502020204030204" charset="0"/>
                <a:ea typeface="黑体" panose="02010609060101010101" pitchFamily="2" charset="-122"/>
              </a:rPr>
              <a:t> </a:t>
            </a:r>
            <a:endParaRPr lang="zh-CN" altLang="en-US" sz="2400" b="1" dirty="0">
              <a:solidFill>
                <a:srgbClr val="0000FF"/>
              </a:solidFill>
              <a:latin typeface="Times New Roman" panose="02020603050405020304" pitchFamily="18" charset="0"/>
              <a:ea typeface="黑体" panose="02010609060101010101" pitchFamily="2" charset="-122"/>
            </a:endParaRPr>
          </a:p>
        </p:txBody>
      </p:sp>
      <p:sp>
        <p:nvSpPr>
          <p:cNvPr id="9219" name="Text Box 59"/>
          <p:cNvSpPr txBox="1"/>
          <p:nvPr/>
        </p:nvSpPr>
        <p:spPr>
          <a:xfrm>
            <a:off x="3863975" y="6056313"/>
            <a:ext cx="446405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algn="ctr" eaLnBrk="1" hangingPunct="1">
              <a:spcBef>
                <a:spcPct val="0"/>
              </a:spcBef>
              <a:buNone/>
            </a:pPr>
            <a:r>
              <a:rPr sz="2400" dirty="0">
                <a:solidFill>
                  <a:srgbClr val="000000"/>
                </a:solidFill>
                <a:latin typeface="Times New Roman" panose="02020603050405020304" pitchFamily="18" charset="0"/>
                <a:ea typeface="黑体" panose="02010609060101010101" pitchFamily="2" charset="-122"/>
              </a:rPr>
              <a:t>2023年</a:t>
            </a:r>
            <a:r>
              <a:rPr lang="en-US" sz="2400" dirty="0">
                <a:solidFill>
                  <a:srgbClr val="000000"/>
                </a:solidFill>
                <a:latin typeface="Times New Roman" panose="02020603050405020304" pitchFamily="18" charset="0"/>
                <a:ea typeface="黑体" panose="02010609060101010101" pitchFamily="2" charset="-122"/>
              </a:rPr>
              <a:t>8</a:t>
            </a:r>
            <a:r>
              <a:rPr sz="2400" dirty="0">
                <a:solidFill>
                  <a:srgbClr val="000000"/>
                </a:solidFill>
                <a:latin typeface="Times New Roman" panose="02020603050405020304" pitchFamily="18" charset="0"/>
                <a:ea typeface="黑体" panose="02010609060101010101" pitchFamily="2" charset="-122"/>
              </a:rPr>
              <a:t>月</a:t>
            </a:r>
            <a:r>
              <a:rPr lang="en-US" sz="2400" dirty="0">
                <a:solidFill>
                  <a:srgbClr val="000000"/>
                </a:solidFill>
                <a:latin typeface="Times New Roman" panose="02020603050405020304" pitchFamily="18" charset="0"/>
                <a:ea typeface="黑体" panose="02010609060101010101" pitchFamily="2" charset="-122"/>
              </a:rPr>
              <a:t>31</a:t>
            </a:r>
            <a:r>
              <a:rPr sz="2400" dirty="0">
                <a:solidFill>
                  <a:srgbClr val="000000"/>
                </a:solidFill>
                <a:latin typeface="Times New Roman" panose="02020603050405020304" pitchFamily="18" charset="0"/>
                <a:ea typeface="黑体" panose="02010609060101010101" pitchFamily="2" charset="-122"/>
              </a:rPr>
              <a:t>日</a:t>
            </a:r>
            <a:endParaRPr sz="2400" dirty="0">
              <a:solidFill>
                <a:srgbClr val="000000"/>
              </a:solidFill>
              <a:latin typeface="Times New Roman" panose="02020603050405020304" pitchFamily="18" charset="0"/>
              <a:ea typeface="黑体" panose="02010609060101010101" pitchFamily="2" charset="-122"/>
            </a:endParaRPr>
          </a:p>
        </p:txBody>
      </p:sp>
      <p:sp>
        <p:nvSpPr>
          <p:cNvPr id="12292" name="Line 6"/>
          <p:cNvSpPr>
            <a:spLocks noChangeShapeType="1"/>
          </p:cNvSpPr>
          <p:nvPr/>
        </p:nvSpPr>
        <p:spPr bwMode="auto">
          <a:xfrm>
            <a:off x="1550670" y="3248980"/>
            <a:ext cx="9144000" cy="0"/>
          </a:xfrm>
          <a:prstGeom prst="line">
            <a:avLst/>
          </a:prstGeom>
          <a:noFill/>
          <a:ln w="76200">
            <a:solidFill>
              <a:srgbClr val="FF0000"/>
            </a:solidFill>
            <a:round/>
          </a:ln>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en-US" altLang="zh-CN" sz="4000" dirty="0">
                <a:solidFill>
                  <a:srgbClr val="003300"/>
                </a:solidFill>
                <a:latin typeface="黑体" panose="02010609060101010101" pitchFamily="2" charset="-122"/>
                <a:ea typeface="黑体" panose="02010609060101010101" pitchFamily="2" charset="-122"/>
                <a:sym typeface="+mn-ea"/>
              </a:rPr>
              <a:t>1</a:t>
            </a:r>
            <a:r>
              <a:rPr lang="zh-CN" altLang="en-US" sz="4000" dirty="0">
                <a:solidFill>
                  <a:srgbClr val="003300"/>
                </a:solidFill>
                <a:latin typeface="黑体" panose="02010609060101010101" pitchFamily="2" charset="-122"/>
                <a:ea typeface="黑体" panose="02010609060101010101" pitchFamily="2" charset="-122"/>
                <a:sym typeface="+mn-ea"/>
              </a:rPr>
              <a:t>、蚯蚓的作用</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998220"/>
            <a:ext cx="7863205" cy="396430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1" indent="-342900" algn="l">
              <a:lnSpc>
                <a:spcPct val="90000"/>
              </a:lnSpc>
              <a:spcBef>
                <a:spcPct val="20000"/>
              </a:spcBef>
              <a:buClrTx/>
              <a:buSzTx/>
              <a:buFont typeface="Wingdings" panose="05000000000000000000" pitchFamily="2" charset="2"/>
              <a:buNone/>
            </a:pPr>
            <a:r>
              <a:rPr lang="zh-CN" altLang="en-US" dirty="0">
                <a:solidFill>
                  <a:srgbClr val="003300"/>
                </a:solidFill>
                <a:latin typeface="黑体" panose="02010609060101010101" pitchFamily="2" charset="-122"/>
                <a:ea typeface="黑体" panose="02010609060101010101" pitchFamily="2" charset="-122"/>
                <a:sym typeface="+mn-ea"/>
              </a:rPr>
              <a:t>　</a:t>
            </a:r>
            <a:r>
              <a:rPr lang="zh-CN" altLang="en-US" b="0" dirty="0">
                <a:solidFill>
                  <a:srgbClr val="003300"/>
                </a:solidFill>
                <a:latin typeface="黑体" panose="02010609060101010101" pitchFamily="2" charset="-122"/>
                <a:ea typeface="黑体" panose="02010609060101010101" pitchFamily="2" charset="-122"/>
                <a:sym typeface="+mn-ea"/>
              </a:rPr>
              <a:t>目前，人们越来越认识到蚯蚓在农业、林业、牧业生产上的重要性和对环境保护的特殊作用。由于蚯蚓的掘地性和杂食性，每年每公顷土地内的蚯蚓排出的蚓粪就可以达到几十吨至几百吨。富含腐殖质的蚓粪是植物生长的极好肥料。蚯蚓的活动还可以改良土壤，加速分解土壤中的有机物，恢复和保持土壤的生态平衡。此外，蚯蚓在处理垃圾中的有机废物，降解环境中的污染物和为人类提供蛋白质新来源等方面都日益受到人们的重视。</a:t>
            </a:r>
            <a:endParaRPr lang="zh-CN" altLang="en-US" sz="2800" b="0"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1460500" y="0"/>
            <a:ext cx="94138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dirty="0">
                <a:solidFill>
                  <a:srgbClr val="003300"/>
                </a:solidFill>
                <a:latin typeface="黑体" panose="02010609060101010101" pitchFamily="2" charset="-122"/>
                <a:ea typeface="黑体" panose="02010609060101010101" pitchFamily="2" charset="-122"/>
                <a:sym typeface="+mn-ea"/>
              </a:rPr>
              <a:t>蚯蚓在经济等其他方面的价值和应用（</a:t>
            </a:r>
            <a:r>
              <a:rPr lang="en-US" altLang="zh-CN" sz="4000" dirty="0">
                <a:solidFill>
                  <a:srgbClr val="003300"/>
                </a:solidFill>
                <a:latin typeface="黑体" panose="02010609060101010101" pitchFamily="2" charset="-122"/>
                <a:ea typeface="黑体" panose="02010609060101010101" pitchFamily="2" charset="-122"/>
                <a:sym typeface="+mn-ea"/>
              </a:rPr>
              <a:t>1</a:t>
            </a:r>
            <a:r>
              <a:rPr lang="zh-CN" altLang="en-US" sz="4000" dirty="0">
                <a:solidFill>
                  <a:srgbClr val="003300"/>
                </a:solidFill>
                <a:latin typeface="黑体" panose="02010609060101010101" pitchFamily="2" charset="-122"/>
                <a:ea typeface="黑体" panose="02010609060101010101" pitchFamily="2" charset="-122"/>
                <a:sym typeface="+mn-ea"/>
              </a:rPr>
              <a:t>）</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773430"/>
            <a:ext cx="4537075" cy="5590540"/>
          </a:xfrm>
          <a:prstGeom prst="rect">
            <a:avLst/>
          </a:prstGeom>
          <a:noFill/>
          <a:ln w="9525">
            <a:noFill/>
          </a:ln>
        </p:spPr>
        <p:txBody>
          <a:bodyPr wrap="square">
            <a:no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algn="l">
              <a:lnSpc>
                <a:spcPct val="90000"/>
              </a:lnSpc>
              <a:buClrTx/>
              <a:buSzTx/>
              <a:buFontTx/>
              <a:buNone/>
            </a:pPr>
            <a:r>
              <a:rPr lang="zh-CN" altLang="en-US" sz="2800" b="1"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蚯蚓还可以作饲料、食品和药材，对人类的益处很大。</a:t>
            </a:r>
            <a:endParaRPr lang="zh-CN" altLang="en-US" sz="2800" dirty="0">
              <a:solidFill>
                <a:srgbClr val="003300"/>
              </a:solidFill>
              <a:latin typeface="黑体" panose="02010609060101010101" pitchFamily="2" charset="-122"/>
              <a:ea typeface="黑体" panose="02010609060101010101" pitchFamily="2" charset="-122"/>
            </a:endParaRPr>
          </a:p>
          <a:p>
            <a:pPr marL="0" algn="l">
              <a:lnSpc>
                <a:spcPct val="90000"/>
              </a:lnSpc>
              <a:buClrTx/>
              <a:buSzTx/>
              <a:buFontTx/>
              <a:buNone/>
            </a:pPr>
            <a:r>
              <a:rPr lang="zh-CN" altLang="en-US" sz="2800" dirty="0">
                <a:solidFill>
                  <a:srgbClr val="003300"/>
                </a:solidFill>
                <a:latin typeface="黑体" panose="02010609060101010101" pitchFamily="2" charset="-122"/>
                <a:ea typeface="黑体" panose="02010609060101010101" pitchFamily="2" charset="-122"/>
                <a:sym typeface="+mn-ea"/>
              </a:rPr>
              <a:t>  由于蚯蚓含有丰富的蛋白质，因此，用作畜、禽和水产养殖业的饲料，都能取得增产的效果。</a:t>
            </a:r>
            <a:endParaRPr lang="zh-CN" altLang="en-US" sz="2800" dirty="0">
              <a:solidFill>
                <a:srgbClr val="003300"/>
              </a:solidFill>
              <a:latin typeface="黑体" panose="02010609060101010101" pitchFamily="2" charset="-122"/>
              <a:ea typeface="黑体" panose="02010609060101010101" pitchFamily="2" charset="-122"/>
            </a:endParaRPr>
          </a:p>
          <a:p>
            <a:pPr marL="0" algn="l">
              <a:lnSpc>
                <a:spcPct val="90000"/>
              </a:lnSpc>
              <a:buClrTx/>
              <a:buSzTx/>
              <a:buFontTx/>
              <a:buNone/>
            </a:pPr>
            <a:r>
              <a:rPr lang="zh-CN" altLang="en-US" sz="2800" dirty="0">
                <a:solidFill>
                  <a:srgbClr val="003300"/>
                </a:solidFill>
                <a:latin typeface="黑体" panose="02010609060101010101" pitchFamily="2" charset="-122"/>
                <a:ea typeface="黑体" panose="02010609060101010101" pitchFamily="2" charset="-122"/>
                <a:sym typeface="+mn-ea"/>
              </a:rPr>
              <a:t>蚯蚓在药物学上也占有一定的地位，是常见的中药材，有解热、镇痉、活络、平喘、降压和利尿等作用。</a:t>
            </a:r>
            <a:endParaRPr lang="zh-CN" altLang="en-US" sz="2800" dirty="0">
              <a:solidFill>
                <a:srgbClr val="003300"/>
              </a:solidFill>
              <a:latin typeface="黑体" panose="02010609060101010101" pitchFamily="2" charset="-122"/>
              <a:ea typeface="黑体" panose="02010609060101010101" pitchFamily="2" charset="-122"/>
            </a:endParaRPr>
          </a:p>
          <a:p>
            <a:pPr marL="0" algn="l">
              <a:lnSpc>
                <a:spcPct val="90000"/>
              </a:lnSpc>
              <a:buClrTx/>
              <a:buSzTx/>
              <a:buFontTx/>
              <a:buNone/>
            </a:pPr>
            <a:r>
              <a:rPr lang="zh-CN" altLang="en-US" sz="2800" dirty="0">
                <a:solidFill>
                  <a:srgbClr val="003300"/>
                </a:solidFill>
                <a:latin typeface="黑体" panose="02010609060101010101" pitchFamily="2" charset="-122"/>
                <a:ea typeface="黑体" panose="02010609060101010101" pitchFamily="2" charset="-122"/>
                <a:sym typeface="+mn-ea"/>
              </a:rPr>
              <a:t>  蚯蚓的身体含有大量的蛋白质和脂肪，营养价值很高，是优良的蛋白质饲料和食品。 </a:t>
            </a:r>
            <a:endParaRPr lang="zh-CN" altLang="en-US" sz="2800" dirty="0">
              <a:solidFill>
                <a:srgbClr val="003300"/>
              </a:solidFill>
              <a:latin typeface="黑体" panose="02010609060101010101" pitchFamily="2" charset="-122"/>
              <a:ea typeface="黑体" panose="02010609060101010101" pitchFamily="2" charset="-122"/>
            </a:endParaRPr>
          </a:p>
          <a:p>
            <a:pPr marL="0" indent="0">
              <a:lnSpc>
                <a:spcPct val="80000"/>
              </a:lnSpc>
              <a:buNone/>
            </a:pPr>
            <a:br>
              <a:rPr lang="zh-CN" altLang="en-US" sz="2800" dirty="0">
                <a:solidFill>
                  <a:srgbClr val="003300"/>
                </a:solidFill>
                <a:latin typeface="黑体" panose="02010609060101010101" pitchFamily="2" charset="-122"/>
                <a:ea typeface="黑体" panose="02010609060101010101" pitchFamily="2" charset="-122"/>
                <a:sym typeface="+mn-ea"/>
              </a:rPr>
            </a:br>
            <a:r>
              <a:rPr lang="zh-CN" altLang="en-US" sz="2800" dirty="0">
                <a:solidFill>
                  <a:srgbClr val="003300"/>
                </a:solidFill>
                <a:latin typeface="黑体" panose="02010609060101010101" pitchFamily="2" charset="-122"/>
                <a:ea typeface="黑体" panose="02010609060101010101" pitchFamily="2" charset="-122"/>
                <a:sym typeface="+mn-ea"/>
              </a:rPr>
              <a:t>　</a:t>
            </a:r>
            <a:endParaRPr lang="zh-CN" altLang="en-US" sz="2800" b="1" dirty="0">
              <a:solidFill>
                <a:srgbClr val="003300"/>
              </a:solidFill>
              <a:latin typeface="黑体" panose="02010609060101010101" pitchFamily="2" charset="-122"/>
              <a:ea typeface="黑体" panose="02010609060101010101" pitchFamily="2" charset="-122"/>
            </a:endParaRPr>
          </a:p>
        </p:txBody>
      </p:sp>
      <p:pic>
        <p:nvPicPr>
          <p:cNvPr id="23555" name="图片 147462" descr="高活性地龙粉"/>
          <p:cNvPicPr>
            <a:picLocks noChangeAspect="1"/>
          </p:cNvPicPr>
          <p:nvPr>
            <p:custDataLst>
              <p:tags r:id="rId1"/>
            </p:custDataLst>
          </p:nvPr>
        </p:nvPicPr>
        <p:blipFill>
          <a:blip r:embed="rId2"/>
          <a:stretch>
            <a:fillRect/>
          </a:stretch>
        </p:blipFill>
        <p:spPr>
          <a:xfrm>
            <a:off x="6545580" y="953135"/>
            <a:ext cx="3987165" cy="3214370"/>
          </a:xfrm>
          <a:prstGeom prst="rect">
            <a:avLst/>
          </a:prstGeom>
          <a:noFill/>
          <a:ln w="9525">
            <a:noFill/>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1415415" y="8255"/>
            <a:ext cx="943292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dirty="0">
                <a:solidFill>
                  <a:srgbClr val="003300"/>
                </a:solidFill>
                <a:latin typeface="黑体" panose="02010609060101010101" pitchFamily="2" charset="-122"/>
                <a:ea typeface="黑体" panose="02010609060101010101" pitchFamily="2" charset="-122"/>
                <a:sym typeface="+mn-ea"/>
              </a:rPr>
              <a:t>蚯蚓在经济等其他方面的价值和应用（</a:t>
            </a:r>
            <a:r>
              <a:rPr lang="en-US" altLang="zh-CN" sz="4000" dirty="0">
                <a:solidFill>
                  <a:srgbClr val="003300"/>
                </a:solidFill>
                <a:latin typeface="黑体" panose="02010609060101010101" pitchFamily="2" charset="-122"/>
                <a:ea typeface="黑体" panose="02010609060101010101" pitchFamily="2" charset="-122"/>
                <a:sym typeface="+mn-ea"/>
              </a:rPr>
              <a:t>2</a:t>
            </a:r>
            <a:r>
              <a:rPr lang="zh-CN" altLang="en-US" sz="4000" dirty="0">
                <a:solidFill>
                  <a:srgbClr val="003300"/>
                </a:solidFill>
                <a:latin typeface="黑体" panose="02010609060101010101" pitchFamily="2" charset="-122"/>
                <a:ea typeface="黑体" panose="02010609060101010101" pitchFamily="2" charset="-122"/>
                <a:sym typeface="+mn-ea"/>
              </a:rPr>
              <a:t>）</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045335" y="503555"/>
            <a:ext cx="5467350" cy="4476750"/>
          </a:xfrm>
          <a:prstGeom prst="rect">
            <a:avLst/>
          </a:prstGeom>
          <a:noFill/>
          <a:ln w="9525">
            <a:noFill/>
          </a:ln>
        </p:spPr>
        <p:txBody>
          <a:bodyPr wrap="square">
            <a:no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lnSpc>
                <a:spcPct val="80000"/>
              </a:lnSpc>
              <a:buNone/>
            </a:pPr>
            <a:r>
              <a:rPr lang="zh-CN" altLang="en-US" sz="2800" dirty="0">
                <a:solidFill>
                  <a:srgbClr val="003300"/>
                </a:solidFill>
                <a:latin typeface="黑体" panose="02010609060101010101" pitchFamily="2" charset="-122"/>
                <a:ea typeface="黑体" panose="02010609060101010101" pitchFamily="2" charset="-122"/>
                <a:sym typeface="+mn-ea"/>
              </a:rPr>
              <a:t> </a:t>
            </a:r>
            <a:endParaRPr lang="zh-CN" altLang="en-US" sz="2800" b="1" dirty="0">
              <a:solidFill>
                <a:srgbClr val="003300"/>
              </a:solidFill>
              <a:latin typeface="黑体" panose="02010609060101010101" pitchFamily="2" charset="-122"/>
              <a:ea typeface="黑体" panose="02010609060101010101" pitchFamily="2" charset="-122"/>
            </a:endParaRPr>
          </a:p>
          <a:p>
            <a:pPr marL="0" indent="0">
              <a:lnSpc>
                <a:spcPct val="8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蚯蚓体内可分泌出一种能分解蛋白质、脂肪和木质纤维的特殊酶，因此，树叶、稻草、畜禽粪便、生活垃圾、活性污泥和造纸、食品工业的下脚料等，都可以是它的食料。</a:t>
            </a:r>
            <a:endParaRPr lang="zh-CN" altLang="en-US" sz="2800" b="1" dirty="0">
              <a:solidFill>
                <a:srgbClr val="003300"/>
              </a:solidFill>
              <a:latin typeface="黑体" panose="02010609060101010101" pitchFamily="2" charset="-122"/>
              <a:ea typeface="黑体" panose="02010609060101010101" pitchFamily="2" charset="-122"/>
            </a:endParaRPr>
          </a:p>
          <a:p>
            <a:pPr marL="0" indent="0">
              <a:lnSpc>
                <a:spcPct val="8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蚯蚓能够在一定程度内消除环境污染。因此，近年来，许多国家都成立了蚯蚓养殖工厂，并把蚯蚓养殖工厂称为“环境净化装置”。由于蚯蚓能够吸收土壤中的汞、铅和镉等微量金属，这类金属元素在蚯蚓体内的聚集量为外界含量的</a:t>
            </a:r>
            <a:r>
              <a:rPr lang="en-US" altLang="zh-CN" sz="2800" dirty="0">
                <a:solidFill>
                  <a:srgbClr val="003300"/>
                </a:solidFill>
                <a:latin typeface="黑体" panose="02010609060101010101" pitchFamily="2" charset="-122"/>
                <a:ea typeface="黑体" panose="02010609060101010101" pitchFamily="2" charset="-122"/>
                <a:sym typeface="+mn-ea"/>
              </a:rPr>
              <a:t>10</a:t>
            </a:r>
            <a:r>
              <a:rPr lang="zh-CN" altLang="en-US" sz="2800" dirty="0">
                <a:solidFill>
                  <a:srgbClr val="003300"/>
                </a:solidFill>
                <a:latin typeface="黑体" panose="02010609060101010101" pitchFamily="2" charset="-122"/>
                <a:ea typeface="黑体" panose="02010609060101010101" pitchFamily="2" charset="-122"/>
                <a:sym typeface="+mn-ea"/>
              </a:rPr>
              <a:t>倍。因此，有些科学家认为蚯蚓可作为土壤中重金属污染的监测动物。</a:t>
            </a:r>
            <a:br>
              <a:rPr lang="zh-CN" altLang="en-US" sz="2800" dirty="0">
                <a:solidFill>
                  <a:srgbClr val="003300"/>
                </a:solidFill>
                <a:latin typeface="黑体" panose="02010609060101010101" pitchFamily="2" charset="-122"/>
                <a:ea typeface="黑体" panose="02010609060101010101" pitchFamily="2" charset="-122"/>
                <a:sym typeface="+mn-ea"/>
              </a:rPr>
            </a:br>
            <a:r>
              <a:rPr lang="zh-CN" altLang="en-US" sz="2800" dirty="0">
                <a:solidFill>
                  <a:srgbClr val="003300"/>
                </a:solidFill>
                <a:latin typeface="黑体" panose="02010609060101010101" pitchFamily="2" charset="-122"/>
                <a:ea typeface="黑体" panose="02010609060101010101" pitchFamily="2" charset="-122"/>
                <a:sym typeface="+mn-ea"/>
              </a:rPr>
              <a:t>　</a:t>
            </a:r>
            <a:endParaRPr lang="zh-CN" altLang="en-US" sz="2800" b="1" dirty="0">
              <a:solidFill>
                <a:srgbClr val="003300"/>
              </a:solidFill>
              <a:latin typeface="黑体" panose="02010609060101010101" pitchFamily="2" charset="-122"/>
              <a:ea typeface="黑体" panose="02010609060101010101" pitchFamily="2" charset="-122"/>
            </a:endParaRPr>
          </a:p>
        </p:txBody>
      </p:sp>
      <p:pic>
        <p:nvPicPr>
          <p:cNvPr id="23556" name="图片 147463" descr="蚯蚓粪"/>
          <p:cNvPicPr>
            <a:picLocks noChangeAspect="1"/>
          </p:cNvPicPr>
          <p:nvPr>
            <p:custDataLst>
              <p:tags r:id="rId1"/>
            </p:custDataLst>
          </p:nvPr>
        </p:nvPicPr>
        <p:blipFill>
          <a:blip r:embed="rId2"/>
          <a:stretch>
            <a:fillRect/>
          </a:stretch>
        </p:blipFill>
        <p:spPr>
          <a:xfrm>
            <a:off x="7310438" y="953135"/>
            <a:ext cx="2968625" cy="3411538"/>
          </a:xfrm>
          <a:prstGeom prst="rect">
            <a:avLst/>
          </a:prstGeom>
          <a:noFill/>
          <a:ln w="9525">
            <a:noFill/>
          </a:ln>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custDataLst>
              <p:tags r:id="rId1"/>
            </p:custDataLst>
          </p:nvPr>
        </p:nvSpPr>
        <p:spPr>
          <a:xfrm>
            <a:off x="2781300" y="2798445"/>
            <a:ext cx="6621145" cy="206756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800" b="1" dirty="0">
                <a:latin typeface="黑体" panose="02010609060101010101" pitchFamily="2" charset="-122"/>
                <a:ea typeface="黑体" panose="02010609060101010101" pitchFamily="2" charset="-122"/>
              </a:rPr>
              <a:t>三</a:t>
            </a:r>
            <a:r>
              <a:rPr lang="en-US" altLang="zh-CN" sz="4800" b="1" dirty="0">
                <a:latin typeface="黑体" panose="02010609060101010101" pitchFamily="2" charset="-122"/>
                <a:ea typeface="黑体" panose="02010609060101010101" pitchFamily="2" charset="-122"/>
              </a:rPr>
              <a:t> </a:t>
            </a:r>
            <a:r>
              <a:rPr lang="zh-CN" altLang="en-US" sz="4800" b="1" dirty="0">
                <a:latin typeface="黑体" panose="02010609060101010101" pitchFamily="2" charset="-122"/>
                <a:ea typeface="黑体" panose="02010609060101010101" pitchFamily="2" charset="-122"/>
              </a:rPr>
              <a:t>蚯蚓在环境中的指示作用</a:t>
            </a:r>
            <a:endParaRPr lang="zh-CN" altLang="en-US" sz="4800" b="1" dirty="0">
              <a:latin typeface="黑体" panose="02010609060101010101" pitchFamily="2" charset="-122"/>
              <a:ea typeface="黑体" panose="02010609060101010101" pitchFamily="2"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1525905" y="8255"/>
            <a:ext cx="913193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dirty="0">
                <a:solidFill>
                  <a:srgbClr val="003300"/>
                </a:solidFill>
                <a:latin typeface="黑体" panose="02010609060101010101" pitchFamily="2" charset="-122"/>
                <a:ea typeface="黑体" panose="02010609060101010101" pitchFamily="2" charset="-122"/>
                <a:sym typeface="+mn-ea"/>
              </a:rPr>
              <a:t>〇、指示作用总概</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1873250" y="863600"/>
            <a:ext cx="8445500" cy="47853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algn="l" eaLnBrk="1" hangingPunct="1">
              <a:lnSpc>
                <a:spcPct val="120000"/>
              </a:lnSpc>
              <a:spcBef>
                <a:spcPct val="5000"/>
              </a:spcBef>
              <a:spcAft>
                <a:spcPct val="5000"/>
              </a:spcAft>
              <a:buClrTx/>
              <a:buSzPct val="95000"/>
              <a:buFont typeface="Wingdings" panose="05000000000000000000" pitchFamily="2" charset="2"/>
              <a:buNone/>
            </a:pPr>
            <a:r>
              <a:rPr lang="en-US" altLang="zh-CN" b="0" dirty="0">
                <a:solidFill>
                  <a:srgbClr val="003300"/>
                </a:solidFill>
                <a:latin typeface="黑体" panose="02010609060101010101" pitchFamily="2" charset="-122"/>
                <a:ea typeface="黑体" panose="02010609060101010101" pitchFamily="2" charset="-122"/>
                <a:sym typeface="+mn-ea"/>
              </a:rPr>
              <a:t>   </a:t>
            </a:r>
            <a:r>
              <a:rPr lang="zh-CN" altLang="en-US" b="0" dirty="0">
                <a:solidFill>
                  <a:srgbClr val="003300"/>
                </a:solidFill>
                <a:latin typeface="黑体" panose="02010609060101010101" pitchFamily="2" charset="-122"/>
                <a:ea typeface="黑体" panose="02010609060101010101" pitchFamily="2" charset="-122"/>
                <a:sym typeface="+mn-ea"/>
              </a:rPr>
              <a:t>蚯蚓是土壤污染的敏感指示物。利用蚯蚓的分子、生物化学和生理反应(生物标志物) 监测土壤污染情况已越来越受到人们的关注。生物标志物为田间条件下指示土壤污染状况提供了有效的工具。 </a:t>
            </a:r>
            <a:endParaRPr lang="zh-CN" altLang="en-US" b="0" dirty="0">
              <a:solidFill>
                <a:srgbClr val="003300"/>
              </a:solidFill>
              <a:latin typeface="黑体" panose="02010609060101010101" pitchFamily="2" charset="-122"/>
              <a:ea typeface="黑体" panose="02010609060101010101" pitchFamily="2" charset="-122"/>
            </a:endParaRPr>
          </a:p>
          <a:p>
            <a:pPr marL="192405" lvl="1" algn="l" eaLnBrk="1" hangingPunct="1">
              <a:lnSpc>
                <a:spcPct val="120000"/>
              </a:lnSpc>
              <a:spcBef>
                <a:spcPct val="5000"/>
              </a:spcBef>
              <a:spcAft>
                <a:spcPct val="5000"/>
              </a:spcAft>
              <a:buClrTx/>
              <a:buSzPct val="95000"/>
              <a:buFont typeface="Wingdings" panose="05000000000000000000" pitchFamily="2" charset="2"/>
              <a:buNone/>
            </a:pPr>
            <a:r>
              <a:rPr lang="zh-CN" altLang="en-US" b="0" dirty="0">
                <a:solidFill>
                  <a:srgbClr val="003300"/>
                </a:solidFill>
                <a:latin typeface="黑体" panose="02010609060101010101" pitchFamily="2" charset="-122"/>
                <a:ea typeface="黑体" panose="02010609060101010101" pitchFamily="2" charset="-122"/>
                <a:sym typeface="+mn-ea"/>
              </a:rPr>
              <a:t>   在污染土壤中,一些敏感的蚯蚓种群消失了,而能够耐受污染物的种群保留下来,从而导致了蚯蚓在密度和群落结构上发生明显变化。蚯蚓作为指示物监测、评价土壤污染,可为整个土壤动物区系提供一个相对安全的污染物浓度阈值。 </a:t>
            </a:r>
            <a:endParaRPr lang="zh-CN" altLang="en-US" sz="2800" b="0"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en-US" altLang="zh-CN" sz="4000" dirty="0">
                <a:solidFill>
                  <a:srgbClr val="003300"/>
                </a:solidFill>
                <a:latin typeface="黑体" panose="02010609060101010101" pitchFamily="2" charset="-122"/>
                <a:ea typeface="黑体" panose="02010609060101010101" pitchFamily="2" charset="-122"/>
                <a:sym typeface="+mn-ea"/>
              </a:rPr>
              <a:t>1</a:t>
            </a:r>
            <a:r>
              <a:rPr lang="zh-CN" altLang="en-US" sz="4000" dirty="0">
                <a:solidFill>
                  <a:srgbClr val="003300"/>
                </a:solidFill>
                <a:latin typeface="黑体" panose="02010609060101010101" pitchFamily="2" charset="-122"/>
                <a:ea typeface="黑体" panose="02010609060101010101" pitchFamily="2" charset="-122"/>
                <a:sym typeface="+mn-ea"/>
              </a:rPr>
              <a:t>、蚯蚓作为指示生物的优越性 </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448435"/>
            <a:ext cx="7863205" cy="465328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lnSpc>
                <a:spcPct val="8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蚯蚓普遍存在于地球上除冰川、沙漠、南北极等极端环境外的各种生态环境中,如森林、草地、花园和田间等,具有极强的生命力。蚯蚓是土壤动物区系的代表类群。它个体大,易于繁殖,分布广泛,是监测土壤及水体环境污染状况的良好指示生物。蚯蚓处于陆地生态食物链的底部,对大部分杀虫剂和重金属都具有富积作用。土壤中富积的杀虫剂和重金属等物质可能不会对蚯蚓造成严重的伤害,但可能影响食物链中更高级的生物。同时,蚯蚓对某些污染物比许多其他土壤动物更为敏感。因此,蚯蚓作为土壤环境的指示生物,可以提供一个保护整个土壤动物区系的安全域值。</a:t>
            </a:r>
            <a:endParaRPr lang="zh-CN" altLang="en-US" sz="2800" dirty="0">
              <a:solidFill>
                <a:srgbClr val="003300"/>
              </a:solidFill>
              <a:latin typeface="黑体" panose="02010609060101010101" pitchFamily="2" charset="-122"/>
              <a:ea typeface="黑体" panose="02010609060101010101" pitchFamily="2" charset="-122"/>
            </a:endParaRPr>
          </a:p>
          <a:p>
            <a:pPr>
              <a:lnSpc>
                <a:spcPct val="80000"/>
              </a:lnSpc>
            </a:pPr>
            <a:endParaRPr lang="zh-CN" altLang="en-US" sz="2800" b="1"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1524000" y="0"/>
            <a:ext cx="9114790" cy="694055"/>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en-US" altLang="zh-CN" sz="4000" dirty="0">
                <a:solidFill>
                  <a:srgbClr val="003300"/>
                </a:solidFill>
                <a:latin typeface="黑体" panose="02010609060101010101" pitchFamily="2" charset="-122"/>
                <a:ea typeface="黑体" panose="02010609060101010101" pitchFamily="2" charset="-122"/>
                <a:sym typeface="+mn-ea"/>
              </a:rPr>
              <a:t>2</a:t>
            </a:r>
            <a:r>
              <a:rPr lang="zh-CN" altLang="en-US" sz="4000" dirty="0">
                <a:solidFill>
                  <a:srgbClr val="003300"/>
                </a:solidFill>
                <a:latin typeface="黑体" panose="02010609060101010101" pitchFamily="2" charset="-122"/>
                <a:ea typeface="黑体" panose="02010609060101010101" pitchFamily="2" charset="-122"/>
                <a:sym typeface="+mn-ea"/>
              </a:rPr>
              <a:t>、蚯蚓对土壤有机磷污染的指示作用</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474281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algn="l" eaLnBrk="1" hangingPunct="1">
              <a:lnSpc>
                <a:spcPct val="120000"/>
              </a:lnSpc>
              <a:spcBef>
                <a:spcPct val="5000"/>
              </a:spcBef>
              <a:spcAft>
                <a:spcPct val="5000"/>
              </a:spcAft>
              <a:buClrTx/>
              <a:buSzPct val="95000"/>
              <a:buFont typeface="Wingdings" panose="05000000000000000000" pitchFamily="2" charset="2"/>
              <a:buNone/>
            </a:pPr>
            <a:r>
              <a:rPr lang="en-US" altLang="zh-CN" b="0" dirty="0">
                <a:solidFill>
                  <a:srgbClr val="003300"/>
                </a:solidFill>
                <a:latin typeface="黑体" panose="02010609060101010101" pitchFamily="2" charset="-122"/>
                <a:ea typeface="黑体" panose="02010609060101010101" pitchFamily="2" charset="-122"/>
                <a:sym typeface="+mn-ea"/>
              </a:rPr>
              <a:t>   </a:t>
            </a:r>
            <a:r>
              <a:rPr lang="zh-CN" altLang="en-US" b="0" dirty="0">
                <a:solidFill>
                  <a:srgbClr val="003300"/>
                </a:solidFill>
                <a:latin typeface="黑体" panose="02010609060101010101" pitchFamily="2" charset="-122"/>
                <a:ea typeface="黑体" panose="02010609060101010101" pitchFamily="2" charset="-122"/>
                <a:sym typeface="+mn-ea"/>
              </a:rPr>
              <a:t>蚯蚓生物量占土壤动物生物总量的60 % ,在多种陆地生态系统中控制着物质循环与能量转化的重要环节,对多种重金属、有机磷农药、多氯联苯、多环芳烃、放射性污染物等环境有害物质有反应指示和积累指示的特殊作用。在有机磷农药用量极大的菜地中蚯蚓群落与当地普通农田截然不同,菜地中出现的微小双胸蚓、威廉腔蚓和赤子爱胜蚓对有机磷有较好的耐受性(抗性) ,可用于有机磷污染的指示</a:t>
            </a:r>
            <a:r>
              <a:rPr lang="zh-CN" altLang="en-US" dirty="0">
                <a:solidFill>
                  <a:srgbClr val="003300"/>
                </a:solidFill>
                <a:latin typeface="黑体" panose="02010609060101010101" pitchFamily="2" charset="-122"/>
                <a:ea typeface="黑体" panose="02010609060101010101" pitchFamily="2" charset="-122"/>
                <a:sym typeface="+mn-ea"/>
              </a:rPr>
              <a:t>。</a:t>
            </a:r>
            <a:endParaRPr lang="zh-CN" altLang="en-US" sz="2800" b="1"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1524000" y="7620"/>
            <a:ext cx="9160510" cy="686435"/>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en-US" altLang="zh-CN" sz="4000" dirty="0">
                <a:solidFill>
                  <a:srgbClr val="003300"/>
                </a:solidFill>
                <a:latin typeface="黑体" panose="02010609060101010101" pitchFamily="2" charset="-122"/>
                <a:ea typeface="黑体" panose="02010609060101010101" pitchFamily="2" charset="-122"/>
                <a:sym typeface="+mn-ea"/>
              </a:rPr>
              <a:t>3</a:t>
            </a:r>
            <a:r>
              <a:rPr lang="zh-CN" altLang="en-US" sz="4000" dirty="0">
                <a:solidFill>
                  <a:srgbClr val="003300"/>
                </a:solidFill>
                <a:latin typeface="黑体" panose="02010609060101010101" pitchFamily="2" charset="-122"/>
                <a:ea typeface="黑体" panose="02010609060101010101" pitchFamily="2" charset="-122"/>
                <a:sym typeface="+mn-ea"/>
              </a:rPr>
              <a:t>、蚯蚓对土壤重金属污染的指示作用</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267525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algn="l" eaLnBrk="1" hangingPunct="1">
              <a:lnSpc>
                <a:spcPct val="120000"/>
              </a:lnSpc>
              <a:spcBef>
                <a:spcPct val="5000"/>
              </a:spcBef>
              <a:spcAft>
                <a:spcPct val="5000"/>
              </a:spcAft>
              <a:buClrTx/>
              <a:buSzPct val="95000"/>
              <a:buFont typeface="Wingdings" panose="05000000000000000000" pitchFamily="2" charset="2"/>
              <a:buNone/>
            </a:pPr>
            <a:r>
              <a:rPr lang="en-US" altLang="zh-CN" b="0" dirty="0">
                <a:solidFill>
                  <a:srgbClr val="003300"/>
                </a:solidFill>
                <a:latin typeface="黑体" panose="02010609060101010101" pitchFamily="2" charset="-122"/>
                <a:ea typeface="黑体" panose="02010609060101010101" pitchFamily="2" charset="-122"/>
                <a:sym typeface="+mn-ea"/>
              </a:rPr>
              <a:t>   </a:t>
            </a:r>
            <a:r>
              <a:rPr lang="zh-CN" altLang="en-US" b="0" dirty="0">
                <a:solidFill>
                  <a:srgbClr val="003300"/>
                </a:solidFill>
                <a:latin typeface="黑体" panose="02010609060101010101" pitchFamily="2" charset="-122"/>
                <a:ea typeface="黑体" panose="02010609060101010101" pitchFamily="2" charset="-122"/>
                <a:sym typeface="+mn-ea"/>
              </a:rPr>
              <a:t>随着土壤重金属污染物浓度的增加,蚯蚓种类明显减少,即重污染区有3 个种,中污染区有5 个种,轻(未) 污染区有8 个种。与有机磷污染区类似,微小双胸蚓、威廉腔蚓和赤子爱胜蚓表现出对重金属的耐受性,可用于重金属污染指示</a:t>
            </a:r>
            <a:r>
              <a:rPr lang="zh-CN" altLang="en-US" dirty="0">
                <a:solidFill>
                  <a:srgbClr val="003300"/>
                </a:solidFill>
                <a:latin typeface="黑体" panose="02010609060101010101" pitchFamily="2" charset="-122"/>
                <a:ea typeface="黑体" panose="02010609060101010101" pitchFamily="2" charset="-122"/>
                <a:sym typeface="+mn-ea"/>
              </a:rPr>
              <a:t>。</a:t>
            </a:r>
            <a:endParaRPr lang="zh-CN" altLang="en-US" sz="2800" b="1"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1524635" y="0"/>
            <a:ext cx="9144000" cy="694055"/>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en-US" altLang="zh-CN" sz="4000" dirty="0">
                <a:solidFill>
                  <a:srgbClr val="003300"/>
                </a:solidFill>
                <a:latin typeface="黑体" panose="02010609060101010101" pitchFamily="2" charset="-122"/>
                <a:ea typeface="黑体" panose="02010609060101010101" pitchFamily="2" charset="-122"/>
                <a:sym typeface="+mn-ea"/>
              </a:rPr>
              <a:t>3</a:t>
            </a:r>
            <a:r>
              <a:rPr lang="zh-CN" altLang="en-US" sz="4000" dirty="0">
                <a:solidFill>
                  <a:srgbClr val="003300"/>
                </a:solidFill>
                <a:latin typeface="黑体" panose="02010609060101010101" pitchFamily="2" charset="-122"/>
                <a:ea typeface="黑体" panose="02010609060101010101" pitchFamily="2" charset="-122"/>
                <a:sym typeface="+mn-ea"/>
              </a:rPr>
              <a:t>、蚯蚓对土壤重金属污染的指示作用</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357695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lnSpc>
                <a:spcPct val="9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对蚯蚓的毒理研究表明,重金属对蚯蚓的酯酶同工酶有抑制作用。而重金属对蚯蚓过氧化物酶同工酶有激活作用。在显微镜下观察,可见重金属污染引起蚯蚓体表溃烂及产生肿瘤,胃肠道黏膜出血、背血管肿胀,胃肠道黏膜上皮细胞产生萎缩或溃烂灶。重金属污染区蚯蚓高尔基体膨大,线粒体嵴消失,甚至空泡化或解体,核膜间隙肿胀、断裂,核质外溢,胞质自溶。蚯蚓的各种病变指标均能定性反映土壤重金属污染状况。</a:t>
            </a:r>
            <a:endParaRPr lang="zh-CN" altLang="en-US" sz="2800"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en-US" altLang="zh-CN" sz="4000" dirty="0">
                <a:solidFill>
                  <a:srgbClr val="003300"/>
                </a:solidFill>
                <a:latin typeface="黑体" panose="02010609060101010101" pitchFamily="2" charset="-122"/>
                <a:ea typeface="黑体" panose="02010609060101010101" pitchFamily="2" charset="-122"/>
                <a:sym typeface="+mn-ea"/>
              </a:rPr>
              <a:t>4</a:t>
            </a:r>
            <a:r>
              <a:rPr lang="zh-CN" altLang="en-US" sz="4000" dirty="0">
                <a:solidFill>
                  <a:srgbClr val="003300"/>
                </a:solidFill>
                <a:latin typeface="黑体" panose="02010609060101010101" pitchFamily="2" charset="-122"/>
                <a:ea typeface="黑体" panose="02010609060101010101" pitchFamily="2" charset="-122"/>
                <a:sym typeface="+mn-ea"/>
              </a:rPr>
              <a:t>、蚯蚓对农药污染的指示作用</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473900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a:lnSpc>
                <a:spcPct val="9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随着农药污染程度的增加</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蚯蚓的种类和数量减少。在扫描电镜下</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可观察到重污染区壮伟环毛蚓胃粘膜出现溃疡灶</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并产生穿孔现象</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肠粘膜上的纤毛发生紊乱及萎缩</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纤毛顶端膨大呈球形在中污染区只有微绒毛萎缩病变</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并且出现了畸形精子。在透射电镜下观察</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可见重污染区壮伟环毛蚓胃肠道粘膜上皮细胞中的粗面内质网出现扩张</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高尔基复合体也产生扩张状</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线粒体发生肿胀</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线粒体嵴消失呈空泡状</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细胞核膜间隙扩张、断裂</a:t>
            </a:r>
            <a:r>
              <a:rPr lang="en-US" altLang="zh-CN" sz="2800" dirty="0">
                <a:solidFill>
                  <a:srgbClr val="003300"/>
                </a:solidFill>
                <a:latin typeface="黑体" panose="02010609060101010101" pitchFamily="2" charset="-122"/>
                <a:ea typeface="黑体" panose="02010609060101010101" pitchFamily="2" charset="-122"/>
                <a:sym typeface="+mn-ea"/>
              </a:rPr>
              <a:t>,</a:t>
            </a:r>
            <a:r>
              <a:rPr lang="zh-CN" altLang="en-US" sz="2800" dirty="0">
                <a:solidFill>
                  <a:srgbClr val="003300"/>
                </a:solidFill>
                <a:latin typeface="黑体" panose="02010609060101010101" pitchFamily="2" charset="-122"/>
                <a:ea typeface="黑体" panose="02010609060101010101" pitchFamily="2" charset="-122"/>
                <a:sym typeface="+mn-ea"/>
              </a:rPr>
              <a:t>核染色质向边缘集中或减少。蚯蚓的这些病变指标均能灵敏反映土壤农药污染程度。</a:t>
            </a:r>
            <a:endParaRPr lang="zh-CN" altLang="en-US" sz="2800" b="1"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p:nvPr/>
        </p:nvSpPr>
        <p:spPr>
          <a:xfrm>
            <a:off x="2452688" y="-47625"/>
            <a:ext cx="6621462"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b="1" dirty="0">
                <a:latin typeface="黑体" panose="02010609060101010101" pitchFamily="2" charset="-122"/>
                <a:ea typeface="黑体" panose="02010609060101010101" pitchFamily="2" charset="-122"/>
              </a:rPr>
              <a:t>课题组基本信息（</a:t>
            </a:r>
            <a:r>
              <a:rPr lang="en-US" altLang="zh-CN" sz="4000" b="1" dirty="0">
                <a:latin typeface="黑体" panose="02010609060101010101" pitchFamily="2" charset="-122"/>
                <a:ea typeface="黑体" panose="02010609060101010101" pitchFamily="2" charset="-122"/>
              </a:rPr>
              <a:t>1</a:t>
            </a:r>
            <a:r>
              <a:rPr lang="zh-CN" altLang="en-US" sz="4000" b="1" dirty="0">
                <a:latin typeface="黑体" panose="02010609060101010101" pitchFamily="2" charset="-122"/>
                <a:ea typeface="黑体" panose="02010609060101010101" pitchFamily="2" charset="-122"/>
              </a:rPr>
              <a:t>）</a:t>
            </a:r>
            <a:endParaRPr lang="zh-CN" altLang="en-US" sz="4000" b="1" dirty="0">
              <a:latin typeface="黑体" panose="02010609060101010101" pitchFamily="2" charset="-122"/>
              <a:ea typeface="黑体" panose="02010609060101010101" pitchFamily="2" charset="-122"/>
            </a:endParaRPr>
          </a:p>
        </p:txBody>
      </p:sp>
      <p:sp>
        <p:nvSpPr>
          <p:cNvPr id="188419" name="Rectangle 2"/>
          <p:cNvSpPr/>
          <p:nvPr/>
        </p:nvSpPr>
        <p:spPr>
          <a:xfrm>
            <a:off x="3035300" y="1538605"/>
            <a:ext cx="6482080" cy="367919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marR="0" lvl="0" indent="0" algn="l" defTabSz="914400" rtl="0" eaLnBrk="1" fontAlgn="ctr" latinLnBrk="0" hangingPunct="1">
              <a:lnSpc>
                <a:spcPct val="130000"/>
              </a:lnSpc>
              <a:spcBef>
                <a:spcPts val="1000"/>
              </a:spcBef>
              <a:spcAft>
                <a:spcPts val="0"/>
              </a:spcAft>
              <a:buClr>
                <a:schemeClr val="hlink"/>
              </a:buClr>
              <a:buSzTx/>
              <a:buFont typeface="Wingdings" panose="05000000000000000000" charset="0"/>
              <a:buNone/>
            </a:pPr>
            <a:r>
              <a:rPr lang="zh-CN" altLang="en-US" sz="3000" b="1" dirty="0">
                <a:latin typeface="黑体" panose="02010609060101010101" pitchFamily="2" charset="-122"/>
                <a:ea typeface="黑体" panose="02010609060101010101" pitchFamily="2" charset="-122"/>
                <a:sym typeface="+mn-ea"/>
              </a:rPr>
              <a:t>主持人：戴志骏 </a:t>
            </a:r>
            <a:endParaRPr kumimoji="0" sz="3000" b="0" i="0" u="none" strike="noStrike" kern="1200" cap="none" spc="0" normalizeH="0" baseline="0" noProof="1" dirty="0">
              <a:solidFill>
                <a:srgbClr val="002060"/>
              </a:solidFill>
              <a:latin typeface="+mj-ea"/>
              <a:ea typeface="+mj-ea"/>
              <a:cs typeface="+mj-ea"/>
            </a:endParaRPr>
          </a:p>
          <a:p>
            <a:pPr marL="0" marR="0" lvl="0" indent="0" algn="l" defTabSz="914400" rtl="0" eaLnBrk="1" fontAlgn="ctr" latinLnBrk="0" hangingPunct="1">
              <a:lnSpc>
                <a:spcPct val="130000"/>
              </a:lnSpc>
              <a:spcBef>
                <a:spcPts val="1000"/>
              </a:spcBef>
              <a:spcAft>
                <a:spcPts val="0"/>
              </a:spcAft>
              <a:buClr>
                <a:schemeClr val="hlink"/>
              </a:buClr>
              <a:buSzTx/>
              <a:buFont typeface="Wingdings" panose="05000000000000000000" charset="0"/>
              <a:buNone/>
            </a:pPr>
            <a:r>
              <a:rPr lang="zh-CN" altLang="en-US" sz="3000" b="1" dirty="0">
                <a:latin typeface="黑体" panose="02010609060101010101" pitchFamily="2" charset="-122"/>
                <a:ea typeface="黑体" panose="02010609060101010101" pitchFamily="2" charset="-122"/>
                <a:sym typeface="+mn-ea"/>
              </a:rPr>
              <a:t>研究时间：2023年3月至2023年9月</a:t>
            </a:r>
            <a:endParaRPr kumimoji="0" lang="zh-CN" altLang="en-US" sz="3000" b="1" i="0" u="none" strike="noStrike" kern="1200" cap="none" spc="0" normalizeH="0" baseline="0" noProof="1" dirty="0">
              <a:latin typeface="黑体" panose="02010609060101010101" pitchFamily="2" charset="-122"/>
              <a:ea typeface="黑体" panose="02010609060101010101" pitchFamily="2" charset="-122"/>
              <a:sym typeface="+mn-ea"/>
            </a:endParaRPr>
          </a:p>
          <a:p>
            <a:pPr marL="0" marR="0" lvl="0" indent="0" algn="l" defTabSz="914400" rtl="0" eaLnBrk="1" fontAlgn="ctr" latinLnBrk="0" hangingPunct="1">
              <a:lnSpc>
                <a:spcPct val="130000"/>
              </a:lnSpc>
              <a:spcBef>
                <a:spcPts val="1000"/>
              </a:spcBef>
              <a:spcAft>
                <a:spcPts val="0"/>
              </a:spcAft>
              <a:buClr>
                <a:schemeClr val="hlink"/>
              </a:buClr>
              <a:buSzTx/>
              <a:buFont typeface="Wingdings" panose="05000000000000000000" charset="0"/>
              <a:buNone/>
            </a:pPr>
            <a:r>
              <a:rPr lang="zh-CN" altLang="en-US" sz="3000" b="1" dirty="0">
                <a:latin typeface="黑体" panose="02010609060101010101" pitchFamily="2" charset="-122"/>
                <a:ea typeface="黑体" panose="02010609060101010101" pitchFamily="2" charset="-122"/>
                <a:sym typeface="+mn-ea"/>
              </a:rPr>
              <a:t>班级：高二（1）班 </a:t>
            </a:r>
            <a:endParaRPr kumimoji="0" lang="zh-CN" altLang="en-US" sz="3000" b="1" i="0" u="none" strike="noStrike" kern="1200" cap="none" spc="0" normalizeH="0" baseline="0" noProof="1" dirty="0">
              <a:latin typeface="黑体" panose="02010609060101010101" pitchFamily="2" charset="-122"/>
              <a:ea typeface="黑体" panose="02010609060101010101" pitchFamily="2" charset="-122"/>
              <a:sym typeface="+mn-ea"/>
            </a:endParaRPr>
          </a:p>
          <a:p>
            <a:pPr marL="0" marR="0" lvl="0" indent="0" algn="l" defTabSz="914400" rtl="0" eaLnBrk="1" fontAlgn="ctr" latinLnBrk="0" hangingPunct="1">
              <a:lnSpc>
                <a:spcPct val="130000"/>
              </a:lnSpc>
              <a:spcBef>
                <a:spcPts val="1000"/>
              </a:spcBef>
              <a:spcAft>
                <a:spcPts val="0"/>
              </a:spcAft>
              <a:buClr>
                <a:schemeClr val="hlink"/>
              </a:buClr>
              <a:buSzTx/>
              <a:buFont typeface="Wingdings" panose="05000000000000000000" charset="0"/>
              <a:buNone/>
            </a:pPr>
            <a:r>
              <a:rPr lang="zh-CN" altLang="en-US" sz="3000" b="1" dirty="0">
                <a:latin typeface="黑体" panose="02010609060101010101" pitchFamily="2" charset="-122"/>
                <a:ea typeface="黑体" panose="02010609060101010101" pitchFamily="2" charset="-122"/>
                <a:sym typeface="+mn-ea"/>
              </a:rPr>
              <a:t>指导老师： 武秋</a:t>
            </a:r>
            <a:endParaRPr kumimoji="0" lang="zh-CN" altLang="en-US" sz="3000" b="1" i="0" u="none" strike="noStrike" kern="1200" cap="none" spc="0" normalizeH="0" baseline="0" noProof="1" dirty="0">
              <a:latin typeface="黑体" panose="02010609060101010101" pitchFamily="2" charset="-122"/>
              <a:ea typeface="黑体" panose="02010609060101010101" pitchFamily="2" charset="-122"/>
              <a:sym typeface="+mn-ea"/>
            </a:endParaRPr>
          </a:p>
          <a:p>
            <a:pPr marL="0" marR="0" lvl="0" indent="0" algn="l" defTabSz="914400" rtl="0" eaLnBrk="1" fontAlgn="ctr" latinLnBrk="0" hangingPunct="1">
              <a:lnSpc>
                <a:spcPct val="130000"/>
              </a:lnSpc>
              <a:spcBef>
                <a:spcPts val="1000"/>
              </a:spcBef>
              <a:spcAft>
                <a:spcPts val="0"/>
              </a:spcAft>
              <a:buClr>
                <a:schemeClr val="hlink"/>
              </a:buClr>
              <a:buSzTx/>
              <a:buFont typeface="Wingdings" panose="05000000000000000000" charset="0"/>
              <a:buNone/>
            </a:pPr>
            <a:r>
              <a:rPr lang="zh-CN" altLang="en-US" sz="3000" b="1" dirty="0">
                <a:latin typeface="黑体" panose="02010609060101010101" pitchFamily="2" charset="-122"/>
                <a:ea typeface="黑体" panose="02010609060101010101" pitchFamily="2" charset="-122"/>
                <a:sym typeface="+mn-ea"/>
              </a:rPr>
              <a:t>参评学校：中国矿业大学附属中学</a:t>
            </a:r>
            <a:endParaRPr lang="zh-CN" altLang="en-US" sz="3000"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8419">
                                            <p:txEl>
                                              <p:charRg st="1" end="1"/>
                                            </p:txEl>
                                          </p:spTgt>
                                        </p:tgtEl>
                                        <p:attrNameLst>
                                          <p:attrName>style.visibility</p:attrName>
                                        </p:attrNameLst>
                                      </p:cBhvr>
                                      <p:to>
                                        <p:strVal val="visible"/>
                                      </p:to>
                                    </p:set>
                                    <p:animEffect transition="in" filter="wipe(left)">
                                      <p:cBhvr>
                                        <p:cTn id="7" dur="500"/>
                                        <p:tgtEl>
                                          <p:spTgt spid="188419">
                                            <p:txEl>
                                              <p:charRg st="1" end="1"/>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8419">
                                            <p:txEl>
                                              <p:charRg st="2" end="2"/>
                                            </p:txEl>
                                          </p:spTgt>
                                        </p:tgtEl>
                                        <p:attrNameLst>
                                          <p:attrName>style.visibility</p:attrName>
                                        </p:attrNameLst>
                                      </p:cBhvr>
                                      <p:to>
                                        <p:strVal val="visible"/>
                                      </p:to>
                                    </p:set>
                                    <p:animEffect transition="in" filter="wipe(left)">
                                      <p:cBhvr>
                                        <p:cTn id="11" dur="500"/>
                                        <p:tgtEl>
                                          <p:spTgt spid="188419">
                                            <p:txEl>
                                              <p:charRg st="2" end="2"/>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8419">
                                            <p:txEl>
                                              <p:charRg st="3" end="3"/>
                                            </p:txEl>
                                          </p:spTgt>
                                        </p:tgtEl>
                                        <p:attrNameLst>
                                          <p:attrName>style.visibility</p:attrName>
                                        </p:attrNameLst>
                                      </p:cBhvr>
                                      <p:to>
                                        <p:strVal val="visible"/>
                                      </p:to>
                                    </p:set>
                                    <p:animEffect transition="in" filter="wipe(left)">
                                      <p:cBhvr>
                                        <p:cTn id="15" dur="500"/>
                                        <p:tgtEl>
                                          <p:spTgt spid="188419">
                                            <p:txEl>
                                              <p:charRg st="3" end="3"/>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88419">
                                            <p:txEl>
                                              <p:charRg st="4" end="4"/>
                                            </p:txEl>
                                          </p:spTgt>
                                        </p:tgtEl>
                                        <p:attrNameLst>
                                          <p:attrName>style.visibility</p:attrName>
                                        </p:attrNameLst>
                                      </p:cBhvr>
                                      <p:to>
                                        <p:strVal val="visible"/>
                                      </p:to>
                                    </p:set>
                                    <p:animEffect transition="in" filter="wipe(left)">
                                      <p:cBhvr>
                                        <p:cTn id="19" dur="500"/>
                                        <p:tgtEl>
                                          <p:spTgt spid="188419">
                                            <p:txEl>
                                              <p:charRg st="4" end="4"/>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88419">
                                            <p:txEl>
                                              <p:charRg st="5" end="5"/>
                                            </p:txEl>
                                          </p:spTgt>
                                        </p:tgtEl>
                                        <p:attrNameLst>
                                          <p:attrName>style.visibility</p:attrName>
                                        </p:attrNameLst>
                                      </p:cBhvr>
                                      <p:to>
                                        <p:strVal val="visible"/>
                                      </p:to>
                                    </p:set>
                                    <p:animEffect transition="in" filter="wipe(left)">
                                      <p:cBhvr>
                                        <p:cTn id="23" dur="500"/>
                                        <p:tgtEl>
                                          <p:spTgt spid="188419">
                                            <p:txEl>
                                              <p:charRg st="5" end="5"/>
                                            </p:txEl>
                                          </p:spTgt>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88419">
                                            <p:txEl>
                                              <p:charRg st="1" end="1"/>
                                            </p:txEl>
                                          </p:spTgt>
                                        </p:tgtEl>
                                        <p:attrNameLst>
                                          <p:attrName>style.visibility</p:attrName>
                                        </p:attrNameLst>
                                      </p:cBhvr>
                                      <p:to>
                                        <p:strVal val="visible"/>
                                      </p:to>
                                    </p:set>
                                    <p:animEffect transition="in" filter="wipe(left)">
                                      <p:cBhvr>
                                        <p:cTn id="27" dur="500"/>
                                        <p:tgtEl>
                                          <p:spTgt spid="188419">
                                            <p:txEl>
                                              <p:char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en-US" altLang="zh-CN" sz="4000" dirty="0">
                <a:solidFill>
                  <a:srgbClr val="003300"/>
                </a:solidFill>
                <a:latin typeface="黑体" panose="02010609060101010101" pitchFamily="2" charset="-122"/>
                <a:ea typeface="黑体" panose="02010609060101010101" pitchFamily="2" charset="-122"/>
                <a:sym typeface="+mn-ea"/>
              </a:rPr>
              <a:t>5</a:t>
            </a:r>
            <a:r>
              <a:rPr lang="zh-CN" altLang="en-US" sz="4000" dirty="0">
                <a:solidFill>
                  <a:srgbClr val="003300"/>
                </a:solidFill>
                <a:latin typeface="黑体" panose="02010609060101010101" pitchFamily="2" charset="-122"/>
                <a:ea typeface="黑体" panose="02010609060101010101" pitchFamily="2" charset="-122"/>
                <a:sym typeface="+mn-ea"/>
              </a:rPr>
              <a:t>、蚯蚓对水体污染的指示作用</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225675" y="953135"/>
            <a:ext cx="7863205" cy="581914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algn="l" eaLnBrk="1" hangingPunct="1">
              <a:lnSpc>
                <a:spcPct val="120000"/>
              </a:lnSpc>
              <a:spcBef>
                <a:spcPct val="5000"/>
              </a:spcBef>
              <a:spcAft>
                <a:spcPct val="5000"/>
              </a:spcAft>
              <a:buClrTx/>
              <a:buSzPct val="95000"/>
              <a:buFont typeface="Wingdings" panose="05000000000000000000" pitchFamily="2" charset="2"/>
              <a:buNone/>
            </a:pPr>
            <a:r>
              <a:rPr lang="en-US" altLang="zh-CN" b="0" dirty="0">
                <a:solidFill>
                  <a:srgbClr val="003300"/>
                </a:solidFill>
                <a:latin typeface="黑体" panose="02010609060101010101" pitchFamily="2" charset="-122"/>
                <a:ea typeface="黑体" panose="02010609060101010101" pitchFamily="2" charset="-122"/>
                <a:sym typeface="+mn-ea"/>
              </a:rPr>
              <a:t>   </a:t>
            </a:r>
            <a:r>
              <a:rPr lang="zh-CN" altLang="en-US" b="0" dirty="0">
                <a:solidFill>
                  <a:srgbClr val="003300"/>
                </a:solidFill>
                <a:latin typeface="黑体" panose="02010609060101010101" pitchFamily="2" charset="-122"/>
                <a:ea typeface="黑体" panose="02010609060101010101" pitchFamily="2" charset="-122"/>
                <a:sym typeface="+mn-ea"/>
              </a:rPr>
              <a:t>当水体中寡毛类以尾鳃蚓为优势种群,偶有颤蚓或水丝蚓出现时,可认为该水体处于中等程度的有机污染;当水体中寡毛类颤蚓的丰度极高并伴有水丝蚓出现时,可认为该水体处于重度有机污染状态,达富营养化程度;当水体中仅有霍甫水丝蚓出现且丰度高时,可认为该水体受到严重的有机污染或农药污染,已接近水生生物绝迹的边缘。中华颤蚓能忍受高度缺氧条件,多生活在有机物丰富的淤泥中,富营养化水体中数量极多,是严重有机污染的指示种。</a:t>
            </a:r>
            <a:endParaRPr lang="zh-CN" altLang="en-US" b="0" dirty="0">
              <a:solidFill>
                <a:srgbClr val="003300"/>
              </a:solidFill>
              <a:latin typeface="黑体" panose="02010609060101010101" pitchFamily="2" charset="-122"/>
              <a:ea typeface="黑体" panose="02010609060101010101" pitchFamily="2" charset="-122"/>
            </a:endParaRPr>
          </a:p>
          <a:p>
            <a:pPr marL="192405" lvl="1" algn="l" eaLnBrk="1" hangingPunct="1">
              <a:lnSpc>
                <a:spcPct val="120000"/>
              </a:lnSpc>
              <a:spcBef>
                <a:spcPct val="5000"/>
              </a:spcBef>
              <a:spcAft>
                <a:spcPct val="5000"/>
              </a:spcAft>
              <a:buClrTx/>
              <a:buSzPct val="95000"/>
              <a:buFont typeface="Wingdings" panose="05000000000000000000" pitchFamily="2" charset="2"/>
              <a:buNone/>
            </a:pPr>
            <a:endParaRPr lang="zh-CN" altLang="en-US" sz="2800" b="1"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custDataLst>
              <p:tags r:id="rId1"/>
            </p:custDataLst>
          </p:nvPr>
        </p:nvSpPr>
        <p:spPr>
          <a:xfrm>
            <a:off x="2781300" y="2798445"/>
            <a:ext cx="6621145" cy="206756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800" b="1" dirty="0">
                <a:latin typeface="黑体" panose="02010609060101010101" pitchFamily="2" charset="-122"/>
                <a:ea typeface="黑体" panose="02010609060101010101" pitchFamily="2" charset="-122"/>
              </a:rPr>
              <a:t>四</a:t>
            </a:r>
            <a:r>
              <a:rPr lang="en-US" altLang="zh-CN" sz="4800" b="1" dirty="0">
                <a:latin typeface="黑体" panose="02010609060101010101" pitchFamily="2" charset="-122"/>
                <a:ea typeface="黑体" panose="02010609060101010101" pitchFamily="2" charset="-122"/>
              </a:rPr>
              <a:t> </a:t>
            </a:r>
            <a:r>
              <a:rPr lang="zh-CN" altLang="en-US" sz="4800" b="1" dirty="0">
                <a:latin typeface="黑体" panose="02010609060101010101" pitchFamily="2" charset="-122"/>
                <a:ea typeface="黑体" panose="02010609060101010101" pitchFamily="2" charset="-122"/>
              </a:rPr>
              <a:t>蚯蚓的饲养条件</a:t>
            </a:r>
            <a:endParaRPr lang="zh-CN" altLang="en-US" sz="4800" b="1" dirty="0">
              <a:latin typeface="黑体" panose="02010609060101010101" pitchFamily="2" charset="-122"/>
              <a:ea typeface="黑体" panose="02010609060101010101" pitchFamily="2" charset="-122"/>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dirty="0">
                <a:solidFill>
                  <a:srgbClr val="003300"/>
                </a:solidFill>
                <a:latin typeface="黑体" panose="02010609060101010101" pitchFamily="2" charset="-122"/>
                <a:ea typeface="黑体" panose="02010609060101010101" pitchFamily="2" charset="-122"/>
                <a:sym typeface="+mn-ea"/>
              </a:rPr>
              <a:t>蚯蚓的饲养条件</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49974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lnSpc>
                <a:spcPct val="8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蚯蚓是变温动物。因此，蚯蚓对环境的依赖一般比恒温动物更为显著，环境温度不仅影响蚯蚓的体温和活动，还影响蚯蚓的新陈代谢、生长发育及繁殖等，因此，温度是蚯蚓最重要的生活条件之一。 </a:t>
            </a:r>
            <a:endParaRPr lang="zh-CN" altLang="en-US" sz="2800" dirty="0">
              <a:solidFill>
                <a:srgbClr val="003300"/>
              </a:solidFill>
              <a:latin typeface="黑体" panose="02010609060101010101" pitchFamily="2" charset="-122"/>
              <a:ea typeface="黑体" panose="02010609060101010101" pitchFamily="2" charset="-122"/>
            </a:endParaRPr>
          </a:p>
          <a:p>
            <a:pPr marL="0" indent="0">
              <a:lnSpc>
                <a:spcPct val="80000"/>
              </a:lnSpc>
              <a:buNone/>
            </a:pPr>
            <a:r>
              <a:rPr lang="zh-CN" altLang="en-US" sz="2800" dirty="0">
                <a:solidFill>
                  <a:srgbClr val="003300"/>
                </a:solidFill>
                <a:latin typeface="黑体" panose="02010609060101010101" pitchFamily="2" charset="-122"/>
                <a:ea typeface="黑体" panose="02010609060101010101" pitchFamily="2" charset="-122"/>
                <a:sym typeface="+mn-ea"/>
              </a:rPr>
              <a:t>  一般来说，蚯蚓的活动温度在5—30℃范围内，0—5℃进入休眠状态，0℃以下死亡，最适宜的温度为20—27℃左右，此时能较好地生长发育和繁殖。28—30℃时，能维持一定的生长；32℃以上时生长停止；10℃以下时活动迟钝；40℃以上时死亡，蚓茧孵化最适18—27℃。养殖场最好在室内，在南方地区，夏天通风保湿，冬天只要关窗保温就能全年正常生产（这里的温度指基料的温度）。 </a:t>
            </a:r>
            <a:endParaRPr lang="zh-CN" altLang="en-US" sz="2800"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custDataLst>
              <p:tags r:id="rId1"/>
            </p:custDataLst>
          </p:nvPr>
        </p:nvSpPr>
        <p:spPr>
          <a:xfrm>
            <a:off x="2781300" y="2798445"/>
            <a:ext cx="6621145" cy="206756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800" b="1" dirty="0">
                <a:latin typeface="黑体" panose="02010609060101010101" pitchFamily="2" charset="-122"/>
                <a:ea typeface="黑体" panose="02010609060101010101" pitchFamily="2" charset="-122"/>
              </a:rPr>
              <a:t>四</a:t>
            </a:r>
            <a:r>
              <a:rPr lang="en-US" altLang="zh-CN" sz="4800" b="1" dirty="0">
                <a:latin typeface="黑体" panose="02010609060101010101" pitchFamily="2" charset="-122"/>
                <a:ea typeface="黑体" panose="02010609060101010101" pitchFamily="2" charset="-122"/>
              </a:rPr>
              <a:t> </a:t>
            </a:r>
            <a:r>
              <a:rPr lang="zh-CN" altLang="en-US" sz="4800" b="1" dirty="0">
                <a:latin typeface="黑体" panose="02010609060101010101" pitchFamily="2" charset="-122"/>
                <a:ea typeface="黑体" panose="02010609060101010101" pitchFamily="2" charset="-122"/>
              </a:rPr>
              <a:t>蚯蚓</a:t>
            </a:r>
            <a:r>
              <a:rPr lang="zh-CN" altLang="en-US" sz="4800" dirty="0">
                <a:latin typeface="黑体" panose="02010609060101010101" pitchFamily="2" charset="-122"/>
                <a:ea typeface="黑体" panose="02010609060101010101" pitchFamily="2" charset="-122"/>
                <a:sym typeface="+mn-ea"/>
              </a:rPr>
              <a:t>对土壤改良的作用</a:t>
            </a:r>
            <a:endParaRPr lang="zh-CN" altLang="en-US" sz="4800" b="1" dirty="0">
              <a:latin typeface="黑体" panose="02010609060101010101" pitchFamily="2" charset="-122"/>
              <a:ea typeface="黑体" panose="02010609060101010101" pitchFamily="2" charset="-122"/>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dirty="0">
                <a:solidFill>
                  <a:srgbClr val="003300"/>
                </a:solidFill>
                <a:latin typeface="黑体" panose="02010609060101010101" pitchFamily="2" charset="-122"/>
                <a:ea typeface="黑体" panose="02010609060101010101" pitchFamily="2" charset="-122"/>
                <a:sym typeface="+mn-ea"/>
              </a:rPr>
              <a:t>蚯蚓对土壤改良的作用（</a:t>
            </a:r>
            <a:r>
              <a:rPr lang="en-US" altLang="zh-CN" sz="4000" dirty="0">
                <a:solidFill>
                  <a:srgbClr val="003300"/>
                </a:solidFill>
                <a:latin typeface="黑体" panose="02010609060101010101" pitchFamily="2" charset="-122"/>
                <a:ea typeface="黑体" panose="02010609060101010101" pitchFamily="2" charset="-122"/>
                <a:sym typeface="+mn-ea"/>
              </a:rPr>
              <a:t>1</a:t>
            </a:r>
            <a:r>
              <a:rPr lang="zh-CN" altLang="en-US" sz="4000" dirty="0">
                <a:solidFill>
                  <a:srgbClr val="003300"/>
                </a:solidFill>
                <a:latin typeface="黑体" panose="02010609060101010101" pitchFamily="2" charset="-122"/>
                <a:ea typeface="黑体" panose="02010609060101010101" pitchFamily="2" charset="-122"/>
                <a:sym typeface="+mn-ea"/>
              </a:rPr>
              <a:t>）</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1730375" y="908685"/>
            <a:ext cx="8612505" cy="57721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lgn="l">
              <a:lnSpc>
                <a:spcPct val="80000"/>
              </a:lnSpc>
              <a:buClrTx/>
              <a:buSzTx/>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蚓是一种很古老的动物，千百万年来，默默无闻地生活在泥土里，耕耘不止，增添土地的养料，使绿色植物长得郁郁葱葱。 </a:t>
            </a:r>
            <a:endParaRPr lang="zh-CN" altLang="en-US" sz="2800" dirty="0">
              <a:solidFill>
                <a:srgbClr val="003300"/>
              </a:solidFill>
              <a:latin typeface="黑体" panose="02010609060101010101" pitchFamily="2" charset="-122"/>
              <a:ea typeface="黑体" panose="02010609060101010101" pitchFamily="2" charset="-122"/>
            </a:endParaRPr>
          </a:p>
          <a:p>
            <a:pPr marL="0" indent="0" algn="l">
              <a:lnSpc>
                <a:spcPct val="80000"/>
              </a:lnSpc>
              <a:buClrTx/>
              <a:buSzTx/>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人们说蚯蚓是改良土壤的“功臣”，这话一点儿也不错。蚯蚓挖掘土壤，使土壤变松，并使空气和水容易抵达植物的根部。蚯蚓挖掘的洞穴与通道有助于土壤迅速排水。美国奥利维博士估计，如果15亩土地中有100万条蚯蚓栖息，完全可以代替三个熟练的园丁全年每天轮流干八个小时的劳动，而且每年还可以获得1.8吨的蚯蚓粪。这些年来，有些国家的农民实行“免耕法”，他们用大量增加土壤中蚯蚓种群数量的方法来代替机械耕作，既节省了人力物力，又改良了土壤。 </a:t>
            </a:r>
            <a:endParaRPr lang="zh-CN" altLang="en-US" sz="2800" dirty="0">
              <a:solidFill>
                <a:srgbClr val="003300"/>
              </a:solidFill>
              <a:latin typeface="黑体" panose="02010609060101010101" pitchFamily="2" charset="-122"/>
              <a:ea typeface="黑体" panose="02010609060101010101" pitchFamily="2" charset="-122"/>
            </a:endParaRPr>
          </a:p>
          <a:p>
            <a:pPr marL="0" indent="0" algn="l">
              <a:lnSpc>
                <a:spcPct val="80000"/>
              </a:lnSpc>
              <a:buClrTx/>
              <a:buSzTx/>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蚯蚓对植物生长的贡献是巨大的。蚯蚓在土壤中纵向栖息，头朝下吃食，每天能吞吃相当于自身重量的有机物质，其中约有一半作为粪便排积在地面。</a:t>
            </a:r>
            <a:endParaRPr lang="zh-CN" altLang="en-US" sz="2800"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dirty="0">
                <a:solidFill>
                  <a:srgbClr val="003300"/>
                </a:solidFill>
                <a:latin typeface="黑体" panose="02010609060101010101" pitchFamily="2" charset="-122"/>
                <a:ea typeface="黑体" panose="02010609060101010101" pitchFamily="2" charset="-122"/>
                <a:sym typeface="+mn-ea"/>
              </a:rPr>
              <a:t>蚯蚓对土壤改良的作用（</a:t>
            </a:r>
            <a:r>
              <a:rPr lang="en-US" altLang="zh-CN" sz="4000" dirty="0">
                <a:solidFill>
                  <a:srgbClr val="003300"/>
                </a:solidFill>
                <a:latin typeface="黑体" panose="02010609060101010101" pitchFamily="2" charset="-122"/>
                <a:ea typeface="黑体" panose="02010609060101010101" pitchFamily="2" charset="-122"/>
                <a:sym typeface="+mn-ea"/>
              </a:rPr>
              <a:t>2</a:t>
            </a:r>
            <a:r>
              <a:rPr lang="zh-CN" altLang="en-US" sz="4000" dirty="0">
                <a:solidFill>
                  <a:srgbClr val="003300"/>
                </a:solidFill>
                <a:latin typeface="黑体" panose="02010609060101010101" pitchFamily="2" charset="-122"/>
                <a:ea typeface="黑体" panose="02010609060101010101" pitchFamily="2" charset="-122"/>
                <a:sym typeface="+mn-ea"/>
              </a:rPr>
              <a:t>）</a:t>
            </a:r>
            <a:endParaRPr lang="en-US" altLang="zh-CN" sz="4000" b="1" dirty="0">
              <a:solidFill>
                <a:srgbClr val="003300"/>
              </a:solidFill>
              <a:latin typeface="黑体" panose="02010609060101010101" pitchFamily="2" charset="-122"/>
              <a:ea typeface="黑体" panose="02010609060101010101" pitchFamily="2" charset="-122"/>
              <a:sym typeface="+mn-ea"/>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387858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lnSpc>
                <a:spcPct val="8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据国家农业部肥料质检中心等单位对蚯蚓粪的检测，蚯蚓粪含氮磷钾分别为1．4％、1％、1％，含腐殖酸46％，含23种氨基酸，丰富的蚯蚓蛋白酶，每克蚯蚓粪有105×8个有益微生物（老化土壤只有105-106个），并具颗粒均匀、透气保水、无味卫生、肥效持久等特点。含水85％的蚯蚓粪在酷暑中晒15天，20厘米深处含水量仍达45％，大大增强土壤的抗旱能力。蚯蚓粪中的蚯蚓酶还可以杀死土壤中的病毒、有害菌和对植物生长有抑制作用的物质。蚯蚓粪是一种理想的天然生物肥。 </a:t>
            </a:r>
            <a:endParaRPr lang="zh-CN" altLang="en-US" sz="2800" b="1"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dirty="0">
                <a:solidFill>
                  <a:srgbClr val="003300"/>
                </a:solidFill>
                <a:latin typeface="黑体" panose="02010609060101010101" pitchFamily="2" charset="-122"/>
                <a:ea typeface="黑体" panose="02010609060101010101" pitchFamily="2" charset="-122"/>
                <a:sym typeface="+mn-ea"/>
              </a:rPr>
              <a:t>蚯蚓对土壤改良的作用（</a:t>
            </a:r>
            <a:r>
              <a:rPr lang="en-US" altLang="zh-CN" sz="4000" dirty="0">
                <a:solidFill>
                  <a:srgbClr val="003300"/>
                </a:solidFill>
                <a:latin typeface="黑体" panose="02010609060101010101" pitchFamily="2" charset="-122"/>
                <a:ea typeface="黑体" panose="02010609060101010101" pitchFamily="2" charset="-122"/>
                <a:sym typeface="+mn-ea"/>
              </a:rPr>
              <a:t>3</a:t>
            </a:r>
            <a:r>
              <a:rPr lang="zh-CN" altLang="en-US" sz="4000" dirty="0">
                <a:solidFill>
                  <a:srgbClr val="003300"/>
                </a:solidFill>
                <a:latin typeface="黑体" panose="02010609060101010101" pitchFamily="2" charset="-122"/>
                <a:ea typeface="黑体" panose="02010609060101010101" pitchFamily="2" charset="-122"/>
                <a:sym typeface="+mn-ea"/>
              </a:rPr>
              <a:t>）</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49974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lnSpc>
                <a:spcPct val="8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除此之外，蚯蚓还能降解、疏散土壤中的污染物。由于污水灌溉，污染尘埃的沉降，加上滥用农药、化肥，造成了土壤污染，而蚯蚓能在栖息的环境中吸收分解污染物质，如有机农药、重金属、放射性物质等。国外的一些工厂建造了高大的蚯蚓粪空气净化塔，有毒气体和恶臭气体经过这种塔，可以解毒去臭。在美国，正在研究利用蚯蚓来净化城市污水，使之变成净水，流回河中。 </a:t>
            </a:r>
            <a:endParaRPr lang="zh-CN" altLang="en-US" sz="2800" b="1" dirty="0">
              <a:solidFill>
                <a:srgbClr val="003300"/>
              </a:solidFill>
              <a:latin typeface="黑体" panose="02010609060101010101" pitchFamily="2" charset="-122"/>
              <a:ea typeface="黑体" panose="02010609060101010101" pitchFamily="2" charset="-122"/>
            </a:endParaRPr>
          </a:p>
          <a:p>
            <a:pPr marL="0" indent="0">
              <a:lnSpc>
                <a:spcPct val="8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因为蚯蚓在改良土壤方面有如此大的潜力，天津、上海、广州等大城市已经建立了多家蚯蚓养殖公司。随着世界人口的增长，许多土壤问题都得通过蚯蚓来解决，蚯蚓养殖也将成为一门新兴的产业。</a:t>
            </a:r>
            <a:endParaRPr lang="zh-CN" altLang="en-US" sz="2800" b="1"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dirty="0">
                <a:solidFill>
                  <a:srgbClr val="003300"/>
                </a:solidFill>
                <a:latin typeface="黑体" panose="02010609060101010101" pitchFamily="2" charset="-122"/>
                <a:ea typeface="黑体" panose="02010609060101010101" pitchFamily="2" charset="-122"/>
                <a:sym typeface="+mn-ea"/>
              </a:rPr>
              <a:t>蚯蚓对土壤改良的作用（</a:t>
            </a:r>
            <a:r>
              <a:rPr lang="en-US" altLang="zh-CN" sz="4000" dirty="0">
                <a:solidFill>
                  <a:srgbClr val="003300"/>
                </a:solidFill>
                <a:latin typeface="黑体" panose="02010609060101010101" pitchFamily="2" charset="-122"/>
                <a:ea typeface="黑体" panose="02010609060101010101" pitchFamily="2" charset="-122"/>
                <a:sym typeface="+mn-ea"/>
              </a:rPr>
              <a:t>4</a:t>
            </a:r>
            <a:r>
              <a:rPr lang="zh-CN" altLang="en-US" sz="4000" dirty="0">
                <a:solidFill>
                  <a:srgbClr val="003300"/>
                </a:solidFill>
                <a:latin typeface="黑体" panose="02010609060101010101" pitchFamily="2" charset="-122"/>
                <a:ea typeface="黑体" panose="02010609060101010101" pitchFamily="2" charset="-122"/>
                <a:sym typeface="+mn-ea"/>
              </a:rPr>
              <a:t>）</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181292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lnSpc>
                <a:spcPct val="80000"/>
              </a:lnSpc>
              <a:buNone/>
            </a:pPr>
            <a:r>
              <a:rPr lang="en-US" altLang="zh-CN" sz="2800" dirty="0">
                <a:solidFill>
                  <a:srgbClr val="003300"/>
                </a:solidFill>
                <a:latin typeface="黑体" panose="02010609060101010101" pitchFamily="2" charset="-122"/>
                <a:ea typeface="黑体" panose="02010609060101010101" pitchFamily="2" charset="-122"/>
                <a:sym typeface="+mn-ea"/>
              </a:rPr>
              <a:t>  </a:t>
            </a:r>
            <a:r>
              <a:rPr lang="zh-CN" altLang="en-US" sz="2800" dirty="0">
                <a:solidFill>
                  <a:srgbClr val="003300"/>
                </a:solidFill>
                <a:latin typeface="黑体" panose="02010609060101010101" pitchFamily="2" charset="-122"/>
                <a:ea typeface="黑体" panose="02010609060101010101" pitchFamily="2" charset="-122"/>
                <a:sym typeface="+mn-ea"/>
              </a:rPr>
              <a:t>因为蚯蚓在改良土壤方面有如此大的潜力，天津、上海、广州等大城市已经建立了多家蚯蚓养殖公司。随着世界人口的增长，许多土壤问题都得通过蚯蚓来解决，蚯蚓养殖也将成为一门新兴的产业。</a:t>
            </a:r>
            <a:endParaRPr lang="zh-CN" altLang="en-US" sz="2800" b="1" dirty="0">
              <a:solidFill>
                <a:srgbClr val="003300"/>
              </a:solidFill>
              <a:latin typeface="黑体" panose="02010609060101010101" pitchFamily="2" charset="-122"/>
              <a:ea typeface="黑体" panose="02010609060101010101" pitchFamily="2" charset="-122"/>
            </a:endParaRPr>
          </a:p>
        </p:txBody>
      </p:sp>
      <p:pic>
        <p:nvPicPr>
          <p:cNvPr id="34817" name="图片 148483" descr="蚯蚓养殖1"/>
          <p:cNvPicPr>
            <a:picLocks noChangeAspect="1"/>
          </p:cNvPicPr>
          <p:nvPr>
            <p:custDataLst>
              <p:tags r:id="rId1"/>
            </p:custDataLst>
          </p:nvPr>
        </p:nvPicPr>
        <p:blipFill>
          <a:blip r:embed="rId2"/>
          <a:stretch>
            <a:fillRect/>
          </a:stretch>
        </p:blipFill>
        <p:spPr>
          <a:xfrm>
            <a:off x="2032000" y="3529965"/>
            <a:ext cx="3929380" cy="2947035"/>
          </a:xfrm>
          <a:prstGeom prst="rect">
            <a:avLst/>
          </a:prstGeom>
          <a:noFill/>
          <a:ln w="9525">
            <a:noFill/>
          </a:ln>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custDataLst>
              <p:tags r:id="rId1"/>
            </p:custDataLst>
          </p:nvPr>
        </p:nvSpPr>
        <p:spPr>
          <a:xfrm>
            <a:off x="2781300" y="2798445"/>
            <a:ext cx="6621145" cy="206756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800" b="1" dirty="0">
                <a:latin typeface="黑体" panose="02010609060101010101" pitchFamily="2" charset="-122"/>
                <a:ea typeface="黑体" panose="02010609060101010101" pitchFamily="2" charset="-122"/>
              </a:rPr>
              <a:t>五 </a:t>
            </a:r>
            <a:r>
              <a:rPr lang="zh-CN" altLang="en-US" sz="4800" dirty="0">
                <a:latin typeface="黑体" panose="02010609060101010101" pitchFamily="2" charset="-122"/>
                <a:ea typeface="黑体" panose="02010609060101010101" pitchFamily="2" charset="-122"/>
                <a:sym typeface="+mn-ea"/>
              </a:rPr>
              <a:t>研究心得与体会</a:t>
            </a:r>
            <a:endParaRPr lang="zh-CN" altLang="en-US" sz="4800" b="1" dirty="0">
              <a:latin typeface="黑体" panose="02010609060101010101" pitchFamily="2" charset="-122"/>
              <a:ea typeface="黑体" panose="02010609060101010101" pitchFamily="2" charset="-122"/>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1524000" y="-3175"/>
            <a:ext cx="9143365" cy="713105"/>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b="1" dirty="0">
                <a:solidFill>
                  <a:srgbClr val="003300"/>
                </a:solidFill>
                <a:latin typeface="黑体" panose="02010609060101010101" pitchFamily="2" charset="-122"/>
                <a:ea typeface="黑体" panose="02010609060101010101" pitchFamily="2" charset="-122"/>
              </a:rPr>
              <a:t>研究心得与体会</a:t>
            </a:r>
            <a:endParaRPr lang="zh-CN" altLang="en-US" sz="4000" b="1" dirty="0">
              <a:solidFill>
                <a:srgbClr val="003300"/>
              </a:solidFill>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094865" y="863600"/>
            <a:ext cx="8019415" cy="563118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457200" algn="just" eaLnBrk="1" hangingPunct="1">
              <a:lnSpc>
                <a:spcPct val="150000"/>
              </a:lnSpc>
              <a:spcBef>
                <a:spcPts val="0"/>
              </a:spcBef>
              <a:buClr>
                <a:srgbClr val="FF9900"/>
              </a:buClr>
              <a:buNone/>
            </a:pPr>
            <a:r>
              <a:rPr lang="zh-CN" altLang="en-US" sz="2000" dirty="0">
                <a:solidFill>
                  <a:srgbClr val="003300"/>
                </a:solidFill>
                <a:latin typeface="黑体" panose="02010609060101010101" pitchFamily="2" charset="-122"/>
                <a:ea typeface="黑体" panose="02010609060101010101" pitchFamily="2" charset="-122"/>
              </a:rPr>
              <a:t>这次的综合实践活动对我们来说是一次宝贵的经历，通过一个科学问题的提出，到实验室模拟研究以及最终的研究结论，都是我们在老师的指点下独立完成的，这个问题刚开始给了我们很大的挑战，但是通过大家的不懈努力以及老师的指导，我们逐渐找到了解决问题的途径，并最终成功解决问题。</a:t>
            </a:r>
            <a:endParaRPr lang="zh-CN" altLang="en-US" sz="2000" dirty="0">
              <a:solidFill>
                <a:srgbClr val="003300"/>
              </a:solidFill>
              <a:latin typeface="黑体" panose="02010609060101010101" pitchFamily="2" charset="-122"/>
              <a:ea typeface="黑体" panose="02010609060101010101" pitchFamily="2" charset="-122"/>
            </a:endParaRPr>
          </a:p>
          <a:p>
            <a:pPr marL="0" indent="457200" algn="just" eaLnBrk="1" hangingPunct="1">
              <a:lnSpc>
                <a:spcPct val="150000"/>
              </a:lnSpc>
              <a:spcBef>
                <a:spcPts val="0"/>
              </a:spcBef>
              <a:buClr>
                <a:srgbClr val="FF9900"/>
              </a:buClr>
              <a:buNone/>
            </a:pPr>
            <a:r>
              <a:rPr lang="zh-CN" altLang="en-US" sz="2000" dirty="0">
                <a:solidFill>
                  <a:srgbClr val="003300"/>
                </a:solidFill>
                <a:latin typeface="黑体" panose="02010609060101010101" pitchFamily="2" charset="-122"/>
                <a:ea typeface="黑体" panose="02010609060101010101" pitchFamily="2" charset="-122"/>
              </a:rPr>
              <a:t>经过这次实践活动，我们更加明白了做科研不同于上课学习。做科研不会有既定的任务和激励，要自己理清思路、制定计划；做科研面对的是现实问题，不能有丝毫的马虎，要遵循客观规律；做科研始终要目标明确，追求高效，要从问题中来、到问题中去；做科研不能期待有投入就有回报，要坚定信念、保持定力，持之以恒才是王道。只有通过理论与实践相结合，大胆假设，小心求证，才能不断接近真相，最终掌握真理。</a:t>
            </a:r>
            <a:endParaRPr lang="zh-CN" altLang="en-US" sz="2000"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p:nvPr/>
        </p:nvSpPr>
        <p:spPr>
          <a:xfrm>
            <a:off x="2452688" y="-47625"/>
            <a:ext cx="6621462"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000" b="1" dirty="0">
                <a:latin typeface="黑体" panose="02010609060101010101" pitchFamily="2" charset="-122"/>
                <a:ea typeface="黑体" panose="02010609060101010101" pitchFamily="2" charset="-122"/>
              </a:rPr>
              <a:t>课题组基本信息（</a:t>
            </a:r>
            <a:r>
              <a:rPr lang="en-US" altLang="zh-CN" sz="4000" b="1" dirty="0">
                <a:latin typeface="黑体" panose="02010609060101010101" pitchFamily="2" charset="-122"/>
                <a:ea typeface="黑体" panose="02010609060101010101" pitchFamily="2" charset="-122"/>
              </a:rPr>
              <a:t>2</a:t>
            </a:r>
            <a:r>
              <a:rPr lang="zh-CN" altLang="en-US" sz="4000" b="1" dirty="0">
                <a:latin typeface="黑体" panose="02010609060101010101" pitchFamily="2" charset="-122"/>
                <a:ea typeface="黑体" panose="02010609060101010101" pitchFamily="2" charset="-122"/>
              </a:rPr>
              <a:t>）</a:t>
            </a:r>
            <a:endParaRPr lang="zh-CN" altLang="en-US" sz="4000" b="1" dirty="0">
              <a:latin typeface="黑体" panose="02010609060101010101" pitchFamily="2" charset="-122"/>
              <a:ea typeface="黑体" panose="02010609060101010101" pitchFamily="2" charset="-122"/>
            </a:endParaRPr>
          </a:p>
        </p:txBody>
      </p:sp>
      <p:sp>
        <p:nvSpPr>
          <p:cNvPr id="188419" name="Rectangle 2"/>
          <p:cNvSpPr/>
          <p:nvPr/>
        </p:nvSpPr>
        <p:spPr>
          <a:xfrm>
            <a:off x="1675130" y="908685"/>
            <a:ext cx="8754745" cy="367919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381000" marR="0" lvl="1" indent="-381000" algn="l" defTabSz="914400" rtl="0" eaLnBrk="1" latinLnBrk="0" hangingPunct="1">
              <a:lnSpc>
                <a:spcPct val="200000"/>
              </a:lnSpc>
              <a:spcBef>
                <a:spcPts val="0"/>
              </a:spcBef>
              <a:buClrTx/>
              <a:buSzPct val="95000"/>
              <a:buFont typeface="Wingdings" panose="05000000000000000000" pitchFamily="2" charset="2"/>
              <a:buNone/>
            </a:pPr>
            <a:r>
              <a:rPr lang="zh-CN" altLang="en-US" sz="3000" dirty="0">
                <a:latin typeface="黑体" panose="02010609060101010101" pitchFamily="2" charset="-122"/>
                <a:ea typeface="黑体" panose="02010609060101010101" pitchFamily="2" charset="-122"/>
                <a:sym typeface="+mn-ea"/>
              </a:rPr>
              <a:t>任务分工：</a:t>
            </a:r>
            <a:endParaRPr kumimoji="0" lang="zh-CN" altLang="en-US" sz="3000" i="0" u="none" strike="noStrike" kern="1200" cap="none" spc="0" normalizeH="0" baseline="0" noProof="1" dirty="0">
              <a:latin typeface="黑体" panose="02010609060101010101" pitchFamily="2" charset="-122"/>
              <a:ea typeface="黑体" panose="02010609060101010101" pitchFamily="2" charset="-122"/>
              <a:sym typeface="+mn-ea"/>
            </a:endParaRPr>
          </a:p>
          <a:p>
            <a:pPr marL="381000" marR="0" lvl="1" indent="-381000" algn="l" defTabSz="914400" rtl="0" eaLnBrk="1" latinLnBrk="0" hangingPunct="1">
              <a:lnSpc>
                <a:spcPct val="200000"/>
              </a:lnSpc>
              <a:spcBef>
                <a:spcPts val="0"/>
              </a:spcBef>
              <a:buClrTx/>
              <a:buSzPct val="95000"/>
              <a:buFont typeface="Wingdings" panose="05000000000000000000" pitchFamily="2" charset="2"/>
              <a:buNone/>
            </a:pPr>
            <a:r>
              <a:rPr lang="zh-CN" altLang="en-US" sz="3000" dirty="0">
                <a:latin typeface="黑体" panose="02010609060101010101" pitchFamily="2" charset="-122"/>
                <a:ea typeface="黑体" panose="02010609060101010101" pitchFamily="2" charset="-122"/>
                <a:sym typeface="+mn-ea"/>
              </a:rPr>
              <a:t>资料搜集：姚文彬 甘轩宇 盛明远 蒋屹轩 周昊轩 </a:t>
            </a:r>
            <a:r>
              <a:rPr lang="en-US" altLang="zh-CN" sz="3000" dirty="0">
                <a:latin typeface="黑体" panose="02010609060101010101" pitchFamily="2" charset="-122"/>
                <a:ea typeface="黑体" panose="02010609060101010101" pitchFamily="2" charset="-122"/>
                <a:sym typeface="+mn-ea"/>
              </a:rPr>
              <a:t>         </a:t>
            </a:r>
            <a:r>
              <a:rPr lang="zh-CN" altLang="en-US" sz="3000" dirty="0">
                <a:latin typeface="黑体" panose="02010609060101010101" pitchFamily="2" charset="-122"/>
                <a:ea typeface="黑体" panose="02010609060101010101" pitchFamily="2" charset="-122"/>
                <a:sym typeface="+mn-ea"/>
              </a:rPr>
              <a:t>戴志骏</a:t>
            </a:r>
            <a:endParaRPr kumimoji="0" lang="zh-CN" altLang="en-US" sz="3000" i="0" u="none" strike="noStrike" kern="1200" cap="none" spc="0" normalizeH="0" baseline="0" noProof="1" dirty="0">
              <a:latin typeface="黑体" panose="02010609060101010101" pitchFamily="2" charset="-122"/>
              <a:ea typeface="黑体" panose="02010609060101010101" pitchFamily="2" charset="-122"/>
              <a:sym typeface="+mn-ea"/>
            </a:endParaRPr>
          </a:p>
          <a:p>
            <a:pPr marL="381000" marR="0" lvl="1" indent="-381000" algn="l" defTabSz="914400" rtl="0" eaLnBrk="1" latinLnBrk="0" hangingPunct="1">
              <a:lnSpc>
                <a:spcPct val="200000"/>
              </a:lnSpc>
              <a:spcBef>
                <a:spcPts val="0"/>
              </a:spcBef>
              <a:buClrTx/>
              <a:buSzPct val="95000"/>
              <a:buFont typeface="Wingdings" panose="05000000000000000000" pitchFamily="2" charset="2"/>
              <a:buNone/>
            </a:pPr>
            <a:r>
              <a:rPr lang="zh-CN" altLang="en-US" sz="3000" dirty="0">
                <a:latin typeface="黑体" panose="02010609060101010101" pitchFamily="2" charset="-122"/>
                <a:ea typeface="黑体" panose="02010609060101010101" pitchFamily="2" charset="-122"/>
                <a:sym typeface="+mn-ea"/>
              </a:rPr>
              <a:t>开题报告撰写：蒋屹轩 周昊轩 戴志骏</a:t>
            </a:r>
            <a:endParaRPr kumimoji="0" lang="zh-CN" altLang="en-US" sz="3000" i="0" u="none" strike="noStrike" kern="1200" cap="none" spc="0" normalizeH="0" baseline="0" noProof="1" dirty="0">
              <a:latin typeface="黑体" panose="02010609060101010101" pitchFamily="2" charset="-122"/>
              <a:ea typeface="黑体" panose="02010609060101010101" pitchFamily="2" charset="-122"/>
              <a:sym typeface="+mn-ea"/>
            </a:endParaRPr>
          </a:p>
          <a:p>
            <a:pPr marL="381000" marR="0" lvl="1" indent="-381000" algn="l" defTabSz="914400" rtl="0" eaLnBrk="1" latinLnBrk="0" hangingPunct="1">
              <a:lnSpc>
                <a:spcPct val="200000"/>
              </a:lnSpc>
              <a:spcBef>
                <a:spcPts val="0"/>
              </a:spcBef>
              <a:buClrTx/>
              <a:buSzPct val="95000"/>
              <a:buFont typeface="Wingdings" panose="05000000000000000000" pitchFamily="2" charset="2"/>
              <a:buNone/>
            </a:pPr>
            <a:r>
              <a:rPr lang="zh-CN" altLang="en-US" sz="3000" dirty="0">
                <a:latin typeface="黑体" panose="02010609060101010101" pitchFamily="2" charset="-122"/>
                <a:ea typeface="黑体" panose="02010609060101010101" pitchFamily="2" charset="-122"/>
                <a:sym typeface="+mn-ea"/>
              </a:rPr>
              <a:t>资料整理：盛明远 戴志骏 甘轩宇</a:t>
            </a:r>
            <a:endParaRPr kumimoji="0" lang="zh-CN" altLang="en-US" sz="3000" i="0" u="none" strike="noStrike" kern="1200" cap="none" spc="0" normalizeH="0" baseline="0" noProof="1" dirty="0">
              <a:latin typeface="黑体" panose="02010609060101010101" pitchFamily="2" charset="-122"/>
              <a:ea typeface="黑体" panose="02010609060101010101" pitchFamily="2" charset="-122"/>
              <a:sym typeface="+mn-ea"/>
            </a:endParaRPr>
          </a:p>
          <a:p>
            <a:pPr marL="381000" marR="0" lvl="1" indent="-381000" algn="l" defTabSz="914400" rtl="0" eaLnBrk="1" latinLnBrk="0" hangingPunct="1">
              <a:lnSpc>
                <a:spcPct val="200000"/>
              </a:lnSpc>
              <a:spcBef>
                <a:spcPts val="0"/>
              </a:spcBef>
              <a:buClrTx/>
              <a:buSzPct val="95000"/>
              <a:buFont typeface="Wingdings" panose="05000000000000000000" pitchFamily="2" charset="2"/>
              <a:buNone/>
            </a:pPr>
            <a:r>
              <a:rPr lang="zh-CN" altLang="en-US" sz="3000" dirty="0">
                <a:latin typeface="黑体" panose="02010609060101010101" pitchFamily="2" charset="-122"/>
                <a:ea typeface="黑体" panose="02010609060101010101" pitchFamily="2" charset="-122"/>
                <a:sym typeface="+mn-ea"/>
              </a:rPr>
              <a:t>结题报告：戴志骏 张明乾</a:t>
            </a:r>
            <a:endParaRPr kumimoji="0" lang="zh-CN" altLang="en-US" sz="3000" i="0" u="none" strike="noStrike" kern="1200" cap="none" spc="0" normalizeH="0" baseline="0" noProof="1" dirty="0">
              <a:latin typeface="黑体" panose="02010609060101010101" pitchFamily="2" charset="-122"/>
              <a:ea typeface="黑体" panose="02010609060101010101" pitchFamily="2" charset="-122"/>
              <a:sym typeface="+mn-ea"/>
            </a:endParaRPr>
          </a:p>
          <a:p>
            <a:pPr marL="381000" lvl="1" indent="-381000" eaLnBrk="1" hangingPunct="1">
              <a:lnSpc>
                <a:spcPct val="130000"/>
              </a:lnSpc>
              <a:spcBef>
                <a:spcPct val="50000"/>
              </a:spcBef>
              <a:buSzPct val="95000"/>
              <a:buFont typeface="Wingdings" panose="05000000000000000000" pitchFamily="2" charset="2"/>
              <a:buNone/>
            </a:pPr>
            <a:endParaRPr lang="zh-CN" altLang="en-US" sz="3000"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8419">
                                            <p:txEl>
                                              <p:charRg st="1" end="1"/>
                                            </p:txEl>
                                          </p:spTgt>
                                        </p:tgtEl>
                                        <p:attrNameLst>
                                          <p:attrName>style.visibility</p:attrName>
                                        </p:attrNameLst>
                                      </p:cBhvr>
                                      <p:to>
                                        <p:strVal val="visible"/>
                                      </p:to>
                                    </p:set>
                                    <p:animEffect transition="in" filter="wipe(left)">
                                      <p:cBhvr>
                                        <p:cTn id="7" dur="500"/>
                                        <p:tgtEl>
                                          <p:spTgt spid="188419">
                                            <p:txEl>
                                              <p:char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58"/>
          <p:cNvSpPr txBox="1"/>
          <p:nvPr/>
        </p:nvSpPr>
        <p:spPr>
          <a:xfrm>
            <a:off x="1916430" y="908050"/>
            <a:ext cx="8357870" cy="5597525"/>
          </a:xfrm>
          <a:prstGeom prst="rect">
            <a:avLst/>
          </a:prstGeom>
          <a:noFill/>
          <a:ln w="9525">
            <a:noFill/>
          </a:ln>
        </p:spPr>
        <p:txBody>
          <a:bodyPr>
            <a:no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algn="ctr" eaLnBrk="1" hangingPunct="1">
              <a:lnSpc>
                <a:spcPct val="130000"/>
              </a:lnSpc>
              <a:spcBef>
                <a:spcPts val="600"/>
              </a:spcBef>
              <a:buNone/>
            </a:pPr>
            <a:r>
              <a:rPr lang="zh-CN" altLang="en-US" sz="6000" b="1" dirty="0">
                <a:ea typeface="黑体" panose="02010609060101010101" pitchFamily="2" charset="-122"/>
              </a:rPr>
              <a:t>感</a:t>
            </a:r>
            <a:r>
              <a:rPr lang="en-US" altLang="zh-CN" sz="6000" b="1" dirty="0">
                <a:ea typeface="黑体" panose="02010609060101010101" pitchFamily="2" charset="-122"/>
              </a:rPr>
              <a:t>  </a:t>
            </a:r>
            <a:r>
              <a:rPr lang="zh-CN" altLang="en-US" sz="6000" b="1" dirty="0">
                <a:ea typeface="黑体" panose="02010609060101010101" pitchFamily="2" charset="-122"/>
              </a:rPr>
              <a:t>谢</a:t>
            </a:r>
            <a:r>
              <a:rPr lang="en-US" altLang="zh-CN" sz="6000" b="1" dirty="0">
                <a:ea typeface="黑体" panose="02010609060101010101" pitchFamily="2" charset="-122"/>
              </a:rPr>
              <a:t>  </a:t>
            </a:r>
            <a:r>
              <a:rPr lang="zh-CN" altLang="en-US" sz="6000" b="1" dirty="0">
                <a:ea typeface="黑体" panose="02010609060101010101" pitchFamily="2" charset="-122"/>
              </a:rPr>
              <a:t>聆</a:t>
            </a:r>
            <a:r>
              <a:rPr lang="en-US" altLang="zh-CN" sz="6000" b="1" dirty="0">
                <a:ea typeface="黑体" panose="02010609060101010101" pitchFamily="2" charset="-122"/>
              </a:rPr>
              <a:t>  </a:t>
            </a:r>
            <a:r>
              <a:rPr lang="zh-CN" altLang="en-US" sz="6000" b="1" dirty="0">
                <a:ea typeface="黑体" panose="02010609060101010101" pitchFamily="2" charset="-122"/>
              </a:rPr>
              <a:t>听</a:t>
            </a:r>
            <a:endParaRPr lang="zh-CN" altLang="en-US" sz="4800" b="1" dirty="0">
              <a:solidFill>
                <a:srgbClr val="000000"/>
              </a:solidFill>
              <a:latin typeface="Calibri" panose="020F0502020204030204" charset="0"/>
              <a:ea typeface="黑体" panose="02010609060101010101" pitchFamily="2" charset="-122"/>
            </a:endParaRPr>
          </a:p>
          <a:p>
            <a:pPr marL="0" lvl="0" indent="0" algn="ctr" eaLnBrk="1" hangingPunct="1">
              <a:lnSpc>
                <a:spcPct val="130000"/>
              </a:lnSpc>
              <a:spcBef>
                <a:spcPts val="600"/>
              </a:spcBef>
              <a:buNone/>
            </a:pPr>
            <a:endParaRPr lang="zh-CN" altLang="en-US" sz="2800" b="1" dirty="0">
              <a:solidFill>
                <a:srgbClr val="000000"/>
              </a:solidFill>
              <a:latin typeface="楷体_GB2312" pitchFamily="49" charset="-122"/>
              <a:ea typeface="楷体_GB2312" pitchFamily="49" charset="-122"/>
            </a:endParaRPr>
          </a:p>
          <a:p>
            <a:pPr marL="0" lvl="0" indent="0" algn="ctr" eaLnBrk="1" hangingPunct="1">
              <a:lnSpc>
                <a:spcPct val="130000"/>
              </a:lnSpc>
              <a:spcBef>
                <a:spcPts val="600"/>
              </a:spcBef>
              <a:buNone/>
            </a:pPr>
            <a:endParaRPr lang="zh-CN" altLang="en-US" sz="2800" b="1" dirty="0">
              <a:solidFill>
                <a:srgbClr val="000000"/>
              </a:solidFill>
              <a:latin typeface="楷体_GB2312" pitchFamily="49" charset="-122"/>
              <a:ea typeface="楷体_GB2312" pitchFamily="49" charset="-122"/>
            </a:endParaRPr>
          </a:p>
          <a:p>
            <a:pPr marL="0" lvl="0" indent="0" algn="ctr" eaLnBrk="1" hangingPunct="1">
              <a:lnSpc>
                <a:spcPct val="130000"/>
              </a:lnSpc>
              <a:spcBef>
                <a:spcPts val="600"/>
              </a:spcBef>
              <a:buNone/>
            </a:pPr>
            <a:endParaRPr lang="zh-CN" altLang="en-US" sz="2800" b="1" dirty="0">
              <a:solidFill>
                <a:srgbClr val="000000"/>
              </a:solidFill>
              <a:latin typeface="楷体_GB2312" pitchFamily="49" charset="-122"/>
              <a:ea typeface="楷体_GB2312" pitchFamily="49" charset="-122"/>
            </a:endParaRPr>
          </a:p>
          <a:p>
            <a:pPr marL="0" lvl="0" indent="0" algn="ctr" eaLnBrk="1" hangingPunct="1">
              <a:lnSpc>
                <a:spcPct val="130000"/>
              </a:lnSpc>
              <a:spcBef>
                <a:spcPts val="600"/>
              </a:spcBef>
              <a:buNone/>
            </a:pPr>
            <a:r>
              <a:rPr lang="zh-CN" altLang="en-US" sz="2800" b="1" dirty="0">
                <a:solidFill>
                  <a:srgbClr val="000000"/>
                </a:solidFill>
                <a:latin typeface="楷体_GB2312" pitchFamily="49" charset="-122"/>
                <a:ea typeface="楷体_GB2312" pitchFamily="49" charset="-122"/>
              </a:rPr>
              <a:t>项目负责人：戴志骏</a:t>
            </a:r>
            <a:r>
              <a:rPr lang="en-US" altLang="zh-CN" sz="2800" b="1" dirty="0">
                <a:solidFill>
                  <a:srgbClr val="000000"/>
                </a:solidFill>
                <a:latin typeface="楷体_GB2312" pitchFamily="49" charset="-122"/>
                <a:ea typeface="楷体_GB2312" pitchFamily="49" charset="-122"/>
              </a:rPr>
              <a:t> </a:t>
            </a:r>
            <a:r>
              <a:rPr lang="zh-CN" altLang="en-US" sz="2800" b="1" dirty="0">
                <a:solidFill>
                  <a:srgbClr val="000000"/>
                </a:solidFill>
                <a:latin typeface="楷体_GB2312" pitchFamily="49" charset="-122"/>
                <a:ea typeface="楷体_GB2312" pitchFamily="49" charset="-122"/>
              </a:rPr>
              <a:t>姚文彬  甘轩宇  </a:t>
            </a:r>
            <a:endParaRPr lang="zh-CN" altLang="en-US" sz="2800" b="1" dirty="0">
              <a:solidFill>
                <a:srgbClr val="000000"/>
              </a:solidFill>
              <a:latin typeface="楷体_GB2312" pitchFamily="49" charset="-122"/>
              <a:ea typeface="楷体_GB2312" pitchFamily="49" charset="-122"/>
            </a:endParaRPr>
          </a:p>
          <a:p>
            <a:pPr marL="0" lvl="0" indent="0" algn="ctr" eaLnBrk="1" hangingPunct="1">
              <a:lnSpc>
                <a:spcPct val="130000"/>
              </a:lnSpc>
              <a:spcBef>
                <a:spcPts val="600"/>
              </a:spcBef>
              <a:buNone/>
            </a:pPr>
            <a:r>
              <a:rPr lang="zh-CN" altLang="en-US" sz="2800" b="1" dirty="0">
                <a:solidFill>
                  <a:srgbClr val="000000"/>
                </a:solidFill>
                <a:latin typeface="楷体_GB2312" pitchFamily="49" charset="-122"/>
                <a:ea typeface="楷体_GB2312" pitchFamily="49" charset="-122"/>
              </a:rPr>
              <a:t>蒋屹轩</a:t>
            </a:r>
            <a:r>
              <a:rPr lang="en-US" altLang="zh-CN" sz="2800" b="1" dirty="0">
                <a:solidFill>
                  <a:srgbClr val="000000"/>
                </a:solidFill>
                <a:latin typeface="楷体_GB2312" pitchFamily="49" charset="-122"/>
                <a:ea typeface="楷体_GB2312" pitchFamily="49" charset="-122"/>
              </a:rPr>
              <a:t> </a:t>
            </a:r>
            <a:r>
              <a:rPr lang="zh-CN" altLang="en-US" sz="2800" b="1" dirty="0">
                <a:solidFill>
                  <a:srgbClr val="000000"/>
                </a:solidFill>
                <a:latin typeface="楷体_GB2312" pitchFamily="49" charset="-122"/>
                <a:ea typeface="楷体_GB2312" pitchFamily="49" charset="-122"/>
              </a:rPr>
              <a:t>盛明远  张明乾  周昊轩</a:t>
            </a:r>
            <a:endParaRPr lang="zh-CN" altLang="en-US" sz="2800" b="1" dirty="0">
              <a:solidFill>
                <a:srgbClr val="000000"/>
              </a:solidFill>
              <a:latin typeface="楷体_GB2312" pitchFamily="49" charset="-122"/>
              <a:ea typeface="楷体_GB2312" pitchFamily="49" charset="-122"/>
            </a:endParaRPr>
          </a:p>
        </p:txBody>
      </p:sp>
      <p:sp>
        <p:nvSpPr>
          <p:cNvPr id="9219" name="Text Box 59"/>
          <p:cNvSpPr txBox="1"/>
          <p:nvPr/>
        </p:nvSpPr>
        <p:spPr>
          <a:xfrm>
            <a:off x="4611370" y="5499100"/>
            <a:ext cx="3011170" cy="46037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0" indent="0" algn="ctr" eaLnBrk="1" hangingPunct="1">
              <a:spcBef>
                <a:spcPct val="0"/>
              </a:spcBef>
              <a:buNone/>
            </a:pPr>
            <a:r>
              <a:rPr sz="2400" dirty="0">
                <a:solidFill>
                  <a:srgbClr val="000000"/>
                </a:solidFill>
                <a:latin typeface="Times New Roman" panose="02020603050405020304" pitchFamily="18" charset="0"/>
                <a:ea typeface="黑体" panose="02010609060101010101" pitchFamily="2" charset="-122"/>
              </a:rPr>
              <a:t>2023年</a:t>
            </a:r>
            <a:r>
              <a:rPr lang="en-US" sz="2400" dirty="0">
                <a:solidFill>
                  <a:srgbClr val="000000"/>
                </a:solidFill>
                <a:latin typeface="Times New Roman" panose="02020603050405020304" pitchFamily="18" charset="0"/>
                <a:ea typeface="黑体" panose="02010609060101010101" pitchFamily="2" charset="-122"/>
              </a:rPr>
              <a:t>8</a:t>
            </a:r>
            <a:r>
              <a:rPr sz="2400" dirty="0">
                <a:solidFill>
                  <a:srgbClr val="000000"/>
                </a:solidFill>
                <a:latin typeface="Times New Roman" panose="02020603050405020304" pitchFamily="18" charset="0"/>
                <a:ea typeface="黑体" panose="02010609060101010101" pitchFamily="2" charset="-122"/>
              </a:rPr>
              <a:t>月</a:t>
            </a:r>
            <a:r>
              <a:rPr lang="en-US" sz="2400" dirty="0">
                <a:solidFill>
                  <a:srgbClr val="000000"/>
                </a:solidFill>
                <a:latin typeface="Times New Roman" panose="02020603050405020304" pitchFamily="18" charset="0"/>
                <a:ea typeface="黑体" panose="02010609060101010101" pitchFamily="2" charset="-122"/>
              </a:rPr>
              <a:t>31</a:t>
            </a:r>
            <a:r>
              <a:rPr sz="2400" dirty="0">
                <a:solidFill>
                  <a:srgbClr val="000000"/>
                </a:solidFill>
                <a:latin typeface="Times New Roman" panose="02020603050405020304" pitchFamily="18" charset="0"/>
                <a:ea typeface="黑体" panose="02010609060101010101" pitchFamily="2" charset="-122"/>
              </a:rPr>
              <a:t>日</a:t>
            </a:r>
            <a:endParaRPr sz="2400" dirty="0">
              <a:solidFill>
                <a:srgbClr val="000000"/>
              </a:solidFill>
              <a:latin typeface="Times New Roman" panose="02020603050405020304" pitchFamily="18" charset="0"/>
              <a:ea typeface="黑体" panose="02010609060101010101" pitchFamily="2" charset="-122"/>
            </a:endParaRPr>
          </a:p>
        </p:txBody>
      </p:sp>
      <p:sp>
        <p:nvSpPr>
          <p:cNvPr id="12292" name="Line 6"/>
          <p:cNvSpPr>
            <a:spLocks noChangeShapeType="1"/>
          </p:cNvSpPr>
          <p:nvPr/>
        </p:nvSpPr>
        <p:spPr bwMode="auto">
          <a:xfrm>
            <a:off x="1550670" y="3248980"/>
            <a:ext cx="9144000" cy="0"/>
          </a:xfrm>
          <a:prstGeom prst="line">
            <a:avLst/>
          </a:prstGeom>
          <a:noFill/>
          <a:ln w="76200">
            <a:solidFill>
              <a:srgbClr val="FF0000"/>
            </a:solidFill>
            <a:round/>
          </a:ln>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custDataLst>
              <p:tags r:id="rId1"/>
            </p:custDataLst>
          </p:nvPr>
        </p:nvSpPr>
        <p:spPr>
          <a:xfrm>
            <a:off x="2780983" y="2798445"/>
            <a:ext cx="6621462"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800" b="1" dirty="0">
                <a:latin typeface="黑体" panose="02010609060101010101" pitchFamily="2" charset="-122"/>
                <a:ea typeface="黑体" panose="02010609060101010101" pitchFamily="2" charset="-122"/>
              </a:rPr>
              <a:t>一</a:t>
            </a:r>
            <a:r>
              <a:rPr lang="en-US" altLang="zh-CN" sz="4800" b="1" dirty="0">
                <a:latin typeface="黑体" panose="02010609060101010101" pitchFamily="2" charset="-122"/>
                <a:ea typeface="黑体" panose="02010609060101010101" pitchFamily="2" charset="-122"/>
              </a:rPr>
              <a:t> </a:t>
            </a:r>
            <a:r>
              <a:rPr lang="zh-CN" altLang="en-US" sz="4800" b="1" dirty="0">
                <a:latin typeface="黑体" panose="02010609060101010101" pitchFamily="2" charset="-122"/>
                <a:ea typeface="黑体" panose="02010609060101010101" pitchFamily="2" charset="-122"/>
              </a:rPr>
              <a:t>背景简介</a:t>
            </a:r>
            <a:endParaRPr lang="zh-CN" altLang="en-US" sz="4800" b="1" dirty="0">
              <a:latin typeface="黑体" panose="02010609060101010101" pitchFamily="2" charset="-122"/>
              <a:ea typeface="黑体" panose="02010609060101010101" pitchFamily="2"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en-US" altLang="zh-CN" sz="4000" dirty="0">
                <a:latin typeface="黑体" panose="02010609060101010101" pitchFamily="2" charset="-122"/>
                <a:ea typeface="黑体" panose="02010609060101010101" pitchFamily="2" charset="-122"/>
                <a:sym typeface="+mn-ea"/>
              </a:rPr>
              <a:t>1</a:t>
            </a:r>
            <a:r>
              <a:rPr lang="zh-CN" altLang="en-US" sz="4000" dirty="0">
                <a:latin typeface="黑体" panose="02010609060101010101" pitchFamily="2" charset="-122"/>
                <a:ea typeface="黑体" panose="02010609060101010101" pitchFamily="2" charset="-122"/>
                <a:sym typeface="+mn-ea"/>
              </a:rPr>
              <a:t>、蚯蚓简介</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38804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algn="l" eaLnBrk="1" hangingPunct="1">
              <a:lnSpc>
                <a:spcPct val="120000"/>
              </a:lnSpc>
              <a:spcBef>
                <a:spcPct val="5000"/>
              </a:spcBef>
              <a:spcAft>
                <a:spcPct val="5000"/>
              </a:spcAft>
              <a:buClrTx/>
              <a:buSzPct val="95000"/>
              <a:buFont typeface="Wingdings" panose="05000000000000000000" pitchFamily="2" charset="2"/>
              <a:buNone/>
            </a:pPr>
            <a:r>
              <a:rPr lang="zh-CN" altLang="en-US" sz="2800" b="1" dirty="0">
                <a:solidFill>
                  <a:srgbClr val="003300"/>
                </a:solidFill>
                <a:latin typeface="黑体" panose="02010609060101010101" pitchFamily="2" charset="-122"/>
                <a:ea typeface="黑体" panose="02010609060101010101" pitchFamily="2" charset="-122"/>
                <a:sym typeface="+mn-ea"/>
              </a:rPr>
              <a:t>中文学名 ：环毛蚓</a:t>
            </a:r>
            <a:br>
              <a:rPr lang="zh-CN" altLang="en-US" sz="2800" b="1" dirty="0">
                <a:solidFill>
                  <a:srgbClr val="003300"/>
                </a:solidFill>
                <a:latin typeface="黑体" panose="02010609060101010101" pitchFamily="2" charset="-122"/>
                <a:ea typeface="黑体" panose="02010609060101010101" pitchFamily="2" charset="-122"/>
                <a:sym typeface="+mn-ea"/>
              </a:rPr>
            </a:br>
            <a:endParaRPr lang="zh-CN" altLang="en-US" sz="2800" b="1" dirty="0">
              <a:solidFill>
                <a:srgbClr val="003300"/>
              </a:solidFill>
              <a:latin typeface="黑体" panose="02010609060101010101" pitchFamily="2" charset="-122"/>
              <a:ea typeface="黑体" panose="02010609060101010101" pitchFamily="2" charset="-122"/>
            </a:endParaRPr>
          </a:p>
          <a:p>
            <a:pPr marL="192405" lvl="1" algn="l" eaLnBrk="1" hangingPunct="1">
              <a:lnSpc>
                <a:spcPct val="120000"/>
              </a:lnSpc>
              <a:spcBef>
                <a:spcPct val="5000"/>
              </a:spcBef>
              <a:spcAft>
                <a:spcPct val="5000"/>
              </a:spcAft>
              <a:buClrTx/>
              <a:buSzPct val="95000"/>
              <a:buFont typeface="Wingdings" panose="05000000000000000000" pitchFamily="2" charset="2"/>
              <a:buNone/>
            </a:pPr>
            <a:r>
              <a:rPr lang="zh-CN" altLang="en-US" sz="2800" b="1" dirty="0">
                <a:solidFill>
                  <a:srgbClr val="003300"/>
                </a:solidFill>
                <a:latin typeface="黑体" panose="02010609060101010101" pitchFamily="2" charset="-122"/>
                <a:ea typeface="黑体" panose="02010609060101010101" pitchFamily="2" charset="-122"/>
                <a:sym typeface="+mn-ea"/>
              </a:rPr>
              <a:t>英文名：Earthworm</a:t>
            </a:r>
            <a:br>
              <a:rPr lang="zh-CN" altLang="en-US" sz="2800" b="1" dirty="0">
                <a:solidFill>
                  <a:srgbClr val="003300"/>
                </a:solidFill>
                <a:latin typeface="黑体" panose="02010609060101010101" pitchFamily="2" charset="-122"/>
                <a:ea typeface="黑体" panose="02010609060101010101" pitchFamily="2" charset="-122"/>
                <a:sym typeface="+mn-ea"/>
              </a:rPr>
            </a:br>
            <a:endParaRPr lang="zh-CN" altLang="en-US" sz="2800" b="1" dirty="0">
              <a:solidFill>
                <a:srgbClr val="003300"/>
              </a:solidFill>
              <a:latin typeface="黑体" panose="02010609060101010101" pitchFamily="2" charset="-122"/>
              <a:ea typeface="黑体" panose="02010609060101010101" pitchFamily="2" charset="-122"/>
            </a:endParaRPr>
          </a:p>
          <a:p>
            <a:pPr marL="192405" lvl="1" algn="l" eaLnBrk="1" hangingPunct="1">
              <a:lnSpc>
                <a:spcPct val="120000"/>
              </a:lnSpc>
              <a:spcBef>
                <a:spcPct val="5000"/>
              </a:spcBef>
              <a:spcAft>
                <a:spcPct val="5000"/>
              </a:spcAft>
              <a:buClrTx/>
              <a:buSzPct val="95000"/>
              <a:buFont typeface="Wingdings" panose="05000000000000000000" pitchFamily="2" charset="2"/>
              <a:buNone/>
            </a:pPr>
            <a:r>
              <a:rPr lang="zh-CN" altLang="en-US" sz="2800" b="1" dirty="0">
                <a:solidFill>
                  <a:srgbClr val="003300"/>
                </a:solidFill>
                <a:latin typeface="黑体" panose="02010609060101010101" pitchFamily="2" charset="-122"/>
                <a:ea typeface="黑体" panose="02010609060101010101" pitchFamily="2" charset="-122"/>
                <a:sym typeface="+mn-ea"/>
              </a:rPr>
              <a:t>俗 称 ： 地龙、曲蟮。亦称钓鱼虫、陆正蚓</a:t>
            </a:r>
            <a:endParaRPr lang="zh-CN" altLang="en-US" sz="2800" b="1" dirty="0">
              <a:solidFill>
                <a:srgbClr val="003300"/>
              </a:solidFill>
              <a:latin typeface="黑体" panose="02010609060101010101" pitchFamily="2" charset="-122"/>
              <a:ea typeface="黑体" panose="02010609060101010101" pitchFamily="2" charset="-122"/>
              <a:sym typeface="+mn-ea"/>
            </a:endParaRPr>
          </a:p>
          <a:p>
            <a:pPr marL="192405" lvl="1" algn="l" eaLnBrk="1" hangingPunct="1">
              <a:lnSpc>
                <a:spcPct val="120000"/>
              </a:lnSpc>
              <a:spcBef>
                <a:spcPct val="5000"/>
              </a:spcBef>
              <a:spcAft>
                <a:spcPct val="5000"/>
              </a:spcAft>
              <a:buClrTx/>
              <a:buSzPct val="95000"/>
              <a:buFont typeface="Wingdings" panose="05000000000000000000" pitchFamily="2" charset="2"/>
              <a:buNone/>
            </a:pPr>
            <a:endParaRPr lang="zh-CN" altLang="en-US" sz="2800" b="1" dirty="0">
              <a:solidFill>
                <a:srgbClr val="003300"/>
              </a:solidFill>
              <a:latin typeface="黑体" panose="02010609060101010101" pitchFamily="2" charset="-122"/>
              <a:ea typeface="黑体" panose="02010609060101010101" pitchFamily="2" charset="-122"/>
            </a:endParaRPr>
          </a:p>
          <a:p>
            <a:pPr marL="192405" lvl="1" algn="l" eaLnBrk="1" hangingPunct="1">
              <a:lnSpc>
                <a:spcPct val="120000"/>
              </a:lnSpc>
              <a:spcBef>
                <a:spcPct val="5000"/>
              </a:spcBef>
              <a:spcAft>
                <a:spcPct val="5000"/>
              </a:spcAft>
              <a:buClrTx/>
              <a:buSzPct val="95000"/>
              <a:buFont typeface="Wingdings" panose="05000000000000000000" pitchFamily="2" charset="2"/>
              <a:buNone/>
            </a:pPr>
            <a:r>
              <a:rPr lang="zh-CN" altLang="en-US" sz="2800" b="1" dirty="0">
                <a:solidFill>
                  <a:srgbClr val="003300"/>
                </a:solidFill>
                <a:latin typeface="黑体" panose="02010609060101010101" pitchFamily="2" charset="-122"/>
                <a:ea typeface="黑体" panose="02010609060101010101" pitchFamily="2" charset="-122"/>
                <a:sym typeface="+mn-ea"/>
              </a:rPr>
              <a:t>中医名字： 地龙 </a:t>
            </a:r>
            <a:endParaRPr lang="zh-CN" altLang="en-US" sz="2800" b="1"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09" name="图片 146435" descr="2008124112237210"/>
          <p:cNvPicPr>
            <a:picLocks noChangeAspect="1"/>
          </p:cNvPicPr>
          <p:nvPr/>
        </p:nvPicPr>
        <p:blipFill>
          <a:blip r:embed="rId1"/>
          <a:stretch>
            <a:fillRect/>
          </a:stretch>
        </p:blipFill>
        <p:spPr>
          <a:xfrm>
            <a:off x="1524000" y="0"/>
            <a:ext cx="9144000" cy="6858000"/>
          </a:xfrm>
          <a:prstGeom prst="rect">
            <a:avLst/>
          </a:prstGeom>
          <a:noFill/>
          <a:ln w="9525">
            <a:noFill/>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000885" y="53023"/>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algn="ctr" eaLnBrk="1" hangingPunct="1">
              <a:lnSpc>
                <a:spcPct val="120000"/>
              </a:lnSpc>
              <a:spcBef>
                <a:spcPct val="5000"/>
              </a:spcBef>
              <a:spcAft>
                <a:spcPct val="5000"/>
              </a:spcAft>
              <a:buClrTx/>
              <a:buSzPct val="95000"/>
              <a:buFont typeface="Wingdings" panose="05000000000000000000" pitchFamily="2" charset="2"/>
              <a:buNone/>
            </a:pPr>
            <a:r>
              <a:rPr lang="en-US" altLang="zh-CN" sz="4000" dirty="0">
                <a:latin typeface="黑体" panose="02010609060101010101" pitchFamily="2" charset="-122"/>
                <a:ea typeface="黑体" panose="02010609060101010101" pitchFamily="2" charset="-122"/>
                <a:sym typeface="+mn-ea"/>
              </a:rPr>
              <a:t>2</a:t>
            </a:r>
            <a:r>
              <a:rPr lang="zh-CN" altLang="en-US" sz="4000" dirty="0">
                <a:latin typeface="黑体" panose="02010609060101010101" pitchFamily="2" charset="-122"/>
                <a:ea typeface="黑体" panose="02010609060101010101" pitchFamily="2" charset="-122"/>
                <a:sym typeface="+mn-ea"/>
              </a:rPr>
              <a:t>、蚯蚓的生物学特征（</a:t>
            </a:r>
            <a:r>
              <a:rPr lang="en-US" altLang="zh-CN" sz="4000" dirty="0">
                <a:latin typeface="黑体" panose="02010609060101010101" pitchFamily="2" charset="-122"/>
                <a:ea typeface="黑体" panose="02010609060101010101" pitchFamily="2" charset="-122"/>
                <a:sym typeface="+mn-ea"/>
              </a:rPr>
              <a:t>1</a:t>
            </a:r>
            <a:r>
              <a:rPr lang="zh-CN" altLang="en-US" sz="4000" dirty="0">
                <a:latin typeface="黑体" panose="02010609060101010101" pitchFamily="2" charset="-122"/>
                <a:ea typeface="黑体" panose="02010609060101010101" pitchFamily="2" charset="-122"/>
                <a:sym typeface="+mn-ea"/>
              </a:rPr>
              <a:t>）</a:t>
            </a:r>
            <a:endParaRPr lang="zh-CN" altLang="en-US" sz="4000" b="1" dirty="0">
              <a:latin typeface="黑体" panose="02010609060101010101" pitchFamily="2" charset="-122"/>
              <a:ea typeface="黑体" panose="02010609060101010101" pitchFamily="2" charset="-122"/>
              <a:sym typeface="+mn-ea"/>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094865" y="1619885"/>
            <a:ext cx="8019415" cy="241490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1" indent="-342900" algn="l">
              <a:lnSpc>
                <a:spcPct val="90000"/>
              </a:lnSpc>
              <a:spcBef>
                <a:spcPct val="20000"/>
              </a:spcBef>
              <a:buClrTx/>
              <a:buSzTx/>
              <a:buFont typeface="Wingdings" panose="05000000000000000000" pitchFamily="2" charset="2"/>
              <a:buNone/>
            </a:pPr>
            <a:r>
              <a:rPr lang="en-US" altLang="zh-CN" sz="2800" b="0" dirty="0">
                <a:solidFill>
                  <a:srgbClr val="003300"/>
                </a:solidFill>
                <a:latin typeface="黑体" panose="02010609060101010101" pitchFamily="2" charset="-122"/>
                <a:ea typeface="黑体" panose="02010609060101010101" pitchFamily="2" charset="-122"/>
                <a:sym typeface="+mn-ea"/>
              </a:rPr>
              <a:t>  </a:t>
            </a:r>
            <a:r>
              <a:rPr lang="zh-CN" altLang="en-US" sz="2800" b="0" dirty="0">
                <a:solidFill>
                  <a:srgbClr val="003300"/>
                </a:solidFill>
                <a:latin typeface="黑体" panose="02010609060101010101" pitchFamily="2" charset="-122"/>
                <a:ea typeface="黑体" panose="02010609060101010101" pitchFamily="2" charset="-122"/>
                <a:sym typeface="+mn-ea"/>
              </a:rPr>
              <a:t>蚯蚓的躯体分为多数体节(陆正蚓多达150节)。某些内脏器官(如排泄器官)见於每一体节。第32∼37节稍粗，无节间沟，色稍浅，在生殖季节能分泌黏稠物质，形成蚓茧，包裹排出的卵。蚯蚓躯体前後两端渐细，尾端稍钝。蚯蚓无视觉及听觉器官，但能感受光线及震动。　 </a:t>
            </a:r>
            <a:endParaRPr lang="zh-CN" altLang="en-US" sz="2800" b="0"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p:nvPr/>
        </p:nvSpPr>
        <p:spPr>
          <a:xfrm>
            <a:off x="2110105" y="7938"/>
            <a:ext cx="7902575" cy="68580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algn="ctr" eaLnBrk="1" hangingPunct="1">
              <a:lnSpc>
                <a:spcPct val="120000"/>
              </a:lnSpc>
              <a:spcBef>
                <a:spcPct val="5000"/>
              </a:spcBef>
              <a:spcAft>
                <a:spcPct val="5000"/>
              </a:spcAft>
              <a:buClrTx/>
              <a:buSzPct val="95000"/>
              <a:buFont typeface="Wingdings" panose="05000000000000000000" pitchFamily="2" charset="2"/>
              <a:buNone/>
            </a:pPr>
            <a:r>
              <a:rPr lang="en-US" altLang="zh-CN" sz="4000" dirty="0">
                <a:latin typeface="黑体" panose="02010609060101010101" pitchFamily="2" charset="-122"/>
                <a:ea typeface="黑体" panose="02010609060101010101" pitchFamily="2" charset="-122"/>
                <a:sym typeface="+mn-ea"/>
              </a:rPr>
              <a:t>2</a:t>
            </a:r>
            <a:r>
              <a:rPr lang="zh-CN" altLang="en-US" sz="4000" dirty="0">
                <a:latin typeface="黑体" panose="02010609060101010101" pitchFamily="2" charset="-122"/>
                <a:ea typeface="黑体" panose="02010609060101010101" pitchFamily="2" charset="-122"/>
                <a:sym typeface="+mn-ea"/>
              </a:rPr>
              <a:t>、蚯蚓的生物学特征（</a:t>
            </a:r>
            <a:r>
              <a:rPr lang="en-US" altLang="zh-CN" sz="4000" dirty="0">
                <a:latin typeface="黑体" panose="02010609060101010101" pitchFamily="2" charset="-122"/>
                <a:ea typeface="黑体" panose="02010609060101010101" pitchFamily="2" charset="-122"/>
                <a:sym typeface="+mn-ea"/>
              </a:rPr>
              <a:t>2</a:t>
            </a:r>
            <a:r>
              <a:rPr lang="zh-CN" altLang="en-US" sz="4000" dirty="0">
                <a:latin typeface="黑体" panose="02010609060101010101" pitchFamily="2" charset="-122"/>
                <a:ea typeface="黑体" panose="02010609060101010101" pitchFamily="2" charset="-122"/>
                <a:sym typeface="+mn-ea"/>
              </a:rPr>
              <a:t>）</a:t>
            </a:r>
            <a:endParaRPr lang="zh-CN" altLang="en-US" b="1" dirty="0">
              <a:latin typeface="黑体" panose="02010609060101010101" pitchFamily="2" charset="-122"/>
              <a:ea typeface="黑体" panose="02010609060101010101" pitchFamily="2" charset="-122"/>
            </a:endParaRPr>
          </a:p>
        </p:txBody>
      </p:sp>
      <p:sp>
        <p:nvSpPr>
          <p:cNvPr id="283652" name="Line 4"/>
          <p:cNvSpPr>
            <a:spLocks noChangeShapeType="1"/>
          </p:cNvSpPr>
          <p:nvPr/>
        </p:nvSpPr>
        <p:spPr bwMode="auto">
          <a:xfrm>
            <a:off x="1524000" y="773113"/>
            <a:ext cx="9144000" cy="0"/>
          </a:xfrm>
          <a:prstGeom prst="line">
            <a:avLst/>
          </a:prstGeom>
          <a:noFill/>
          <a:ln w="57150">
            <a:solidFill>
              <a:srgbClr val="FF0000"/>
            </a:solidFill>
            <a:round/>
          </a:ln>
          <a:effectLst/>
        </p:spPr>
        <p:txBody>
          <a:bodyPr/>
          <a:lstStyle/>
          <a:p>
            <a:pPr marL="0" marR="0" lvl="0" indent="0" algn="l" defTabSz="914400" rtl="0" eaLnBrk="0" fontAlgn="base" latinLnBrk="0" hangingPunct="0">
              <a:lnSpc>
                <a:spcPct val="135000"/>
              </a:lnSpc>
              <a:spcBef>
                <a:spcPct val="50000"/>
              </a:spcBef>
              <a:spcAft>
                <a:spcPct val="0"/>
              </a:spcAft>
              <a:buClr>
                <a:srgbClr val="00FF00"/>
              </a:buClr>
              <a:buSzTx/>
              <a:buFont typeface="Wingdings" panose="05000000000000000000" pitchFamily="2" charset="2"/>
              <a:buChar char="Ø"/>
              <a:defRPr/>
            </a:pPr>
            <a:endParaRPr kumimoji="0" lang="zh-CN" altLang="en-US" sz="2800" b="1" i="0" u="none" strike="noStrike" kern="1200" cap="none" spc="0" normalizeH="0" baseline="0" noProof="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黑体" panose="02010609060101010101" pitchFamily="2" charset="-122"/>
              <a:cs typeface="+mn-cs"/>
            </a:endParaRPr>
          </a:p>
        </p:txBody>
      </p:sp>
      <p:sp>
        <p:nvSpPr>
          <p:cNvPr id="11272" name="Text Box 6"/>
          <p:cNvSpPr txBox="1"/>
          <p:nvPr/>
        </p:nvSpPr>
        <p:spPr>
          <a:xfrm>
            <a:off x="2110105" y="1563370"/>
            <a:ext cx="7863205" cy="396430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lvl="1" indent="-342900" algn="l">
              <a:lnSpc>
                <a:spcPct val="90000"/>
              </a:lnSpc>
              <a:buClrTx/>
              <a:buSzTx/>
              <a:buFont typeface="Wingdings" panose="05000000000000000000" pitchFamily="2" charset="2"/>
              <a:buNone/>
            </a:pPr>
            <a:r>
              <a:rPr lang="en-US" altLang="zh-CN" sz="2800" b="0" dirty="0">
                <a:solidFill>
                  <a:srgbClr val="003300"/>
                </a:solidFill>
                <a:latin typeface="黑体" panose="02010609060101010101" pitchFamily="2" charset="-122"/>
                <a:ea typeface="黑体" panose="02010609060101010101" pitchFamily="2" charset="-122"/>
                <a:sym typeface="+mn-ea"/>
              </a:rPr>
              <a:t>  </a:t>
            </a:r>
            <a:r>
              <a:rPr lang="zh-CN" altLang="en-US" sz="2800" b="0" dirty="0">
                <a:solidFill>
                  <a:srgbClr val="003300"/>
                </a:solidFill>
                <a:latin typeface="黑体" panose="02010609060101010101" pitchFamily="2" charset="-122"/>
                <a:ea typeface="黑体" panose="02010609060101010101" pitchFamily="2" charset="-122"/>
                <a:sym typeface="+mn-ea"/>
              </a:rPr>
              <a:t>蚯蚓为雌雄同体， 但需行异体受精。交配时两条蚯蚓互抱，并分泌黏液使双方的腹面黏住，各排出精子输入对方受精囊内。交配後两个个体分开，形成蚓茧，蚯蚓自蚓茧向後退出，茧前移至第14体节时成熟的卵落入，经过第9∼10体节时，受精囊内来自对方的精子逸出，使蚓茧中的卵受精。交配後24小时，蚓茧从蚯蚓的头端脱出，留在土壤中。通常於2∼4周後形似成体後微小的幼体自蚓茧钻出。60∼90天後性成熟，约一年後发育完成。 </a:t>
            </a:r>
            <a:endParaRPr lang="zh-CN" altLang="en-US" sz="2800" b="0" dirty="0">
              <a:solidFill>
                <a:srgbClr val="003300"/>
              </a:solidFill>
              <a:latin typeface="黑体" panose="02010609060101010101" pitchFamily="2" charset="-122"/>
              <a:ea typeface="黑体" panose="02010609060101010101" pitchFamily="2"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custDataLst>
              <p:tags r:id="rId1"/>
            </p:custDataLst>
          </p:nvPr>
        </p:nvSpPr>
        <p:spPr>
          <a:xfrm>
            <a:off x="2781300" y="2798445"/>
            <a:ext cx="6621145" cy="2067560"/>
          </a:xfrm>
          <a:prstGeom prst="rect">
            <a:avLst/>
          </a:prstGeom>
          <a:noFill/>
          <a:ln w="38100">
            <a:noFill/>
          </a:ln>
        </p:spPr>
        <p:txBody>
          <a:bodyPr/>
          <a:lstStyle>
            <a:lvl1pPr marL="342900" indent="-342900" algn="l" rtl="0" eaLnBrk="0" fontAlgn="base" hangingPunct="0">
              <a:spcBef>
                <a:spcPct val="20000"/>
              </a:spcBef>
              <a:spcAft>
                <a:spcPct val="0"/>
              </a:spcAft>
              <a:buChar char="•"/>
              <a:defRPr sz="3200" b="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192405" lvl="1" indent="0" algn="ctr" eaLnBrk="1" hangingPunct="1">
              <a:lnSpc>
                <a:spcPct val="120000"/>
              </a:lnSpc>
              <a:spcBef>
                <a:spcPct val="5000"/>
              </a:spcBef>
              <a:spcAft>
                <a:spcPct val="5000"/>
              </a:spcAft>
              <a:buSzPct val="95000"/>
              <a:buFont typeface="Wingdings" panose="05000000000000000000" pitchFamily="2" charset="2"/>
              <a:buNone/>
            </a:pPr>
            <a:r>
              <a:rPr lang="zh-CN" altLang="en-US" sz="4800" b="1" dirty="0">
                <a:latin typeface="黑体" panose="02010609060101010101" pitchFamily="2" charset="-122"/>
                <a:ea typeface="黑体" panose="02010609060101010101" pitchFamily="2" charset="-122"/>
              </a:rPr>
              <a:t>二</a:t>
            </a:r>
            <a:r>
              <a:rPr lang="en-US" altLang="zh-CN" sz="4800" b="1" dirty="0">
                <a:latin typeface="黑体" panose="02010609060101010101" pitchFamily="2" charset="-122"/>
                <a:ea typeface="黑体" panose="02010609060101010101" pitchFamily="2" charset="-122"/>
              </a:rPr>
              <a:t> </a:t>
            </a:r>
            <a:r>
              <a:rPr lang="zh-CN" altLang="en-US" sz="4800" b="1" dirty="0">
                <a:latin typeface="黑体" panose="02010609060101010101" pitchFamily="2" charset="-122"/>
                <a:ea typeface="黑体" panose="02010609060101010101" pitchFamily="2" charset="-122"/>
              </a:rPr>
              <a:t>蚯蚓在经济与环境中的作用</a:t>
            </a:r>
            <a:endParaRPr lang="zh-CN" altLang="en-US" sz="4800" b="1" dirty="0">
              <a:latin typeface="黑体" panose="02010609060101010101" pitchFamily="2" charset="-122"/>
              <a:ea typeface="黑体" panose="02010609060101010101" pitchFamily="2" charset="-122"/>
            </a:endParaRPr>
          </a:p>
        </p:txBody>
      </p:sp>
    </p:spTree>
  </p:cSld>
  <p:clrMapOvr>
    <a:masterClrMapping/>
  </p:clrMapOvr>
  <p:transition/>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COMMONDATA" val="eyJoZGlkIjoiMGI2YzBiNzU2Yzc1MzRhYTg1NDEwOGI1N2FlNzNjYTA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4419</Words>
  <Application>WPS 演示</Application>
  <PresentationFormat>宽屏</PresentationFormat>
  <Paragraphs>141</Paragraphs>
  <Slides>30</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30</vt:i4>
      </vt:variant>
    </vt:vector>
  </HeadingPairs>
  <TitlesOfParts>
    <vt:vector size="42" baseType="lpstr">
      <vt:lpstr>Arial</vt:lpstr>
      <vt:lpstr>宋体</vt:lpstr>
      <vt:lpstr>Wingdings</vt:lpstr>
      <vt:lpstr>Wingdings</vt:lpstr>
      <vt:lpstr>黑体</vt:lpstr>
      <vt:lpstr>Times New Roman</vt:lpstr>
      <vt:lpstr>Calibri</vt:lpstr>
      <vt:lpstr>微软雅黑</vt:lpstr>
      <vt:lpstr>Arial Unicode MS</vt:lpstr>
      <vt:lpstr>楷体_GB2312</vt:lpstr>
      <vt:lpstr>新宋体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178</cp:revision>
  <dcterms:created xsi:type="dcterms:W3CDTF">2019-06-19T02:08:00Z</dcterms:created>
  <dcterms:modified xsi:type="dcterms:W3CDTF">2023-09-18T00:30:09Z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5DD71C04D4374AF586569A9A0BC84A4F_11</vt:lpwstr>
  </property>
</Properties>
</file>