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2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78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11.03.2026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参加我们的结题报告展示。今天，我们将向大家汇报我们关于“博物馆中的数学”这一主题的实践探究成果。这次研究让我们走出课本，在博物馆这个充满历史与艺术的殿堂中，发现了无处不在的数学智慧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首先注意到的是博物馆建筑的对称之美。大家可以看到，以这条中轴线为界，建筑的左右两边几乎一模一样。这种轴对称设计，不仅让建筑看起来非常规整、庄严，也蕴含着深刻的力学和美学原理，这正是我们七年级数学课上学到的知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除了对称，我们还发现建筑中充满了各种几何图形。大家看这些图片，墙面和窗户是规整的矩形，屋顶是巨大的圆形穹顶，而支撑结构则用到了坚固的三角形。每一种图形的选择都不是偶然的，它们既满足了建筑的实用功能，也构成了独特的视觉美感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看完了宏伟的建筑，让我们把目光投向博物馆的灵魂——文物。在这些历经千年的珍宝中，我们同样发现了丰富的数学元素。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来看第一个案例——青铜鼎。这件庄重的礼器，本身就是一件杰出的“数学作品”。它完美的轴对称，由圆柱、三棱柱构成的几何形体，以及利用三角形稳定性的三足设计，都与我们课本上学到的知识一一对应，让我们对这些概念有了更直观的理解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二个案例是这个陶瓷瓶。它优美的曲线背后，同样是严谨的数学。它是旋转对称的，而且我们可以把它“拆”成圆柱和圆台这两种基本几何体。最令人兴奋的是，我们用课本上的体积公式，竟然真的算出了它大概能装多少水，这让我们觉得数学非常有用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三个案例是玉璧。这个看似简单的圆形玉器，却包含了关于圆的丰富知识。它的中心对称和轴对称，以及内外圆半径、周长、面积之间的比例关系，都让我们在实践中验证了七年级所学的圆的性质，非常有说服力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除了建筑和文物本身，我们还在文物精美的纹饰和博物馆的展陈设计中，发现了更多有趣的数学规律。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些精美的纹饰，其实是古代工匠用数学绘制的艺术作品。无论是不断重复的云纹，还是均匀分割的花瓣纹，都体现了周期、对称和数列这些数学规律。这让我们明白，艺术的美感背后，常常有数学的逻辑在支撑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的参观体验也离不开数学。大家有没有发现，博物馆逛起来感觉很舒服？这是因为设计师运用了黄金比例来设计展厅和展柜，并用数学方法规划了我们的参观路线。数学不仅让展品更美，也让我们的参观体验更流畅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最后，我们对本次研究进行一个全面的总结，分享我们的收获，并对未来进行一些展望。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报告将分为六个部分。首先，我们会介绍本次研究的背景、目标和意义。接着，详细说明我们的研究过程。然后，将重点展示我们在博物馆建筑、文物、纹饰和展陈设计中发现的数学核心内容。最后，对整个研究进行总结与反思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了让我们的发现更有说服力，我们对数据进行了统计。从这两张图表可以看出，轴对称是绝对的主流，而正方形、矩形等基础几何图形则被广泛应用。这些数据有力地证明了我们的结论：博物馆里处处都是数学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这次研究让我们收获满满。我们不仅学到了知识，更锻炼了能力，对数学有了全新的认识。同时，我们也认识到研究的不足，比如时间和测量精度的问题。我们希望未来能继续探索，发现更多领域中的数学之美。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最后，我们要向所有支持和帮助过我们的老师、博物馆的工作人员、我们的组员以及在座的各位评委，表示最诚挚的感谢！我们的报告到此结束，谢谢大家！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现在，让我们进入第一部分：研究概述，了解我们为什么要做这个研究，以及我们希望达成什么目标。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的研究背景源于对传统数学学习方式的思考。很多同学觉得数学离我们很远，只是书本上的公式和习题。我们希望改变这一点，于是选择了博物馆作为我们的“数学实验室”，看看能否在文物和建筑中找到数学的踪迹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基于这样的背景，我们设定了四个核心目标：首先是挖掘，我们要像寻宝一样在博物馆里找到数学；其次是培养，我们希望通过这次活动，让大家学会用数学的视角看世界；再次是提升，在团队合作中锻炼我们的综合能力；最后是分享，我们希望这次研究能为老师的教学提供一些新的思路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这次研究的意义是双重的。对我们自身而言，它是一次宝贵的实践，让我们真正理解了数学的价值；对教育而言，它提供了一个将数学与生活、文化相结合的范例，展示了实践探究式学习的魅力。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接下来，我将向大家介绍我们是如何一步步开展这次研究的，从前期的精心准备，到实地的探索发现，再到后期的数据分析。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我们的研究历时8周，分为四个主要阶段。从最初的知识储备和方案设计，到激动人心的博物馆实地考察，再到严谨的数据整理与数学分析，最后是成果的总结与提炼。这是一次完整而充实的科学探究过程。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现在，进入我们报告的核心部分。首先，让我们一同探索宏伟的博物馆建筑本身，看看其中蕴含着哪些数学智慧。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9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43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26.jpeg"/><Relationship Id="rId9" Type="http://schemas.openxmlformats.org/officeDocument/2006/relationships/image" Target="../media/image4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3.jpeg"/><Relationship Id="rId7" Type="http://schemas.openxmlformats.org/officeDocument/2006/relationships/image" Target="../media/image46.jpeg"/><Relationship Id="rId12" Type="http://schemas.openxmlformats.org/officeDocument/2006/relationships/image" Target="../media/image51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svg"/><Relationship Id="rId11" Type="http://schemas.openxmlformats.org/officeDocument/2006/relationships/image" Target="../media/image50.png"/><Relationship Id="rId5" Type="http://schemas.openxmlformats.org/officeDocument/2006/relationships/image" Target="../media/image15.png"/><Relationship Id="rId10" Type="http://schemas.openxmlformats.org/officeDocument/2006/relationships/image" Target="../media/image49.jpeg"/><Relationship Id="rId4" Type="http://schemas.openxmlformats.org/officeDocument/2006/relationships/image" Target="../media/image45.jpeg"/><Relationship Id="rId9" Type="http://schemas.openxmlformats.org/officeDocument/2006/relationships/image" Target="../media/image48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svg"/><Relationship Id="rId3" Type="http://schemas.openxmlformats.org/officeDocument/2006/relationships/image" Target="../media/image52.jpeg"/><Relationship Id="rId7" Type="http://schemas.openxmlformats.org/officeDocument/2006/relationships/image" Target="../media/image56.png"/><Relationship Id="rId12" Type="http://schemas.openxmlformats.org/officeDocument/2006/relationships/image" Target="../media/image23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5.svg"/><Relationship Id="rId11" Type="http://schemas.openxmlformats.org/officeDocument/2006/relationships/image" Target="../media/image22.png"/><Relationship Id="rId5" Type="http://schemas.openxmlformats.org/officeDocument/2006/relationships/image" Target="../media/image54.png"/><Relationship Id="rId10" Type="http://schemas.openxmlformats.org/officeDocument/2006/relationships/image" Target="../media/image51.svg"/><Relationship Id="rId4" Type="http://schemas.openxmlformats.org/officeDocument/2006/relationships/image" Target="../media/image53.jpeg"/><Relationship Id="rId9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52.jpeg"/><Relationship Id="rId7" Type="http://schemas.openxmlformats.org/officeDocument/2006/relationships/image" Target="../media/image61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0.png"/><Relationship Id="rId11" Type="http://schemas.openxmlformats.org/officeDocument/2006/relationships/image" Target="../media/image63.svg"/><Relationship Id="rId5" Type="http://schemas.openxmlformats.org/officeDocument/2006/relationships/image" Target="../media/image59.jpeg"/><Relationship Id="rId10" Type="http://schemas.openxmlformats.org/officeDocument/2006/relationships/image" Target="../media/image62.png"/><Relationship Id="rId4" Type="http://schemas.openxmlformats.org/officeDocument/2006/relationships/image" Target="../media/image58.jpeg"/><Relationship Id="rId9" Type="http://schemas.openxmlformats.org/officeDocument/2006/relationships/image" Target="../media/image16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52.jpeg"/><Relationship Id="rId7" Type="http://schemas.openxmlformats.org/officeDocument/2006/relationships/image" Target="../media/image55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png"/><Relationship Id="rId11" Type="http://schemas.openxmlformats.org/officeDocument/2006/relationships/image" Target="../media/image69.svg"/><Relationship Id="rId5" Type="http://schemas.openxmlformats.org/officeDocument/2006/relationships/image" Target="../media/image65.jpeg"/><Relationship Id="rId10" Type="http://schemas.openxmlformats.org/officeDocument/2006/relationships/image" Target="../media/image68.png"/><Relationship Id="rId4" Type="http://schemas.openxmlformats.org/officeDocument/2006/relationships/image" Target="../media/image64.jpeg"/><Relationship Id="rId9" Type="http://schemas.openxmlformats.org/officeDocument/2006/relationships/image" Target="../media/image67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77.svg"/><Relationship Id="rId3" Type="http://schemas.openxmlformats.org/officeDocument/2006/relationships/image" Target="../media/image70.jpeg"/><Relationship Id="rId7" Type="http://schemas.openxmlformats.org/officeDocument/2006/relationships/image" Target="../media/image26.jpeg"/><Relationship Id="rId12" Type="http://schemas.openxmlformats.org/officeDocument/2006/relationships/image" Target="../media/image7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3.svg"/><Relationship Id="rId11" Type="http://schemas.openxmlformats.org/officeDocument/2006/relationships/image" Target="../media/image40.svg"/><Relationship Id="rId5" Type="http://schemas.openxmlformats.org/officeDocument/2006/relationships/image" Target="../media/image72.png"/><Relationship Id="rId10" Type="http://schemas.openxmlformats.org/officeDocument/2006/relationships/image" Target="../media/image39.png"/><Relationship Id="rId4" Type="http://schemas.openxmlformats.org/officeDocument/2006/relationships/image" Target="../media/image71.jpeg"/><Relationship Id="rId9" Type="http://schemas.openxmlformats.org/officeDocument/2006/relationships/image" Target="../media/image75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0.jpeg"/><Relationship Id="rId7" Type="http://schemas.openxmlformats.org/officeDocument/2006/relationships/image" Target="../media/image7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9.svg"/><Relationship Id="rId5" Type="http://schemas.openxmlformats.org/officeDocument/2006/relationships/image" Target="../media/image68.png"/><Relationship Id="rId4" Type="http://schemas.openxmlformats.org/officeDocument/2006/relationships/image" Target="../media/image26.jpeg"/><Relationship Id="rId9" Type="http://schemas.openxmlformats.org/officeDocument/2006/relationships/image" Target="../media/image80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svg"/><Relationship Id="rId3" Type="http://schemas.openxmlformats.org/officeDocument/2006/relationships/image" Target="../media/image8.jpeg"/><Relationship Id="rId7" Type="http://schemas.openxmlformats.org/officeDocument/2006/relationships/image" Target="../media/image12.sv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5" Type="http://schemas.openxmlformats.org/officeDocument/2006/relationships/image" Target="../media/image2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Relationship Id="rId14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3" Type="http://schemas.openxmlformats.org/officeDocument/2006/relationships/image" Target="../media/image81.jpe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4.jpeg"/><Relationship Id="rId11" Type="http://schemas.openxmlformats.org/officeDocument/2006/relationships/image" Target="../media/image20.svg"/><Relationship Id="rId5" Type="http://schemas.openxmlformats.org/officeDocument/2006/relationships/image" Target="../media/image83.svg"/><Relationship Id="rId10" Type="http://schemas.openxmlformats.org/officeDocument/2006/relationships/image" Target="../media/image19.png"/><Relationship Id="rId4" Type="http://schemas.openxmlformats.org/officeDocument/2006/relationships/image" Target="../media/image82.png"/><Relationship Id="rId9" Type="http://schemas.openxmlformats.org/officeDocument/2006/relationships/image" Target="../media/image8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7" Type="http://schemas.openxmlformats.org/officeDocument/2006/relationships/image" Target="../media/image88.sv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7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9.jpeg"/><Relationship Id="rId7" Type="http://schemas.openxmlformats.org/officeDocument/2006/relationships/image" Target="../media/image25.svg"/><Relationship Id="rId12" Type="http://schemas.openxmlformats.org/officeDocument/2006/relationships/image" Target="../media/image9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11" Type="http://schemas.openxmlformats.org/officeDocument/2006/relationships/image" Target="../media/image20.svg"/><Relationship Id="rId5" Type="http://schemas.openxmlformats.org/officeDocument/2006/relationships/image" Target="../media/image91.svg"/><Relationship Id="rId10" Type="http://schemas.openxmlformats.org/officeDocument/2006/relationships/image" Target="../media/image19.png"/><Relationship Id="rId4" Type="http://schemas.openxmlformats.org/officeDocument/2006/relationships/image" Target="../media/image90.png"/><Relationship Id="rId9" Type="http://schemas.openxmlformats.org/officeDocument/2006/relationships/image" Target="../media/image9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1.jpe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23.svg"/><Relationship Id="rId10" Type="http://schemas.openxmlformats.org/officeDocument/2006/relationships/image" Target="../media/image26.jpeg"/><Relationship Id="rId4" Type="http://schemas.openxmlformats.org/officeDocument/2006/relationships/image" Target="../media/image22.png"/><Relationship Id="rId9" Type="http://schemas.openxmlformats.org/officeDocument/2006/relationships/image" Target="../media/image20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1.jpeg"/><Relationship Id="rId7" Type="http://schemas.openxmlformats.org/officeDocument/2006/relationships/image" Target="../media/image30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11" Type="http://schemas.openxmlformats.org/officeDocument/2006/relationships/image" Target="../media/image23.svg"/><Relationship Id="rId5" Type="http://schemas.openxmlformats.org/officeDocument/2006/relationships/image" Target="../media/image28.svg"/><Relationship Id="rId10" Type="http://schemas.openxmlformats.org/officeDocument/2006/relationships/image" Target="../media/image22.png"/><Relationship Id="rId4" Type="http://schemas.openxmlformats.org/officeDocument/2006/relationships/image" Target="../media/image27.png"/><Relationship Id="rId9" Type="http://schemas.openxmlformats.org/officeDocument/2006/relationships/image" Target="../media/image20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6.jpeg"/><Relationship Id="rId7" Type="http://schemas.openxmlformats.org/officeDocument/2006/relationships/image" Target="../media/image38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11" Type="http://schemas.openxmlformats.org/officeDocument/2006/relationships/image" Target="../media/image42.svg"/><Relationship Id="rId5" Type="http://schemas.openxmlformats.org/officeDocument/2006/relationships/image" Target="../media/image12.svg"/><Relationship Id="rId10" Type="http://schemas.openxmlformats.org/officeDocument/2006/relationships/image" Target="../media/image41.png"/><Relationship Id="rId4" Type="http://schemas.openxmlformats.org/officeDocument/2006/relationships/image" Target="../media/image11.png"/><Relationship Id="rId9" Type="http://schemas.openxmlformats.org/officeDocument/2006/relationships/image" Target="../media/image40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1E1E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F0F14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1016000" y="2032000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400" b="1" i="0" u="none" strike="noStrike" dirty="0" err="1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博物馆中的数学</a:t>
            </a:r>
            <a:endParaRPr lang="en-US" sz="1100" dirty="0"/>
          </a:p>
        </p:txBody>
      </p:sp>
      <p:sp>
        <p:nvSpPr>
          <p:cNvPr id="5" name="AutoShape 5"/>
          <p:cNvSpPr/>
          <p:nvPr/>
        </p:nvSpPr>
        <p:spPr>
          <a:xfrm>
            <a:off x="1016000" y="29845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0" i="0" u="none" strike="noStrike" dirty="0" err="1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初中生数学实践探究结题报告</a:t>
            </a:r>
            <a:endParaRPr lang="en-US" sz="1100" dirty="0"/>
          </a:p>
        </p:txBody>
      </p:sp>
      <p:cxnSp>
        <p:nvCxnSpPr>
          <p:cNvPr id="6" name="Connector 6"/>
          <p:cNvCxnSpPr/>
          <p:nvPr/>
        </p:nvCxnSpPr>
        <p:spPr>
          <a:xfrm rot="-34376">
            <a:off x="5461032" y="3613150"/>
            <a:ext cx="127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D4AF37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56000" y="4000500"/>
            <a:ext cx="254000" cy="2540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3937000" y="3962400"/>
            <a:ext cx="635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 dirty="0" err="1">
                <a:solidFill>
                  <a:srgbClr val="C8C8C8"/>
                </a:solidFill>
                <a:latin typeface="Noto Sans SC"/>
                <a:ea typeface="Noto Sans SC"/>
                <a:cs typeface="Noto Sans SC"/>
                <a:sym typeface="Noto Sans SC"/>
              </a:rPr>
              <a:t>课题组成员：石悦辰、董子涵、魏翊旭、白新睿、修翔宇</a:t>
            </a:r>
            <a:r>
              <a:rPr lang="en-US" sz="1400" b="0" i="0" u="none" strike="noStrike" dirty="0">
                <a:solidFill>
                  <a:srgbClr val="C8C8C8"/>
                </a:solidFill>
                <a:latin typeface="Noto Sans SC"/>
                <a:ea typeface="Noto Sans SC"/>
                <a:cs typeface="Noto Sans SC"/>
                <a:sym typeface="Noto Sans SC"/>
              </a:rPr>
              <a:t> 等</a:t>
            </a:r>
            <a:endParaRPr lang="en-US" sz="1100" dirty="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56000" y="4381500"/>
            <a:ext cx="254000" cy="2540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3937000" y="4343400"/>
            <a:ext cx="635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 dirty="0" err="1">
                <a:solidFill>
                  <a:srgbClr val="C8C8C8"/>
                </a:solidFill>
                <a:latin typeface="Noto Sans SC"/>
                <a:ea typeface="Noto Sans SC"/>
                <a:cs typeface="Noto Sans SC"/>
                <a:sym typeface="Noto Sans SC"/>
              </a:rPr>
              <a:t>指导教师</a:t>
            </a:r>
            <a:r>
              <a:rPr lang="en-US" sz="1400" b="0" i="0" u="none" strike="noStrike" dirty="0">
                <a:solidFill>
                  <a:srgbClr val="C8C8C8"/>
                </a:solidFill>
                <a:latin typeface="Noto Sans SC"/>
                <a:ea typeface="Noto Sans SC"/>
                <a:cs typeface="Noto Sans SC"/>
                <a:sym typeface="Noto Sans SC"/>
              </a:rPr>
              <a:t>：</a:t>
            </a:r>
            <a:r>
              <a:rPr lang="zh-CN" altLang="en-US">
                <a:solidFill>
                  <a:srgbClr val="C8C8C8"/>
                </a:solidFill>
                <a:latin typeface="Noto Sans SC"/>
                <a:ea typeface="Noto Sans SC"/>
                <a:cs typeface="Noto Sans SC"/>
                <a:sym typeface="Noto Sans SC"/>
              </a:rPr>
              <a:t>张欣</a:t>
            </a:r>
            <a:endParaRPr lang="en-US" sz="1100" dirty="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556000" y="4762500"/>
            <a:ext cx="254000" cy="254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3937000" y="4724400"/>
            <a:ext cx="635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 dirty="0">
                <a:solidFill>
                  <a:srgbClr val="C8C8C8"/>
                </a:solidFill>
                <a:latin typeface="Noto Sans SC"/>
                <a:ea typeface="Noto Sans SC"/>
                <a:cs typeface="Noto Sans SC"/>
                <a:sym typeface="Noto Sans SC"/>
              </a:rPr>
              <a:t>日期：2025年12月</a:t>
            </a:r>
            <a:endParaRPr lang="en-US" sz="11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建筑中的对称美：稳定与和谐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7499" b="7500"/>
          <a:stretch>
            <a:fillRect/>
          </a:stretch>
        </p:blipFill>
        <p:spPr>
          <a:xfrm>
            <a:off x="762000" y="1524000"/>
            <a:ext cx="5080000" cy="4318000"/>
          </a:xfrm>
          <a:prstGeom prst="roundRect">
            <a:avLst>
              <a:gd name="adj" fmla="val 2941"/>
            </a:avLst>
          </a:prstGeom>
          <a:noFill/>
          <a:ln w="12700" cap="flat" cmpd="sng">
            <a:solidFill>
              <a:srgbClr val="D4AF37">
                <a:alpha val="100000"/>
              </a:srgbClr>
            </a:solidFill>
            <a:prstDash val="solid"/>
            <a:round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23000" y="15494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6604000" y="1524000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完美的轴对称结构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223000" y="1968500"/>
            <a:ext cx="5207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博物馆主体建筑呈现出完美的轴对称图形。一条无形的中轴线贯穿始末，从入口到展厅，左右两侧的结构、窗户及装饰细节完全对称。</a:t>
            </a:r>
            <a:endParaRPr lang="en-US" sz="110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223000" y="30734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6604000" y="3048000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力学与美学的统一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223000" y="3492500"/>
            <a:ext cx="520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这种设计不仅符合力学原理，使建筑更加稳固，也带来庄重、和谐、平衡的视觉美感，是数学知识在现实世界中的宏伟体现。</a:t>
            </a:r>
            <a:endParaRPr lang="en-US" sz="110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9"/>
          <a:srcRect t="35365" b="35365"/>
          <a:stretch>
            <a:fillRect/>
          </a:stretch>
        </p:blipFill>
        <p:spPr>
          <a:xfrm>
            <a:off x="6223000" y="4318000"/>
            <a:ext cx="5207000" cy="1524000"/>
          </a:xfrm>
          <a:prstGeom prst="roundRect">
            <a:avLst>
              <a:gd name="adj" fmla="val 8333"/>
            </a:avLst>
          </a:prstGeom>
          <a:noFill/>
          <a:ln w="12700" cap="flat" cmpd="sng">
            <a:solidFill>
              <a:srgbClr val="D4AF37">
                <a:alpha val="50000"/>
              </a:srgbClr>
            </a:solidFill>
            <a:prstDash val="solid"/>
            <a:round/>
          </a:ln>
        </p:spPr>
      </p:pic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建筑中的几何构成：实用与美观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3302000" cy="4572000"/>
          </a:xfrm>
          <a:prstGeom prst="roundRect">
            <a:avLst>
              <a:gd name="adj" fmla="val 3846"/>
            </a:avLst>
          </a:prstGeom>
          <a:solidFill>
            <a:srgbClr val="1E1E1E">
              <a:alpha val="85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28459" b="28459"/>
          <a:stretch>
            <a:fillRect/>
          </a:stretch>
        </p:blipFill>
        <p:spPr>
          <a:xfrm>
            <a:off x="952500" y="1714500"/>
            <a:ext cx="2921000" cy="1905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2500" y="37465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33500" y="3708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矩形：空间与效率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952500" y="4127500"/>
            <a:ext cx="2921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墙面、窗户、地面大量使用矩形。因其对边相等、四角为直角，便于施工，能最大化利用建筑内部空间。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445000" y="1524000"/>
            <a:ext cx="3302000" cy="4572000"/>
          </a:xfrm>
          <a:prstGeom prst="roundRect">
            <a:avLst>
              <a:gd name="adj" fmla="val 3846"/>
            </a:avLst>
          </a:prstGeom>
          <a:solidFill>
            <a:srgbClr val="1E1E1E">
              <a:alpha val="85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7"/>
          <a:srcRect t="6248" b="6248"/>
          <a:stretch>
            <a:fillRect/>
          </a:stretch>
        </p:blipFill>
        <p:spPr>
          <a:xfrm>
            <a:off x="4635500" y="1714500"/>
            <a:ext cx="2921000" cy="1905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35500" y="37465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016500" y="3708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圆形：受力与和谐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635500" y="4127500"/>
            <a:ext cx="2921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穹顶常采用圆形设计。圆形受力均匀，能有效分散屋顶的巨大压力，同时也象征着圆满与和谐的美学意象。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128000" y="1524000"/>
            <a:ext cx="3302000" cy="4572000"/>
          </a:xfrm>
          <a:prstGeom prst="roundRect">
            <a:avLst>
              <a:gd name="adj" fmla="val 3846"/>
            </a:avLst>
          </a:prstGeom>
          <a:solidFill>
            <a:srgbClr val="1E1E1E">
              <a:alpha val="85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0"/>
          <a:srcRect t="1086" b="1086"/>
          <a:stretch>
            <a:fillRect/>
          </a:stretch>
        </p:blipFill>
        <p:spPr>
          <a:xfrm>
            <a:off x="8318500" y="1714500"/>
            <a:ext cx="2921000" cy="1905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318500" y="37465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8699500" y="3708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三角形：稳定与坚固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318500" y="4127500"/>
            <a:ext cx="2921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门楣与支架结构运用三角形。利用三角形独一无二的稳定性，确保了建筑结构的坚固与安全。</a:t>
            </a:r>
            <a:endParaRPr lang="en-US" sz="1100"/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0" y="2159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04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0" y="3048000"/>
            <a:ext cx="1219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核心发现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34376">
            <a:off x="5461032" y="4184650"/>
            <a:ext cx="127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D4AF37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7" name="AutoShape 7"/>
          <p:cNvSpPr/>
          <p:nvPr/>
        </p:nvSpPr>
        <p:spPr>
          <a:xfrm>
            <a:off x="0" y="4381500"/>
            <a:ext cx="1219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F5F5F5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文物中的几何与对称</a:t>
            </a:r>
            <a:endParaRPr lang="en-US" sz="1100"/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案例分析：青铜鼎的几何构成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4572000" cy="4318000"/>
          </a:xfrm>
          <a:prstGeom prst="roundRect">
            <a:avLst>
              <a:gd name="adj" fmla="val 2941"/>
            </a:avLst>
          </a:prstGeom>
          <a:solidFill>
            <a:srgbClr val="000000">
              <a:alpha val="50000"/>
            </a:srgbClr>
          </a:solidFill>
          <a:ln w="12700" cap="flat" cmpd="sng">
            <a:solidFill>
              <a:srgbClr val="D4AF37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2771" r="2771"/>
          <a:stretch>
            <a:fillRect/>
          </a:stretch>
        </p:blipFill>
        <p:spPr>
          <a:xfrm>
            <a:off x="889000" y="1651000"/>
            <a:ext cx="4318000" cy="4064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5715000" y="1524000"/>
            <a:ext cx="5715000" cy="1079500"/>
          </a:xfrm>
          <a:prstGeom prst="roundRect">
            <a:avLst>
              <a:gd name="adj" fmla="val 5882"/>
            </a:avLst>
          </a:prstGeom>
          <a:solidFill>
            <a:srgbClr val="141414">
              <a:alpha val="70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905500" y="17145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6413500" y="1651000"/>
            <a:ext cx="4889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对称之美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典型的轴对称图形，中轴线贯穿双耳、腹部和三足，体现了古人对均衡与和谐的追求。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5715000" y="2730500"/>
            <a:ext cx="5715000" cy="1079500"/>
          </a:xfrm>
          <a:prstGeom prst="roundRect">
            <a:avLst>
              <a:gd name="adj" fmla="val 5882"/>
            </a:avLst>
          </a:prstGeom>
          <a:solidFill>
            <a:srgbClr val="141414">
              <a:alpha val="70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905500" y="29210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413500" y="2857500"/>
            <a:ext cx="4889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几何组合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口沿为圆形，腹身为圆柱体，三足为三棱柱，将多种基础几何图形完美结合。</a:t>
            </a:r>
          </a:p>
        </p:txBody>
      </p:sp>
      <p:sp>
        <p:nvSpPr>
          <p:cNvPr id="11" name="AutoShape 11"/>
          <p:cNvSpPr/>
          <p:nvPr/>
        </p:nvSpPr>
        <p:spPr>
          <a:xfrm>
            <a:off x="5715000" y="3937000"/>
            <a:ext cx="5715000" cy="1079500"/>
          </a:xfrm>
          <a:prstGeom prst="roundRect">
            <a:avLst>
              <a:gd name="adj" fmla="val 5882"/>
            </a:avLst>
          </a:prstGeom>
          <a:solidFill>
            <a:srgbClr val="141414">
              <a:alpha val="70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905500" y="41275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6413500" y="4064000"/>
            <a:ext cx="4889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稳定结构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三足均匀分布形成等边三角形，利用三角形的稳定性，确保放置稳固，不易倾倒。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5715000" y="5143500"/>
            <a:ext cx="5715000" cy="1079500"/>
          </a:xfrm>
          <a:prstGeom prst="roundRect">
            <a:avLst>
              <a:gd name="adj" fmla="val 5882"/>
            </a:avLst>
          </a:prstGeom>
          <a:solidFill>
            <a:srgbClr val="141414">
              <a:alpha val="70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905500" y="5334000"/>
            <a:ext cx="406400" cy="4064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6413500" y="5270500"/>
            <a:ext cx="4889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课本链接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对应七年级知识点：轴对称图形、立体图形的认识、三角形的稳定性。</a:t>
            </a:r>
          </a:p>
        </p:txBody>
      </p: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案例分析：陶瓷瓶的旋转与体积</a:t>
            </a:r>
            <a:endParaRPr lang="en-US" sz="1100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t="32187" b="32187"/>
          <a:stretch>
            <a:fillRect/>
          </a:stretch>
        </p:blipFill>
        <p:spPr>
          <a:xfrm>
            <a:off x="762000" y="1524000"/>
            <a:ext cx="5080000" cy="2413000"/>
          </a:xfrm>
          <a:prstGeom prst="roundRect">
            <a:avLst>
              <a:gd name="adj" fmla="val 5263"/>
            </a:avLst>
          </a:prstGeom>
          <a:noFill/>
          <a:ln w="12700" cap="flat" cmpd="sng">
            <a:solidFill>
              <a:srgbClr val="D4AF37">
                <a:alpha val="100000"/>
              </a:srgbClr>
            </a:solidFill>
            <a:prstDash val="solid"/>
            <a:round/>
          </a:ln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 t="26250" b="26250"/>
          <a:stretch>
            <a:fillRect/>
          </a:stretch>
        </p:blipFill>
        <p:spPr>
          <a:xfrm>
            <a:off x="762000" y="4064000"/>
            <a:ext cx="5080000" cy="2413000"/>
          </a:xfrm>
          <a:prstGeom prst="roundRect">
            <a:avLst>
              <a:gd name="adj" fmla="val 5263"/>
            </a:avLst>
          </a:prstGeom>
          <a:noFill/>
          <a:ln w="12700" cap="flat" cmpd="sng">
            <a:solidFill>
              <a:srgbClr val="D4AF37">
                <a:alpha val="100000"/>
              </a:srgbClr>
            </a:solidFill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6096000" y="1524000"/>
            <a:ext cx="5334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50000" y="17145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6858000" y="1714500"/>
            <a:ext cx="444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旋转对称之美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350000" y="2095500"/>
            <a:ext cx="457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以中轴线为轴旋转180度后与自身重合，展现了动态的对称美学。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096000" y="3111500"/>
            <a:ext cx="5334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350000" y="33020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6858000" y="3302000"/>
            <a:ext cx="444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几何结构分解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6350000" y="3683000"/>
            <a:ext cx="457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造型可拆解为基本几何体：瓶口为小圆柱，瓶颈为圆台，瓶身为大圆柱。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096000" y="4699000"/>
            <a:ext cx="5334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50000" y="4889500"/>
            <a:ext cx="406400" cy="406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858000" y="4889500"/>
            <a:ext cx="444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数学体积估算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6350000" y="5270500"/>
            <a:ext cx="457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运用圆柱和圆台体积公式，估算出瓶子容积约为1295立方厘米，感受数学的实际应用。</a:t>
            </a:r>
            <a:endParaRPr lang="en-US" sz="1100"/>
          </a:p>
        </p:txBody>
      </p: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案例分析：玉璧的圆之美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5080000" cy="4826000"/>
          </a:xfrm>
          <a:prstGeom prst="roundRect">
            <a:avLst>
              <a:gd name="adj" fmla="val 2631"/>
            </a:avLst>
          </a:prstGeom>
          <a:solidFill>
            <a:srgbClr val="000000">
              <a:alpha val="60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016000" y="1651000"/>
            <a:ext cx="4572000" cy="3048000"/>
          </a:xfrm>
          <a:prstGeom prst="roundRect">
            <a:avLst>
              <a:gd name="adj" fmla="val 4166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1016000" y="4826000"/>
            <a:ext cx="457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汉代玉璧实物图，展现了完美的圆形结构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6096000" y="1397000"/>
            <a:ext cx="5334000" cy="4826000"/>
          </a:xfrm>
          <a:prstGeom prst="roundRect">
            <a:avLst>
              <a:gd name="adj" fmla="val 2631"/>
            </a:avLst>
          </a:prstGeom>
          <a:solidFill>
            <a:srgbClr val="000000">
              <a:alpha val="60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350000" y="1651000"/>
            <a:ext cx="2032000" cy="2032000"/>
          </a:xfrm>
          <a:prstGeom prst="roundRect">
            <a:avLst>
              <a:gd name="adj" fmla="val 6250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8" name="AutoShape 8"/>
          <p:cNvSpPr/>
          <p:nvPr/>
        </p:nvSpPr>
        <p:spPr>
          <a:xfrm>
            <a:off x="8509000" y="16510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几何特征解析</a:t>
            </a:r>
            <a:endParaRPr lang="en-US" sz="110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509000" y="21590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8890000" y="2133600"/>
            <a:ext cx="228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双重对称结构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8890000" y="2438400"/>
            <a:ext cx="228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5F5F5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既是中心对称也是轴对称图形，体现完美的圆之对称性。</a:t>
            </a:r>
            <a:endParaRPr lang="en-US" sz="1100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509000" y="29845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8890000" y="2959100"/>
            <a:ext cx="228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同心圆比例 6:1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890000" y="3263900"/>
            <a:ext cx="228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5F5F5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实测外圆与内圆半径比为6:1，周长比亦为6:1。</a:t>
            </a:r>
            <a:endParaRPr lang="en-US" sz="1100"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509000" y="38100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8890000" y="3784600"/>
            <a:ext cx="228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面积比 36:1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890000" y="4089400"/>
            <a:ext cx="228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5F5F5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面积比等于半径平方比，验证了圆的面积公式规律。</a:t>
            </a:r>
            <a:endParaRPr lang="en-US" sz="1100"/>
          </a:p>
        </p:txBody>
      </p:sp>
      <p:cxnSp>
        <p:nvCxnSpPr>
          <p:cNvPr id="18" name="Connector 18"/>
          <p:cNvCxnSpPr/>
          <p:nvPr/>
        </p:nvCxnSpPr>
        <p:spPr>
          <a:xfrm rot="-9046">
            <a:off x="6350008" y="4692650"/>
            <a:ext cx="482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4AF37">
                <a:alpha val="5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9" name="AutoShape 19"/>
          <p:cNvSpPr/>
          <p:nvPr/>
        </p:nvSpPr>
        <p:spPr>
          <a:xfrm>
            <a:off x="6350000" y="4826000"/>
            <a:ext cx="4826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5F5F5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总结：玉璧不仅是精美的工艺品，更是数学规律的完美载体，直观地展示了圆的几何性质。</a:t>
            </a:r>
            <a:endParaRPr lang="en-US" sz="1100"/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0" y="2032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05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0" y="2921000"/>
            <a:ext cx="1219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核心发现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34376">
            <a:off x="5461032" y="4057650"/>
            <a:ext cx="127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D4AF37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7" name="AutoShape 7"/>
          <p:cNvSpPr/>
          <p:nvPr/>
        </p:nvSpPr>
        <p:spPr>
          <a:xfrm>
            <a:off x="0" y="4318000"/>
            <a:ext cx="1219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F5F5F5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纹饰与展陈中的规律</a:t>
            </a:r>
            <a:endParaRPr lang="en-US" sz="1100"/>
          </a:p>
        </p:txBody>
      </p: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纹饰中的密码：周期与数列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3302000" cy="4572000"/>
          </a:xfrm>
          <a:prstGeom prst="roundRect">
            <a:avLst>
              <a:gd name="adj" fmla="val 3846"/>
            </a:avLst>
          </a:prstGeom>
          <a:solidFill>
            <a:srgbClr val="141414">
              <a:alpha val="85000"/>
            </a:srgbClr>
          </a:solidFill>
          <a:ln w="12700" cap="flat" cmpd="sng">
            <a:solidFill>
              <a:srgbClr val="D4AF37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1484" r="1484"/>
          <a:stretch>
            <a:fillRect/>
          </a:stretch>
        </p:blipFill>
        <p:spPr>
          <a:xfrm>
            <a:off x="952500" y="1714500"/>
            <a:ext cx="2921000" cy="1905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2500" y="37465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33500" y="3708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周期重复规律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952500" y="4127500"/>
            <a:ext cx="2921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云纹、雷纹等图案以基本单元为基础，通过平移、旋转或轴对称不断重复，构成了具有节奏感的周期美。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445000" y="1524000"/>
            <a:ext cx="3302000" cy="4572000"/>
          </a:xfrm>
          <a:prstGeom prst="roundRect">
            <a:avLst>
              <a:gd name="adj" fmla="val 3846"/>
            </a:avLst>
          </a:prstGeom>
          <a:solidFill>
            <a:srgbClr val="141414">
              <a:alpha val="85000"/>
            </a:srgbClr>
          </a:solidFill>
          <a:ln w="12700" cap="flat" cmpd="sng">
            <a:solidFill>
              <a:srgbClr val="D4AF37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7"/>
          <a:srcRect t="17391" b="17391"/>
          <a:stretch>
            <a:fillRect/>
          </a:stretch>
        </p:blipFill>
        <p:spPr>
          <a:xfrm>
            <a:off x="4635500" y="1714500"/>
            <a:ext cx="2921000" cy="1905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35500" y="37465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016500" y="3708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角度等分设计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635500" y="4127500"/>
            <a:ext cx="2921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花瓣纹与几何纹常将圆周进行6等分、8等分等均匀分割，利用精确的角度计算形成对称而精美的图案。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128000" y="1524000"/>
            <a:ext cx="3302000" cy="4572000"/>
          </a:xfrm>
          <a:prstGeom prst="roundRect">
            <a:avLst>
              <a:gd name="adj" fmla="val 3846"/>
            </a:avLst>
          </a:prstGeom>
          <a:solidFill>
            <a:srgbClr val="141414">
              <a:alpha val="85000"/>
            </a:srgbClr>
          </a:solidFill>
          <a:ln w="12700" cap="flat" cmpd="sng">
            <a:solidFill>
              <a:srgbClr val="D4AF37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318500" y="2095500"/>
            <a:ext cx="1016000" cy="1016000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318500" y="37465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8699500" y="3708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数列递增递减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318500" y="4127500"/>
            <a:ext cx="2921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多层纹饰的宽度或点数往往遵循一定的规律递增或递减，形成了严谨的等差数列结构，体现了数学的秩序感。</a:t>
            </a:r>
            <a:endParaRPr lang="en-US" sz="1100"/>
          </a:p>
        </p:txBody>
      </p:sp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展陈中的巧思：比例与动线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5080000" cy="4572000"/>
          </a:xfrm>
          <a:prstGeom prst="roundRect">
            <a:avLst>
              <a:gd name="adj" fmla="val 2777"/>
            </a:avLst>
          </a:prstGeom>
          <a:solidFill>
            <a:srgbClr val="141414">
              <a:alpha val="85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22222" b="22222"/>
          <a:stretch>
            <a:fillRect/>
          </a:stretch>
        </p:blipFill>
        <p:spPr>
          <a:xfrm>
            <a:off x="1016000" y="1778000"/>
            <a:ext cx="4572000" cy="2540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5085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97000" y="4470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黄金比例的美学应用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4889500"/>
            <a:ext cx="457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展厅的长宽比例、展柜的高宽比例常接近1:1.618黄金分割，营造出舒适美观的视觉体验。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096000" y="1524000"/>
            <a:ext cx="5080000" cy="4572000"/>
          </a:xfrm>
          <a:prstGeom prst="roundRect">
            <a:avLst>
              <a:gd name="adj" fmla="val 2777"/>
            </a:avLst>
          </a:prstGeom>
          <a:solidFill>
            <a:srgbClr val="141414">
              <a:alpha val="85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7"/>
          <a:srcRect t="22222" b="22222"/>
          <a:stretch>
            <a:fillRect/>
          </a:stretch>
        </p:blipFill>
        <p:spPr>
          <a:xfrm>
            <a:off x="6350000" y="1778000"/>
            <a:ext cx="4572000" cy="2540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350000" y="45085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6731000" y="4470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科学动线规划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350000" y="4889500"/>
            <a:ext cx="457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通过精确计算间距与路线长度，规划最佳参观动线，兼顾观赏效果与通行效率，避免拥堵。</a:t>
            </a:r>
            <a:endParaRPr lang="en-US" sz="1100"/>
          </a:p>
        </p:txBody>
      </p:sp>
    </p:spTree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1414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2286000" y="2032000"/>
            <a:ext cx="762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06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2921000"/>
            <a:ext cx="1016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研究成果与反思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34376">
            <a:off x="5461032" y="3676650"/>
            <a:ext cx="127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D4AF37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7" name="AutoShape 7"/>
          <p:cNvSpPr/>
          <p:nvPr/>
        </p:nvSpPr>
        <p:spPr>
          <a:xfrm>
            <a:off x="1016000" y="38735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5F5F5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总结、收获与展望</a:t>
            </a:r>
            <a:endParaRPr lang="en-US" sz="1100"/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1E1E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508000"/>
            <a:ext cx="381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 dirty="0" err="1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目录</a:t>
            </a:r>
            <a:endParaRPr lang="en-US" sz="1100" dirty="0"/>
          </a:p>
        </p:txBody>
      </p:sp>
      <p:cxnSp>
        <p:nvCxnSpPr>
          <p:cNvPr id="4" name="Connector 4"/>
          <p:cNvCxnSpPr/>
          <p:nvPr/>
        </p:nvCxnSpPr>
        <p:spPr>
          <a:xfrm rot="-42969">
            <a:off x="762040" y="1263650"/>
            <a:ext cx="101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38100" cap="flat" cmpd="sng">
            <a:solidFill>
              <a:srgbClr val="D4AF37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5" name="AutoShape 5"/>
          <p:cNvSpPr/>
          <p:nvPr/>
        </p:nvSpPr>
        <p:spPr>
          <a:xfrm>
            <a:off x="5334000" y="1397000"/>
            <a:ext cx="6096000" cy="635000"/>
          </a:xfrm>
          <a:prstGeom prst="roundRect">
            <a:avLst>
              <a:gd name="adj" fmla="val 20000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24500" y="15621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5969000" y="15240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 dirty="0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01 </a:t>
            </a:r>
            <a:r>
              <a:rPr lang="en-US" sz="1800" b="0" i="0" u="none" strike="noStrike" dirty="0" err="1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研究概述：背景、目标与意义</a:t>
            </a:r>
            <a:endParaRPr lang="en-US" sz="1100" dirty="0"/>
          </a:p>
        </p:txBody>
      </p:sp>
      <p:sp>
        <p:nvSpPr>
          <p:cNvPr id="8" name="AutoShape 8"/>
          <p:cNvSpPr/>
          <p:nvPr/>
        </p:nvSpPr>
        <p:spPr>
          <a:xfrm>
            <a:off x="5334000" y="2222500"/>
            <a:ext cx="6096000" cy="635000"/>
          </a:xfrm>
          <a:prstGeom prst="roundRect">
            <a:avLst>
              <a:gd name="adj" fmla="val 20000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24500" y="23876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969000" y="23495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 dirty="0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02 </a:t>
            </a:r>
            <a:r>
              <a:rPr lang="en-US" sz="1800" b="0" i="0" u="none" strike="noStrike" dirty="0" err="1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研究过程：准备、研学与分析</a:t>
            </a:r>
            <a:endParaRPr lang="en-US" sz="1100" dirty="0"/>
          </a:p>
        </p:txBody>
      </p:sp>
      <p:sp>
        <p:nvSpPr>
          <p:cNvPr id="11" name="AutoShape 11"/>
          <p:cNvSpPr/>
          <p:nvPr/>
        </p:nvSpPr>
        <p:spPr>
          <a:xfrm>
            <a:off x="5334000" y="3048000"/>
            <a:ext cx="6096000" cy="635000"/>
          </a:xfrm>
          <a:prstGeom prst="roundRect">
            <a:avLst>
              <a:gd name="adj" fmla="val 20000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24500" y="32131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5969000" y="31750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03 核心发现：建筑中的数学智慧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5334000" y="3873500"/>
            <a:ext cx="6096000" cy="635000"/>
          </a:xfrm>
          <a:prstGeom prst="roundRect">
            <a:avLst>
              <a:gd name="adj" fmla="val 20000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524500" y="40386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5969000" y="40005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04 核心发现：文物中的几何与对称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5334000" y="4699000"/>
            <a:ext cx="6096000" cy="635000"/>
          </a:xfrm>
          <a:prstGeom prst="roundRect">
            <a:avLst>
              <a:gd name="adj" fmla="val 20000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524500" y="48641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5969000" y="48260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05 核心发现：纹饰与展陈中的规律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5334000" y="5524500"/>
            <a:ext cx="6096000" cy="635000"/>
          </a:xfrm>
          <a:prstGeom prst="roundRect">
            <a:avLst>
              <a:gd name="adj" fmla="val 20000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524500" y="5689600"/>
            <a:ext cx="304800" cy="3048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5969000" y="56515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06 研究成果与反思</a:t>
            </a:r>
            <a:endParaRPr lang="en-US" sz="1100"/>
          </a:p>
        </p:txBody>
      </p:sp>
    </p:spTree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研究成果：数据背后的发现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5207000" cy="3556000"/>
          </a:xfrm>
          <a:prstGeom prst="roundRect">
            <a:avLst>
              <a:gd name="adj" fmla="val 3571"/>
            </a:avLst>
          </a:prstGeom>
          <a:solidFill>
            <a:srgbClr val="000000">
              <a:alpha val="60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1651000"/>
            <a:ext cx="304800" cy="3048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397000" y="1625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对称类型分布分析</a:t>
            </a:r>
            <a:endParaRPr lang="en-US" sz="110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 t="29729" b="29729"/>
          <a:stretch>
            <a:fillRect/>
          </a:stretch>
        </p:blipFill>
        <p:spPr>
          <a:xfrm>
            <a:off x="1016000" y="2095500"/>
            <a:ext cx="4699000" cy="1905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1016000" y="4127500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轴对称占比高达75%，表明对称均衡是古人重要的审美标准。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223000" y="1397000"/>
            <a:ext cx="5207000" cy="3556000"/>
          </a:xfrm>
          <a:prstGeom prst="roundRect">
            <a:avLst>
              <a:gd name="adj" fmla="val 3571"/>
            </a:avLst>
          </a:prstGeom>
          <a:solidFill>
            <a:srgbClr val="000000">
              <a:alpha val="60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77000" y="16510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858000" y="1625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几何图形出现频率</a:t>
            </a:r>
            <a:endParaRPr lang="en-US" sz="110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9"/>
          <a:srcRect t="29729" b="29729"/>
          <a:stretch>
            <a:fillRect/>
          </a:stretch>
        </p:blipFill>
        <p:spPr>
          <a:xfrm>
            <a:off x="6477000" y="2095500"/>
            <a:ext cx="4699000" cy="1905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2" name="AutoShape 12"/>
          <p:cNvSpPr/>
          <p:nvPr/>
        </p:nvSpPr>
        <p:spPr>
          <a:xfrm>
            <a:off x="6477000" y="4127500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正方形、矩形、圆形和三角形是高频图形，构成了基础视觉语言。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5207000"/>
            <a:ext cx="10668000" cy="1143000"/>
          </a:xfrm>
          <a:prstGeom prst="roundRect">
            <a:avLst>
              <a:gd name="adj" fmla="val 11111"/>
            </a:avLst>
          </a:prstGeom>
          <a:solidFill>
            <a:srgbClr val="D4AF37">
              <a:alpha val="15000"/>
            </a:srgbClr>
          </a:solidFill>
          <a:ln w="12700" cap="flat" cmpd="sng">
            <a:solidFill>
              <a:srgbClr val="D4AF37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6000" y="5397500"/>
            <a:ext cx="406400" cy="406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524000" y="5397500"/>
            <a:ext cx="965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核心结论：博物馆是一座巨大的“数学宝库”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1524000" y="5778500"/>
            <a:ext cx="965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馆内蕴含的数学元素与初中阶段所学知识高度契合，具有极大的实践教学价值。</a:t>
            </a:r>
            <a:endParaRPr lang="en-US" sz="1100"/>
          </a:p>
        </p:txBody>
      </p:sp>
    </p:spTree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研究收获与反思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524000"/>
            <a:ext cx="5080000" cy="4572000"/>
          </a:xfrm>
          <a:prstGeom prst="roundRect">
            <a:avLst>
              <a:gd name="adj" fmla="val 2777"/>
            </a:avLst>
          </a:prstGeom>
          <a:solidFill>
            <a:srgbClr val="FFFFFF">
              <a:alpha val="8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6800" y="18288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74800" y="1828800"/>
            <a:ext cx="381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我们的收获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9766">
            <a:off x="1066809" y="2330450"/>
            <a:ext cx="44704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4AF37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1066800" y="2463800"/>
            <a:ext cx="4470400" cy="330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203200" indent="-203200" algn="l">
              <a:lnSpc>
                <a:spcPct val="125000"/>
              </a:lnSpc>
              <a:buClr>
                <a:srgbClr val="F5F5F5"/>
              </a:buClr>
              <a:buChar char="•"/>
              <a:defRPr/>
            </a:pPr>
            <a:r>
              <a:rPr lang="en-US" sz="16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巩固数学知识，学会用数学思维观察和分析问题。</a:t>
            </a:r>
            <a:endParaRPr lang="en-US" sz="1100"/>
          </a:p>
          <a:p>
            <a:pPr marL="203200" indent="-203200" algn="l">
              <a:lnSpc>
                <a:spcPct val="125000"/>
              </a:lnSpc>
              <a:buClr>
                <a:srgbClr val="F5F5F5"/>
              </a:buClr>
              <a:buChar char="•"/>
            </a:pPr>
            <a:r>
              <a:rPr lang="en-US" sz="16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团队合作、动手实践及报告撰写能力得到极大提升。</a:t>
            </a:r>
          </a:p>
          <a:p>
            <a:pPr marL="203200" indent="-203200" algn="l">
              <a:lnSpc>
                <a:spcPct val="125000"/>
              </a:lnSpc>
              <a:buClr>
                <a:srgbClr val="F5F5F5"/>
              </a:buClr>
              <a:buChar char="•"/>
            </a:pPr>
            <a:r>
              <a:rPr lang="en-US" sz="16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深刻体会到数学的文化价值与实用价值。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6350000" y="1524000"/>
            <a:ext cx="5080000" cy="4572000"/>
          </a:xfrm>
          <a:prstGeom prst="roundRect">
            <a:avLst>
              <a:gd name="adj" fmla="val 2777"/>
            </a:avLst>
          </a:prstGeom>
          <a:solidFill>
            <a:srgbClr val="FFFFFF">
              <a:alpha val="8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654800" y="18288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7162800" y="1828800"/>
            <a:ext cx="381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反思与展望</a:t>
            </a:r>
            <a:endParaRPr lang="en-US" sz="1100"/>
          </a:p>
        </p:txBody>
      </p:sp>
      <p:cxnSp>
        <p:nvCxnSpPr>
          <p:cNvPr id="13" name="Connector 13"/>
          <p:cNvCxnSpPr/>
          <p:nvPr/>
        </p:nvCxnSpPr>
        <p:spPr>
          <a:xfrm rot="-9766">
            <a:off x="6654809" y="2330450"/>
            <a:ext cx="44704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4AF37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AutoShape 14"/>
          <p:cNvSpPr/>
          <p:nvPr/>
        </p:nvSpPr>
        <p:spPr>
          <a:xfrm>
            <a:off x="6654800" y="2463800"/>
            <a:ext cx="4470400" cy="330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203200" indent="-203200" algn="l">
              <a:lnSpc>
                <a:spcPct val="125000"/>
              </a:lnSpc>
              <a:buClr>
                <a:srgbClr val="F5F5F5"/>
              </a:buClr>
              <a:buChar char="•"/>
              <a:defRPr/>
            </a:pPr>
            <a:r>
              <a:rPr lang="en-US" sz="16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反思不足：研究时间有限，部分文物测量精度有待提高。</a:t>
            </a:r>
            <a:endParaRPr lang="en-US" sz="1100"/>
          </a:p>
          <a:p>
            <a:pPr marL="203200" indent="-203200" algn="l">
              <a:lnSpc>
                <a:spcPct val="125000"/>
              </a:lnSpc>
              <a:buClr>
                <a:srgbClr val="F5F5F5"/>
              </a:buClr>
              <a:buChar char="•"/>
            </a:pPr>
            <a:r>
              <a:rPr lang="en-US" sz="16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未来展望：计划扩大研究范围，探索科技博物馆、自然博物馆等更多领域的数学奥秘。</a:t>
            </a:r>
          </a:p>
        </p:txBody>
      </p:sp>
    </p:spTree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1414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2286000" y="1016000"/>
            <a:ext cx="762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致谢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48000" y="21590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3556000" y="2133600"/>
            <a:ext cx="571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 dirty="0" err="1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感谢指导教师的悉心指导</a:t>
            </a:r>
            <a:endParaRPr lang="en-US" sz="1100" dirty="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048000" y="29210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3556000" y="2895600"/>
            <a:ext cx="571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 dirty="0" err="1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感谢博物馆提供的研学机会</a:t>
            </a:r>
            <a:endParaRPr lang="en-US" sz="1100" dirty="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048000" y="36830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3556000" y="3657600"/>
            <a:ext cx="571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 dirty="0" err="1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感谢课题组成员的通力合作</a:t>
            </a:r>
            <a:endParaRPr lang="en-US" sz="1100" dirty="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048000" y="44450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3556000" y="4419600"/>
            <a:ext cx="571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 dirty="0" err="1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感谢各位评委的聆听与指导</a:t>
            </a:r>
            <a:endParaRPr lang="en-US" sz="1100" dirty="0"/>
          </a:p>
        </p:txBody>
      </p:sp>
      <p:sp>
        <p:nvSpPr>
          <p:cNvPr id="12" name="AutoShape 12"/>
          <p:cNvSpPr/>
          <p:nvPr/>
        </p:nvSpPr>
        <p:spPr>
          <a:xfrm>
            <a:off x="2286000" y="5334000"/>
            <a:ext cx="762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谢谢大家！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668000" y="6190112"/>
            <a:ext cx="1524000" cy="667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0" y="2032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0" y="2921000"/>
            <a:ext cx="1219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 dirty="0" err="1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研究概述</a:t>
            </a:r>
            <a:endParaRPr lang="en-US" sz="1100" dirty="0"/>
          </a:p>
        </p:txBody>
      </p:sp>
      <p:cxnSp>
        <p:nvCxnSpPr>
          <p:cNvPr id="6" name="Connector 6"/>
          <p:cNvCxnSpPr/>
          <p:nvPr/>
        </p:nvCxnSpPr>
        <p:spPr>
          <a:xfrm rot="-34376">
            <a:off x="5461032" y="4057650"/>
            <a:ext cx="127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D4AF37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7" name="AutoShape 7"/>
          <p:cNvSpPr/>
          <p:nvPr/>
        </p:nvSpPr>
        <p:spPr>
          <a:xfrm>
            <a:off x="0" y="4318000"/>
            <a:ext cx="1219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5F5F5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背景、目标与意义</a:t>
            </a:r>
            <a:endParaRPr lang="en-US" sz="1100"/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研究背景：从课本到现实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5334000" cy="4318000"/>
          </a:xfrm>
          <a:prstGeom prst="roundRect">
            <a:avLst>
              <a:gd name="adj" fmla="val 2941"/>
            </a:avLst>
          </a:prstGeom>
          <a:solidFill>
            <a:srgbClr val="141414">
              <a:alpha val="70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1841500"/>
            <a:ext cx="355600" cy="3556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460500" y="1803400"/>
            <a:ext cx="4381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现状痛点：抽象与脱节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222500"/>
            <a:ext cx="482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结合新课标要求，我们发现学生常认为数学知识抽象枯燥，与现实生活脱节，缺乏应用感知。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9046">
            <a:off x="1016008" y="3105150"/>
            <a:ext cx="482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4AF37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3365500"/>
            <a:ext cx="355600" cy="3556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460500" y="3327400"/>
            <a:ext cx="4381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研究目标：融合与实践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016000" y="3746500"/>
            <a:ext cx="482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将抽象数学知识与博物馆真实文化空间深度融合，打造沉浸式“数学实验室”，探索文物中的数学奥秘。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9046">
            <a:off x="1016008" y="4629150"/>
            <a:ext cx="482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4AF37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4889500"/>
            <a:ext cx="355600" cy="3556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460500" y="4851400"/>
            <a:ext cx="4381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预期成果：重塑认知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016000" y="5270500"/>
            <a:ext cx="482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让学生感受数学的实用价值与文化魅力，打破“数学无用”的刻板印象。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350000" y="1524000"/>
            <a:ext cx="5080000" cy="4318000"/>
          </a:xfrm>
          <a:prstGeom prst="roundRect">
            <a:avLst>
              <a:gd name="adj" fmla="val 2941"/>
            </a:avLst>
          </a:prstGeom>
          <a:solidFill>
            <a:srgbClr val="141414">
              <a:alpha val="70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0"/>
          <a:srcRect t="13888" b="13888"/>
          <a:stretch>
            <a:fillRect/>
          </a:stretch>
        </p:blipFill>
        <p:spPr>
          <a:xfrm>
            <a:off x="6604000" y="1778000"/>
            <a:ext cx="4572000" cy="3302000"/>
          </a:xfrm>
          <a:prstGeom prst="roundRect">
            <a:avLst>
              <a:gd name="adj" fmla="val 3846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7" name="AutoShape 17"/>
          <p:cNvSpPr/>
          <p:nvPr/>
        </p:nvSpPr>
        <p:spPr>
          <a:xfrm>
            <a:off x="6604000" y="5207000"/>
            <a:ext cx="457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5F5F5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图示：博物馆文物中的几何美学</a:t>
            </a:r>
            <a:endParaRPr lang="en-US" sz="1100"/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研究目标：挖掘、融合与提升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5207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8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17780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524000" y="1752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挖掘数学元素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2225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系统挖掘博物馆建筑、文物、纹饰中的数学知识，将抽象知识具象化，让数学看得见、摸得着。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223000" y="1524000"/>
            <a:ext cx="5207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8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17780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6985000" y="1752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培养数学眼光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477000" y="22225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引导学生用数学的眼光观察世界、用数学的思维思考世界、用数学的语言表达世界，建立数学思维模式。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4064000"/>
            <a:ext cx="5207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8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43180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524000" y="4292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提升综合素养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016000" y="47625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在实践中提升学生的合作、探究与创新能力，推动跨学科学习，实现知识与能力的双重提升。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223000" y="4064000"/>
            <a:ext cx="5207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8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77000" y="4318000"/>
            <a:ext cx="406400" cy="406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985000" y="4292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提供教学参考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6477000" y="47625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为初中数学实践教学提供一个可参考的、生动有趣的案例，探索博物馆资源与学科教学融合的新模式。</a:t>
            </a:r>
            <a:endParaRPr lang="en-US" sz="1100"/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研究意义：实践与教育的双重价值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5080000" cy="4318000"/>
          </a:xfrm>
          <a:prstGeom prst="roundRect">
            <a:avLst>
              <a:gd name="adj" fmla="val 2941"/>
            </a:avLst>
          </a:prstGeom>
          <a:solidFill>
            <a:srgbClr val="FFFFFF">
              <a:alpha val="8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6800" y="1955800"/>
            <a:ext cx="609600" cy="609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828800" y="2032000"/>
            <a:ext cx="3810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实践价值：深化知识理解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9766">
            <a:off x="1066809" y="2660650"/>
            <a:ext cx="44704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1066800" y="2857500"/>
            <a:ext cx="4470400" cy="254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通过亲手测量与分析，我们深化了对课本中对称、几何、比例等核心知识的理解。亲身体会到数学不仅是解题工具，更是一种文化与美学，真实地存在于生活与历史之中。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350000" y="1651000"/>
            <a:ext cx="5080000" cy="4318000"/>
          </a:xfrm>
          <a:prstGeom prst="roundRect">
            <a:avLst>
              <a:gd name="adj" fmla="val 2941"/>
            </a:avLst>
          </a:prstGeom>
          <a:solidFill>
            <a:srgbClr val="FFFFFF">
              <a:alpha val="8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654800" y="1955800"/>
            <a:ext cx="609600" cy="6096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7416800" y="2032000"/>
            <a:ext cx="3810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教育价值：拓展教学空间</a:t>
            </a:r>
            <a:endParaRPr lang="en-US" sz="1100"/>
          </a:p>
        </p:txBody>
      </p:sp>
      <p:cxnSp>
        <p:nvCxnSpPr>
          <p:cNvPr id="13" name="Connector 13"/>
          <p:cNvCxnSpPr/>
          <p:nvPr/>
        </p:nvCxnSpPr>
        <p:spPr>
          <a:xfrm rot="-9766">
            <a:off x="6654809" y="2660650"/>
            <a:ext cx="44704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AutoShape 14"/>
          <p:cNvSpPr/>
          <p:nvPr/>
        </p:nvSpPr>
        <p:spPr>
          <a:xfrm>
            <a:off x="6654800" y="2857500"/>
            <a:ext cx="4470400" cy="254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这次研究深刻印证了“生活处处有数学”。它证明了数学实践活动可以走出课堂，走进广阔的社会空间，为数学教育的生活化、情境化提供了有力的支持与范例。</a:t>
            </a:r>
            <a:endParaRPr lang="en-US" sz="1100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0" y="2032000"/>
            <a:ext cx="1219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60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0" y="3048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研究过程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34376">
            <a:off x="5461032" y="3930650"/>
            <a:ext cx="127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D4AF37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7" name="AutoShape 7"/>
          <p:cNvSpPr/>
          <p:nvPr/>
        </p:nvSpPr>
        <p:spPr>
          <a:xfrm>
            <a:off x="0" y="4127500"/>
            <a:ext cx="1219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5F5F5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准备、研学与分析</a:t>
            </a:r>
            <a:endParaRPr lang="en-US" sz="1100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1414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研究过程：历时8周的探索之旅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778000"/>
            <a:ext cx="2540000" cy="4064000"/>
          </a:xfrm>
          <a:prstGeom prst="roundRect">
            <a:avLst>
              <a:gd name="adj" fmla="val 5000"/>
            </a:avLst>
          </a:prstGeom>
          <a:solidFill>
            <a:srgbClr val="FFFFFF">
              <a:alpha val="8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27200" y="2032000"/>
            <a:ext cx="609600" cy="609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889000" y="27305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第1-2周：准备工作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21485">
            <a:off x="1016020" y="3168650"/>
            <a:ext cx="203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4AF37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889000" y="3302000"/>
            <a:ext cx="2286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组建课题小组并分工，系统学习相关数学知识，设计详细研学路线和观察记录表。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3467100" y="1778000"/>
            <a:ext cx="2540000" cy="4064000"/>
          </a:xfrm>
          <a:prstGeom prst="roundRect">
            <a:avLst>
              <a:gd name="adj" fmla="val 5000"/>
            </a:avLst>
          </a:prstGeom>
          <a:solidFill>
            <a:srgbClr val="FFFFFF">
              <a:alpha val="8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432300" y="2032000"/>
            <a:ext cx="609600" cy="6096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3594100" y="27305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第3周：实地研学</a:t>
            </a:r>
            <a:endParaRPr lang="en-US" sz="1100"/>
          </a:p>
        </p:txBody>
      </p:sp>
      <p:cxnSp>
        <p:nvCxnSpPr>
          <p:cNvPr id="13" name="Connector 13"/>
          <p:cNvCxnSpPr/>
          <p:nvPr/>
        </p:nvCxnSpPr>
        <p:spPr>
          <a:xfrm rot="-21485">
            <a:off x="3721120" y="3168650"/>
            <a:ext cx="203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4AF37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AutoShape 14"/>
          <p:cNvSpPr/>
          <p:nvPr/>
        </p:nvSpPr>
        <p:spPr>
          <a:xfrm>
            <a:off x="3594100" y="3302000"/>
            <a:ext cx="2286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走进博物馆，对建筑、文物、纹饰等进行细致观察、测量与拍摄，收集第一手资料。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172200" y="1778000"/>
            <a:ext cx="2540000" cy="4064000"/>
          </a:xfrm>
          <a:prstGeom prst="roundRect">
            <a:avLst>
              <a:gd name="adj" fmla="val 5000"/>
            </a:avLst>
          </a:prstGeom>
          <a:solidFill>
            <a:srgbClr val="FFFFFF">
              <a:alpha val="8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137400" y="2032000"/>
            <a:ext cx="609600" cy="6096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299200" y="27305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第4-5周：数据分析</a:t>
            </a:r>
            <a:endParaRPr lang="en-US" sz="1100"/>
          </a:p>
        </p:txBody>
      </p:sp>
      <p:cxnSp>
        <p:nvCxnSpPr>
          <p:cNvPr id="18" name="Connector 18"/>
          <p:cNvCxnSpPr/>
          <p:nvPr/>
        </p:nvCxnSpPr>
        <p:spPr>
          <a:xfrm rot="-21485">
            <a:off x="6426220" y="3168650"/>
            <a:ext cx="203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4AF37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AutoShape 19"/>
          <p:cNvSpPr/>
          <p:nvPr/>
        </p:nvSpPr>
        <p:spPr>
          <a:xfrm>
            <a:off x="6299200" y="3302000"/>
            <a:ext cx="2286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整理数据图片，运用初中数学知识，从对称、几何、比例、体积等角度深入分析。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8890000" y="1778000"/>
            <a:ext cx="2540000" cy="4064000"/>
          </a:xfrm>
          <a:prstGeom prst="roundRect">
            <a:avLst>
              <a:gd name="adj" fmla="val 5000"/>
            </a:avLst>
          </a:prstGeom>
          <a:solidFill>
            <a:srgbClr val="FFFFFF">
              <a:alpha val="8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855200" y="2032000"/>
            <a:ext cx="609600" cy="6096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9017000" y="27305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第6-8周：成果总结</a:t>
            </a:r>
            <a:endParaRPr lang="en-US" sz="1100"/>
          </a:p>
        </p:txBody>
      </p:sp>
      <p:cxnSp>
        <p:nvCxnSpPr>
          <p:cNvPr id="23" name="Connector 23"/>
          <p:cNvCxnSpPr/>
          <p:nvPr/>
        </p:nvCxnSpPr>
        <p:spPr>
          <a:xfrm rot="-21485">
            <a:off x="9144020" y="3168650"/>
            <a:ext cx="203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4AF37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" name="AutoShape 24"/>
          <p:cNvSpPr/>
          <p:nvPr/>
        </p:nvSpPr>
        <p:spPr>
          <a:xfrm>
            <a:off x="9017000" y="3302000"/>
            <a:ext cx="2286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将分析结果整理成具体案例，完成结题报告，提炼研究成果。</a:t>
            </a:r>
            <a:endParaRPr lang="en-US" sz="1100"/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2286000" y="1905000"/>
            <a:ext cx="762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6000" b="1" i="0" u="none" strike="noStrike">
                <a:solidFill>
                  <a:srgbClr val="D4AF37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2286000" y="3048000"/>
            <a:ext cx="762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5F5F5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核心发现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34376">
            <a:off x="5461032" y="3930650"/>
            <a:ext cx="127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D4AF37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7" name="AutoShape 7"/>
          <p:cNvSpPr/>
          <p:nvPr/>
        </p:nvSpPr>
        <p:spPr>
          <a:xfrm>
            <a:off x="2286000" y="4191000"/>
            <a:ext cx="762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5F5F5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建筑中的数学智慧</a:t>
            </a:r>
            <a:endParaRPr lang="en-US" sz="1100"/>
          </a:p>
        </p:txBody>
      </p: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921</Words>
  <Application>Microsoft Office PowerPoint</Application>
  <PresentationFormat>宽屏</PresentationFormat>
  <Paragraphs>198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Noto Sans SC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HP</cp:lastModifiedBy>
  <cp:revision>1</cp:revision>
  <dcterms:modified xsi:type="dcterms:W3CDTF">2026-03-11T15:37:42Z</dcterms:modified>
</cp:coreProperties>
</file>