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00.svg" ContentType="image/svg+xml"/>
  <Override PartName="/ppt/media/image102.svg" ContentType="image/svg+xml"/>
  <Override PartName="/ppt/media/image11.svg" ContentType="image/svg+xml"/>
  <Override PartName="/ppt/media/image14.svg" ContentType="image/svg+xml"/>
  <Override PartName="/ppt/media/image16.svg" ContentType="image/svg+xml"/>
  <Override PartName="/ppt/media/image18.svg" ContentType="image/svg+xml"/>
  <Override PartName="/ppt/media/image20.svg" ContentType="image/svg+xml"/>
  <Override PartName="/ppt/media/image22.svg" ContentType="image/svg+xml"/>
  <Override PartName="/ppt/media/image24.svg" ContentType="image/svg+xml"/>
  <Override PartName="/ppt/media/image26.svg" ContentType="image/svg+xml"/>
  <Override PartName="/ppt/media/image28.svg" ContentType="image/svg+xml"/>
  <Override PartName="/ppt/media/image3.svg" ContentType="image/svg+xml"/>
  <Override PartName="/ppt/media/image30.svg" ContentType="image/svg+xml"/>
  <Override PartName="/ppt/media/image32.svg" ContentType="image/svg+xml"/>
  <Override PartName="/ppt/media/image34.svg" ContentType="image/svg+xml"/>
  <Override PartName="/ppt/media/image36.svg" ContentType="image/svg+xml"/>
  <Override PartName="/ppt/media/image40.svg" ContentType="image/svg+xml"/>
  <Override PartName="/ppt/media/image42.svg" ContentType="image/svg+xml"/>
  <Override PartName="/ppt/media/image44.svg" ContentType="image/svg+xml"/>
  <Override PartName="/ppt/media/image46.svg" ContentType="image/svg+xml"/>
  <Override PartName="/ppt/media/image5.svg" ContentType="image/svg+xml"/>
  <Override PartName="/ppt/media/image50.svg" ContentType="image/svg+xml"/>
  <Override PartName="/ppt/media/image52.svg" ContentType="image/svg+xml"/>
  <Override PartName="/ppt/media/image55.svg" ContentType="image/svg+xml"/>
  <Override PartName="/ppt/media/image58.svg" ContentType="image/svg+xml"/>
  <Override PartName="/ppt/media/image61.svg" ContentType="image/svg+xml"/>
  <Override PartName="/ppt/media/image63.svg" ContentType="image/svg+xml"/>
  <Override PartName="/ppt/media/image65.svg" ContentType="image/svg+xml"/>
  <Override PartName="/ppt/media/image67.svg" ContentType="image/svg+xml"/>
  <Override PartName="/ppt/media/image7.svg" ContentType="image/svg+xml"/>
  <Override PartName="/ppt/media/image70.svg" ContentType="image/svg+xml"/>
  <Override PartName="/ppt/media/image72.svg" ContentType="image/svg+xml"/>
  <Override PartName="/ppt/media/image74.svg" ContentType="image/svg+xml"/>
  <Override PartName="/ppt/media/image76.svg" ContentType="image/svg+xml"/>
  <Override PartName="/ppt/media/image78.svg" ContentType="image/svg+xml"/>
  <Override PartName="/ppt/media/image80.svg" ContentType="image/svg+xml"/>
  <Override PartName="/ppt/media/image82.svg" ContentType="image/svg+xml"/>
  <Override PartName="/ppt/media/image84.svg" ContentType="image/svg+xml"/>
  <Override PartName="/ppt/media/image86.svg" ContentType="image/svg+xml"/>
  <Override PartName="/ppt/media/image88.svg" ContentType="image/svg+xml"/>
  <Override PartName="/ppt/media/image9.svg" ContentType="image/svg+xml"/>
  <Override PartName="/ppt/media/image90.svg" ContentType="image/svg+xml"/>
  <Override PartName="/ppt/media/image93.svg" ContentType="image/svg+xml"/>
  <Override PartName="/ppt/media/image96.svg" ContentType="image/svg+xml"/>
  <Override PartName="/ppt/media/image9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747775"/>
          </p15:clr>
        </p15:guide>
        <p15:guide id="2" pos="2880" userDrawn="1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0">
  <p:normalViewPr>
    <p:restoredLeft sz="1562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0" y="0"/>
      </p:cViewPr>
      <p:guideLst>
        <p:guide orient="horz" pos="162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好，我是高一7班的李知远，今天我将代表我们的项目组，向大家汇报我们的研究成果——《无人机在农业植保领域的应用现状、实践探索及优化策略研究》。本次汇报将从研究背景、设计、过程、成果等多个方面展开，希望能让大家对我们的项目有一个全面的了解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展望未来，我们计划扩大研究范围，深入探索更先进的技术，并积极将我们的研究成果进行推广，真正实现科技助农的目标。我们相信，无人机技术将在农业领域发挥越来越重要的作用。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这次研究性学习是我们宝贵的成长经历。我们不仅学到了知识和技能，更重要的是，我们深刻体会到了科技的力量和社会责任感。这次经历将激励我们在未来继续学习和探索，努力为社会做出贡献。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最后，我们要向所有在项目过程中给予我们帮助和支持的老师、农场、农户和技术人员表示最诚挚的感谢！没有你们的帮助，我们的项目无法顺利完成。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我的汇报到此结束，感谢大家的聆听，恳请各位老师和同学提出宝贵的意见和建议！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次汇报将分为七个部分，首先我们会介绍研究的背景和意义，然后详细说明我们的研究设计和过程，接着展示我们的核心研究成果，分析项目的创新点与不足，并对未来进行展望，最后分享我们在研究过程中的体会与收获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项目的研究背景源于农业现代化的大趋势。传统的人工植保方式存在诸多弊端，而无人机植保技术的出现为解决这些问题提供了新的途径。我们希望通过研究，不仅能为农业生产提供实用的解决方案，也能提升我们自身的实践能力和社会责任感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在研究设计方面，我们明确了研究目的和核心内容，提出了四个研究假设，并采用了多种研究方法来确保研究的科学性和全面性。整个研究过程分为五个阶段，从准备到结题，我们制定了详细的计划和步骤。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调研阶段，我们通过问卷和访谈的方式，深入了解了当地农户对无人机植保的认知和使用情况。调研结果显示，农户对无人机植保的认知度普遍较低，并且存在诸多顾虑，这为我们后续的实践和优化策略提供了重要依据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在实践阶段，我们不仅进行了系统的理论学习，还在专业人员的指导下进行了实地操作。通过在合作农场的实践，我们验证了无人机植保的显著优势，并熟练掌握了操作技能，积累了宝贵的实践经验。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通过数据分析，我们得出了五大核心研究结论，全面验证了我们最初的研究假设。数据表明，无人机植保确实具有显著的应用优势，但同时也面临着农户认知度低等挑战。这些结论为我们提出优化策略提供了坚实的基础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针对调研和实践中发现的痛点，我们提出了一系列优化策略，并编制了《无人机农业植保实用操作手册》。这份手册内容详实，通俗易懂，希望能为农户提供切实的帮助，推动无人机植保技术的普及。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我们的研究在视角、实践和成果方面都有一定的创新。但同时，我们也清醒地认识到研究存在的不足，比如研究范围和场景的局限性。这些不足也为我们未来的研究指明了方向。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标题幻灯片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" name="Shape 31"/>
          <p:cNvSpPr txBox="1"/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4" name="Shape 32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" name="Shape 33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" name="Shape 34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matchingName="标题和竖排文字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0" name="Shape 50"/>
          <p:cNvSpPr txBox="1"/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1" name="Shape 5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2" name="Shape 5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3" name="Shape 5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matchingName="竖排标题与文本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/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6" name="Shape 16"/>
          <p:cNvSpPr txBox="1"/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7" name="Shape 17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8" name="Shape 18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9" name="Shape 19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matchingName="标题和内容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" name="Shape 55"/>
          <p:cNvSpPr txBox="1"/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0" name="Shape 5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1" name="Shape 5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2" name="Shape 5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节标题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/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5" name="Shape 60"/>
          <p:cNvSpPr txBox="1"/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Shape 6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7" name="Shape 6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8" name="Shape 6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matchingName="两栏内容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1" name="Shape 10"/>
          <p:cNvSpPr txBox="1"/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2" name="Shape 11"/>
          <p:cNvSpPr txBox="1"/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3" name="Shape 12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4" name="Shape 13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5" name="Shape 14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matchingName="比较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/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8" name="Shape 36"/>
          <p:cNvSpPr txBox="1"/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/>
        </p:txBody>
      </p:sp>
      <p:sp>
        <p:nvSpPr>
          <p:cNvPr id="39" name="Shape 37"/>
          <p:cNvSpPr txBox="1"/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0" name="Shape 38"/>
          <p:cNvSpPr txBox="1"/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/>
        </p:txBody>
      </p:sp>
      <p:sp>
        <p:nvSpPr>
          <p:cNvPr id="41" name="Shape 39"/>
          <p:cNvSpPr txBox="1"/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2" name="Shape 40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3" name="Shape 41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4" name="Shape 42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仅标题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7" name="Shape 2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8" name="Shape 2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9" name="Shape 2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空白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2" name="Shape 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3" name="Shape 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matchingName="内容与标题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6" name="Shape 44"/>
          <p:cNvSpPr txBox="1"/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57" name="Shape 45"/>
          <p:cNvSpPr txBox="1"/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58" name="Shape 4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9" name="Shape 4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0" name="Shape 4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matchingName="图片与标题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3" name="Shape 25"/>
          <p:cNvSpPr/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/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65" name="Shape 27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6" name="Shape 28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7" name="Shape 29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 panose="020B0604020202020204"/>
              <a:buNone/>
              <a:defRPr sz="33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7" name="Shape 2"/>
          <p:cNvSpPr txBox="1"/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 panose="020B0604020202020204"/>
              <a:buChar char="•"/>
              <a:defRPr sz="21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anose="020B0604020202020204"/>
              <a:buChar char="•"/>
              <a:defRPr sz="15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8" name="Shape 3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9" name="Shape 4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10" name="Shape 5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svg"/><Relationship Id="rId8" Type="http://schemas.openxmlformats.org/officeDocument/2006/relationships/image" Target="../media/image8.png"/><Relationship Id="rId7" Type="http://schemas.openxmlformats.org/officeDocument/2006/relationships/image" Target="../media/image7.svg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3" Type="http://schemas.openxmlformats.org/officeDocument/2006/relationships/notesSlide" Target="../notesSlides/notesSlide1.xml"/><Relationship Id="rId12" Type="http://schemas.openxmlformats.org/officeDocument/2006/relationships/slideLayout" Target="../slideLayouts/slideLayout12.xml"/><Relationship Id="rId11" Type="http://schemas.openxmlformats.org/officeDocument/2006/relationships/image" Target="../media/image11.svg"/><Relationship Id="rId10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0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91.jpeg"/><Relationship Id="rId6" Type="http://schemas.openxmlformats.org/officeDocument/2006/relationships/image" Target="../media/image90.svg"/><Relationship Id="rId5" Type="http://schemas.openxmlformats.org/officeDocument/2006/relationships/image" Target="../media/image89.png"/><Relationship Id="rId4" Type="http://schemas.openxmlformats.org/officeDocument/2006/relationships/image" Target="../media/image76.svg"/><Relationship Id="rId3" Type="http://schemas.openxmlformats.org/officeDocument/2006/relationships/image" Target="../media/image75.png"/><Relationship Id="rId2" Type="http://schemas.openxmlformats.org/officeDocument/2006/relationships/image" Target="../media/image88.svg"/><Relationship Id="rId1" Type="http://schemas.openxmlformats.org/officeDocument/2006/relationships/image" Target="../media/image87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1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94.jpeg"/><Relationship Id="rId6" Type="http://schemas.openxmlformats.org/officeDocument/2006/relationships/image" Target="../media/image93.svg"/><Relationship Id="rId5" Type="http://schemas.openxmlformats.org/officeDocument/2006/relationships/image" Target="../media/image92.png"/><Relationship Id="rId4" Type="http://schemas.openxmlformats.org/officeDocument/2006/relationships/image" Target="../media/image58.svg"/><Relationship Id="rId3" Type="http://schemas.openxmlformats.org/officeDocument/2006/relationships/image" Target="../media/image57.png"/><Relationship Id="rId2" Type="http://schemas.openxmlformats.org/officeDocument/2006/relationships/image" Target="../media/image84.svg"/><Relationship Id="rId1" Type="http://schemas.openxmlformats.org/officeDocument/2006/relationships/image" Target="../media/image8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96.svg"/><Relationship Id="rId5" Type="http://schemas.openxmlformats.org/officeDocument/2006/relationships/image" Target="../media/image95.png"/><Relationship Id="rId4" Type="http://schemas.openxmlformats.org/officeDocument/2006/relationships/image" Target="../media/image84.svg"/><Relationship Id="rId3" Type="http://schemas.openxmlformats.org/officeDocument/2006/relationships/image" Target="../media/image83.png"/><Relationship Id="rId2" Type="http://schemas.openxmlformats.org/officeDocument/2006/relationships/image" Target="../media/image76.svg"/><Relationship Id="rId1" Type="http://schemas.openxmlformats.org/officeDocument/2006/relationships/image" Target="../media/image7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02.svg"/><Relationship Id="rId5" Type="http://schemas.openxmlformats.org/officeDocument/2006/relationships/image" Target="../media/image101.png"/><Relationship Id="rId4" Type="http://schemas.openxmlformats.org/officeDocument/2006/relationships/image" Target="../media/image100.svg"/><Relationship Id="rId3" Type="http://schemas.openxmlformats.org/officeDocument/2006/relationships/image" Target="../media/image99.png"/><Relationship Id="rId2" Type="http://schemas.openxmlformats.org/officeDocument/2006/relationships/image" Target="../media/image98.svg"/><Relationship Id="rId1" Type="http://schemas.openxmlformats.org/officeDocument/2006/relationships/image" Target="../media/image97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svg"/><Relationship Id="rId8" Type="http://schemas.openxmlformats.org/officeDocument/2006/relationships/image" Target="../media/image19.png"/><Relationship Id="rId7" Type="http://schemas.openxmlformats.org/officeDocument/2006/relationships/image" Target="../media/image18.svg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7" Type="http://schemas.openxmlformats.org/officeDocument/2006/relationships/notesSlide" Target="../notesSlides/notesSlide2.xml"/><Relationship Id="rId16" Type="http://schemas.openxmlformats.org/officeDocument/2006/relationships/slideLayout" Target="../slideLayouts/slideLayout12.xml"/><Relationship Id="rId15" Type="http://schemas.openxmlformats.org/officeDocument/2006/relationships/image" Target="../media/image26.svg"/><Relationship Id="rId14" Type="http://schemas.openxmlformats.org/officeDocument/2006/relationships/image" Target="../media/image25.png"/><Relationship Id="rId13" Type="http://schemas.openxmlformats.org/officeDocument/2006/relationships/image" Target="../media/image24.svg"/><Relationship Id="rId12" Type="http://schemas.openxmlformats.org/officeDocument/2006/relationships/image" Target="../media/image23.png"/><Relationship Id="rId11" Type="http://schemas.openxmlformats.org/officeDocument/2006/relationships/image" Target="../media/image22.svg"/><Relationship Id="rId10" Type="http://schemas.openxmlformats.org/officeDocument/2006/relationships/image" Target="../media/image21.png"/><Relationship Id="rId1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5.png"/><Relationship Id="rId8" Type="http://schemas.openxmlformats.org/officeDocument/2006/relationships/image" Target="../media/image34.svg"/><Relationship Id="rId7" Type="http://schemas.openxmlformats.org/officeDocument/2006/relationships/image" Target="../media/image33.png"/><Relationship Id="rId6" Type="http://schemas.openxmlformats.org/officeDocument/2006/relationships/image" Target="../media/image32.svg"/><Relationship Id="rId5" Type="http://schemas.openxmlformats.org/officeDocument/2006/relationships/image" Target="../media/image31.png"/><Relationship Id="rId4" Type="http://schemas.openxmlformats.org/officeDocument/2006/relationships/image" Target="../media/image30.svg"/><Relationship Id="rId3" Type="http://schemas.openxmlformats.org/officeDocument/2006/relationships/image" Target="../media/image29.png"/><Relationship Id="rId2" Type="http://schemas.openxmlformats.org/officeDocument/2006/relationships/image" Target="../media/image28.svg"/><Relationship Id="rId14" Type="http://schemas.openxmlformats.org/officeDocument/2006/relationships/notesSlide" Target="../notesSlides/notesSlide3.xml"/><Relationship Id="rId13" Type="http://schemas.openxmlformats.org/officeDocument/2006/relationships/slideLayout" Target="../slideLayouts/slideLayout12.xml"/><Relationship Id="rId12" Type="http://schemas.openxmlformats.org/officeDocument/2006/relationships/image" Target="../media/image38.jpeg"/><Relationship Id="rId11" Type="http://schemas.openxmlformats.org/officeDocument/2006/relationships/image" Target="../media/image37.jpeg"/><Relationship Id="rId10" Type="http://schemas.openxmlformats.org/officeDocument/2006/relationships/image" Target="../media/image36.svg"/><Relationship Id="rId1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46.svg"/><Relationship Id="rId7" Type="http://schemas.openxmlformats.org/officeDocument/2006/relationships/image" Target="../media/image45.png"/><Relationship Id="rId6" Type="http://schemas.openxmlformats.org/officeDocument/2006/relationships/image" Target="../media/image44.svg"/><Relationship Id="rId5" Type="http://schemas.openxmlformats.org/officeDocument/2006/relationships/image" Target="../media/image43.png"/><Relationship Id="rId4" Type="http://schemas.openxmlformats.org/officeDocument/2006/relationships/image" Target="../media/image42.svg"/><Relationship Id="rId3" Type="http://schemas.openxmlformats.org/officeDocument/2006/relationships/image" Target="../media/image41.png"/><Relationship Id="rId2" Type="http://schemas.openxmlformats.org/officeDocument/2006/relationships/image" Target="../media/image40.svg"/><Relationship Id="rId13" Type="http://schemas.openxmlformats.org/officeDocument/2006/relationships/notesSlide" Target="../notesSlides/notesSlide4.xml"/><Relationship Id="rId12" Type="http://schemas.openxmlformats.org/officeDocument/2006/relationships/slideLayout" Target="../slideLayouts/slideLayout12.xml"/><Relationship Id="rId11" Type="http://schemas.openxmlformats.org/officeDocument/2006/relationships/image" Target="../media/image47.jpeg"/><Relationship Id="rId10" Type="http://schemas.openxmlformats.org/officeDocument/2006/relationships/image" Target="../media/image11.svg"/><Relationship Id="rId1" Type="http://schemas.openxmlformats.org/officeDocument/2006/relationships/image" Target="../media/image39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52.svg"/><Relationship Id="rId6" Type="http://schemas.openxmlformats.org/officeDocument/2006/relationships/image" Target="../media/image51.png"/><Relationship Id="rId5" Type="http://schemas.openxmlformats.org/officeDocument/2006/relationships/image" Target="../media/image50.svg"/><Relationship Id="rId4" Type="http://schemas.openxmlformats.org/officeDocument/2006/relationships/image" Target="../media/image49.png"/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image" Target="../media/image4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58.svg"/><Relationship Id="rId5" Type="http://schemas.openxmlformats.org/officeDocument/2006/relationships/image" Target="../media/image57.png"/><Relationship Id="rId4" Type="http://schemas.openxmlformats.org/officeDocument/2006/relationships/image" Target="../media/image56.jpeg"/><Relationship Id="rId3" Type="http://schemas.openxmlformats.org/officeDocument/2006/relationships/image" Target="../media/image55.svg"/><Relationship Id="rId2" Type="http://schemas.openxmlformats.org/officeDocument/2006/relationships/image" Target="../media/image54.png"/><Relationship Id="rId1" Type="http://schemas.openxmlformats.org/officeDocument/2006/relationships/image" Target="../media/image53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65.svg"/><Relationship Id="rId8" Type="http://schemas.openxmlformats.org/officeDocument/2006/relationships/image" Target="../media/image64.png"/><Relationship Id="rId7" Type="http://schemas.openxmlformats.org/officeDocument/2006/relationships/image" Target="../media/image63.svg"/><Relationship Id="rId6" Type="http://schemas.openxmlformats.org/officeDocument/2006/relationships/image" Target="../media/image62.png"/><Relationship Id="rId5" Type="http://schemas.openxmlformats.org/officeDocument/2006/relationships/image" Target="../media/image55.svg"/><Relationship Id="rId4" Type="http://schemas.openxmlformats.org/officeDocument/2006/relationships/image" Target="../media/image54.png"/><Relationship Id="rId3" Type="http://schemas.openxmlformats.org/officeDocument/2006/relationships/image" Target="../media/image61.svg"/><Relationship Id="rId2" Type="http://schemas.openxmlformats.org/officeDocument/2006/relationships/image" Target="../media/image60.png"/><Relationship Id="rId13" Type="http://schemas.openxmlformats.org/officeDocument/2006/relationships/notesSlide" Target="../notesSlides/notesSlide7.xml"/><Relationship Id="rId12" Type="http://schemas.openxmlformats.org/officeDocument/2006/relationships/slideLayout" Target="../slideLayouts/slideLayout12.xml"/><Relationship Id="rId11" Type="http://schemas.openxmlformats.org/officeDocument/2006/relationships/image" Target="../media/image67.svg"/><Relationship Id="rId10" Type="http://schemas.openxmlformats.org/officeDocument/2006/relationships/image" Target="../media/image66.png"/><Relationship Id="rId1" Type="http://schemas.openxmlformats.org/officeDocument/2006/relationships/image" Target="../media/image59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67.svg"/><Relationship Id="rId8" Type="http://schemas.openxmlformats.org/officeDocument/2006/relationships/image" Target="../media/image66.png"/><Relationship Id="rId7" Type="http://schemas.openxmlformats.org/officeDocument/2006/relationships/image" Target="../media/image72.svg"/><Relationship Id="rId6" Type="http://schemas.openxmlformats.org/officeDocument/2006/relationships/image" Target="../media/image71.png"/><Relationship Id="rId5" Type="http://schemas.openxmlformats.org/officeDocument/2006/relationships/image" Target="../media/image70.svg"/><Relationship Id="rId4" Type="http://schemas.openxmlformats.org/officeDocument/2006/relationships/image" Target="../media/image69.png"/><Relationship Id="rId3" Type="http://schemas.openxmlformats.org/officeDocument/2006/relationships/image" Target="../media/image52.svg"/><Relationship Id="rId2" Type="http://schemas.openxmlformats.org/officeDocument/2006/relationships/image" Target="../media/image51.png"/><Relationship Id="rId11" Type="http://schemas.openxmlformats.org/officeDocument/2006/relationships/notesSlide" Target="../notesSlides/notesSlide8.xml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68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79.png"/><Relationship Id="rId8" Type="http://schemas.openxmlformats.org/officeDocument/2006/relationships/image" Target="../media/image32.svg"/><Relationship Id="rId7" Type="http://schemas.openxmlformats.org/officeDocument/2006/relationships/image" Target="../media/image31.png"/><Relationship Id="rId6" Type="http://schemas.openxmlformats.org/officeDocument/2006/relationships/image" Target="../media/image78.svg"/><Relationship Id="rId5" Type="http://schemas.openxmlformats.org/officeDocument/2006/relationships/image" Target="../media/image77.png"/><Relationship Id="rId4" Type="http://schemas.openxmlformats.org/officeDocument/2006/relationships/image" Target="../media/image76.svg"/><Relationship Id="rId3" Type="http://schemas.openxmlformats.org/officeDocument/2006/relationships/image" Target="../media/image75.png"/><Relationship Id="rId2" Type="http://schemas.openxmlformats.org/officeDocument/2006/relationships/image" Target="../media/image74.svg"/><Relationship Id="rId18" Type="http://schemas.openxmlformats.org/officeDocument/2006/relationships/notesSlide" Target="../notesSlides/notesSlide9.xml"/><Relationship Id="rId17" Type="http://schemas.openxmlformats.org/officeDocument/2006/relationships/slideLayout" Target="../slideLayouts/slideLayout12.xml"/><Relationship Id="rId16" Type="http://schemas.openxmlformats.org/officeDocument/2006/relationships/image" Target="../media/image86.svg"/><Relationship Id="rId15" Type="http://schemas.openxmlformats.org/officeDocument/2006/relationships/image" Target="../media/image85.png"/><Relationship Id="rId14" Type="http://schemas.openxmlformats.org/officeDocument/2006/relationships/image" Target="../media/image84.svg"/><Relationship Id="rId13" Type="http://schemas.openxmlformats.org/officeDocument/2006/relationships/image" Target="../media/image83.png"/><Relationship Id="rId12" Type="http://schemas.openxmlformats.org/officeDocument/2006/relationships/image" Target="../media/image82.svg"/><Relationship Id="rId11" Type="http://schemas.openxmlformats.org/officeDocument/2006/relationships/image" Target="../media/image81.png"/><Relationship Id="rId10" Type="http://schemas.openxmlformats.org/officeDocument/2006/relationships/image" Target="../media/image80.svg"/><Relationship Id="rId1" Type="http://schemas.openxmlformats.org/officeDocument/2006/relationships/image" Target="../media/image7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D1B3E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1651000"/>
            <a:ext cx="10160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8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无人机在农业植保领域的应用现状、实践探索及优化策略研究</a:t>
            </a:r>
            <a:endParaRPr lang="en-US" sz="1100"/>
          </a:p>
        </p:txBody>
      </p:sp>
      <p:cxnSp>
        <p:nvCxnSpPr>
          <p:cNvPr id="5" name="Connector 5"/>
          <p:cNvCxnSpPr/>
          <p:nvPr/>
        </p:nvCxnSpPr>
        <p:spPr>
          <a:xfrm rot="-34376">
            <a:off x="5461032" y="3041650"/>
            <a:ext cx="1270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38100" cap="flat" cmpd="sng">
            <a:solidFill>
              <a:srgbClr val="28A745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6" name="AutoShape 6"/>
          <p:cNvSpPr/>
          <p:nvPr/>
        </p:nvSpPr>
        <p:spPr>
          <a:xfrm>
            <a:off x="1651000" y="3429000"/>
            <a:ext cx="8890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10000"/>
            </a:srgbClr>
          </a:solidFill>
          <a:ln w="12700" cap="flat" cmpd="sng">
            <a:solidFill>
              <a:srgbClr val="FFFFF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32000" y="3746500"/>
            <a:ext cx="254000" cy="2540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2413000" y="3721100"/>
            <a:ext cx="3810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学校：</a:t>
            </a:r>
            <a:r>
              <a:rPr lang="zh-CN" altLang="en-US" sz="14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徐州市矿大实验</a:t>
            </a:r>
            <a:r>
              <a:rPr lang="zh-CN" altLang="en-US" sz="14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学校</a:t>
            </a:r>
            <a:endParaRPr lang="zh-CN" altLang="en-US" sz="1400" b="0" i="0" u="none" strike="noStrike">
              <a:solidFill>
                <a:srgbClr val="E5E7EB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032000" y="4127500"/>
            <a:ext cx="254000" cy="2540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2413000" y="4102100"/>
            <a:ext cx="3810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班级：高一（7）班</a:t>
            </a:r>
            <a:endParaRPr lang="en-US" sz="1100"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032000" y="4508500"/>
            <a:ext cx="254000" cy="2540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2413000" y="4483100"/>
            <a:ext cx="7620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项目组：李知远</a:t>
            </a:r>
            <a:endParaRPr lang="en-US" sz="1100"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032000" y="4889500"/>
            <a:ext cx="254000" cy="2540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2413000" y="4864100"/>
            <a:ext cx="3810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指导教师：</a:t>
            </a:r>
            <a:r>
              <a:rPr lang="zh-CN" altLang="en-US" sz="14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王娜</a:t>
            </a:r>
            <a:endParaRPr lang="zh-CN" altLang="en-US" sz="1400" b="0" i="0" u="none" strike="noStrike">
              <a:solidFill>
                <a:srgbClr val="E5E7EB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032000" y="5270500"/>
            <a:ext cx="254000" cy="2540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2413000" y="5245100"/>
            <a:ext cx="3810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E5E7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汇报时间：2025年2月</a:t>
            </a:r>
            <a:endParaRPr lang="en-US" sz="11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007B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未来展望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651000"/>
            <a:ext cx="5334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6000" y="1841500"/>
            <a:ext cx="406400" cy="4064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524000" y="18415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8A74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后续研究计划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524000" y="2222500"/>
            <a:ext cx="431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扩大调研与实践范围，覆盖更多地区和作物类型；深入学习无人机智能化植保技术。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62000" y="3238500"/>
            <a:ext cx="5334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3429000"/>
            <a:ext cx="406400" cy="4064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524000" y="34290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8A74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技术推广规划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1524000" y="3810000"/>
            <a:ext cx="431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将操作手册向周边农户推广，开展公益培训，助力无人机植保技术普及。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762000" y="4826000"/>
            <a:ext cx="5334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5016500"/>
            <a:ext cx="406400" cy="4064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524000" y="50165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8A74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持续关注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1524000" y="5397500"/>
            <a:ext cx="431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跟踪无人机植保技术发展趋势，不断完善研究成果。</a:t>
            </a:r>
            <a:endParaRPr lang="en-US" sz="1100"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7"/>
          <a:srcRect l="12222" r="12222"/>
          <a:stretch>
            <a:fillRect/>
          </a:stretch>
        </p:blipFill>
        <p:spPr>
          <a:xfrm>
            <a:off x="6350000" y="1651000"/>
            <a:ext cx="5080000" cy="4572000"/>
          </a:xfrm>
          <a:prstGeom prst="roundRect">
            <a:avLst>
              <a:gd name="adj" fmla="val 2777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190500" dist="76200" dir="2700000" algn="tl" rotWithShape="0">
              <a:srgbClr val="000000">
                <a:alpha val="10000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007B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研究体会与收获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651000"/>
            <a:ext cx="5334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6000" y="1841500"/>
            <a:ext cx="406400" cy="4064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524000" y="18415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07B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项目组成长感悟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524000" y="2222500"/>
            <a:ext cx="431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走出课堂，将课本知识与农业生产实践深度结合，实现了从理论到实践的跨越。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62000" y="3238500"/>
            <a:ext cx="5334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3429000"/>
            <a:ext cx="406400" cy="4064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524000" y="34290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07B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综合能力提升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1524000" y="3810000"/>
            <a:ext cx="431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掌握无人机植保理论与实操技能，显著提升了调研分析、数据处理及解决实际问题的能力。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762000" y="4826000"/>
            <a:ext cx="5334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5016500"/>
            <a:ext cx="406400" cy="4064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524000" y="50165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07B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社会责任感培养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1524000" y="5397500"/>
            <a:ext cx="431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深切体会农民劳作的艰辛，树立了用专业知识服务社会、用科技力量助力乡村振兴的信念。</a:t>
            </a:r>
            <a:endParaRPr lang="en-US" sz="1100"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7"/>
          <a:srcRect l="18833" r="18833"/>
          <a:stretch>
            <a:fillRect/>
          </a:stretch>
        </p:blipFill>
        <p:spPr>
          <a:xfrm>
            <a:off x="6350000" y="1651000"/>
            <a:ext cx="5080000" cy="4572000"/>
          </a:xfrm>
          <a:prstGeom prst="roundRect">
            <a:avLst>
              <a:gd name="adj" fmla="val 2777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152400" dist="76200" dir="5400000" algn="tl" rotWithShape="0">
              <a:srgbClr val="000000">
                <a:alpha val="10000"/>
              </a:srgb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007B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致谢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778000"/>
            <a:ext cx="3302000" cy="3556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06600" y="2159000"/>
            <a:ext cx="812800" cy="8128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016000" y="3098800"/>
            <a:ext cx="279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恩师指导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3556000"/>
            <a:ext cx="2794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感谢指导教师高老师的悉心指导，为项目指明方向。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4445000" y="1778000"/>
            <a:ext cx="3302000" cy="3556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89600" y="2159000"/>
            <a:ext cx="812800" cy="8128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4699000" y="3098800"/>
            <a:ext cx="279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实践支持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4699000" y="3556000"/>
            <a:ext cx="2794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感谢合作农场提供宝贵的实践场地，保障项目顺利开展。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8128000" y="1778000"/>
            <a:ext cx="3302000" cy="3556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372600" y="2159000"/>
            <a:ext cx="812800" cy="8128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8382000" y="3098800"/>
            <a:ext cx="279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技术协助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8382000" y="3556000"/>
            <a:ext cx="2794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感谢受访农户、农业技术人员和无人机专业操作师的支持与帮助。</a:t>
            </a:r>
            <a:endParaRPr lang="en-US" sz="11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0F9FF">
                <a:alpha val="100000"/>
              </a:srgbClr>
            </a:gs>
            <a:gs pos="100000">
              <a:srgbClr val="DCFCE7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09600" y="609600"/>
            <a:ext cx="1524000" cy="1524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058400" y="4724400"/>
            <a:ext cx="1524000" cy="1524000"/>
          </a:xfrm>
          <a:prstGeom prst="rect">
            <a:avLst/>
          </a:prstGeom>
        </p:spPr>
      </p:pic>
      <p:sp>
        <p:nvSpPr>
          <p:cNvPr id="4" name="AutoShape 4"/>
          <p:cNvSpPr/>
          <p:nvPr/>
        </p:nvSpPr>
        <p:spPr>
          <a:xfrm>
            <a:off x="2286000" y="1651000"/>
            <a:ext cx="7620000" cy="3556000"/>
          </a:xfrm>
          <a:prstGeom prst="roundRect">
            <a:avLst>
              <a:gd name="adj" fmla="val 7142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254000" dist="127000" dir="2700000" algn="tl" rotWithShape="0">
              <a:srgbClr val="007BFF">
                <a:alpha val="1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89600" y="2032000"/>
            <a:ext cx="812800" cy="8128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2540000" y="2921000"/>
            <a:ext cx="711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007B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感谢聆听，敬请指导</a:t>
            </a:r>
            <a:endParaRPr lang="en-US" sz="1100"/>
          </a:p>
        </p:txBody>
      </p:sp>
      <p:cxnSp>
        <p:nvCxnSpPr>
          <p:cNvPr id="7" name="Connector 7"/>
          <p:cNvCxnSpPr/>
          <p:nvPr/>
        </p:nvCxnSpPr>
        <p:spPr>
          <a:xfrm rot="-34376">
            <a:off x="5461032" y="3740150"/>
            <a:ext cx="1270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28A745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8" name="AutoShape 8"/>
          <p:cNvSpPr/>
          <p:nvPr/>
        </p:nvSpPr>
        <p:spPr>
          <a:xfrm>
            <a:off x="2540000" y="3937000"/>
            <a:ext cx="7112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6C757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Thank you for listening</a:t>
            </a:r>
            <a:endParaRPr lang="en-US" sz="11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3810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007B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目录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5080000" y="1270000"/>
            <a:ext cx="6350000" cy="609600"/>
          </a:xfrm>
          <a:prstGeom prst="roundRect">
            <a:avLst>
              <a:gd name="adj" fmla="val 20833"/>
            </a:avLst>
          </a:prstGeom>
          <a:solidFill>
            <a:srgbClr val="FFFFFF">
              <a:alpha val="80000"/>
            </a:srgbClr>
          </a:solidFill>
          <a:ln cap="flat" cmpd="sng">
            <a:solidFill>
              <a:srgbClr val="E6CFCF">
                <a:alpha val="8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70500" y="1397000"/>
            <a:ext cx="355600" cy="3556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5715000" y="1371600"/>
            <a:ext cx="5080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 研究背景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5080000" y="2006600"/>
            <a:ext cx="6350000" cy="609600"/>
          </a:xfrm>
          <a:prstGeom prst="roundRect">
            <a:avLst>
              <a:gd name="adj" fmla="val 20833"/>
            </a:avLst>
          </a:prstGeom>
          <a:solidFill>
            <a:srgbClr val="FFFFFF">
              <a:alpha val="80000"/>
            </a:srgbClr>
          </a:solidFill>
          <a:ln cap="flat" cmpd="sng">
            <a:solidFill>
              <a:srgbClr val="E6CFCF">
                <a:alpha val="8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270500" y="2133600"/>
            <a:ext cx="355600" cy="3556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5715000" y="2108200"/>
            <a:ext cx="5080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 研究设计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5080000" y="2743200"/>
            <a:ext cx="6350000" cy="609600"/>
          </a:xfrm>
          <a:prstGeom prst="roundRect">
            <a:avLst>
              <a:gd name="adj" fmla="val 20833"/>
            </a:avLst>
          </a:prstGeom>
          <a:solidFill>
            <a:srgbClr val="FFFFFF">
              <a:alpha val="80000"/>
            </a:srgbClr>
          </a:solidFill>
          <a:ln cap="flat" cmpd="sng">
            <a:solidFill>
              <a:srgbClr val="E6CFCF">
                <a:alpha val="8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70500" y="2870200"/>
            <a:ext cx="355600" cy="3556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5715000" y="2844800"/>
            <a:ext cx="5080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研究过程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5080000" y="3479800"/>
            <a:ext cx="6350000" cy="609600"/>
          </a:xfrm>
          <a:prstGeom prst="roundRect">
            <a:avLst>
              <a:gd name="adj" fmla="val 20833"/>
            </a:avLst>
          </a:prstGeom>
          <a:solidFill>
            <a:srgbClr val="FFFFFF">
              <a:alpha val="80000"/>
            </a:srgbClr>
          </a:solidFill>
          <a:ln cap="flat" cmpd="sng">
            <a:solidFill>
              <a:srgbClr val="E6CFCF">
                <a:alpha val="8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270500" y="3606800"/>
            <a:ext cx="355600" cy="3556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5715000" y="3581400"/>
            <a:ext cx="5080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04 核心成果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5080000" y="4216400"/>
            <a:ext cx="6350000" cy="609600"/>
          </a:xfrm>
          <a:prstGeom prst="roundRect">
            <a:avLst>
              <a:gd name="adj" fmla="val 20833"/>
            </a:avLst>
          </a:prstGeom>
          <a:solidFill>
            <a:srgbClr val="FFFFFF">
              <a:alpha val="80000"/>
            </a:srgbClr>
          </a:solidFill>
          <a:ln cap="flat" cmpd="sng">
            <a:solidFill>
              <a:srgbClr val="E6CFCF">
                <a:alpha val="8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270500" y="4343400"/>
            <a:ext cx="355600" cy="3556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5715000" y="4318000"/>
            <a:ext cx="5080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05 创新与不足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5080000" y="4953000"/>
            <a:ext cx="6350000" cy="609600"/>
          </a:xfrm>
          <a:prstGeom prst="roundRect">
            <a:avLst>
              <a:gd name="adj" fmla="val 20833"/>
            </a:avLst>
          </a:prstGeom>
          <a:solidFill>
            <a:srgbClr val="FFFFFF">
              <a:alpha val="80000"/>
            </a:srgbClr>
          </a:solidFill>
          <a:ln cap="flat" cmpd="sng">
            <a:solidFill>
              <a:srgbClr val="E6CFCF">
                <a:alpha val="8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270500" y="5080000"/>
            <a:ext cx="355600" cy="3556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5715000" y="5054600"/>
            <a:ext cx="5080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06 未来展望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5080000" y="5689600"/>
            <a:ext cx="6350000" cy="609600"/>
          </a:xfrm>
          <a:prstGeom prst="roundRect">
            <a:avLst>
              <a:gd name="adj" fmla="val 20833"/>
            </a:avLst>
          </a:prstGeom>
          <a:solidFill>
            <a:srgbClr val="FFFFFF">
              <a:alpha val="80000"/>
            </a:srgbClr>
          </a:solidFill>
          <a:ln cap="flat" cmpd="sng">
            <a:solidFill>
              <a:srgbClr val="E6CFCF">
                <a:alpha val="8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2" name="Picture 2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270500" y="5816600"/>
            <a:ext cx="355600" cy="355600"/>
          </a:xfrm>
          <a:prstGeom prst="rect">
            <a:avLst/>
          </a:prstGeom>
        </p:spPr>
      </p:pic>
      <p:sp>
        <p:nvSpPr>
          <p:cNvPr id="23" name="AutoShape 23"/>
          <p:cNvSpPr/>
          <p:nvPr/>
        </p:nvSpPr>
        <p:spPr>
          <a:xfrm>
            <a:off x="5715000" y="5791200"/>
            <a:ext cx="5080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07 研究体会</a:t>
            </a:r>
            <a:endParaRPr lang="en-US" sz="11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007B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研究背景与意义</a:t>
            </a:r>
            <a:endParaRPr lang="en-US" sz="1100"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62000" y="1651000"/>
            <a:ext cx="304800" cy="304800"/>
          </a:xfrm>
          <a:prstGeom prst="rect">
            <a:avLst/>
          </a:prstGeom>
        </p:spPr>
      </p:pic>
      <p:sp>
        <p:nvSpPr>
          <p:cNvPr id="4" name="AutoShape 4"/>
          <p:cNvSpPr/>
          <p:nvPr/>
        </p:nvSpPr>
        <p:spPr>
          <a:xfrm>
            <a:off x="1143000" y="1625600"/>
            <a:ext cx="508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研究背景：从传统到智慧的跨越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032000"/>
            <a:ext cx="5334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随着农业现代化进程加快，无人机植保已成为智慧农业核心方向。然而传统人工模式效率低、强度大、农药利用率低，农户对新技术的认知与操作规范性仍有较大提升空间。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-8185">
            <a:off x="762008" y="3168650"/>
            <a:ext cx="5334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CDCDC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7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2000" y="3429000"/>
            <a:ext cx="304800" cy="3048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143000" y="3403600"/>
            <a:ext cx="508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研究意义：多维价值的探索</a:t>
            </a:r>
            <a:endParaRPr lang="en-US" sz="1100"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62000" y="3937000"/>
            <a:ext cx="254000" cy="2540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079500" y="3911600"/>
            <a:ext cx="5016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理论意义：完善体系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1079500" y="4216400"/>
            <a:ext cx="50165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系统梳理应用场景与技术规范，完善面向基层农户的理论参考体系。</a:t>
            </a:r>
            <a:endParaRPr lang="en-US" sz="1100"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62000" y="4762500"/>
            <a:ext cx="254000" cy="2540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079500" y="4737100"/>
            <a:ext cx="5016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实践意义：落地增效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1079500" y="5041900"/>
            <a:ext cx="50165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总结痛点并提出优化策略，编制操作手册，助力农户节本增效。</a:t>
            </a:r>
            <a:endParaRPr lang="en-US" sz="1100"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2000" y="5588000"/>
            <a:ext cx="254000" cy="2540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1079500" y="5562600"/>
            <a:ext cx="5016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成长意义：能力提升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1079500" y="5867400"/>
            <a:ext cx="50165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提升实践操作与数据分析能力，树立科技助农意识。</a:t>
            </a:r>
            <a:endParaRPr lang="en-US" sz="1100"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11"/>
          <a:srcRect t="13505" b="13505"/>
          <a:stretch>
            <a:fillRect/>
          </a:stretch>
        </p:blipFill>
        <p:spPr>
          <a:xfrm>
            <a:off x="6604000" y="1651000"/>
            <a:ext cx="4826000" cy="2349500"/>
          </a:xfrm>
          <a:prstGeom prst="roundRect">
            <a:avLst>
              <a:gd name="adj" fmla="val 5405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101600" dist="50800" dir="2700000" algn="tl" rotWithShape="0">
              <a:srgbClr val="000000">
                <a:alpha val="10000"/>
              </a:srgbClr>
            </a:outerShdw>
          </a:effectLst>
        </p:spPr>
      </p:pic>
      <p:sp>
        <p:nvSpPr>
          <p:cNvPr id="19" name="AutoShape 19"/>
          <p:cNvSpPr/>
          <p:nvPr/>
        </p:nvSpPr>
        <p:spPr>
          <a:xfrm>
            <a:off x="6731000" y="3619500"/>
            <a:ext cx="1270000" cy="304800"/>
          </a:xfrm>
          <a:prstGeom prst="roundRect">
            <a:avLst>
              <a:gd name="adj" fmla="val 41666"/>
            </a:avLst>
          </a:prstGeom>
          <a:solidFill>
            <a:srgbClr val="000000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传统人工植保</a:t>
            </a:r>
            <a:endParaRPr lang="en-US" sz="1100"/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12"/>
          <a:srcRect t="13505" b="13505"/>
          <a:stretch>
            <a:fillRect/>
          </a:stretch>
        </p:blipFill>
        <p:spPr>
          <a:xfrm>
            <a:off x="6604000" y="4191000"/>
            <a:ext cx="4826000" cy="2349500"/>
          </a:xfrm>
          <a:prstGeom prst="roundRect">
            <a:avLst>
              <a:gd name="adj" fmla="val 5405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101600" dist="50800" dir="2700000" algn="tl" rotWithShape="0">
              <a:srgbClr val="000000">
                <a:alpha val="10000"/>
              </a:srgbClr>
            </a:outerShdw>
          </a:effectLst>
        </p:spPr>
      </p:pic>
      <p:sp>
        <p:nvSpPr>
          <p:cNvPr id="21" name="AutoShape 21"/>
          <p:cNvSpPr/>
          <p:nvPr/>
        </p:nvSpPr>
        <p:spPr>
          <a:xfrm>
            <a:off x="6731000" y="6159500"/>
            <a:ext cx="1270000" cy="304800"/>
          </a:xfrm>
          <a:prstGeom prst="roundRect">
            <a:avLst>
              <a:gd name="adj" fmla="val 41666"/>
            </a:avLst>
          </a:prstGeom>
          <a:solidFill>
            <a:srgbClr val="007BFF">
              <a:alpha val="8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无人机智慧植保</a:t>
            </a:r>
            <a:endParaRPr lang="en-US" sz="11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007B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研究设计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524000"/>
            <a:ext cx="5080000" cy="1143000"/>
          </a:xfrm>
          <a:prstGeom prst="roundRect">
            <a:avLst>
              <a:gd name="adj" fmla="val 1111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52500" y="1714500"/>
            <a:ext cx="304800" cy="3048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333500" y="1676400"/>
            <a:ext cx="4318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125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研究目的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952500" y="2032000"/>
            <a:ext cx="4699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C757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掌握无人机植保现状，探索科学应用方法与优化策略，提升实践能力。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62000" y="2794000"/>
            <a:ext cx="5080000" cy="1143000"/>
          </a:xfrm>
          <a:prstGeom prst="roundRect">
            <a:avLst>
              <a:gd name="adj" fmla="val 1111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2500" y="2984500"/>
            <a:ext cx="304800" cy="3048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333500" y="2946400"/>
            <a:ext cx="4318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125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核心研究内容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952500" y="3302000"/>
            <a:ext cx="4699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C757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涵盖理论基础、现状调研、实地植保实践、痛点分析及成果总结。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762000" y="4064000"/>
            <a:ext cx="5080000" cy="1143000"/>
          </a:xfrm>
          <a:prstGeom prst="roundRect">
            <a:avLst>
              <a:gd name="adj" fmla="val 1111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52500" y="4254500"/>
            <a:ext cx="304800" cy="3048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333500" y="4216400"/>
            <a:ext cx="4318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125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研究假设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952500" y="4572000"/>
            <a:ext cx="4699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C757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无人机植保优势显著；农户认知度低是推广阻碍；优化策略可提升普及度。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762000" y="5334000"/>
            <a:ext cx="5080000" cy="1143000"/>
          </a:xfrm>
          <a:prstGeom prst="roundRect">
            <a:avLst>
              <a:gd name="adj" fmla="val 1111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52500" y="5524500"/>
            <a:ext cx="304800" cy="3048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1333500" y="5486400"/>
            <a:ext cx="4318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125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研究方法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952500" y="5842000"/>
            <a:ext cx="4699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C757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采用文献研究、调查研究、实践研究、对比分析及数据分析法。</a:t>
            </a:r>
            <a:endParaRPr lang="en-US" sz="1100"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223000" y="1524000"/>
            <a:ext cx="304800" cy="3048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6604000" y="1498600"/>
            <a:ext cx="482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8A74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研究周期与步骤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6223000" y="1968500"/>
            <a:ext cx="5207000" cy="457200"/>
          </a:xfrm>
          <a:prstGeom prst="roundRect">
            <a:avLst>
              <a:gd name="adj" fmla="val 13888"/>
            </a:avLst>
          </a:prstGeom>
          <a:solidFill>
            <a:srgbClr val="28A745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2" name="AutoShape 22"/>
          <p:cNvSpPr/>
          <p:nvPr/>
        </p:nvSpPr>
        <p:spPr>
          <a:xfrm>
            <a:off x="6350000" y="2032000"/>
            <a:ext cx="4953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2125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1. 准备与开题：确定方案，组建团队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6223000" y="2476500"/>
            <a:ext cx="5207000" cy="457200"/>
          </a:xfrm>
          <a:prstGeom prst="roundRect">
            <a:avLst>
              <a:gd name="adj" fmla="val 13888"/>
            </a:avLst>
          </a:prstGeom>
          <a:solidFill>
            <a:srgbClr val="28A745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4" name="AutoShape 24"/>
          <p:cNvSpPr/>
          <p:nvPr/>
        </p:nvSpPr>
        <p:spPr>
          <a:xfrm>
            <a:off x="6350000" y="2540000"/>
            <a:ext cx="4953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2125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2. 调研与理论学习：文献综述，农户访谈</a:t>
            </a: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6223000" y="2984500"/>
            <a:ext cx="5207000" cy="457200"/>
          </a:xfrm>
          <a:prstGeom prst="roundRect">
            <a:avLst>
              <a:gd name="adj" fmla="val 13888"/>
            </a:avLst>
          </a:prstGeom>
          <a:solidFill>
            <a:srgbClr val="28A745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6" name="AutoShape 26"/>
          <p:cNvSpPr/>
          <p:nvPr/>
        </p:nvSpPr>
        <p:spPr>
          <a:xfrm>
            <a:off x="6350000" y="3048000"/>
            <a:ext cx="4953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2125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3. 实地实践：无人机操作培训与田间作业</a:t>
            </a: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6223000" y="3492500"/>
            <a:ext cx="5207000" cy="457200"/>
          </a:xfrm>
          <a:prstGeom prst="roundRect">
            <a:avLst>
              <a:gd name="adj" fmla="val 13888"/>
            </a:avLst>
          </a:prstGeom>
          <a:solidFill>
            <a:srgbClr val="28A745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8" name="AutoShape 28"/>
          <p:cNvSpPr/>
          <p:nvPr/>
        </p:nvSpPr>
        <p:spPr>
          <a:xfrm>
            <a:off x="6350000" y="3556000"/>
            <a:ext cx="4953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2125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4. 数据分析与成果撰写：整理数据，撰写报告</a:t>
            </a: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6223000" y="4000500"/>
            <a:ext cx="5207000" cy="457200"/>
          </a:xfrm>
          <a:prstGeom prst="roundRect">
            <a:avLst>
              <a:gd name="adj" fmla="val 13888"/>
            </a:avLst>
          </a:prstGeom>
          <a:solidFill>
            <a:srgbClr val="28A745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0" name="AutoShape 30"/>
          <p:cNvSpPr/>
          <p:nvPr/>
        </p:nvSpPr>
        <p:spPr>
          <a:xfrm>
            <a:off x="6350000" y="4064000"/>
            <a:ext cx="4953000" cy="330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2125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5. 结题与成果完善：总结优化，推广应用</a:t>
            </a:r>
            <a:endParaRPr lang="en-US" sz="1100"/>
          </a:p>
        </p:txBody>
      </p:sp>
      <p:sp>
        <p:nvSpPr>
          <p:cNvPr id="31" name="AutoShape 31"/>
          <p:cNvSpPr/>
          <p:nvPr/>
        </p:nvSpPr>
        <p:spPr>
          <a:xfrm>
            <a:off x="6223000" y="4635500"/>
            <a:ext cx="5207000" cy="18415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DEE2E6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32" name="Picture 32"/>
          <p:cNvPicPr>
            <a:picLocks noChangeAspect="1"/>
          </p:cNvPicPr>
          <p:nvPr/>
        </p:nvPicPr>
        <p:blipFill>
          <a:blip r:embed="rId11"/>
          <a:srcRect t="25050" b="25050"/>
          <a:stretch>
            <a:fillRect/>
          </a:stretch>
        </p:blipFill>
        <p:spPr>
          <a:xfrm>
            <a:off x="6286500" y="4699000"/>
            <a:ext cx="5080000" cy="17145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007B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研究过程-调研篇</a:t>
            </a:r>
            <a:endParaRPr lang="en-US" sz="1100"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1"/>
          <a:srcRect l="5882" r="5882"/>
          <a:stretch>
            <a:fillRect/>
          </a:stretch>
        </p:blipFill>
        <p:spPr>
          <a:xfrm>
            <a:off x="762000" y="1651000"/>
            <a:ext cx="5080000" cy="4318000"/>
          </a:xfrm>
          <a:prstGeom prst="roundRect">
            <a:avLst>
              <a:gd name="adj" fmla="val 2941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127000" dist="63500" dir="2700000" algn="tl" rotWithShape="0">
              <a:srgbClr val="000000">
                <a:alpha val="15000"/>
              </a:srgbClr>
            </a:outerShdw>
          </a:effectLst>
        </p:spPr>
      </p:pic>
      <p:sp>
        <p:nvSpPr>
          <p:cNvPr id="4" name="AutoShape 4"/>
          <p:cNvSpPr/>
          <p:nvPr/>
        </p:nvSpPr>
        <p:spPr>
          <a:xfrm>
            <a:off x="6223000" y="1651000"/>
            <a:ext cx="5207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381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77000" y="1841500"/>
            <a:ext cx="304800" cy="3048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6858000" y="18034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调研方案与样本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6477000" y="2222500"/>
            <a:ext cx="4699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回收有效问卷128份，完成深度访谈30次（农户25人、技术人员3人、从业者2人）。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6223000" y="3111500"/>
            <a:ext cx="5207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381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77000" y="33020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6858000" y="32639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核心认知度数据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6477000" y="3683000"/>
            <a:ext cx="4699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农户对无人机植保认知度仅</a:t>
            </a:r>
            <a:r>
              <a:rPr lang="en-US" sz="1600" b="1" i="0" u="none" strike="noStrike">
                <a:solidFill>
                  <a:srgbClr val="28A74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28%</a:t>
            </a: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，主要顾虑集中在操作难度与设备成本。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6223000" y="4572000"/>
            <a:ext cx="5207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381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77000" y="4762500"/>
            <a:ext cx="304800" cy="3048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6858000" y="47244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农户核心痛点分析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6477000" y="5143500"/>
            <a:ext cx="4699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165100" indent="-165100" algn="l">
              <a:lnSpc>
                <a:spcPct val="125000"/>
              </a:lnSpc>
              <a:buClr>
                <a:srgbClr val="666666"/>
              </a:buClr>
              <a:buChar char="•"/>
              <a:defRPr/>
            </a:pP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操作门槛高：缺乏专业技能培训</a:t>
            </a:r>
            <a:endParaRPr lang="en-US" sz="1100"/>
          </a:p>
          <a:p>
            <a:pPr marL="165100" indent="-165100" algn="l">
              <a:lnSpc>
                <a:spcPct val="125000"/>
              </a:lnSpc>
              <a:buClr>
                <a:srgbClr val="666666"/>
              </a:buClr>
              <a:buChar char="•"/>
            </a:pP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成本与售后：设备昂贵，维修响应不及时</a:t>
            </a:r>
            <a:endParaRPr lang="en-US" sz="13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007B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研究过程-实践篇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524000"/>
            <a:ext cx="5143500" cy="4699000"/>
          </a:xfrm>
          <a:prstGeom prst="roundRect">
            <a:avLst>
              <a:gd name="adj" fmla="val 270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/>
          <a:srcRect t="18000" b="18000"/>
          <a:stretch>
            <a:fillRect/>
          </a:stretch>
        </p:blipFill>
        <p:spPr>
          <a:xfrm>
            <a:off x="952500" y="1714500"/>
            <a:ext cx="4762500" cy="2286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2500" y="4191000"/>
            <a:ext cx="304800" cy="3048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333500" y="4165600"/>
            <a:ext cx="4381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理论培训与实操考核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952500" y="4572000"/>
            <a:ext cx="47625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177800" indent="-177800" algn="l">
              <a:lnSpc>
                <a:spcPct val="125000"/>
              </a:lnSpc>
              <a:buClr>
                <a:srgbClr val="666666"/>
              </a:buClr>
              <a:buChar char="•"/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系统学习植保理论与安全规范，接受专业人员实操指导。</a:t>
            </a:r>
            <a:endParaRPr lang="en-US" sz="1100"/>
          </a:p>
          <a:p>
            <a:pPr marL="177800" indent="-177800" algn="l">
              <a:lnSpc>
                <a:spcPct val="125000"/>
              </a:lnSpc>
              <a:buClr>
                <a:srgbClr val="666666"/>
              </a:buClr>
              <a:buChar char="•"/>
            </a:pPr>
            <a:r>
              <a:rPr lang="en-US" sz="14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全体成员通过考核，具备独立完成标准化植保作业能力。</a:t>
            </a:r>
            <a:endParaRPr lang="en-US" sz="14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8" name="AutoShape 8"/>
          <p:cNvSpPr/>
          <p:nvPr/>
        </p:nvSpPr>
        <p:spPr>
          <a:xfrm>
            <a:off x="6286500" y="1524000"/>
            <a:ext cx="5143500" cy="4699000"/>
          </a:xfrm>
          <a:prstGeom prst="roundRect">
            <a:avLst>
              <a:gd name="adj" fmla="val 270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4"/>
          <a:srcRect t="14017" b="14017"/>
          <a:stretch>
            <a:fillRect/>
          </a:stretch>
        </p:blipFill>
        <p:spPr>
          <a:xfrm>
            <a:off x="6477000" y="1714500"/>
            <a:ext cx="4762500" cy="2286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477000" y="4191000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6858000" y="4165600"/>
            <a:ext cx="4381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实地作业与效能提升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6477000" y="4572000"/>
            <a:ext cx="47625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177800" indent="-177800" algn="l">
              <a:lnSpc>
                <a:spcPct val="125000"/>
              </a:lnSpc>
              <a:buClr>
                <a:srgbClr val="666666"/>
              </a:buClr>
              <a:buChar char="•"/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累计作业50亩，覆盖病虫害防治、叶面肥喷施等3大场景。</a:t>
            </a:r>
            <a:endParaRPr lang="en-US" sz="1100"/>
          </a:p>
          <a:p>
            <a:pPr marL="177800" indent="-177800" algn="l">
              <a:lnSpc>
                <a:spcPct val="125000"/>
              </a:lnSpc>
              <a:buClr>
                <a:srgbClr val="666666"/>
              </a:buClr>
              <a:buChar char="•"/>
            </a:pPr>
            <a:r>
              <a:rPr lang="en-US" sz="14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作业效率提升65%，综合成本降低28%，喷洒均匀度提升38%。</a:t>
            </a:r>
            <a:endParaRPr lang="en-US" sz="14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007B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核心研究成果-结论篇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524000"/>
            <a:ext cx="5207000" cy="4699000"/>
          </a:xfrm>
          <a:prstGeom prst="roundRect">
            <a:avLst>
              <a:gd name="adj" fmla="val 270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1778000"/>
            <a:ext cx="4699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8A74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▍ 无人机植保效能对比</a:t>
            </a:r>
            <a:endParaRPr lang="en-US" sz="1100"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1"/>
          <a:srcRect l="2073" r="2073"/>
          <a:stretch>
            <a:fillRect/>
          </a:stretch>
        </p:blipFill>
        <p:spPr>
          <a:xfrm>
            <a:off x="1016000" y="2286000"/>
            <a:ext cx="4699000" cy="2286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6" name="AutoShape 6"/>
          <p:cNvSpPr/>
          <p:nvPr/>
        </p:nvSpPr>
        <p:spPr>
          <a:xfrm>
            <a:off x="1016000" y="4699000"/>
            <a:ext cx="4699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177800" indent="-177800" algn="l">
              <a:lnSpc>
                <a:spcPct val="125000"/>
              </a:lnSpc>
              <a:buClr>
                <a:srgbClr val="555555"/>
              </a:buClr>
              <a:buChar char="•"/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作业效率提升：</a:t>
            </a:r>
            <a:r>
              <a:rPr lang="en-US" sz="1600" b="1" i="0" u="none" strike="noStrike">
                <a:solidFill>
                  <a:srgbClr val="007B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65%以上</a:t>
            </a:r>
            <a:endParaRPr lang="en-US" sz="1100"/>
          </a:p>
          <a:p>
            <a:pPr marL="177800" indent="-177800" algn="l">
              <a:lnSpc>
                <a:spcPct val="125000"/>
              </a:lnSpc>
              <a:buClr>
                <a:srgbClr val="555555"/>
              </a:buClr>
              <a:buChar char="•"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综合成本降低：</a:t>
            </a:r>
            <a:r>
              <a:rPr lang="en-US" sz="1600" b="1" i="0" u="none" strike="noStrike">
                <a:solidFill>
                  <a:srgbClr val="28A74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20%-30%</a:t>
            </a:r>
            <a:endParaRPr lang="en-US" sz="1600" b="1" i="0" u="none" strike="noStrike">
              <a:solidFill>
                <a:srgbClr val="28A745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6223000" y="1524000"/>
            <a:ext cx="5207000" cy="4699000"/>
          </a:xfrm>
          <a:prstGeom prst="roundRect">
            <a:avLst>
              <a:gd name="adj" fmla="val 270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8" name="AutoShape 8"/>
          <p:cNvSpPr/>
          <p:nvPr/>
        </p:nvSpPr>
        <p:spPr>
          <a:xfrm>
            <a:off x="6477000" y="1778000"/>
            <a:ext cx="4699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8A74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▍ 关键发现与验证</a:t>
            </a:r>
            <a:endParaRPr lang="en-US" sz="1100"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77000" y="22860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6858000" y="2260600"/>
            <a:ext cx="431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农户认知与顾虑：</a:t>
            </a: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苏北地区认知度偏低，核心顾虑集中在设备成本与操作难度。</a:t>
            </a:r>
            <a:endParaRPr lang="en-US" sz="1100"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77000" y="2857500"/>
            <a:ext cx="304800" cy="3048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6858000" y="2832100"/>
            <a:ext cx="431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技能门槛验证：</a:t>
            </a: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高中生群体可通过标准化短期培训掌握基础操作技能。</a:t>
            </a:r>
            <a:endParaRPr lang="en-US" sz="1100"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77000" y="3429000"/>
            <a:ext cx="304800" cy="3048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6858000" y="3403600"/>
            <a:ext cx="431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优化策略有效：</a:t>
            </a: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针对性的优化策略可显著提升无人机植保的普及度与应用效果。</a:t>
            </a:r>
            <a:endParaRPr lang="en-US" sz="1100"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477000" y="4000500"/>
            <a:ext cx="304800" cy="3048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6858000" y="3975100"/>
            <a:ext cx="431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环境影响因素：</a:t>
            </a: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作业效果受天气、地形及作物类型等多重因素制约。</a:t>
            </a:r>
            <a:endParaRPr lang="en-US" sz="1100"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477000" y="4572000"/>
            <a:ext cx="304800" cy="3048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6858000" y="4546600"/>
            <a:ext cx="431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假设验证结果：</a:t>
            </a: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本研究全面验证了最初提出的4项核心研究假设。</a:t>
            </a:r>
            <a:endParaRPr lang="en-US" sz="11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007B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核心研究成果-应用篇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651000"/>
            <a:ext cx="3556000" cy="4318000"/>
          </a:xfrm>
          <a:prstGeom prst="roundRect">
            <a:avLst>
              <a:gd name="adj" fmla="val 357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/>
          <a:srcRect t="10000" b="10000"/>
          <a:stretch>
            <a:fillRect/>
          </a:stretch>
        </p:blipFill>
        <p:spPr>
          <a:xfrm>
            <a:off x="1016000" y="1905000"/>
            <a:ext cx="3048000" cy="304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5" name="AutoShape 5"/>
          <p:cNvSpPr/>
          <p:nvPr/>
        </p:nvSpPr>
        <p:spPr>
          <a:xfrm>
            <a:off x="1016000" y="5080000"/>
            <a:ext cx="304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8A74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《无人机农业植保实用操作手册》</a:t>
            </a:r>
            <a:endParaRPr lang="en-US" sz="1100"/>
          </a:p>
          <a:p>
            <a:pPr indent="0" algn="ctr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6C757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面向农户推广的实操指南</a:t>
            </a:r>
            <a:endParaRPr lang="en-US" sz="1200" b="0" i="0" u="none" strike="noStrike">
              <a:solidFill>
                <a:srgbClr val="6C757D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6" name="AutoShape 6"/>
          <p:cNvSpPr/>
          <p:nvPr/>
        </p:nvSpPr>
        <p:spPr>
          <a:xfrm>
            <a:off x="4572000" y="1651000"/>
            <a:ext cx="6858000" cy="2032000"/>
          </a:xfrm>
          <a:prstGeom prst="roundRect">
            <a:avLst>
              <a:gd name="adj" fmla="val 625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26000" y="1841500"/>
            <a:ext cx="304800" cy="3048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5207000" y="1803400"/>
            <a:ext cx="508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43A4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应用核心痛点分析</a:t>
            </a:r>
            <a:endParaRPr lang="en-US" sz="1100"/>
          </a:p>
        </p:txBody>
      </p:sp>
      <p:cxnSp>
        <p:nvCxnSpPr>
          <p:cNvPr id="9" name="Connector 9"/>
          <p:cNvCxnSpPr/>
          <p:nvPr/>
        </p:nvCxnSpPr>
        <p:spPr>
          <a:xfrm rot="-6875">
            <a:off x="4826006" y="2216150"/>
            <a:ext cx="6350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9ECE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26000" y="2413000"/>
            <a:ext cx="203200" cy="2032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5080000" y="2387600"/>
            <a:ext cx="304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49505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操作门槛高，新手难上手</a:t>
            </a:r>
            <a:endParaRPr lang="en-US" sz="1100"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128000" y="2413000"/>
            <a:ext cx="203200" cy="2032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8382000" y="2387600"/>
            <a:ext cx="2794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49505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设备成本高，个体难以承担</a:t>
            </a:r>
            <a:endParaRPr lang="en-US" sz="1100"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26000" y="2794000"/>
            <a:ext cx="203200" cy="2032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5080000" y="2768600"/>
            <a:ext cx="304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49505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作业效果无保障，参数难把控</a:t>
            </a:r>
            <a:endParaRPr lang="en-US" sz="1100"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128000" y="2794000"/>
            <a:ext cx="203200" cy="2032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8382000" y="2768600"/>
            <a:ext cx="2794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49505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维修售后不及时，影响农时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4572000" y="3937000"/>
            <a:ext cx="6858000" cy="2032000"/>
          </a:xfrm>
          <a:prstGeom prst="roundRect">
            <a:avLst>
              <a:gd name="adj" fmla="val 625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826000" y="4127500"/>
            <a:ext cx="304800" cy="3048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5207000" y="4089400"/>
            <a:ext cx="508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43A4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针对性优化策略</a:t>
            </a:r>
            <a:endParaRPr lang="en-US" sz="1100"/>
          </a:p>
        </p:txBody>
      </p:sp>
      <p:cxnSp>
        <p:nvCxnSpPr>
          <p:cNvPr id="21" name="Connector 21"/>
          <p:cNvCxnSpPr/>
          <p:nvPr/>
        </p:nvCxnSpPr>
        <p:spPr>
          <a:xfrm rot="-6875">
            <a:off x="4826006" y="4502150"/>
            <a:ext cx="6350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9ECE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2" name="Picture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826000" y="4699000"/>
            <a:ext cx="203200" cy="203200"/>
          </a:xfrm>
          <a:prstGeom prst="rect">
            <a:avLst/>
          </a:prstGeom>
        </p:spPr>
      </p:pic>
      <p:sp>
        <p:nvSpPr>
          <p:cNvPr id="23" name="AutoShape 23"/>
          <p:cNvSpPr/>
          <p:nvPr/>
        </p:nvSpPr>
        <p:spPr>
          <a:xfrm>
            <a:off x="5080000" y="4673600"/>
            <a:ext cx="304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49505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编制分层教程，降低操作门槛</a:t>
            </a:r>
            <a:endParaRPr lang="en-US" sz="1100"/>
          </a:p>
        </p:txBody>
      </p:sp>
      <p:pic>
        <p:nvPicPr>
          <p:cNvPr id="24" name="Picture 2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128000" y="4699000"/>
            <a:ext cx="203200" cy="203200"/>
          </a:xfrm>
          <a:prstGeom prst="rect">
            <a:avLst/>
          </a:prstGeom>
        </p:spPr>
      </p:pic>
      <p:sp>
        <p:nvSpPr>
          <p:cNvPr id="25" name="AutoShape 25"/>
          <p:cNvSpPr/>
          <p:nvPr/>
        </p:nvSpPr>
        <p:spPr>
          <a:xfrm>
            <a:off x="8382000" y="4673600"/>
            <a:ext cx="2794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49505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推广村镇级无人机共享模式</a:t>
            </a:r>
            <a:endParaRPr lang="en-US" sz="1100"/>
          </a:p>
        </p:txBody>
      </p:sp>
      <p:pic>
        <p:nvPicPr>
          <p:cNvPr id="26" name="Picture 2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826000" y="5080000"/>
            <a:ext cx="203200" cy="203200"/>
          </a:xfrm>
          <a:prstGeom prst="rect">
            <a:avLst/>
          </a:prstGeom>
        </p:spPr>
      </p:pic>
      <p:sp>
        <p:nvSpPr>
          <p:cNvPr id="27" name="AutoShape 27"/>
          <p:cNvSpPr/>
          <p:nvPr/>
        </p:nvSpPr>
        <p:spPr>
          <a:xfrm>
            <a:off x="5080000" y="5054600"/>
            <a:ext cx="304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49505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制定作物专属参数与药剂配比</a:t>
            </a:r>
            <a:endParaRPr lang="en-US" sz="1100"/>
          </a:p>
        </p:txBody>
      </p:sp>
      <p:pic>
        <p:nvPicPr>
          <p:cNvPr id="28" name="Picture 2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128000" y="5080000"/>
            <a:ext cx="203200" cy="203200"/>
          </a:xfrm>
          <a:prstGeom prst="rect">
            <a:avLst/>
          </a:prstGeom>
        </p:spPr>
      </p:pic>
      <p:sp>
        <p:nvSpPr>
          <p:cNvPr id="29" name="AutoShape 29"/>
          <p:cNvSpPr/>
          <p:nvPr/>
        </p:nvSpPr>
        <p:spPr>
          <a:xfrm>
            <a:off x="8382000" y="5054600"/>
            <a:ext cx="2794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49505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建立县域级维修服务点</a:t>
            </a:r>
            <a:endParaRPr lang="en-US" sz="11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007B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研究创新点与不足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651000"/>
            <a:ext cx="5080000" cy="4572000"/>
          </a:xfrm>
          <a:prstGeom prst="roundRect">
            <a:avLst>
              <a:gd name="adj" fmla="val 2777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080000" cy="635000"/>
          </a:xfrm>
          <a:prstGeom prst="roundRect">
            <a:avLst>
              <a:gd name="adj" fmla="val 20000"/>
            </a:avLst>
          </a:prstGeom>
          <a:solidFill>
            <a:srgbClr val="007BFF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52500" y="1790700"/>
            <a:ext cx="355600" cy="3556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397000" y="1752600"/>
            <a:ext cx="3810000" cy="431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07B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研究创新点</a:t>
            </a:r>
            <a:endParaRPr lang="en-US" sz="1100"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2476500"/>
            <a:ext cx="304800" cy="3048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397000" y="2438400"/>
            <a:ext cx="419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视角创新：贴近受众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1397000" y="2768600"/>
            <a:ext cx="419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以高中生视角开展研究，成果更具通俗性与可落地性，易于理解和推广。</a:t>
            </a:r>
            <a:endParaRPr lang="en-US" sz="1100"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3365500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397000" y="3327400"/>
            <a:ext cx="419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实践创新：深度结合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1397000" y="3657600"/>
            <a:ext cx="419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将理论研究与实地实践深度结合，确保研究结论贴合农业生产实际。</a:t>
            </a:r>
            <a:endParaRPr lang="en-US" sz="1100"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6000" y="4254500"/>
            <a:ext cx="304800" cy="3048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397000" y="4216400"/>
            <a:ext cx="419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成果创新：实用手册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1397000" y="4546600"/>
            <a:ext cx="419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形成兼具理论性与实用性的成果，编制了面向农户的简易操作手册。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350000" y="1651000"/>
            <a:ext cx="5080000" cy="4572000"/>
          </a:xfrm>
          <a:prstGeom prst="roundRect">
            <a:avLst>
              <a:gd name="adj" fmla="val 2777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7" name="AutoShape 17"/>
          <p:cNvSpPr/>
          <p:nvPr/>
        </p:nvSpPr>
        <p:spPr>
          <a:xfrm>
            <a:off x="6350000" y="1651000"/>
            <a:ext cx="5080000" cy="635000"/>
          </a:xfrm>
          <a:prstGeom prst="roundRect">
            <a:avLst>
              <a:gd name="adj" fmla="val 20000"/>
            </a:avLst>
          </a:prstGeom>
          <a:solidFill>
            <a:srgbClr val="28A745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540500" y="1790700"/>
            <a:ext cx="355600" cy="3556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6985000" y="1752600"/>
            <a:ext cx="3810000" cy="431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8A74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不足与局限</a:t>
            </a:r>
            <a:endParaRPr lang="en-US" sz="1100"/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604000" y="2476500"/>
            <a:ext cx="304800" cy="304800"/>
          </a:xfrm>
          <a:prstGeom prst="rect">
            <a:avLst/>
          </a:prstGeom>
        </p:spPr>
      </p:pic>
      <p:sp>
        <p:nvSpPr>
          <p:cNvPr id="21" name="AutoShape 21"/>
          <p:cNvSpPr/>
          <p:nvPr/>
        </p:nvSpPr>
        <p:spPr>
          <a:xfrm>
            <a:off x="6985000" y="2438400"/>
            <a:ext cx="419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研究范围有限：地域局限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6985000" y="2768600"/>
            <a:ext cx="419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研究仅覆盖徐州周边乡镇，地域适配性存在局限，难以代表所有地区。</a:t>
            </a:r>
            <a:endParaRPr lang="en-US" sz="1100"/>
          </a:p>
        </p:txBody>
      </p:sp>
      <p:pic>
        <p:nvPicPr>
          <p:cNvPr id="23" name="Picture 2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604000" y="3365500"/>
            <a:ext cx="304800" cy="304800"/>
          </a:xfrm>
          <a:prstGeom prst="rect">
            <a:avLst/>
          </a:prstGeom>
        </p:spPr>
      </p:pic>
      <p:sp>
        <p:nvSpPr>
          <p:cNvPr id="24" name="AutoShape 24"/>
          <p:cNvSpPr/>
          <p:nvPr/>
        </p:nvSpPr>
        <p:spPr>
          <a:xfrm>
            <a:off x="6985000" y="3327400"/>
            <a:ext cx="419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实践场景有限：作物单一</a:t>
            </a: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6985000" y="3657600"/>
            <a:ext cx="419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仅覆盖小麦、玉米等大田作物，未涉及经济作物，应用场景有待拓宽。</a:t>
            </a:r>
            <a:endParaRPr lang="en-US" sz="1100"/>
          </a:p>
        </p:txBody>
      </p:sp>
      <p:pic>
        <p:nvPicPr>
          <p:cNvPr id="26" name="Picture 2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6604000" y="4254500"/>
            <a:ext cx="304800" cy="304800"/>
          </a:xfrm>
          <a:prstGeom prst="rect">
            <a:avLst/>
          </a:prstGeom>
        </p:spPr>
      </p:pic>
      <p:sp>
        <p:nvSpPr>
          <p:cNvPr id="27" name="AutoShape 27"/>
          <p:cNvSpPr/>
          <p:nvPr/>
        </p:nvSpPr>
        <p:spPr>
          <a:xfrm>
            <a:off x="6985000" y="4216400"/>
            <a:ext cx="419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技术深度有限：缺乏高端</a:t>
            </a: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6985000" y="4546600"/>
            <a:ext cx="419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受限于研究条件，未深入研究无人机的智能化高端技术，停留在应用层面。</a:t>
            </a:r>
            <a:endParaRPr lang="en-US" sz="11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1881</Words>
  <Application>WPS 演示</Application>
  <PresentationFormat/>
  <Paragraphs>229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Arial</vt:lpstr>
      <vt:lpstr>Noto Sans SC</vt:lpstr>
      <vt:lpstr>微软雅黑</vt:lpstr>
      <vt:lpstr>Arial Unicode MS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张秀全</cp:lastModifiedBy>
  <cp:revision>3</cp:revision>
  <dcterms:created xsi:type="dcterms:W3CDTF">2026-03-13T06:59:00Z</dcterms:created>
  <dcterms:modified xsi:type="dcterms:W3CDTF">2026-03-19T02:00:21Z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D205EF672F58421597EF2862694BDBB9_13</vt:lpwstr>
  </property>
  <property fmtid="{D5CDD505-2E9C-101B-9397-08002B2CF9AE}" pid="3" name="KSOProductBuildVer">
    <vt:lpwstr>2052-12.1.0.23542</vt:lpwstr>
  </property>
</Properties>
</file>