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8" r:id="rId6"/>
    <p:sldId id="259" r:id="rId7"/>
    <p:sldId id="300" r:id="rId8"/>
    <p:sldId id="292" r:id="rId9"/>
    <p:sldId id="293" r:id="rId10"/>
    <p:sldId id="294" r:id="rId11"/>
    <p:sldId id="260" r:id="rId12"/>
    <p:sldId id="295" r:id="rId13"/>
    <p:sldId id="270" r:id="rId14"/>
    <p:sldId id="301" r:id="rId15"/>
    <p:sldId id="302" r:id="rId16"/>
    <p:sldId id="303" r:id="rId17"/>
    <p:sldId id="304" r:id="rId18"/>
    <p:sldId id="305" r:id="rId19"/>
    <p:sldId id="306" r:id="rId20"/>
    <p:sldId id="307" r:id="rId21"/>
    <p:sldId id="296" r:id="rId22"/>
    <p:sldId id="291"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73" autoAdjust="0"/>
    <p:restoredTop sz="94660"/>
  </p:normalViewPr>
  <p:slideViewPr>
    <p:cSldViewPr snapToGrid="0" showGuides="1">
      <p:cViewPr varScale="1">
        <p:scale>
          <a:sx n="102" d="100"/>
          <a:sy n="102" d="100"/>
        </p:scale>
        <p:origin x="632" y="176"/>
      </p:cViewPr>
      <p:guideLst>
        <p:guide orient="horz" pos="226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B8F603-5297-4DB2-9D63-D0530BA6576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33E4B0-80BF-438F-957F-C095406048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41E0E0E2-7263-44C4-AAA9-733DBA7BD205}"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835" rtl="0" eaLnBrk="1" fontAlgn="auto" latinLnBrk="0" hangingPunct="1">
              <a:lnSpc>
                <a:spcPct val="100000"/>
              </a:lnSpc>
              <a:spcBef>
                <a:spcPts val="0"/>
              </a:spcBef>
              <a:spcAft>
                <a:spcPts val="0"/>
              </a:spcAft>
              <a:buClrTx/>
              <a:buSzTx/>
              <a:buFontTx/>
              <a:buNone/>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87D1-AA0F-44CB-AA77-F069C1A5BE4D}" type="slidenum">
              <a:rPr lang="zh-CN" altLang="en-US" smtClean="0"/>
            </a:fld>
            <a:endParaRPr lang="zh-CN" altLang="en-US"/>
          </a:p>
        </p:txBody>
      </p:sp>
      <p:pic>
        <p:nvPicPr>
          <p:cNvPr id="8" name="图片 7" descr="矿附图标"/>
          <p:cNvPicPr>
            <a:picLocks noChangeAspect="1"/>
          </p:cNvPicPr>
          <p:nvPr userDrawn="1"/>
        </p:nvPicPr>
        <p:blipFill>
          <a:blip r:embed="rId2"/>
          <a:stretch>
            <a:fillRect/>
          </a:stretch>
        </p:blipFill>
        <p:spPr>
          <a:xfrm>
            <a:off x="8027670" y="225425"/>
            <a:ext cx="3909060" cy="693420"/>
          </a:xfrm>
          <a:prstGeom prst="rect">
            <a:avLst/>
          </a:prstGeom>
          <a:effectLst>
            <a:outerShdw blurRad="50800" dist="50800" dir="5400000" algn="ctr" rotWithShape="0">
              <a:srgbClr val="000000">
                <a:alpha val="0"/>
              </a:srgbClr>
            </a:outerShdw>
            <a:softEdge rad="177800"/>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3" name="直接连接符 2"/>
          <p:cNvCxnSpPr/>
          <p:nvPr userDrawn="1"/>
        </p:nvCxnSpPr>
        <p:spPr>
          <a:xfrm>
            <a:off x="1561858" y="693329"/>
            <a:ext cx="10630142"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05DA2"/>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85427" cy="6857999"/>
          </a:xfrm>
          <a:prstGeom prst="rect">
            <a:avLst/>
          </a:prstGeom>
        </p:spPr>
      </p:pic>
      <p:pic>
        <p:nvPicPr>
          <p:cNvPr id="8" name="图片 7" descr="矿附图标"/>
          <p:cNvPicPr>
            <a:picLocks noChangeAspect="1"/>
          </p:cNvPicPr>
          <p:nvPr userDrawn="1"/>
        </p:nvPicPr>
        <p:blipFill>
          <a:blip r:embed="rId3"/>
          <a:stretch>
            <a:fillRect/>
          </a:stretch>
        </p:blipFill>
        <p:spPr>
          <a:xfrm>
            <a:off x="8027670" y="225425"/>
            <a:ext cx="3909060" cy="693420"/>
          </a:xfrm>
          <a:prstGeom prst="rect">
            <a:avLst/>
          </a:prstGeom>
          <a:effectLst>
            <a:outerShdw blurRad="50800" dist="50800" dir="5400000" algn="ctr" rotWithShape="0">
              <a:srgbClr val="000000">
                <a:alpha val="0"/>
              </a:srgbClr>
            </a:outerShdw>
            <a:softEdge rad="177800"/>
          </a:effec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85427" cy="6858000"/>
          </a:xfrm>
          <a:prstGeom prst="rect">
            <a:avLst/>
          </a:prstGeom>
        </p:spPr>
      </p:pic>
      <p:pic>
        <p:nvPicPr>
          <p:cNvPr id="8" name="图片 7" descr="矿附图标"/>
          <p:cNvPicPr>
            <a:picLocks noChangeAspect="1"/>
          </p:cNvPicPr>
          <p:nvPr userDrawn="1"/>
        </p:nvPicPr>
        <p:blipFill>
          <a:blip r:embed="rId3"/>
          <a:stretch>
            <a:fillRect/>
          </a:stretch>
        </p:blipFill>
        <p:spPr>
          <a:xfrm>
            <a:off x="274955" y="195580"/>
            <a:ext cx="3909060" cy="693420"/>
          </a:xfrm>
          <a:prstGeom prst="rect">
            <a:avLst/>
          </a:prstGeom>
          <a:effectLst>
            <a:outerShdw blurRad="50800" dist="50800" dir="5400000" algn="ctr" rotWithShape="0">
              <a:srgbClr val="000000">
                <a:alpha val="0"/>
              </a:srgbClr>
            </a:outerShdw>
            <a:softEdge rad="177800"/>
          </a:effec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2800" cy="1143000"/>
          </a:xfrm>
          <a:prstGeom prst="rect">
            <a:avLst/>
          </a:prstGeom>
        </p:spPr>
        <p:txBody>
          <a:bodyPr lIns="121963" tIns="60981" rIns="121963" bIns="60981"/>
          <a:lstStyle/>
          <a:p>
            <a:r>
              <a:rPr lang="zh-CN" altLang="en-US"/>
              <a:t>单击此处编辑母版标题样式</a:t>
            </a:r>
            <a:endParaRPr lang="zh-CN" altLang="en-US"/>
          </a:p>
        </p:txBody>
      </p:sp>
      <p:sp>
        <p:nvSpPr>
          <p:cNvPr id="3" name="内容占位符 2"/>
          <p:cNvSpPr>
            <a:spLocks noGrp="1"/>
          </p:cNvSpPr>
          <p:nvPr>
            <p:ph sz="half" idx="1"/>
          </p:nvPr>
        </p:nvSpPr>
        <p:spPr>
          <a:xfrm>
            <a:off x="609600" y="1200151"/>
            <a:ext cx="5384800" cy="3394075"/>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1" y="1200151"/>
            <a:ext cx="5384800" cy="3394075"/>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2800" cy="1143000"/>
          </a:xfrm>
          <a:prstGeom prst="rect">
            <a:avLst/>
          </a:prstGeom>
        </p:spPr>
        <p:txBody>
          <a:bodyPr lIns="121963" tIns="60981" rIns="121963" bIns="60981"/>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535114"/>
            <a:ext cx="5386917" cy="639763"/>
          </a:xfrm>
          <a:prstGeom prst="rect">
            <a:avLst/>
          </a:prstGeom>
        </p:spPr>
        <p:txBody>
          <a:bodyPr lIns="121963" tIns="60981" rIns="121963" bIns="60981"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1" y="2174875"/>
            <a:ext cx="5386917" cy="3951288"/>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4"/>
            <a:ext cx="5389033" cy="639763"/>
          </a:xfrm>
          <a:prstGeom prst="rect">
            <a:avLst/>
          </a:prstGeom>
        </p:spPr>
        <p:txBody>
          <a:bodyPr lIns="121963" tIns="60981" rIns="121963" bIns="60981"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7765" indent="0">
              <a:buNone/>
              <a:defRPr sz="2100" b="1"/>
            </a:lvl5pPr>
            <a:lvl6pPr marL="3047365" indent="0">
              <a:buNone/>
              <a:defRPr sz="2100" b="1"/>
            </a:lvl6pPr>
            <a:lvl7pPr marL="3656965" indent="0">
              <a:buNone/>
              <a:defRPr sz="2100" b="1"/>
            </a:lvl7pPr>
            <a:lvl8pPr marL="4266565" indent="0">
              <a:buNone/>
              <a:defRPr sz="2100" b="1"/>
            </a:lvl8pPr>
            <a:lvl9pPr marL="4876165" indent="0">
              <a:buNone/>
              <a:defRPr sz="21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8" name="页脚占位符 7"/>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2800" cy="1143000"/>
          </a:xfrm>
          <a:prstGeom prst="rect">
            <a:avLst/>
          </a:prstGeom>
        </p:spPr>
        <p:txBody>
          <a:bodyPr lIns="121963" tIns="60981" rIns="121963" bIns="60981"/>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4" name="页脚占位符 3"/>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87D1-AA0F-44CB-AA77-F069C1A5BE4D}" type="slidenum">
              <a:rPr lang="zh-CN" altLang="en-US" smtClean="0"/>
            </a:fld>
            <a:endParaRPr lang="zh-CN" altLang="en-US"/>
          </a:p>
        </p:txBody>
      </p:sp>
      <p:pic>
        <p:nvPicPr>
          <p:cNvPr id="8" name="图片 7" descr="矿附图标"/>
          <p:cNvPicPr>
            <a:picLocks noChangeAspect="1"/>
          </p:cNvPicPr>
          <p:nvPr userDrawn="1"/>
        </p:nvPicPr>
        <p:blipFill>
          <a:blip r:embed="rId2"/>
          <a:stretch>
            <a:fillRect/>
          </a:stretch>
        </p:blipFill>
        <p:spPr>
          <a:xfrm>
            <a:off x="8027670" y="186055"/>
            <a:ext cx="3909060" cy="693420"/>
          </a:xfrm>
          <a:prstGeom prst="rect">
            <a:avLst/>
          </a:prstGeom>
          <a:effectLst>
            <a:outerShdw blurRad="50800" dist="50800" dir="5400000" algn="ctr" rotWithShape="0">
              <a:srgbClr val="000000">
                <a:alpha val="0"/>
              </a:srgbClr>
            </a:outerShdw>
            <a:softEdge rad="177800"/>
          </a:effec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3" name="页脚占位符 2"/>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6" cy="5853114"/>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3" y="1435102"/>
            <a:ext cx="4011084" cy="46910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a:prstGeom prst="rect">
            <a:avLst/>
          </a:prstGeom>
        </p:spPr>
        <p:txBody>
          <a:bodyPr lIns="121963" tIns="60981" rIns="121963" bIns="60981" anchor="b"/>
          <a:lstStyle>
            <a:lvl1pPr algn="l">
              <a:defRPr sz="27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lIns="121963" tIns="60981" rIns="121963" bIns="60981"/>
          <a:lstStyle>
            <a:lvl1pPr marL="0" indent="0">
              <a:buNone/>
              <a:defRPr sz="4300"/>
            </a:lvl1pPr>
            <a:lvl2pPr marL="609600" indent="0">
              <a:buNone/>
              <a:defRPr sz="3700"/>
            </a:lvl2pPr>
            <a:lvl3pPr marL="1219200" indent="0">
              <a:buNone/>
              <a:defRPr sz="3200"/>
            </a:lvl3pPr>
            <a:lvl4pPr marL="1828800"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zh-CN" altLang="en-US"/>
          </a:p>
        </p:txBody>
      </p:sp>
      <p:sp>
        <p:nvSpPr>
          <p:cNvPr id="4" name="文本占位符 3"/>
          <p:cNvSpPr>
            <a:spLocks noGrp="1"/>
          </p:cNvSpPr>
          <p:nvPr>
            <p:ph type="body" sz="half" idx="2"/>
          </p:nvPr>
        </p:nvSpPr>
        <p:spPr>
          <a:xfrm>
            <a:off x="2389717" y="5367338"/>
            <a:ext cx="7315200" cy="804863"/>
          </a:xfrm>
          <a:prstGeom prst="rect">
            <a:avLst/>
          </a:prstGeom>
        </p:spPr>
        <p:txBody>
          <a:bodyPr lIns="121963" tIns="60981" rIns="121963" bIns="60981"/>
          <a:lstStyle>
            <a:lvl1pPr marL="0" indent="0">
              <a:buNone/>
              <a:defRPr sz="1900"/>
            </a:lvl1pPr>
            <a:lvl2pPr marL="609600" indent="0">
              <a:buNone/>
              <a:defRPr sz="1600"/>
            </a:lvl2pPr>
            <a:lvl3pPr marL="1219200" indent="0">
              <a:buNone/>
              <a:defRPr sz="1300"/>
            </a:lvl3pPr>
            <a:lvl4pPr marL="1828800"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6" name="页脚占位符 5"/>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9"/>
            <a:ext cx="10972800" cy="1143000"/>
          </a:xfrm>
          <a:prstGeom prst="rect">
            <a:avLst/>
          </a:prstGeom>
        </p:spPr>
        <p:txBody>
          <a:bodyPr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1" y="1600202"/>
            <a:ext cx="10972800" cy="4525963"/>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1" y="206375"/>
            <a:ext cx="2743200" cy="4387851"/>
          </a:xfrm>
          <a:prstGeom prst="rect">
            <a:avLst/>
          </a:prstGeom>
        </p:spPr>
        <p:txBody>
          <a:bodyPr vert="eaVert" lIns="121963" tIns="60981" rIns="121963" bIns="60981"/>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a:prstGeom prst="rect">
            <a:avLst/>
          </a:prstGeom>
        </p:spPr>
        <p:txBody>
          <a:bodyPr vert="eaVert" lIns="121963" tIns="60981" rIns="121963" bIns="6098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0"/>
            <a:ext cx="2844800" cy="365125"/>
          </a:xfrm>
          <a:prstGeom prst="rect">
            <a:avLst/>
          </a:prstGeom>
        </p:spPr>
        <p:txBody>
          <a:bodyPr lIns="121963" tIns="60981" rIns="121963" bIns="60981"/>
          <a:lstStyle/>
          <a:p>
            <a:fld id="{DF659192-60C8-49F5-94DF-1E29C3FCC85C}" type="datetimeFigureOut">
              <a:rPr lang="zh-CN" altLang="en-US" smtClean="0"/>
            </a:fld>
            <a:endParaRPr lang="zh-CN" altLang="en-US"/>
          </a:p>
        </p:txBody>
      </p:sp>
      <p:sp>
        <p:nvSpPr>
          <p:cNvPr id="5" name="页脚占位符 4"/>
          <p:cNvSpPr>
            <a:spLocks noGrp="1"/>
          </p:cNvSpPr>
          <p:nvPr>
            <p:ph type="ftr" sz="quarter" idx="11"/>
          </p:nvPr>
        </p:nvSpPr>
        <p:spPr>
          <a:xfrm>
            <a:off x="4165601" y="6356350"/>
            <a:ext cx="3860800" cy="365125"/>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37600" y="6356350"/>
            <a:ext cx="2844800" cy="365125"/>
          </a:xfrm>
          <a:prstGeom prst="rect">
            <a:avLst/>
          </a:prstGeom>
        </p:spPr>
        <p:txBody>
          <a:bodyPr lIns="121963" tIns="60981" rIns="121963" bIns="60981"/>
          <a:lstStyle/>
          <a:p>
            <a:fld id="{EB730883-2733-4EB0-9793-894FF9D5011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39" y="3177"/>
            <a:ext cx="12304504" cy="6854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61" y="0"/>
            <a:ext cx="12304825" cy="6858000"/>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3" rIns="91388" bIns="45693" anchor="ctr"/>
          <a:lstStyle/>
          <a:p>
            <a:pPr algn="ctr" eaLnBrk="0" hangingPunct="0">
              <a:defRPr/>
            </a:pPr>
            <a:endParaRPr lang="zh-CN" altLang="en-US" sz="180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1" y="365125"/>
            <a:ext cx="10515600" cy="1325563"/>
          </a:xfrm>
          <a:prstGeom prst="rect">
            <a:avLst/>
          </a:prstGeom>
        </p:spPr>
        <p:txBody>
          <a:bodyPr lIns="91472" tIns="45736" rIns="91472" bIns="45736"/>
          <a:lstStyle/>
          <a:p>
            <a:r>
              <a:rPr lang="zh-CN" altLang="en-US"/>
              <a:t>单击此处编辑母版标题样式</a:t>
            </a:r>
            <a:endParaRPr lang="zh-CN" altLang="en-US"/>
          </a:p>
        </p:txBody>
      </p:sp>
      <p:sp>
        <p:nvSpPr>
          <p:cNvPr id="3" name="内容占位符 2"/>
          <p:cNvSpPr>
            <a:spLocks noGrp="1"/>
          </p:cNvSpPr>
          <p:nvPr>
            <p:ph idx="1"/>
          </p:nvPr>
        </p:nvSpPr>
        <p:spPr>
          <a:xfrm>
            <a:off x="838201" y="1825625"/>
            <a:ext cx="10515600" cy="4351338"/>
          </a:xfrm>
          <a:prstGeom prst="rect">
            <a:avLst/>
          </a:prstGeom>
        </p:spPr>
        <p:txBody>
          <a:bodyPr lIns="91472" tIns="45736" rIns="91472" bIns="45736"/>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lIns="91472" tIns="45736" rIns="91472" bIns="45736"/>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038601" y="6356350"/>
            <a:ext cx="4114800" cy="365125"/>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0601" y="6356350"/>
            <a:ext cx="2743200" cy="365125"/>
          </a:xfrm>
          <a:prstGeom prst="rect">
            <a:avLst/>
          </a:prstGeom>
        </p:spPr>
        <p:txBody>
          <a:bodyPr lIns="91472" tIns="45736" rIns="91472" bIns="45736"/>
          <a:lstStyle/>
          <a:p>
            <a:fld id="{0C913308-F349-4B6D-A68A-DD1791B4A57B}" type="slidenum">
              <a:rPr lang="zh-CN" altLang="en-US" smtClean="0"/>
            </a:fld>
            <a:endParaRPr lang="zh-CN" altLang="en-US"/>
          </a:p>
        </p:txBody>
      </p:sp>
    </p:spTree>
  </p:cSld>
  <p:clrMapOvr>
    <a:masterClrMapping/>
  </p:clrMapOvr>
  <p:transition spd="slow">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446EA37-A45B-475A-B9A6-94E69B440FD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9587D1-AA0F-44CB-AA77-F069C1A5BE4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1.jpeg"/><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46EA37-A45B-475A-B9A6-94E69B440FD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9587D1-AA0F-44CB-AA77-F069C1A5BE4D}" type="slidenum">
              <a:rPr lang="zh-CN" altLang="en-US" smtClean="0"/>
            </a:fld>
            <a:endParaRPr lang="zh-CN" altLang="en-US"/>
          </a:p>
        </p:txBody>
      </p:sp>
      <p:pic>
        <p:nvPicPr>
          <p:cNvPr id="8" name="图片 7" descr="矿附图标"/>
          <p:cNvPicPr>
            <a:picLocks noChangeAspect="1"/>
          </p:cNvPicPr>
          <p:nvPr userDrawn="1"/>
        </p:nvPicPr>
        <p:blipFill>
          <a:blip r:embed="rId12"/>
          <a:stretch>
            <a:fillRect/>
          </a:stretch>
        </p:blipFill>
        <p:spPr>
          <a:xfrm>
            <a:off x="8027670" y="225425"/>
            <a:ext cx="3909060" cy="693420"/>
          </a:xfrm>
          <a:prstGeom prst="rect">
            <a:avLst/>
          </a:prstGeom>
          <a:effectLst>
            <a:outerShdw blurRad="50800" dist="50800" dir="5400000" algn="ctr" rotWithShape="0">
              <a:srgbClr val="000000">
                <a:alpha val="0"/>
              </a:srgbClr>
            </a:outerShdw>
            <a:softEdge rad="177800"/>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8" name="图片 7" descr="矿附图标"/>
          <p:cNvPicPr>
            <a:picLocks noChangeAspect="1"/>
          </p:cNvPicPr>
          <p:nvPr userDrawn="1"/>
        </p:nvPicPr>
        <p:blipFill>
          <a:blip r:embed="rId16"/>
          <a:stretch>
            <a:fillRect/>
          </a:stretch>
        </p:blipFill>
        <p:spPr>
          <a:xfrm>
            <a:off x="8097520" y="136525"/>
            <a:ext cx="3909060" cy="693420"/>
          </a:xfrm>
          <a:prstGeom prst="rect">
            <a:avLst/>
          </a:prstGeom>
          <a:effectLst>
            <a:outerShdw blurRad="50800" dist="50800" dir="5400000" algn="ctr" rotWithShape="0">
              <a:srgbClr val="000000">
                <a:alpha val="0"/>
              </a:srgbClr>
            </a:outerShdw>
            <a:softEdge rad="177800"/>
          </a:effec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1219200" rtl="0" eaLnBrk="1" latinLnBrk="0" hangingPunct="1">
        <a:spcBef>
          <a:spcPct val="0"/>
        </a:spcBef>
        <a:buNone/>
        <a:defRPr sz="5895"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2.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image" Target="../media/image12.emf"/><Relationship Id="rId1" Type="http://schemas.openxmlformats.org/officeDocument/2006/relationships/image" Target="../media/image11.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3.xml"/><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6.xml"/><Relationship Id="rId4" Type="http://schemas.openxmlformats.org/officeDocument/2006/relationships/image" Target="../media/image6.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image" Target="../media/image10.jpe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5435" b="19587"/>
          <a:stretch>
            <a:fillRect/>
          </a:stretch>
        </p:blipFill>
        <p:spPr>
          <a:xfrm>
            <a:off x="0" y="992"/>
            <a:ext cx="12192000" cy="6856017"/>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893480" y="-1210965"/>
            <a:ext cx="609678" cy="609424"/>
          </a:xfrm>
          <a:prstGeom prst="rect">
            <a:avLst/>
          </a:prstGeom>
        </p:spPr>
      </p:pic>
      <p:sp>
        <p:nvSpPr>
          <p:cNvPr id="13" name="TextBox 12"/>
          <p:cNvSpPr txBox="1"/>
          <p:nvPr/>
        </p:nvSpPr>
        <p:spPr>
          <a:xfrm>
            <a:off x="1592580" y="2169795"/>
            <a:ext cx="9766300" cy="767080"/>
          </a:xfrm>
          <a:prstGeom prst="rect">
            <a:avLst/>
          </a:prstGeom>
          <a:noFill/>
        </p:spPr>
        <p:txBody>
          <a:bodyPr wrap="square" lIns="91424" tIns="45712" rIns="91424" bIns="45712"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anose="020B0604020202020204" pitchFamily="34" charset="0"/>
                <a:ea typeface="微软雅黑" panose="020B0503020204020204" pitchFamily="34" charset="-122"/>
                <a:cs typeface="Arial" panose="020B0604020202020204" pitchFamily="34" charset="0"/>
              </a:defRPr>
            </a:lvl1pPr>
          </a:lstStyle>
          <a:p>
            <a:pPr defTabSz="1219200"/>
            <a:r>
              <a:rPr sz="4400" dirty="0">
                <a:solidFill>
                  <a:prstClr val="black">
                    <a:lumMod val="85000"/>
                    <a:lumOff val="15000"/>
                  </a:prstClr>
                </a:solidFill>
              </a:rPr>
              <a:t>智慧停车闸机系统存在缺陷及改进方法</a:t>
            </a:r>
            <a:endParaRPr sz="4400" dirty="0">
              <a:solidFill>
                <a:prstClr val="black">
                  <a:lumMod val="85000"/>
                  <a:lumOff val="15000"/>
                </a:prstClr>
              </a:solidFill>
            </a:endParaRPr>
          </a:p>
        </p:txBody>
      </p:sp>
      <p:sp>
        <p:nvSpPr>
          <p:cNvPr id="18" name="TextBox 17"/>
          <p:cNvSpPr txBox="1"/>
          <p:nvPr/>
        </p:nvSpPr>
        <p:spPr>
          <a:xfrm>
            <a:off x="5408930" y="3133090"/>
            <a:ext cx="5777230" cy="1659890"/>
          </a:xfrm>
          <a:prstGeom prst="rect">
            <a:avLst/>
          </a:prstGeom>
          <a:noFill/>
          <a:ln>
            <a:noFill/>
          </a:ln>
          <a:effectLst/>
        </p:spPr>
        <p:txBody>
          <a:bodyPr vert="horz" wrap="square" lIns="91392" tIns="45696" rIns="91392" bIns="45696" numCol="1" anchor="ctr" anchorCtr="0" compatLnSpc="1"/>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anose="02010600030101010101" pitchFamily="2" charset="-122"/>
              </a:defRPr>
            </a:lvl3pPr>
            <a:lvl4pPr marL="1600200" indent="-228600" eaLnBrk="0" fontAlgn="base" hangingPunct="0">
              <a:spcBef>
                <a:spcPct val="20000"/>
              </a:spcBef>
              <a:spcAft>
                <a:spcPct val="0"/>
              </a:spcAft>
              <a:buChar char="–"/>
              <a:defRPr sz="2000">
                <a:ea typeface="宋体" panose="02010600030101010101" pitchFamily="2" charset="-122"/>
              </a:defRPr>
            </a:lvl4pPr>
            <a:lvl5pPr marL="2057400" indent="-228600" eaLnBrk="0" fontAlgn="base" hangingPunct="0">
              <a:spcBef>
                <a:spcPct val="20000"/>
              </a:spcBef>
              <a:spcAft>
                <a:spcPct val="0"/>
              </a:spcAft>
              <a:buChar char="»"/>
              <a:defRPr sz="2000">
                <a:ea typeface="宋体" panose="02010600030101010101" pitchFamily="2" charset="-122"/>
              </a:defRPr>
            </a:lvl5pPr>
            <a:lvl6pPr marL="2514600" indent="-228600" eaLnBrk="0" fontAlgn="base" hangingPunct="0">
              <a:spcBef>
                <a:spcPct val="20000"/>
              </a:spcBef>
              <a:spcAft>
                <a:spcPct val="0"/>
              </a:spcAft>
              <a:buChar char="»"/>
              <a:defRPr sz="2000">
                <a:ea typeface="宋体" panose="02010600030101010101" pitchFamily="2" charset="-122"/>
              </a:defRPr>
            </a:lvl6pPr>
            <a:lvl7pPr marL="2971800" indent="-228600" eaLnBrk="0" fontAlgn="base" hangingPunct="0">
              <a:spcBef>
                <a:spcPct val="20000"/>
              </a:spcBef>
              <a:spcAft>
                <a:spcPct val="0"/>
              </a:spcAft>
              <a:buChar char="»"/>
              <a:defRPr sz="2000">
                <a:ea typeface="宋体" panose="02010600030101010101" pitchFamily="2" charset="-122"/>
              </a:defRPr>
            </a:lvl7pPr>
            <a:lvl8pPr marL="3429000" indent="-228600" eaLnBrk="0" fontAlgn="base" hangingPunct="0">
              <a:spcBef>
                <a:spcPct val="20000"/>
              </a:spcBef>
              <a:spcAft>
                <a:spcPct val="0"/>
              </a:spcAft>
              <a:buChar char="»"/>
              <a:defRPr sz="2000">
                <a:ea typeface="宋体" panose="02010600030101010101" pitchFamily="2" charset="-122"/>
              </a:defRPr>
            </a:lvl8pPr>
            <a:lvl9pPr marL="3886200" indent="-228600" eaLnBrk="0" fontAlgn="base" hangingPunct="0">
              <a:spcBef>
                <a:spcPct val="20000"/>
              </a:spcBef>
              <a:spcAft>
                <a:spcPct val="0"/>
              </a:spcAft>
              <a:buChar char="»"/>
              <a:defRPr sz="2000">
                <a:ea typeface="宋体" panose="02010600030101010101" pitchFamily="2" charset="-122"/>
              </a:defRPr>
            </a:lvl9pPr>
          </a:lstStyle>
          <a:p>
            <a:pPr algn="ctr" defTabSz="1219200"/>
            <a:r>
              <a:rPr lang="zh-CN" altLang="en-US" sz="1800" b="1" dirty="0">
                <a:solidFill>
                  <a:prstClr val="black">
                    <a:lumMod val="85000"/>
                    <a:lumOff val="15000"/>
                  </a:prstClr>
                </a:solidFill>
              </a:rPr>
              <a:t>徐州市矿大实验学校  王鹤霖  高二（</a:t>
            </a:r>
            <a:r>
              <a:rPr lang="en-US" altLang="zh-CN" sz="1800" b="1" dirty="0">
                <a:solidFill>
                  <a:prstClr val="black">
                    <a:lumMod val="85000"/>
                    <a:lumOff val="15000"/>
                  </a:prstClr>
                </a:solidFill>
              </a:rPr>
              <a:t>4</a:t>
            </a:r>
            <a:r>
              <a:rPr lang="zh-CN" altLang="en-US" sz="1800" b="1" dirty="0">
                <a:solidFill>
                  <a:prstClr val="black">
                    <a:lumMod val="85000"/>
                    <a:lumOff val="15000"/>
                  </a:prstClr>
                </a:solidFill>
              </a:rPr>
              <a:t>）班</a:t>
            </a:r>
            <a:endParaRPr lang="en-US" altLang="zh-CN" sz="1800" b="1" dirty="0">
              <a:solidFill>
                <a:prstClr val="black">
                  <a:lumMod val="85000"/>
                  <a:lumOff val="15000"/>
                </a:prstClr>
              </a:solidFill>
            </a:endParaRPr>
          </a:p>
          <a:p>
            <a:pPr algn="ctr" defTabSz="1219200"/>
            <a:endParaRPr lang="zh-CN" altLang="en-US" sz="1800" b="1" dirty="0">
              <a:solidFill>
                <a:prstClr val="black">
                  <a:lumMod val="85000"/>
                  <a:lumOff val="15000"/>
                </a:prstClr>
              </a:solidFill>
            </a:endParaRPr>
          </a:p>
          <a:p>
            <a:pPr algn="ctr" defTabSz="1219200"/>
            <a:r>
              <a:rPr lang="zh-CN" altLang="en-US" sz="1800" b="1" dirty="0">
                <a:solidFill>
                  <a:prstClr val="black">
                    <a:lumMod val="85000"/>
                    <a:lumOff val="15000"/>
                  </a:prstClr>
                </a:solidFill>
              </a:rPr>
              <a:t>指导老师：刘轩轩                时间：</a:t>
            </a:r>
            <a:r>
              <a:rPr lang="en-US" altLang="zh-CN" sz="1800" b="1" dirty="0">
                <a:solidFill>
                  <a:prstClr val="black">
                    <a:lumMod val="85000"/>
                    <a:lumOff val="15000"/>
                  </a:prstClr>
                </a:solidFill>
              </a:rPr>
              <a:t>2022.09</a:t>
            </a:r>
            <a:r>
              <a:rPr lang="zh-CN" altLang="en-US" sz="1800" b="1" dirty="0">
                <a:solidFill>
                  <a:prstClr val="black">
                    <a:lumMod val="85000"/>
                    <a:lumOff val="15000"/>
                  </a:prstClr>
                </a:solidFill>
              </a:rPr>
              <a:t> </a:t>
            </a:r>
            <a:endParaRPr lang="en-US" altLang="zh-CN" sz="1800" b="1" dirty="0">
              <a:solidFill>
                <a:prstClr val="black">
                  <a:lumMod val="85000"/>
                  <a:lumOff val="15000"/>
                </a:prstClr>
              </a:solidFill>
            </a:endParaRPr>
          </a:p>
        </p:txBody>
      </p:sp>
      <p:sp>
        <p:nvSpPr>
          <p:cNvPr id="2" name="TextBox 12"/>
          <p:cNvSpPr txBox="1"/>
          <p:nvPr/>
        </p:nvSpPr>
        <p:spPr>
          <a:xfrm>
            <a:off x="1592580" y="993458"/>
            <a:ext cx="9766300" cy="859155"/>
          </a:xfrm>
          <a:prstGeom prst="rect">
            <a:avLst/>
          </a:prstGeom>
          <a:noFill/>
        </p:spPr>
        <p:txBody>
          <a:bodyPr wrap="square" lIns="91424" tIns="45712" rIns="91424" bIns="45712" rtlCol="0" anchor="ctr">
            <a:spAutoFit/>
            <a:scene3d>
              <a:camera prst="orthographicFront"/>
              <a:lightRig rig="threePt" dir="t"/>
            </a:scene3d>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anose="020B0604020202020204" pitchFamily="34" charset="0"/>
                <a:ea typeface="微软雅黑" panose="020B0503020204020204" pitchFamily="34" charset="-122"/>
                <a:cs typeface="Arial" panose="020B0604020202020204" pitchFamily="34" charset="0"/>
              </a:defRPr>
            </a:lvl1pPr>
          </a:lstStyle>
          <a:p>
            <a:pPr defTabSz="1219200"/>
            <a:r>
              <a:rPr lang="zh-CN" sz="5000" dirty="0">
                <a:solidFill>
                  <a:schemeClr val="accent1"/>
                </a:solidFill>
                <a:effectLst>
                  <a:outerShdw blurRad="38100" dist="25400" dir="5400000" algn="ctr" rotWithShape="0">
                    <a:srgbClr val="6E747A">
                      <a:alpha val="43000"/>
                    </a:srgbClr>
                  </a:outerShdw>
                </a:effectLst>
                <a:latin typeface="华光琥珀_CNKI" panose="02000500000000000000" charset="-122"/>
                <a:ea typeface="华光琥珀_CNKI" panose="02000500000000000000" charset="-122"/>
              </a:rPr>
              <a:t>成果汇报</a:t>
            </a:r>
            <a:endParaRPr lang="zh-CN" sz="5000" dirty="0">
              <a:solidFill>
                <a:schemeClr val="accent1"/>
              </a:solidFill>
              <a:effectLst>
                <a:outerShdw blurRad="38100" dist="25400" dir="5400000" algn="ctr" rotWithShape="0">
                  <a:srgbClr val="6E747A">
                    <a:alpha val="43000"/>
                  </a:srgbClr>
                </a:outerShdw>
              </a:effectLst>
              <a:latin typeface="华光琥珀_CNKI" panose="02000500000000000000" charset="-122"/>
              <a:ea typeface="华光琥珀_CNKI" panose="020005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800"/>
                                        <p:tgtEl>
                                          <p:spTgt spid="2"/>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800"/>
                                        <p:tgtEl>
                                          <p:spTgt spid="1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13" grpId="0"/>
      <p:bldP spid="18" grpId="0" bldLvl="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654156" y="4271697"/>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18" name="圆角矩形 17"/>
          <p:cNvSpPr/>
          <p:nvPr/>
        </p:nvSpPr>
        <p:spPr>
          <a:xfrm>
            <a:off x="1806873" y="2965864"/>
            <a:ext cx="7681086"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19" name="圆角矩形 18"/>
          <p:cNvSpPr/>
          <p:nvPr/>
        </p:nvSpPr>
        <p:spPr>
          <a:xfrm>
            <a:off x="2654156" y="1633058"/>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806873" y="1380778"/>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24" name="Group 12"/>
          <p:cNvGrpSpPr/>
          <p:nvPr/>
        </p:nvGrpSpPr>
        <p:grpSpPr bwMode="auto">
          <a:xfrm>
            <a:off x="9149998" y="2734211"/>
            <a:ext cx="1237605" cy="1236019"/>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grpSp>
        <p:nvGrpSpPr>
          <p:cNvPr id="28" name="Group 19"/>
          <p:cNvGrpSpPr/>
          <p:nvPr/>
        </p:nvGrpSpPr>
        <p:grpSpPr bwMode="auto">
          <a:xfrm>
            <a:off x="1797353" y="4111443"/>
            <a:ext cx="1237605" cy="1236019"/>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19420" y="1800178"/>
            <a:ext cx="1213805" cy="398780"/>
          </a:xfrm>
          <a:prstGeom prst="rect">
            <a:avLst/>
          </a:prstGeom>
          <a:noFill/>
        </p:spPr>
        <p:txBody>
          <a:bodyPr>
            <a:spAutoFit/>
          </a:bodyPr>
          <a:lstStyle/>
          <a:p>
            <a:pPr algn="ctr" defTabSz="1219200">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1</a:t>
            </a:r>
            <a:endPar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3" name="TextBox 70"/>
          <p:cNvSpPr txBox="1"/>
          <p:nvPr/>
        </p:nvSpPr>
        <p:spPr>
          <a:xfrm>
            <a:off x="9598358" y="3155867"/>
            <a:ext cx="999604" cy="398780"/>
          </a:xfrm>
          <a:prstGeom prst="rect">
            <a:avLst/>
          </a:prstGeom>
          <a:noFill/>
        </p:spPr>
        <p:txBody>
          <a:bodyPr>
            <a:spAutoFit/>
          </a:bodyPr>
          <a:lstStyle/>
          <a:p>
            <a:pPr defTabSz="1219200">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a:t>
            </a:r>
            <a:endPar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4" name="TextBox 71"/>
          <p:cNvSpPr txBox="1"/>
          <p:nvPr/>
        </p:nvSpPr>
        <p:spPr>
          <a:xfrm>
            <a:off x="2052039" y="4557298"/>
            <a:ext cx="1142405" cy="398780"/>
          </a:xfrm>
          <a:prstGeom prst="rect">
            <a:avLst/>
          </a:prstGeom>
          <a:noFill/>
        </p:spPr>
        <p:txBody>
          <a:bodyPr>
            <a:spAutoFit/>
          </a:bodyPr>
          <a:lstStyle/>
          <a:p>
            <a:pPr defTabSz="1219200">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   3</a:t>
            </a:r>
            <a:endPar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63478" y="1740630"/>
            <a:ext cx="7144792" cy="730885"/>
          </a:xfrm>
          <a:prstGeom prst="rect">
            <a:avLst/>
          </a:prstGeom>
          <a:noFill/>
        </p:spPr>
        <p:txBody>
          <a:bodyPr>
            <a:spAutoFit/>
          </a:bodyPr>
          <a:lstStyle/>
          <a:p>
            <a:pPr defTabSz="1219200">
              <a:lnSpc>
                <a:spcPct val="130000"/>
              </a:lnSpc>
            </a:pP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研究背景及意义。主要介绍了目前智慧停车闸机系统的使用现状及存在的问题，说明本课题研究的意义及主要目的。</a:t>
            </a:r>
            <a:endPar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TextBox 74"/>
          <p:cNvSpPr txBox="1"/>
          <p:nvPr/>
        </p:nvSpPr>
        <p:spPr>
          <a:xfrm>
            <a:off x="1929046" y="3029331"/>
            <a:ext cx="7167005" cy="977265"/>
          </a:xfrm>
          <a:prstGeom prst="rect">
            <a:avLst/>
          </a:prstGeom>
          <a:noFill/>
          <a:ln>
            <a:noFill/>
          </a:ln>
        </p:spPr>
        <p:txBody>
          <a:bodyPr>
            <a:spAutoFit/>
          </a:bodyPr>
          <a:lstStyle/>
          <a:p>
            <a:pPr defTabSz="1219200">
              <a:lnSpc>
                <a:spcPct val="130000"/>
              </a:lnSpc>
            </a:pP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智慧停车车牌识别系统的研究。主要研究目前闸机系统车牌识别实现的技术原理，并通过</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Python</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编程验证。</a:t>
            </a:r>
            <a:endPar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1219200">
              <a:defRPr/>
            </a:pPr>
            <a:endPar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TextBox 75"/>
          <p:cNvSpPr txBox="1">
            <a:spLocks noChangeArrowheads="1"/>
          </p:cNvSpPr>
          <p:nvPr/>
        </p:nvSpPr>
        <p:spPr bwMode="auto">
          <a:xfrm>
            <a:off x="3025438" y="4330403"/>
            <a:ext cx="7412939" cy="7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智慧停车闸机系统存在的缺陷分析及改进方案。主要在分析缺陷产生的根本原因，研究并找到能够消除该缺陷的方法，并通过实验验证其正确性。</a:t>
            </a:r>
            <a:endPar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99"/>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32" grpId="0"/>
      <p:bldP spid="33" grpId="0"/>
      <p:bldP spid="34" grpId="0"/>
      <p:bldP spid="35" grpId="0"/>
      <p:bldP spid="36" grpId="0"/>
      <p:bldP spid="37"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54156" y="1633058"/>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806873" y="1380778"/>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19420" y="1800178"/>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原理研究</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63478" y="1740630"/>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智慧停车闸机系统工作流程</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pic>
        <p:nvPicPr>
          <p:cNvPr id="5" name="图片 5" descr="王鹤霖流程图入库"/>
          <p:cNvPicPr>
            <a:picLocks noChangeAspect="1"/>
          </p:cNvPicPr>
          <p:nvPr/>
        </p:nvPicPr>
        <p:blipFill>
          <a:blip r:embed="rId1"/>
          <a:stretch>
            <a:fillRect/>
          </a:stretch>
        </p:blipFill>
        <p:spPr>
          <a:xfrm>
            <a:off x="1858010" y="2565718"/>
            <a:ext cx="3528060" cy="3777615"/>
          </a:xfrm>
          <a:prstGeom prst="rect">
            <a:avLst/>
          </a:prstGeom>
        </p:spPr>
      </p:pic>
      <p:pic>
        <p:nvPicPr>
          <p:cNvPr id="6" name="图片 6" descr="王鹤霖流程图出库"/>
          <p:cNvPicPr>
            <a:picLocks noChangeAspect="1"/>
          </p:cNvPicPr>
          <p:nvPr/>
        </p:nvPicPr>
        <p:blipFill>
          <a:blip r:embed="rId2"/>
          <a:stretch>
            <a:fillRect/>
          </a:stretch>
        </p:blipFill>
        <p:spPr>
          <a:xfrm>
            <a:off x="6890385" y="2616200"/>
            <a:ext cx="3691255" cy="360870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4" presetClass="entr" presetSubtype="16"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2000"/>
                                        <p:tgtEl>
                                          <p:spTgt spid="5"/>
                                        </p:tgtEl>
                                      </p:cBhvr>
                                    </p:animEffect>
                                  </p:childTnLst>
                                </p:cTn>
                              </p:par>
                            </p:childTnLst>
                          </p:cTn>
                        </p:par>
                        <p:par>
                          <p:cTn id="33" fill="hold">
                            <p:stCondLst>
                              <p:cond delay="3399"/>
                            </p:stCondLst>
                            <p:childTnLst>
                              <p:par>
                                <p:cTn id="34" presetID="4"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ox(in)">
                                      <p:cBhvr>
                                        <p:cTn id="3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64316" y="141017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817033" y="115789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29580" y="157729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核心技术</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73638" y="151774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智慧停车闸机系统核心技术</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64460" y="2465705"/>
            <a:ext cx="7793990" cy="391922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43463" y="2684875"/>
            <a:ext cx="7144792" cy="730885"/>
          </a:xfrm>
          <a:prstGeom prst="rect">
            <a:avLst/>
          </a:prstGeom>
          <a:noFill/>
        </p:spPr>
        <p:txBody>
          <a:bodyPr>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、图像采集模块</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.通过高清摄像抓拍主机对卡口过车或车辆违章行为进行实时、不间断记录、采集。</a:t>
            </a:r>
            <a:endPar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 name="TextBox 73"/>
          <p:cNvSpPr txBox="1"/>
          <p:nvPr/>
        </p:nvSpPr>
        <p:spPr>
          <a:xfrm>
            <a:off x="3054258" y="3377025"/>
            <a:ext cx="7144792" cy="730885"/>
          </a:xfrm>
          <a:prstGeom prst="rect">
            <a:avLst/>
          </a:prstGeom>
          <a:noFill/>
        </p:spPr>
        <p:txBody>
          <a:bodyPr>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、车牌定位模块</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.车牌定位的准确与否直接决定后面的字符分割和识别效果，是影响整个车牌识别率的重要因素。其核心是纹理特征分析定位算法</a:t>
            </a:r>
            <a:endPar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TextBox 73"/>
          <p:cNvSpPr txBox="1"/>
          <p:nvPr/>
        </p:nvSpPr>
        <p:spPr>
          <a:xfrm>
            <a:off x="3054258" y="4052030"/>
            <a:ext cx="7144792" cy="1050925"/>
          </a:xfrm>
          <a:prstGeom prst="rect">
            <a:avLst/>
          </a:prstGeom>
          <a:noFill/>
        </p:spPr>
        <p:txBody>
          <a:bodyPr>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、字符分割模块</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.在图像中定位出车牌区域后，通过灰度化、灰度拉伸、二值化、边缘化等处理，进一步精确定位字符区域，然后根据字符尺寸特征提出动态模板法进行字符分割，并将字符大小进行归一化处理。</a:t>
            </a:r>
            <a:endPar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 name="TextBox 73"/>
          <p:cNvSpPr txBox="1"/>
          <p:nvPr/>
        </p:nvSpPr>
        <p:spPr>
          <a:xfrm>
            <a:off x="3054258" y="5192490"/>
            <a:ext cx="7144792" cy="1050925"/>
          </a:xfrm>
          <a:prstGeom prst="rect">
            <a:avLst/>
          </a:prstGeom>
          <a:noFill/>
        </p:spPr>
        <p:txBody>
          <a:bodyPr>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、字符识别模块</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.对分割后的字符进行缩放、特征提取，获得特定字符的表达形式，然后通过分类判别函数和分类规则，与字符数据库模板中的标准字符表达形式进行匹配判别，就可以识别出输入的字符图像。</a:t>
            </a:r>
            <a:endPar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0-#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P spid="4"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43996" y="123745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796713" y="98517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09260" y="140457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算法分析</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53318" y="134502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智慧停车闸机系统车牌识别算法分析</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44140" y="2292985"/>
            <a:ext cx="7793990" cy="4070985"/>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23143" y="2512155"/>
            <a:ext cx="7144792" cy="1050925"/>
          </a:xfrm>
          <a:prstGeom prst="rect">
            <a:avLst/>
          </a:prstGeom>
          <a:noFill/>
        </p:spPr>
        <p:txBody>
          <a:bodyPr>
            <a:spAutoFit/>
          </a:bodyPr>
          <a:lstStyle/>
          <a:p>
            <a:pPr defTabSz="1219200">
              <a:lnSpc>
                <a:spcPct val="130000"/>
              </a:lnSpc>
            </a:pPr>
            <a:r>
              <a:rPr lang="en-US" sz="1600" b="1"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、图像采集及预处理实验。</a:t>
            </a:r>
            <a:r>
              <a:rPr sz="1600" b="1" dirty="0">
                <a:solidFill>
                  <a:prstClr val="black">
                    <a:lumMod val="85000"/>
                    <a:lumOff val="15000"/>
                  </a:prstClr>
                </a:solidFill>
                <a:latin typeface="微软雅黑" panose="020B0503020204020204" pitchFamily="34" charset="-122"/>
                <a:ea typeface="微软雅黑" panose="020B0503020204020204" pitchFamily="34" charset="-122"/>
              </a:rPr>
              <a:t>采用多标签识别的技术，</a:t>
            </a:r>
            <a:r>
              <a:rPr lang="zh-CN" sz="1600" b="1" dirty="0">
                <a:solidFill>
                  <a:prstClr val="black">
                    <a:lumMod val="85000"/>
                    <a:lumOff val="15000"/>
                  </a:prstClr>
                </a:solidFill>
                <a:latin typeface="微软雅黑" panose="020B0503020204020204" pitchFamily="34" charset="-122"/>
                <a:ea typeface="微软雅黑" panose="020B0503020204020204" pitchFamily="34" charset="-122"/>
              </a:rPr>
              <a:t>专门</a:t>
            </a:r>
            <a:r>
              <a:rPr sz="1600" b="1" dirty="0">
                <a:solidFill>
                  <a:prstClr val="black">
                    <a:lumMod val="85000"/>
                    <a:lumOff val="15000"/>
                  </a:prstClr>
                </a:solidFill>
                <a:latin typeface="微软雅黑" panose="020B0503020204020204" pitchFamily="34" charset="-122"/>
                <a:ea typeface="微软雅黑" panose="020B0503020204020204" pitchFamily="34" charset="-122"/>
              </a:rPr>
              <a:t>设计一个分类分支，判断输入是否为车牌</a:t>
            </a:r>
            <a:r>
              <a:rPr lang="zh-CN" sz="1600" b="1" dirty="0">
                <a:solidFill>
                  <a:prstClr val="black">
                    <a:lumMod val="85000"/>
                    <a:lumOff val="15000"/>
                  </a:prstClr>
                </a:solidFill>
                <a:latin typeface="微软雅黑" panose="020B0503020204020204" pitchFamily="34" charset="-122"/>
                <a:ea typeface="微软雅黑" panose="020B0503020204020204" pitchFamily="34" charset="-122"/>
              </a:rPr>
              <a:t>，训练数据都是开源数据</a:t>
            </a:r>
            <a:r>
              <a:rPr sz="1600" b="1" dirty="0">
                <a:solidFill>
                  <a:prstClr val="black">
                    <a:lumMod val="85000"/>
                    <a:lumOff val="15000"/>
                  </a:prstClr>
                </a:solidFill>
                <a:latin typeface="微软雅黑" panose="020B0503020204020204" pitchFamily="34" charset="-122"/>
                <a:ea typeface="微软雅黑" panose="020B0503020204020204" pitchFamily="34" charset="-122"/>
              </a:rPr>
              <a:t>。其中车牌全部识别正确的准确率为99.6%，判断输入是否为车牌的识别准确率为99.92%。</a:t>
            </a:r>
            <a:endParaRPr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034030" y="3721100"/>
            <a:ext cx="5484495" cy="1620520"/>
          </a:xfrm>
          <a:prstGeom prst="rect">
            <a:avLst/>
          </a:prstGeom>
        </p:spPr>
      </p:pic>
      <p:pic>
        <p:nvPicPr>
          <p:cNvPr id="6" name="图片 5"/>
          <p:cNvPicPr>
            <a:picLocks noChangeAspect="1"/>
          </p:cNvPicPr>
          <p:nvPr/>
        </p:nvPicPr>
        <p:blipFill>
          <a:blip r:embed="rId2"/>
          <a:stretch>
            <a:fillRect/>
          </a:stretch>
        </p:blipFill>
        <p:spPr>
          <a:xfrm>
            <a:off x="5782945" y="4978400"/>
            <a:ext cx="4201160" cy="123380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1899"/>
                            </p:stCondLst>
                            <p:childTnLst>
                              <p:par>
                                <p:cTn id="39" presetID="4" presetClass="entr" presetSubtype="16"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ox(in)">
                                      <p:cBhvr>
                                        <p:cTn id="41" dur="2000"/>
                                        <p:tgtEl>
                                          <p:spTgt spid="5"/>
                                        </p:tgtEl>
                                      </p:cBhvr>
                                    </p:animEffect>
                                  </p:childTnLst>
                                </p:cTn>
                              </p:par>
                            </p:childTnLst>
                          </p:cTn>
                        </p:par>
                        <p:par>
                          <p:cTn id="42" fill="hold">
                            <p:stCondLst>
                              <p:cond delay="3899"/>
                            </p:stCondLst>
                            <p:childTnLst>
                              <p:par>
                                <p:cTn id="43" presetID="4" presetClass="entr" presetSubtype="16"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ox(in)">
                                      <p:cBhvr>
                                        <p:cTn id="4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43996" y="123745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796713" y="98517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09260" y="140457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算法分析</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53318" y="134502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智慧停车闸机系统车牌识别算法分析</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44140" y="2292985"/>
            <a:ext cx="7793990" cy="4070985"/>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23143" y="2512155"/>
            <a:ext cx="7144792" cy="1050925"/>
          </a:xfrm>
          <a:prstGeom prst="rect">
            <a:avLst/>
          </a:prstGeom>
          <a:noFill/>
        </p:spPr>
        <p:txBody>
          <a:bodyPr>
            <a:spAutoFit/>
          </a:bodyPr>
          <a:lstStyle/>
          <a:p>
            <a:pPr defTabSz="1219200">
              <a:lnSpc>
                <a:spcPct val="130000"/>
              </a:lnSpc>
            </a:pPr>
            <a:r>
              <a:rPr lang="en-US" sz="1600" b="1"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、车牌定位。</a:t>
            </a:r>
            <a:r>
              <a:rPr sz="1600" b="1" dirty="0">
                <a:solidFill>
                  <a:prstClr val="black">
                    <a:lumMod val="85000"/>
                    <a:lumOff val="15000"/>
                  </a:prstClr>
                </a:solidFill>
                <a:latin typeface="微软雅黑" panose="020B0503020204020204" pitchFamily="34" charset="-122"/>
                <a:ea typeface="微软雅黑" panose="020B0503020204020204" pitchFamily="34" charset="-122"/>
              </a:rPr>
              <a:t>牌照图象经过了以上的处理后，牌照区域已经十分明显，而且其边缘得到了勾勒和加强。此时可进一步确定牌照在整幅图象中的准确位置。这里选用的是数学形态学的方法</a:t>
            </a:r>
            <a:endParaRPr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253105" y="3694430"/>
            <a:ext cx="6685280" cy="204851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1899"/>
                            </p:stCondLst>
                            <p:childTnLst>
                              <p:par>
                                <p:cTn id="39" presetID="22" presetClass="entr" presetSubtype="4"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down)">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43996" y="123745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796713" y="98517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09260" y="140457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算法分析</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53318" y="134502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智慧停车闸机系统车牌识别算法分析</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44140" y="2292985"/>
            <a:ext cx="7793990" cy="4070985"/>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23143" y="2512155"/>
            <a:ext cx="7144792" cy="2011045"/>
          </a:xfrm>
          <a:prstGeom prst="rect">
            <a:avLst/>
          </a:prstGeom>
          <a:noFill/>
        </p:spPr>
        <p:txBody>
          <a:bodyPr wrap="square">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、字符分割。</a:t>
            </a:r>
            <a:r>
              <a:rPr sz="1600" b="1" dirty="0">
                <a:solidFill>
                  <a:prstClr val="black">
                    <a:lumMod val="85000"/>
                    <a:lumOff val="15000"/>
                  </a:prstClr>
                </a:solidFill>
                <a:latin typeface="微软雅黑" panose="020B0503020204020204" pitchFamily="34" charset="-122"/>
                <a:ea typeface="微软雅黑" panose="020B0503020204020204" pitchFamily="34" charset="-122"/>
              </a:rPr>
              <a:t>在汽车牌照自动识别过程中，字符分割有承前启后的作用。它在前期牌照定位的基础上进行字符的分割，然后再利用分割的结果进行字符识别。字符识别的算法很多，因为车牌字符间间隔较大，不会出现字符粘连情况，所以此处采用的方法为寻找连续有文字的块，若长度大于某阈值，则认为该块有两个字符组成，需要分割。</a:t>
            </a:r>
            <a:endParaRPr sz="16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1219200">
              <a:lnSpc>
                <a:spcPct val="130000"/>
              </a:lnSpc>
            </a:pPr>
            <a:endParaRPr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3756660" y="4429125"/>
            <a:ext cx="5568950" cy="116840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par>
                          <p:cTn id="38" fill="hold">
                            <p:stCondLst>
                              <p:cond delay="1899"/>
                            </p:stCondLst>
                            <p:childTnLst>
                              <p:par>
                                <p:cTn id="39" presetID="42"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43996" y="123745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796713" y="98517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09260" y="140457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算法分析</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53318" y="134502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智慧停车闸机系统车牌识别算法分析</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44140" y="2292985"/>
            <a:ext cx="7793990" cy="4070985"/>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23143" y="2512155"/>
            <a:ext cx="7144792" cy="2011045"/>
          </a:xfrm>
          <a:prstGeom prst="rect">
            <a:avLst/>
          </a:prstGeom>
          <a:noFill/>
        </p:spPr>
        <p:txBody>
          <a:bodyPr wrap="square">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、字符识别。</a:t>
            </a:r>
            <a:r>
              <a:rPr sz="1600" b="1" dirty="0">
                <a:solidFill>
                  <a:prstClr val="black">
                    <a:lumMod val="85000"/>
                    <a:lumOff val="15000"/>
                  </a:prstClr>
                </a:solidFill>
                <a:latin typeface="微软雅黑" panose="020B0503020204020204" pitchFamily="34" charset="-122"/>
                <a:ea typeface="微软雅黑" panose="020B0503020204020204" pitchFamily="34" charset="-122"/>
              </a:rPr>
              <a:t>字符的识别目前用于车牌字符识别(OCR)中的算法主要有基于模板匹配的OCR算法以及基于人工神经网络的OCR算法</a:t>
            </a:r>
            <a:r>
              <a:rPr lang="zh-CN" sz="1600" b="1" dirty="0">
                <a:solidFill>
                  <a:prstClr val="black">
                    <a:lumMod val="85000"/>
                    <a:lumOff val="15000"/>
                  </a:prstClr>
                </a:solidFill>
                <a:latin typeface="微软雅黑" panose="020B0503020204020204" pitchFamily="34" charset="-122"/>
                <a:ea typeface="微软雅黑" panose="020B0503020204020204" pitchFamily="34" charset="-122"/>
              </a:rPr>
              <a:t>。首先取字符模板，接着依次取待识别字符与模板进行匹配，将其与模板字符相减，得到的0越多那么就越匹配。把每一幅相减后的图的0值个数保存，然后找数值最大的，即为识别出来的结果。</a:t>
            </a:r>
            <a:endParaRPr 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1219200">
              <a:lnSpc>
                <a:spcPct val="130000"/>
              </a:lnSpc>
            </a:pPr>
            <a:endParaRPr sz="16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859530" y="4298315"/>
            <a:ext cx="4714875" cy="177927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43996" y="1237453"/>
            <a:ext cx="7793741" cy="856804"/>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796713" y="985173"/>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09260" y="1404573"/>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算法分析</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53318" y="1345025"/>
            <a:ext cx="7144792" cy="45085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智慧停车闸机系统车牌识别算法分析</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644140" y="2220595"/>
            <a:ext cx="7793990" cy="445389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sp>
        <p:nvSpPr>
          <p:cNvPr id="3" name="TextBox 73"/>
          <p:cNvSpPr txBox="1"/>
          <p:nvPr/>
        </p:nvSpPr>
        <p:spPr>
          <a:xfrm>
            <a:off x="3033938" y="2350230"/>
            <a:ext cx="7144792" cy="4324985"/>
          </a:xfrm>
          <a:prstGeom prst="rect">
            <a:avLst/>
          </a:prstGeom>
          <a:noFill/>
        </p:spPr>
        <p:txBody>
          <a:bodyPr wrap="square">
            <a:spAutoFit/>
          </a:bodyPr>
          <a:lstStyle/>
          <a:p>
            <a:pPr defTabSz="1219200">
              <a:lnSpc>
                <a:spcPct val="130000"/>
              </a:lnSpc>
            </a:pP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、算法实现。课题组采用</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python</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实现了该算法</a:t>
            </a:r>
            <a:r>
              <a:rPr lang="zh-CN" sz="1600" b="1" dirty="0">
                <a:solidFill>
                  <a:prstClr val="black">
                    <a:lumMod val="85000"/>
                    <a:lumOff val="15000"/>
                  </a:prstClr>
                </a:solidFill>
                <a:latin typeface="微软雅黑" panose="020B0503020204020204" pitchFamily="34" charset="-122"/>
                <a:ea typeface="微软雅黑" panose="020B0503020204020204" pitchFamily="34" charset="-122"/>
              </a:rPr>
              <a:t>。</a:t>
            </a:r>
            <a:endParaRPr lang="zh-CN" sz="16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1219200">
              <a:lnSpc>
                <a:spcPct val="130000"/>
              </a:lnSpc>
            </a:pPr>
            <a:r>
              <a:rPr 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class Plate_recog():</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def __init__(self, recog_path, use_cuda=True):      </a:t>
            </a: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a:t>
            </a:r>
            <a:endParaRPr 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def _load_model(self, model_path): ......</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def run_recog(self, img, input_size=(192,64)): ......</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def pla_trans(self):   ......</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if __name__ =='__main__':</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os.environ['CUDA_VISIBLE_DEVICES'] = '0'</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recog = Plate_recog("recog.pth")</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img_list = glob.glob("imgs/*.jpg")</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for img_path in img_list:</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img = cv2.imread(img_path)</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is_plate, plate, p_score = recog.run_recog(img)</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r>
              <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rPr>
              <a:t>        print("%s的识别结果:%s" % (img_path, plate))</a:t>
            </a: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a:p>
            <a:pPr defTabSz="1219200">
              <a:lnSpc>
                <a:spcPct val="130000"/>
              </a:lnSpc>
            </a:pPr>
            <a:endParaRPr lang="en-US" altLang="zh-CN" sz="1400" b="1" dirty="0">
              <a:gradFill>
                <a:gsLst>
                  <a:gs pos="0">
                    <a:srgbClr val="E30000"/>
                  </a:gs>
                  <a:gs pos="100000">
                    <a:srgbClr val="760303"/>
                  </a:gs>
                </a:gsLst>
                <a:lin scaled="0"/>
              </a:gra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99"/>
                            </p:stCondLst>
                            <p:childTnLst>
                              <p:par>
                                <p:cTn id="30" presetID="2" presetClass="entr" presetSubtype="8"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0-#ppt_w/2"/>
                                          </p:val>
                                        </p:tav>
                                        <p:tav tm="100000">
                                          <p:val>
                                            <p:strVal val="#ppt_x"/>
                                          </p:val>
                                        </p:tav>
                                      </p:tavLst>
                                    </p:anim>
                                    <p:anim calcmode="lin" valueType="num">
                                      <p:cBhvr additive="base">
                                        <p:cTn id="37"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P spid="2" grpId="0" bldLvl="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2654300" y="1633220"/>
            <a:ext cx="7793990" cy="3453765"/>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a:defRPr/>
            </a:pPr>
            <a:endParaRPr lang="zh-CN" altLang="en-US" sz="2400">
              <a:solidFill>
                <a:prstClr val="white"/>
              </a:solidFill>
              <a:latin typeface="Calibri" panose="020F0502020204030204"/>
              <a:ea typeface="宋体" panose="02010600030101010101" pitchFamily="2" charset="-122"/>
            </a:endParaRPr>
          </a:p>
        </p:txBody>
      </p:sp>
      <p:grpSp>
        <p:nvGrpSpPr>
          <p:cNvPr id="20" name="Group 5"/>
          <p:cNvGrpSpPr/>
          <p:nvPr/>
        </p:nvGrpSpPr>
        <p:grpSpPr bwMode="auto">
          <a:xfrm>
            <a:off x="1806873" y="1380778"/>
            <a:ext cx="1237605" cy="1236018"/>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ln>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ln>
            <a:extLst>
              <a:ext uri="{909E8E84-426E-40DD-AFC4-6F175D3DCCD1}">
                <a14:hiddenFill xmlns:a14="http://schemas.microsoft.com/office/drawing/2010/main">
                  <a:solidFill>
                    <a:srgbClr val="FFFFFF"/>
                  </a:solidFill>
                </a14:hiddenFill>
              </a:ext>
            </a:extLst>
          </p:spPr>
          <p:txBody>
            <a:bodyPr wrap="none" anchor="ctr"/>
            <a:lstStyle/>
            <a:p>
              <a:pPr defTabSz="1219200"/>
              <a:endParaRPr lang="zh-CN" altLang="en-US" sz="2400">
                <a:solidFill>
                  <a:prstClr val="black"/>
                </a:solidFill>
                <a:latin typeface="Calibri" panose="020F0502020204030204" pitchFamily="34" charset="0"/>
                <a:ea typeface="宋体" panose="02010600030101010101" pitchFamily="2" charset="-122"/>
                <a:cs typeface="Arial" panose="020B0604020202020204" pitchFamily="34" charset="0"/>
              </a:endParaRPr>
            </a:p>
          </p:txBody>
        </p:sp>
      </p:grpSp>
      <p:sp>
        <p:nvSpPr>
          <p:cNvPr id="32" name="TextBox 69"/>
          <p:cNvSpPr txBox="1"/>
          <p:nvPr/>
        </p:nvSpPr>
        <p:spPr>
          <a:xfrm>
            <a:off x="1819420" y="1800178"/>
            <a:ext cx="1213805" cy="398780"/>
          </a:xfrm>
          <a:prstGeom prst="rect">
            <a:avLst/>
          </a:prstGeom>
          <a:noFill/>
        </p:spPr>
        <p:txBody>
          <a:bodyPr>
            <a:spAutoFit/>
          </a:bodyPr>
          <a:lstStyle/>
          <a:p>
            <a:pPr algn="ctr" defTabSz="1219200">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总结</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5" name="TextBox 73"/>
          <p:cNvSpPr txBox="1"/>
          <p:nvPr/>
        </p:nvSpPr>
        <p:spPr>
          <a:xfrm>
            <a:off x="3163478" y="1740630"/>
            <a:ext cx="7144792" cy="3328670"/>
          </a:xfrm>
          <a:prstGeom prst="rect">
            <a:avLst/>
          </a:prstGeom>
          <a:noFill/>
        </p:spPr>
        <p:txBody>
          <a:bodyPr>
            <a:spAutoFit/>
          </a:bodyPr>
          <a:lstStyle/>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在生活中发现社区智慧停车闸机系统存在的缺陷和漏洞后，本文对闸机系统的车牌识别技术进行了探究，并找到了解决该类问题的相关技术和方案。在本次研究性学习过程中，收获颇丰。既学习到了很多书本上学不到的知识，开阔了眼界，又提高了自己对科技改变生活的认知。</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1219200">
              <a:lnSpc>
                <a:spcPct val="130000"/>
              </a:lnSpc>
            </a:pPr>
            <a:r>
              <a:rPr lang="zh-CN" altLang="en-US" b="1" dirty="0">
                <a:solidFill>
                  <a:prstClr val="black">
                    <a:lumMod val="85000"/>
                    <a:lumOff val="15000"/>
                  </a:prstClr>
                </a:solidFill>
                <a:latin typeface="微软雅黑" panose="020B0503020204020204" pitchFamily="34" charset="-122"/>
                <a:ea typeface="微软雅黑" panose="020B0503020204020204" pitchFamily="34" charset="-122"/>
              </a:rPr>
              <a:t>在本次研究性学习中，我更加深入的了解到了科学技术在日常生活中具体而实际的应用，通过研究发现得多知识是自己目前所不具备的，也认识到了数学、物理等课程的重要性，由此也坚定了今后努力学习的决心。</a:t>
            </a:r>
            <a:endParaRPr lang="zh-CN" altLang="en-US"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2"/>
          <p:cNvSpPr txBox="1"/>
          <p:nvPr/>
        </p:nvSpPr>
        <p:spPr>
          <a:xfrm>
            <a:off x="1036509" y="17117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5</a:t>
            </a:r>
            <a:r>
              <a:rPr lang="zh-CN" altLang="en-US" sz="2800" b="1" dirty="0">
                <a:solidFill>
                  <a:srgbClr val="005DA2"/>
                </a:solidFill>
                <a:latin typeface="微软雅黑" panose="020B0503020204020204" pitchFamily="34" charset="-122"/>
                <a:ea typeface="微软雅黑" panose="020B0503020204020204" pitchFamily="34" charset="-122"/>
              </a:rPr>
              <a:t>、研究报告与结论</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99"/>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32" grpId="0"/>
      <p:bldP spid="35"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a:extLst>
              <a:ext uri="{28A0092B-C50C-407E-A947-70E740481C1C}">
                <a14:useLocalDpi xmlns:a14="http://schemas.microsoft.com/office/drawing/2010/main" val="0"/>
              </a:ext>
            </a:extLst>
          </a:blip>
          <a:srcRect t="5435" b="19587"/>
          <a:stretch>
            <a:fillRect/>
          </a:stretch>
        </p:blipFill>
        <p:spPr>
          <a:xfrm>
            <a:off x="0" y="992"/>
            <a:ext cx="12192000" cy="6856017"/>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790369" y="-675261"/>
            <a:ext cx="609678" cy="609424"/>
          </a:xfrm>
          <a:prstGeom prst="rect">
            <a:avLst/>
          </a:prstGeom>
        </p:spPr>
      </p:pic>
      <p:sp>
        <p:nvSpPr>
          <p:cNvPr id="23" name="TextBox 22"/>
          <p:cNvSpPr txBox="1"/>
          <p:nvPr/>
        </p:nvSpPr>
        <p:spPr>
          <a:xfrm>
            <a:off x="2570480" y="2458720"/>
            <a:ext cx="8174990" cy="1197610"/>
          </a:xfrm>
          <a:prstGeom prst="rect">
            <a:avLst/>
          </a:prstGeom>
          <a:noFill/>
        </p:spPr>
        <p:txBody>
          <a:bodyPr wrap="square" lIns="91424" tIns="45712" rIns="91424" bIns="45712" rtlCol="0" anchor="ctr">
            <a:spAutoFit/>
          </a:bodyPr>
          <a:lstStyle/>
          <a:p>
            <a:pPr algn="ctr" defTabSz="1219200"/>
            <a:r>
              <a:rPr lang="zh-CN" sz="7195" b="1" dirty="0">
                <a:solidFill>
                  <a:srgbClr val="0070C0"/>
                </a:solidFill>
                <a:latin typeface="Arial" panose="020B0604020202020204" pitchFamily="34" charset="0"/>
                <a:ea typeface="微软雅黑" panose="020B0503020204020204" pitchFamily="34" charset="-122"/>
                <a:cs typeface="Arial" panose="020B0604020202020204" pitchFamily="34" charset="0"/>
              </a:rPr>
              <a:t>谢谢各位老师！</a:t>
            </a:r>
            <a:endParaRPr lang="zh-CN" sz="7195"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par>
                                <p:cTn id="11" presetID="42"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6" repeatCount="indefinite" fill="hold" display="0">
                  <p:stCondLst>
                    <p:cond delay="indefinite"/>
                  </p:stCondLst>
                  <p:endCondLst>
                    <p:cond evt="onStopAudio" delay="0">
                      <p:tgtEl>
                        <p:sldTgt/>
                      </p:tgtEl>
                    </p:cond>
                  </p:endCondLst>
                </p:cTn>
                <p:tgtEl>
                  <p:spTgt spid="25"/>
                </p:tgtEl>
              </p:cMediaNode>
            </p:audio>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4166" y="1573898"/>
            <a:ext cx="512994" cy="51123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1</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5797" y="1573898"/>
            <a:ext cx="3742467" cy="511238"/>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28213"/>
            </a:xfrm>
            <a:prstGeom prst="rect">
              <a:avLst/>
            </a:prstGeom>
          </p:spPr>
          <p:txBody>
            <a:bodyPr wrap="square" lIns="121897" tIns="60948" rIns="121897" bIns="60948">
              <a:spAutoFit/>
            </a:bodyPr>
            <a:lstStyle/>
            <a:p>
              <a:pPr defTabSz="1219200">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选题背景及意义</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4166" y="2409915"/>
            <a:ext cx="512994" cy="51123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2</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1911" y="2409915"/>
            <a:ext cx="3742467" cy="511238"/>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28213"/>
            </a:xfrm>
            <a:prstGeom prst="rect">
              <a:avLst/>
            </a:prstGeom>
          </p:spPr>
          <p:txBody>
            <a:bodyPr wrap="square" lIns="121897" tIns="60948" rIns="121897" bIns="60948">
              <a:spAutoFit/>
            </a:bodyPr>
            <a:lstStyle/>
            <a:p>
              <a:pPr defTabSz="1219200">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课题小组成员</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4166" y="3295306"/>
            <a:ext cx="512994" cy="51123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3</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5797" y="3295306"/>
            <a:ext cx="3742467" cy="776232"/>
            <a:chOff x="6339097" y="3296031"/>
            <a:chExt cx="3744416" cy="776636"/>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736348"/>
            </a:xfrm>
            <a:prstGeom prst="rect">
              <a:avLst/>
            </a:prstGeom>
          </p:spPr>
          <p:txBody>
            <a:bodyPr wrap="square" lIns="121897" tIns="60948" rIns="121897" bIns="60948">
              <a:spAutoFit/>
            </a:bodyPr>
            <a:lstStyle/>
            <a:p>
              <a:pPr algn="l" defTabSz="1219200">
                <a:buClrTx/>
                <a:buSzTx/>
                <a:buFontTx/>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sym typeface="+mn-ea"/>
                </a:rPr>
                <a:t>研究内容及进度安排</a:t>
              </a:r>
              <a:endParaRPr kumimoji="0" lang="zh-CN" altLang="en-US" sz="2000" b="1" i="0" u="none" strike="noStrike" kern="100" cap="none" normalizeH="0" baseline="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defTabSz="1219200">
                <a:defRPr/>
              </a:pP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4166" y="4179718"/>
            <a:ext cx="512994" cy="51123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4</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5797" y="4179718"/>
            <a:ext cx="3742467" cy="511238"/>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28213"/>
            </a:xfrm>
            <a:prstGeom prst="rect">
              <a:avLst/>
            </a:prstGeom>
          </p:spPr>
          <p:txBody>
            <a:bodyPr wrap="square" lIns="121897" tIns="60948" rIns="121897" bIns="60948">
              <a:spAutoFit/>
            </a:bodyPr>
            <a:lstStyle/>
            <a:p>
              <a:pPr defTabSz="1219200">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研究方法与技术路线</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4296" y="5055842"/>
            <a:ext cx="512994" cy="511238"/>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r>
              <a:rPr lang="en-US" altLang="zh-CN" sz="3600" dirty="0">
                <a:solidFill>
                  <a:prstClr val="white"/>
                </a:solidFill>
                <a:latin typeface="Calibri" panose="020F0502020204030204"/>
                <a:ea typeface="Arial Unicode MS" panose="020B0604020202020204" pitchFamily="34" charset="-122"/>
                <a:cs typeface="Arial Unicode MS" panose="020B0604020202020204" pitchFamily="34" charset="-122"/>
              </a:rPr>
              <a:t>5</a:t>
            </a: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5797" y="5055842"/>
            <a:ext cx="3742467" cy="511238"/>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7" tIns="60948" rIns="121897" bIns="60948" anchor="ctr"/>
            <a:lstStyle/>
            <a:p>
              <a:pPr algn="ctr" defTabSz="1219200">
                <a:defRPr/>
              </a:pPr>
              <a:endParaRPr lang="zh-CN" altLang="en-US" sz="3600" dirty="0">
                <a:solidFill>
                  <a:prstClr val="white"/>
                </a:solidFill>
                <a:latin typeface="Calibri" panose="020F0502020204030204"/>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28213"/>
            </a:xfrm>
            <a:prstGeom prst="rect">
              <a:avLst/>
            </a:prstGeom>
          </p:spPr>
          <p:txBody>
            <a:bodyPr wrap="square" lIns="121897" tIns="60948" rIns="121897" bIns="60948">
              <a:spAutoFit/>
            </a:bodyPr>
            <a:lstStyle/>
            <a:p>
              <a:pPr defTabSz="1219200">
                <a:defRPr/>
              </a:pPr>
              <a:r>
                <a:rPr lang="zh-CN" altLang="en-US"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研究报告与总结</a:t>
              </a:r>
              <a:endParaRPr lang="zh-CN" altLang="zh-CN" sz="2000" b="1"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418" y="2219404"/>
            <a:ext cx="2806850" cy="1353538"/>
          </a:xfrm>
          <a:prstGeom prst="rect">
            <a:avLst/>
          </a:prstGeom>
          <a:noFill/>
        </p:spPr>
        <p:txBody>
          <a:bodyPr wrap="square" lIns="121885" tIns="60941" rIns="121885" bIns="60941">
            <a:spAutoFit/>
          </a:bodyPr>
          <a:lstStyle/>
          <a:p>
            <a:pPr algn="r" defTabSz="1219200">
              <a:defRPr/>
            </a:pPr>
            <a:r>
              <a:rPr lang="zh-CN" altLang="en-US" sz="4800" b="1" spc="200" dirty="0">
                <a:solidFill>
                  <a:srgbClr val="0070C0"/>
                </a:solidFill>
                <a:latin typeface="微软雅黑" panose="020B0503020204020204" pitchFamily="34" charset="-122"/>
                <a:ea typeface="微软雅黑" panose="020B0503020204020204" pitchFamily="34" charset="-122"/>
              </a:rPr>
              <a:t>目录 </a:t>
            </a:r>
            <a:endParaRPr lang="en-US" altLang="zh-CN" sz="4800" b="1" spc="200" dirty="0">
              <a:solidFill>
                <a:srgbClr val="0070C0"/>
              </a:solidFill>
              <a:latin typeface="微软雅黑" panose="020B0503020204020204" pitchFamily="34" charset="-122"/>
              <a:ea typeface="微软雅黑" panose="020B0503020204020204" pitchFamily="34" charset="-122"/>
            </a:endParaRPr>
          </a:p>
          <a:p>
            <a:pPr algn="r" defTabSz="1219200">
              <a:defRPr/>
            </a:pPr>
            <a:r>
              <a:rPr lang="en-US" altLang="zh-CN" sz="3200" b="1" spc="200" dirty="0">
                <a:solidFill>
                  <a:srgbClr val="0070C0"/>
                </a:solidFill>
                <a:latin typeface="微软雅黑" panose="020B0503020204020204" pitchFamily="34" charset="-122"/>
                <a:ea typeface="微软雅黑" panose="020B0503020204020204" pitchFamily="34" charset="-122"/>
              </a:rPr>
              <a:t>CONTENTS</a:t>
            </a:r>
            <a:endParaRPr lang="zh-CN" altLang="en-US" sz="3200" b="1" spc="200" dirty="0">
              <a:solidFill>
                <a:srgbClr val="0070C0"/>
              </a:solidFill>
              <a:latin typeface="微软雅黑" panose="020B0503020204020204" pitchFamily="34" charset="-122"/>
              <a:ea typeface="微软雅黑" panose="020B0503020204020204" pitchFamily="34" charset="-122"/>
            </a:endParaRPr>
          </a:p>
        </p:txBody>
      </p:sp>
      <p:sp>
        <p:nvSpPr>
          <p:cNvPr id="2" name="下箭头 1"/>
          <p:cNvSpPr/>
          <p:nvPr/>
        </p:nvSpPr>
        <p:spPr>
          <a:xfrm rot="16200000">
            <a:off x="4276622" y="1505912"/>
            <a:ext cx="575764" cy="679474"/>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25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275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6720" y="1409700"/>
            <a:ext cx="8796020" cy="529082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 name="矩形 3"/>
          <p:cNvSpPr/>
          <p:nvPr/>
        </p:nvSpPr>
        <p:spPr>
          <a:xfrm>
            <a:off x="3989929" y="1268818"/>
            <a:ext cx="4686911" cy="46341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zh-CN" altLang="en-US" sz="2400">
                <a:solidFill>
                  <a:prstClr val="white"/>
                </a:solidFill>
                <a:latin typeface="微软雅黑" panose="020B0503020204020204" pitchFamily="34" charset="-122"/>
                <a:ea typeface="微软雅黑" panose="020B0503020204020204" pitchFamily="34" charset="-122"/>
              </a:rPr>
              <a:t>选题背景</a:t>
            </a: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5" name="六边形 4"/>
          <p:cNvSpPr/>
          <p:nvPr/>
        </p:nvSpPr>
        <p:spPr>
          <a:xfrm>
            <a:off x="1062457" y="2925622"/>
            <a:ext cx="1587262" cy="1367757"/>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en-US" altLang="zh-CN" sz="3200" dirty="0">
                <a:solidFill>
                  <a:prstClr val="white"/>
                </a:solidFill>
                <a:latin typeface="微软雅黑" panose="020B0503020204020204" pitchFamily="34" charset="-122"/>
                <a:ea typeface="微软雅黑" panose="020B0503020204020204" pitchFamily="34" charset="-122"/>
              </a:rPr>
              <a:t>1</a:t>
            </a:r>
            <a:endParaRPr lang="en-US" altLang="zh-CN" sz="32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373755" y="1772920"/>
            <a:ext cx="7986395" cy="4766310"/>
          </a:xfrm>
          <a:prstGeom prst="rect">
            <a:avLst/>
          </a:prstGeom>
          <a:noFill/>
        </p:spPr>
        <p:txBody>
          <a:bodyPr wrap="square" lIns="91424" tIns="45712" rIns="91424" bIns="45712" rtlCol="0">
            <a:spAutoFit/>
          </a:bodyPr>
          <a:lstStyle/>
          <a:p>
            <a:pPr defTabSz="1219200">
              <a:lnSpc>
                <a:spcPct val="130000"/>
              </a:lnSpc>
            </a:pPr>
            <a:r>
              <a:rPr lang="en-US" altLang="zh-CN" sz="1600" dirty="0">
                <a:solidFill>
                  <a:sysClr val="windowText" lastClr="000000"/>
                </a:solidFill>
                <a:latin typeface="微软雅黑" panose="020B0503020204020204" pitchFamily="34" charset="-122"/>
                <a:ea typeface="微软雅黑" panose="020B0503020204020204" pitchFamily="34" charset="-122"/>
              </a:rPr>
              <a:t>     </a:t>
            </a:r>
            <a:r>
              <a:rPr lang="en-US" altLang="zh-CN" dirty="0">
                <a:solidFill>
                  <a:sysClr val="windowText" lastClr="000000"/>
                </a:solidFill>
                <a:latin typeface="微软雅黑" panose="020B0503020204020204" pitchFamily="34" charset="-122"/>
                <a:ea typeface="微软雅黑" panose="020B0503020204020204" pitchFamily="34" charset="-122"/>
              </a:rPr>
              <a:t> </a:t>
            </a:r>
            <a:r>
              <a:rPr lang="zh-CN" altLang="en-US" dirty="0">
                <a:solidFill>
                  <a:sysClr val="windowText" lastClr="000000"/>
                </a:solidFill>
                <a:latin typeface="微软雅黑" panose="020B0503020204020204" pitchFamily="34" charset="-122"/>
                <a:ea typeface="微软雅黑" panose="020B0503020204020204" pitchFamily="34" charset="-122"/>
              </a:rPr>
              <a:t>据调查发现，截至2022年3月底，全国机动车保有量达4.02亿辆，其中汽车驾驶人4.50亿人。而全国经营性停车位1.5亿个，加上路侧及未备案的停车位，共计约2.7亿个，车位缺口在1.8亿个左右。基于可以大幅提升泊位周转率进而缓解车位严重缺口矛盾的能力，当前智慧停车市场处于扩张的蓝海阶段。</a:t>
            </a:r>
            <a:endParaRPr lang="zh-CN" altLang="en-US" dirty="0">
              <a:solidFill>
                <a:sysClr val="windowText" lastClr="000000"/>
              </a:solidFill>
              <a:latin typeface="微软雅黑" panose="020B0503020204020204" pitchFamily="34" charset="-122"/>
              <a:ea typeface="微软雅黑" panose="020B0503020204020204" pitchFamily="34" charset="-122"/>
            </a:endParaRPr>
          </a:p>
          <a:p>
            <a:pPr defTabSz="1219200">
              <a:lnSpc>
                <a:spcPct val="130000"/>
              </a:lnSpc>
            </a:pPr>
            <a:r>
              <a:rPr lang="zh-CN" altLang="en-US" dirty="0">
                <a:solidFill>
                  <a:sysClr val="windowText" lastClr="000000"/>
                </a:solidFill>
                <a:latin typeface="微软雅黑" panose="020B0503020204020204" pitchFamily="34" charset="-122"/>
                <a:ea typeface="微软雅黑" panose="020B0503020204020204" pitchFamily="34" charset="-122"/>
              </a:rPr>
              <a:t>       在智慧停车解决方案中，智能闸机系统是其中的核心组成部分。智能闸机是专门用于住宅区、写字楼、公寓、商厦等场所停车场系统的出入口控制设备。通常与停车场软硬件管理系统的车牌识别系统配套，系统构成一体机作为完整的停车场收费设备。</a:t>
            </a:r>
            <a:endParaRPr lang="zh-CN" altLang="en-US" dirty="0">
              <a:solidFill>
                <a:sysClr val="windowText" lastClr="000000"/>
              </a:solidFill>
              <a:latin typeface="微软雅黑" panose="020B0503020204020204" pitchFamily="34" charset="-122"/>
              <a:ea typeface="微软雅黑" panose="020B0503020204020204" pitchFamily="34" charset="-122"/>
            </a:endParaRPr>
          </a:p>
          <a:p>
            <a:pPr defTabSz="1219200">
              <a:lnSpc>
                <a:spcPct val="130000"/>
              </a:lnSpc>
            </a:pPr>
            <a:r>
              <a:rPr lang="zh-CN" altLang="en-US" dirty="0">
                <a:solidFill>
                  <a:sysClr val="windowText" lastClr="000000"/>
                </a:solidFill>
                <a:latin typeface="微软雅黑" panose="020B0503020204020204" pitchFamily="34" charset="-122"/>
                <a:ea typeface="微软雅黑" panose="020B0503020204020204" pitchFamily="34" charset="-122"/>
              </a:rPr>
              <a:t>      但是，在现实使用中却发现，很多小区的智能闸机系统存在着漏洞。这个漏洞便是很多人使用自己打印的车牌或是用手机拍摄其他业主的车牌，也能够骗过闸机系统随意进出小区和地下车库。这是一种违法行为，这种行为也为小区的管理带来了极大的麻烦，同时也让业主蒙受了巨大的损失，极大的增加了邻里纠纷的可能性，给目前的和谐社会抹上了一种不和谐的音符。</a:t>
            </a: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17" name="文本框 2"/>
          <p:cNvSpPr txBox="1"/>
          <p:nvPr/>
        </p:nvSpPr>
        <p:spPr>
          <a:xfrm>
            <a:off x="1093024" y="15085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1</a:t>
            </a:r>
            <a:r>
              <a:rPr lang="zh-CN" altLang="en-US" sz="2800" b="1" dirty="0">
                <a:solidFill>
                  <a:srgbClr val="005DA2"/>
                </a:solidFill>
                <a:latin typeface="微软雅黑" panose="020B0503020204020204" pitchFamily="34" charset="-122"/>
                <a:ea typeface="微软雅黑" panose="020B0503020204020204" pitchFamily="34" charset="-122"/>
              </a:rPr>
              <a:t>、选题背景与意义</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0"/>
                                            </p:tgtEl>
                                            <p:attrNameLst>
                                              <p:attrName>style.visibility</p:attrName>
                                            </p:attrNameLst>
                                          </p:cBhvr>
                                          <p:to>
                                            <p:strVal val="visible"/>
                                          </p:to>
                                        </p:set>
                                        <p:animEffect transition="in" filter="wipe(left)">
                                          <p:cBhvr>
                                            <p:cTn id="28" dur="100"/>
                                            <p:tgtEl>
                                              <p:spTgt spid="10"/>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0"/>
                                            </p:tgtEl>
                                          </p:cBhvr>
                                          <p:to x="80000" y="100000"/>
                                        </p:animScale>
                                        <p:anim by="(#ppt_w*0.10)" calcmode="lin" valueType="num">
                                          <p:cBhvr>
                                            <p:cTn id="31" dur="50" autoRev="1" fill="hold">
                                              <p:stCondLst>
                                                <p:cond delay="0"/>
                                              </p:stCondLst>
                                            </p:cTn>
                                            <p:tgtEl>
                                              <p:spTgt spid="10"/>
                                            </p:tgtEl>
                                            <p:attrNameLst>
                                              <p:attrName>ppt_x</p:attrName>
                                            </p:attrNameLst>
                                          </p:cBhvr>
                                        </p:anim>
                                        <p:anim by="(-#ppt_w*0.10)" calcmode="lin" valueType="num">
                                          <p:cBhvr>
                                            <p:cTn id="32" dur="50" autoRev="1" fill="hold">
                                              <p:stCondLst>
                                                <p:cond delay="0"/>
                                              </p:stCondLst>
                                            </p:cTn>
                                            <p:tgtEl>
                                              <p:spTgt spid="10"/>
                                            </p:tgtEl>
                                            <p:attrNameLst>
                                              <p:attrName>ppt_y</p:attrName>
                                            </p:attrNameLst>
                                          </p:cBhvr>
                                        </p:anim>
                                        <p:animRot by="-480000">
                                          <p:cBhvr>
                                            <p:cTn id="3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animBg="1"/>
          <p:bldP spid="10" grpId="0"/>
          <p:bldP spid="10" grpId="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0"/>
                                            </p:tgtEl>
                                            <p:attrNameLst>
                                              <p:attrName>style.visibility</p:attrName>
                                            </p:attrNameLst>
                                          </p:cBhvr>
                                          <p:to>
                                            <p:strVal val="visible"/>
                                          </p:to>
                                        </p:set>
                                        <p:animEffect transition="in" filter="wipe(left)">
                                          <p:cBhvr>
                                            <p:cTn id="28" dur="100"/>
                                            <p:tgtEl>
                                              <p:spTgt spid="10"/>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0"/>
                                            </p:tgtEl>
                                          </p:cBhvr>
                                          <p:to x="80000" y="100000"/>
                                        </p:animScale>
                                        <p:anim by="(#ppt_w*0.10)" calcmode="lin" valueType="num">
                                          <p:cBhvr>
                                            <p:cTn id="31" dur="50" autoRev="1" fill="hold">
                                              <p:stCondLst>
                                                <p:cond delay="0"/>
                                              </p:stCondLst>
                                            </p:cTn>
                                            <p:tgtEl>
                                              <p:spTgt spid="10"/>
                                            </p:tgtEl>
                                            <p:attrNameLst>
                                              <p:attrName>ppt_x</p:attrName>
                                            </p:attrNameLst>
                                          </p:cBhvr>
                                        </p:anim>
                                        <p:anim by="(-#ppt_w*0.10)" calcmode="lin" valueType="num">
                                          <p:cBhvr>
                                            <p:cTn id="32" dur="50" autoRev="1" fill="hold">
                                              <p:stCondLst>
                                                <p:cond delay="0"/>
                                              </p:stCondLst>
                                            </p:cTn>
                                            <p:tgtEl>
                                              <p:spTgt spid="10"/>
                                            </p:tgtEl>
                                            <p:attrNameLst>
                                              <p:attrName>ppt_y</p:attrName>
                                            </p:attrNameLst>
                                          </p:cBhvr>
                                        </p:anim>
                                        <p:animRot by="-480000">
                                          <p:cBhvr>
                                            <p:cTn id="3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animBg="1"/>
          <p:bldP spid="10" grpId="0"/>
          <p:bldP spid="10" grpId="1"/>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6720" y="1409700"/>
            <a:ext cx="8796020" cy="529082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 name="矩形 3"/>
          <p:cNvSpPr/>
          <p:nvPr/>
        </p:nvSpPr>
        <p:spPr>
          <a:xfrm>
            <a:off x="3989929" y="1268818"/>
            <a:ext cx="4686911" cy="46341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zh-CN" altLang="en-US" sz="2400">
                <a:solidFill>
                  <a:prstClr val="white"/>
                </a:solidFill>
                <a:latin typeface="微软雅黑" panose="020B0503020204020204" pitchFamily="34" charset="-122"/>
                <a:ea typeface="微软雅黑" panose="020B0503020204020204" pitchFamily="34" charset="-122"/>
              </a:rPr>
              <a:t>选题背景</a:t>
            </a: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5" name="六边形 4"/>
          <p:cNvSpPr/>
          <p:nvPr/>
        </p:nvSpPr>
        <p:spPr>
          <a:xfrm>
            <a:off x="1062457" y="2925622"/>
            <a:ext cx="1587262" cy="1367757"/>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en-US" altLang="zh-CN" sz="3200" dirty="0">
                <a:solidFill>
                  <a:prstClr val="white"/>
                </a:solidFill>
                <a:latin typeface="微软雅黑" panose="020B0503020204020204" pitchFamily="34" charset="-122"/>
                <a:ea typeface="微软雅黑" panose="020B0503020204020204" pitchFamily="34" charset="-122"/>
              </a:rPr>
              <a:t>1</a:t>
            </a:r>
            <a:endParaRPr lang="en-US" altLang="zh-CN" sz="3200" dirty="0">
              <a:solidFill>
                <a:prstClr val="white"/>
              </a:solidFill>
              <a:latin typeface="微软雅黑" panose="020B0503020204020204" pitchFamily="34" charset="-122"/>
              <a:ea typeface="微软雅黑" panose="020B0503020204020204" pitchFamily="34" charset="-122"/>
            </a:endParaRPr>
          </a:p>
        </p:txBody>
      </p:sp>
      <p:sp>
        <p:nvSpPr>
          <p:cNvPr id="17" name="文本框 2"/>
          <p:cNvSpPr txBox="1"/>
          <p:nvPr/>
        </p:nvSpPr>
        <p:spPr>
          <a:xfrm>
            <a:off x="1093024" y="15085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1</a:t>
            </a:r>
            <a:r>
              <a:rPr lang="zh-CN" altLang="en-US" sz="2800" b="1" dirty="0">
                <a:solidFill>
                  <a:srgbClr val="005DA2"/>
                </a:solidFill>
                <a:latin typeface="微软雅黑" panose="020B0503020204020204" pitchFamily="34" charset="-122"/>
                <a:ea typeface="微软雅黑" panose="020B0503020204020204" pitchFamily="34" charset="-122"/>
              </a:rPr>
              <a:t>、选题背景与意义</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422015" y="1896745"/>
            <a:ext cx="4254500" cy="2396490"/>
          </a:xfrm>
          <a:prstGeom prst="rect">
            <a:avLst/>
          </a:prstGeom>
          <a:noFill/>
          <a:ln>
            <a:noFill/>
          </a:ln>
        </p:spPr>
      </p:pic>
      <p:pic>
        <p:nvPicPr>
          <p:cNvPr id="7" name="图片 6"/>
          <p:cNvPicPr>
            <a:picLocks noChangeAspect="1"/>
          </p:cNvPicPr>
          <p:nvPr/>
        </p:nvPicPr>
        <p:blipFill>
          <a:blip r:embed="rId2"/>
          <a:stretch>
            <a:fillRect/>
          </a:stretch>
        </p:blipFill>
        <p:spPr>
          <a:xfrm>
            <a:off x="3667125" y="4130267"/>
            <a:ext cx="4543425" cy="2381885"/>
          </a:xfrm>
          <a:prstGeom prst="rect">
            <a:avLst/>
          </a:prstGeom>
        </p:spPr>
      </p:pic>
      <p:pic>
        <p:nvPicPr>
          <p:cNvPr id="6" name="图片 5"/>
          <p:cNvPicPr>
            <a:picLocks noChangeAspect="1"/>
          </p:cNvPicPr>
          <p:nvPr/>
        </p:nvPicPr>
        <p:blipFill>
          <a:blip r:embed="rId3"/>
          <a:stretch>
            <a:fillRect/>
          </a:stretch>
        </p:blipFill>
        <p:spPr>
          <a:xfrm>
            <a:off x="7613480" y="2219280"/>
            <a:ext cx="4037965" cy="2292350"/>
          </a:xfrm>
          <a:prstGeom prst="rect">
            <a:avLst/>
          </a:prstGeom>
        </p:spPr>
      </p:pic>
      <p:pic>
        <p:nvPicPr>
          <p:cNvPr id="9" name="图片 8"/>
          <p:cNvPicPr/>
          <p:nvPr/>
        </p:nvPicPr>
        <p:blipFill>
          <a:blip r:embed="rId4" cstate="print">
            <a:extLst>
              <a:ext uri="{28A0092B-C50C-407E-A947-70E740481C1C}">
                <a14:useLocalDpi xmlns:a14="http://schemas.microsoft.com/office/drawing/2010/main" val="0"/>
              </a:ext>
            </a:extLst>
          </a:blip>
          <a:stretch>
            <a:fillRect/>
          </a:stretch>
        </p:blipFill>
        <p:spPr>
          <a:xfrm>
            <a:off x="8210550" y="4526192"/>
            <a:ext cx="3440895" cy="2315210"/>
          </a:xfrm>
          <a:prstGeom prst="rect">
            <a:avLst/>
          </a:prstGeom>
          <a:noFill/>
          <a:ln>
            <a:noFill/>
          </a:ln>
        </p:spPr>
      </p:pic>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6720" y="1409700"/>
            <a:ext cx="8796020" cy="529082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 name="矩形 3"/>
          <p:cNvSpPr/>
          <p:nvPr/>
        </p:nvSpPr>
        <p:spPr>
          <a:xfrm>
            <a:off x="3989929" y="1268818"/>
            <a:ext cx="4686911" cy="46341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zh-CN" altLang="en-US" sz="2400">
                <a:solidFill>
                  <a:prstClr val="white"/>
                </a:solidFill>
                <a:latin typeface="微软雅黑" panose="020B0503020204020204" pitchFamily="34" charset="-122"/>
                <a:ea typeface="微软雅黑" panose="020B0503020204020204" pitchFamily="34" charset="-122"/>
              </a:rPr>
              <a:t>研究意义</a:t>
            </a: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5" name="六边形 4"/>
          <p:cNvSpPr/>
          <p:nvPr/>
        </p:nvSpPr>
        <p:spPr>
          <a:xfrm>
            <a:off x="1062457" y="2925622"/>
            <a:ext cx="1587262" cy="1367757"/>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en-US" altLang="zh-CN" sz="3200" dirty="0">
                <a:solidFill>
                  <a:prstClr val="white"/>
                </a:solidFill>
                <a:latin typeface="微软雅黑" panose="020B0503020204020204" pitchFamily="34" charset="-122"/>
                <a:ea typeface="微软雅黑" panose="020B0503020204020204" pitchFamily="34" charset="-122"/>
              </a:rPr>
              <a:t>2</a:t>
            </a:r>
            <a:endParaRPr lang="en-US" altLang="zh-CN" sz="3200" dirty="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373755" y="1772920"/>
            <a:ext cx="7986395" cy="3783330"/>
          </a:xfrm>
          <a:prstGeom prst="rect">
            <a:avLst/>
          </a:prstGeom>
          <a:noFill/>
        </p:spPr>
        <p:txBody>
          <a:bodyPr wrap="square" lIns="91424" tIns="45712" rIns="91424" bIns="45712" rtlCol="0">
            <a:spAutoFit/>
          </a:bodyPr>
          <a:lstStyle/>
          <a:p>
            <a:pPr algn="just" defTabSz="1219200" fontAlgn="auto">
              <a:lnSpc>
                <a:spcPct val="150000"/>
              </a:lnSpc>
            </a:pPr>
            <a:r>
              <a:rPr lang="en-US" altLang="zh-CN" sz="2000" dirty="0">
                <a:solidFill>
                  <a:sysClr val="windowText" lastClr="000000"/>
                </a:solidFill>
                <a:latin typeface="微软雅黑" panose="020B0503020204020204" pitchFamily="34" charset="-122"/>
                <a:ea typeface="微软雅黑" panose="020B0503020204020204" pitchFamily="34" charset="-122"/>
              </a:rPr>
              <a:t>      </a:t>
            </a:r>
            <a:endParaRPr lang="en-US" altLang="zh-CN" sz="2000" dirty="0">
              <a:solidFill>
                <a:sysClr val="windowText" lastClr="000000"/>
              </a:solidFill>
              <a:latin typeface="微软雅黑" panose="020B0503020204020204" pitchFamily="34" charset="-122"/>
              <a:ea typeface="微软雅黑" panose="020B0503020204020204" pitchFamily="34" charset="-122"/>
            </a:endParaRPr>
          </a:p>
          <a:p>
            <a:pPr algn="just" defTabSz="1219200" fontAlgn="auto">
              <a:lnSpc>
                <a:spcPct val="150000"/>
              </a:lnSpc>
            </a:pPr>
            <a:r>
              <a:rPr lang="en-US" altLang="zh-CN" sz="2000" dirty="0">
                <a:solidFill>
                  <a:sysClr val="windowText" lastClr="000000"/>
                </a:solidFill>
                <a:latin typeface="微软雅黑" panose="020B0503020204020204" pitchFamily="34" charset="-122"/>
                <a:ea typeface="微软雅黑" panose="020B0503020204020204" pitchFamily="34" charset="-122"/>
              </a:rPr>
              <a:t>      </a:t>
            </a:r>
            <a:r>
              <a:rPr lang="zh-CN" altLang="en-US" sz="2000" dirty="0">
                <a:solidFill>
                  <a:sysClr val="windowText" lastClr="000000"/>
                </a:solidFill>
                <a:latin typeface="微软雅黑" panose="020B0503020204020204" pitchFamily="34" charset="-122"/>
                <a:ea typeface="微软雅黑" panose="020B0503020204020204" pitchFamily="34" charset="-122"/>
              </a:rPr>
              <a:t>通过认真观察生活中和身边的事物，本着溯本求源的精神和科学的态度，本课题小组对智慧停车及智能闸机系统的实现原理和实施过程产生了浓厚的兴趣，对其进行了较为深入的调查、分析、学习和编程实验，找出了解决这些漏洞的可行技术方案。本课题的研究使得作为高中生的我们在综合素质的培养方面有极大的帮助，锻炼了我们在生活中和身边发现问题、分析问题和解决问题的能力，也坚定了学好课程，探索科学，以便将来为祖国的科技发展贡献力量的决心。</a:t>
            </a:r>
            <a:endParaRPr lang="zh-CN" altLang="en-US" sz="2000" dirty="0">
              <a:solidFill>
                <a:sysClr val="windowText" lastClr="000000"/>
              </a:solidFill>
              <a:latin typeface="微软雅黑" panose="020B0503020204020204" pitchFamily="34" charset="-122"/>
              <a:ea typeface="微软雅黑" panose="020B0503020204020204" pitchFamily="34" charset="-122"/>
            </a:endParaRPr>
          </a:p>
        </p:txBody>
      </p:sp>
      <p:sp>
        <p:nvSpPr>
          <p:cNvPr id="17" name="文本框 2"/>
          <p:cNvSpPr txBox="1"/>
          <p:nvPr/>
        </p:nvSpPr>
        <p:spPr>
          <a:xfrm>
            <a:off x="1093024" y="15085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1</a:t>
            </a:r>
            <a:r>
              <a:rPr lang="zh-CN" altLang="en-US" sz="2800" b="1" dirty="0">
                <a:solidFill>
                  <a:srgbClr val="005DA2"/>
                </a:solidFill>
                <a:latin typeface="微软雅黑" panose="020B0503020204020204" pitchFamily="34" charset="-122"/>
                <a:ea typeface="微软雅黑" panose="020B0503020204020204" pitchFamily="34" charset="-122"/>
              </a:rPr>
              <a:t>、选题背景与意义</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0"/>
                                            </p:tgtEl>
                                            <p:attrNameLst>
                                              <p:attrName>style.visibility</p:attrName>
                                            </p:attrNameLst>
                                          </p:cBhvr>
                                          <p:to>
                                            <p:strVal val="visible"/>
                                          </p:to>
                                        </p:set>
                                        <p:animEffect transition="in" filter="wipe(left)">
                                          <p:cBhvr>
                                            <p:cTn id="28" dur="100"/>
                                            <p:tgtEl>
                                              <p:spTgt spid="10"/>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0"/>
                                            </p:tgtEl>
                                          </p:cBhvr>
                                          <p:to x="80000" y="100000"/>
                                        </p:animScale>
                                        <p:anim by="(#ppt_w*0.10)" calcmode="lin" valueType="num">
                                          <p:cBhvr>
                                            <p:cTn id="31" dur="50" autoRev="1" fill="hold">
                                              <p:stCondLst>
                                                <p:cond delay="0"/>
                                              </p:stCondLst>
                                            </p:cTn>
                                            <p:tgtEl>
                                              <p:spTgt spid="10"/>
                                            </p:tgtEl>
                                            <p:attrNameLst>
                                              <p:attrName>ppt_x</p:attrName>
                                            </p:attrNameLst>
                                          </p:cBhvr>
                                        </p:anim>
                                        <p:anim by="(-#ppt_w*0.10)" calcmode="lin" valueType="num">
                                          <p:cBhvr>
                                            <p:cTn id="32" dur="50" autoRev="1" fill="hold">
                                              <p:stCondLst>
                                                <p:cond delay="0"/>
                                              </p:stCondLst>
                                            </p:cTn>
                                            <p:tgtEl>
                                              <p:spTgt spid="10"/>
                                            </p:tgtEl>
                                            <p:attrNameLst>
                                              <p:attrName>ppt_y</p:attrName>
                                            </p:attrNameLst>
                                          </p:cBhvr>
                                        </p:anim>
                                        <p:animRot by="-480000">
                                          <p:cBhvr>
                                            <p:cTn id="3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0" grpId="0"/>
          <p:bldP spid="10" grpId="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99"/>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99"/>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899"/>
                                </p:stCondLst>
                                <p:childTnLst>
                                  <p:par>
                                    <p:cTn id="21" presetID="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childTnLst>
                              </p:cTn>
                            </p:par>
                            <p:par>
                              <p:cTn id="25" fill="hold">
                                <p:stCondLst>
                                  <p:cond delay="2399"/>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0"/>
                                            </p:tgtEl>
                                            <p:attrNameLst>
                                              <p:attrName>style.visibility</p:attrName>
                                            </p:attrNameLst>
                                          </p:cBhvr>
                                          <p:to>
                                            <p:strVal val="visible"/>
                                          </p:to>
                                        </p:set>
                                        <p:animEffect transition="in" filter="wipe(left)">
                                          <p:cBhvr>
                                            <p:cTn id="28" dur="100"/>
                                            <p:tgtEl>
                                              <p:spTgt spid="10"/>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0"/>
                                            </p:tgtEl>
                                          </p:cBhvr>
                                          <p:to x="80000" y="100000"/>
                                        </p:animScale>
                                        <p:anim by="(#ppt_w*0.10)" calcmode="lin" valueType="num">
                                          <p:cBhvr>
                                            <p:cTn id="31" dur="50" autoRev="1" fill="hold">
                                              <p:stCondLst>
                                                <p:cond delay="0"/>
                                              </p:stCondLst>
                                            </p:cTn>
                                            <p:tgtEl>
                                              <p:spTgt spid="10"/>
                                            </p:tgtEl>
                                            <p:attrNameLst>
                                              <p:attrName>ppt_x</p:attrName>
                                            </p:attrNameLst>
                                          </p:cBhvr>
                                        </p:anim>
                                        <p:anim by="(-#ppt_w*0.10)" calcmode="lin" valueType="num">
                                          <p:cBhvr>
                                            <p:cTn id="32" dur="50" autoRev="1" fill="hold">
                                              <p:stCondLst>
                                                <p:cond delay="0"/>
                                              </p:stCondLst>
                                            </p:cTn>
                                            <p:tgtEl>
                                              <p:spTgt spid="10"/>
                                            </p:tgtEl>
                                            <p:attrNameLst>
                                              <p:attrName>ppt_y</p:attrName>
                                            </p:attrNameLst>
                                          </p:cBhvr>
                                        </p:anim>
                                        <p:animRot by="-480000">
                                          <p:cBhvr>
                                            <p:cTn id="33" dur="50" autoRev="1" fill="hold">
                                              <p:stCondLst>
                                                <p:cond delay="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10" grpId="0"/>
          <p:bldP spid="10" grpId="1"/>
          <p:bldP spid="1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871761" y="1989590"/>
            <a:ext cx="2481580" cy="2225041"/>
            <a:chOff x="1827008" y="2120901"/>
            <a:chExt cx="2298857" cy="2061208"/>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sysClr val="windowText" lastClr="000000"/>
                </a:solidFill>
                <a:latin typeface="Calibri" panose="020F0502020204030204"/>
                <a:ea typeface="宋体" panose="02010600030101010101" pitchFamily="2" charset="-122"/>
              </a:endParaRPr>
            </a:p>
          </p:txBody>
        </p:sp>
        <p:sp>
          <p:nvSpPr>
            <p:cNvPr id="11" name="矩形 10"/>
            <p:cNvSpPr/>
            <p:nvPr/>
          </p:nvSpPr>
          <p:spPr>
            <a:xfrm>
              <a:off x="1827008" y="2565614"/>
              <a:ext cx="2298857" cy="16164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sysClr val="windowText" lastClr="000000"/>
                </a:solidFill>
                <a:latin typeface="Calibri" panose="020F0502020204030204"/>
                <a:ea typeface="宋体" panose="02010600030101010101" pitchFamily="2" charset="-122"/>
              </a:endParaRPr>
            </a:p>
          </p:txBody>
        </p:sp>
      </p:grpSp>
      <p:grpSp>
        <p:nvGrpSpPr>
          <p:cNvPr id="12" name="组合 11"/>
          <p:cNvGrpSpPr/>
          <p:nvPr/>
        </p:nvGrpSpPr>
        <p:grpSpPr>
          <a:xfrm>
            <a:off x="8291195" y="1989455"/>
            <a:ext cx="2826385" cy="2954655"/>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grpSp>
      <p:grpSp>
        <p:nvGrpSpPr>
          <p:cNvPr id="18" name="组合 17"/>
          <p:cNvGrpSpPr/>
          <p:nvPr/>
        </p:nvGrpSpPr>
        <p:grpSpPr>
          <a:xfrm>
            <a:off x="1502994" y="1989590"/>
            <a:ext cx="2481580" cy="1342391"/>
            <a:chOff x="1827008" y="2120901"/>
            <a:chExt cx="2298857" cy="12435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20" name="矩形 19"/>
            <p:cNvSpPr/>
            <p:nvPr/>
          </p:nvSpPr>
          <p:spPr>
            <a:xfrm>
              <a:off x="1827008" y="2565614"/>
              <a:ext cx="2298857" cy="79883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grpSp>
      <p:sp>
        <p:nvSpPr>
          <p:cNvPr id="21" name="文本框 29"/>
          <p:cNvSpPr txBox="1"/>
          <p:nvPr/>
        </p:nvSpPr>
        <p:spPr>
          <a:xfrm>
            <a:off x="1909562" y="2017254"/>
            <a:ext cx="1668274" cy="398780"/>
          </a:xfrm>
          <a:prstGeom prst="rect">
            <a:avLst/>
          </a:prstGeom>
          <a:noFill/>
        </p:spPr>
        <p:txBody>
          <a:bodyPr wrap="square" rtlCol="0">
            <a:spAutoFit/>
          </a:bodyPr>
          <a:lstStyle/>
          <a:p>
            <a:pPr algn="ctr" defTabSz="1219200"/>
            <a:r>
              <a:rPr lang="zh-CN" altLang="en-US" sz="2000" dirty="0">
                <a:solidFill>
                  <a:prstClr val="white"/>
                </a:solidFill>
                <a:latin typeface="微软雅黑" panose="020B0503020204020204" pitchFamily="34" charset="-122"/>
                <a:ea typeface="微软雅黑" panose="020B0503020204020204" pitchFamily="34" charset="-122"/>
              </a:rPr>
              <a:t>指导老师</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8697896" y="2017254"/>
            <a:ext cx="1668274" cy="398780"/>
          </a:xfrm>
          <a:prstGeom prst="rect">
            <a:avLst/>
          </a:prstGeom>
          <a:noFill/>
        </p:spPr>
        <p:txBody>
          <a:bodyPr wrap="square" rtlCol="0">
            <a:spAutoFit/>
          </a:bodyPr>
          <a:lstStyle/>
          <a:p>
            <a:pPr algn="ctr" defTabSz="1219200"/>
            <a:r>
              <a:rPr lang="zh-CN" altLang="en-US" sz="2000" dirty="0">
                <a:solidFill>
                  <a:prstClr val="white"/>
                </a:solidFill>
                <a:latin typeface="微软雅黑" panose="020B0503020204020204" pitchFamily="34" charset="-122"/>
                <a:ea typeface="微软雅黑" panose="020B0503020204020204" pitchFamily="34" charset="-122"/>
              </a:rPr>
              <a:t>成员</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5278329" y="2017254"/>
            <a:ext cx="1668274" cy="398780"/>
          </a:xfrm>
          <a:prstGeom prst="rect">
            <a:avLst/>
          </a:prstGeom>
          <a:noFill/>
        </p:spPr>
        <p:txBody>
          <a:bodyPr wrap="square" rtlCol="0">
            <a:spAutoFit/>
          </a:bodyPr>
          <a:lstStyle/>
          <a:p>
            <a:pPr algn="ctr" defTabSz="1219200"/>
            <a:r>
              <a:rPr lang="zh-CN" altLang="en-US" sz="2000" dirty="0">
                <a:solidFill>
                  <a:prstClr val="white"/>
                </a:solidFill>
                <a:latin typeface="微软雅黑" panose="020B0503020204020204" pitchFamily="34" charset="-122"/>
                <a:ea typeface="微软雅黑" panose="020B0503020204020204" pitchFamily="34" charset="-122"/>
              </a:rPr>
              <a:t>组长</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2023861" y="2701435"/>
            <a:ext cx="1668274" cy="398780"/>
          </a:xfrm>
          <a:prstGeom prst="rect">
            <a:avLst/>
          </a:prstGeom>
          <a:noFill/>
        </p:spPr>
        <p:txBody>
          <a:bodyPr wrap="square" rtlCol="0">
            <a:spAutoFit/>
          </a:bodyPr>
          <a:lstStyle/>
          <a:p>
            <a:pPr algn="just" defTabSz="1219200"/>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刘轩轩老师</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5366783" y="2796685"/>
            <a:ext cx="1668274" cy="1014730"/>
          </a:xfrm>
          <a:prstGeom prst="rect">
            <a:avLst/>
          </a:prstGeom>
          <a:noFill/>
        </p:spPr>
        <p:txBody>
          <a:bodyPr wrap="square" rtlCol="0">
            <a:spAutoFit/>
          </a:bodyPr>
          <a:lstStyle/>
          <a:p>
            <a:pPr algn="just" defTabSz="1219200"/>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王鹤霖</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1219200"/>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1219200"/>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高二（</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）班</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7" name="文本框 35"/>
          <p:cNvSpPr txBox="1"/>
          <p:nvPr/>
        </p:nvSpPr>
        <p:spPr>
          <a:xfrm>
            <a:off x="8446134" y="2497129"/>
            <a:ext cx="2516505" cy="2317366"/>
          </a:xfrm>
          <a:prstGeom prst="rect">
            <a:avLst/>
          </a:prstGeom>
          <a:noFill/>
        </p:spPr>
        <p:txBody>
          <a:bodyPr wrap="square" rtlCol="0">
            <a:spAutoFit/>
          </a:bodyPr>
          <a:lstStyle/>
          <a:p>
            <a:pPr algn="just" defTabSz="1219200">
              <a:lnSpc>
                <a:spcPts val="45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董佳锐 高二（</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2</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）班</a:t>
            </a:r>
            <a:endPar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sym typeface="+mn-ea"/>
            </a:endParaRPr>
          </a:p>
          <a:p>
            <a:pPr algn="just" defTabSz="1219200">
              <a:lnSpc>
                <a:spcPts val="45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王恒清 高二（</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5</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）班</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endParaRPr>
          </a:p>
          <a:p>
            <a:pPr algn="just" defTabSz="1219200">
              <a:lnSpc>
                <a:spcPts val="45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王昊鹏 高二（4）班</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endParaRPr>
          </a:p>
          <a:p>
            <a:pPr algn="just" defTabSz="1219200">
              <a:lnSpc>
                <a:spcPts val="4500"/>
              </a:lnSpc>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rPr>
              <a:t>王轶哲 高二（4）班</a:t>
            </a:r>
            <a:endPar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sym typeface="+mn-ea"/>
            </a:endParaRPr>
          </a:p>
        </p:txBody>
      </p:sp>
      <p:sp>
        <p:nvSpPr>
          <p:cNvPr id="29" name="文本框 2"/>
          <p:cNvSpPr txBox="1"/>
          <p:nvPr/>
        </p:nvSpPr>
        <p:spPr>
          <a:xfrm>
            <a:off x="891729" y="181333"/>
            <a:ext cx="328724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2</a:t>
            </a:r>
            <a:r>
              <a:rPr lang="zh-CN" altLang="en-US" sz="2800" b="1" dirty="0">
                <a:solidFill>
                  <a:srgbClr val="005DA2"/>
                </a:solidFill>
                <a:latin typeface="微软雅黑" panose="020B0503020204020204" pitchFamily="34" charset="-122"/>
                <a:ea typeface="微软雅黑" panose="020B0503020204020204" pitchFamily="34" charset="-122"/>
              </a:rPr>
              <a:t>、课题小组成员</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5"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9339" y="4728407"/>
            <a:ext cx="6265512" cy="13402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31" name="矩形 30"/>
          <p:cNvSpPr/>
          <p:nvPr/>
        </p:nvSpPr>
        <p:spPr>
          <a:xfrm>
            <a:off x="2783201" y="1743653"/>
            <a:ext cx="6265512" cy="13402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32" name="椭圆 64"/>
          <p:cNvSpPr>
            <a:spLocks noChangeArrowheads="1"/>
          </p:cNvSpPr>
          <p:nvPr/>
        </p:nvSpPr>
        <p:spPr bwMode="auto">
          <a:xfrm>
            <a:off x="1270838" y="1413825"/>
            <a:ext cx="1658945" cy="1657569"/>
          </a:xfrm>
          <a:prstGeom prst="ellipse">
            <a:avLst/>
          </a:prstGeom>
          <a:solidFill>
            <a:srgbClr val="005DA2"/>
          </a:solidFill>
          <a:ln w="190500" cap="sq" cmpd="sng">
            <a:solidFill>
              <a:schemeClr val="bg1">
                <a:lumMod val="65000"/>
              </a:schemeClr>
            </a:solidFill>
            <a:round/>
          </a:ln>
        </p:spPr>
        <p:txBody>
          <a:bodyPr lIns="91424" tIns="45712" rIns="91424" bIns="45712" anchor="ctr"/>
          <a:lstStyle/>
          <a:p>
            <a:pPr algn="ctr" defTabSz="1219200"/>
            <a:r>
              <a:rPr lang="zh-CN" altLang="en-US" sz="28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研究内容</a:t>
            </a:r>
            <a:endParaRPr lang="zh-CN" altLang="zh-CN" sz="28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32"/>
          <p:cNvSpPr txBox="1"/>
          <p:nvPr/>
        </p:nvSpPr>
        <p:spPr>
          <a:xfrm>
            <a:off x="3248052" y="1910046"/>
            <a:ext cx="5905425" cy="2490470"/>
          </a:xfrm>
          <a:prstGeom prst="rect">
            <a:avLst/>
          </a:prstGeom>
          <a:noFill/>
        </p:spPr>
        <p:txBody>
          <a:bodyPr wrap="square" lIns="91424" tIns="45712" rIns="91424" bIns="45712" rtlCol="0">
            <a:spAutoFit/>
          </a:bodyPr>
          <a:lstStyle/>
          <a:p>
            <a:pPr defTabSz="1219200">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（1）利用假期走访、调研智慧停车闸机系统的设备组成及使用现状，统计存在前述问题的系统数量；</a:t>
            </a:r>
            <a:endParaRPr lang="zh-CN" altLang="en-US" sz="2000" dirty="0">
              <a:solidFill>
                <a:sysClr val="windowText" lastClr="000000"/>
              </a:solidFill>
              <a:latin typeface="微软雅黑" panose="020B0503020204020204" pitchFamily="34" charset="-122"/>
              <a:ea typeface="微软雅黑" panose="020B0503020204020204" pitchFamily="34" charset="-122"/>
            </a:endParaRPr>
          </a:p>
          <a:p>
            <a:pPr defTabSz="1219200">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（2）通过查阅资料了解、学习并研究智慧停车及智能闸机系统的原理和实现方法；</a:t>
            </a:r>
            <a:endParaRPr lang="zh-CN" altLang="en-US" sz="2000" dirty="0">
              <a:solidFill>
                <a:sysClr val="windowText" lastClr="000000"/>
              </a:solidFill>
              <a:latin typeface="微软雅黑" panose="020B0503020204020204" pitchFamily="34" charset="-122"/>
              <a:ea typeface="微软雅黑" panose="020B0503020204020204" pitchFamily="34" charset="-122"/>
            </a:endParaRPr>
          </a:p>
          <a:p>
            <a:pPr defTabSz="1219200">
              <a:lnSpc>
                <a:spcPct val="130000"/>
              </a:lnSpc>
            </a:pPr>
            <a:r>
              <a:rPr lang="zh-CN" altLang="en-US" sz="2000" dirty="0">
                <a:solidFill>
                  <a:sysClr val="windowText" lastClr="000000"/>
                </a:solidFill>
                <a:latin typeface="微软雅黑" panose="020B0503020204020204" pitchFamily="34" charset="-122"/>
                <a:ea typeface="微软雅黑" panose="020B0503020204020204" pitchFamily="34" charset="-122"/>
              </a:rPr>
              <a:t>（3）分析存在问题所产生的根本原因，并找出解决该类问题的方法和技术方案。</a:t>
            </a:r>
            <a:endParaRPr lang="zh-CN" altLang="en-US" sz="2000" dirty="0">
              <a:solidFill>
                <a:sysClr val="windowText" lastClr="000000"/>
              </a:solidFill>
              <a:latin typeface="微软雅黑" panose="020B0503020204020204" pitchFamily="34" charset="-122"/>
              <a:ea typeface="微软雅黑" panose="020B0503020204020204" pitchFamily="34" charset="-122"/>
            </a:endParaRPr>
          </a:p>
        </p:txBody>
      </p:sp>
      <p:sp>
        <p:nvSpPr>
          <p:cNvPr id="34" name="椭圆 64"/>
          <p:cNvSpPr>
            <a:spLocks noChangeArrowheads="1"/>
          </p:cNvSpPr>
          <p:nvPr/>
        </p:nvSpPr>
        <p:spPr bwMode="auto">
          <a:xfrm>
            <a:off x="9408800" y="4115583"/>
            <a:ext cx="1658945" cy="1657569"/>
          </a:xfrm>
          <a:prstGeom prst="ellipse">
            <a:avLst/>
          </a:prstGeom>
          <a:solidFill>
            <a:srgbClr val="005DA2"/>
          </a:solidFill>
          <a:ln w="190500" cap="sq" cmpd="sng">
            <a:solidFill>
              <a:schemeClr val="bg1">
                <a:lumMod val="65000"/>
              </a:schemeClr>
            </a:solidFill>
            <a:round/>
          </a:ln>
        </p:spPr>
        <p:txBody>
          <a:bodyPr lIns="91424" tIns="45712" rIns="91424" bIns="45712" anchor="ctr"/>
          <a:lstStyle/>
          <a:p>
            <a:pPr algn="ctr" defTabSz="1219200"/>
            <a:r>
              <a:rPr lang="zh-CN" altLang="en-US" sz="28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rPr>
              <a:t>研究内容</a:t>
            </a:r>
            <a:endParaRPr lang="zh-CN" altLang="zh-CN" sz="2800" b="1" dirty="0">
              <a:solidFill>
                <a:prstClr val="white"/>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文本框 2"/>
          <p:cNvSpPr txBox="1"/>
          <p:nvPr/>
        </p:nvSpPr>
        <p:spPr>
          <a:xfrm>
            <a:off x="895350" y="201930"/>
            <a:ext cx="431165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3</a:t>
            </a:r>
            <a:r>
              <a:rPr lang="zh-CN" altLang="en-US" sz="2800" b="1" dirty="0">
                <a:solidFill>
                  <a:srgbClr val="005DA2"/>
                </a:solidFill>
                <a:latin typeface="微软雅黑" panose="020B0503020204020204" pitchFamily="34" charset="-122"/>
                <a:ea typeface="微软雅黑" panose="020B0503020204020204" pitchFamily="34" charset="-122"/>
              </a:rPr>
              <a:t>、研究内容及研究计划</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20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561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11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2" grpId="1" bldLvl="0" animBg="1"/>
      <p:bldP spid="33" grpId="0"/>
      <p:bldP spid="33" grpId="1"/>
      <p:bldP spid="34" grpId="0" bldLvl="0" animBg="1"/>
      <p:bldP spid="34" grpId="1" bldLvl="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160" y="3789102"/>
            <a:ext cx="10938527" cy="437916"/>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white"/>
                  </a:solidFill>
                  <a:latin typeface="Calibri" panose="020F0502020204030204"/>
                  <a:ea typeface="宋体" panose="02010600030101010101" pitchFamily="2" charset="-122"/>
                </a:endParaRPr>
              </a:p>
            </p:txBody>
          </p:sp>
        </p:grpSp>
      </p:grpSp>
      <p:cxnSp>
        <p:nvCxnSpPr>
          <p:cNvPr id="129" name="肘形连接符 128"/>
          <p:cNvCxnSpPr/>
          <p:nvPr/>
        </p:nvCxnSpPr>
        <p:spPr>
          <a:xfrm rot="5400000" flipH="1" flipV="1">
            <a:off x="2214082" y="30740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2087245" y="3581400"/>
            <a:ext cx="735330" cy="852805"/>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dirty="0">
                <a:solidFill>
                  <a:prstClr val="white"/>
                </a:solidFill>
                <a:latin typeface="Calibri" panose="020F0502020204030204"/>
                <a:ea typeface="宋体" panose="02010600030101010101" pitchFamily="2" charset="-122"/>
              </a:endParaRPr>
            </a:p>
          </p:txBody>
        </p:sp>
        <p:sp>
          <p:nvSpPr>
            <p:cNvPr id="132" name="文本框 64"/>
            <p:cNvSpPr txBox="1"/>
            <p:nvPr/>
          </p:nvSpPr>
          <p:spPr>
            <a:xfrm>
              <a:off x="1115002" y="3298194"/>
              <a:ext cx="577850" cy="267434"/>
            </a:xfrm>
            <a:prstGeom prst="rect">
              <a:avLst/>
            </a:prstGeom>
            <a:grpFill/>
          </p:spPr>
          <p:txBody>
            <a:bodyPr wrap="square" rtlCol="0">
              <a:spAutoFit/>
            </a:bodyPr>
            <a:lstStyle/>
            <a:p>
              <a:pPr algn="ctr" defTabSz="1219200"/>
              <a:r>
                <a:rPr lang="en-US" altLang="zh-CN" sz="1600" dirty="0">
                  <a:solidFill>
                    <a:prstClr val="white"/>
                  </a:solidFill>
                  <a:latin typeface="微软雅黑" panose="020B0503020204020204" pitchFamily="34" charset="-122"/>
                  <a:ea typeface="微软雅黑" panose="020B0503020204020204" pitchFamily="34" charset="-122"/>
                </a:rPr>
                <a:t>6</a:t>
              </a:r>
              <a:r>
                <a:rPr lang="zh-CN" altLang="en-US" sz="1600" dirty="0">
                  <a:solidFill>
                    <a:prstClr val="white"/>
                  </a:solidFill>
                  <a:latin typeface="微软雅黑" panose="020B0503020204020204" pitchFamily="34" charset="-122"/>
                  <a:ea typeface="微软雅黑" panose="020B0503020204020204" pitchFamily="34" charset="-122"/>
                </a:rPr>
                <a:t>月份</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2736042" y="2291264"/>
            <a:ext cx="1412599" cy="1121547"/>
            <a:chOff x="1853741" y="1952625"/>
            <a:chExt cx="1413335" cy="1122131"/>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black">
                    <a:lumMod val="85000"/>
                    <a:lumOff val="15000"/>
                  </a:prstClr>
                </a:solidFill>
                <a:latin typeface="Calibri" panose="020F0502020204030204"/>
                <a:ea typeface="宋体" panose="02010600030101010101" pitchFamily="2" charset="-122"/>
              </a:endParaRPr>
            </a:p>
          </p:txBody>
        </p:sp>
        <p:sp>
          <p:nvSpPr>
            <p:cNvPr id="135" name="文本框 66"/>
            <p:cNvSpPr txBox="1"/>
            <p:nvPr/>
          </p:nvSpPr>
          <p:spPr>
            <a:xfrm>
              <a:off x="1853742" y="1997871"/>
              <a:ext cx="1413334" cy="1076885"/>
            </a:xfrm>
            <a:prstGeom prst="rect">
              <a:avLst/>
            </a:prstGeom>
            <a:grpFill/>
          </p:spPr>
          <p:txBody>
            <a:bodyPr wrap="square" rtlCol="0">
              <a:spAutoFit/>
            </a:bodyPr>
            <a:lstStyle/>
            <a:p>
              <a:pPr algn="just" defTabSz="1219200"/>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研究背景，调研、查阅相关文献，完成开题报告</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cxnSp>
        <p:nvCxnSpPr>
          <p:cNvPr id="136" name="肘形连接符 135"/>
          <p:cNvCxnSpPr/>
          <p:nvPr/>
        </p:nvCxnSpPr>
        <p:spPr>
          <a:xfrm rot="5400000" flipH="1" flipV="1">
            <a:off x="5850405" y="3074032"/>
            <a:ext cx="752525"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5723255" y="3581400"/>
            <a:ext cx="735330" cy="852805"/>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dirty="0">
                <a:solidFill>
                  <a:prstClr val="white"/>
                </a:solidFill>
                <a:latin typeface="Calibri" panose="020F0502020204030204"/>
                <a:ea typeface="宋体" panose="02010600030101010101" pitchFamily="2" charset="-122"/>
              </a:endParaRPr>
            </a:p>
          </p:txBody>
        </p:sp>
        <p:sp>
          <p:nvSpPr>
            <p:cNvPr id="139" name="文本框 72"/>
            <p:cNvSpPr txBox="1"/>
            <p:nvPr/>
          </p:nvSpPr>
          <p:spPr>
            <a:xfrm>
              <a:off x="1115002" y="3298194"/>
              <a:ext cx="577850" cy="267434"/>
            </a:xfrm>
            <a:prstGeom prst="rect">
              <a:avLst/>
            </a:prstGeom>
            <a:grpFill/>
          </p:spPr>
          <p:txBody>
            <a:bodyPr wrap="square" rtlCol="0">
              <a:spAutoFit/>
            </a:bodyPr>
            <a:lstStyle/>
            <a:p>
              <a:pPr algn="ctr" defTabSz="1219200"/>
              <a:r>
                <a:rPr lang="en-US" altLang="zh-CN" sz="1600" dirty="0">
                  <a:solidFill>
                    <a:prstClr val="white"/>
                  </a:solidFill>
                  <a:latin typeface="微软雅黑" panose="020B0503020204020204" pitchFamily="34" charset="-122"/>
                  <a:ea typeface="微软雅黑" panose="020B0503020204020204" pitchFamily="34" charset="-122"/>
                </a:rPr>
                <a:t>8</a:t>
              </a:r>
              <a:r>
                <a:rPr lang="zh-CN" altLang="en-US" sz="1600" dirty="0">
                  <a:solidFill>
                    <a:prstClr val="white"/>
                  </a:solidFill>
                  <a:latin typeface="微软雅黑" panose="020B0503020204020204" pitchFamily="34" charset="-122"/>
                  <a:ea typeface="微软雅黑" panose="020B0503020204020204" pitchFamily="34" charset="-122"/>
                </a:rPr>
                <a:t>月份</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372225" y="2281555"/>
            <a:ext cx="2527300" cy="1121544"/>
            <a:chOff x="1853741" y="1952625"/>
            <a:chExt cx="1413335" cy="1122211"/>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black">
                    <a:lumMod val="85000"/>
                    <a:lumOff val="15000"/>
                  </a:prstClr>
                </a:solidFill>
                <a:latin typeface="Calibri" panose="020F0502020204030204"/>
                <a:ea typeface="宋体" panose="02010600030101010101" pitchFamily="2" charset="-122"/>
              </a:endParaRPr>
            </a:p>
          </p:txBody>
        </p:sp>
        <p:sp>
          <p:nvSpPr>
            <p:cNvPr id="142" name="文本框 75"/>
            <p:cNvSpPr txBox="1"/>
            <p:nvPr/>
          </p:nvSpPr>
          <p:spPr>
            <a:xfrm>
              <a:off x="1853742" y="1997871"/>
              <a:ext cx="1413334" cy="107696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defTabSz="1219200"/>
              <a:r>
                <a:rPr lang="zh-CN" altLang="en-US" sz="1600" dirty="0">
                  <a:solidFill>
                    <a:prstClr val="black">
                      <a:lumMod val="85000"/>
                      <a:lumOff val="15000"/>
                    </a:prstClr>
                  </a:solidFill>
                </a:rPr>
                <a:t>研究分析智能闸机系统存在缺陷，实验实现车牌识别算法，提出改进方案，并完成研究报告</a:t>
              </a:r>
              <a:endParaRPr lang="zh-CN" altLang="en-US" sz="1600" dirty="0">
                <a:solidFill>
                  <a:prstClr val="black">
                    <a:lumMod val="85000"/>
                    <a:lumOff val="15000"/>
                  </a:prstClr>
                </a:solidFill>
              </a:endParaRPr>
            </a:p>
          </p:txBody>
        </p:sp>
      </p:grpSp>
      <p:cxnSp>
        <p:nvCxnSpPr>
          <p:cNvPr id="157" name="肘形连接符 156"/>
          <p:cNvCxnSpPr/>
          <p:nvPr/>
        </p:nvCxnSpPr>
        <p:spPr>
          <a:xfrm rot="16200000" flipH="1">
            <a:off x="3974178" y="4651149"/>
            <a:ext cx="8019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3872230" y="3581400"/>
            <a:ext cx="735330" cy="852805"/>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dirty="0">
                <a:solidFill>
                  <a:prstClr val="white"/>
                </a:solidFill>
                <a:latin typeface="Calibri" panose="020F0502020204030204"/>
                <a:ea typeface="宋体" panose="02010600030101010101" pitchFamily="2" charset="-122"/>
              </a:endParaRPr>
            </a:p>
          </p:txBody>
        </p:sp>
        <p:sp>
          <p:nvSpPr>
            <p:cNvPr id="160" name="文本框 93"/>
            <p:cNvSpPr txBox="1"/>
            <p:nvPr/>
          </p:nvSpPr>
          <p:spPr>
            <a:xfrm>
              <a:off x="1115002" y="3298194"/>
              <a:ext cx="577850" cy="267434"/>
            </a:xfrm>
            <a:prstGeom prst="rect">
              <a:avLst/>
            </a:prstGeom>
            <a:grpFill/>
          </p:spPr>
          <p:txBody>
            <a:bodyPr wrap="square" rtlCol="0">
              <a:spAutoFit/>
            </a:bodyPr>
            <a:lstStyle/>
            <a:p>
              <a:pPr algn="ctr" defTabSz="1219200"/>
              <a:r>
                <a:rPr lang="en-US" altLang="zh-CN" sz="1600" dirty="0">
                  <a:solidFill>
                    <a:prstClr val="white"/>
                  </a:solidFill>
                  <a:latin typeface="微软雅黑" panose="020B0503020204020204" pitchFamily="34" charset="-122"/>
                  <a:ea typeface="微软雅黑" panose="020B0503020204020204" pitchFamily="34" charset="-122"/>
                </a:rPr>
                <a:t>7</a:t>
              </a:r>
              <a:r>
                <a:rPr lang="zh-CN" altLang="en-US" sz="1600" dirty="0">
                  <a:solidFill>
                    <a:prstClr val="white"/>
                  </a:solidFill>
                  <a:latin typeface="微软雅黑" panose="020B0503020204020204" pitchFamily="34" charset="-122"/>
                  <a:ea typeface="微软雅黑" panose="020B0503020204020204" pitchFamily="34" charset="-122"/>
                </a:rPr>
                <a:t>月份</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4520565" y="4759960"/>
            <a:ext cx="1851660" cy="1367288"/>
            <a:chOff x="1853741" y="1952625"/>
            <a:chExt cx="1413335" cy="1368117"/>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black">
                    <a:lumMod val="85000"/>
                    <a:lumOff val="15000"/>
                  </a:prstClr>
                </a:solidFill>
                <a:latin typeface="Calibri" panose="020F0502020204030204"/>
                <a:ea typeface="宋体" panose="02010600030101010101" pitchFamily="2" charset="-122"/>
              </a:endParaRPr>
            </a:p>
          </p:txBody>
        </p:sp>
        <p:sp>
          <p:nvSpPr>
            <p:cNvPr id="163" name="文本框 96"/>
            <p:cNvSpPr txBox="1"/>
            <p:nvPr/>
          </p:nvSpPr>
          <p:spPr>
            <a:xfrm>
              <a:off x="1853742" y="1997871"/>
              <a:ext cx="1413334" cy="132287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1219200"/>
              <a:r>
                <a:rPr lang="zh-CN" altLang="en-US" sz="1600" dirty="0">
                  <a:solidFill>
                    <a:prstClr val="black">
                      <a:lumMod val="85000"/>
                      <a:lumOff val="15000"/>
                    </a:prstClr>
                  </a:solidFill>
                </a:rPr>
                <a:t>走访调查并通过实验考查智慧停车智能闸机系统的使用情况，记录整理调查数据</a:t>
              </a:r>
              <a:endParaRPr lang="zh-CN" altLang="en-US" sz="1600" dirty="0">
                <a:solidFill>
                  <a:prstClr val="black">
                    <a:lumMod val="85000"/>
                    <a:lumOff val="15000"/>
                  </a:prstClr>
                </a:solidFill>
              </a:endParaRPr>
            </a:p>
          </p:txBody>
        </p:sp>
      </p:grpSp>
      <p:cxnSp>
        <p:nvCxnSpPr>
          <p:cNvPr id="164" name="肘形连接符 163"/>
          <p:cNvCxnSpPr/>
          <p:nvPr/>
        </p:nvCxnSpPr>
        <p:spPr>
          <a:xfrm rot="16200000" flipH="1">
            <a:off x="7801001" y="4689249"/>
            <a:ext cx="801980" cy="29139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7689215" y="3581400"/>
            <a:ext cx="735330" cy="852805"/>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dirty="0">
                <a:solidFill>
                  <a:prstClr val="white"/>
                </a:solidFill>
                <a:latin typeface="Calibri" panose="020F0502020204030204"/>
                <a:ea typeface="宋体" panose="02010600030101010101" pitchFamily="2" charset="-122"/>
              </a:endParaRPr>
            </a:p>
          </p:txBody>
        </p:sp>
        <p:sp>
          <p:nvSpPr>
            <p:cNvPr id="167" name="文本框 101"/>
            <p:cNvSpPr txBox="1"/>
            <p:nvPr/>
          </p:nvSpPr>
          <p:spPr>
            <a:xfrm>
              <a:off x="1115002" y="3298194"/>
              <a:ext cx="577850" cy="267434"/>
            </a:xfrm>
            <a:prstGeom prst="rect">
              <a:avLst/>
            </a:prstGeom>
            <a:grpFill/>
          </p:spPr>
          <p:txBody>
            <a:bodyPr wrap="square" rtlCol="0">
              <a:spAutoFit/>
            </a:bodyPr>
            <a:lstStyle/>
            <a:p>
              <a:pPr algn="ctr" defTabSz="1219200"/>
              <a:r>
                <a:rPr lang="en-US" altLang="zh-CN" sz="1600" dirty="0">
                  <a:solidFill>
                    <a:prstClr val="white"/>
                  </a:solidFill>
                  <a:latin typeface="微软雅黑" panose="020B0503020204020204" pitchFamily="34" charset="-122"/>
                  <a:ea typeface="微软雅黑" panose="020B0503020204020204" pitchFamily="34" charset="-122"/>
                </a:rPr>
                <a:t>9</a:t>
              </a:r>
              <a:r>
                <a:rPr lang="zh-CN" altLang="en-US" sz="1600" dirty="0">
                  <a:solidFill>
                    <a:prstClr val="white"/>
                  </a:solidFill>
                  <a:latin typeface="微软雅黑" panose="020B0503020204020204" pitchFamily="34" charset="-122"/>
                  <a:ea typeface="微软雅黑" panose="020B0503020204020204" pitchFamily="34" charset="-122"/>
                </a:rPr>
                <a:t>月份</a:t>
              </a:r>
              <a:endParaRPr lang="zh-CN" altLang="en-US" sz="1600" dirty="0">
                <a:solidFill>
                  <a:prstClr val="white"/>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8347710" y="4798060"/>
            <a:ext cx="1412875" cy="754380"/>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1600">
                <a:solidFill>
                  <a:prstClr val="black">
                    <a:lumMod val="85000"/>
                    <a:lumOff val="15000"/>
                  </a:prstClr>
                </a:solidFill>
                <a:latin typeface="Calibri" panose="020F0502020204030204"/>
                <a:ea typeface="宋体" panose="02010600030101010101" pitchFamily="2" charset="-122"/>
              </a:endParaRPr>
            </a:p>
          </p:txBody>
        </p:sp>
        <p:sp>
          <p:nvSpPr>
            <p:cNvPr id="170" name="文本框 104"/>
            <p:cNvSpPr txBox="1"/>
            <p:nvPr/>
          </p:nvSpPr>
          <p:spPr>
            <a:xfrm>
              <a:off x="1853742" y="1997871"/>
              <a:ext cx="1413334" cy="677849"/>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1219200"/>
              <a:r>
                <a:rPr lang="zh-CN" altLang="en-US" sz="1600" dirty="0">
                  <a:solidFill>
                    <a:prstClr val="black">
                      <a:lumMod val="85000"/>
                      <a:lumOff val="15000"/>
                    </a:prstClr>
                  </a:solidFill>
                </a:rPr>
                <a:t>完善研究报告，结题</a:t>
              </a:r>
              <a:endParaRPr lang="zh-CN" altLang="en-US" sz="1600" dirty="0">
                <a:solidFill>
                  <a:prstClr val="black">
                    <a:lumMod val="85000"/>
                    <a:lumOff val="15000"/>
                  </a:prstClr>
                </a:solidFill>
              </a:endParaRPr>
            </a:p>
          </p:txBody>
        </p:sp>
      </p:grpSp>
      <p:sp>
        <p:nvSpPr>
          <p:cNvPr id="65" name="矩形 64"/>
          <p:cNvSpPr/>
          <p:nvPr/>
        </p:nvSpPr>
        <p:spPr>
          <a:xfrm>
            <a:off x="4152796" y="1269884"/>
            <a:ext cx="3840401" cy="463417"/>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1219200"/>
            <a:r>
              <a:rPr lang="zh-CN" altLang="en-US" sz="2400" dirty="0">
                <a:solidFill>
                  <a:prstClr val="white"/>
                </a:solidFill>
                <a:latin typeface="微软雅黑" panose="020B0503020204020204" pitchFamily="34" charset="-122"/>
                <a:ea typeface="微软雅黑" panose="020B0503020204020204" pitchFamily="34" charset="-122"/>
              </a:rPr>
              <a:t>研究计划安排</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66" name="文本框 2"/>
          <p:cNvSpPr txBox="1"/>
          <p:nvPr/>
        </p:nvSpPr>
        <p:spPr>
          <a:xfrm>
            <a:off x="1024890" y="131445"/>
            <a:ext cx="399669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sym typeface="+mn-ea"/>
              </a:rPr>
              <a:t>3</a:t>
            </a:r>
            <a:r>
              <a:rPr lang="zh-CN" altLang="en-US" sz="2800" b="1" dirty="0">
                <a:solidFill>
                  <a:srgbClr val="005DA2"/>
                </a:solidFill>
                <a:latin typeface="微软雅黑" panose="020B0503020204020204" pitchFamily="34" charset="-122"/>
                <a:ea typeface="微软雅黑" panose="020B0503020204020204" pitchFamily="34" charset="-122"/>
                <a:sym typeface="+mn-ea"/>
              </a:rPr>
              <a:t>、研究内容及研究计划</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73" y="1619758"/>
            <a:ext cx="2783079" cy="1670291"/>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lnSpc>
                  <a:spcPct val="140000"/>
                </a:lnSpc>
              </a:pPr>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调查统计法</a:t>
              </a:r>
              <a:endPar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lnSpc>
                  <a:spcPct val="10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通过走访附近社区和单位，收集并了解智慧停车闸机系统的使用情况及问题</a:t>
              </a:r>
              <a:endPar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58" name="Group 43"/>
          <p:cNvGrpSpPr/>
          <p:nvPr/>
        </p:nvGrpSpPr>
        <p:grpSpPr>
          <a:xfrm>
            <a:off x="554271" y="4236847"/>
            <a:ext cx="2783080" cy="1771828"/>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2400" b="1" dirty="0">
                  <a:solidFill>
                    <a:prstClr val="black">
                      <a:lumMod val="85000"/>
                      <a:lumOff val="15000"/>
                    </a:prstClr>
                  </a:solidFill>
                </a:rPr>
                <a:t>观察法</a:t>
              </a:r>
              <a:endParaRPr lang="zh-CN" altLang="en-US" sz="2400" b="1" dirty="0">
                <a:solidFill>
                  <a:prstClr val="black">
                    <a:lumMod val="85000"/>
                    <a:lumOff val="15000"/>
                  </a:prst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1400" dirty="0">
                  <a:solidFill>
                    <a:prstClr val="black">
                      <a:lumMod val="85000"/>
                      <a:lumOff val="15000"/>
                    </a:prstClr>
                  </a:solidFill>
                </a:rPr>
                <a:t>通过实地的观察，统计使用打印的车牌或手机照片通过闸机系统的车辆和人群</a:t>
              </a:r>
              <a:endParaRPr lang="zh-CN" altLang="en-US" sz="1400" dirty="0">
                <a:solidFill>
                  <a:prstClr val="black">
                    <a:lumMod val="85000"/>
                    <a:lumOff val="15000"/>
                  </a:prstClr>
                </a:solidFill>
              </a:endParaRPr>
            </a:p>
          </p:txBody>
        </p:sp>
      </p:grpSp>
      <p:grpSp>
        <p:nvGrpSpPr>
          <p:cNvPr id="61" name="Group 46"/>
          <p:cNvGrpSpPr/>
          <p:nvPr/>
        </p:nvGrpSpPr>
        <p:grpSpPr>
          <a:xfrm>
            <a:off x="8777398" y="1619759"/>
            <a:ext cx="2783079" cy="1754318"/>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2400" b="1" dirty="0">
                  <a:solidFill>
                    <a:prstClr val="black">
                      <a:lumMod val="85000"/>
                      <a:lumOff val="15000"/>
                    </a:prstClr>
                  </a:solidFill>
                </a:rPr>
                <a:t>实验法</a:t>
              </a:r>
              <a:endParaRPr lang="zh-CN" altLang="en-US" sz="2400" b="1" dirty="0">
                <a:solidFill>
                  <a:prstClr val="black">
                    <a:lumMod val="85000"/>
                    <a:lumOff val="15000"/>
                  </a:prst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1400" dirty="0">
                  <a:solidFill>
                    <a:prstClr val="black">
                      <a:lumMod val="85000"/>
                      <a:lumOff val="15000"/>
                    </a:prstClr>
                  </a:solidFill>
                </a:rPr>
                <a:t>通过对不同的闸机系统使用打印的车牌或手机照片测试闸机系统的识别情况，并进行详细记录，作为课题研究分析的基础数据</a:t>
              </a:r>
              <a:endParaRPr lang="zh-CN" altLang="en-US" sz="1400" dirty="0">
                <a:solidFill>
                  <a:prstClr val="black">
                    <a:lumMod val="85000"/>
                    <a:lumOff val="15000"/>
                  </a:prstClr>
                </a:solidFill>
              </a:endParaRPr>
            </a:p>
          </p:txBody>
        </p:sp>
      </p:grpSp>
      <p:grpSp>
        <p:nvGrpSpPr>
          <p:cNvPr id="64" name="Group 49"/>
          <p:cNvGrpSpPr/>
          <p:nvPr/>
        </p:nvGrpSpPr>
        <p:grpSpPr>
          <a:xfrm>
            <a:off x="8913970" y="4573008"/>
            <a:ext cx="2783079" cy="1734812"/>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2400" b="1" dirty="0">
                  <a:solidFill>
                    <a:prstClr val="black">
                      <a:lumMod val="85000"/>
                      <a:lumOff val="15000"/>
                    </a:prstClr>
                  </a:solidFill>
                </a:rPr>
                <a:t>文献资料法</a:t>
              </a:r>
              <a:endParaRPr lang="zh-CN" altLang="en-US" sz="2400" b="1" dirty="0">
                <a:solidFill>
                  <a:prstClr val="black">
                    <a:lumMod val="85000"/>
                    <a:lumOff val="15000"/>
                  </a:prstClr>
                </a:solidFill>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defTabSz="457200"/>
              <a:r>
                <a:rPr lang="zh-CN" altLang="en-US" sz="1400" dirty="0">
                  <a:solidFill>
                    <a:prstClr val="black">
                      <a:lumMod val="85000"/>
                      <a:lumOff val="15000"/>
                    </a:prstClr>
                  </a:solidFill>
                </a:rPr>
                <a:t>通过查阅文献资料，了解和学习智能闸机系统的实现原理，找出所存在问题的根本原因及解决问题的方法和途径</a:t>
              </a:r>
              <a:endParaRPr lang="zh-CN" altLang="en-US" sz="1400" dirty="0">
                <a:solidFill>
                  <a:prstClr val="black">
                    <a:lumMod val="85000"/>
                    <a:lumOff val="15000"/>
                  </a:prstClr>
                </a:solidFill>
              </a:endParaRPr>
            </a:p>
          </p:txBody>
        </p:sp>
      </p:grpSp>
      <p:cxnSp>
        <p:nvCxnSpPr>
          <p:cNvPr id="67" name="直接连接符 66"/>
          <p:cNvCxnSpPr>
            <a:stCxn id="20" idx="0"/>
          </p:cNvCxnSpPr>
          <p:nvPr/>
        </p:nvCxnSpPr>
        <p:spPr>
          <a:xfrm flipV="1">
            <a:off x="3712890" y="2305944"/>
            <a:ext cx="0" cy="54822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7353" y="2305943"/>
            <a:ext cx="3755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8218" y="2305944"/>
            <a:ext cx="0" cy="54822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8218" y="2305943"/>
            <a:ext cx="3390171"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3547" y="4744560"/>
            <a:ext cx="6564" cy="632056"/>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7351" y="5376619"/>
            <a:ext cx="353275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5755" y="4744560"/>
            <a:ext cx="0" cy="931202"/>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5755" y="5675748"/>
            <a:ext cx="398215"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694" y="2854167"/>
            <a:ext cx="1890393" cy="1890393"/>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noAutofit/>
            </a:bodyPr>
            <a:lstStyle/>
            <a:p>
              <a:pPr algn="ctr" defTabSz="1219200"/>
              <a:endParaRPr lang="en-US" sz="2400" dirty="0">
                <a:solidFill>
                  <a:prstClr val="white"/>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r>
                <a:rPr lang="zh-CN" altLang="en-US" sz="2400" b="1" dirty="0">
                  <a:solidFill>
                    <a:prstClr val="white"/>
                  </a:solidFill>
                  <a:latin typeface="微软雅黑" panose="020B0503020204020204" pitchFamily="34" charset="-122"/>
                  <a:ea typeface="微软雅黑" panose="020B0503020204020204" pitchFamily="34" charset="-122"/>
                </a:rPr>
                <a:t>方法一</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343021" y="2854167"/>
            <a:ext cx="1890393" cy="1890393"/>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noAutofit/>
            </a:bodyPr>
            <a:lstStyle/>
            <a:p>
              <a:pPr algn="ctr" defTabSz="1219200"/>
              <a:endParaRPr lang="en-US" sz="2400" dirty="0">
                <a:solidFill>
                  <a:prstClr val="white"/>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r>
                <a:rPr lang="zh-CN" altLang="en-US" sz="2400" b="1" dirty="0">
                  <a:solidFill>
                    <a:prstClr val="white"/>
                  </a:solidFill>
                  <a:latin typeface="微软雅黑" panose="020B0503020204020204" pitchFamily="34" charset="-122"/>
                  <a:ea typeface="微软雅黑" panose="020B0503020204020204" pitchFamily="34" charset="-122"/>
                </a:rPr>
                <a:t>方法二</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918350" y="2854167"/>
            <a:ext cx="1890393" cy="1890393"/>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noAutofit/>
            </a:bodyPr>
            <a:lstStyle/>
            <a:p>
              <a:pPr algn="ctr" defTabSz="1219200"/>
              <a:endParaRPr lang="en-US" sz="2400" dirty="0">
                <a:solidFill>
                  <a:prstClr val="white"/>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r>
                <a:rPr lang="zh-CN" altLang="en-US" sz="2400" b="1" dirty="0">
                  <a:solidFill>
                    <a:prstClr val="white"/>
                  </a:solidFill>
                  <a:latin typeface="微软雅黑" panose="020B0503020204020204" pitchFamily="34" charset="-122"/>
                  <a:ea typeface="微软雅黑" panose="020B0503020204020204" pitchFamily="34" charset="-122"/>
                </a:rPr>
                <a:t>方法三</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7570558" y="2854167"/>
            <a:ext cx="1890393" cy="1890393"/>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noAutofit/>
            </a:bodyPr>
            <a:lstStyle/>
            <a:p>
              <a:pPr algn="ctr" defTabSz="1219200"/>
              <a:endParaRPr lang="en-US" sz="2400" dirty="0">
                <a:solidFill>
                  <a:prstClr val="white"/>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457200"/>
              <a:r>
                <a:rPr lang="zh-CN" altLang="en-US" sz="2400" b="1" dirty="0">
                  <a:solidFill>
                    <a:prstClr val="white"/>
                  </a:solidFill>
                  <a:latin typeface="微软雅黑" panose="020B0503020204020204" pitchFamily="34" charset="-122"/>
                  <a:ea typeface="微软雅黑" panose="020B0503020204020204" pitchFamily="34" charset="-122"/>
                </a:rPr>
                <a:t>方法四</a:t>
              </a:r>
              <a:endParaRPr lang="en-US" altLang="zh-CN" sz="2400" b="1" dirty="0">
                <a:solidFill>
                  <a:prstClr val="white"/>
                </a:solidFill>
                <a:latin typeface="微软雅黑" panose="020B0503020204020204" pitchFamily="34" charset="-122"/>
                <a:ea typeface="微软雅黑" panose="020B0503020204020204" pitchFamily="34" charset="-122"/>
              </a:endParaRPr>
            </a:p>
          </p:txBody>
        </p:sp>
      </p:grpSp>
      <p:sp>
        <p:nvSpPr>
          <p:cNvPr id="35" name="文本框 2"/>
          <p:cNvSpPr txBox="1"/>
          <p:nvPr/>
        </p:nvSpPr>
        <p:spPr>
          <a:xfrm>
            <a:off x="853440" y="171450"/>
            <a:ext cx="4527550" cy="521970"/>
          </a:xfrm>
          <a:prstGeom prst="rect">
            <a:avLst/>
          </a:prstGeom>
          <a:noFill/>
        </p:spPr>
        <p:txBody>
          <a:bodyPr wrap="square" rtlCol="0">
            <a:spAutoFit/>
          </a:bodyPr>
          <a:lstStyle/>
          <a:p>
            <a:pPr algn="ctr" defTabSz="1219200"/>
            <a:r>
              <a:rPr lang="en-US" altLang="zh-CN" sz="2800" b="1" dirty="0">
                <a:solidFill>
                  <a:srgbClr val="005DA2"/>
                </a:solidFill>
                <a:latin typeface="微软雅黑" panose="020B0503020204020204" pitchFamily="34" charset="-122"/>
                <a:ea typeface="微软雅黑" panose="020B0503020204020204" pitchFamily="34" charset="-122"/>
              </a:rPr>
              <a:t>4</a:t>
            </a:r>
            <a:r>
              <a:rPr lang="zh-CN" altLang="en-US" sz="2800" b="1" dirty="0">
                <a:solidFill>
                  <a:srgbClr val="005DA2"/>
                </a:solidFill>
                <a:latin typeface="微软雅黑" panose="020B0503020204020204" pitchFamily="34" charset="-122"/>
                <a:ea typeface="微软雅黑" panose="020B0503020204020204" pitchFamily="34" charset="-122"/>
              </a:rPr>
              <a:t>、研究方法及技术路线</a:t>
            </a:r>
            <a:endParaRPr lang="zh-CN" altLang="en-US" sz="2800" b="1" dirty="0">
              <a:solidFill>
                <a:srgbClr val="005DA2"/>
              </a:solidFill>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600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tags/tag1.xml><?xml version="1.0" encoding="utf-8"?>
<p:tagLst xmlns:p="http://schemas.openxmlformats.org/presentationml/2006/main">
  <p:tag name="KSO_WPP_MARK_KEY" val="0db43c58-319e-4b00-bb3f-c1db657e1736"/>
  <p:tag name="COMMONDATA" val="eyJoZGlkIjoiMGI2YzBiNzU2Yzc1MzRhYTg1NDEwOGI1N2FlNzNjYTA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3322</Words>
  <Application>WPS 演示</Application>
  <PresentationFormat>宽屏</PresentationFormat>
  <Paragraphs>232</Paragraphs>
  <Slides>19</Slides>
  <Notes>19</Notes>
  <HiddenSlides>0</HiddenSlides>
  <MMClips>2</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微软雅黑</vt:lpstr>
      <vt:lpstr>仿宋_GB2312</vt:lpstr>
      <vt:lpstr>仿宋</vt:lpstr>
      <vt:lpstr>华光琥珀_CNKI</vt:lpstr>
      <vt:lpstr>Calibri</vt:lpstr>
      <vt:lpstr>Arial Unicode MS</vt:lpstr>
      <vt:lpstr>Times New Roman</vt:lpstr>
      <vt:lpstr>Arial</vt:lpstr>
      <vt:lpstr>Roboto condensed</vt:lpstr>
      <vt:lpstr>Segoe Print</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锐旗设计; https:/9ppt.taobao.com</cp:keywords>
  <cp:category>锐旗设计; https://9ppt.taobao.com</cp:category>
  <cp:lastModifiedBy>Administrator</cp:lastModifiedBy>
  <cp:revision>17</cp:revision>
  <dcterms:created xsi:type="dcterms:W3CDTF">2017-02-15T15:37:00Z</dcterms:created>
  <dcterms:modified xsi:type="dcterms:W3CDTF">2022-10-17T02:55:25Z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5BF6A5B2C43F409FA549B18F659150F7</vt:lpwstr>
  </property>
</Properties>
</file>